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9" r:id="rId2"/>
    <p:sldId id="352" r:id="rId3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5513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  <p15:guide id="7" pos="2971">
          <p15:clr>
            <a:srgbClr val="A4A3A4"/>
          </p15:clr>
        </p15:guide>
        <p15:guide id="8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520">
          <p15:clr>
            <a:srgbClr val="A4A3A4"/>
          </p15:clr>
        </p15:guide>
        <p15:guide id="2" orient="horz" pos="5280">
          <p15:clr>
            <a:srgbClr val="A4A3A4"/>
          </p15:clr>
        </p15:guide>
        <p15:guide id="3" pos="6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8FFF"/>
    <a:srgbClr val="DDDDDD"/>
    <a:srgbClr val="0080FF"/>
    <a:srgbClr val="1966CC"/>
    <a:srgbClr val="0C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01" autoAdjust="0"/>
    <p:restoredTop sz="96866" autoAdjust="0"/>
  </p:normalViewPr>
  <p:slideViewPr>
    <p:cSldViewPr snapToGrid="0">
      <p:cViewPr varScale="1">
        <p:scale>
          <a:sx n="125" d="100"/>
          <a:sy n="125" d="100"/>
        </p:scale>
        <p:origin x="1116" y="96"/>
      </p:cViewPr>
      <p:guideLst>
        <p:guide orient="horz" pos="255"/>
        <p:guide orient="horz" pos="1117"/>
        <p:guide orient="horz" pos="3840"/>
        <p:guide orient="horz" pos="5513"/>
        <p:guide pos="249"/>
        <p:guide pos="5511"/>
        <p:guide pos="2971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-72" y="13098"/>
      </p:cViewPr>
      <p:guideLst>
        <p:guide orient="horz" pos="5520"/>
        <p:guide orient="horz" pos="5280"/>
        <p:guide pos="6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143000" y="8558213"/>
            <a:ext cx="17272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  <a:p>
            <a:pPr eaLnBrk="0" hangingPunct="0">
              <a:lnSpc>
                <a:spcPct val="90000"/>
              </a:lnSpc>
            </a:pPr>
            <a:endParaRPr lang="de-CH" sz="800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30513" y="8585200"/>
            <a:ext cx="288448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fld id="{AA6CB9FC-057B-445C-9152-D5EE3B218F98}" type="datetime4">
              <a:rPr lang="de-DE"/>
              <a:pPr/>
              <a:t>28. Juni 2018</a:t>
            </a:fld>
            <a:endParaRPr lang="de-DE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828925" y="8480425"/>
            <a:ext cx="28860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r>
              <a:rPr lang="de-DE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80178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5334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343400"/>
            <a:ext cx="5029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992188" y="8756650"/>
            <a:ext cx="17272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  <a:p>
            <a:pPr eaLnBrk="0" hangingPunct="0">
              <a:lnSpc>
                <a:spcPct val="90000"/>
              </a:lnSpc>
            </a:pPr>
            <a:endParaRPr lang="de-CH" sz="80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2819400" y="8783638"/>
            <a:ext cx="312578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fld id="{A7F593A7-618F-465F-9087-D7E02D137F68}" type="datetime4">
              <a:rPr lang="de-DE"/>
              <a:pPr/>
              <a:t>28. Juni 2018</a:t>
            </a:fld>
            <a:endParaRPr lang="de-DE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819400" y="8674100"/>
            <a:ext cx="31242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r>
              <a:rPr lang="de-DE"/>
              <a:t>Titel der Präsentation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6839331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404813"/>
            <a:ext cx="8353425" cy="1368425"/>
          </a:xfrm>
        </p:spPr>
        <p:txBody>
          <a:bodyPr/>
          <a:lstStyle>
            <a:lvl1pPr>
              <a:lnSpc>
                <a:spcPts val="5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213100"/>
            <a:ext cx="8353425" cy="2376488"/>
          </a:xfr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sz="2200"/>
            </a:lvl1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3106" name="Picture 34" descr="logo_stzh_STAT_sw_pos_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6073775"/>
            <a:ext cx="2163762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686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6864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353425" cy="863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100512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648200" y="1773238"/>
            <a:ext cx="4100513" cy="4318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773238"/>
            <a:ext cx="41005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1005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353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CH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2124075" y="6453188"/>
            <a:ext cx="18669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Titel der Präsentation</a:t>
            </a:r>
          </a:p>
          <a:p>
            <a:pPr eaLnBrk="0" hangingPunct="0">
              <a:lnSpc>
                <a:spcPct val="90000"/>
              </a:lnSpc>
            </a:pPr>
            <a:fld id="{13DCBA63-E9F0-49FE-A1A4-26CD79CB8831}" type="datetime4">
              <a:rPr lang="de-CH" sz="800"/>
              <a:pPr eaLnBrk="0" hangingPunct="0">
                <a:lnSpc>
                  <a:spcPct val="90000"/>
                </a:lnSpc>
              </a:pPr>
              <a:t>28. Juni 2018</a:t>
            </a:fld>
            <a:r>
              <a:rPr lang="de-CH" sz="800"/>
              <a:t>, Seite </a:t>
            </a:r>
            <a:fld id="{1CC0AE13-C9A9-4D22-B9BB-A09E17403DC7}" type="slidenum">
              <a:rPr lang="de-CH" sz="800"/>
              <a:pPr eaLnBrk="0" hangingPunct="0">
                <a:lnSpc>
                  <a:spcPct val="90000"/>
                </a:lnSpc>
              </a:pPr>
              <a:t>‹Nr.›</a:t>
            </a:fld>
            <a:endParaRPr lang="de-CH" sz="80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73238"/>
            <a:ext cx="83534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95288" y="6453188"/>
            <a:ext cx="17272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65225" indent="-266700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1614488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621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25193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29765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34337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38909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 für Architektur und Vorgehen: </a:t>
            </a:r>
            <a:r>
              <a:rPr lang="de-CH" dirty="0" err="1" smtClean="0"/>
              <a:t>Dani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902600" y="2602419"/>
            <a:ext cx="9179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HDB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492032" y="2610226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LOSD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503396" y="2610226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7810320" y="2610226"/>
            <a:ext cx="91203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STIP</a:t>
            </a:r>
            <a:endParaRPr lang="de-CH" dirty="0"/>
          </a:p>
        </p:txBody>
      </p:sp>
      <p:sp>
        <p:nvSpPr>
          <p:cNvPr id="24" name="Rechteck 23"/>
          <p:cNvSpPr/>
          <p:nvPr/>
        </p:nvSpPr>
        <p:spPr>
          <a:xfrm>
            <a:off x="1893829" y="2610226"/>
            <a:ext cx="1224136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Abfrage-Systematik (SAS)</a:t>
            </a:r>
            <a:endParaRPr lang="de-CH" dirty="0"/>
          </a:p>
        </p:txBody>
      </p:sp>
      <p:sp>
        <p:nvSpPr>
          <p:cNvPr id="25" name="Rechteck 24"/>
          <p:cNvSpPr/>
          <p:nvPr/>
        </p:nvSpPr>
        <p:spPr>
          <a:xfrm>
            <a:off x="1893829" y="3424985"/>
            <a:ext cx="1224136" cy="19213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/>
              <a:t>Stellt gemäss den Anforderungen vom STIP alle benötigten VD-Inhalte 1-3 (siehe Vorderseite) in einer separaten </a:t>
            </a:r>
            <a:r>
              <a:rPr lang="de-CH" sz="900" dirty="0" err="1" smtClean="0"/>
              <a:t>Kurations</a:t>
            </a:r>
            <a:r>
              <a:rPr lang="de-CH" sz="900" dirty="0" smtClean="0"/>
              <a:t>-Datei zusammen, die auch manuell verändert werden kann (via </a:t>
            </a:r>
            <a:r>
              <a:rPr lang="de-CH" sz="900" dirty="0" err="1" smtClean="0"/>
              <a:t>Sharepoint</a:t>
            </a:r>
            <a:r>
              <a:rPr lang="de-CH" sz="900" dirty="0" smtClean="0"/>
              <a:t> z.B.)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3189152" y="2610226"/>
            <a:ext cx="1224136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Einbindung der </a:t>
            </a:r>
            <a:r>
              <a:rPr lang="de-CH" sz="1200" dirty="0" err="1" smtClean="0"/>
              <a:t>Kurations</a:t>
            </a:r>
            <a:r>
              <a:rPr lang="de-CH" sz="1200" dirty="0" smtClean="0"/>
              <a:t>-Datei in LOSD</a:t>
            </a:r>
            <a:endParaRPr lang="de-CH" sz="1200" dirty="0"/>
          </a:p>
        </p:txBody>
      </p:sp>
      <p:sp>
        <p:nvSpPr>
          <p:cNvPr id="31" name="Rechteck 30"/>
          <p:cNvSpPr/>
          <p:nvPr/>
        </p:nvSpPr>
        <p:spPr>
          <a:xfrm>
            <a:off x="6506760" y="2610226"/>
            <a:ext cx="1224136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Verarbeitung der Infos aus der </a:t>
            </a:r>
            <a:r>
              <a:rPr lang="de-CH" sz="1200" dirty="0" err="1" smtClean="0"/>
              <a:t>Kurations</a:t>
            </a:r>
            <a:r>
              <a:rPr lang="de-CH" sz="1200" dirty="0" smtClean="0"/>
              <a:t>-Datei im STIP</a:t>
            </a:r>
            <a:endParaRPr lang="de-CH" sz="1200" dirty="0"/>
          </a:p>
        </p:txBody>
      </p:sp>
      <p:sp>
        <p:nvSpPr>
          <p:cNvPr id="32" name="Rechteck 31"/>
          <p:cNvSpPr/>
          <p:nvPr/>
        </p:nvSpPr>
        <p:spPr>
          <a:xfrm>
            <a:off x="3189152" y="3424985"/>
            <a:ext cx="1224136" cy="19213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smtClean="0"/>
              <a:t>Einzige Anpassung bei LOSD und API: die neu mitgelieferten VD-Informationen </a:t>
            </a:r>
            <a:r>
              <a:rPr lang="de-CH" sz="1000" dirty="0" smtClean="0"/>
              <a:t>(neue Spalten Flags) </a:t>
            </a:r>
            <a:r>
              <a:rPr lang="de-CH" sz="1000" dirty="0" smtClean="0"/>
              <a:t>zu LOSD-API-STIP weiterleiten</a:t>
            </a:r>
            <a:endParaRPr lang="de-CH" sz="1000" dirty="0"/>
          </a:p>
        </p:txBody>
      </p:sp>
      <p:sp>
        <p:nvSpPr>
          <p:cNvPr id="36" name="Rechteck 35"/>
          <p:cNvSpPr/>
          <p:nvPr/>
        </p:nvSpPr>
        <p:spPr bwMode="auto">
          <a:xfrm>
            <a:off x="4819083" y="2291977"/>
            <a:ext cx="1368626" cy="24938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530648" y="1898808"/>
            <a:ext cx="218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HDB- und SAS-Verständnis, um Abfragesystematik festzulegen</a:t>
            </a:r>
            <a:endParaRPr lang="de-CH" sz="1000" dirty="0"/>
          </a:p>
        </p:txBody>
      </p:sp>
      <p:sp>
        <p:nvSpPr>
          <p:cNvPr id="44" name="Rechteck 43"/>
          <p:cNvSpPr/>
          <p:nvPr/>
        </p:nvSpPr>
        <p:spPr>
          <a:xfrm>
            <a:off x="1893829" y="5368998"/>
            <a:ext cx="1224136" cy="9747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dirty="0" smtClean="0"/>
              <a:t>Was kann effizient automatisiert (Anpassung HDB-Semantik), was muss von Hand erstellt werden und wie werden die Infos gepflegt</a:t>
            </a:r>
            <a:endParaRPr lang="de-CH" sz="8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2359584" y="2291977"/>
            <a:ext cx="264496" cy="24938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404476" y="1915581"/>
            <a:ext cx="27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SPARQL-Verständnis, um nachzuverfolgen, ob alles korrekt ankommt</a:t>
            </a:r>
            <a:endParaRPr lang="de-CH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99180" y="2610225"/>
            <a:ext cx="327660" cy="2736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</a:t>
            </a:r>
          </a:p>
        </p:txBody>
      </p:sp>
      <p:sp>
        <p:nvSpPr>
          <p:cNvPr id="49" name="Rechteck 48"/>
          <p:cNvSpPr/>
          <p:nvPr/>
        </p:nvSpPr>
        <p:spPr bwMode="auto">
          <a:xfrm>
            <a:off x="399180" y="5368998"/>
            <a:ext cx="327660" cy="974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WIE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395288" y="1795905"/>
            <a:ext cx="327660" cy="7454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lang="de-CH" sz="1000" dirty="0" smtClean="0"/>
              <a:t>Benötigtes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lang="de-CH" sz="1000" dirty="0" err="1" smtClean="0"/>
              <a:t>Know-How</a:t>
            </a:r>
            <a:endParaRPr kumimoji="0" lang="de-CH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4899716" y="3599542"/>
            <a:ext cx="3848997" cy="13946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808163" algn="l"/>
              </a:tabLst>
            </a:pP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Wir </a:t>
            </a: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brauchen jemanden mit HDB/SAS </a:t>
            </a:r>
            <a:r>
              <a:rPr lang="de-CH" sz="1100" dirty="0" err="1" smtClean="0"/>
              <a:t>K</a:t>
            </a:r>
            <a:r>
              <a:rPr kumimoji="0" lang="de-CH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now-How</a:t>
            </a:r>
            <a:r>
              <a:rPr lang="de-CH" sz="1100" dirty="0" smtClean="0"/>
              <a:t>, der aus dem momentanen Stand </a:t>
            </a:r>
            <a:r>
              <a:rPr lang="de-CH" sz="1100" dirty="0"/>
              <a:t>das </a:t>
            </a:r>
            <a:r>
              <a:rPr lang="de-CH" sz="1100" b="1" dirty="0"/>
              <a:t>WIE</a:t>
            </a:r>
            <a:r>
              <a:rPr lang="de-CH" sz="1100" dirty="0"/>
              <a:t> konzeptioniert. und </a:t>
            </a: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jemand mit SPARQL-</a:t>
            </a:r>
            <a:r>
              <a:rPr kumimoji="0" lang="de-CH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Know-How</a:t>
            </a:r>
            <a:r>
              <a:rPr lang="de-CH" sz="1100" dirty="0" smtClean="0"/>
              <a:t>, um den Datenfluss nachverfolgen zu können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1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 für Architektur und Vorgehen von </a:t>
            </a:r>
            <a:r>
              <a:rPr lang="de-CH" dirty="0" err="1" smtClean="0"/>
              <a:t>Zazuko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385250" y="1097248"/>
            <a:ext cx="9179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HDB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485545" y="1097248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LOSD-API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7764800" y="1095139"/>
            <a:ext cx="91203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STIP</a:t>
            </a:r>
          </a:p>
          <a:p>
            <a:pPr algn="ctr"/>
            <a:r>
              <a:rPr lang="de-CH" sz="1200" dirty="0" smtClean="0"/>
              <a:t>Gemäss VD-Daten</a:t>
            </a:r>
            <a:endParaRPr lang="de-CH" sz="1200" dirty="0"/>
          </a:p>
        </p:txBody>
      </p:sp>
      <p:sp>
        <p:nvSpPr>
          <p:cNvPr id="25" name="Rechteck 24"/>
          <p:cNvSpPr/>
          <p:nvPr/>
        </p:nvSpPr>
        <p:spPr>
          <a:xfrm>
            <a:off x="3588400" y="2065810"/>
            <a:ext cx="1224136" cy="32128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/>
              <a:t>Stellt gemäss den Anforderungen vom STIP die benötigten VD-Inhalte 1-3 (siehe Vorderseite) zusammen. </a:t>
            </a:r>
          </a:p>
          <a:p>
            <a:endParaRPr lang="de-CH" sz="900" dirty="0"/>
          </a:p>
          <a:p>
            <a:r>
              <a:rPr lang="de-CH" sz="900" dirty="0" smtClean="0"/>
              <a:t>Vorerst manuell von SSZ gemacht für die Beispiel-Datensätze. </a:t>
            </a:r>
            <a:r>
              <a:rPr lang="de-CH" sz="900" dirty="0" smtClean="0">
                <a:solidFill>
                  <a:srgbClr val="FF0000"/>
                </a:solidFill>
              </a:rPr>
              <a:t>Wer will da </a:t>
            </a:r>
            <a:r>
              <a:rPr lang="de-CH" sz="900" dirty="0" err="1" smtClean="0">
                <a:solidFill>
                  <a:srgbClr val="FF0000"/>
                </a:solidFill>
              </a:rPr>
              <a:t>Know-How</a:t>
            </a:r>
            <a:r>
              <a:rPr lang="de-CH" sz="900" dirty="0" smtClean="0">
                <a:solidFill>
                  <a:srgbClr val="FF0000"/>
                </a:solidFill>
              </a:rPr>
              <a:t> aufbauen? Zusammen mit </a:t>
            </a:r>
            <a:r>
              <a:rPr lang="de-CH" sz="900" dirty="0" err="1" smtClean="0">
                <a:solidFill>
                  <a:srgbClr val="FF0000"/>
                </a:solidFill>
              </a:rPr>
              <a:t>Zazuko</a:t>
            </a:r>
            <a:r>
              <a:rPr lang="de-CH" sz="900" dirty="0" smtClean="0">
                <a:solidFill>
                  <a:srgbClr val="FF0000"/>
                </a:solidFill>
              </a:rPr>
              <a:t>. Sollte dann auch HDB kennen.</a:t>
            </a:r>
          </a:p>
          <a:p>
            <a:endParaRPr lang="de-CH" sz="900" dirty="0"/>
          </a:p>
          <a:p>
            <a:r>
              <a:rPr lang="de-CH" sz="900" dirty="0" smtClean="0"/>
              <a:t>Zukünftig via </a:t>
            </a:r>
            <a:r>
              <a:rPr lang="de-CH" sz="900" dirty="0" err="1" smtClean="0"/>
              <a:t>Kurationstool</a:t>
            </a:r>
            <a:r>
              <a:rPr lang="de-CH" sz="900" dirty="0" smtClean="0"/>
              <a:t>/SASA-Mapping, das dies für uns ermöglicht</a:t>
            </a:r>
          </a:p>
        </p:txBody>
      </p:sp>
      <p:sp>
        <p:nvSpPr>
          <p:cNvPr id="31" name="Rechteck 30"/>
          <p:cNvSpPr/>
          <p:nvPr/>
        </p:nvSpPr>
        <p:spPr>
          <a:xfrm>
            <a:off x="4968712" y="1097248"/>
            <a:ext cx="1224136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VD-Triple-Einbindung via Generator</a:t>
            </a:r>
            <a:endParaRPr lang="de-CH" sz="1200" dirty="0"/>
          </a:p>
        </p:txBody>
      </p:sp>
      <p:sp>
        <p:nvSpPr>
          <p:cNvPr id="27" name="Rechteck 26"/>
          <p:cNvSpPr/>
          <p:nvPr/>
        </p:nvSpPr>
        <p:spPr>
          <a:xfrm>
            <a:off x="3588400" y="1097248"/>
            <a:ext cx="1197690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VD-Triple-Generierung</a:t>
            </a:r>
            <a:endParaRPr lang="de-CH" sz="8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5042404" y="2065810"/>
            <a:ext cx="3735876" cy="3608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Aufwand </a:t>
            </a:r>
            <a:r>
              <a:rPr kumimoji="0" lang="de-CH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Zaz</a:t>
            </a: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1) </a:t>
            </a:r>
            <a:r>
              <a:rPr lang="de-CH" dirty="0" smtClean="0"/>
              <a:t>A</a:t>
            </a: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ufbau</a:t>
            </a:r>
            <a:r>
              <a:rPr kumimoji="0" lang="de-CH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und 2) Folgekosten? </a:t>
            </a:r>
            <a:endParaRPr kumimoji="0" lang="de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395288" y="3672242"/>
            <a:ext cx="3006135" cy="5762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Aufwand </a:t>
            </a:r>
            <a:r>
              <a:rPr kumimoji="0" lang="de-CH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Zaz</a:t>
            </a: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für </a:t>
            </a:r>
            <a:r>
              <a:rPr lang="de-CH" dirty="0"/>
              <a:t>B</a:t>
            </a: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eratung VD-Infos zusammenstellen</a:t>
            </a:r>
          </a:p>
        </p:txBody>
      </p:sp>
      <p:cxnSp>
        <p:nvCxnSpPr>
          <p:cNvPr id="11" name="Gerader Verbinder 10"/>
          <p:cNvCxnSpPr>
            <a:stCxn id="14" idx="3"/>
          </p:cNvCxnSpPr>
          <p:nvPr/>
        </p:nvCxnSpPr>
        <p:spPr bwMode="auto">
          <a:xfrm>
            <a:off x="3401423" y="3960389"/>
            <a:ext cx="526556" cy="10813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r Verbinder 16"/>
          <p:cNvCxnSpPr>
            <a:stCxn id="31" idx="2"/>
            <a:endCxn id="9" idx="0"/>
          </p:cNvCxnSpPr>
          <p:nvPr/>
        </p:nvCxnSpPr>
        <p:spPr bwMode="auto">
          <a:xfrm>
            <a:off x="5580780" y="1889336"/>
            <a:ext cx="1329562" cy="176474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hteck 14"/>
          <p:cNvSpPr/>
          <p:nvPr/>
        </p:nvSpPr>
        <p:spPr bwMode="auto">
          <a:xfrm>
            <a:off x="5324475" y="4543424"/>
            <a:ext cx="3004185" cy="5762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de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Wird langfristig bei SSZ unabhängig des Projektes STIP entwickelt </a:t>
            </a:r>
            <a:endParaRPr kumimoji="0" lang="de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Gerader Verbinder 20"/>
          <p:cNvCxnSpPr>
            <a:endCxn id="15" idx="1"/>
          </p:cNvCxnSpPr>
          <p:nvPr/>
        </p:nvCxnSpPr>
        <p:spPr bwMode="auto">
          <a:xfrm flipV="1">
            <a:off x="4696223" y="4831571"/>
            <a:ext cx="628252" cy="72705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Ellipse 15"/>
          <p:cNvSpPr/>
          <p:nvPr/>
        </p:nvSpPr>
        <p:spPr bwMode="auto">
          <a:xfrm>
            <a:off x="4929283" y="2677205"/>
            <a:ext cx="3848997" cy="16326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1808163" algn="l"/>
              </a:tabLst>
            </a:pP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Wir </a:t>
            </a: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brauchen jemanden mit </a:t>
            </a: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SAS-Triple-Dataset-Erstellung </a:t>
            </a:r>
            <a:r>
              <a:rPr lang="de-CH" sz="1100" dirty="0" err="1" smtClean="0"/>
              <a:t>K</a:t>
            </a:r>
            <a:r>
              <a:rPr kumimoji="0" lang="de-CH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now-How</a:t>
            </a:r>
            <a:r>
              <a:rPr lang="de-CH" sz="1100" dirty="0" smtClean="0"/>
              <a:t>, der aus dem momentanen Stand </a:t>
            </a:r>
            <a:r>
              <a:rPr lang="de-CH" sz="1100" dirty="0"/>
              <a:t>das </a:t>
            </a:r>
            <a:r>
              <a:rPr lang="de-CH" sz="1100" b="1" dirty="0"/>
              <a:t>WIE</a:t>
            </a:r>
            <a:r>
              <a:rPr lang="de-CH" sz="1100" dirty="0"/>
              <a:t> konzeptioniert. und </a:t>
            </a:r>
            <a:r>
              <a:rPr kumimoji="0" lang="de-CH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jemand mit SPARQL-</a:t>
            </a:r>
            <a:r>
              <a:rPr kumimoji="0" lang="de-CH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Know-How</a:t>
            </a:r>
            <a:r>
              <a:rPr lang="de-CH" sz="1100" dirty="0" smtClean="0"/>
              <a:t>, um den Datenfluss nachverfolgen zu können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358042" y="1101099"/>
            <a:ext cx="1224136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Verarbeitung der Infos aus </a:t>
            </a:r>
            <a:r>
              <a:rPr lang="de-CH" sz="1200" dirty="0" smtClean="0"/>
              <a:t>den neuen </a:t>
            </a:r>
            <a:r>
              <a:rPr lang="de-CH" sz="1200" dirty="0" err="1" smtClean="0"/>
              <a:t>Triples</a:t>
            </a:r>
            <a:r>
              <a:rPr lang="de-CH" sz="1200" dirty="0" smtClean="0"/>
              <a:t> im </a:t>
            </a:r>
            <a:r>
              <a:rPr lang="de-CH" sz="1200" dirty="0" smtClean="0"/>
              <a:t>STIP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70663334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Präsentation 14">
      <a:dk1>
        <a:srgbClr val="000000"/>
      </a:dk1>
      <a:lt1>
        <a:srgbClr val="FFFFFF"/>
      </a:lt1>
      <a:dk2>
        <a:srgbClr val="000000"/>
      </a:dk2>
      <a:lt2>
        <a:srgbClr val="141E64"/>
      </a:lt2>
      <a:accent1>
        <a:srgbClr val="146EB4"/>
      </a:accent1>
      <a:accent2>
        <a:srgbClr val="6EB4EB"/>
      </a:accent2>
      <a:accent3>
        <a:srgbClr val="FFFFFF"/>
      </a:accent3>
      <a:accent4>
        <a:srgbClr val="000000"/>
      </a:accent4>
      <a:accent5>
        <a:srgbClr val="AABAD6"/>
      </a:accent5>
      <a:accent6>
        <a:srgbClr val="63A3D5"/>
      </a:accent6>
      <a:hlink>
        <a:srgbClr val="4682D2"/>
      </a:hlink>
      <a:folHlink>
        <a:srgbClr val="1E50AA"/>
      </a:folHlink>
    </a:clrScheme>
    <a:fontScheme name="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808163" algn="l"/>
          </a:tabLst>
          <a:defRPr kumimoji="0" lang="de-C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808163" algn="l"/>
          </a:tabLst>
          <a:defRPr kumimoji="0" lang="de-C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2D8AE7"/>
        </a:accent6>
        <a:hlink>
          <a:srgbClr val="003399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14">
        <a:dk1>
          <a:srgbClr val="000000"/>
        </a:dk1>
        <a:lt1>
          <a:srgbClr val="FFFFFF"/>
        </a:lt1>
        <a:dk2>
          <a:srgbClr val="000000"/>
        </a:dk2>
        <a:lt2>
          <a:srgbClr val="141E64"/>
        </a:lt2>
        <a:accent1>
          <a:srgbClr val="146EB4"/>
        </a:accent1>
        <a:accent2>
          <a:srgbClr val="6EB4EB"/>
        </a:accent2>
        <a:accent3>
          <a:srgbClr val="FFFFFF"/>
        </a:accent3>
        <a:accent4>
          <a:srgbClr val="000000"/>
        </a:accent4>
        <a:accent5>
          <a:srgbClr val="AABAD6"/>
        </a:accent5>
        <a:accent6>
          <a:srgbClr val="63A3D5"/>
        </a:accent6>
        <a:hlink>
          <a:srgbClr val="4682D2"/>
        </a:hlink>
        <a:folHlink>
          <a:srgbClr val="1E50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Statistik Stadt Zürich</Template>
  <TotalTime>0</TotalTime>
  <Words>272</Words>
  <Application>Microsoft Office PowerPoint</Application>
  <PresentationFormat>Bildschirmpräsentation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Präsentation</vt:lpstr>
      <vt:lpstr>Vorschlag für Architektur und Vorgehen: Dani</vt:lpstr>
      <vt:lpstr>Vorschlag für Architektur und Vorgehen von Zazuko</vt:lpstr>
    </vt:vector>
  </TitlesOfParts>
  <Company>Stadt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zum Beispiel über zwei Zeilen in Arial 40 Punkt</dc:title>
  <dc:creator>Daniel Truttmann (ssztrd)</dc:creator>
  <cp:lastModifiedBy>Daniel Truttmann (ssztrd)</cp:lastModifiedBy>
  <cp:revision>39</cp:revision>
  <cp:lastPrinted>2006-07-06T12:19:27Z</cp:lastPrinted>
  <dcterms:created xsi:type="dcterms:W3CDTF">2018-06-14T06:44:47Z</dcterms:created>
  <dcterms:modified xsi:type="dcterms:W3CDTF">2018-06-28T07:29:06Z</dcterms:modified>
</cp:coreProperties>
</file>