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8"/>
  </p:sldMasterIdLst>
  <p:notesMasterIdLst>
    <p:notesMasterId r:id="rId15"/>
  </p:notesMasterIdLst>
  <p:handoutMasterIdLst>
    <p:handoutMasterId r:id="rId16"/>
  </p:handoutMasterIdLst>
  <p:sldIdLst>
    <p:sldId id="257" r:id="rId9"/>
    <p:sldId id="258" r:id="rId10"/>
    <p:sldId id="260" r:id="rId11"/>
    <p:sldId id="261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6666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5E0682-4B2D-44CF-8601-9F303CC7F027}" type="datetimeFigureOut">
              <a:rPr lang="en-GB"/>
              <a:pPr>
                <a:defRPr/>
              </a:pPr>
              <a:t>16/09/2013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CCC592F-EE4E-48C9-98B5-9F751CB622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59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2257158C-AEED-4D0E-92BA-DBF0E8851EA5}" type="datetimeFigureOut">
              <a:rPr lang="en-US"/>
              <a:pPr>
                <a:defRPr/>
              </a:pPr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3024187" cy="2268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4813" y="3059113"/>
            <a:ext cx="6119812" cy="5616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DDDDADE-9D5D-4CB8-8CB0-B2FAC37C6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6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b-NO" smtClean="0">
              <a:latin typeface="Arial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D0BDC4-A5FF-4898-8722-272313ACACF3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b-NO" smtClean="0">
              <a:latin typeface="Arial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047E-2693-4AD0-8C2E-F9FD3FE3DBCB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b-NO" smtClean="0">
              <a:latin typeface="Arial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047E-2693-4AD0-8C2E-F9FD3FE3DBCB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smtClean="0">
              <a:latin typeface="Arial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59A24E-6EF9-479F-920D-DF02B0E56ECE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2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Bla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" t="5869" r="4056" b="7185"/>
          <a:stretch>
            <a:fillRect/>
          </a:stretch>
        </p:blipFill>
        <p:spPr bwMode="gray">
          <a:xfrm>
            <a:off x="7740650" y="188913"/>
            <a:ext cx="12239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ansBox"/>
          <p:cNvSpPr>
            <a:spLocks/>
          </p:cNvSpPr>
          <p:nvPr/>
        </p:nvSpPr>
        <p:spPr bwMode="auto">
          <a:xfrm rot="16200000" flipH="1">
            <a:off x="3186906" y="904081"/>
            <a:ext cx="2765425" cy="9148763"/>
          </a:xfrm>
          <a:custGeom>
            <a:avLst/>
            <a:gdLst>
              <a:gd name="T0" fmla="*/ 0 w 2764827"/>
              <a:gd name="T1" fmla="*/ 2147483647 h 6865848"/>
              <a:gd name="T2" fmla="*/ 968366 w 2764827"/>
              <a:gd name="T3" fmla="*/ 2492452 h 6865848"/>
              <a:gd name="T4" fmla="*/ 2779816 w 2764827"/>
              <a:gd name="T5" fmla="*/ 0 h 6865848"/>
              <a:gd name="T6" fmla="*/ 2778786 w 2764827"/>
              <a:gd name="T7" fmla="*/ 2147483647 h 6865848"/>
              <a:gd name="T8" fmla="*/ 0 w 2764827"/>
              <a:gd name="T9" fmla="*/ 2147483647 h 68658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4827" h="6865848">
                <a:moveTo>
                  <a:pt x="0" y="6865848"/>
                </a:moveTo>
                <a:lnTo>
                  <a:pt x="963146" y="1430"/>
                </a:lnTo>
                <a:lnTo>
                  <a:pt x="2764827" y="0"/>
                </a:lnTo>
                <a:cubicBezTo>
                  <a:pt x="2763851" y="2288032"/>
                  <a:pt x="2764779" y="4572255"/>
                  <a:pt x="2763803" y="6860287"/>
                </a:cubicBezTo>
                <a:lnTo>
                  <a:pt x="0" y="6865848"/>
                </a:lnTo>
                <a:close/>
              </a:path>
            </a:pathLst>
          </a:cu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WhiteBox"/>
          <p:cNvSpPr>
            <a:spLocks/>
          </p:cNvSpPr>
          <p:nvPr/>
        </p:nvSpPr>
        <p:spPr bwMode="gray">
          <a:xfrm>
            <a:off x="6818313" y="0"/>
            <a:ext cx="2325687" cy="6859588"/>
          </a:xfrm>
          <a:custGeom>
            <a:avLst/>
            <a:gdLst>
              <a:gd name="T0" fmla="*/ 0 w 2324772"/>
              <a:gd name="T1" fmla="*/ 6848532 h 6860287"/>
              <a:gd name="T2" fmla="*/ 730266 w 2324772"/>
              <a:gd name="T3" fmla="*/ 0 h 6860287"/>
              <a:gd name="T4" fmla="*/ 2347756 w 2324772"/>
              <a:gd name="T5" fmla="*/ 0 h 6860287"/>
              <a:gd name="T6" fmla="*/ 2346721 w 2324772"/>
              <a:gd name="T7" fmla="*/ 6850118 h 6860287"/>
              <a:gd name="T8" fmla="*/ 0 w 2324772"/>
              <a:gd name="T9" fmla="*/ 6848532 h 6860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4772" h="6860287">
                <a:moveTo>
                  <a:pt x="0" y="6858699"/>
                </a:moveTo>
                <a:lnTo>
                  <a:pt x="723116" y="0"/>
                </a:lnTo>
                <a:lnTo>
                  <a:pt x="2324772" y="0"/>
                </a:lnTo>
                <a:cubicBezTo>
                  <a:pt x="2323796" y="2288032"/>
                  <a:pt x="2324724" y="4572255"/>
                  <a:pt x="2323748" y="6860287"/>
                </a:cubicBezTo>
                <a:lnTo>
                  <a:pt x="0" y="6858699"/>
                </a:lnTo>
                <a:close/>
              </a:path>
            </a:pathLst>
          </a:custGeom>
          <a:solidFill>
            <a:srgbClr val="333333"/>
          </a:solidFill>
          <a:ln w="3175" cap="flat" cmpd="sng" algn="ctr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LogoWhi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5966" r="4498" b="2028"/>
          <a:stretch>
            <a:fillRect/>
          </a:stretch>
        </p:blipFill>
        <p:spPr bwMode="ltGray">
          <a:xfrm>
            <a:off x="7740650" y="188913"/>
            <a:ext cx="12239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50825" y="5051425"/>
            <a:ext cx="6510338" cy="1025525"/>
          </a:xfrm>
        </p:spPr>
        <p:txBody>
          <a:bodyPr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250825" y="6175375"/>
            <a:ext cx="6510338" cy="561975"/>
          </a:xfrm>
        </p:spPr>
        <p:txBody>
          <a:bodyPr/>
          <a:lstStyle>
            <a:lvl1pPr marL="0" indent="0">
              <a:lnSpc>
                <a:spcPct val="95000"/>
              </a:lnSpc>
              <a:buFont typeface="Arial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" name="TxtClassification"/>
          <p:cNvSpPr>
            <a:spLocks noGrp="1"/>
          </p:cNvSpPr>
          <p:nvPr>
            <p:ph type="dt" sz="quarter" idx="11"/>
          </p:nvPr>
        </p:nvSpPr>
        <p:spPr bwMode="gray">
          <a:xfrm>
            <a:off x="6872224" y="6548374"/>
            <a:ext cx="20193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r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8779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6138863"/>
            <a:ext cx="91471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1388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2" name="TxtClassification"/>
          <p:cNvSpPr>
            <a:spLocks noGrp="1"/>
          </p:cNvSpPr>
          <p:nvPr>
            <p:ph type="dt" sz="quarter" idx="11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7" name="TxtPageNumber"/>
          <p:cNvSpPr>
            <a:spLocks noGrp="1"/>
          </p:cNvSpPr>
          <p:nvPr>
            <p:ph type="sldNum" sz="quarter" idx="12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D4794B3C-5D97-4B5B-852B-D49ACC2583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2967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566864"/>
            <a:ext cx="9144000" cy="2844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0825" y="4521200"/>
            <a:ext cx="8642350" cy="13668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xtClassification"/>
          <p:cNvSpPr>
            <a:spLocks noGrp="1"/>
          </p:cNvSpPr>
          <p:nvPr>
            <p:ph type="dt" sz="quarter" idx="16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8" name="TxtPageNumber"/>
          <p:cNvSpPr>
            <a:spLocks noGrp="1"/>
          </p:cNvSpPr>
          <p:nvPr>
            <p:ph type="sldNum" sz="quarter" idx="17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63029303-C166-4765-B31D-8EAE1291F9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7023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50824" y="1566862"/>
            <a:ext cx="4267201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4618842" y="1566862"/>
            <a:ext cx="4267201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9"/>
          </p:nvPr>
        </p:nvSpPr>
        <p:spPr>
          <a:xfrm>
            <a:off x="250825" y="4521200"/>
            <a:ext cx="42672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20"/>
          </p:nvPr>
        </p:nvSpPr>
        <p:spPr>
          <a:xfrm>
            <a:off x="4618843" y="4521200"/>
            <a:ext cx="42672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xtClassification"/>
          <p:cNvSpPr>
            <a:spLocks noGrp="1"/>
          </p:cNvSpPr>
          <p:nvPr>
            <p:ph type="dt" sz="quarter" idx="23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4" name="TxtPageNumber"/>
          <p:cNvSpPr>
            <a:spLocks noGrp="1"/>
          </p:cNvSpPr>
          <p:nvPr>
            <p:ph type="sldNum" sz="quarter" idx="24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7DE1C28A-F924-4B3C-8E5B-70AC81A689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4577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een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6"/>
          </p:nvPr>
        </p:nvSpPr>
        <p:spPr>
          <a:xfrm>
            <a:off x="250825" y="1566862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sz="quarter" idx="17"/>
          </p:nvPr>
        </p:nvSpPr>
        <p:spPr>
          <a:xfrm>
            <a:off x="1708150" y="1566862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18"/>
          </p:nvPr>
        </p:nvSpPr>
        <p:spPr>
          <a:xfrm>
            <a:off x="3165475" y="1566862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6"/>
          <p:cNvSpPr>
            <a:spLocks noGrp="1"/>
          </p:cNvSpPr>
          <p:nvPr>
            <p:ph sz="quarter" idx="19"/>
          </p:nvPr>
        </p:nvSpPr>
        <p:spPr>
          <a:xfrm>
            <a:off x="4622800" y="1566862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6"/>
          <p:cNvSpPr>
            <a:spLocks noGrp="1"/>
          </p:cNvSpPr>
          <p:nvPr>
            <p:ph sz="quarter" idx="20"/>
          </p:nvPr>
        </p:nvSpPr>
        <p:spPr>
          <a:xfrm>
            <a:off x="6080125" y="1566862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21"/>
          </p:nvPr>
        </p:nvSpPr>
        <p:spPr>
          <a:xfrm>
            <a:off x="7537451" y="1566862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2"/>
          </p:nvPr>
        </p:nvSpPr>
        <p:spPr>
          <a:xfrm>
            <a:off x="250825" y="3048000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23"/>
          </p:nvPr>
        </p:nvSpPr>
        <p:spPr>
          <a:xfrm>
            <a:off x="1708150" y="3048000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24"/>
          </p:nvPr>
        </p:nvSpPr>
        <p:spPr>
          <a:xfrm>
            <a:off x="3165475" y="3048000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6"/>
          <p:cNvSpPr>
            <a:spLocks noGrp="1"/>
          </p:cNvSpPr>
          <p:nvPr>
            <p:ph sz="quarter" idx="25"/>
          </p:nvPr>
        </p:nvSpPr>
        <p:spPr>
          <a:xfrm>
            <a:off x="4622800" y="3048000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26"/>
          </p:nvPr>
        </p:nvSpPr>
        <p:spPr>
          <a:xfrm>
            <a:off x="6080125" y="3048000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27"/>
          </p:nvPr>
        </p:nvSpPr>
        <p:spPr>
          <a:xfrm>
            <a:off x="7537451" y="3048000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quarter" idx="28"/>
          </p:nvPr>
        </p:nvSpPr>
        <p:spPr>
          <a:xfrm>
            <a:off x="250825" y="4517231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6"/>
          <p:cNvSpPr>
            <a:spLocks noGrp="1"/>
          </p:cNvSpPr>
          <p:nvPr>
            <p:ph sz="quarter" idx="29"/>
          </p:nvPr>
        </p:nvSpPr>
        <p:spPr>
          <a:xfrm>
            <a:off x="1708150" y="4517231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Content Placeholder 6"/>
          <p:cNvSpPr>
            <a:spLocks noGrp="1"/>
          </p:cNvSpPr>
          <p:nvPr>
            <p:ph sz="quarter" idx="30"/>
          </p:nvPr>
        </p:nvSpPr>
        <p:spPr>
          <a:xfrm>
            <a:off x="3165475" y="4517231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6"/>
          <p:cNvSpPr>
            <a:spLocks noGrp="1"/>
          </p:cNvSpPr>
          <p:nvPr>
            <p:ph sz="quarter" idx="31"/>
          </p:nvPr>
        </p:nvSpPr>
        <p:spPr>
          <a:xfrm>
            <a:off x="4622800" y="4517231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Content Placeholder 6"/>
          <p:cNvSpPr>
            <a:spLocks noGrp="1"/>
          </p:cNvSpPr>
          <p:nvPr>
            <p:ph sz="quarter" idx="32"/>
          </p:nvPr>
        </p:nvSpPr>
        <p:spPr>
          <a:xfrm>
            <a:off x="6080125" y="4517231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6"/>
          <p:cNvSpPr>
            <a:spLocks noGrp="1"/>
          </p:cNvSpPr>
          <p:nvPr>
            <p:ph sz="quarter" idx="33"/>
          </p:nvPr>
        </p:nvSpPr>
        <p:spPr>
          <a:xfrm>
            <a:off x="7537451" y="4517231"/>
            <a:ext cx="1349375" cy="136842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xtClassification"/>
          <p:cNvSpPr>
            <a:spLocks noGrp="1"/>
          </p:cNvSpPr>
          <p:nvPr>
            <p:ph type="dt" sz="quarter" idx="36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4" name="TxtPageNumber"/>
          <p:cNvSpPr>
            <a:spLocks noGrp="1"/>
          </p:cNvSpPr>
          <p:nvPr>
            <p:ph type="sldNum" sz="quarter" idx="37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618057AA-CDF0-443C-97E6-F9E1CCA07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15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GB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263"/>
            <a:ext cx="687388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2212" y="246063"/>
            <a:ext cx="1342707" cy="63585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47649"/>
            <a:ext cx="5181600" cy="63569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TxtClassification"/>
          <p:cNvSpPr>
            <a:spLocks noGrp="1"/>
          </p:cNvSpPr>
          <p:nvPr>
            <p:ph type="dt" sz="quarter" idx="12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10" name="TxtPageNumber"/>
          <p:cNvSpPr>
            <a:spLocks noGrp="1"/>
          </p:cNvSpPr>
          <p:nvPr>
            <p:ph type="sldNum" sz="quarter" idx="13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DD616D7B-B3A0-42F0-92BC-472F902BD9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206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for 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xtClassification"/>
          <p:cNvSpPr>
            <a:spLocks noGrp="1"/>
          </p:cNvSpPr>
          <p:nvPr>
            <p:ph type="dt" sz="quarter" idx="12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5" name="TxtPageNumber"/>
          <p:cNvSpPr>
            <a:spLocks noGrp="1"/>
          </p:cNvSpPr>
          <p:nvPr>
            <p:ph type="sldNum" sz="quarter" idx="13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86B1C4EA-F12E-4669-A9A2-C68EFFB1A6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6439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TxtClassification"/>
          <p:cNvSpPr>
            <a:spLocks noGrp="1"/>
          </p:cNvSpPr>
          <p:nvPr>
            <p:ph type="dt" sz="quarter" idx="12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7" name="TxtPageNumber"/>
          <p:cNvSpPr>
            <a:spLocks noGrp="1"/>
          </p:cNvSpPr>
          <p:nvPr>
            <p:ph type="sldNum" sz="quarter" idx="13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5A5FA2BF-444C-49A6-BC24-CCD048AE9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21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66863"/>
            <a:ext cx="4244975" cy="43211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19" y="1566863"/>
            <a:ext cx="4244975" cy="43211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TxtClassification"/>
          <p:cNvSpPr>
            <a:spLocks noGrp="1"/>
          </p:cNvSpPr>
          <p:nvPr>
            <p:ph type="dt" sz="quarter" idx="12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8" name="TxtPageNumber"/>
          <p:cNvSpPr>
            <a:spLocks noGrp="1"/>
          </p:cNvSpPr>
          <p:nvPr>
            <p:ph type="sldNum" sz="quarter" idx="13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96553C16-7748-4F78-9882-3F03209A8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9635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TxtClassification"/>
          <p:cNvSpPr>
            <a:spLocks noGrp="1"/>
          </p:cNvSpPr>
          <p:nvPr>
            <p:ph type="dt" sz="quarter" idx="12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6" name="TxtPageNumber"/>
          <p:cNvSpPr>
            <a:spLocks noGrp="1"/>
          </p:cNvSpPr>
          <p:nvPr>
            <p:ph type="sldNum" sz="quarter" idx="13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67F16CEB-0DB1-41C2-B3FB-13903D3C90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4340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0825" y="2241550"/>
            <a:ext cx="864235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8825" y="2420938"/>
            <a:ext cx="0" cy="34671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566863"/>
            <a:ext cx="4266000" cy="6080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4" y="2420888"/>
            <a:ext cx="4267200" cy="3467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566863"/>
            <a:ext cx="4266000" cy="6080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420888"/>
            <a:ext cx="4266000" cy="3467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xtClassification"/>
          <p:cNvSpPr>
            <a:spLocks noGrp="1"/>
          </p:cNvSpPr>
          <p:nvPr>
            <p:ph type="dt" sz="quarter" idx="11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12" name="TxtPageNumber"/>
          <p:cNvSpPr>
            <a:spLocks noGrp="1"/>
          </p:cNvSpPr>
          <p:nvPr>
            <p:ph type="sldNum" sz="quarter" idx="12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840D304B-510E-4499-BDFC-9533FE6C82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5363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66863"/>
            <a:ext cx="9147600" cy="43211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xtClassification"/>
          <p:cNvSpPr>
            <a:spLocks noGrp="1"/>
          </p:cNvSpPr>
          <p:nvPr>
            <p:ph type="dt" sz="quarter" idx="13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7" name="TxtPageNumber"/>
          <p:cNvSpPr>
            <a:spLocks noGrp="1"/>
          </p:cNvSpPr>
          <p:nvPr>
            <p:ph type="sldNum" sz="quarter" idx="14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69755307-BC27-415D-BF7B-8C3D8ED01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3962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6"/>
          </p:nvPr>
        </p:nvSpPr>
        <p:spPr>
          <a:xfrm>
            <a:off x="250825" y="1566862"/>
            <a:ext cx="2804400" cy="432117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3165475" y="1566862"/>
            <a:ext cx="2804400" cy="432117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8"/>
          </p:nvPr>
        </p:nvSpPr>
        <p:spPr>
          <a:xfrm>
            <a:off x="6084888" y="1566862"/>
            <a:ext cx="2804400" cy="432117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xtClassification"/>
          <p:cNvSpPr>
            <a:spLocks noGrp="1"/>
          </p:cNvSpPr>
          <p:nvPr>
            <p:ph type="dt" sz="quarter" idx="21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9" name="TxtPageNumber"/>
          <p:cNvSpPr>
            <a:spLocks noGrp="1"/>
          </p:cNvSpPr>
          <p:nvPr>
            <p:ph type="sldNum" sz="quarter" idx="22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D71E7534-5D1D-4476-9239-CB07892690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757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13"/>
          <p:cNvSpPr>
            <a:spLocks noGrp="1"/>
          </p:cNvSpPr>
          <p:nvPr>
            <p:ph sz="quarter" idx="19"/>
          </p:nvPr>
        </p:nvSpPr>
        <p:spPr>
          <a:xfrm>
            <a:off x="250825" y="4521200"/>
            <a:ext cx="28044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sz="quarter" idx="16"/>
          </p:nvPr>
        </p:nvSpPr>
        <p:spPr>
          <a:xfrm>
            <a:off x="250825" y="1566862"/>
            <a:ext cx="2804400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3165475" y="1566862"/>
            <a:ext cx="2804400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8"/>
          </p:nvPr>
        </p:nvSpPr>
        <p:spPr>
          <a:xfrm>
            <a:off x="6084888" y="1566862"/>
            <a:ext cx="2804400" cy="28463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20"/>
          </p:nvPr>
        </p:nvSpPr>
        <p:spPr>
          <a:xfrm>
            <a:off x="3165475" y="4521200"/>
            <a:ext cx="28044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21"/>
          </p:nvPr>
        </p:nvSpPr>
        <p:spPr>
          <a:xfrm>
            <a:off x="6084888" y="4521200"/>
            <a:ext cx="2804400" cy="135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889000" indent="0">
              <a:buNone/>
              <a:defRPr sz="1400"/>
            </a:lvl3pPr>
            <a:lvl4pPr marL="1344612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xtClassification"/>
          <p:cNvSpPr>
            <a:spLocks noGrp="1"/>
          </p:cNvSpPr>
          <p:nvPr>
            <p:ph type="dt" sz="quarter" idx="24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12" name="TxtPageNumber"/>
          <p:cNvSpPr>
            <a:spLocks noGrp="1"/>
          </p:cNvSpPr>
          <p:nvPr>
            <p:ph type="sldNum" sz="quarter" idx="25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CDDE1913-86D5-452E-A4E0-ED86FD42E6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10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xtClassification"/>
          <p:cNvSpPr>
            <a:spLocks noGrp="1"/>
          </p:cNvSpPr>
          <p:nvPr>
            <p:ph type="dt" sz="quarter" idx="12"/>
          </p:nvPr>
        </p:nvSpPr>
        <p:spPr bwMode="gray">
          <a:xfrm>
            <a:off x="560324" y="6542024"/>
            <a:ext cx="42687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5" name="TxtPageNumber"/>
          <p:cNvSpPr>
            <a:spLocks noGrp="1"/>
          </p:cNvSpPr>
          <p:nvPr>
            <p:ph type="sldNum" sz="quarter" idx="13"/>
          </p:nvPr>
        </p:nvSpPr>
        <p:spPr bwMode="gray">
          <a:xfrm>
            <a:off x="250825" y="6542024"/>
            <a:ext cx="306324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 sz="800" b="0">
                <a:solidFill>
                  <a:srgbClr val="999999"/>
                </a:solidFill>
                <a:latin typeface="Arial"/>
              </a:defRPr>
            </a:lvl1pPr>
          </a:lstStyle>
          <a:p>
            <a:fld id="{E0DEB890-278A-45EF-A2F3-EADEF62EB3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9529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138863"/>
            <a:ext cx="9144000" cy="7191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565275"/>
            <a:ext cx="864076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52413"/>
            <a:ext cx="864076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0000" rIns="90000" bIns="90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9" name="Picture 6" descr="statoil_horizontal_neg_rgb_H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167438"/>
            <a:ext cx="11223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41" r:id="rId2"/>
    <p:sldLayoutId id="2147484142" r:id="rId3"/>
    <p:sldLayoutId id="2147484143" r:id="rId4"/>
    <p:sldLayoutId id="2147484153" r:id="rId5"/>
    <p:sldLayoutId id="2147484144" r:id="rId6"/>
    <p:sldLayoutId id="2147484145" r:id="rId7"/>
    <p:sldLayoutId id="2147484146" r:id="rId8"/>
    <p:sldLayoutId id="2147484147" r:id="rId9"/>
    <p:sldLayoutId id="2147484154" r:id="rId10"/>
    <p:sldLayoutId id="2147484148" r:id="rId11"/>
    <p:sldLayoutId id="2147484149" r:id="rId12"/>
    <p:sldLayoutId id="2147484150" r:id="rId13"/>
    <p:sldLayoutId id="2147484155" r:id="rId14"/>
    <p:sldLayoutId id="2147484151" r:id="rId15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82563" indent="-182563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−"/>
        <a:defRPr>
          <a:solidFill>
            <a:schemeClr val="tx2"/>
          </a:solidFill>
          <a:latin typeface="+mn-lt"/>
          <a:cs typeface="+mn-cs"/>
        </a:defRPr>
      </a:lvl2pPr>
      <a:lvl3pPr marL="1089025" indent="-20002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3pPr>
      <a:lvl4pPr marL="1581150" indent="-236538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−"/>
        <a:defRPr>
          <a:solidFill>
            <a:schemeClr val="tx2"/>
          </a:solidFill>
          <a:latin typeface="+mn-lt"/>
          <a:cs typeface="+mn-cs"/>
        </a:defRPr>
      </a:lvl4pPr>
      <a:lvl5pPr marL="20097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5pPr>
      <a:lvl6pPr marL="24669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6pPr>
      <a:lvl7pPr marL="29241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7pPr>
      <a:lvl8pPr marL="33813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8pPr>
      <a:lvl9pPr marL="3838575" indent="-180975" algn="l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lr>
          <a:schemeClr val="tx2"/>
        </a:buClr>
        <a:buFont typeface="Arial" charset="0"/>
        <a:buChar char="•"/>
        <a:defRPr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b-NO" dirty="0" smtClean="0"/>
              <a:t>Canteen Balance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b-NO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252413" y="6540500"/>
            <a:ext cx="468312" cy="184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42A52C-CEB4-4816-8658-D471AB2A679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Api</a:t>
            </a:r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sz="2800" dirty="0" smtClean="0"/>
              <a:t>The api delivers a set of «CanteenRecord» instances.</a:t>
            </a:r>
          </a:p>
          <a:p>
            <a:r>
              <a:rPr lang="nb-NO" dirty="0" smtClean="0"/>
              <a:t>Each «CanteenRecord» consists of the following elements</a:t>
            </a:r>
          </a:p>
          <a:p>
            <a:pPr lvl="1"/>
            <a:r>
              <a:rPr lang="nb-NO" dirty="0" smtClean="0"/>
              <a:t>«Balance» (decimal)</a:t>
            </a:r>
          </a:p>
          <a:p>
            <a:pPr lvl="1"/>
            <a:r>
              <a:rPr lang="nb-NO" dirty="0" smtClean="0"/>
              <a:t>«Discount» (decimal)</a:t>
            </a:r>
          </a:p>
          <a:p>
            <a:pPr lvl="1"/>
            <a:r>
              <a:rPr lang="nb-NO" dirty="0" smtClean="0"/>
              <a:t>«ID» (string)</a:t>
            </a:r>
          </a:p>
          <a:p>
            <a:pPr lvl="1"/>
            <a:r>
              <a:rPr lang="nb-NO" dirty="0" smtClean="0"/>
              <a:t>«OrderDate» (DateTime)</a:t>
            </a:r>
          </a:p>
          <a:p>
            <a:pPr lvl="1"/>
            <a:r>
              <a:rPr lang="nb-NO" dirty="0" smtClean="0"/>
              <a:t>«Quantity» (decimal)</a:t>
            </a:r>
          </a:p>
          <a:p>
            <a:pPr lvl="1"/>
            <a:r>
              <a:rPr lang="nb-NO" dirty="0" smtClean="0"/>
              <a:t>«Reference» (string)</a:t>
            </a:r>
          </a:p>
          <a:p>
            <a:pPr lvl="1"/>
            <a:r>
              <a:rPr lang="nb-NO" dirty="0" smtClean="0"/>
              <a:t>«SalesDate» (DateTime)</a:t>
            </a:r>
          </a:p>
          <a:p>
            <a:pPr lvl="1"/>
            <a:r>
              <a:rPr lang="nb-NO" dirty="0" smtClean="0"/>
              <a:t>«Total» (decimal)</a:t>
            </a:r>
          </a:p>
          <a:p>
            <a:pPr lvl="1"/>
            <a:endParaRPr lang="nb-NO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252413" y="6540500"/>
            <a:ext cx="468312" cy="184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42A52C-CEB4-4816-8658-D471AB2A6799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Api</a:t>
            </a:r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6037" algn="ctr">
              <a:buNone/>
            </a:pPr>
            <a:r>
              <a:rPr lang="nb-NO" sz="2800" dirty="0" smtClean="0"/>
              <a:t>The following methods are exposed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 smtClean="0"/>
              <a:t>Host:port/&lt;employeeId&gt;/Items/&lt;fromDate&gt;/&lt;toDate&gt;</a:t>
            </a:r>
          </a:p>
          <a:p>
            <a:pPr lvl="2"/>
            <a:r>
              <a:rPr lang="nb-NO" dirty="0" smtClean="0"/>
              <a:t>Gets a list of «CanteenRecord» instances for the employee from &lt;fromDate&gt; to &lt;toDate&gt; (inclusive)</a:t>
            </a:r>
          </a:p>
          <a:p>
            <a:pPr lvl="2"/>
            <a:r>
              <a:rPr lang="nb-NO" dirty="0" smtClean="0"/>
              <a:t>Valid date formats are dd.MM.yyyy, ddMMyyyy, and dd-MM-yyyy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 smtClean="0"/>
              <a:t>Host:port/&lt;employeeId&gt;/Month</a:t>
            </a:r>
          </a:p>
          <a:p>
            <a:pPr lvl="2"/>
            <a:r>
              <a:rPr lang="nb-NO" dirty="0" smtClean="0"/>
              <a:t>Gets a list of «CanteenRecord» for the employee, for the current month.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503237" algn="ctr">
              <a:buNone/>
            </a:pPr>
            <a:r>
              <a:rPr lang="nb-NO" sz="2800" dirty="0" smtClean="0"/>
              <a:t>All methods return XML by default</a:t>
            </a:r>
          </a:p>
          <a:p>
            <a:pPr marL="906462" lvl="2" indent="-503237"/>
            <a:r>
              <a:rPr lang="nb-NO" dirty="0" smtClean="0"/>
              <a:t>	Add a query string parameter ?json=true to methods to return the result as JSON.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A5FA2BF-444C-49A6-BC24-CCD048AE9F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sz="2400" dirty="0" smtClean="0"/>
              <a:t>Create an Android Native app that consumes this Web Service</a:t>
            </a:r>
          </a:p>
          <a:p>
            <a:r>
              <a:rPr lang="nb-NO" dirty="0" smtClean="0"/>
              <a:t>Use the web services to find, and present some aggregation of the data.</a:t>
            </a:r>
          </a:p>
          <a:p>
            <a:pPr lvl="1"/>
            <a:r>
              <a:rPr lang="nb-NO" dirty="0" smtClean="0"/>
              <a:t>Examples are:</a:t>
            </a:r>
          </a:p>
          <a:p>
            <a:pPr lvl="2"/>
            <a:r>
              <a:rPr lang="nb-NO" dirty="0" smtClean="0"/>
              <a:t>Canteen spending for a period.</a:t>
            </a:r>
          </a:p>
          <a:p>
            <a:pPr lvl="2"/>
            <a:r>
              <a:rPr lang="nb-NO" dirty="0" smtClean="0"/>
              <a:t>Finding your favorite dishes.</a:t>
            </a:r>
          </a:p>
          <a:p>
            <a:pPr lvl="2"/>
            <a:r>
              <a:rPr lang="nb-NO" dirty="0" smtClean="0"/>
              <a:t>Create a budget and calculate how you are currently positioned against it.</a:t>
            </a:r>
          </a:p>
          <a:p>
            <a:pPr lvl="2"/>
            <a:r>
              <a:rPr lang="nb-NO" dirty="0" smtClean="0"/>
              <a:t>.... Use your imagination </a:t>
            </a:r>
            <a:r>
              <a:rPr lang="nb-NO" dirty="0" smtClean="0">
                <a:sym typeface="Wingdings" pitchFamily="2" charset="2"/>
              </a:rPr>
              <a:t></a:t>
            </a:r>
            <a:endParaRPr lang="nb-NO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A5FA2BF-444C-49A6-BC24-CCD048AE9F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gn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252413" y="6540500"/>
            <a:ext cx="468312" cy="184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25C242-9934-49C0-BC99-D3E8BA7B538F}" type="slidenum">
              <a:rPr lang="en-GB"/>
              <a:pPr>
                <a:defRPr/>
              </a:pPr>
              <a:t>6</a:t>
            </a:fld>
            <a:endParaRPr lang="en-GB"/>
          </a:p>
        </p:txBody>
      </p:sp>
      <p:pic>
        <p:nvPicPr>
          <p:cNvPr id="8195" name="EndPageImg" descr="Image-plain-end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26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GreyBox"/>
          <p:cNvSpPr>
            <a:spLocks/>
          </p:cNvSpPr>
          <p:nvPr/>
        </p:nvSpPr>
        <p:spPr bwMode="gray">
          <a:xfrm rot="10800000">
            <a:off x="-1588" y="-3175"/>
            <a:ext cx="3697288" cy="6140450"/>
          </a:xfrm>
          <a:custGeom>
            <a:avLst/>
            <a:gdLst>
              <a:gd name="T0" fmla="*/ 0 w 2268660"/>
              <a:gd name="T1" fmla="*/ 479798 h 6860287"/>
              <a:gd name="T2" fmla="*/ 2147483647 w 2268660"/>
              <a:gd name="T3" fmla="*/ 297 h 6860287"/>
              <a:gd name="T4" fmla="*/ 2147483647 w 2268660"/>
              <a:gd name="T5" fmla="*/ 0 h 6860287"/>
              <a:gd name="T6" fmla="*/ 2147483647 w 2268660"/>
              <a:gd name="T7" fmla="*/ 479908 h 6860287"/>
              <a:gd name="T8" fmla="*/ 0 w 2268660"/>
              <a:gd name="T9" fmla="*/ 479798 h 6860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8660" h="6860287">
                <a:moveTo>
                  <a:pt x="0" y="6858699"/>
                </a:moveTo>
                <a:lnTo>
                  <a:pt x="395794" y="4254"/>
                </a:lnTo>
                <a:lnTo>
                  <a:pt x="2268660" y="0"/>
                </a:lnTo>
                <a:cubicBezTo>
                  <a:pt x="2267684" y="2288032"/>
                  <a:pt x="2268612" y="4572255"/>
                  <a:pt x="2267636" y="6860287"/>
                </a:cubicBezTo>
                <a:lnTo>
                  <a:pt x="0" y="6858699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33333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8197" name="ImgTex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2563" y="682625"/>
            <a:ext cx="324008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8" name="LineWhite"/>
          <p:cNvCxnSpPr>
            <a:cxnSpLocks noChangeShapeType="1"/>
          </p:cNvCxnSpPr>
          <p:nvPr/>
        </p:nvCxnSpPr>
        <p:spPr bwMode="gray">
          <a:xfrm>
            <a:off x="0" y="6135688"/>
            <a:ext cx="9144000" cy="0"/>
          </a:xfrm>
          <a:prstGeom prst="line">
            <a:avLst/>
          </a:prstGeom>
          <a:noFill/>
          <a:ln w="9525">
            <a:solidFill>
              <a:srgbClr val="F1F1F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Title"/>
          <p:cNvSpPr txBox="1">
            <a:spLocks noChangeArrowheads="1"/>
          </p:cNvSpPr>
          <p:nvPr/>
        </p:nvSpPr>
        <p:spPr bwMode="gray">
          <a:xfrm>
            <a:off x="269875" y="4030663"/>
            <a:ext cx="27892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gray">
          <a:xfrm>
            <a:off x="269875" y="4886325"/>
            <a:ext cx="2789238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Presenters name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</a:rPr>
              <a:t>Presenters title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</a:rPr>
              <a:t>E-mail address ……@statoil.com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</a:rPr>
              <a:t>Tel: +4700000000</a:t>
            </a:r>
          </a:p>
          <a:p>
            <a:pPr eaLnBrk="1" hangingPunct="1">
              <a:lnSpc>
                <a:spcPct val="95000"/>
              </a:lnSpc>
            </a:pPr>
            <a:endParaRPr lang="en-US" sz="120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sz="1200">
                <a:solidFill>
                  <a:schemeClr val="bg1"/>
                </a:solidFill>
              </a:rPr>
              <a:t>www.statoil.com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r>
              <a:rPr lang="en-US" smtClean="0"/>
              <a:t>Classification: Internal     2013-09-03</a:t>
            </a:r>
            <a:endParaRPr lang="en-US"/>
          </a:p>
        </p:txBody>
      </p:sp>
      <p:sp>
        <p:nvSpPr>
          <p:cNvPr id="999999" name="Footer Placeholder 3"/>
          <p:cNvSpPr>
            <a:spLocks noGrp="1"/>
          </p:cNvSpPr>
          <p:nvPr>
            <p:ph type="ftr" sz="quarter" idx="3"/>
          </p:nvPr>
        </p:nvSpPr>
        <p:spPr bwMode="ltGray">
          <a:xfrm>
            <a:off x="6119813" y="6540500"/>
            <a:ext cx="720725" cy="184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F8F8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mtClean="0"/>
              <a:t>Security Classification: Internal - Status: Draft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oil">
      <a:dk1>
        <a:srgbClr val="333333"/>
      </a:dk1>
      <a:lt1>
        <a:srgbClr val="FFFFFF"/>
      </a:lt1>
      <a:dk2>
        <a:srgbClr val="333333"/>
      </a:dk2>
      <a:lt2>
        <a:srgbClr val="999999"/>
      </a:lt2>
      <a:accent1>
        <a:srgbClr val="CCCCCC"/>
      </a:accent1>
      <a:accent2>
        <a:srgbClr val="40537D"/>
      </a:accent2>
      <a:accent3>
        <a:srgbClr val="68E6FC"/>
      </a:accent3>
      <a:accent4>
        <a:srgbClr val="4A18A4"/>
      </a:accent4>
      <a:accent5>
        <a:srgbClr val="999999"/>
      </a:accent5>
      <a:accent6>
        <a:srgbClr val="333333"/>
      </a:accent6>
      <a:hlink>
        <a:srgbClr val="4A18A4"/>
      </a:hlink>
      <a:folHlink>
        <a:srgbClr val="68E6FC"/>
      </a:folHlink>
    </a:clrScheme>
    <a:fontScheme name="Statoi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2_blank 1">
        <a:dk1>
          <a:srgbClr val="333333"/>
        </a:dk1>
        <a:lt1>
          <a:srgbClr val="FFFFFF"/>
        </a:lt1>
        <a:dk2>
          <a:srgbClr val="333333"/>
        </a:dk2>
        <a:lt2>
          <a:srgbClr val="999999"/>
        </a:lt2>
        <a:accent1>
          <a:srgbClr val="CCCCCC"/>
        </a:accent1>
        <a:accent2>
          <a:srgbClr val="40537D"/>
        </a:accent2>
        <a:accent3>
          <a:srgbClr val="FFFFFF"/>
        </a:accent3>
        <a:accent4>
          <a:srgbClr val="2A2A2A"/>
        </a:accent4>
        <a:accent5>
          <a:srgbClr val="E2E2E2"/>
        </a:accent5>
        <a:accent6>
          <a:srgbClr val="394A71"/>
        </a:accent6>
        <a:hlink>
          <a:srgbClr val="4A18A4"/>
        </a:hlink>
        <a:folHlink>
          <a:srgbClr val="68E6F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lank Document (UK)" ma:contentTypeID="0x010100F7AC974578254811A4E2A32DB0F95ACD0B00EB8DE9F692EA6C4C8CD3478D921D345B" ma:contentTypeVersion="26" ma:contentTypeDescription="Create a new blank document." ma:contentTypeScope="" ma:versionID="e463fe709b4c403f5ba537984476eb26">
  <xsd:schema xmlns:xsd="http://www.w3.org/2001/XMLSchema" xmlns:xs="http://www.w3.org/2001/XMLSchema" xmlns:p="http://schemas.microsoft.com/office/2006/metadata/properties" xmlns:ns1="http://schemas.microsoft.com/sharepoint/v3" xmlns:ns2="0c030d3d-9ec7-441c-b8f5-0a8683dcfc4a" xmlns:ns3="b5d76dfe-1d67-4995-a050-254623f0e365" xmlns:ns4="b17ea744-38d1-4a71-9f69-726aa276fcfa" xmlns:ns5="aff3c555-2e7b-42b1-bf37-f4029a5587cd" xmlns:ns6="http://schemas.microsoft.com/sharepoint/v4" targetNamespace="http://schemas.microsoft.com/office/2006/metadata/properties" ma:root="true" ma:fieldsID="1c9c9749f9facdfaf4c4dba17d31614d" ns1:_="" ns2:_="" ns3:_="" ns4:_="" ns5:_="" ns6:_="">
    <xsd:import namespace="http://schemas.microsoft.com/sharepoint/v3"/>
    <xsd:import namespace="0c030d3d-9ec7-441c-b8f5-0a8683dcfc4a"/>
    <xsd:import namespace="b5d76dfe-1d67-4995-a050-254623f0e365"/>
    <xsd:import namespace="b17ea744-38d1-4a71-9f69-726aa276fcfa"/>
    <xsd:import namespace="aff3c555-2e7b-42b1-bf37-f4029a5587cd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Comments" minOccurs="0"/>
                <xsd:element ref="ns3:Document_x0020_status"/>
                <xsd:element ref="ns4:OrganisationTaxHTField0" minOccurs="0"/>
                <xsd:element ref="ns2:TaxCatchAll" minOccurs="0"/>
                <xsd:element ref="ns2:TaxCatchAllLabel" minOccurs="0"/>
                <xsd:element ref="ns4:ProcessTaxHTField0" minOccurs="0"/>
                <xsd:element ref="ns4:SecurityClassificationTaxHTField0" minOccurs="0"/>
                <xsd:element ref="ns1:_dlc_Exempt" minOccurs="0"/>
                <xsd:element ref="ns1:_dlc_ExpireDateSaved" minOccurs="0"/>
                <xsd:element ref="ns1:_dlc_ExpireDate" minOccurs="0"/>
                <xsd:element ref="ns5:Documen_x0020_type" minOccurs="0"/>
                <xsd:element ref="ns6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11" nillable="true" ma:displayName="Comments" ma:internalName="Comments" ma:readOnly="false">
      <xsd:simpleType>
        <xsd:restriction base="dms:Note">
          <xsd:maxLength value="255"/>
        </xsd:restriction>
      </xsd:simpleType>
    </xsd:element>
    <xsd:element name="_dlc_Exempt" ma:index="21" nillable="true" ma:displayName="Exempt from Policy" ma:description="" ma:hidden="true" ma:internalName="_dlc_Exempt" ma:readOnly="true">
      <xsd:simpleType>
        <xsd:restriction base="dms:Unknown"/>
      </xsd:simpleType>
    </xsd:element>
    <xsd:element name="_dlc_ExpireDateSaved" ma:index="22" nillable="true" ma:displayName="Original Expiration Date" ma:description="" ma:hidden="true" ma:internalName="_dlc_ExpireDateSaved" ma:readOnly="true">
      <xsd:simpleType>
        <xsd:restriction base="dms:DateTime"/>
      </xsd:simpleType>
    </xsd:element>
    <xsd:element name="_dlc_ExpireDate" ma:index="23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_vti_ItemDeclaredRecord" ma:index="26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27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30d3d-9ec7-441c-b8f5-0a8683dcfc4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4" nillable="true" ma:displayName="Taxonomy Catch All Column" ma:description="" ma:hidden="true" ma:list="{acf58d18-3149-43ea-82a6-d85ce5e2ddea}" ma:internalName="TaxCatchAll" ma:showField="CatchAllData" ma:web="ca208548-9dbb-495b-8ec3-b63bd89c3d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acf58d18-3149-43ea-82a6-d85ce5e2ddea}" ma:internalName="TaxCatchAllLabel" ma:readOnly="true" ma:showField="CatchAllDataLabel" ma:web="ca208548-9dbb-495b-8ec3-b63bd89c3d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76dfe-1d67-4995-a050-254623f0e365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12" ma:displayName="Status" ma:default="Draft" ma:description="Status of the information object." ma:format="Dropdown" ma:internalName="Document_x0020_status" ma:readOnly="false">
      <xsd:simpleType>
        <xsd:restriction base="dms:Choice">
          <xsd:enumeration value="Draft"/>
          <xsd:enumeration value="Final"/>
          <xsd:enumeration value="Sent to archiv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ea744-38d1-4a71-9f69-726aa276fcfa" elementFormDefault="qualified">
    <xsd:import namespace="http://schemas.microsoft.com/office/2006/documentManagement/types"/>
    <xsd:import namespace="http://schemas.microsoft.com/office/infopath/2007/PartnerControls"/>
    <xsd:element name="OrganisationTaxHTField0" ma:index="13" ma:taxonomy="true" ma:internalName="OrganisationTaxHTField0" ma:taxonomyFieldName="Organisation" ma:displayName="Organisation" ma:default="-1;#CFO GBS IT VALUE CHAIN (CFO GBS ITV)|acc13f01-d286-4d10-9199-bb0ee4d29e8c" ma:fieldId="{ce47518d-aabe-4849-b97c-60b86d4d3aa4}" ma:sspId="cda95b1f-d928-4d6d-948e-61bff6dae232" ma:termSetId="083c5b55-c594-4334-af18-825e087450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cessTaxHTField0" ma:index="17" ma:taxonomy="true" ma:internalName="ProcessTaxHTField0" ma:taxonomyFieldName="Process" ma:displayName="Process" ma:default="-1;#Finance and control - Accounting and control (F＆C A＆C)|033e163b-9495-4b81-b05d-614115798798" ma:fieldId="{cf54353a-d5f3-4406-bb28-57e132cd03b5}" ma:sspId="cda95b1f-d928-4d6d-948e-61bff6dae232" ma:termSetId="1e61085d-668a-4ac3-b3a9-3ec5fc37e94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urityClassificationTaxHTField0" ma:index="19" ma:taxonomy="true" ma:internalName="SecurityClassificationTaxHTField0" ma:taxonomyFieldName="SecurityClassification" ma:displayName="Security Classification" ma:default="1;#Internal|3f97380a-aecf-4500-b684-b7a8fb7ac2b7" ma:fieldId="{be4fd496-4d16-48e7-ac00-387dd0149b64}" ma:sspId="cda95b1f-d928-4d6d-948e-61bff6dae232" ma:termSetId="b87b6b70-c067-4d50-a8a5-b6242aa022a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c555-2e7b-42b1-bf37-f4029a5587cd" elementFormDefault="qualified">
    <xsd:import namespace="http://schemas.microsoft.com/office/2006/documentManagement/types"/>
    <xsd:import namespace="http://schemas.microsoft.com/office/infopath/2007/PartnerControls"/>
    <xsd:element name="Documen_x0020_type" ma:index="24" nillable="true" ma:displayName="Document type" ma:format="RadioButtons" ma:indexed="true" ma:internalName="Documen_x0020_type">
      <xsd:simpleType>
        <xsd:union memberTypes="dms:Text">
          <xsd:simpleType>
            <xsd:restriction base="dms:Choice">
              <xsd:enumeration value="Meeting document"/>
              <xsd:enumeration value="Agenda"/>
              <xsd:enumeration value="Presentation"/>
              <xsd:enumeration value="Decision document"/>
              <xsd:enumeration value="Planning"/>
              <xsd:enumeration value="Report"/>
              <xsd:enumeration value="Social event"/>
              <xsd:enumeration value="General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haredContentType xmlns="Microsoft.SharePoint.Taxonomy.ContentTypeSync" SourceId="cda95b1f-d928-4d6d-948e-61bff6dae232" ContentTypeId="0x010100F7AC974578254811A4E2A32DB0F95ACD0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sTaxHTField0 xmlns="b17ea744-38d1-4a71-9f69-726aa276fcfa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Finance and control - Accounting and control (F＆C A＆C)</TermName>
          <TermId xmlns="http://schemas.microsoft.com/office/infopath/2007/PartnerControls">033e163b-9495-4b81-b05d-614115798798</TermId>
        </TermInfo>
      </Terms>
    </ProcessTaxHTField0>
    <IconOverlay xmlns="http://schemas.microsoft.com/sharepoint/v4" xsi:nil="true"/>
    <Documen_x0020_type xmlns="aff3c555-2e7b-42b1-bf37-f4029a5587cd" xsi:nil="true"/>
    <OrganisationTaxHTField0 xmlns="b17ea744-38d1-4a71-9f69-726aa276fcf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CFO GBS IT VALUE CHAIN (CFO GBS ITV)</TermName>
          <TermId xmlns="http://schemas.microsoft.com/office/infopath/2007/PartnerControls">acc13f01-d286-4d10-9199-bb0ee4d29e8c</TermId>
        </TermInfo>
      </Terms>
    </OrganisationTaxHTField0>
    <SecurityClassificationTaxHTField0 xmlns="b17ea744-38d1-4a71-9f69-726aa276fcf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3f97380a-aecf-4500-b684-b7a8fb7ac2b7</TermId>
        </TermInfo>
      </Terms>
    </SecurityClassificationTaxHTField0>
    <TaxCatchAll xmlns="0c030d3d-9ec7-441c-b8f5-0a8683dcfc4a">
      <Value>9</Value>
      <Value>3</Value>
      <Value>1</Value>
    </TaxCatchAll>
    <Comments xmlns="http://schemas.microsoft.com/sharepoint/v3" xsi:nil="true"/>
    <Document_x0020_status xmlns="b5d76dfe-1d67-4995-a050-254623f0e365">Draft</Document_x0020_status>
    <_dlc_DocId xmlns="0c030d3d-9ec7-441c-b8f5-0a8683dcfc4a">47b7c847-bde9-4110-a4f8-f61cc9ac6e79</_dlc_DocId>
    <_dlc_DocIdUrl xmlns="0c030d3d-9ec7-441c-b8f5-0a8683dcfc4a">
      <Url>http://team.statoil.com/sites/ts-18124/sxddsdsd/_layouts/DocIdRedir.aspx?ID=47b7c847-bde9-4110-a4f8-f61cc9ac6e79</Url>
      <Description>47b7c847-bde9-4110-a4f8-f61cc9ac6e79</Description>
    </_dlc_DocIdUrl>
  </documentManagement>
</p:properties>
</file>

<file path=customXml/item5.xml><?xml version="1.0" encoding="utf-8"?>
<?mso-contentType ?>
<p:Policy xmlns:p="office.server.policy" id="" local="true">
  <p:Name>Statoil retention and labelling</p:Name>
  <p:Description>Adds a label containing the security classification to all documents. Files a copy as a Legal Record to Meridio one day after a document is declared as a record.</p:Description>
  <p:Statement>Ensures document labelling and retention according to Statoil information management policy.</p:Statement>
  <p:PolicyItems>
    <p:PolicyItem featureId="Microsoft.Office.RecordsManagement.PolicyFeatures.Expiration" staticId="0x010100F7AC974578254811A4E2A32DB0F95ACD0B|-1289614699" UniqueId="ab3e38f8-87f8-4fc8-a5d8-33903e8e8b68">
      <p:Name>Retention</p:Name>
      <p:Description>Automatic scheduling of content for processing, and performing a retention action on content that has reached its due date.</p:Description>
      <p:CustomData>
        <Schedules default="false" nextStageId="3">
          <Schedule type="Default">
            <stages>
              <data stageId="1">
                <formula id="Status Sent to archive"/>
                <action id="Microsoft.Office.RecordsManagement.PolicyFeatures.Expiration.Action.Record" type="action"/>
              </data>
            </stages>
          </Schedule>
          <Schedule type="Record">
            <stages>
              <data stageId="2">
                <formula id="Microsoft.Office.RecordsManagement.PolicyFeatures.Expiration.Formula.BuiltIn">
                  <number>1</number>
                  <property>_vti_ItemDeclaredRecord</property>
                  <propertyId>f9a44731-84eb-43a4-9973-cd2953ad8646</propertyId>
                  <period>days</period>
                </formula>
                <action type="workflow" id="0790bfbf-af07-4e9d-8b64-b11d9df418ce"/>
              </data>
            </stages>
          </Schedule>
        </Schedules>
      </p:CustomData>
    </p:PolicyItem>
    <p:PolicyItem featureId="Ncas.PolicyFeatures.PolicyForHeaderAndFooter" staticId="0x010100F7AC974578254811A4E2A32DB0F95ACD0B|915892616" UniqueId="f577eb52-4459-4195-93b4-7693174c3c9b">
      <p:Name>Statoil document labelling policy</p:Name>
      <p:Description/>
      <p:CustomData>
        <data>
          <keywords>FalsexTruexTruexTrue</keywords>
          <label>Security Classification: {Security Classification} - Status: {Status}</label>
          <fieldlist>Security Classification;Organisation;Process</fieldlist>
          <fontsize>8</fontsize>
          <fontcolor>#000000</fontcolor>
        </data>
      </p:CustomData>
    </p:PolicyItem>
  </p:PolicyItems>
</p:Policy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  <Receiver>
    <Name>PolicyForHeaderAndFooter</Name>
    <Synchronization>Synchronous</Synchronization>
    <Type>10001</Type>
    <SequenceNumber>1000</SequenceNumber>
    <Assembly>Ncas.Collaboration.CustomPolicy, Version=1.0.0.0, Culture=neutral, PublicKeyToken=adb52bf0495cf7ab</Assembly>
    <Class> Ncas.Collaboration.CustomPolicy.CheckInPolicy.ApplyPolicyToDocument</Class>
    <Data/>
    <Filter/>
  </Receiver>
  <Receiver>
    <Name>PolicyForHeaderAndFooter</Name>
    <Synchronization>Synchronous</Synchronization>
    <Type>10002</Type>
    <SequenceNumber>1000</SequenceNumber>
    <Assembly>Ncas.Collaboration.CustomPolicy, Version=1.0.0.0, Culture=neutral, PublicKeyToken=adb52bf0495cf7ab</Assembly>
    <Class> Ncas.Collaboration.CustomPolicy.CheckInPolicy.ApplyPolicyToDocument</Class>
    <Data/>
    <Filter/>
  </Receiver>
</spe:Receiver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33B711-5C46-423E-AF86-138F7A05F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030d3d-9ec7-441c-b8f5-0a8683dcfc4a"/>
    <ds:schemaRef ds:uri="b5d76dfe-1d67-4995-a050-254623f0e365"/>
    <ds:schemaRef ds:uri="b17ea744-38d1-4a71-9f69-726aa276fcfa"/>
    <ds:schemaRef ds:uri="aff3c555-2e7b-42b1-bf37-f4029a5587cd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6703E-D838-43F5-A558-6BCB82EB6BB8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4A1BEF27-ADEA-4B29-80DA-1400D4BD77F4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E76FEDA-B15E-4169-8F56-C3E2F3E18EA8}">
  <ds:schemaRefs>
    <ds:schemaRef ds:uri="http://schemas.microsoft.com/office/2006/documentManagement/types"/>
    <ds:schemaRef ds:uri="0c030d3d-9ec7-441c-b8f5-0a8683dcfc4a"/>
    <ds:schemaRef ds:uri="aff3c555-2e7b-42b1-bf37-f4029a5587cd"/>
    <ds:schemaRef ds:uri="http://purl.org/dc/elements/1.1/"/>
    <ds:schemaRef ds:uri="b17ea744-38d1-4a71-9f69-726aa276fcfa"/>
    <ds:schemaRef ds:uri="http://purl.org/dc/dcmitype/"/>
    <ds:schemaRef ds:uri="http://schemas.microsoft.com/office/2006/metadata/properties"/>
    <ds:schemaRef ds:uri="http://purl.org/dc/terms/"/>
    <ds:schemaRef ds:uri="http://schemas.microsoft.com/sharepoint/v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5d76dfe-1d67-4995-a050-254623f0e365"/>
    <ds:schemaRef ds:uri="http://schemas.microsoft.com/sharepoint/v3"/>
  </ds:schemaRefs>
</ds:datastoreItem>
</file>

<file path=customXml/itemProps5.xml><?xml version="1.0" encoding="utf-8"?>
<ds:datastoreItem xmlns:ds="http://schemas.openxmlformats.org/officeDocument/2006/customXml" ds:itemID="{2B8C540C-D3AB-4894-BA6E-565FDE071C20}">
  <ds:schemaRefs>
    <ds:schemaRef ds:uri="office.server.policy"/>
  </ds:schemaRefs>
</ds:datastoreItem>
</file>

<file path=customXml/itemProps6.xml><?xml version="1.0" encoding="utf-8"?>
<ds:datastoreItem xmlns:ds="http://schemas.openxmlformats.org/officeDocument/2006/customXml" ds:itemID="{46977921-3289-4449-9165-ADD5DA0A2853}">
  <ds:schemaRefs>
    <ds:schemaRef ds:uri="http://schemas.microsoft.com/sharepoint/events"/>
  </ds:schemaRefs>
</ds:datastoreItem>
</file>

<file path=customXml/itemProps7.xml><?xml version="1.0" encoding="utf-8"?>
<ds:datastoreItem xmlns:ds="http://schemas.openxmlformats.org/officeDocument/2006/customXml" ds:itemID="{C4C05578-AA29-4867-9B79-25686A4505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</TotalTime>
  <Words>303</Words>
  <Application>Microsoft Office PowerPoint</Application>
  <PresentationFormat>On-screen Show (4:3)</PresentationFormat>
  <Paragraphs>58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Canteen Balance</vt:lpstr>
      <vt:lpstr>The Api</vt:lpstr>
      <vt:lpstr>The Api</vt:lpstr>
      <vt:lpstr>The Api</vt:lpstr>
      <vt:lpstr> Task</vt:lpstr>
      <vt:lpstr>PowerPoint Presentation</vt:lpstr>
    </vt:vector>
  </TitlesOfParts>
  <Company>Statoil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Balance</dc:title>
  <dc:creator>Terje Barstad Olsen</dc:creator>
  <cp:lastModifiedBy>Øystein Spillum</cp:lastModifiedBy>
  <cp:revision>5</cp:revision>
  <dcterms:created xsi:type="dcterms:W3CDTF">2013-09-03T11:14:32Z</dcterms:created>
  <dcterms:modified xsi:type="dcterms:W3CDTF">2013-09-16T21:12:11Z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Draft</vt:lpwstr>
  </property>
  <property fmtid="{D5CDD505-2E9C-101B-9397-08002B2CF9AE}" pid="3" name="Expiry Date">
    <vt:lpwstr> </vt:lpwstr>
  </property>
  <property fmtid="{D5CDD505-2E9C-101B-9397-08002B2CF9AE}" pid="4" name="Security Classification">
    <vt:lpwstr>Internal</vt:lpwstr>
  </property>
  <property fmtid="{D5CDD505-2E9C-101B-9397-08002B2CF9AE}" pid="5" name="Author">
    <vt:lpwstr> </vt:lpwstr>
  </property>
  <property fmtid="{D5CDD505-2E9C-101B-9397-08002B2CF9AE}" pid="6" name="Created Date">
    <vt:lpwstr> </vt:lpwstr>
  </property>
  <property fmtid="{D5CDD505-2E9C-101B-9397-08002B2CF9AE}" pid="7" name="Document type">
    <vt:lpwstr>Presentation</vt:lpwstr>
  </property>
  <property fmtid="{D5CDD505-2E9C-101B-9397-08002B2CF9AE}" pid="8" name="Teamsite">
    <vt:bool>false</vt:bool>
  </property>
  <property fmtid="{D5CDD505-2E9C-101B-9397-08002B2CF9AE}" pid="9" name="Complete">
    <vt:lpwstr> </vt:lpwstr>
  </property>
  <property fmtid="{D5CDD505-2E9C-101B-9397-08002B2CF9AE}" pid="10" name="Edit">
    <vt:lpwstr> </vt:lpwstr>
  </property>
  <property fmtid="{D5CDD505-2E9C-101B-9397-08002B2CF9AE}" pid="11" name="TemplateParallel2010">
    <vt:bool>true</vt:bool>
  </property>
  <property fmtid="{D5CDD505-2E9C-101B-9397-08002B2CF9AE}" pid="12" name="TemplateColor">
    <vt:lpwstr>Grey</vt:lpwstr>
  </property>
  <property fmtid="{D5CDD505-2E9C-101B-9397-08002B2CF9AE}" pid="13" name="Pres Date">
    <vt:lpwstr>2013-09-03</vt:lpwstr>
  </property>
  <property fmtid="{D5CDD505-2E9C-101B-9397-08002B2CF9AE}" pid="14" name="Template">
    <vt:lpwstr>Statoil</vt:lpwstr>
  </property>
  <property fmtid="{D5CDD505-2E9C-101B-9397-08002B2CF9AE}" pid="15" name="ContentTypeId">
    <vt:lpwstr>0x010100F7AC974578254811A4E2A32DB0F95ACD0B00EB8DE9F692EA6C4C8CD3478D921D345B</vt:lpwstr>
  </property>
  <property fmtid="{D5CDD505-2E9C-101B-9397-08002B2CF9AE}" pid="16" name="_dlc_policyId">
    <vt:lpwstr>0x010100F7AC974578254811A4E2A32DB0F95ACD0B|-1289614699</vt:lpwstr>
  </property>
  <property fmtid="{D5CDD505-2E9C-101B-9397-08002B2CF9AE}" pid="17" name="ItemRetentionFormula">
    <vt:lpwstr>&lt;formula id="Status Sent to archive" /&gt;</vt:lpwstr>
  </property>
  <property fmtid="{D5CDD505-2E9C-101B-9397-08002B2CF9AE}" pid="18" name="_dlc_DocIdItemGuid">
    <vt:lpwstr>76228572-b32f-4e6c-8727-8598fdbc3356</vt:lpwstr>
  </property>
  <property fmtid="{D5CDD505-2E9C-101B-9397-08002B2CF9AE}" pid="19" name="Organisation">
    <vt:lpwstr>9</vt:lpwstr>
  </property>
  <property fmtid="{D5CDD505-2E9C-101B-9397-08002B2CF9AE}" pid="20" name="Process">
    <vt:lpwstr>3</vt:lpwstr>
  </property>
  <property fmtid="{D5CDD505-2E9C-101B-9397-08002B2CF9AE}" pid="21" name="SecurityClassification">
    <vt:lpwstr>1</vt:lpwstr>
  </property>
</Properties>
</file>