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6" r:id="rId3"/>
    <p:sldId id="289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274" r:id="rId12"/>
    <p:sldId id="290" r:id="rId13"/>
    <p:sldId id="291" r:id="rId14"/>
    <p:sldId id="292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l" initials="d" lastIdx="1" clrIdx="0">
    <p:extLst>
      <p:ext uri="{19B8F6BF-5375-455C-9EA6-DF929625EA0E}">
        <p15:presenceInfo xmlns:p15="http://schemas.microsoft.com/office/powerpoint/2012/main" userId="deep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52E3-0FE5-4EA5-84BB-42991C9F4AF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B3F37-2E81-42ED-A195-A74C78CA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3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9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9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1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18B3-5645-4F0A-A1F4-D5147157CEE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4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6.07792" TargetMode="External"/><Relationship Id="rId2" Type="http://schemas.openxmlformats.org/officeDocument/2006/relationships/hyperlink" Target="https://ai.googleblog.com/2016/06/wide-deep-learning-better-together-wi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7136-7723-4080-B727-F731519A8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6532"/>
            <a:ext cx="9144000" cy="2170545"/>
          </a:xfrm>
        </p:spPr>
        <p:txBody>
          <a:bodyPr/>
          <a:lstStyle/>
          <a:p>
            <a:r>
              <a:rPr lang="en-US" dirty="0"/>
              <a:t>Deep Learning Recommender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052F6-D79B-4B3D-B541-92DD38D91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588" y="4632326"/>
            <a:ext cx="9144000" cy="11690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Author: Hussain Abbas, MSc </a:t>
            </a:r>
          </a:p>
          <a:p>
            <a:r>
              <a:rPr lang="en-US" dirty="0"/>
              <a:t>© 2021 Stats AI LLC </a:t>
            </a:r>
          </a:p>
          <a:p>
            <a:r>
              <a:rPr lang="en-US" dirty="0"/>
              <a:t>All Rights Reserved</a:t>
            </a:r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1D901DB4-FF4A-412D-B4B4-B9BE79ECB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9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1705992" y="1533465"/>
            <a:ext cx="87800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Fourth release: Wide &amp; Deep Learning recommender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Problem: MVP 3.0 sometimes overgeneralizes (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recommends irrelevant items)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We can learn a W&amp;DL classifier from the dataset obtained from prior MVP versions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Sometimes, a user has a very specific query for which there is no substitute: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A user states that they want an “iced decaf latte with nonfat milk”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In this case, it is true that its vector is close to “hot latte with whole milk”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Hence the issue with making recommendations based upon distance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The solution is to model these niche specific queries with a wide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Here, “wide” refers to the sparse matrices that result from one-hot encoding categorical variables with high cardinality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Users making queries that are less specific  like “seafood” or “</a:t>
            </a:r>
            <a:r>
              <a:rPr lang="en-US" sz="1700" dirty="0" err="1"/>
              <a:t>italian</a:t>
            </a:r>
            <a:r>
              <a:rPr lang="en-US" sz="1700" dirty="0"/>
              <a:t> food” may be more open to more generalization and discovering a diverse set of related items  - &gt; DL models excel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The DL model and the Wide model are jointly trained which results in them “specializing”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Bottomline: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The W&amp;DL model improves upon MVP 3.0 by better handling niche specific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The W&amp;DL model combines the best of both worlds: DL with linear models </a:t>
            </a:r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147184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MVP 4.0</a:t>
            </a:r>
          </a:p>
        </p:txBody>
      </p:sp>
    </p:spTree>
    <p:extLst>
      <p:ext uri="{BB962C8B-B14F-4D97-AF65-F5344CB8AC3E}">
        <p14:creationId xmlns:p14="http://schemas.microsoft.com/office/powerpoint/2010/main" val="69767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7CA9B-C8D6-455C-86FC-0CE9EF39FF91}"/>
              </a:ext>
            </a:extLst>
          </p:cNvPr>
          <p:cNvSpPr txBox="1"/>
          <p:nvPr/>
        </p:nvSpPr>
        <p:spPr>
          <a:xfrm>
            <a:off x="560401" y="2459789"/>
            <a:ext cx="11319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Technical Deep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1403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1705992" y="1596096"/>
            <a:ext cx="87800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Given an input query (a set of user and contextual information), we want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find a set of relevant items in a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rank the items based on certain objectives, such as clicks or purchases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goal is to strike a good balance between memorization and generalization: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Memorization: recommend things related to the things you've already clicked 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Generalization: recommend things you’ve never seen, i.e., novelty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Bottomline: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Too much memorization -&gt; the recommendations you get are boring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Too much generalization -&gt;  the recommendations you get are irrelevant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good RS produces recs that are interesting (relevant and not boring)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273219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884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1705992" y="1596096"/>
            <a:ext cx="87800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Classification models such as Logistic Regression are often used to generate recs since they are easy to interpret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this case, we are using probability of click as a measure of relevance: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Probabilities lower than some threshold, say 90%, are deemed “irrelevant”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Ranking is simply sorting the probabilities in descending 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Ranking can also be done on “clicks” and “purchases”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input features into the classifier are often binary sparse features with one hot encoding: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"user_installed_app = netflix"  has value 1 if user installed Netflix, 0 o/w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273219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5136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1705992" y="1596096"/>
            <a:ext cx="87800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Memorization can be achieved via sparse cross-product features such as 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AND(user_installed_app = netflix, impression_app = "pandora")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has value 1 if user installed Netflix and then is later shown Pandora, 0 o/w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Generalization can be achieved by using features that are </a:t>
            </a:r>
            <a:r>
              <a:rPr lang="en-US" sz="2000" u="sng" dirty="0"/>
              <a:t>less granular</a:t>
            </a:r>
            <a:r>
              <a:rPr lang="en-US" sz="20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AND(user_installed_category = video, impression_app_category = "music")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has value 1 if user installed a video app and then is later shown a music app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approach requires manual feature engineering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273219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59812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1705992" y="1596096"/>
            <a:ext cx="87800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Sparse cross-product features have one limitation: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cannot generalize to query-item feature pairs that have not appeared in the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Embedding-based models such as deep neural networks: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generalize to previously unseen query-item feature pairs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They do so by learning a low-dimensional dense embedding vector for each query-item feature pair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approach performs automatic feature engineering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However, it is difficult to learn low-dimensional representations when the underlying query-item matrix is sparse and high rank: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occurs when users have very specific preferences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occurs when we have niche items with very narrow appeal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results in irrelevant recommendations due to over-generalization</a:t>
            </a:r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273219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67376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1705992" y="1596096"/>
            <a:ext cx="87800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Linear models with cross-product feature transformations can memorize these exception rules with fewer parameters.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Thus, we can achieve both memorization and generalization in one model by jointly training a linear model component and a neural network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Bottomline: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DNN’s improve upon Logistic Regression in their ability to perform automatic feature engineering on sparse binary features as well as their ability to generalize to previously unseen query-item feature pairs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However, DNN’s over generalize on sparse high rank matrices which occur when users have very niche preferences or items have small appeal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solution is to model these edge cases with a linear model and then combine the two models to produce a final prediction</a:t>
            </a:r>
          </a:p>
          <a:p>
            <a:endParaRPr lang="en-US" sz="2000" dirty="0"/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273219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8482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1705992" y="1596096"/>
            <a:ext cx="878001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Wide linear models can effectively memorize sparse feature interactions using cross-product feature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Deep neural networks can generalize to previously unseen feature interactions through low dimensional embeddings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Wide &amp; Deep learning rec sys framework combines the strengths of both types of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Google applied this method to Google Play, a large-scale app store: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/>
              <a:t>Experiment results showed the Wide &amp; Deep model led to a statistically significant increase in app installs over wide-only and deep-only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https://ai.googleblog.com/2016/06/wide-deep-learning-better-together-with.html</a:t>
            </a: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https://arxiv.org/abs/1606.07792</a:t>
            </a: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273219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0997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7CA9B-C8D6-455C-86FC-0CE9EF39FF91}"/>
              </a:ext>
            </a:extLst>
          </p:cNvPr>
          <p:cNvSpPr txBox="1"/>
          <p:nvPr/>
        </p:nvSpPr>
        <p:spPr>
          <a:xfrm>
            <a:off x="569924" y="2329611"/>
            <a:ext cx="11319772" cy="2823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Wide &amp; Deep Learning </a:t>
            </a:r>
          </a:p>
          <a:p>
            <a:pPr algn="ctr"/>
            <a:r>
              <a:rPr lang="en-US" sz="7200" dirty="0"/>
              <a:t>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3858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1154234" y="359264"/>
            <a:ext cx="10515717" cy="94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Wide &amp; Deep Learning for Google Play Store Recs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75E82-F823-439F-9E15-29444A9C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229" y="1325737"/>
            <a:ext cx="10057721" cy="48067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23B9A0-94C7-4700-9903-0C390CE1CEF6}"/>
              </a:ext>
            </a:extLst>
          </p:cNvPr>
          <p:cNvSpPr txBox="1"/>
          <p:nvPr/>
        </p:nvSpPr>
        <p:spPr>
          <a:xfrm>
            <a:off x="3593089" y="62739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https://dl.acm.org/doi/pdf/10.1145/2988450.2988454</a:t>
            </a:r>
          </a:p>
        </p:txBody>
      </p:sp>
    </p:spTree>
    <p:extLst>
      <p:ext uri="{BB962C8B-B14F-4D97-AF65-F5344CB8AC3E}">
        <p14:creationId xmlns:p14="http://schemas.microsoft.com/office/powerpoint/2010/main" val="376896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1705992" y="1584167"/>
            <a:ext cx="8780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Query: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Suppose we have a food delivery app that allows a user to state what kind of food that they are craving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Their statement is the “query”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“I want seafood”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app predicts the dish the user will like best and delivers it to the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dish is the “item”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“Shrimp fried rice”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Online Evaluation Criteria: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a dish was consumed by the user, we record a score of 1, otherwise, it’s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0 or 1 is called the “label”</a:t>
            </a:r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147184"/>
            <a:ext cx="11319772" cy="145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3898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147184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Visualizing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9A7A0-1CBA-4DE7-9D1F-49C575D5C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431" y="1916057"/>
            <a:ext cx="3511137" cy="1452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7A676-3221-4080-9A4C-305CCF058C90}"/>
              </a:ext>
            </a:extLst>
          </p:cNvPr>
          <p:cNvSpPr txBox="1"/>
          <p:nvPr/>
        </p:nvSpPr>
        <p:spPr>
          <a:xfrm>
            <a:off x="2010792" y="3793884"/>
            <a:ext cx="8972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Here we show three separate transactions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transaction consists of a query, item, and label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Query: what the user said they wanted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Item: the recommendation based upon the user’s 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Label: whether the user ended up liking the item that was recommended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larger the data set the better our understanding of users tastes and preferences</a:t>
            </a:r>
          </a:p>
        </p:txBody>
      </p:sp>
    </p:spTree>
    <p:extLst>
      <p:ext uri="{BB962C8B-B14F-4D97-AF65-F5344CB8AC3E}">
        <p14:creationId xmlns:p14="http://schemas.microsoft.com/office/powerpoint/2010/main" val="302012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1705992" y="1584167"/>
            <a:ext cx="8780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Suppose we want to develop an MVP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MVP consists of several releases. In every release the product gets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 release: character match recommender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When a user says they are craving “X”, the system will select the item with the most similar text string to 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Thus, if a user says they are craving “fried chicken”: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The system may show them “chicken fried rice”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Why? Because “chicken” and “fried” are in both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Bottomline: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Obviously, chicken fried rice and fried chicken are very different dishes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Thus, users get “irrelevant” recommendations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147184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MVP 1.0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E4E58-EF3A-41DB-8F4A-909D73AE5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" r="3000"/>
          <a:stretch/>
        </p:blipFill>
        <p:spPr>
          <a:xfrm>
            <a:off x="4404360" y="5641978"/>
            <a:ext cx="3383280" cy="9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4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1705992" y="1584167"/>
            <a:ext cx="878001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Second release: Wide recommender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MVP produces irrelevant recs -&gt; Apply ML to try to increase relevancy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We can learn an ML classifier from the dataset obtained from MVP 1.0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Input features: query, item (what we’re feeding into the ML model)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Output label: whether they consumed the product or not ( 1 or 0)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The ML model is “trained” to predict the probability of consumption given the query, item pair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The ML model is trained, and we investigate the 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The feature AND(query="fried chicken", item="chicken and waffles") is a huge win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/>
              <a:t>meaning whenever users get this rec, they end up consuming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The feature AND(query="fried chicken", item="chicken fried rice") is a dud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/>
              <a:t>meaning even though the character match is higher, users don’t consume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Bottomline: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The ML model learns to memorize what users like and dislike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It learns to recommend items based upon probabilities, i.e., when users say they want fried chicken, they don’t want chicken fried rice, and won’t eat it if they get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This increases the relevancy of our recommendations for our users  </a:t>
            </a:r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147184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MVP 2.0</a:t>
            </a:r>
          </a:p>
        </p:txBody>
      </p:sp>
    </p:spTree>
    <p:extLst>
      <p:ext uri="{BB962C8B-B14F-4D97-AF65-F5344CB8AC3E}">
        <p14:creationId xmlns:p14="http://schemas.microsoft.com/office/powerpoint/2010/main" val="223744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1705992" y="1584167"/>
            <a:ext cx="878001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Third release: Deep Learning recommender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MVP 2.0 produces relevant but boring recs-&gt; Apply DL to produce more interesting recs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We can learn a DL classifier from the dataset obtained from prior MVP versions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The DL model learns takes the query, item pairs and converts them into low dimensional dense representations (called embedding vectors)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These embedding vectors enables the DL model to generalize (deliver more interesting recs) by matching items to queries that are close in vectors space: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Now suppose “fried chicken” and “burgers” are close to each other in the embedding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This means that “fried chicken” and “burgers” are similar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Thus, users presenting a query of “fried chicken” are probably ok with getting “burgers”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Bottomline: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The DL model improves upon MVP 2.0 by providing more interesting recs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Less work: the DL model performs automatic feature engineering on the raw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The DL model learns the embedding vectors as part of the training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147184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MVP 3.0</a:t>
            </a:r>
          </a:p>
        </p:txBody>
      </p:sp>
    </p:spTree>
    <p:extLst>
      <p:ext uri="{BB962C8B-B14F-4D97-AF65-F5344CB8AC3E}">
        <p14:creationId xmlns:p14="http://schemas.microsoft.com/office/powerpoint/2010/main" val="278306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28C41-A8E4-4600-B975-A9783CAFAF5E}"/>
              </a:ext>
            </a:extLst>
          </p:cNvPr>
          <p:cNvSpPr txBox="1"/>
          <p:nvPr/>
        </p:nvSpPr>
        <p:spPr>
          <a:xfrm>
            <a:off x="311826" y="147184"/>
            <a:ext cx="1131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MVP 4.0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744BB3-F6C5-413C-8F55-246BEB0FD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221" y="1488271"/>
            <a:ext cx="6060982" cy="52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3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3233</TotalTime>
  <Words>1599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Deep Learning Recommender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 for Higher Education</dc:title>
  <dc:creator>deepl</dc:creator>
  <cp:lastModifiedBy>deepl</cp:lastModifiedBy>
  <cp:revision>1582</cp:revision>
  <dcterms:created xsi:type="dcterms:W3CDTF">2021-05-20T09:00:55Z</dcterms:created>
  <dcterms:modified xsi:type="dcterms:W3CDTF">2021-05-29T23:18:01Z</dcterms:modified>
</cp:coreProperties>
</file>