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8" r:id="rId3"/>
    <p:sldId id="260" r:id="rId4"/>
    <p:sldId id="271" r:id="rId5"/>
    <p:sldId id="279" r:id="rId6"/>
    <p:sldId id="280" r:id="rId7"/>
    <p:sldId id="268" r:id="rId8"/>
    <p:sldId id="274" r:id="rId9"/>
    <p:sldId id="269" r:id="rId10"/>
    <p:sldId id="270" r:id="rId11"/>
    <p:sldId id="289" r:id="rId12"/>
    <p:sldId id="283" r:id="rId13"/>
    <p:sldId id="282" r:id="rId14"/>
    <p:sldId id="284" r:id="rId15"/>
    <p:sldId id="285" r:id="rId16"/>
    <p:sldId id="286" r:id="rId17"/>
    <p:sldId id="273" r:id="rId18"/>
    <p:sldId id="275" r:id="rId19"/>
    <p:sldId id="27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l" initials="d" lastIdx="1" clrIdx="0">
    <p:extLst>
      <p:ext uri="{19B8F6BF-5375-455C-9EA6-DF929625EA0E}">
        <p15:presenceInfo xmlns:p15="http://schemas.microsoft.com/office/powerpoint/2012/main" userId="dee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52E3-0FE5-4EA5-84BB-42991C9F4AF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B3F37-2E81-42ED-A195-A74C78CA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B3F37-2E81-42ED-A195-A74C78CA03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B3F37-2E81-42ED-A195-A74C78CA03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4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18B3-5645-4F0A-A1F4-D5147157CEE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136-7723-4080-B727-F731519A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6532"/>
            <a:ext cx="9144000" cy="2170545"/>
          </a:xfrm>
        </p:spPr>
        <p:txBody>
          <a:bodyPr/>
          <a:lstStyle/>
          <a:p>
            <a:r>
              <a:rPr lang="en-US" dirty="0"/>
              <a:t>Real-World Deployment of ML in Production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52F6-D79B-4B3D-B541-92DD38D91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588" y="4632326"/>
            <a:ext cx="9144000" cy="1169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Author: Hussain Abbas, MSc </a:t>
            </a:r>
          </a:p>
          <a:p>
            <a:r>
              <a:rPr lang="en-US" dirty="0"/>
              <a:t>© 2021 Stats AI LLC </a:t>
            </a:r>
          </a:p>
          <a:p>
            <a:r>
              <a:rPr lang="en-US" dirty="0"/>
              <a:t>All Rights Reserved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D901DB4-FF4A-412D-B4B4-B9BE79EC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9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32022-91BA-4E9B-AF33-91D0A1E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30" y="1698727"/>
            <a:ext cx="7885824" cy="3653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23189-AE28-4A09-9256-8801827F4AC5}"/>
              </a:ext>
            </a:extLst>
          </p:cNvPr>
          <p:cNvSpPr txBox="1"/>
          <p:nvPr/>
        </p:nvSpPr>
        <p:spPr>
          <a:xfrm>
            <a:off x="3330986" y="543061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https://www.kdnuggets.com/2020/02/machine-learning-challenge-build-deploy-app-streamlit-devops.html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24F1F-6CCB-45B6-9BDD-DCC15F0388F4}"/>
              </a:ext>
            </a:extLst>
          </p:cNvPr>
          <p:cNvSpPr txBox="1"/>
          <p:nvPr/>
        </p:nvSpPr>
        <p:spPr>
          <a:xfrm>
            <a:off x="311826" y="273219"/>
            <a:ext cx="114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Example Workflow: Level 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E96B-9514-474E-BB33-A7FE02C4D829}"/>
              </a:ext>
            </a:extLst>
          </p:cNvPr>
          <p:cNvSpPr txBox="1"/>
          <p:nvPr/>
        </p:nvSpPr>
        <p:spPr>
          <a:xfrm>
            <a:off x="2160491" y="5717019"/>
            <a:ext cx="843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Unit testing: ensures that an individual module behaves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Integration testing: ensure that a collection of modules interoperate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Circle CI: gate check code merge on GitHub as well as deployment of ML models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34760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59333" y="1495368"/>
            <a:ext cx="846874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Container-based applications can be moved easily from on-prem systems to cloud environments or from developers’ laptops to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Dockerfile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 text file with the instructions to build a Docker image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specifies the OS, the programming languages, environmental variables, file locations, network ports, and other components the application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Docker Image: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is a portable file containing the actual files. Thus, it is usually a large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can be stacked. i.e., you can take an image someone else created and build upon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Docker Container: an instance of the docker image, i.e., the program that you want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Container Registry: </a:t>
            </a:r>
            <a:r>
              <a:rPr lang="en-US" sz="1500" dirty="0" err="1"/>
              <a:t>DockerHub</a:t>
            </a:r>
            <a:r>
              <a:rPr lang="en-US" sz="1500" dirty="0"/>
              <a:t>, Azure Container Registry Amazon ECR, Google Container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Where we upload Docker images we create and download docker images created by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Kubernetes: Enables container orchestration, </a:t>
            </a:r>
            <a:r>
              <a:rPr lang="en-US" sz="1500" dirty="0" err="1"/>
              <a:t>i.e</a:t>
            </a:r>
            <a:r>
              <a:rPr lang="en-US" sz="1500" dirty="0"/>
              <a:t>, the ability for containers to talk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We can create multiple containers from a single image on a single host 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Kubernetes is how we enable those containers to talk to each other across multiple host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Thus, scaling up an application simply becomes spinning up more machines in a Kubernetes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Docker &amp; Kubernetes</a:t>
            </a:r>
          </a:p>
        </p:txBody>
      </p:sp>
    </p:spTree>
    <p:extLst>
      <p:ext uri="{BB962C8B-B14F-4D97-AF65-F5344CB8AC3E}">
        <p14:creationId xmlns:p14="http://schemas.microsoft.com/office/powerpoint/2010/main" val="237118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23189-AE28-4A09-9256-8801827F4AC5}"/>
              </a:ext>
            </a:extLst>
          </p:cNvPr>
          <p:cNvSpPr txBox="1"/>
          <p:nvPr/>
        </p:nvSpPr>
        <p:spPr>
          <a:xfrm>
            <a:off x="2755948" y="5345905"/>
            <a:ext cx="73967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https://towardsdatascience.com/deploy-machine-learning-pipeline-on-cloud-using-docker-container-bec64458dc01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24F1F-6CCB-45B6-9BDD-DCC15F0388F4}"/>
              </a:ext>
            </a:extLst>
          </p:cNvPr>
          <p:cNvSpPr txBox="1"/>
          <p:nvPr/>
        </p:nvSpPr>
        <p:spPr>
          <a:xfrm>
            <a:off x="311826" y="273219"/>
            <a:ext cx="114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Example Workflow: Level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B38FA-EEA0-4932-87AF-1E8158EC6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03"/>
          <a:stretch/>
        </p:blipFill>
        <p:spPr>
          <a:xfrm>
            <a:off x="2511552" y="2002618"/>
            <a:ext cx="7168896" cy="3158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C2500E-53C9-4FBA-80A5-B16D2A9D6E37}"/>
              </a:ext>
            </a:extLst>
          </p:cNvPr>
          <p:cNvSpPr txBox="1"/>
          <p:nvPr/>
        </p:nvSpPr>
        <p:spPr>
          <a:xfrm>
            <a:off x="2633600" y="1473548"/>
            <a:ext cx="730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Containerize and Deploy Machine Learning Pipeline as an Azure 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83718-E686-4890-862B-3DB0E59F9FB4}"/>
              </a:ext>
            </a:extLst>
          </p:cNvPr>
          <p:cNvSpPr txBox="1"/>
          <p:nvPr/>
        </p:nvSpPr>
        <p:spPr>
          <a:xfrm>
            <a:off x="2367788" y="5792330"/>
            <a:ext cx="8436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Image: a file consisting of all the dependencies needed to run 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Amazon Container Registry (ACR): Where we register the Docker Image we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Web Apps (PAAS): Runs the Docker Container that we instantiated from the Docker Image</a:t>
            </a:r>
          </a:p>
        </p:txBody>
      </p:sp>
    </p:spTree>
    <p:extLst>
      <p:ext uri="{BB962C8B-B14F-4D97-AF65-F5344CB8AC3E}">
        <p14:creationId xmlns:p14="http://schemas.microsoft.com/office/powerpoint/2010/main" val="290922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23189-AE28-4A09-9256-8801827F4AC5}"/>
              </a:ext>
            </a:extLst>
          </p:cNvPr>
          <p:cNvSpPr txBox="1"/>
          <p:nvPr/>
        </p:nvSpPr>
        <p:spPr>
          <a:xfrm>
            <a:off x="2816374" y="5430619"/>
            <a:ext cx="65592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https://towardsdatascience.com/deploy-machine-learning-model-on-google-kubernetes-engine-94daac85108b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24F1F-6CCB-45B6-9BDD-DCC15F0388F4}"/>
              </a:ext>
            </a:extLst>
          </p:cNvPr>
          <p:cNvSpPr txBox="1"/>
          <p:nvPr/>
        </p:nvSpPr>
        <p:spPr>
          <a:xfrm>
            <a:off x="311826" y="273219"/>
            <a:ext cx="114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Example Workflow: Level III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D2E2FB-B142-4DE5-9888-4F64E3D0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97" y="1912401"/>
            <a:ext cx="6742405" cy="332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C571D-7B4B-4411-A6F2-3896D8DB2169}"/>
              </a:ext>
            </a:extLst>
          </p:cNvPr>
          <p:cNvSpPr txBox="1"/>
          <p:nvPr/>
        </p:nvSpPr>
        <p:spPr>
          <a:xfrm>
            <a:off x="2218208" y="1483134"/>
            <a:ext cx="822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Containerize and Deploy Machine Learning Pipeline on Google Kubernetes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713B4-8157-4B56-AAB1-58EAE9077201}"/>
              </a:ext>
            </a:extLst>
          </p:cNvPr>
          <p:cNvSpPr txBox="1"/>
          <p:nvPr/>
        </p:nvSpPr>
        <p:spPr>
          <a:xfrm>
            <a:off x="2367788" y="5792330"/>
            <a:ext cx="8436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Image: a file consisting of all the dependencies needed to run 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Google Container Registry (ACR): Where we register the Docker Image we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Google Kubernetes Engine: Runs the Docker Container across a cluster which can autoscale</a:t>
            </a:r>
          </a:p>
        </p:txBody>
      </p:sp>
    </p:spTree>
    <p:extLst>
      <p:ext uri="{BB962C8B-B14F-4D97-AF65-F5344CB8AC3E}">
        <p14:creationId xmlns:p14="http://schemas.microsoft.com/office/powerpoint/2010/main" val="171435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23189-AE28-4A09-9256-8801827F4AC5}"/>
              </a:ext>
            </a:extLst>
          </p:cNvPr>
          <p:cNvSpPr txBox="1"/>
          <p:nvPr/>
        </p:nvSpPr>
        <p:spPr>
          <a:xfrm>
            <a:off x="2062934" y="5437175"/>
            <a:ext cx="88579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https://towardsdatascience.com/deploy-machine-learning-app-built-using-streamlit-and-pycaret-on-google-kubernetes-engine-fd7e393d99cb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24F1F-6CCB-45B6-9BDD-DCC15F0388F4}"/>
              </a:ext>
            </a:extLst>
          </p:cNvPr>
          <p:cNvSpPr txBox="1"/>
          <p:nvPr/>
        </p:nvSpPr>
        <p:spPr>
          <a:xfrm>
            <a:off x="311826" y="273219"/>
            <a:ext cx="114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Example Workflow: Level III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76FB9-62F4-41D9-BA02-DA578FBD3D62}"/>
              </a:ext>
            </a:extLst>
          </p:cNvPr>
          <p:cNvSpPr txBox="1"/>
          <p:nvPr/>
        </p:nvSpPr>
        <p:spPr>
          <a:xfrm>
            <a:off x="2840695" y="1643126"/>
            <a:ext cx="730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Containerize and Deploy a Streamlit app on Google Kubernetes Engine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E7C23-89C2-447C-AAF3-9339EBA2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52" y="2139307"/>
            <a:ext cx="6658095" cy="3075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CE9B4-CEDA-4B0D-9692-5572A608968A}"/>
              </a:ext>
            </a:extLst>
          </p:cNvPr>
          <p:cNvSpPr txBox="1"/>
          <p:nvPr/>
        </p:nvSpPr>
        <p:spPr>
          <a:xfrm>
            <a:off x="2367788" y="5792330"/>
            <a:ext cx="8436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Note: Before we used Flask + HTML to deploy our GUI. Here instead Streamlit is used to do the same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Image: a file consisting of all the dependencies needed to run 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Google Container Registry (ACR): Where we register the Docker Image we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Google Kubernetes Engine: Runs the Docker Container across a cluster which can autoscale</a:t>
            </a:r>
          </a:p>
        </p:txBody>
      </p:sp>
    </p:spTree>
    <p:extLst>
      <p:ext uri="{BB962C8B-B14F-4D97-AF65-F5344CB8AC3E}">
        <p14:creationId xmlns:p14="http://schemas.microsoft.com/office/powerpoint/2010/main" val="32681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23189-AE28-4A09-9256-8801827F4AC5}"/>
              </a:ext>
            </a:extLst>
          </p:cNvPr>
          <p:cNvSpPr txBox="1"/>
          <p:nvPr/>
        </p:nvSpPr>
        <p:spPr>
          <a:xfrm>
            <a:off x="2487682" y="5318957"/>
            <a:ext cx="74299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https://towardsdatascience.com/deploy-pycaret-and-streamlit-app-using-aws-fargate-serverless-infrastructure-8b7d7c0584c2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24F1F-6CCB-45B6-9BDD-DCC15F0388F4}"/>
              </a:ext>
            </a:extLst>
          </p:cNvPr>
          <p:cNvSpPr txBox="1"/>
          <p:nvPr/>
        </p:nvSpPr>
        <p:spPr>
          <a:xfrm>
            <a:off x="311826" y="273219"/>
            <a:ext cx="114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Example Workflow: Level III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76FB9-62F4-41D9-BA02-DA578FBD3D62}"/>
              </a:ext>
            </a:extLst>
          </p:cNvPr>
          <p:cNvSpPr txBox="1"/>
          <p:nvPr/>
        </p:nvSpPr>
        <p:spPr>
          <a:xfrm>
            <a:off x="3405765" y="1551573"/>
            <a:ext cx="559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Containerize and Deploy a Streamlit app on AWS Fargate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2CE51-CA36-48CF-8712-A7F77E8E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979" y="2071310"/>
            <a:ext cx="6116041" cy="3111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F7698-C65A-4DB6-AF7D-597F81277E73}"/>
              </a:ext>
            </a:extLst>
          </p:cNvPr>
          <p:cNvSpPr txBox="1"/>
          <p:nvPr/>
        </p:nvSpPr>
        <p:spPr>
          <a:xfrm>
            <a:off x="2045617" y="5716832"/>
            <a:ext cx="8768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AWS Fargate/Google Cloud Run are serverless PAAS (benefits of development w/o resource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Image: a file consisting of all the dependencies needed to run 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AWS Elastic Container Registry (EACR): Where we register the Docker Image we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AWS Fargate: Auto manages the resources on ECS or EKS to scale the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43631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7CA9B-C8D6-455C-86FC-0CE9EF39FF91}"/>
              </a:ext>
            </a:extLst>
          </p:cNvPr>
          <p:cNvSpPr txBox="1"/>
          <p:nvPr/>
        </p:nvSpPr>
        <p:spPr>
          <a:xfrm>
            <a:off x="560401" y="2459789"/>
            <a:ext cx="11319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The Rise of Feature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8161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9E6B7-189B-4494-B909-6E1C7729414D}"/>
              </a:ext>
            </a:extLst>
          </p:cNvPr>
          <p:cNvSpPr txBox="1"/>
          <p:nvPr/>
        </p:nvSpPr>
        <p:spPr>
          <a:xfrm>
            <a:off x="2271203" y="1737301"/>
            <a:ext cx="81112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basically databases for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tightly coupling feature generation to data generating process, the Feature Store eliminates the possibility of finding features found in R&amp;D that aren’t possible to implement 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Data Leakage: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is uploaded nightly.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developed in R&amp;D finds that intraday data is best.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problem is that that intraday data only exists after the fact.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Thus, only the prior night’s data would be available for the production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Thus, the feature store enables the data scientist developing the R&amp;D system to “know” that intraday data would not be available at the time of 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line: The Feature stores value prop is its ability to serve as a single source of truth for development of both ML models and inference on fresh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B41A9-CBA0-497F-B35F-44A1FE6D997A}"/>
              </a:ext>
            </a:extLst>
          </p:cNvPr>
          <p:cNvSpPr txBox="1"/>
          <p:nvPr/>
        </p:nvSpPr>
        <p:spPr>
          <a:xfrm>
            <a:off x="311826" y="273219"/>
            <a:ext cx="11319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Feature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7331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BE26E8-BD91-4778-BAC2-1CA6658B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1381125"/>
            <a:ext cx="8201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2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9E6B7-189B-4494-B909-6E1C7729414D}"/>
              </a:ext>
            </a:extLst>
          </p:cNvPr>
          <p:cNvSpPr txBox="1"/>
          <p:nvPr/>
        </p:nvSpPr>
        <p:spPr>
          <a:xfrm>
            <a:off x="2209060" y="2003628"/>
            <a:ext cx="8111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economies of scale: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 discovered for one model are often useful in other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group features by the tasks they are used in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regression tasks, classification tasks, anomaly detection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newly created feature is registered in a feature store, it becomes available for immediate reuse by every other model across the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reduces duplication of data engineering efforts and allows new ML projects to bootstrap with a library of curated production-ready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B41A9-CBA0-497F-B35F-44A1FE6D997A}"/>
              </a:ext>
            </a:extLst>
          </p:cNvPr>
          <p:cNvSpPr txBox="1"/>
          <p:nvPr/>
        </p:nvSpPr>
        <p:spPr>
          <a:xfrm>
            <a:off x="311826" y="273219"/>
            <a:ext cx="11319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Feature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4308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2064111" y="1473548"/>
            <a:ext cx="87800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ML model Deployment enables firms to create new services!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interaction between the user and the ML model </a:t>
            </a:r>
            <a:r>
              <a:rPr lang="en-US" sz="2000" u="sng" dirty="0"/>
              <a:t>is the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Recommender Systems:</a:t>
            </a:r>
            <a:r>
              <a:rPr lang="en-US" sz="2000" dirty="0">
                <a:solidFill>
                  <a:srgbClr val="FF0000"/>
                </a:solidFill>
              </a:rPr>
              <a:t> Netflix Recommendation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Financial Services: Algorithmic Portfolio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Rideshare: Uber arrival time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Deployed ML models enable firms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Acquire new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Retain existing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Grow revenues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Cut costs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Gain market share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Gain competitive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Stay relevant 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Why Deploy ML Models?</a:t>
            </a:r>
          </a:p>
        </p:txBody>
      </p:sp>
    </p:spTree>
    <p:extLst>
      <p:ext uri="{BB962C8B-B14F-4D97-AF65-F5344CB8AC3E}">
        <p14:creationId xmlns:p14="http://schemas.microsoft.com/office/powerpoint/2010/main" val="2948299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ECF62C-2CCB-4BFF-9EA1-8EC63049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62" y="476715"/>
            <a:ext cx="7185675" cy="62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436114" y="355781"/>
            <a:ext cx="11319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Recommender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pic>
        <p:nvPicPr>
          <p:cNvPr id="3" name="Picture 2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69A2746-4E17-4C61-A407-7DC6E73B1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DC973-D095-40A7-8EAD-FD9C23A3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88" y="1874636"/>
            <a:ext cx="8455548" cy="463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30125-CFAD-43DD-BC30-0B818D80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401" y="2178283"/>
            <a:ext cx="2134672" cy="9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0F7783-B45B-455A-9385-B0D2F948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2" y="415285"/>
            <a:ext cx="9524034" cy="6041427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646E5-5F76-4DBA-BEBD-BAB4055E9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981" y="822265"/>
            <a:ext cx="3006038" cy="13169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8B8EF6-789B-4278-98A8-9070F115E91D}"/>
              </a:ext>
            </a:extLst>
          </p:cNvPr>
          <p:cNvSpPr/>
          <p:nvPr/>
        </p:nvSpPr>
        <p:spPr>
          <a:xfrm>
            <a:off x="8213978" y="6131869"/>
            <a:ext cx="1239069" cy="359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19FD3E-061A-424F-936C-DAAAAC18F504}"/>
              </a:ext>
            </a:extLst>
          </p:cNvPr>
          <p:cNvSpPr/>
          <p:nvPr/>
        </p:nvSpPr>
        <p:spPr>
          <a:xfrm>
            <a:off x="9511232" y="6101302"/>
            <a:ext cx="726945" cy="3833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4F295-099C-4729-A8AB-02832D91E414}"/>
              </a:ext>
            </a:extLst>
          </p:cNvPr>
          <p:cNvSpPr txBox="1"/>
          <p:nvPr/>
        </p:nvSpPr>
        <p:spPr>
          <a:xfrm>
            <a:off x="10238177" y="6101302"/>
            <a:ext cx="1620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are here!</a:t>
            </a:r>
          </a:p>
        </p:txBody>
      </p:sp>
    </p:spTree>
    <p:extLst>
      <p:ext uri="{BB962C8B-B14F-4D97-AF65-F5344CB8AC3E}">
        <p14:creationId xmlns:p14="http://schemas.microsoft.com/office/powerpoint/2010/main" val="312248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9E6B7-189B-4494-B909-6E1C7729414D}"/>
              </a:ext>
            </a:extLst>
          </p:cNvPr>
          <p:cNvSpPr txBox="1"/>
          <p:nvPr/>
        </p:nvSpPr>
        <p:spPr>
          <a:xfrm>
            <a:off x="1950691" y="1623211"/>
            <a:ext cx="87298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an ML model is developed, it needs to be deployed as a REST API so users can interact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ML REST API works under the hood: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trained ML model is pickled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JSON payload delivers feature data via a POST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Various transformations are applied to the JSON payload before it enters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takes in the input and an output prediction is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API returns the prediction from the model in 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JSON output is presented to the user either directly or indirectly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Direct: Streamlit, </a:t>
            </a:r>
            <a:r>
              <a:rPr lang="en-US" dirty="0" err="1"/>
              <a:t>Gradio</a:t>
            </a:r>
            <a:r>
              <a:rPr lang="en-US" dirty="0"/>
              <a:t>, GUI, etc.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Indirect: API output is an input into an Enterprise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types of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Batch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Take in a set of inputs at a point in time, and generate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Generate predictions on the fly as requested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B41A9-CBA0-497F-B35F-44A1FE6D997A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45077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9E6B7-189B-4494-B909-6E1C7729414D}"/>
              </a:ext>
            </a:extLst>
          </p:cNvPr>
          <p:cNvSpPr txBox="1"/>
          <p:nvPr/>
        </p:nvSpPr>
        <p:spPr>
          <a:xfrm>
            <a:off x="1950691" y="1670345"/>
            <a:ext cx="87298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Where does the JSON payload that triggers the POST Request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User interaction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Manual user entry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User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Streaming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All the above combined!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B41A9-CBA0-497F-B35F-44A1FE6D997A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Model Deployment</a:t>
            </a:r>
          </a:p>
        </p:txBody>
      </p:sp>
      <p:pic>
        <p:nvPicPr>
          <p:cNvPr id="3" name="Picture 2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F662DA38-A1CD-440D-9A24-20BFA2EC6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01" y="2328938"/>
            <a:ext cx="5542357" cy="3671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8C95A-D183-4FC5-B855-4A4345733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691" y="3974266"/>
            <a:ext cx="1735689" cy="1178358"/>
          </a:xfrm>
          <a:prstGeom prst="rect">
            <a:avLst/>
          </a:prstGeom>
        </p:spPr>
      </p:pic>
      <p:pic>
        <p:nvPicPr>
          <p:cNvPr id="1026" name="Picture 2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5C3958B4-39CE-4DEE-ADF2-5AA85E82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77" y="3936366"/>
            <a:ext cx="2400300" cy="125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7FE31-B361-41F3-BAD6-FAD5098DC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176" y="5351246"/>
            <a:ext cx="2176463" cy="1189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AD74E4-498F-4EFC-A033-B2CC69EFD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6635" y="5369601"/>
            <a:ext cx="1403800" cy="11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7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2064111" y="1473548"/>
            <a:ext cx="8780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Generally, external customer facing services require a level of engineering effort magnitudes larger than internal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internal services become more complex, they start to approximate external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Thus, what is needed are streamlined deployment systems that enable rapid iteration that can scale with complexity and demand … hence the Cloud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57304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7CA9B-C8D6-455C-86FC-0CE9EF39FF91}"/>
              </a:ext>
            </a:extLst>
          </p:cNvPr>
          <p:cNvSpPr txBox="1"/>
          <p:nvPr/>
        </p:nvSpPr>
        <p:spPr>
          <a:xfrm>
            <a:off x="560401" y="2459789"/>
            <a:ext cx="11319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Deployment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403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B9DE36E-97FA-487D-BE93-80AC3CFEC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941D62-6C82-4F6A-9278-7675BA8FA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7"/>
          <a:stretch/>
        </p:blipFill>
        <p:spPr bwMode="auto">
          <a:xfrm>
            <a:off x="2456267" y="1674585"/>
            <a:ext cx="7279466" cy="27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47ACE6-261A-4164-A4AA-6C0E2DB812C0}"/>
              </a:ext>
            </a:extLst>
          </p:cNvPr>
          <p:cNvSpPr txBox="1"/>
          <p:nvPr/>
        </p:nvSpPr>
        <p:spPr>
          <a:xfrm>
            <a:off x="3211874" y="4584002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https://towardsdatascience.com/build-and-deploy-your-first-machine-learning-web-app-e020db344a99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DF53C-EF69-4F73-BD14-7B330E9E90B5}"/>
              </a:ext>
            </a:extLst>
          </p:cNvPr>
          <p:cNvSpPr txBox="1"/>
          <p:nvPr/>
        </p:nvSpPr>
        <p:spPr>
          <a:xfrm>
            <a:off x="311826" y="273219"/>
            <a:ext cx="114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Example Workflow: Level 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D799A-33C3-4705-BE4B-4BC867DCA005}"/>
              </a:ext>
            </a:extLst>
          </p:cNvPr>
          <p:cNvSpPr txBox="1"/>
          <p:nvPr/>
        </p:nvSpPr>
        <p:spPr>
          <a:xfrm>
            <a:off x="2337489" y="5055300"/>
            <a:ext cx="8173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Pycaret</a:t>
            </a:r>
            <a:r>
              <a:rPr lang="en-US" sz="1600" dirty="0"/>
              <a:t>: Trains ML model and pickles saved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HTML: Website the user interacts with (in this case a simple web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Flask: Backend web framework which powers the REST API and HTML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GitHub: Where all the code necessary to create and deploy the model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Heroku: PAAS (Platform as a Service) used to quickly develop and host apps </a:t>
            </a:r>
          </a:p>
        </p:txBody>
      </p:sp>
    </p:spTree>
    <p:extLst>
      <p:ext uri="{BB962C8B-B14F-4D97-AF65-F5344CB8AC3E}">
        <p14:creationId xmlns:p14="http://schemas.microsoft.com/office/powerpoint/2010/main" val="44880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</TotalTime>
  <Words>1234</Words>
  <Application>Microsoft Office PowerPoint</Application>
  <PresentationFormat>Widescreen</PresentationFormat>
  <Paragraphs>144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Real-World Deployment of ML in Production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 for Higher Education</dc:title>
  <dc:creator>deepl</dc:creator>
  <cp:lastModifiedBy>deepl</cp:lastModifiedBy>
  <cp:revision>890</cp:revision>
  <dcterms:created xsi:type="dcterms:W3CDTF">2021-05-20T09:00:55Z</dcterms:created>
  <dcterms:modified xsi:type="dcterms:W3CDTF">2021-05-27T17:52:59Z</dcterms:modified>
</cp:coreProperties>
</file>