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68"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CEAB-D2CE-45EA-A2FA-C96BF06F5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C517D4-1A25-48FF-8793-BF8C32479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93BE37-F6CD-4672-A469-B0BE82CF646D}"/>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5" name="Footer Placeholder 4">
            <a:extLst>
              <a:ext uri="{FF2B5EF4-FFF2-40B4-BE49-F238E27FC236}">
                <a16:creationId xmlns:a16="http://schemas.microsoft.com/office/drawing/2014/main" id="{E13F8615-D368-4950-8FA2-76D896FF9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422F14-63AF-4CF1-A734-7471147BD8BA}"/>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416914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50E3-1DC2-424F-B731-5F4CE9BB64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67B821-A16B-4C23-BCC7-304B605E8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CC2360-D94A-42FD-8AB6-9DDC0D30A29E}"/>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5" name="Footer Placeholder 4">
            <a:extLst>
              <a:ext uri="{FF2B5EF4-FFF2-40B4-BE49-F238E27FC236}">
                <a16:creationId xmlns:a16="http://schemas.microsoft.com/office/drawing/2014/main" id="{8E31C96D-0EF1-4C8E-8C80-95B6FFB2FD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79A842-D91E-4E42-AD49-B1FCFF485835}"/>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392380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80E8E-84A1-49D6-A86E-FDC2D19BAD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836D74-F08A-4A8E-8BD0-17256C4A4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7E2890-E8A7-4638-B84B-98962AD937B7}"/>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5" name="Footer Placeholder 4">
            <a:extLst>
              <a:ext uri="{FF2B5EF4-FFF2-40B4-BE49-F238E27FC236}">
                <a16:creationId xmlns:a16="http://schemas.microsoft.com/office/drawing/2014/main" id="{07DBCC7A-A3F2-4EF8-862C-CD29263335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91D43-E156-4554-BCC2-426FB4E7F4FF}"/>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272119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FC77-39FE-4F36-ADBC-B5D5D68295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30A508-C961-4B71-AC9A-300FDE051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57539A-BD14-4400-866A-E9B5ACC9886A}"/>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5" name="Footer Placeholder 4">
            <a:extLst>
              <a:ext uri="{FF2B5EF4-FFF2-40B4-BE49-F238E27FC236}">
                <a16:creationId xmlns:a16="http://schemas.microsoft.com/office/drawing/2014/main" id="{50111824-02A9-4254-B06E-721A12E6A8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063E9C-F0CB-417C-AC31-2277C447C402}"/>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75587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0025-45A2-4CCE-A6A3-C1937E887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7EE496-D07E-43F4-AC82-350B0337CE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68055-6506-4D1D-852F-4F45B6AB36A8}"/>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5" name="Footer Placeholder 4">
            <a:extLst>
              <a:ext uri="{FF2B5EF4-FFF2-40B4-BE49-F238E27FC236}">
                <a16:creationId xmlns:a16="http://schemas.microsoft.com/office/drawing/2014/main" id="{3F4CE4E7-1FA7-411B-9088-8013D56483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DE5005-AC66-4967-859C-145BE55A329B}"/>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142542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2E3E-6C39-44AC-9DE0-D8F28FCAE5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C0D5BD-1687-4423-B828-CAB4F7DA37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D090202-FCF8-4ADF-A779-4FED2C1F6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7ADB5C-CE71-4236-BCF3-CBDAF5ECC19B}"/>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6" name="Footer Placeholder 5">
            <a:extLst>
              <a:ext uri="{FF2B5EF4-FFF2-40B4-BE49-F238E27FC236}">
                <a16:creationId xmlns:a16="http://schemas.microsoft.com/office/drawing/2014/main" id="{AB0FEFDB-22F1-4738-BFE7-497A2CB107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762F18-8BF6-4B62-8FFA-4352B630CF18}"/>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28804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C9DF-AB28-46C5-AB5B-70A206761A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1E7536-0F18-4371-97F0-C268F591C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46BAC-C933-47CF-B782-D90F07E2B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EE3ECA9-B463-45BD-858C-000F415DB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C8ABA-AA20-4D82-992E-F5FE8FE46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9D6C0B-B6AA-450B-B010-8290B4E8B1B1}"/>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8" name="Footer Placeholder 7">
            <a:extLst>
              <a:ext uri="{FF2B5EF4-FFF2-40B4-BE49-F238E27FC236}">
                <a16:creationId xmlns:a16="http://schemas.microsoft.com/office/drawing/2014/main" id="{1616320A-6C4E-414E-9532-C63ACB02E5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E45B9A-69BA-4507-B35F-515427FB39C5}"/>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273618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A29B-F916-48FF-AC43-2A5FC491F5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492DE9-50C6-49CA-9725-AC583E0C34CC}"/>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4" name="Footer Placeholder 3">
            <a:extLst>
              <a:ext uri="{FF2B5EF4-FFF2-40B4-BE49-F238E27FC236}">
                <a16:creationId xmlns:a16="http://schemas.microsoft.com/office/drawing/2014/main" id="{066C0432-80B6-491A-9F6A-3EA985D845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71F1ACE-BB2D-4246-BFAC-1C8EE4DC474C}"/>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49082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8C7DF-14AF-4C60-944C-16455166C8AA}"/>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3" name="Footer Placeholder 2">
            <a:extLst>
              <a:ext uri="{FF2B5EF4-FFF2-40B4-BE49-F238E27FC236}">
                <a16:creationId xmlns:a16="http://schemas.microsoft.com/office/drawing/2014/main" id="{C6C80410-2517-4477-A399-CD93DF94F48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C8780-3FFD-46A3-938A-0085F6DA3E3C}"/>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163835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97B1-DBC1-44CF-8A18-B0468D700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0956B3-CAC2-4490-80DA-6F8C29A19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BCF31F-7A23-4D0C-A7B5-7E8DA61D0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7D1B5-EB81-45EB-8838-8469586888AF}"/>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6" name="Footer Placeholder 5">
            <a:extLst>
              <a:ext uri="{FF2B5EF4-FFF2-40B4-BE49-F238E27FC236}">
                <a16:creationId xmlns:a16="http://schemas.microsoft.com/office/drawing/2014/main" id="{647B6BB7-FA93-453F-A125-10E0C0D9EE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3022D0-EB87-4DE3-BE8E-E79389290058}"/>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21178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676A-4994-45D7-84D3-F731E0F04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59CE4C-DA48-4A57-BDB8-BCBEF114A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75CA86-F9C2-450B-8D8A-4E0D14102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A02C2-4F08-445C-9323-6F48D102DE9E}"/>
              </a:ext>
            </a:extLst>
          </p:cNvPr>
          <p:cNvSpPr>
            <a:spLocks noGrp="1"/>
          </p:cNvSpPr>
          <p:nvPr>
            <p:ph type="dt" sz="half" idx="10"/>
          </p:nvPr>
        </p:nvSpPr>
        <p:spPr/>
        <p:txBody>
          <a:bodyPr/>
          <a:lstStyle/>
          <a:p>
            <a:fld id="{C6609984-A271-4961-A5F8-1640C416C8B6}" type="datetimeFigureOut">
              <a:rPr lang="en-GB" smtClean="0"/>
              <a:t>16/12/2020</a:t>
            </a:fld>
            <a:endParaRPr lang="en-GB"/>
          </a:p>
        </p:txBody>
      </p:sp>
      <p:sp>
        <p:nvSpPr>
          <p:cNvPr id="6" name="Footer Placeholder 5">
            <a:extLst>
              <a:ext uri="{FF2B5EF4-FFF2-40B4-BE49-F238E27FC236}">
                <a16:creationId xmlns:a16="http://schemas.microsoft.com/office/drawing/2014/main" id="{1A23FD7E-330F-4347-926C-6517E0C83B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37B9D5-579C-4976-9983-2D21832ED1A6}"/>
              </a:ext>
            </a:extLst>
          </p:cNvPr>
          <p:cNvSpPr>
            <a:spLocks noGrp="1"/>
          </p:cNvSpPr>
          <p:nvPr>
            <p:ph type="sldNum" sz="quarter" idx="12"/>
          </p:nvPr>
        </p:nvSpPr>
        <p:spPr/>
        <p:txBody>
          <a:bodyPr/>
          <a:lstStyle/>
          <a:p>
            <a:fld id="{A815CC43-3362-498B-89A7-E44C113AF1B9}" type="slidenum">
              <a:rPr lang="en-GB" smtClean="0"/>
              <a:t>‹#›</a:t>
            </a:fld>
            <a:endParaRPr lang="en-GB"/>
          </a:p>
        </p:txBody>
      </p:sp>
    </p:spTree>
    <p:extLst>
      <p:ext uri="{BB962C8B-B14F-4D97-AF65-F5344CB8AC3E}">
        <p14:creationId xmlns:p14="http://schemas.microsoft.com/office/powerpoint/2010/main" val="29587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04AE3-802B-4758-A387-0C4E46861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5EFCC7-73D1-45A7-BD61-D94F7EE4D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83C6F3-76E5-4E7C-BEC8-46144EDB6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09984-A271-4961-A5F8-1640C416C8B6}" type="datetimeFigureOut">
              <a:rPr lang="en-GB" smtClean="0"/>
              <a:t>16/12/2020</a:t>
            </a:fld>
            <a:endParaRPr lang="en-GB"/>
          </a:p>
        </p:txBody>
      </p:sp>
      <p:sp>
        <p:nvSpPr>
          <p:cNvPr id="5" name="Footer Placeholder 4">
            <a:extLst>
              <a:ext uri="{FF2B5EF4-FFF2-40B4-BE49-F238E27FC236}">
                <a16:creationId xmlns:a16="http://schemas.microsoft.com/office/drawing/2014/main" id="{D9261323-B134-46E5-8385-AE22AC740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C3FF47-C4F3-4F99-A728-602A27C7A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5CC43-3362-498B-89A7-E44C113AF1B9}" type="slidenum">
              <a:rPr lang="en-GB" smtClean="0"/>
              <a:t>‹#›</a:t>
            </a:fld>
            <a:endParaRPr lang="en-GB"/>
          </a:p>
        </p:txBody>
      </p:sp>
    </p:spTree>
    <p:extLst>
      <p:ext uri="{BB962C8B-B14F-4D97-AF65-F5344CB8AC3E}">
        <p14:creationId xmlns:p14="http://schemas.microsoft.com/office/powerpoint/2010/main" val="63712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jmlr.csail.mit.edu/papers/v12/pedregosa11a.html" TargetMode="External"/><Relationship Id="rId3" Type="http://schemas.openxmlformats.org/officeDocument/2006/relationships/hyperlink" Target="https://keras.io/" TargetMode="External"/><Relationship Id="rId7" Type="http://schemas.openxmlformats.org/officeDocument/2006/relationships/image" Target="../media/image1.jpeg"/><Relationship Id="rId2" Type="http://schemas.openxmlformats.org/officeDocument/2006/relationships/hyperlink" Target="https://scikit-learn.org/stable/index.html" TargetMode="External"/><Relationship Id="rId1" Type="http://schemas.openxmlformats.org/officeDocument/2006/relationships/slideLayout" Target="../slideLayouts/slideLayout2.xml"/><Relationship Id="rId6" Type="http://schemas.openxmlformats.org/officeDocument/2006/relationships/hyperlink" Target="https://mlr3.mlr-org.com/" TargetMode="External"/><Relationship Id="rId5" Type="http://schemas.openxmlformats.org/officeDocument/2006/relationships/hyperlink" Target="https://www.tidymodels.org/" TargetMode="External"/><Relationship Id="rId4" Type="http://schemas.openxmlformats.org/officeDocument/2006/relationships/hyperlink" Target="https://www.tensorflow.org/api_docs/python/tf/keras/wrappers/scikit_learn" TargetMode="Externa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tidymodels.org/start/" TargetMode="External"/><Relationship Id="rId13" Type="http://schemas.openxmlformats.org/officeDocument/2006/relationships/image" Target="../media/image1.jpeg"/><Relationship Id="rId3" Type="http://schemas.openxmlformats.org/officeDocument/2006/relationships/hyperlink" Target="https://r6.r-lib.org/" TargetMode="External"/><Relationship Id="rId7" Type="http://schemas.openxmlformats.org/officeDocument/2006/relationships/hyperlink" Target="https://www.tidyverse.org/" TargetMode="External"/><Relationship Id="rId12" Type="http://schemas.openxmlformats.org/officeDocument/2006/relationships/hyperlink" Target="https://github.com/mlr-org/mlr3pipelines/issues/511" TargetMode="External"/><Relationship Id="rId2" Type="http://schemas.openxmlformats.org/officeDocument/2006/relationships/hyperlink" Target="https://github.com/Rdatatable/data.table" TargetMode="External"/><Relationship Id="rId1" Type="http://schemas.openxmlformats.org/officeDocument/2006/relationships/slideLayout" Target="../slideLayouts/slideLayout2.xml"/><Relationship Id="rId6" Type="http://schemas.openxmlformats.org/officeDocument/2006/relationships/hyperlink" Target="https://cython.org/" TargetMode="External"/><Relationship Id="rId11" Type="http://schemas.openxmlformats.org/officeDocument/2006/relationships/hyperlink" Target="https://www.youtube.com/watch?v=Sz8RB_fPYOk&amp;amp%3Bfeature=share" TargetMode="External"/><Relationship Id="rId5" Type="http://schemas.openxmlformats.org/officeDocument/2006/relationships/hyperlink" Target="https://scipy.org/scipylib/" TargetMode="External"/><Relationship Id="rId10" Type="http://schemas.openxmlformats.org/officeDocument/2006/relationships/hyperlink" Target="https://scikit-learn.org/stable/user_guide.html" TargetMode="External"/><Relationship Id="rId4" Type="http://schemas.openxmlformats.org/officeDocument/2006/relationships/hyperlink" Target="https://numpy.org/" TargetMode="External"/><Relationship Id="rId9" Type="http://schemas.openxmlformats.org/officeDocument/2006/relationships/hyperlink" Target="https://mlr3gallery.mlr-org.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jhutto/vaderSentiment" TargetMode="External"/><Relationship Id="rId4" Type="http://schemas.openxmlformats.org/officeDocument/2006/relationships/hyperlink" Target="https://spacy.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jhutto/vaderSentiment" TargetMode="External"/><Relationship Id="rId4" Type="http://schemas.openxmlformats.org/officeDocument/2006/relationships/hyperlink" Target="https://spacy.i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image" Target="../media/image3.png"/><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jhutto/vaderSentiment" TargetMode="External"/><Relationship Id="rId4" Type="http://schemas.openxmlformats.org/officeDocument/2006/relationships/hyperlink" Target="https://spacy.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CAFF-AAA7-4C30-B13C-854112F3AEF2}"/>
              </a:ext>
            </a:extLst>
          </p:cNvPr>
          <p:cNvSpPr>
            <a:spLocks noGrp="1"/>
          </p:cNvSpPr>
          <p:nvPr>
            <p:ph type="title"/>
          </p:nvPr>
        </p:nvSpPr>
        <p:spPr/>
        <p:txBody>
          <a:bodyPr/>
          <a:lstStyle/>
          <a:p>
            <a:r>
              <a:rPr lang="en-GB" dirty="0"/>
              <a:t>Scikit-learn (                )</a:t>
            </a:r>
          </a:p>
        </p:txBody>
      </p:sp>
      <p:sp>
        <p:nvSpPr>
          <p:cNvPr id="3" name="Content Placeholder 2">
            <a:extLst>
              <a:ext uri="{FF2B5EF4-FFF2-40B4-BE49-F238E27FC236}">
                <a16:creationId xmlns:a16="http://schemas.microsoft.com/office/drawing/2014/main" id="{19DF67E6-A8D8-4E19-BEEC-EC90C937B28E}"/>
              </a:ext>
            </a:extLst>
          </p:cNvPr>
          <p:cNvSpPr>
            <a:spLocks noGrp="1"/>
          </p:cNvSpPr>
          <p:nvPr>
            <p:ph idx="1"/>
          </p:nvPr>
        </p:nvSpPr>
        <p:spPr/>
        <p:txBody>
          <a:bodyPr>
            <a:normAutofit/>
          </a:bodyPr>
          <a:lstStyle/>
          <a:p>
            <a:r>
              <a:rPr lang="en-GB" dirty="0">
                <a:hlinkClick r:id="rId2"/>
              </a:rPr>
              <a:t>Scikit-learn</a:t>
            </a:r>
            <a:r>
              <a:rPr lang="en-GB" dirty="0"/>
              <a:t> is probably the most popular ML library in Python.</a:t>
            </a:r>
          </a:p>
          <a:p>
            <a:r>
              <a:rPr lang="en-GB" dirty="0"/>
              <a:t>It offers a wealth of functions and classes for (un)supervised learning, feature engineering &amp; selection, hyperparameter tuning etc.</a:t>
            </a:r>
          </a:p>
          <a:p>
            <a:r>
              <a:rPr lang="en-GB" dirty="0"/>
              <a:t>It does not have Deep Learning models, but integration with e.g. </a:t>
            </a:r>
            <a:r>
              <a:rPr lang="en-GB" dirty="0">
                <a:hlinkClick r:id="rId3"/>
              </a:rPr>
              <a:t>Keras</a:t>
            </a:r>
            <a:r>
              <a:rPr lang="en-GB" dirty="0"/>
              <a:t> is easily done with a </a:t>
            </a:r>
            <a:r>
              <a:rPr lang="en-GB" dirty="0">
                <a:hlinkClick r:id="rId4"/>
              </a:rPr>
              <a:t>wrapper</a:t>
            </a:r>
            <a:r>
              <a:rPr lang="en-GB" dirty="0"/>
              <a:t>.</a:t>
            </a:r>
          </a:p>
          <a:p>
            <a:r>
              <a:rPr lang="en-GB" dirty="0"/>
              <a:t>It has several advantages on its own, but also relative to key ML packages in R like </a:t>
            </a:r>
            <a:r>
              <a:rPr lang="en-GB" dirty="0">
                <a:hlinkClick r:id="rId5"/>
              </a:rPr>
              <a:t>tidymodels</a:t>
            </a:r>
            <a:r>
              <a:rPr lang="en-GB" dirty="0"/>
              <a:t> and </a:t>
            </a:r>
            <a:r>
              <a:rPr lang="en-GB" dirty="0">
                <a:hlinkClick r:id="rId6"/>
              </a:rPr>
              <a:t>mlr3</a:t>
            </a:r>
            <a:r>
              <a:rPr lang="en-GB" dirty="0"/>
              <a:t>. Let’s discover them!</a:t>
            </a:r>
          </a:p>
        </p:txBody>
      </p:sp>
      <p:pic>
        <p:nvPicPr>
          <p:cNvPr id="4" name="Picture 3">
            <a:extLst>
              <a:ext uri="{FF2B5EF4-FFF2-40B4-BE49-F238E27FC236}">
                <a16:creationId xmlns:a16="http://schemas.microsoft.com/office/drawing/2014/main" id="{759C055B-F95B-4472-B9B0-2154501AFC6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26475" y="365125"/>
            <a:ext cx="2727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6351C62-A9A8-4248-B8E1-D50E266B4A02}"/>
              </a:ext>
            </a:extLst>
          </p:cNvPr>
          <p:cNvSpPr/>
          <p:nvPr/>
        </p:nvSpPr>
        <p:spPr>
          <a:xfrm>
            <a:off x="4381500" y="6315075"/>
            <a:ext cx="7810500" cy="338554"/>
          </a:xfrm>
          <a:prstGeom prst="rect">
            <a:avLst/>
          </a:prstGeom>
        </p:spPr>
        <p:txBody>
          <a:bodyPr wrap="square">
            <a:spAutoFit/>
          </a:bodyPr>
          <a:lstStyle/>
          <a:p>
            <a:r>
              <a:rPr lang="en-GB" sz="1600" b="0" i="0" u="none" strike="noStrike" dirty="0">
                <a:solidFill>
                  <a:srgbClr val="2878A2"/>
                </a:solidFill>
                <a:effectLst/>
                <a:hlinkClick r:id="rId8"/>
              </a:rPr>
              <a:t>Scikit-learn: Machine Learning in Python</a:t>
            </a:r>
            <a:r>
              <a:rPr lang="en-GB" sz="1600" b="0" i="0" dirty="0">
                <a:solidFill>
                  <a:srgbClr val="212529"/>
                </a:solidFill>
                <a:effectLst/>
              </a:rPr>
              <a:t>, </a:t>
            </a:r>
            <a:r>
              <a:rPr lang="en-GB" sz="1600" b="0" i="0" dirty="0" err="1">
                <a:solidFill>
                  <a:srgbClr val="212529"/>
                </a:solidFill>
                <a:effectLst/>
              </a:rPr>
              <a:t>Pedregosa</a:t>
            </a:r>
            <a:r>
              <a:rPr lang="en-GB" sz="1600" b="0" i="0" dirty="0">
                <a:solidFill>
                  <a:srgbClr val="212529"/>
                </a:solidFill>
                <a:effectLst/>
              </a:rPr>
              <a:t> </a:t>
            </a:r>
            <a:r>
              <a:rPr lang="en-GB" sz="1600" b="0" i="1" dirty="0">
                <a:solidFill>
                  <a:srgbClr val="212529"/>
                </a:solidFill>
                <a:effectLst/>
              </a:rPr>
              <a:t>et al.</a:t>
            </a:r>
            <a:r>
              <a:rPr lang="en-GB" sz="1600" b="0" i="0" dirty="0">
                <a:solidFill>
                  <a:srgbClr val="212529"/>
                </a:solidFill>
                <a:effectLst/>
              </a:rPr>
              <a:t>, JMLR 12, pp. 2825-2830, 2011.</a:t>
            </a:r>
            <a:endParaRPr lang="en-GB" sz="1600" dirty="0"/>
          </a:p>
        </p:txBody>
      </p:sp>
      <p:pic>
        <p:nvPicPr>
          <p:cNvPr id="1026" name="Picture 2" descr="scikit-learn - Wikipedia">
            <a:extLst>
              <a:ext uri="{FF2B5EF4-FFF2-40B4-BE49-F238E27FC236}">
                <a16:creationId xmlns:a16="http://schemas.microsoft.com/office/drawing/2014/main" id="{D2E0D0F7-9F43-4BDC-B4E0-BEB4A9C058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573" y="365125"/>
            <a:ext cx="1997529" cy="107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21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5E96-7749-4756-A4AF-6C3E82600ED8}"/>
              </a:ext>
            </a:extLst>
          </p:cNvPr>
          <p:cNvSpPr>
            <a:spLocks noGrp="1"/>
          </p:cNvSpPr>
          <p:nvPr>
            <p:ph type="title"/>
          </p:nvPr>
        </p:nvSpPr>
        <p:spPr/>
        <p:txBody>
          <a:bodyPr/>
          <a:lstStyle/>
          <a:p>
            <a:r>
              <a:rPr lang="en-GB" dirty="0"/>
              <a:t>Scikit-learn &amp; its R counterparts</a:t>
            </a:r>
          </a:p>
        </p:txBody>
      </p:sp>
      <p:graphicFrame>
        <p:nvGraphicFramePr>
          <p:cNvPr id="4" name="Table 4">
            <a:extLst>
              <a:ext uri="{FF2B5EF4-FFF2-40B4-BE49-F238E27FC236}">
                <a16:creationId xmlns:a16="http://schemas.microsoft.com/office/drawing/2014/main" id="{6422181D-55D6-4E68-B002-C7D8B4F970D3}"/>
              </a:ext>
            </a:extLst>
          </p:cNvPr>
          <p:cNvGraphicFramePr>
            <a:graphicFrameLocks noGrp="1"/>
          </p:cNvGraphicFramePr>
          <p:nvPr>
            <p:extLst>
              <p:ext uri="{D42A27DB-BD31-4B8C-83A1-F6EECF244321}">
                <p14:modId xmlns:p14="http://schemas.microsoft.com/office/powerpoint/2010/main" val="166164142"/>
              </p:ext>
            </p:extLst>
          </p:nvPr>
        </p:nvGraphicFramePr>
        <p:xfrm>
          <a:off x="838200" y="1309689"/>
          <a:ext cx="10515600" cy="54711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470599333"/>
                    </a:ext>
                  </a:extLst>
                </a:gridCol>
                <a:gridCol w="3657600">
                  <a:extLst>
                    <a:ext uri="{9D8B030D-6E8A-4147-A177-3AD203B41FA5}">
                      <a16:colId xmlns:a16="http://schemas.microsoft.com/office/drawing/2014/main" val="385296067"/>
                    </a:ext>
                  </a:extLst>
                </a:gridCol>
                <a:gridCol w="2628900">
                  <a:extLst>
                    <a:ext uri="{9D8B030D-6E8A-4147-A177-3AD203B41FA5}">
                      <a16:colId xmlns:a16="http://schemas.microsoft.com/office/drawing/2014/main" val="2610339009"/>
                    </a:ext>
                  </a:extLst>
                </a:gridCol>
                <a:gridCol w="2628900">
                  <a:extLst>
                    <a:ext uri="{9D8B030D-6E8A-4147-A177-3AD203B41FA5}">
                      <a16:colId xmlns:a16="http://schemas.microsoft.com/office/drawing/2014/main" val="1862616787"/>
                    </a:ext>
                  </a:extLst>
                </a:gridCol>
              </a:tblGrid>
              <a:tr h="266971">
                <a:tc>
                  <a:txBody>
                    <a:bodyPr/>
                    <a:lstStyle/>
                    <a:p>
                      <a:pPr algn="ctr"/>
                      <a:endParaRPr lang="en-GB" sz="1700" dirty="0"/>
                    </a:p>
                  </a:txBody>
                  <a:tcPr/>
                </a:tc>
                <a:tc gridSpan="2">
                  <a:txBody>
                    <a:bodyPr/>
                    <a:lstStyle/>
                    <a:p>
                      <a:pPr algn="ctr"/>
                      <a:r>
                        <a:rPr lang="en-GB" sz="1700" dirty="0"/>
                        <a:t>R</a:t>
                      </a:r>
                    </a:p>
                  </a:txBody>
                  <a:tcPr/>
                </a:tc>
                <a:tc hMerge="1">
                  <a:txBody>
                    <a:bodyPr/>
                    <a:lstStyle/>
                    <a:p>
                      <a:endParaRPr lang="en-GB" dirty="0"/>
                    </a:p>
                  </a:txBody>
                  <a:tcPr/>
                </a:tc>
                <a:tc>
                  <a:txBody>
                    <a:bodyPr/>
                    <a:lstStyle/>
                    <a:p>
                      <a:pPr algn="ctr"/>
                      <a:r>
                        <a:rPr lang="en-GB" sz="1700" dirty="0"/>
                        <a:t>Python</a:t>
                      </a:r>
                    </a:p>
                  </a:txBody>
                  <a:tcPr/>
                </a:tc>
                <a:extLst>
                  <a:ext uri="{0D108BD9-81ED-4DB2-BD59-A6C34878D82A}">
                    <a16:rowId xmlns:a16="http://schemas.microsoft.com/office/drawing/2014/main" val="2228454208"/>
                  </a:ext>
                </a:extLst>
              </a:tr>
              <a:tr h="266971">
                <a:tc>
                  <a:txBody>
                    <a:bodyPr/>
                    <a:lstStyle/>
                    <a:p>
                      <a:endParaRPr lang="en-GB" sz="1700" b="1" dirty="0"/>
                    </a:p>
                  </a:txBody>
                  <a:tcPr/>
                </a:tc>
                <a:tc>
                  <a:txBody>
                    <a:bodyPr/>
                    <a:lstStyle/>
                    <a:p>
                      <a:r>
                        <a:rPr lang="en-GB" sz="1700" b="1" dirty="0"/>
                        <a:t>tidymodels</a:t>
                      </a:r>
                    </a:p>
                  </a:txBody>
                  <a:tcPr/>
                </a:tc>
                <a:tc>
                  <a:txBody>
                    <a:bodyPr/>
                    <a:lstStyle/>
                    <a:p>
                      <a:r>
                        <a:rPr lang="en-GB" sz="1700" b="1" dirty="0"/>
                        <a:t>mlr3</a:t>
                      </a:r>
                    </a:p>
                  </a:txBody>
                  <a:tcPr/>
                </a:tc>
                <a:tc>
                  <a:txBody>
                    <a:bodyPr/>
                    <a:lstStyle/>
                    <a:p>
                      <a:r>
                        <a:rPr lang="en-GB" sz="1700" b="1" dirty="0"/>
                        <a:t>Scikit-learn</a:t>
                      </a:r>
                    </a:p>
                  </a:txBody>
                  <a:tcPr/>
                </a:tc>
                <a:extLst>
                  <a:ext uri="{0D108BD9-81ED-4DB2-BD59-A6C34878D82A}">
                    <a16:rowId xmlns:a16="http://schemas.microsoft.com/office/drawing/2014/main" val="2994869083"/>
                  </a:ext>
                </a:extLst>
              </a:tr>
              <a:tr h="849452">
                <a:tc>
                  <a:txBody>
                    <a:bodyPr/>
                    <a:lstStyle/>
                    <a:p>
                      <a:r>
                        <a:rPr lang="en-GB" sz="1700" b="1" dirty="0"/>
                        <a:t>ML models</a:t>
                      </a:r>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dirty="0"/>
                        <a:t>All three libraries offer an interface for integrating and standardizing the use of different models. The problem with R though is that it borrows models from different packages, the quality of which depends on the authors’ skills and individual efforts (e.g. willingness to make models faster, add more features or actively maintain package). In Scikit-learn, models in it are built </a:t>
                      </a:r>
                      <a:r>
                        <a:rPr lang="en-GB" sz="1700" i="1" dirty="0"/>
                        <a:t>for</a:t>
                      </a:r>
                      <a:r>
                        <a:rPr lang="en-GB" sz="1700" i="0" dirty="0"/>
                        <a:t> it.</a:t>
                      </a:r>
                      <a:endParaRPr lang="en-GB" sz="17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608099781"/>
                  </a:ext>
                </a:extLst>
              </a:tr>
              <a:tr h="1043613">
                <a:tc>
                  <a:txBody>
                    <a:bodyPr/>
                    <a:lstStyle/>
                    <a:p>
                      <a:r>
                        <a:rPr lang="en-GB" sz="1700" b="1" dirty="0"/>
                        <a:t>Speed</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dirty="0"/>
                        <a:t>I am not aware of a benchmarking exercise. But mlr3 could be faster and more efficient, because it uses </a:t>
                      </a:r>
                      <a:r>
                        <a:rPr lang="en-GB" sz="1700" dirty="0">
                          <a:hlinkClick r:id="rId2"/>
                        </a:rPr>
                        <a:t>data.table</a:t>
                      </a:r>
                      <a:r>
                        <a:rPr lang="en-GB" sz="1700" dirty="0"/>
                        <a:t> </a:t>
                      </a:r>
                      <a:r>
                        <a:rPr lang="en-GB" sz="1700" i="0" dirty="0"/>
                        <a:t>and </a:t>
                      </a:r>
                      <a:r>
                        <a:rPr lang="en-GB" sz="1700" i="0" dirty="0">
                          <a:hlinkClick r:id="rId3"/>
                        </a:rPr>
                        <a:t>R6</a:t>
                      </a:r>
                      <a:r>
                        <a:rPr lang="en-GB" sz="1700" i="0" dirty="0"/>
                        <a:t> objects. Speed also strongly depends on the individual packages that tidymodels and mlr3 borrow the ML models from.</a:t>
                      </a:r>
                      <a:endParaRPr lang="en-GB" sz="1700" dirty="0"/>
                    </a:p>
                  </a:txBody>
                  <a:tcPr/>
                </a:tc>
                <a:tc hMerge="1">
                  <a:txBody>
                    <a:bodyPr/>
                    <a:lstStyle/>
                    <a:p>
                      <a:endParaRPr lang="en-GB" dirty="0"/>
                    </a:p>
                  </a:txBody>
                  <a:tcPr/>
                </a:tc>
                <a:tc>
                  <a:txBody>
                    <a:bodyPr/>
                    <a:lstStyle/>
                    <a:p>
                      <a:r>
                        <a:rPr lang="en-GB" sz="1700" dirty="0"/>
                        <a:t>Designed to be fast. Interoperates with </a:t>
                      </a:r>
                      <a:r>
                        <a:rPr lang="en-GB" sz="1700" dirty="0">
                          <a:hlinkClick r:id="rId4"/>
                        </a:rPr>
                        <a:t>NumPy</a:t>
                      </a:r>
                      <a:r>
                        <a:rPr lang="en-GB" sz="1700" dirty="0"/>
                        <a:t> and </a:t>
                      </a:r>
                      <a:r>
                        <a:rPr lang="en-GB" sz="1700" dirty="0">
                          <a:hlinkClick r:id="rId5"/>
                        </a:rPr>
                        <a:t>SciPy</a:t>
                      </a:r>
                      <a:r>
                        <a:rPr lang="en-GB" sz="1700" dirty="0"/>
                        <a:t> for fast scientific computing. Many core algorithms built in </a:t>
                      </a:r>
                      <a:r>
                        <a:rPr lang="en-GB" sz="1700" dirty="0">
                          <a:hlinkClick r:id="rId6"/>
                        </a:rPr>
                        <a:t>Cython</a:t>
                      </a:r>
                      <a:r>
                        <a:rPr lang="en-GB" sz="1700" dirty="0"/>
                        <a:t>.</a:t>
                      </a:r>
                    </a:p>
                  </a:txBody>
                  <a:tcPr/>
                </a:tc>
                <a:extLst>
                  <a:ext uri="{0D108BD9-81ED-4DB2-BD59-A6C34878D82A}">
                    <a16:rowId xmlns:a16="http://schemas.microsoft.com/office/drawing/2014/main" val="497202553"/>
                  </a:ext>
                </a:extLst>
              </a:tr>
              <a:tr h="1043613">
                <a:tc>
                  <a:txBody>
                    <a:bodyPr/>
                    <a:lstStyle/>
                    <a:p>
                      <a:r>
                        <a:rPr lang="en-GB" sz="1700" b="1" dirty="0"/>
                        <a:t>User-friendliness</a:t>
                      </a:r>
                    </a:p>
                  </a:txBody>
                  <a:tcPr/>
                </a:tc>
                <a:tc>
                  <a:txBody>
                    <a:bodyPr/>
                    <a:lstStyle/>
                    <a:p>
                      <a:r>
                        <a:rPr lang="en-GB" sz="1700" dirty="0">
                          <a:hlinkClick r:id="rId7"/>
                        </a:rPr>
                        <a:t>tidyverse</a:t>
                      </a:r>
                      <a:r>
                        <a:rPr lang="en-GB" sz="1700" dirty="0"/>
                        <a:t>-style use of “%&gt;%”. Loads of </a:t>
                      </a:r>
                      <a:r>
                        <a:rPr lang="en-GB" sz="1700" dirty="0">
                          <a:hlinkClick r:id="rId8"/>
                        </a:rPr>
                        <a:t>resources</a:t>
                      </a:r>
                      <a:r>
                        <a:rPr lang="en-GB" sz="1700" dirty="0"/>
                        <a:t>. More appropriate for newbies.</a:t>
                      </a:r>
                    </a:p>
                  </a:txBody>
                  <a:tcPr/>
                </a:tc>
                <a:tc>
                  <a:txBody>
                    <a:bodyPr/>
                    <a:lstStyle/>
                    <a:p>
                      <a:r>
                        <a:rPr lang="en-GB" sz="1700" dirty="0">
                          <a:hlinkClick r:id="rId9"/>
                        </a:rPr>
                        <a:t>Resources</a:t>
                      </a:r>
                      <a:r>
                        <a:rPr lang="en-GB" sz="1700" dirty="0"/>
                        <a:t> a little scattered and some outdated. More “hardcore” ML, but easy to catch up if familiar with ML, Python and “classes”.</a:t>
                      </a:r>
                    </a:p>
                  </a:txBody>
                  <a:tcPr/>
                </a:tc>
                <a:tc>
                  <a:txBody>
                    <a:bodyPr/>
                    <a:lstStyle/>
                    <a:p>
                      <a:r>
                        <a:rPr lang="en-GB" sz="1700" dirty="0"/>
                        <a:t>Solid, well-organized and consistent </a:t>
                      </a:r>
                      <a:r>
                        <a:rPr lang="en-GB" sz="1700" dirty="0">
                          <a:hlinkClick r:id="rId10"/>
                        </a:rPr>
                        <a:t>User Guide</a:t>
                      </a:r>
                      <a:r>
                        <a:rPr lang="en-GB" sz="1700" dirty="0"/>
                        <a:t> that also covers model theory </a:t>
                      </a:r>
                      <a:r>
                        <a:rPr lang="en-GB" sz="1700"/>
                        <a:t>and has </a:t>
                      </a:r>
                      <a:r>
                        <a:rPr lang="en-GB" sz="1700" dirty="0"/>
                        <a:t>numerous examples.  </a:t>
                      </a:r>
                    </a:p>
                  </a:txBody>
                  <a:tcPr/>
                </a:tc>
                <a:extLst>
                  <a:ext uri="{0D108BD9-81ED-4DB2-BD59-A6C34878D82A}">
                    <a16:rowId xmlns:a16="http://schemas.microsoft.com/office/drawing/2014/main" val="3922704845"/>
                  </a:ext>
                </a:extLst>
              </a:tr>
              <a:tr h="655292">
                <a:tc>
                  <a:txBody>
                    <a:bodyPr/>
                    <a:lstStyle/>
                    <a:p>
                      <a:r>
                        <a:rPr lang="en-GB" sz="1700" b="1" dirty="0"/>
                        <a:t>Text classification</a:t>
                      </a:r>
                    </a:p>
                  </a:txBody>
                  <a:tcPr/>
                </a:tc>
                <a:tc>
                  <a:txBody>
                    <a:bodyPr/>
                    <a:lstStyle/>
                    <a:p>
                      <a:r>
                        <a:rPr lang="en-GB" sz="1700" dirty="0">
                          <a:hlinkClick r:id="rId11"/>
                        </a:rPr>
                        <a:t>Possible</a:t>
                      </a:r>
                      <a:r>
                        <a:rPr lang="en-GB" sz="1700" dirty="0"/>
                        <a:t>, with a few models available for Bag of Words (</a:t>
                      </a:r>
                      <a:r>
                        <a:rPr lang="en-GB" sz="1700" dirty="0" err="1"/>
                        <a:t>BoW</a:t>
                      </a:r>
                      <a:r>
                        <a:rPr lang="en-GB" sz="1700" dirty="0"/>
                        <a:t>) learning- although I do not know how fast.</a:t>
                      </a:r>
                    </a:p>
                  </a:txBody>
                  <a:tcPr/>
                </a:tc>
                <a:tc>
                  <a:txBody>
                    <a:bodyPr/>
                    <a:lstStyle/>
                    <a:p>
                      <a:r>
                        <a:rPr lang="en-GB" sz="1700" dirty="0"/>
                        <a:t>Currently at early stage and </a:t>
                      </a:r>
                      <a:r>
                        <a:rPr lang="en-GB" sz="1700" dirty="0">
                          <a:hlinkClick r:id="rId12"/>
                        </a:rPr>
                        <a:t>slow</a:t>
                      </a:r>
                      <a:r>
                        <a:rPr lang="en-GB" sz="1700" dirty="0"/>
                        <a:t>.</a:t>
                      </a:r>
                    </a:p>
                  </a:txBody>
                  <a:tcPr/>
                </a:tc>
                <a:tc>
                  <a:txBody>
                    <a:bodyPr/>
                    <a:lstStyle/>
                    <a:p>
                      <a:r>
                        <a:rPr lang="en-GB" sz="1700" dirty="0"/>
                        <a:t>Large collection of mind-blowingly fast models for </a:t>
                      </a:r>
                      <a:r>
                        <a:rPr lang="en-GB" sz="1700" dirty="0" err="1"/>
                        <a:t>BoW</a:t>
                      </a:r>
                      <a:r>
                        <a:rPr lang="en-GB" sz="1700" dirty="0"/>
                        <a:t>. </a:t>
                      </a:r>
                    </a:p>
                  </a:txBody>
                  <a:tcPr/>
                </a:tc>
                <a:extLst>
                  <a:ext uri="{0D108BD9-81ED-4DB2-BD59-A6C34878D82A}">
                    <a16:rowId xmlns:a16="http://schemas.microsoft.com/office/drawing/2014/main" val="4146906900"/>
                  </a:ext>
                </a:extLst>
              </a:tr>
            </a:tbl>
          </a:graphicData>
        </a:graphic>
      </p:graphicFrame>
      <p:pic>
        <p:nvPicPr>
          <p:cNvPr id="6" name="Picture 5">
            <a:extLst>
              <a:ext uri="{FF2B5EF4-FFF2-40B4-BE49-F238E27FC236}">
                <a16:creationId xmlns:a16="http://schemas.microsoft.com/office/drawing/2014/main" id="{2AE864C3-3EA9-4BE8-8E95-C80874300BA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626475" y="365125"/>
            <a:ext cx="2727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48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CAFF-AAA7-4C30-B13C-854112F3AEF2}"/>
              </a:ext>
            </a:extLst>
          </p:cNvPr>
          <p:cNvSpPr>
            <a:spLocks noGrp="1"/>
          </p:cNvSpPr>
          <p:nvPr>
            <p:ph type="title"/>
          </p:nvPr>
        </p:nvSpPr>
        <p:spPr/>
        <p:txBody>
          <a:bodyPr/>
          <a:lstStyle/>
          <a:p>
            <a:r>
              <a:rPr lang="en-GB" dirty="0"/>
              <a:t>The verdict</a:t>
            </a:r>
          </a:p>
        </p:txBody>
      </p:sp>
      <p:sp>
        <p:nvSpPr>
          <p:cNvPr id="3" name="Content Placeholder 2">
            <a:extLst>
              <a:ext uri="{FF2B5EF4-FFF2-40B4-BE49-F238E27FC236}">
                <a16:creationId xmlns:a16="http://schemas.microsoft.com/office/drawing/2014/main" id="{19DF67E6-A8D8-4E19-BEEC-EC90C937B28E}"/>
              </a:ext>
            </a:extLst>
          </p:cNvPr>
          <p:cNvSpPr>
            <a:spLocks noGrp="1"/>
          </p:cNvSpPr>
          <p:nvPr>
            <p:ph idx="1"/>
          </p:nvPr>
        </p:nvSpPr>
        <p:spPr>
          <a:xfrm>
            <a:off x="838200" y="1825625"/>
            <a:ext cx="10515600" cy="4667250"/>
          </a:xfrm>
        </p:spPr>
        <p:txBody>
          <a:bodyPr>
            <a:normAutofit/>
          </a:bodyPr>
          <a:lstStyle/>
          <a:p>
            <a:pPr marL="0" indent="0">
              <a:buNone/>
            </a:pPr>
            <a:r>
              <a:rPr lang="en-GB" b="1" dirty="0">
                <a:solidFill>
                  <a:srgbClr val="FF0000"/>
                </a:solidFill>
              </a:rPr>
              <a:t>tidymodels</a:t>
            </a:r>
            <a:r>
              <a:rPr lang="en-GB" b="1" dirty="0"/>
              <a:t> will help you to</a:t>
            </a:r>
            <a:r>
              <a:rPr lang="en-GB" dirty="0"/>
              <a:t>:</a:t>
            </a:r>
          </a:p>
          <a:p>
            <a:pPr lvl="1"/>
            <a:r>
              <a:rPr lang="en-GB" dirty="0"/>
              <a:t>Familiarize yourselves with ML, pipelines, pre-processing, benchmarking etc.</a:t>
            </a:r>
          </a:p>
          <a:p>
            <a:pPr lvl="1"/>
            <a:r>
              <a:rPr lang="en-GB" dirty="0"/>
              <a:t>Practice on smaller tasks.</a:t>
            </a:r>
          </a:p>
        </p:txBody>
      </p:sp>
      <p:pic>
        <p:nvPicPr>
          <p:cNvPr id="4" name="Picture 3">
            <a:extLst>
              <a:ext uri="{FF2B5EF4-FFF2-40B4-BE49-F238E27FC236}">
                <a16:creationId xmlns:a16="http://schemas.microsoft.com/office/drawing/2014/main" id="{759C055B-F95B-4472-B9B0-2154501AFC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6475" y="365125"/>
            <a:ext cx="2727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7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CAFF-AAA7-4C30-B13C-854112F3AEF2}"/>
              </a:ext>
            </a:extLst>
          </p:cNvPr>
          <p:cNvSpPr>
            <a:spLocks noGrp="1"/>
          </p:cNvSpPr>
          <p:nvPr>
            <p:ph type="title"/>
          </p:nvPr>
        </p:nvSpPr>
        <p:spPr/>
        <p:txBody>
          <a:bodyPr/>
          <a:lstStyle/>
          <a:p>
            <a:r>
              <a:rPr lang="en-GB" dirty="0"/>
              <a:t>The verdict</a:t>
            </a:r>
          </a:p>
        </p:txBody>
      </p:sp>
      <p:sp>
        <p:nvSpPr>
          <p:cNvPr id="3" name="Content Placeholder 2">
            <a:extLst>
              <a:ext uri="{FF2B5EF4-FFF2-40B4-BE49-F238E27FC236}">
                <a16:creationId xmlns:a16="http://schemas.microsoft.com/office/drawing/2014/main" id="{19DF67E6-A8D8-4E19-BEEC-EC90C937B28E}"/>
              </a:ext>
            </a:extLst>
          </p:cNvPr>
          <p:cNvSpPr>
            <a:spLocks noGrp="1"/>
          </p:cNvSpPr>
          <p:nvPr>
            <p:ph idx="1"/>
          </p:nvPr>
        </p:nvSpPr>
        <p:spPr>
          <a:xfrm>
            <a:off x="838200" y="1825625"/>
            <a:ext cx="10515600" cy="4667250"/>
          </a:xfrm>
        </p:spPr>
        <p:txBody>
          <a:bodyPr>
            <a:normAutofit/>
          </a:bodyPr>
          <a:lstStyle/>
          <a:p>
            <a:pPr marL="0" indent="0">
              <a:buNone/>
            </a:pPr>
            <a:r>
              <a:rPr lang="en-GB" b="1" dirty="0">
                <a:solidFill>
                  <a:srgbClr val="FF0000"/>
                </a:solidFill>
              </a:rPr>
              <a:t>tidymodels</a:t>
            </a:r>
            <a:r>
              <a:rPr lang="en-GB" b="1" dirty="0"/>
              <a:t> will help you to</a:t>
            </a:r>
            <a:r>
              <a:rPr lang="en-GB" dirty="0"/>
              <a:t>:</a:t>
            </a:r>
          </a:p>
          <a:p>
            <a:pPr lvl="1"/>
            <a:r>
              <a:rPr lang="en-GB" dirty="0"/>
              <a:t>Familiarize yourselves with ML, pipelines, pre-processing, benchmarking etc.</a:t>
            </a:r>
          </a:p>
          <a:p>
            <a:pPr lvl="1"/>
            <a:r>
              <a:rPr lang="en-GB" dirty="0"/>
              <a:t>Practice on smaller tasks.</a:t>
            </a:r>
          </a:p>
          <a:p>
            <a:pPr marL="0" indent="0">
              <a:buNone/>
            </a:pPr>
            <a:r>
              <a:rPr lang="en-GB" b="1" dirty="0">
                <a:solidFill>
                  <a:srgbClr val="FF0000"/>
                </a:solidFill>
              </a:rPr>
              <a:t>mlr3</a:t>
            </a:r>
            <a:r>
              <a:rPr lang="en-GB" b="1" dirty="0"/>
              <a:t> will help you to</a:t>
            </a:r>
            <a:r>
              <a:rPr lang="en-GB" dirty="0"/>
              <a:t>:</a:t>
            </a:r>
          </a:p>
          <a:p>
            <a:pPr lvl="1"/>
            <a:r>
              <a:rPr lang="en-GB" dirty="0"/>
              <a:t>Understand (or at least get used to) classes  &amp; pipelines that closely resemble the structure in Scikit-learn.</a:t>
            </a:r>
          </a:p>
          <a:p>
            <a:pPr lvl="1"/>
            <a:r>
              <a:rPr lang="en-GB" dirty="0"/>
              <a:t>Run bigger and more complicated tasks efficiently.</a:t>
            </a:r>
          </a:p>
        </p:txBody>
      </p:sp>
      <p:pic>
        <p:nvPicPr>
          <p:cNvPr id="4" name="Picture 3">
            <a:extLst>
              <a:ext uri="{FF2B5EF4-FFF2-40B4-BE49-F238E27FC236}">
                <a16:creationId xmlns:a16="http://schemas.microsoft.com/office/drawing/2014/main" id="{759C055B-F95B-4472-B9B0-2154501AFC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6475" y="365125"/>
            <a:ext cx="2727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24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CAFF-AAA7-4C30-B13C-854112F3AEF2}"/>
              </a:ext>
            </a:extLst>
          </p:cNvPr>
          <p:cNvSpPr>
            <a:spLocks noGrp="1"/>
          </p:cNvSpPr>
          <p:nvPr>
            <p:ph type="title"/>
          </p:nvPr>
        </p:nvSpPr>
        <p:spPr/>
        <p:txBody>
          <a:bodyPr/>
          <a:lstStyle/>
          <a:p>
            <a:r>
              <a:rPr lang="en-GB" dirty="0"/>
              <a:t>The verdict</a:t>
            </a:r>
          </a:p>
        </p:txBody>
      </p:sp>
      <p:sp>
        <p:nvSpPr>
          <p:cNvPr id="3" name="Content Placeholder 2">
            <a:extLst>
              <a:ext uri="{FF2B5EF4-FFF2-40B4-BE49-F238E27FC236}">
                <a16:creationId xmlns:a16="http://schemas.microsoft.com/office/drawing/2014/main" id="{19DF67E6-A8D8-4E19-BEEC-EC90C937B28E}"/>
              </a:ext>
            </a:extLst>
          </p:cNvPr>
          <p:cNvSpPr>
            <a:spLocks noGrp="1"/>
          </p:cNvSpPr>
          <p:nvPr>
            <p:ph idx="1"/>
          </p:nvPr>
        </p:nvSpPr>
        <p:spPr>
          <a:xfrm>
            <a:off x="838200" y="1825625"/>
            <a:ext cx="10515600" cy="4667250"/>
          </a:xfrm>
        </p:spPr>
        <p:txBody>
          <a:bodyPr>
            <a:normAutofit/>
          </a:bodyPr>
          <a:lstStyle/>
          <a:p>
            <a:pPr marL="0" indent="0">
              <a:buNone/>
            </a:pPr>
            <a:r>
              <a:rPr lang="en-GB" b="1" dirty="0">
                <a:solidFill>
                  <a:srgbClr val="FF0000"/>
                </a:solidFill>
              </a:rPr>
              <a:t>tidymodels</a:t>
            </a:r>
            <a:r>
              <a:rPr lang="en-GB" b="1" dirty="0"/>
              <a:t> will help you to</a:t>
            </a:r>
            <a:r>
              <a:rPr lang="en-GB" dirty="0"/>
              <a:t>:</a:t>
            </a:r>
          </a:p>
          <a:p>
            <a:pPr lvl="1"/>
            <a:r>
              <a:rPr lang="en-GB" dirty="0"/>
              <a:t>Familiarize yourselves with ML, pipelines, pre-processing, benchmarking etc.</a:t>
            </a:r>
          </a:p>
          <a:p>
            <a:pPr lvl="1"/>
            <a:r>
              <a:rPr lang="en-GB" dirty="0"/>
              <a:t>Practice on smaller tasks.</a:t>
            </a:r>
          </a:p>
          <a:p>
            <a:pPr marL="0" indent="0">
              <a:buNone/>
            </a:pPr>
            <a:r>
              <a:rPr lang="en-GB" b="1" dirty="0">
                <a:solidFill>
                  <a:srgbClr val="FF0000"/>
                </a:solidFill>
              </a:rPr>
              <a:t>mlr3</a:t>
            </a:r>
            <a:r>
              <a:rPr lang="en-GB" b="1" dirty="0"/>
              <a:t> will help you to</a:t>
            </a:r>
            <a:r>
              <a:rPr lang="en-GB" dirty="0"/>
              <a:t>:</a:t>
            </a:r>
          </a:p>
          <a:p>
            <a:pPr lvl="1"/>
            <a:r>
              <a:rPr lang="en-GB" dirty="0"/>
              <a:t>Understand (or at least get used to) classes  &amp; pipelines that closely resemble the structure in Scikit-learn.</a:t>
            </a:r>
          </a:p>
          <a:p>
            <a:pPr lvl="1"/>
            <a:r>
              <a:rPr lang="en-GB" dirty="0"/>
              <a:t>Run bigger and more complicated tasks efficiently.</a:t>
            </a:r>
          </a:p>
          <a:p>
            <a:pPr marL="0" indent="0">
              <a:buNone/>
            </a:pPr>
            <a:r>
              <a:rPr lang="en-GB" b="1" dirty="0">
                <a:solidFill>
                  <a:srgbClr val="FF0000"/>
                </a:solidFill>
              </a:rPr>
              <a:t>Scikit-learn</a:t>
            </a:r>
            <a:r>
              <a:rPr lang="en-GB" b="1" dirty="0"/>
              <a:t> will help you to:</a:t>
            </a:r>
          </a:p>
          <a:p>
            <a:pPr lvl="1"/>
            <a:r>
              <a:rPr lang="en-GB" dirty="0"/>
              <a:t>Delve deeper into the world of ML and get things done fast.</a:t>
            </a:r>
          </a:p>
          <a:p>
            <a:pPr lvl="1"/>
            <a:r>
              <a:rPr lang="en-GB" dirty="0"/>
              <a:t>Enter the world of Python, where ML is huge (</a:t>
            </a:r>
            <a:r>
              <a:rPr lang="en-GB" dirty="0">
                <a:hlinkClick r:id="rId2"/>
              </a:rPr>
              <a:t>TensorFlow</a:t>
            </a:r>
            <a:r>
              <a:rPr lang="en-GB" dirty="0"/>
              <a:t>, </a:t>
            </a:r>
            <a:r>
              <a:rPr lang="en-GB" dirty="0">
                <a:hlinkClick r:id="rId3"/>
              </a:rPr>
              <a:t>Keras</a:t>
            </a:r>
            <a:r>
              <a:rPr lang="en-GB" dirty="0"/>
              <a:t>, </a:t>
            </a:r>
            <a:r>
              <a:rPr lang="en-GB" dirty="0">
                <a:hlinkClick r:id="rId4"/>
              </a:rPr>
              <a:t>spaCy</a:t>
            </a:r>
            <a:r>
              <a:rPr lang="en-GB" dirty="0"/>
              <a:t>, </a:t>
            </a:r>
            <a:r>
              <a:rPr lang="en-GB" dirty="0">
                <a:hlinkClick r:id="rId5"/>
              </a:rPr>
              <a:t>VADER</a:t>
            </a:r>
            <a:r>
              <a:rPr lang="en-GB" dirty="0"/>
              <a:t>, etc.).</a:t>
            </a:r>
          </a:p>
        </p:txBody>
      </p:sp>
      <p:pic>
        <p:nvPicPr>
          <p:cNvPr id="4" name="Picture 3">
            <a:extLst>
              <a:ext uri="{FF2B5EF4-FFF2-40B4-BE49-F238E27FC236}">
                <a16:creationId xmlns:a16="http://schemas.microsoft.com/office/drawing/2014/main" id="{759C055B-F95B-4472-B9B0-2154501AFC6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26475" y="365125"/>
            <a:ext cx="2727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55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CAFF-AAA7-4C30-B13C-854112F3AEF2}"/>
              </a:ext>
            </a:extLst>
          </p:cNvPr>
          <p:cNvSpPr>
            <a:spLocks noGrp="1"/>
          </p:cNvSpPr>
          <p:nvPr>
            <p:ph type="title"/>
          </p:nvPr>
        </p:nvSpPr>
        <p:spPr/>
        <p:txBody>
          <a:bodyPr/>
          <a:lstStyle/>
          <a:p>
            <a:r>
              <a:rPr lang="en-GB" dirty="0"/>
              <a:t>The verdict</a:t>
            </a:r>
          </a:p>
        </p:txBody>
      </p:sp>
      <p:sp>
        <p:nvSpPr>
          <p:cNvPr id="3" name="Content Placeholder 2">
            <a:extLst>
              <a:ext uri="{FF2B5EF4-FFF2-40B4-BE49-F238E27FC236}">
                <a16:creationId xmlns:a16="http://schemas.microsoft.com/office/drawing/2014/main" id="{19DF67E6-A8D8-4E19-BEEC-EC90C937B28E}"/>
              </a:ext>
            </a:extLst>
          </p:cNvPr>
          <p:cNvSpPr>
            <a:spLocks noGrp="1"/>
          </p:cNvSpPr>
          <p:nvPr>
            <p:ph idx="1"/>
          </p:nvPr>
        </p:nvSpPr>
        <p:spPr>
          <a:xfrm>
            <a:off x="838200" y="1825625"/>
            <a:ext cx="10515600" cy="4667250"/>
          </a:xfrm>
        </p:spPr>
        <p:txBody>
          <a:bodyPr>
            <a:normAutofit/>
          </a:bodyPr>
          <a:lstStyle/>
          <a:p>
            <a:pPr marL="0" indent="0">
              <a:buNone/>
            </a:pPr>
            <a:r>
              <a:rPr lang="en-GB" b="1" dirty="0">
                <a:solidFill>
                  <a:srgbClr val="FF0000"/>
                </a:solidFill>
              </a:rPr>
              <a:t>tidymodels</a:t>
            </a:r>
            <a:r>
              <a:rPr lang="en-GB" b="1" dirty="0"/>
              <a:t> will help you to</a:t>
            </a:r>
            <a:r>
              <a:rPr lang="en-GB" dirty="0"/>
              <a:t>:</a:t>
            </a:r>
          </a:p>
          <a:p>
            <a:pPr lvl="1"/>
            <a:r>
              <a:rPr lang="en-GB" dirty="0"/>
              <a:t>Familiarize yourselves with ML, pipelines, pre-processing, benchmarking etc.</a:t>
            </a:r>
          </a:p>
          <a:p>
            <a:pPr lvl="1"/>
            <a:r>
              <a:rPr lang="en-GB" dirty="0"/>
              <a:t>Practice on smaller tasks.</a:t>
            </a:r>
          </a:p>
          <a:p>
            <a:pPr marL="0" indent="0">
              <a:buNone/>
            </a:pPr>
            <a:r>
              <a:rPr lang="en-GB" b="1" dirty="0">
                <a:solidFill>
                  <a:srgbClr val="FF0000"/>
                </a:solidFill>
              </a:rPr>
              <a:t>mlr3</a:t>
            </a:r>
            <a:r>
              <a:rPr lang="en-GB" b="1" dirty="0"/>
              <a:t> will help you to</a:t>
            </a:r>
            <a:r>
              <a:rPr lang="en-GB" dirty="0"/>
              <a:t>:</a:t>
            </a:r>
          </a:p>
          <a:p>
            <a:pPr lvl="1"/>
            <a:r>
              <a:rPr lang="en-GB" dirty="0"/>
              <a:t>Understand (or at least get used to) classes  &amp; pipelines that closely resemble the structure in Scikit-learn.</a:t>
            </a:r>
          </a:p>
          <a:p>
            <a:pPr lvl="1"/>
            <a:r>
              <a:rPr lang="en-GB" dirty="0"/>
              <a:t>Run bigger and more complicated tasks efficiently.</a:t>
            </a:r>
          </a:p>
          <a:p>
            <a:pPr marL="0" indent="0">
              <a:buNone/>
            </a:pPr>
            <a:r>
              <a:rPr lang="en-GB" b="1" dirty="0">
                <a:solidFill>
                  <a:srgbClr val="FF0000"/>
                </a:solidFill>
              </a:rPr>
              <a:t>Scikit-learn</a:t>
            </a:r>
            <a:r>
              <a:rPr lang="en-GB" b="1" dirty="0"/>
              <a:t> will help you to:</a:t>
            </a:r>
          </a:p>
          <a:p>
            <a:pPr lvl="1"/>
            <a:r>
              <a:rPr lang="en-GB" dirty="0"/>
              <a:t>Delve deeper into the world of ML and get things done fast.</a:t>
            </a:r>
          </a:p>
          <a:p>
            <a:pPr lvl="1"/>
            <a:r>
              <a:rPr lang="en-GB" dirty="0"/>
              <a:t>Enter the world of Python, where ML is huge (</a:t>
            </a:r>
            <a:r>
              <a:rPr lang="en-GB" dirty="0">
                <a:hlinkClick r:id="rId2"/>
              </a:rPr>
              <a:t>TensorFlow</a:t>
            </a:r>
            <a:r>
              <a:rPr lang="en-GB" dirty="0"/>
              <a:t>, </a:t>
            </a:r>
            <a:r>
              <a:rPr lang="en-GB" dirty="0">
                <a:hlinkClick r:id="rId3"/>
              </a:rPr>
              <a:t>Keras</a:t>
            </a:r>
            <a:r>
              <a:rPr lang="en-GB" dirty="0"/>
              <a:t>, </a:t>
            </a:r>
            <a:r>
              <a:rPr lang="en-GB" dirty="0">
                <a:hlinkClick r:id="rId4"/>
              </a:rPr>
              <a:t>spaCy</a:t>
            </a:r>
            <a:r>
              <a:rPr lang="en-GB" dirty="0"/>
              <a:t>, </a:t>
            </a:r>
            <a:r>
              <a:rPr lang="en-GB" dirty="0">
                <a:hlinkClick r:id="rId5"/>
              </a:rPr>
              <a:t>VADER</a:t>
            </a:r>
            <a:r>
              <a:rPr lang="en-GB" dirty="0"/>
              <a:t>, etc.).</a:t>
            </a:r>
          </a:p>
        </p:txBody>
      </p:sp>
      <p:pic>
        <p:nvPicPr>
          <p:cNvPr id="4" name="Picture 3">
            <a:extLst>
              <a:ext uri="{FF2B5EF4-FFF2-40B4-BE49-F238E27FC236}">
                <a16:creationId xmlns:a16="http://schemas.microsoft.com/office/drawing/2014/main" id="{759C055B-F95B-4472-B9B0-2154501AFC6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26475" y="365125"/>
            <a:ext cx="2727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290A960-CAF7-488D-AE13-46D2C64B4D37}"/>
              </a:ext>
            </a:extLst>
          </p:cNvPr>
          <p:cNvSpPr/>
          <p:nvPr/>
        </p:nvSpPr>
        <p:spPr>
          <a:xfrm>
            <a:off x="838200" y="1825625"/>
            <a:ext cx="10515600" cy="4802187"/>
          </a:xfrm>
          <a:prstGeom prst="rect">
            <a:avLst/>
          </a:prstGeom>
          <a:solidFill>
            <a:schemeClr val="tx2">
              <a:lumMod val="20000"/>
              <a:lumOff val="8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ontent Placeholder 2">
            <a:extLst>
              <a:ext uri="{FF2B5EF4-FFF2-40B4-BE49-F238E27FC236}">
                <a16:creationId xmlns:a16="http://schemas.microsoft.com/office/drawing/2014/main" id="{E0981365-BF96-4A60-9EBB-A5AD23D94C2F}"/>
              </a:ext>
            </a:extLst>
          </p:cNvPr>
          <p:cNvSpPr txBox="1">
            <a:spLocks/>
          </p:cNvSpPr>
          <p:nvPr/>
        </p:nvSpPr>
        <p:spPr>
          <a:xfrm>
            <a:off x="2832100" y="2636411"/>
            <a:ext cx="6527800"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i="1" dirty="0"/>
              <a:t>“But I’m 100% an R user… What can I do?”</a:t>
            </a:r>
          </a:p>
          <a:p>
            <a:pPr lvl="1"/>
            <a:endParaRPr lang="en-GB" dirty="0"/>
          </a:p>
        </p:txBody>
      </p:sp>
      <p:sp>
        <p:nvSpPr>
          <p:cNvPr id="8" name="TextBox 7">
            <a:extLst>
              <a:ext uri="{FF2B5EF4-FFF2-40B4-BE49-F238E27FC236}">
                <a16:creationId xmlns:a16="http://schemas.microsoft.com/office/drawing/2014/main" id="{A7182D9B-A168-47B6-97AC-69403E7D9504}"/>
              </a:ext>
            </a:extLst>
          </p:cNvPr>
          <p:cNvSpPr txBox="1"/>
          <p:nvPr/>
        </p:nvSpPr>
        <p:spPr>
          <a:xfrm>
            <a:off x="4449748" y="1879879"/>
            <a:ext cx="3292504" cy="584775"/>
          </a:xfrm>
          <a:prstGeom prst="rect">
            <a:avLst/>
          </a:prstGeom>
          <a:noFill/>
        </p:spPr>
        <p:txBody>
          <a:bodyPr wrap="none" rtlCol="0">
            <a:spAutoFit/>
          </a:bodyPr>
          <a:lstStyle/>
          <a:p>
            <a:r>
              <a:rPr lang="en-GB" sz="3200" b="1" dirty="0"/>
              <a:t>Python’s ML wins!</a:t>
            </a:r>
          </a:p>
        </p:txBody>
      </p:sp>
    </p:spTree>
    <p:extLst>
      <p:ext uri="{BB962C8B-B14F-4D97-AF65-F5344CB8AC3E}">
        <p14:creationId xmlns:p14="http://schemas.microsoft.com/office/powerpoint/2010/main" val="376177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CAFF-AAA7-4C30-B13C-854112F3AEF2}"/>
              </a:ext>
            </a:extLst>
          </p:cNvPr>
          <p:cNvSpPr>
            <a:spLocks noGrp="1"/>
          </p:cNvSpPr>
          <p:nvPr>
            <p:ph type="title"/>
          </p:nvPr>
        </p:nvSpPr>
        <p:spPr/>
        <p:txBody>
          <a:bodyPr/>
          <a:lstStyle/>
          <a:p>
            <a:r>
              <a:rPr lang="en-GB" dirty="0"/>
              <a:t>The verdict</a:t>
            </a:r>
          </a:p>
        </p:txBody>
      </p:sp>
      <p:sp>
        <p:nvSpPr>
          <p:cNvPr id="3" name="Content Placeholder 2">
            <a:extLst>
              <a:ext uri="{FF2B5EF4-FFF2-40B4-BE49-F238E27FC236}">
                <a16:creationId xmlns:a16="http://schemas.microsoft.com/office/drawing/2014/main" id="{19DF67E6-A8D8-4E19-BEEC-EC90C937B28E}"/>
              </a:ext>
            </a:extLst>
          </p:cNvPr>
          <p:cNvSpPr>
            <a:spLocks noGrp="1"/>
          </p:cNvSpPr>
          <p:nvPr>
            <p:ph idx="1"/>
          </p:nvPr>
        </p:nvSpPr>
        <p:spPr>
          <a:xfrm>
            <a:off x="838200" y="1825625"/>
            <a:ext cx="10515600" cy="4667250"/>
          </a:xfrm>
        </p:spPr>
        <p:txBody>
          <a:bodyPr>
            <a:normAutofit/>
          </a:bodyPr>
          <a:lstStyle/>
          <a:p>
            <a:pPr marL="0" indent="0">
              <a:buNone/>
            </a:pPr>
            <a:r>
              <a:rPr lang="en-GB" b="1" dirty="0">
                <a:solidFill>
                  <a:srgbClr val="FF0000"/>
                </a:solidFill>
              </a:rPr>
              <a:t>tidymodels</a:t>
            </a:r>
            <a:r>
              <a:rPr lang="en-GB" b="1" dirty="0"/>
              <a:t> will help you to</a:t>
            </a:r>
            <a:r>
              <a:rPr lang="en-GB" dirty="0"/>
              <a:t>:</a:t>
            </a:r>
          </a:p>
          <a:p>
            <a:pPr lvl="1"/>
            <a:r>
              <a:rPr lang="en-GB" dirty="0"/>
              <a:t>Familiarize yourselves with ML, pipelines, pre-processing, benchmarking etc.</a:t>
            </a:r>
          </a:p>
          <a:p>
            <a:pPr lvl="1"/>
            <a:r>
              <a:rPr lang="en-GB" dirty="0"/>
              <a:t>Practice on smaller tasks.</a:t>
            </a:r>
          </a:p>
          <a:p>
            <a:pPr marL="0" indent="0">
              <a:buNone/>
            </a:pPr>
            <a:r>
              <a:rPr lang="en-GB" b="1" dirty="0">
                <a:solidFill>
                  <a:srgbClr val="FF0000"/>
                </a:solidFill>
              </a:rPr>
              <a:t>mlr3</a:t>
            </a:r>
            <a:r>
              <a:rPr lang="en-GB" b="1" dirty="0"/>
              <a:t> will help you to</a:t>
            </a:r>
            <a:r>
              <a:rPr lang="en-GB" dirty="0"/>
              <a:t>:</a:t>
            </a:r>
          </a:p>
          <a:p>
            <a:pPr lvl="1"/>
            <a:r>
              <a:rPr lang="en-GB" dirty="0"/>
              <a:t>Understand (or at least get used to) classes  &amp; pipelines that closely resemble the structure in Scikit-learn.</a:t>
            </a:r>
          </a:p>
          <a:p>
            <a:pPr lvl="1"/>
            <a:r>
              <a:rPr lang="en-GB" dirty="0"/>
              <a:t>Run bigger and more complicated tasks efficiently.</a:t>
            </a:r>
          </a:p>
          <a:p>
            <a:pPr marL="0" indent="0">
              <a:buNone/>
            </a:pPr>
            <a:r>
              <a:rPr lang="en-GB" b="1" dirty="0">
                <a:solidFill>
                  <a:srgbClr val="FF0000"/>
                </a:solidFill>
              </a:rPr>
              <a:t>Scikit-learn</a:t>
            </a:r>
            <a:r>
              <a:rPr lang="en-GB" b="1" dirty="0"/>
              <a:t> will help you to:</a:t>
            </a:r>
          </a:p>
          <a:p>
            <a:pPr lvl="1"/>
            <a:r>
              <a:rPr lang="en-GB" dirty="0"/>
              <a:t>Delve deeper into the world of ML and get things done fast.</a:t>
            </a:r>
          </a:p>
          <a:p>
            <a:pPr lvl="1"/>
            <a:r>
              <a:rPr lang="en-GB" dirty="0"/>
              <a:t>Enter the world of Python, where ML is huge (</a:t>
            </a:r>
            <a:r>
              <a:rPr lang="en-GB" dirty="0">
                <a:hlinkClick r:id="rId2"/>
              </a:rPr>
              <a:t>TensorFlow</a:t>
            </a:r>
            <a:r>
              <a:rPr lang="en-GB" dirty="0"/>
              <a:t>, </a:t>
            </a:r>
            <a:r>
              <a:rPr lang="en-GB" dirty="0">
                <a:hlinkClick r:id="rId3"/>
              </a:rPr>
              <a:t>Keras</a:t>
            </a:r>
            <a:r>
              <a:rPr lang="en-GB" dirty="0"/>
              <a:t>, </a:t>
            </a:r>
            <a:r>
              <a:rPr lang="en-GB" dirty="0">
                <a:hlinkClick r:id="rId4"/>
              </a:rPr>
              <a:t>spaCy</a:t>
            </a:r>
            <a:r>
              <a:rPr lang="en-GB" dirty="0"/>
              <a:t>, </a:t>
            </a:r>
            <a:r>
              <a:rPr lang="en-GB" dirty="0">
                <a:hlinkClick r:id="rId5"/>
              </a:rPr>
              <a:t>VADER</a:t>
            </a:r>
            <a:r>
              <a:rPr lang="en-GB" dirty="0"/>
              <a:t>, etc.).</a:t>
            </a:r>
          </a:p>
        </p:txBody>
      </p:sp>
      <p:pic>
        <p:nvPicPr>
          <p:cNvPr id="4" name="Picture 3">
            <a:extLst>
              <a:ext uri="{FF2B5EF4-FFF2-40B4-BE49-F238E27FC236}">
                <a16:creationId xmlns:a16="http://schemas.microsoft.com/office/drawing/2014/main" id="{759C055B-F95B-4472-B9B0-2154501AFC6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26475" y="365125"/>
            <a:ext cx="2727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290A960-CAF7-488D-AE13-46D2C64B4D37}"/>
              </a:ext>
            </a:extLst>
          </p:cNvPr>
          <p:cNvSpPr/>
          <p:nvPr/>
        </p:nvSpPr>
        <p:spPr>
          <a:xfrm>
            <a:off x="838200" y="1825625"/>
            <a:ext cx="10515600" cy="4802187"/>
          </a:xfrm>
          <a:prstGeom prst="rect">
            <a:avLst/>
          </a:prstGeom>
          <a:solidFill>
            <a:schemeClr val="tx2">
              <a:lumMod val="20000"/>
              <a:lumOff val="8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ontent Placeholder 2">
            <a:extLst>
              <a:ext uri="{FF2B5EF4-FFF2-40B4-BE49-F238E27FC236}">
                <a16:creationId xmlns:a16="http://schemas.microsoft.com/office/drawing/2014/main" id="{E0981365-BF96-4A60-9EBB-A5AD23D94C2F}"/>
              </a:ext>
            </a:extLst>
          </p:cNvPr>
          <p:cNvSpPr txBox="1">
            <a:spLocks/>
          </p:cNvSpPr>
          <p:nvPr/>
        </p:nvSpPr>
        <p:spPr>
          <a:xfrm>
            <a:off x="2832100" y="2636411"/>
            <a:ext cx="6527800"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i="1" dirty="0"/>
              <a:t>“But I’m 100% an R user… What can I do?”</a:t>
            </a:r>
          </a:p>
          <a:p>
            <a:pPr lvl="1"/>
            <a:endParaRPr lang="en-GB" dirty="0"/>
          </a:p>
        </p:txBody>
      </p:sp>
      <p:sp>
        <p:nvSpPr>
          <p:cNvPr id="8" name="TextBox 7">
            <a:extLst>
              <a:ext uri="{FF2B5EF4-FFF2-40B4-BE49-F238E27FC236}">
                <a16:creationId xmlns:a16="http://schemas.microsoft.com/office/drawing/2014/main" id="{A7182D9B-A168-47B6-97AC-69403E7D9504}"/>
              </a:ext>
            </a:extLst>
          </p:cNvPr>
          <p:cNvSpPr txBox="1"/>
          <p:nvPr/>
        </p:nvSpPr>
        <p:spPr>
          <a:xfrm>
            <a:off x="4449748" y="1879879"/>
            <a:ext cx="3292504" cy="584775"/>
          </a:xfrm>
          <a:prstGeom prst="rect">
            <a:avLst/>
          </a:prstGeom>
          <a:noFill/>
        </p:spPr>
        <p:txBody>
          <a:bodyPr wrap="none" rtlCol="0">
            <a:spAutoFit/>
          </a:bodyPr>
          <a:lstStyle/>
          <a:p>
            <a:r>
              <a:rPr lang="en-GB" sz="3200" b="1" dirty="0"/>
              <a:t>Python’s ML wins!</a:t>
            </a:r>
          </a:p>
        </p:txBody>
      </p:sp>
      <p:grpSp>
        <p:nvGrpSpPr>
          <p:cNvPr id="9" name="Group 8">
            <a:extLst>
              <a:ext uri="{FF2B5EF4-FFF2-40B4-BE49-F238E27FC236}">
                <a16:creationId xmlns:a16="http://schemas.microsoft.com/office/drawing/2014/main" id="{CC0DFD8E-14A4-415B-A136-FE7AD772A88D}"/>
              </a:ext>
            </a:extLst>
          </p:cNvPr>
          <p:cNvGrpSpPr/>
          <p:nvPr/>
        </p:nvGrpSpPr>
        <p:grpSpPr>
          <a:xfrm>
            <a:off x="4507706" y="3322208"/>
            <a:ext cx="3176588" cy="3168285"/>
            <a:chOff x="4507706" y="3233308"/>
            <a:chExt cx="3176588" cy="3168285"/>
          </a:xfrm>
        </p:grpSpPr>
        <p:pic>
          <p:nvPicPr>
            <p:cNvPr id="10" name="Picture 2" descr="reticulate: R interface to Python | RStudio Blog">
              <a:extLst>
                <a:ext uri="{FF2B5EF4-FFF2-40B4-BE49-F238E27FC236}">
                  <a16:creationId xmlns:a16="http://schemas.microsoft.com/office/drawing/2014/main" id="{5E5B05FB-23C8-4C31-B54E-1FFD9C986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7706" y="3233308"/>
              <a:ext cx="3176588" cy="2218024"/>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D85D399E-C3DD-4375-8835-594F9B61D509}"/>
                </a:ext>
              </a:extLst>
            </p:cNvPr>
            <p:cNvSpPr txBox="1">
              <a:spLocks/>
            </p:cNvSpPr>
            <p:nvPr/>
          </p:nvSpPr>
          <p:spPr>
            <a:xfrm>
              <a:off x="5187950" y="5839618"/>
              <a:ext cx="1816100"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a:t>Reticulate</a:t>
              </a:r>
              <a:r>
                <a:rPr lang="en-GB"/>
                <a:t>!</a:t>
              </a:r>
              <a:endParaRPr lang="en-GB" i="1"/>
            </a:p>
            <a:p>
              <a:pPr lvl="1"/>
              <a:endParaRPr lang="en-GB" dirty="0"/>
            </a:p>
          </p:txBody>
        </p:sp>
        <p:sp>
          <p:nvSpPr>
            <p:cNvPr id="12" name="Star: 5 Points 11">
              <a:extLst>
                <a:ext uri="{FF2B5EF4-FFF2-40B4-BE49-F238E27FC236}">
                  <a16:creationId xmlns:a16="http://schemas.microsoft.com/office/drawing/2014/main" id="{D4AA28D1-498E-45F6-BE52-868F8E9C4A1F}"/>
                </a:ext>
              </a:extLst>
            </p:cNvPr>
            <p:cNvSpPr/>
            <p:nvPr/>
          </p:nvSpPr>
          <p:spPr>
            <a:xfrm>
              <a:off x="6896100" y="5839618"/>
              <a:ext cx="406400" cy="40680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Star: 5 Points 12">
              <a:extLst>
                <a:ext uri="{FF2B5EF4-FFF2-40B4-BE49-F238E27FC236}">
                  <a16:creationId xmlns:a16="http://schemas.microsoft.com/office/drawing/2014/main" id="{E56BA89C-A1E0-4FBB-BE8D-F15F1198F30F}"/>
                </a:ext>
              </a:extLst>
            </p:cNvPr>
            <p:cNvSpPr/>
            <p:nvPr/>
          </p:nvSpPr>
          <p:spPr>
            <a:xfrm>
              <a:off x="4889500" y="5839618"/>
              <a:ext cx="406400" cy="40680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9013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769</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Scikit-learn (                )</vt:lpstr>
      <vt:lpstr>Scikit-learn &amp; its R counterparts</vt:lpstr>
      <vt:lpstr>The verdict</vt:lpstr>
      <vt:lpstr>The verdict</vt:lpstr>
      <vt:lpstr>The verdict</vt:lpstr>
      <vt:lpstr>The verdict</vt:lpstr>
      <vt:lpstr>The verdict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Soteriades - Data Scientist</dc:creator>
  <cp:lastModifiedBy>Andreas Soteriades - Data Scientist</cp:lastModifiedBy>
  <cp:revision>88</cp:revision>
  <dcterms:created xsi:type="dcterms:W3CDTF">2020-12-09T06:20:38Z</dcterms:created>
  <dcterms:modified xsi:type="dcterms:W3CDTF">2020-12-16T11:33:59Z</dcterms:modified>
</cp:coreProperties>
</file>