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tiff" ContentType="image/tiff"/>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9" r:id="rId1"/>
  </p:sldMasterIdLst>
  <p:notesMasterIdLst>
    <p:notesMasterId r:id="rId82"/>
  </p:notesMasterIdLst>
  <p:handoutMasterIdLst>
    <p:handoutMasterId r:id="rId83"/>
  </p:handoutMasterIdLst>
  <p:sldIdLst>
    <p:sldId id="476" r:id="rId2"/>
    <p:sldId id="548" r:id="rId3"/>
    <p:sldId id="547" r:id="rId4"/>
    <p:sldId id="549" r:id="rId5"/>
    <p:sldId id="550" r:id="rId6"/>
    <p:sldId id="551" r:id="rId7"/>
    <p:sldId id="553" r:id="rId8"/>
    <p:sldId id="554" r:id="rId9"/>
    <p:sldId id="555" r:id="rId10"/>
    <p:sldId id="556" r:id="rId11"/>
    <p:sldId id="557" r:id="rId12"/>
    <p:sldId id="558" r:id="rId13"/>
    <p:sldId id="559" r:id="rId14"/>
    <p:sldId id="560" r:id="rId15"/>
    <p:sldId id="639" r:id="rId16"/>
    <p:sldId id="650" r:id="rId17"/>
    <p:sldId id="649" r:id="rId18"/>
    <p:sldId id="564" r:id="rId19"/>
    <p:sldId id="562" r:id="rId20"/>
    <p:sldId id="565" r:id="rId21"/>
    <p:sldId id="569" r:id="rId22"/>
    <p:sldId id="568" r:id="rId23"/>
    <p:sldId id="618" r:id="rId24"/>
    <p:sldId id="617" r:id="rId25"/>
    <p:sldId id="570" r:id="rId26"/>
    <p:sldId id="619" r:id="rId27"/>
    <p:sldId id="573" r:id="rId28"/>
    <p:sldId id="651" r:id="rId29"/>
    <p:sldId id="652" r:id="rId30"/>
    <p:sldId id="576" r:id="rId31"/>
    <p:sldId id="577" r:id="rId32"/>
    <p:sldId id="643" r:id="rId33"/>
    <p:sldId id="578" r:id="rId34"/>
    <p:sldId id="580" r:id="rId35"/>
    <p:sldId id="581" r:id="rId36"/>
    <p:sldId id="641" r:id="rId37"/>
    <p:sldId id="582" r:id="rId38"/>
    <p:sldId id="583" r:id="rId39"/>
    <p:sldId id="584" r:id="rId40"/>
    <p:sldId id="585" r:id="rId41"/>
    <p:sldId id="586" r:id="rId42"/>
    <p:sldId id="587" r:id="rId43"/>
    <p:sldId id="588" r:id="rId44"/>
    <p:sldId id="589" r:id="rId45"/>
    <p:sldId id="590" r:id="rId46"/>
    <p:sldId id="591" r:id="rId47"/>
    <p:sldId id="592" r:id="rId48"/>
    <p:sldId id="642" r:id="rId49"/>
    <p:sldId id="640" r:id="rId50"/>
    <p:sldId id="653" r:id="rId51"/>
    <p:sldId id="654" r:id="rId52"/>
    <p:sldId id="595" r:id="rId53"/>
    <p:sldId id="620" r:id="rId54"/>
    <p:sldId id="597" r:id="rId55"/>
    <p:sldId id="622" r:id="rId56"/>
    <p:sldId id="628" r:id="rId57"/>
    <p:sldId id="627" r:id="rId58"/>
    <p:sldId id="629" r:id="rId59"/>
    <p:sldId id="624" r:id="rId60"/>
    <p:sldId id="631" r:id="rId61"/>
    <p:sldId id="630" r:id="rId62"/>
    <p:sldId id="625" r:id="rId63"/>
    <p:sldId id="632" r:id="rId64"/>
    <p:sldId id="633" r:id="rId65"/>
    <p:sldId id="644" r:id="rId66"/>
    <p:sldId id="645" r:id="rId67"/>
    <p:sldId id="635" r:id="rId68"/>
    <p:sldId id="646" r:id="rId69"/>
    <p:sldId id="647" r:id="rId70"/>
    <p:sldId id="656" r:id="rId71"/>
    <p:sldId id="657" r:id="rId72"/>
    <p:sldId id="602" r:id="rId73"/>
    <p:sldId id="603" r:id="rId74"/>
    <p:sldId id="605" r:id="rId75"/>
    <p:sldId id="637" r:id="rId76"/>
    <p:sldId id="638" r:id="rId77"/>
    <p:sldId id="648" r:id="rId78"/>
    <p:sldId id="610" r:id="rId79"/>
    <p:sldId id="611" r:id="rId80"/>
    <p:sldId id="658" r:id="rId81"/>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57" autoAdjust="0"/>
    <p:restoredTop sz="86837" autoAdjust="0"/>
  </p:normalViewPr>
  <p:slideViewPr>
    <p:cSldViewPr>
      <p:cViewPr varScale="1">
        <p:scale>
          <a:sx n="103" d="100"/>
          <a:sy n="103" d="100"/>
        </p:scale>
        <p:origin x="1112" y="16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2" d="100"/>
          <a:sy n="62" d="100"/>
        </p:scale>
        <p:origin x="-2224" y="-11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 Id="rId5" Type="http://schemas.openxmlformats.org/officeDocument/2006/relationships/image" Target="../media/image28.emf"/><Relationship Id="rId4" Type="http://schemas.openxmlformats.org/officeDocument/2006/relationships/image" Target="../media/image27.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31.emf"/><Relationship Id="rId1" Type="http://schemas.openxmlformats.org/officeDocument/2006/relationships/image" Target="../media/image30.png"/><Relationship Id="rId5" Type="http://schemas.openxmlformats.org/officeDocument/2006/relationships/image" Target="../media/image33.emf"/><Relationship Id="rId4" Type="http://schemas.openxmlformats.org/officeDocument/2006/relationships/image" Target="../media/image32.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image" Target="../media/image34.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50.emf"/><Relationship Id="rId3" Type="http://schemas.openxmlformats.org/officeDocument/2006/relationships/image" Target="../media/image45.emf"/><Relationship Id="rId7" Type="http://schemas.openxmlformats.org/officeDocument/2006/relationships/image" Target="../media/image49.emf"/><Relationship Id="rId2" Type="http://schemas.openxmlformats.org/officeDocument/2006/relationships/image" Target="../media/image44.emf"/><Relationship Id="rId1" Type="http://schemas.openxmlformats.org/officeDocument/2006/relationships/image" Target="../media/image42.emf"/><Relationship Id="rId6" Type="http://schemas.openxmlformats.org/officeDocument/2006/relationships/image" Target="../media/image48.emf"/><Relationship Id="rId5" Type="http://schemas.openxmlformats.org/officeDocument/2006/relationships/image" Target="../media/image47.emf"/><Relationship Id="rId10" Type="http://schemas.openxmlformats.org/officeDocument/2006/relationships/image" Target="../media/image52.emf"/><Relationship Id="rId4" Type="http://schemas.openxmlformats.org/officeDocument/2006/relationships/image" Target="../media/image46.emf"/><Relationship Id="rId9" Type="http://schemas.openxmlformats.org/officeDocument/2006/relationships/image" Target="../media/image5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0AAF7090-B501-694D-8635-028277A3FDB6}" type="slidenum">
              <a:rPr lang="en-US"/>
              <a:pPr/>
              <a:t>12</a:t>
            </a:fld>
            <a:endParaRPr lang="en-US"/>
          </a:p>
        </p:txBody>
      </p:sp>
      <p:sp>
        <p:nvSpPr>
          <p:cNvPr id="49155" name="Rectangle 1026"/>
          <p:cNvSpPr>
            <a:spLocks noGrp="1" noRot="1" noChangeAspect="1" noChangeArrowheads="1"/>
          </p:cNvSpPr>
          <p:nvPr>
            <p:ph type="sldImg"/>
          </p:nvPr>
        </p:nvSpPr>
        <p:spPr>
          <a:solidFill>
            <a:srgbClr val="FFFFFF"/>
          </a:solidFill>
          <a:ln/>
        </p:spPr>
      </p:sp>
      <p:sp>
        <p:nvSpPr>
          <p:cNvPr id="49156" name="Rectangle 1027"/>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B9D56A17-8CE6-F84F-A9EC-C05920D725B4}" type="slidenum">
              <a:rPr lang="en-US"/>
              <a:pPr/>
              <a:t>13</a:t>
            </a:fld>
            <a:endParaRPr lang="en-US"/>
          </a:p>
        </p:txBody>
      </p:sp>
      <p:sp>
        <p:nvSpPr>
          <p:cNvPr id="51203" name="Rectangle 1026"/>
          <p:cNvSpPr>
            <a:spLocks noGrp="1" noRot="1" noChangeAspect="1" noChangeArrowheads="1"/>
          </p:cNvSpPr>
          <p:nvPr>
            <p:ph type="sldImg"/>
          </p:nvPr>
        </p:nvSpPr>
        <p:spPr>
          <a:solidFill>
            <a:srgbClr val="FFFFFF"/>
          </a:solidFill>
          <a:ln/>
        </p:spPr>
      </p:sp>
      <p:sp>
        <p:nvSpPr>
          <p:cNvPr id="51204" name="Rectangle 1027"/>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A1DBD71C-4444-1B48-8B17-41973DF40CE4}" type="slidenum">
              <a:rPr lang="en-US"/>
              <a:pPr/>
              <a:t>14</a:t>
            </a:fld>
            <a:endParaRPr lang="en-US"/>
          </a:p>
        </p:txBody>
      </p:sp>
      <p:sp>
        <p:nvSpPr>
          <p:cNvPr id="53251" name="Rectangle 1026"/>
          <p:cNvSpPr>
            <a:spLocks noGrp="1" noRot="1" noChangeAspect="1" noChangeArrowheads="1"/>
          </p:cNvSpPr>
          <p:nvPr>
            <p:ph type="sldImg"/>
          </p:nvPr>
        </p:nvSpPr>
        <p:spPr>
          <a:solidFill>
            <a:srgbClr val="FFFFFF"/>
          </a:solidFill>
          <a:ln/>
        </p:spPr>
      </p:sp>
      <p:sp>
        <p:nvSpPr>
          <p:cNvPr id="53252" name="Rectangle 1027"/>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16</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17</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D88F0E60-711F-264E-9700-3BFFCFDBB649}" type="slidenum">
              <a:rPr lang="en-US"/>
              <a:pPr/>
              <a:t>19</a:t>
            </a:fld>
            <a:endParaRPr lang="en-US"/>
          </a:p>
        </p:txBody>
      </p:sp>
      <p:sp>
        <p:nvSpPr>
          <p:cNvPr id="55299" name="Rectangle 1026"/>
          <p:cNvSpPr>
            <a:spLocks noGrp="1" noRot="1" noChangeAspect="1" noChangeArrowheads="1"/>
          </p:cNvSpPr>
          <p:nvPr>
            <p:ph type="sldImg"/>
          </p:nvPr>
        </p:nvSpPr>
        <p:spPr>
          <a:solidFill>
            <a:srgbClr val="FFFFFF"/>
          </a:solidFill>
          <a:ln/>
        </p:spPr>
      </p:sp>
      <p:sp>
        <p:nvSpPr>
          <p:cNvPr id="55300" name="Rectangle 1027"/>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443A07A9-555F-9247-B931-A8C2BD40E6FA}" type="slidenum">
              <a:rPr lang="en-US"/>
              <a:pPr/>
              <a:t>20</a:t>
            </a:fld>
            <a:endParaRPr lang="en-US"/>
          </a:p>
        </p:txBody>
      </p:sp>
      <p:sp>
        <p:nvSpPr>
          <p:cNvPr id="60419" name="Rectangle 1026"/>
          <p:cNvSpPr>
            <a:spLocks noGrp="1" noRot="1" noChangeAspect="1" noChangeArrowheads="1"/>
          </p:cNvSpPr>
          <p:nvPr>
            <p:ph type="sldImg"/>
          </p:nvPr>
        </p:nvSpPr>
        <p:spPr>
          <a:solidFill>
            <a:srgbClr val="FFFFFF"/>
          </a:solidFill>
          <a:ln/>
        </p:spPr>
      </p:sp>
      <p:sp>
        <p:nvSpPr>
          <p:cNvPr id="60420" name="Rectangle 1027"/>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69EDCFF4-2D24-E54C-B96B-F2E29F5E7D9E}" type="slidenum">
              <a:rPr lang="en-US"/>
              <a:pPr/>
              <a:t>21</a:t>
            </a:fld>
            <a:endParaRPr lang="en-US"/>
          </a:p>
        </p:txBody>
      </p:sp>
      <p:sp>
        <p:nvSpPr>
          <p:cNvPr id="68611" name="Rectangle 2"/>
          <p:cNvSpPr>
            <a:spLocks noGrp="1" noRot="1" noChangeAspect="1" noChangeArrowheads="1"/>
          </p:cNvSpPr>
          <p:nvPr>
            <p:ph type="sldImg"/>
          </p:nvPr>
        </p:nvSpPr>
        <p:spPr>
          <a:solidFill>
            <a:srgbClr val="FFFFFF"/>
          </a:solidFill>
          <a:ln/>
        </p:spPr>
      </p:sp>
      <p:sp>
        <p:nvSpPr>
          <p:cNvPr id="68612"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34F77A55-F982-9A4C-A108-979BDF95137C}" type="slidenum">
              <a:rPr lang="en-US"/>
              <a:pPr/>
              <a:t>22</a:t>
            </a:fld>
            <a:endParaRPr lang="en-US"/>
          </a:p>
        </p:txBody>
      </p:sp>
      <p:sp>
        <p:nvSpPr>
          <p:cNvPr id="66563" name="Rectangle 2"/>
          <p:cNvSpPr>
            <a:spLocks noGrp="1" noRot="1" noChangeAspect="1" noChangeArrowheads="1"/>
          </p:cNvSpPr>
          <p:nvPr>
            <p:ph type="sldImg"/>
          </p:nvPr>
        </p:nvSpPr>
        <p:spPr>
          <a:solidFill>
            <a:srgbClr val="FFFFFF"/>
          </a:solidFill>
          <a:ln/>
        </p:spPr>
      </p:sp>
      <p:sp>
        <p:nvSpPr>
          <p:cNvPr id="66564"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36F666C5-4FD6-FE41-A1F8-E4152B6B8AF3}" type="slidenum">
              <a:rPr lang="en-US"/>
              <a:pPr/>
              <a:t>23</a:t>
            </a:fld>
            <a:endParaRPr lang="en-US"/>
          </a:p>
        </p:txBody>
      </p:sp>
      <p:sp>
        <p:nvSpPr>
          <p:cNvPr id="62467" name="Rectangle 1026"/>
          <p:cNvSpPr>
            <a:spLocks noGrp="1" noRot="1" noChangeAspect="1" noChangeArrowheads="1"/>
          </p:cNvSpPr>
          <p:nvPr>
            <p:ph type="sldImg"/>
          </p:nvPr>
        </p:nvSpPr>
        <p:spPr>
          <a:solidFill>
            <a:srgbClr val="FFFFFF"/>
          </a:solidFill>
          <a:ln/>
        </p:spPr>
      </p:sp>
      <p:sp>
        <p:nvSpPr>
          <p:cNvPr id="62468" name="Rectangle 1027"/>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A86A9FE-83D6-4343-A368-4D673939E6AA}" type="slidenum">
              <a:rPr lang="en-US"/>
              <a:pPr/>
              <a:t>2</a:t>
            </a:fld>
            <a:endParaRPr lang="en-US"/>
          </a:p>
        </p:txBody>
      </p:sp>
      <p:sp>
        <p:nvSpPr>
          <p:cNvPr id="29699" name="Rectangle 1026"/>
          <p:cNvSpPr>
            <a:spLocks noGrp="1" noRot="1" noChangeAspect="1" noChangeArrowheads="1"/>
          </p:cNvSpPr>
          <p:nvPr>
            <p:ph type="sldImg"/>
          </p:nvPr>
        </p:nvSpPr>
        <p:spPr>
          <a:solidFill>
            <a:srgbClr val="FFFFFF"/>
          </a:solidFill>
          <a:ln/>
        </p:spPr>
      </p:sp>
      <p:sp>
        <p:nvSpPr>
          <p:cNvPr id="29700" name="Rectangle 1027"/>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D02B2770-A075-794E-BA87-A418E39DC540}" type="slidenum">
              <a:rPr lang="en-US"/>
              <a:pPr/>
              <a:t>24</a:t>
            </a:fld>
            <a:endParaRPr lang="en-US"/>
          </a:p>
        </p:txBody>
      </p:sp>
      <p:sp>
        <p:nvSpPr>
          <p:cNvPr id="57347" name="Rectangle 1026"/>
          <p:cNvSpPr>
            <a:spLocks noGrp="1" noRot="1" noChangeAspect="1" noChangeArrowheads="1"/>
          </p:cNvSpPr>
          <p:nvPr>
            <p:ph type="sldImg"/>
          </p:nvPr>
        </p:nvSpPr>
        <p:spPr>
          <a:solidFill>
            <a:srgbClr val="FFFFFF"/>
          </a:solidFill>
          <a:ln/>
        </p:spPr>
      </p:sp>
      <p:sp>
        <p:nvSpPr>
          <p:cNvPr id="57348" name="Rectangle 1027"/>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AF2C7E2F-4738-F449-87E8-0ACB82847C3D}" type="slidenum">
              <a:rPr lang="de-DE"/>
              <a:pPr/>
              <a:t>25</a:t>
            </a:fld>
            <a:endParaRPr lang="de-DE"/>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de-D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DE581CC-CD63-F846-A813-592057682C12}" type="slidenum">
              <a:rPr lang="ko-KR" altLang="en-US">
                <a:cs typeface="맑은 고딕" charset="0"/>
              </a:rPr>
              <a:pPr/>
              <a:t>27</a:t>
            </a:fld>
            <a:endParaRPr lang="en-US" altLang="ko-KR">
              <a:cs typeface="맑은 고딕"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28</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29</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3759723E-0802-E542-98CA-6580138354FB}" type="slidenum">
              <a:rPr lang="en-US"/>
              <a:pPr/>
              <a:t>46</a:t>
            </a:fld>
            <a:endParaRPr lang="en-US"/>
          </a:p>
        </p:txBody>
      </p:sp>
      <p:sp>
        <p:nvSpPr>
          <p:cNvPr id="96259" name="Rectangle 2"/>
          <p:cNvSpPr>
            <a:spLocks noGrp="1" noRot="1" noChangeAspect="1" noChangeArrowheads="1"/>
          </p:cNvSpPr>
          <p:nvPr>
            <p:ph type="sldImg"/>
          </p:nvPr>
        </p:nvSpPr>
        <p:spPr>
          <a:solidFill>
            <a:srgbClr val="FFFFFF"/>
          </a:solidFill>
          <a:ln/>
        </p:spPr>
      </p:sp>
      <p:sp>
        <p:nvSpPr>
          <p:cNvPr id="9626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EAE85AD2-0232-AA4F-9B6D-46957FD49A43}" type="slidenum">
              <a:rPr lang="en-US"/>
              <a:pPr/>
              <a:t>49</a:t>
            </a:fld>
            <a:endParaRPr lang="en-US"/>
          </a:p>
        </p:txBody>
      </p:sp>
      <p:sp>
        <p:nvSpPr>
          <p:cNvPr id="123907" name="Rectangle 2"/>
          <p:cNvSpPr>
            <a:spLocks noGrp="1" noRot="1" noChangeAspect="1" noChangeArrowheads="1"/>
          </p:cNvSpPr>
          <p:nvPr>
            <p:ph type="sldImg"/>
          </p:nvPr>
        </p:nvSpPr>
        <p:spPr>
          <a:solidFill>
            <a:srgbClr val="FFFFFF"/>
          </a:solidFill>
          <a:ln/>
        </p:spPr>
      </p:sp>
      <p:sp>
        <p:nvSpPr>
          <p:cNvPr id="12390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50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51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7A096E-88F7-E74A-8F4C-E0212635BD33}" type="slidenum">
              <a:rPr lang="en-US"/>
              <a:pPr/>
              <a:t>63</a:t>
            </a:fld>
            <a:endParaRPr lang="en-US"/>
          </a:p>
        </p:txBody>
      </p:sp>
      <p:sp>
        <p:nvSpPr>
          <p:cNvPr id="1513474" name="Rectangle 2"/>
          <p:cNvSpPr>
            <a:spLocks noGrp="1" noRot="1" noChangeAspect="1" noChangeArrowheads="1"/>
          </p:cNvSpPr>
          <p:nvPr>
            <p:ph type="sldImg"/>
          </p:nvPr>
        </p:nvSpPr>
        <p:spPr bwMode="auto">
          <a:xfrm>
            <a:off x="290513" y="704850"/>
            <a:ext cx="6264275" cy="3524250"/>
          </a:xfrm>
          <a:prstGeom prst="rect">
            <a:avLst/>
          </a:prstGeom>
          <a:solidFill>
            <a:srgbClr val="FFFFFF"/>
          </a:solidFill>
          <a:ln>
            <a:solidFill>
              <a:srgbClr val="000000"/>
            </a:solidFill>
            <a:miter lim="800000"/>
            <a:headEnd/>
            <a:tailEnd/>
          </a:ln>
        </p:spPr>
      </p:sp>
      <p:sp>
        <p:nvSpPr>
          <p:cNvPr id="1513475" name="Rectangle 3"/>
          <p:cNvSpPr>
            <a:spLocks noGrp="1" noChangeArrowheads="1"/>
          </p:cNvSpPr>
          <p:nvPr>
            <p:ph type="body" idx="1"/>
          </p:nvPr>
        </p:nvSpPr>
        <p:spPr bwMode="auto">
          <a:xfrm>
            <a:off x="684530" y="4463296"/>
            <a:ext cx="5476240" cy="4228386"/>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2F974EC4-09B4-3142-8CA4-CABD5AEF83BF}" type="slidenum">
              <a:rPr lang="en-US"/>
              <a:pPr/>
              <a:t>4</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70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71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40DD1FF1-6918-3748-995C-0E279CB7D72E}" type="slidenum">
              <a:rPr lang="en-US"/>
              <a:pPr/>
              <a:t>74</a:t>
            </a:fld>
            <a:endParaRPr lang="en-US"/>
          </a:p>
        </p:txBody>
      </p:sp>
      <p:sp>
        <p:nvSpPr>
          <p:cNvPr id="110595" name="Rectangle 2"/>
          <p:cNvSpPr>
            <a:spLocks noGrp="1" noRot="1" noChangeAspect="1" noChangeArrowheads="1"/>
          </p:cNvSpPr>
          <p:nvPr>
            <p:ph type="sldImg"/>
          </p:nvPr>
        </p:nvSpPr>
        <p:spPr>
          <a:solidFill>
            <a:srgbClr val="FFFFFF"/>
          </a:solidFill>
          <a:ln/>
        </p:spPr>
      </p:sp>
      <p:sp>
        <p:nvSpPr>
          <p:cNvPr id="110596"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p:cNvSpPr>
          <p:nvPr>
            <p:ph type="sldImg"/>
          </p:nvPr>
        </p:nvSpPr>
        <p:spPr>
          <a:ln/>
        </p:spPr>
      </p:sp>
      <p:sp>
        <p:nvSpPr>
          <p:cNvPr id="55299" name="Notes Placeholder 2"/>
          <p:cNvSpPr>
            <a:spLocks noGrp="1"/>
          </p:cNvSpPr>
          <p:nvPr>
            <p:ph type="body" idx="1"/>
          </p:nvPr>
        </p:nvSpPr>
        <p:spPr>
          <a:noFill/>
          <a:ln/>
        </p:spPr>
        <p:txBody>
          <a:bodyPr/>
          <a:lstStyle/>
          <a:p>
            <a:r>
              <a:rPr lang="en-US">
                <a:ea typeface="ＭＳ Ｐゴシック" charset="-128"/>
                <a:cs typeface="ＭＳ Ｐゴシック" charset="-128"/>
              </a:rPr>
              <a:t>See Law of Cosines (Cosine Rule) wikipedia page</a:t>
            </a:r>
          </a:p>
        </p:txBody>
      </p:sp>
      <p:sp>
        <p:nvSpPr>
          <p:cNvPr id="55300" name="Slide Number Placeholder 3"/>
          <p:cNvSpPr>
            <a:spLocks noGrp="1"/>
          </p:cNvSpPr>
          <p:nvPr>
            <p:ph type="sldNum" sz="quarter" idx="5"/>
          </p:nvPr>
        </p:nvSpPr>
        <p:spPr>
          <a:noFill/>
        </p:spPr>
        <p:txBody>
          <a:bodyPr/>
          <a:lstStyle/>
          <a:p>
            <a:fld id="{3EABE09E-F152-7744-8C90-5FE0EE9195EA}" type="slidenum">
              <a:rPr lang="en-US" smtClean="0"/>
              <a:pPr/>
              <a:t>75</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EAE85AD2-0232-AA4F-9B6D-46957FD49A43}" type="slidenum">
              <a:rPr lang="en-US"/>
              <a:pPr/>
              <a:t>79</a:t>
            </a:fld>
            <a:endParaRPr lang="en-US"/>
          </a:p>
        </p:txBody>
      </p:sp>
      <p:sp>
        <p:nvSpPr>
          <p:cNvPr id="123907" name="Rectangle 2"/>
          <p:cNvSpPr>
            <a:spLocks noGrp="1" noRot="1" noChangeAspect="1" noChangeArrowheads="1"/>
          </p:cNvSpPr>
          <p:nvPr>
            <p:ph type="sldImg"/>
          </p:nvPr>
        </p:nvSpPr>
        <p:spPr>
          <a:solidFill>
            <a:srgbClr val="FFFFFF"/>
          </a:solidFill>
          <a:ln/>
        </p:spPr>
      </p:sp>
      <p:sp>
        <p:nvSpPr>
          <p:cNvPr id="12390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80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F39DE374-CD1C-C545-B342-372C41FFCFB5}" type="slidenum">
              <a:rPr lang="en-US"/>
              <a:pPr/>
              <a:t>5</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EA3D700-1B5D-5E45-B72A-E782122A85FF}" type="slidenum">
              <a:rPr lang="en-US"/>
              <a:pPr/>
              <a:t>6</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2BB938B8-BEE4-6C4C-B254-E81D400533BC}" type="slidenum">
              <a:rPr lang="en-US"/>
              <a:pPr/>
              <a:t>8</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04131D9D-3987-4743-ACA8-3340374092C6}" type="slidenum">
              <a:rPr lang="en-US"/>
              <a:pPr/>
              <a:t>9</a:t>
            </a:fld>
            <a:endParaRPr lang="en-US"/>
          </a:p>
        </p:txBody>
      </p:sp>
      <p:sp>
        <p:nvSpPr>
          <p:cNvPr id="43011" name="Rectangle 1026"/>
          <p:cNvSpPr>
            <a:spLocks noGrp="1" noRot="1" noChangeAspect="1" noChangeArrowheads="1"/>
          </p:cNvSpPr>
          <p:nvPr>
            <p:ph type="sldImg"/>
          </p:nvPr>
        </p:nvSpPr>
        <p:spPr>
          <a:solidFill>
            <a:srgbClr val="FFFFFF"/>
          </a:solidFill>
          <a:ln/>
        </p:spPr>
      </p:sp>
      <p:sp>
        <p:nvSpPr>
          <p:cNvPr id="43012" name="Rectangle 1027"/>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67F4EB77-EF9A-D548-A1B8-FC40CBAEA682}" type="slidenum">
              <a:rPr lang="en-US"/>
              <a:pPr/>
              <a:t>10</a:t>
            </a:fld>
            <a:endParaRPr lang="en-US"/>
          </a:p>
        </p:txBody>
      </p:sp>
      <p:sp>
        <p:nvSpPr>
          <p:cNvPr id="45059" name="Rectangle 2"/>
          <p:cNvSpPr>
            <a:spLocks noGrp="1" noRot="1" noChangeAspect="1" noChangeArrowheads="1"/>
          </p:cNvSpPr>
          <p:nvPr>
            <p:ph type="sldImg"/>
          </p:nvPr>
        </p:nvSpPr>
        <p:spPr>
          <a:solidFill>
            <a:srgbClr val="FFFFFF"/>
          </a:solidFill>
          <a:ln/>
        </p:spPr>
      </p:sp>
      <p:sp>
        <p:nvSpPr>
          <p:cNvPr id="4506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E1947F1-3C68-9D46-B01B-C61D8C2AD3F6}" type="slidenum">
              <a:rPr lang="en-US"/>
              <a:pPr/>
              <a:t>11</a:t>
            </a:fld>
            <a:endParaRPr lang="en-US"/>
          </a:p>
        </p:txBody>
      </p:sp>
      <p:sp>
        <p:nvSpPr>
          <p:cNvPr id="47107" name="Rectangle 2"/>
          <p:cNvSpPr>
            <a:spLocks noGrp="1" noRot="1" noChangeAspect="1" noChangeArrowheads="1"/>
          </p:cNvSpPr>
          <p:nvPr>
            <p:ph type="sldImg"/>
          </p:nvPr>
        </p:nvSpPr>
        <p:spPr>
          <a:solidFill>
            <a:srgbClr val="FFFFFF"/>
          </a:solidFill>
          <a:ln/>
        </p:spPr>
      </p:sp>
      <p:sp>
        <p:nvSpPr>
          <p:cNvPr id="4710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32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900"/>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pic>
        <p:nvPicPr>
          <p:cNvPr id="9" name="Picture 8" descr="wordcloud2.jpg"/>
          <p:cNvPicPr>
            <a:picLocks noChangeAspect="1"/>
          </p:cNvPicPr>
          <p:nvPr userDrawn="1"/>
        </p:nvPicPr>
        <p:blipFill rotWithShape="1">
          <a:blip r:embed="rId2"/>
          <a:srcRect l="19740" t="8415" r="20308" b="8153"/>
          <a:stretch/>
        </p:blipFill>
        <p:spPr>
          <a:xfrm>
            <a:off x="781451" y="165818"/>
            <a:ext cx="2647549" cy="4768132"/>
          </a:xfrm>
          <a:prstGeom prst="rect">
            <a:avLst/>
          </a:prstGeom>
        </p:spPr>
      </p:pic>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2807211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C1DFA8D9-15F1-AF4D-8149-0C26EB27AC9C}" type="slidenum">
              <a:rPr lang="en-US"/>
              <a:pPr/>
              <a:t>‹#›</a:t>
            </a:fld>
            <a:endParaRPr lang="en-US"/>
          </a:p>
        </p:txBody>
      </p:sp>
    </p:spTree>
    <p:extLst>
      <p:ext uri="{BB962C8B-B14F-4D97-AF65-F5344CB8AC3E}">
        <p14:creationId xmlns:p14="http://schemas.microsoft.com/office/powerpoint/2010/main" val="331698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9450" y="285750"/>
            <a:ext cx="2114550" cy="4400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619125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6857BED9-9427-674C-8047-314E304C86F8}" type="slidenum">
              <a:rPr lang="en-US"/>
              <a:pPr/>
              <a:t>‹#›</a:t>
            </a:fld>
            <a:endParaRPr lang="en-US"/>
          </a:p>
        </p:txBody>
      </p:sp>
    </p:spTree>
    <p:extLst>
      <p:ext uri="{BB962C8B-B14F-4D97-AF65-F5344CB8AC3E}">
        <p14:creationId xmlns:p14="http://schemas.microsoft.com/office/powerpoint/2010/main" val="3743081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495300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Narrow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04800" y="1352550"/>
            <a:ext cx="6858000" cy="3333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dt" sz="half" idx="10"/>
          </p:nvPr>
        </p:nvSpPr>
        <p:spPr>
          <a:xfrm>
            <a:off x="5181600" y="4705350"/>
            <a:ext cx="1981200" cy="342900"/>
          </a:xfrm>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xfrm>
            <a:off x="2286000" y="4705350"/>
            <a:ext cx="2895600" cy="342900"/>
          </a:xfrm>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817706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680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
            <a:ext cx="7848600" cy="742950"/>
          </a:xfrm>
        </p:spPr>
        <p:txBody>
          <a:bodyPr/>
          <a:lstStyle/>
          <a:p>
            <a:r>
              <a:rPr lang="en-US"/>
              <a:t>Click to edit Master title style</a:t>
            </a:r>
          </a:p>
        </p:txBody>
      </p:sp>
      <p:sp>
        <p:nvSpPr>
          <p:cNvPr id="3" name="Text Placeholder 2"/>
          <p:cNvSpPr>
            <a:spLocks noGrp="1"/>
          </p:cNvSpPr>
          <p:nvPr>
            <p:ph type="body" sz="half" idx="1"/>
          </p:nvPr>
        </p:nvSpPr>
        <p:spPr>
          <a:xfrm>
            <a:off x="685800" y="1143000"/>
            <a:ext cx="38481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143000"/>
            <a:ext cx="38481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304800" y="4800600"/>
            <a:ext cx="5181600" cy="342900"/>
          </a:xfrm>
          <a:prstGeom prst="rect">
            <a:avLst/>
          </a:prstGeom>
        </p:spPr>
        <p:txBody>
          <a:bodyPr/>
          <a:lstStyle>
            <a:lvl1pPr>
              <a:defRPr/>
            </a:lvl1pPr>
          </a:lstStyle>
          <a:p>
            <a:r>
              <a:rPr lang="en-US"/>
              <a:t>Slide from Chris Manning's 276 class</a:t>
            </a:r>
          </a:p>
        </p:txBody>
      </p:sp>
    </p:spTree>
    <p:extLst>
      <p:ext uri="{BB962C8B-B14F-4D97-AF65-F5344CB8AC3E}">
        <p14:creationId xmlns:p14="http://schemas.microsoft.com/office/powerpoint/2010/main" val="687954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04800" y="1352550"/>
            <a:ext cx="8534400" cy="3333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dt" sz="half" idx="10"/>
          </p:nvPr>
        </p:nvSpPr>
        <p:spPr>
          <a:xfrm>
            <a:off x="6858000" y="4705350"/>
            <a:ext cx="1981200" cy="342900"/>
          </a:xfrm>
          <a:ln/>
        </p:spPr>
        <p:txBody>
          <a:bodyPr/>
          <a:lstStyle>
            <a:lvl1pPr>
              <a:defRPr/>
            </a:lvl1pPr>
          </a:lstStyle>
          <a:p>
            <a:pPr>
              <a:defRPr/>
            </a:pPr>
            <a:endParaRPr lang="en-US"/>
          </a:p>
        </p:txBody>
      </p:sp>
      <p:sp>
        <p:nvSpPr>
          <p:cNvPr id="5" name="Rectangle 6"/>
          <p:cNvSpPr>
            <a:spLocks noGrp="1" noChangeArrowheads="1"/>
          </p:cNvSpPr>
          <p:nvPr>
            <p:ph type="ftr" sz="quarter" idx="11"/>
          </p:nvPr>
        </p:nvSpPr>
        <p:spPr>
          <a:xfrm>
            <a:off x="3048000" y="4705350"/>
            <a:ext cx="2895600" cy="342900"/>
          </a:xfrm>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38617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2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9C2BDC8F-D922-0A4E-AAA0-9C7D97FF3D71}" type="slidenum">
              <a:rPr lang="en-US"/>
              <a:pPr/>
              <a:t>‹#›</a:t>
            </a:fld>
            <a:endParaRPr lang="en-US"/>
          </a:p>
        </p:txBody>
      </p:sp>
    </p:spTree>
    <p:extLst>
      <p:ext uri="{BB962C8B-B14F-4D97-AF65-F5344CB8AC3E}">
        <p14:creationId xmlns:p14="http://schemas.microsoft.com/office/powerpoint/2010/main" val="231173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48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72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5"/>
          <p:cNvSpPr>
            <a:spLocks noGrp="1" noChangeArrowheads="1"/>
          </p:cNvSpPr>
          <p:nvPr>
            <p:ph type="dt" sz="half" idx="10"/>
          </p:nvPr>
        </p:nvSpPr>
        <p:spPr>
          <a:xfrm>
            <a:off x="6096000" y="4705350"/>
            <a:ext cx="1981200" cy="342900"/>
          </a:xfrm>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2667000" y="4686300"/>
            <a:ext cx="2895600" cy="342900"/>
          </a:xfrm>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BAC7A63A-31A1-2C4C-95AA-A445DBCAB174}"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363913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80275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fld id="{03BC7101-16EA-C942-850C-355264FDE9E8}" type="slidenum">
              <a:rPr lang="en-US"/>
              <a:pPr/>
              <a:t>‹#›</a:t>
            </a:fld>
            <a:endParaRPr lang="en-US"/>
          </a:p>
        </p:txBody>
      </p:sp>
      <p:sp>
        <p:nvSpPr>
          <p:cNvPr id="6"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1862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pPr/>
              <a:t>‹#›</a:t>
            </a:fld>
            <a:endParaRPr lang="en-US"/>
          </a:p>
        </p:txBody>
      </p:sp>
    </p:spTree>
    <p:extLst>
      <p:ext uri="{BB962C8B-B14F-4D97-AF65-F5344CB8AC3E}">
        <p14:creationId xmlns:p14="http://schemas.microsoft.com/office/powerpoint/2010/main" val="3941278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0"/>
            <a:ext cx="3008313" cy="871538"/>
          </a:xfrm>
        </p:spPr>
        <p:txBody>
          <a:bodyPr/>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343150"/>
            <a:ext cx="3008313" cy="22514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83729988-E849-C549-AA67-252EA40F09C2}"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83312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497882B1-C6D6-A945-BB8B-B7B1B12471B5}" type="slidenum">
              <a:rPr lang="en-US"/>
              <a:pPr/>
              <a:t>‹#›</a:t>
            </a:fld>
            <a:endParaRPr lang="en-US"/>
          </a:p>
        </p:txBody>
      </p:sp>
    </p:spTree>
    <p:extLst>
      <p:ext uri="{BB962C8B-B14F-4D97-AF65-F5344CB8AC3E}">
        <p14:creationId xmlns:p14="http://schemas.microsoft.com/office/powerpoint/2010/main" val="150604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bwMode="auto">
          <a:xfrm>
            <a:off x="1371600" y="381000"/>
            <a:ext cx="74676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29" name="Rectangle 4"/>
          <p:cNvSpPr>
            <a:spLocks noGrp="1" noChangeArrowheads="1"/>
          </p:cNvSpPr>
          <p:nvPr>
            <p:ph type="body" idx="1"/>
          </p:nvPr>
        </p:nvSpPr>
        <p:spPr bwMode="auto">
          <a:xfrm>
            <a:off x="304800" y="1352550"/>
            <a:ext cx="7772400" cy="3333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4805" name="Rectangle 5"/>
          <p:cNvSpPr>
            <a:spLocks noGrp="1" noChangeArrowheads="1"/>
          </p:cNvSpPr>
          <p:nvPr>
            <p:ph type="dt" sz="half" idx="2"/>
          </p:nvPr>
        </p:nvSpPr>
        <p:spPr bwMode="auto">
          <a:xfrm>
            <a:off x="60960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mn-ea"/>
                <a:cs typeface="+mn-cs"/>
              </a:defRPr>
            </a:lvl1pPr>
          </a:lstStyle>
          <a:p>
            <a:pPr>
              <a:defRPr/>
            </a:pPr>
            <a:endParaRPr lang="en-US" dirty="0"/>
          </a:p>
        </p:txBody>
      </p:sp>
      <p:sp>
        <p:nvSpPr>
          <p:cNvPr id="204806" name="Rectangle 6"/>
          <p:cNvSpPr>
            <a:spLocks noGrp="1" noChangeArrowheads="1"/>
          </p:cNvSpPr>
          <p:nvPr>
            <p:ph type="ftr" sz="quarter" idx="3"/>
          </p:nvPr>
        </p:nvSpPr>
        <p:spPr bwMode="auto">
          <a:xfrm>
            <a:off x="2743200" y="4686300"/>
            <a:ext cx="28956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mn-ea"/>
                <a:cs typeface="+mn-cs"/>
              </a:defRPr>
            </a:lvl1pPr>
          </a:lstStyle>
          <a:p>
            <a:pPr>
              <a:defRPr/>
            </a:pPr>
            <a:endParaRPr lang="en-US" dirty="0"/>
          </a:p>
        </p:txBody>
      </p:sp>
      <p:sp>
        <p:nvSpPr>
          <p:cNvPr id="204807" name="Rectangle 7"/>
          <p:cNvSpPr>
            <a:spLocks noGrp="1" noChangeArrowheads="1"/>
          </p:cNvSpPr>
          <p:nvPr>
            <p:ph type="sldNum" sz="quarter" idx="4"/>
          </p:nvPr>
        </p:nvSpPr>
        <p:spPr bwMode="auto">
          <a:xfrm>
            <a:off x="3048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n-lt"/>
              </a:defRPr>
            </a:lvl1pPr>
          </a:lstStyle>
          <a:p>
            <a:fld id="{91F816EA-24CC-2048-859A-C5EA9F275392}" type="slidenum">
              <a:rPr lang="en-US" smtClean="0"/>
              <a:pPr/>
              <a:t>‹#›</a:t>
            </a:fld>
            <a:endParaRPr lang="en-US" dirty="0"/>
          </a:p>
        </p:txBody>
      </p:sp>
      <p:pic>
        <p:nvPicPr>
          <p:cNvPr id="10" name="Picture 9"/>
          <p:cNvPicPr>
            <a:picLocks noChangeAspect="1"/>
          </p:cNvPicPr>
          <p:nvPr/>
        </p:nvPicPr>
        <p:blipFill>
          <a:blip r:embed="rId17"/>
          <a:stretch>
            <a:fillRect/>
          </a:stretch>
        </p:blipFill>
        <p:spPr>
          <a:xfrm>
            <a:off x="274056" y="325348"/>
            <a:ext cx="868944" cy="874802"/>
          </a:xfrm>
          <a:prstGeom prst="rect">
            <a:avLst/>
          </a:prstGeom>
        </p:spPr>
      </p:pic>
      <p:sp>
        <p:nvSpPr>
          <p:cNvPr id="8" name="TextBox 7"/>
          <p:cNvSpPr txBox="1"/>
          <p:nvPr/>
        </p:nvSpPr>
        <p:spPr>
          <a:xfrm>
            <a:off x="76200" y="8750"/>
            <a:ext cx="1295400" cy="261610"/>
          </a:xfrm>
          <a:prstGeom prst="rect">
            <a:avLst/>
          </a:prstGeom>
          <a:noFill/>
        </p:spPr>
        <p:txBody>
          <a:bodyPr wrap="square" lIns="0" rIns="0" rtlCol="0">
            <a:spAutoFit/>
          </a:bodyPr>
          <a:lstStyle/>
          <a:p>
            <a:pPr algn="ctr"/>
            <a:r>
              <a:rPr lang="en-US" sz="1100" dirty="0">
                <a:solidFill>
                  <a:srgbClr val="A4001D"/>
                </a:solidFill>
                <a:latin typeface="+mn-lt"/>
              </a:rPr>
              <a:t>Dan Jurafsky</a:t>
            </a:r>
          </a:p>
        </p:txBody>
      </p:sp>
    </p:spTree>
  </p:cSld>
  <p:clrMap bg1="lt1" tx1="dk1" bg2="lt2" tx2="dk2" accent1="accent1" accent2="accent2" accent3="accent3" accent4="accent4" accent5="accent5" accent6="accent6" hlink="hlink" folHlink="folHlink"/>
  <p:sldLayoutIdLst>
    <p:sldLayoutId id="2147483710"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1" r:id="rId13"/>
    <p:sldLayoutId id="2147483712" r:id="rId14"/>
    <p:sldLayoutId id="2147483713" r:id="rId15"/>
  </p:sldLayoutIdLst>
  <p:hf hdr="0" ftr="0" dt="0"/>
  <p:txStyles>
    <p:titleStyle>
      <a:lvl1pPr algn="l" rtl="0" eaLnBrk="1" fontAlgn="base" hangingPunct="1">
        <a:spcBef>
          <a:spcPct val="0"/>
        </a:spcBef>
        <a:spcAft>
          <a:spcPct val="0"/>
        </a:spcAft>
        <a:defRPr sz="3200" b="1">
          <a:solidFill>
            <a:schemeClr val="tx1"/>
          </a:solidFill>
          <a:latin typeface="+mj-lt"/>
          <a:ea typeface="ＭＳ Ｐゴシック" pitchFamily="-65" charset="-128"/>
          <a:cs typeface="ＭＳ Ｐゴシック" pitchFamily="-65" charset="-128"/>
        </a:defRPr>
      </a:lvl1pPr>
      <a:lvl2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600">
          <a:solidFill>
            <a:schemeClr val="tx1"/>
          </a:solidFill>
          <a:latin typeface="Lucida Sans" pitchFamily="-65" charset="0"/>
        </a:defRPr>
      </a:lvl6pPr>
      <a:lvl7pPr marL="914400" algn="l" rtl="0" eaLnBrk="1" fontAlgn="base" hangingPunct="1">
        <a:spcBef>
          <a:spcPct val="0"/>
        </a:spcBef>
        <a:spcAft>
          <a:spcPct val="0"/>
        </a:spcAft>
        <a:defRPr sz="3600">
          <a:solidFill>
            <a:schemeClr val="tx1"/>
          </a:solidFill>
          <a:latin typeface="Lucida Sans" pitchFamily="-65" charset="0"/>
        </a:defRPr>
      </a:lvl7pPr>
      <a:lvl8pPr marL="1371600" algn="l" rtl="0" eaLnBrk="1" fontAlgn="base" hangingPunct="1">
        <a:spcBef>
          <a:spcPct val="0"/>
        </a:spcBef>
        <a:spcAft>
          <a:spcPct val="0"/>
        </a:spcAft>
        <a:defRPr sz="3600">
          <a:solidFill>
            <a:schemeClr val="tx1"/>
          </a:solidFill>
          <a:latin typeface="Lucida Sans" pitchFamily="-65" charset="0"/>
        </a:defRPr>
      </a:lvl8pPr>
      <a:lvl9pPr marL="1828800" algn="l" rtl="0" eaLnBrk="1" fontAlgn="base" hangingPunct="1">
        <a:spcBef>
          <a:spcPct val="0"/>
        </a:spcBef>
        <a:spcAft>
          <a:spcPct val="0"/>
        </a:spcAft>
        <a:defRPr sz="3600">
          <a:solidFill>
            <a:schemeClr val="tx1"/>
          </a:solidFill>
          <a:latin typeface="Lucida Sans" pitchFamily="-65" charset="0"/>
        </a:defRPr>
      </a:lvl9pPr>
    </p:titleStyle>
    <p:body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globalwordnet.org/gwa/wordnet_table.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ordnetweb.princeton.edu/perl/webwn" TargetMode="External"/><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hyperlink" Target="http://www.nltk.org/Home"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tif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4.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3.emf"/><Relationship Id="rId4" Type="http://schemas.openxmlformats.org/officeDocument/2006/relationships/oleObject" Target="../embeddings/oleObject3.bin"/></Relationships>
</file>

<file path=ppt/slides/_rels/slide45.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7.emf"/><Relationship Id="rId5" Type="http://schemas.openxmlformats.org/officeDocument/2006/relationships/oleObject" Target="../embeddings/oleObject6.bin"/><Relationship Id="rId4" Type="http://schemas.openxmlformats.org/officeDocument/2006/relationships/image" Target="../media/image16.emf"/><Relationship Id="rId9" Type="http://schemas.openxmlformats.org/officeDocument/2006/relationships/image" Target="../media/image12.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9.emf"/></Relationships>
</file>

<file path=ppt/slides/_rels/slide48.xml.rels><?xml version="1.0" encoding="UTF-8" standalone="yes"?>
<Relationships xmlns="http://schemas.openxmlformats.org/package/2006/relationships"><Relationship Id="rId3" Type="http://schemas.openxmlformats.org/officeDocument/2006/relationships/hyperlink" Target="http://wn-similarity.sourceforge.net/" TargetMode="External"/><Relationship Id="rId2" Type="http://schemas.openxmlformats.org/officeDocument/2006/relationships/hyperlink" Target="http://nltk.github.com/api/nltk.corpus.reader.html?highlight=similarity#nltk.corpus.reader.WordNetCorpusReader.res_similarity" TargetMode="External"/><Relationship Id="rId1" Type="http://schemas.openxmlformats.org/officeDocument/2006/relationships/slideLayout" Target="../slideLayouts/slideLayout2.xml"/><Relationship Id="rId4" Type="http://schemas.openxmlformats.org/officeDocument/2006/relationships/hyperlink" Target="http://marimba.d.umn.edu/cgi-bin/similarity/similarity.cgi"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0.emf"/></Relationships>
</file>

<file path=ppt/slides/_rels/slide56.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0.emf"/></Relationships>
</file>

<file path=ppt/slides/_rels/slide57.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0.emf"/></Relationships>
</file>

<file path=ppt/slides/_rels/slide58.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0.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1.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23.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0.bin"/><Relationship Id="rId5" Type="http://schemas.openxmlformats.org/officeDocument/2006/relationships/image" Target="../media/image22.emf"/><Relationship Id="rId4" Type="http://schemas.openxmlformats.org/officeDocument/2006/relationships/oleObject" Target="../embeddings/oleObject9.bin"/></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28.emf"/><Relationship Id="rId3" Type="http://schemas.openxmlformats.org/officeDocument/2006/relationships/image" Target="../media/image29.tiff"/><Relationship Id="rId7" Type="http://schemas.openxmlformats.org/officeDocument/2006/relationships/image" Target="../media/image25.emf"/><Relationship Id="rId12"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12.bin"/><Relationship Id="rId11" Type="http://schemas.openxmlformats.org/officeDocument/2006/relationships/image" Target="../media/image27.emf"/><Relationship Id="rId5" Type="http://schemas.openxmlformats.org/officeDocument/2006/relationships/image" Target="../media/image24.e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26.emf"/></Relationships>
</file>

<file path=ppt/slides/_rels/slide65.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package" Target="../embeddings/Microsoft_Excel_Worksheet5.xlsx"/><Relationship Id="rId7" Type="http://schemas.openxmlformats.org/officeDocument/2006/relationships/oleObject" Target="../embeddings/oleObject16.bin"/><Relationship Id="rId12" Type="http://schemas.openxmlformats.org/officeDocument/2006/relationships/image" Target="../media/image33.e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1.emf"/><Relationship Id="rId11" Type="http://schemas.openxmlformats.org/officeDocument/2006/relationships/oleObject" Target="../embeddings/oleObject18.bin"/><Relationship Id="rId5" Type="http://schemas.openxmlformats.org/officeDocument/2006/relationships/package" Target="../embeddings/Microsoft_Excel_Worksheet6.xlsx"/><Relationship Id="rId10" Type="http://schemas.openxmlformats.org/officeDocument/2006/relationships/image" Target="../media/image32.emf"/><Relationship Id="rId4" Type="http://schemas.openxmlformats.org/officeDocument/2006/relationships/image" Target="../media/image30.png"/><Relationship Id="rId9" Type="http://schemas.openxmlformats.org/officeDocument/2006/relationships/oleObject" Target="../embeddings/oleObject17.bin"/></Relationships>
</file>

<file path=ppt/slides/_rels/slide66.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oleObject" Target="../embeddings/oleObject19.bin"/><Relationship Id="rId7" Type="http://schemas.openxmlformats.org/officeDocument/2006/relationships/package" Target="../embeddings/Microsoft_Excel_Worksheet8.xlsx"/><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5.emf"/><Relationship Id="rId5" Type="http://schemas.openxmlformats.org/officeDocument/2006/relationships/package" Target="../embeddings/Microsoft_Excel_Worksheet7.xlsx"/><Relationship Id="rId4" Type="http://schemas.openxmlformats.org/officeDocument/2006/relationships/image" Target="../media/image34.e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8.emf"/><Relationship Id="rId5" Type="http://schemas.openxmlformats.org/officeDocument/2006/relationships/package" Target="../embeddings/Microsoft_Excel_Worksheet10.xlsx"/><Relationship Id="rId4" Type="http://schemas.openxmlformats.org/officeDocument/2006/relationships/image" Target="../media/image37.emf"/></Relationships>
</file>

<file path=ppt/slides/_rels/slide69.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0.emf"/><Relationship Id="rId5" Type="http://schemas.openxmlformats.org/officeDocument/2006/relationships/package" Target="../embeddings/Microsoft_Excel_Worksheet12.xlsx"/><Relationship Id="rId4" Type="http://schemas.openxmlformats.org/officeDocument/2006/relationships/image" Target="../media/image39.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42.emf"/><Relationship Id="rId4" Type="http://schemas.openxmlformats.org/officeDocument/2006/relationships/oleObject" Target="../embeddings/oleObject20.bin"/></Relationships>
</file>

<file path=ppt/slides/_rels/slide7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oleObject" Target="../embeddings/oleObject27.bin"/><Relationship Id="rId18" Type="http://schemas.openxmlformats.org/officeDocument/2006/relationships/oleObject" Target="../embeddings/oleObject30.bin"/><Relationship Id="rId3" Type="http://schemas.openxmlformats.org/officeDocument/2006/relationships/oleObject" Target="../embeddings/oleObject21.bin"/><Relationship Id="rId21" Type="http://schemas.openxmlformats.org/officeDocument/2006/relationships/image" Target="../media/image50.emf"/><Relationship Id="rId7" Type="http://schemas.openxmlformats.org/officeDocument/2006/relationships/oleObject" Target="../embeddings/oleObject23.bin"/><Relationship Id="rId12" Type="http://schemas.openxmlformats.org/officeDocument/2006/relationships/image" Target="../media/image46.emf"/><Relationship Id="rId17" Type="http://schemas.openxmlformats.org/officeDocument/2006/relationships/image" Target="../media/image48.emf"/><Relationship Id="rId25" Type="http://schemas.openxmlformats.org/officeDocument/2006/relationships/image" Target="../media/image52.emf"/><Relationship Id="rId2" Type="http://schemas.openxmlformats.org/officeDocument/2006/relationships/slideLayout" Target="../slideLayouts/slideLayout2.xml"/><Relationship Id="rId16" Type="http://schemas.openxmlformats.org/officeDocument/2006/relationships/oleObject" Target="../embeddings/oleObject29.bin"/><Relationship Id="rId20" Type="http://schemas.openxmlformats.org/officeDocument/2006/relationships/oleObject" Target="../embeddings/oleObject31.bin"/><Relationship Id="rId1" Type="http://schemas.openxmlformats.org/officeDocument/2006/relationships/vmlDrawing" Target="../drawings/vmlDrawing18.vml"/><Relationship Id="rId6" Type="http://schemas.openxmlformats.org/officeDocument/2006/relationships/image" Target="../media/image44.emf"/><Relationship Id="rId11" Type="http://schemas.openxmlformats.org/officeDocument/2006/relationships/oleObject" Target="../embeddings/oleObject26.bin"/><Relationship Id="rId24" Type="http://schemas.openxmlformats.org/officeDocument/2006/relationships/oleObject" Target="../embeddings/oleObject33.bin"/><Relationship Id="rId5" Type="http://schemas.openxmlformats.org/officeDocument/2006/relationships/oleObject" Target="../embeddings/oleObject22.bin"/><Relationship Id="rId15" Type="http://schemas.openxmlformats.org/officeDocument/2006/relationships/image" Target="../media/image47.emf"/><Relationship Id="rId23" Type="http://schemas.openxmlformats.org/officeDocument/2006/relationships/image" Target="../media/image51.emf"/><Relationship Id="rId10" Type="http://schemas.openxmlformats.org/officeDocument/2006/relationships/oleObject" Target="../embeddings/oleObject25.bin"/><Relationship Id="rId19" Type="http://schemas.openxmlformats.org/officeDocument/2006/relationships/image" Target="../media/image49.emf"/><Relationship Id="rId4" Type="http://schemas.openxmlformats.org/officeDocument/2006/relationships/image" Target="../media/image42.emf"/><Relationship Id="rId9" Type="http://schemas.openxmlformats.org/officeDocument/2006/relationships/image" Target="../media/image45.emf"/><Relationship Id="rId14" Type="http://schemas.openxmlformats.org/officeDocument/2006/relationships/oleObject" Target="../embeddings/oleObject28.bin"/><Relationship Id="rId22" Type="http://schemas.openxmlformats.org/officeDocument/2006/relationships/oleObject" Target="../embeddings/oleObject32.bin"/></Relationships>
</file>

<file path=ppt/slides/_rels/slide7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71450"/>
            <a:ext cx="4800600" cy="1905000"/>
          </a:xfrm>
        </p:spPr>
        <p:txBody>
          <a:bodyPr/>
          <a:lstStyle/>
          <a:p>
            <a:r>
              <a:rPr lang="en-US" sz="4000" dirty="0">
                <a:latin typeface="Calibri (Headings)"/>
                <a:cs typeface="Calibri (Headings)"/>
              </a:rPr>
              <a:t>Word Meaning and Similarity</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a:xfrm>
            <a:off x="4495800" y="1962150"/>
            <a:ext cx="3886200" cy="129540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Word Senses and Word Relations</a:t>
            </a:r>
          </a:p>
        </p:txBody>
      </p:sp>
    </p:spTree>
    <p:extLst>
      <p:ext uri="{BB962C8B-B14F-4D97-AF65-F5344CB8AC3E}">
        <p14:creationId xmlns:p14="http://schemas.microsoft.com/office/powerpoint/2010/main" val="209436550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Synonyms</a:t>
            </a:r>
          </a:p>
        </p:txBody>
      </p:sp>
      <p:sp>
        <p:nvSpPr>
          <p:cNvPr id="1458179" name="Rectangle 3"/>
          <p:cNvSpPr>
            <a:spLocks noGrp="1" noChangeArrowheads="1"/>
          </p:cNvSpPr>
          <p:nvPr>
            <p:ph sz="quarter" idx="1"/>
          </p:nvPr>
        </p:nvSpPr>
        <p:spPr/>
        <p:txBody>
          <a:bodyPr/>
          <a:lstStyle/>
          <a:p>
            <a:r>
              <a:rPr lang="en-US" dirty="0"/>
              <a:t>But there are few (or no) examples of perfect synonymy.</a:t>
            </a:r>
          </a:p>
          <a:p>
            <a:pPr lvl="1"/>
            <a:r>
              <a:rPr lang="en-US" dirty="0"/>
              <a:t>Even if many aspects of meaning are identical</a:t>
            </a:r>
          </a:p>
          <a:p>
            <a:pPr lvl="1"/>
            <a:r>
              <a:rPr lang="en-US" dirty="0"/>
              <a:t>Still may not preserve the acceptability based on notions of politeness, slang, register, genre, etc.</a:t>
            </a:r>
          </a:p>
          <a:p>
            <a:r>
              <a:rPr lang="en-US" dirty="0"/>
              <a:t>Example:</a:t>
            </a:r>
          </a:p>
          <a:p>
            <a:pPr lvl="1"/>
            <a:r>
              <a:rPr lang="en-US" dirty="0"/>
              <a:t>Water/H</a:t>
            </a:r>
            <a:r>
              <a:rPr lang="en-US" baseline="-25000" dirty="0"/>
              <a:t>2</a:t>
            </a:r>
            <a:r>
              <a:rPr lang="en-US" dirty="0"/>
              <a:t>0</a:t>
            </a:r>
          </a:p>
          <a:p>
            <a:pPr lvl="1"/>
            <a:r>
              <a:rPr lang="en-US" dirty="0"/>
              <a:t>Big/large</a:t>
            </a:r>
          </a:p>
          <a:p>
            <a:pPr lvl="1"/>
            <a:r>
              <a:rPr lang="en-US" dirty="0"/>
              <a:t>Brave/courageous</a:t>
            </a:r>
          </a:p>
        </p:txBody>
      </p:sp>
    </p:spTree>
    <p:extLst>
      <p:ext uri="{BB962C8B-B14F-4D97-AF65-F5344CB8AC3E}">
        <p14:creationId xmlns:p14="http://schemas.microsoft.com/office/powerpoint/2010/main" val="268613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8179">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8179">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581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817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z="3200" dirty="0"/>
              <a:t>Synonymy is a relation </a:t>
            </a:r>
            <a:br>
              <a:rPr lang="en-US" sz="3200" dirty="0"/>
            </a:br>
            <a:r>
              <a:rPr lang="en-US" sz="3200" dirty="0"/>
              <a:t>between senses rather than words</a:t>
            </a:r>
          </a:p>
        </p:txBody>
      </p:sp>
      <p:sp>
        <p:nvSpPr>
          <p:cNvPr id="1462275" name="Rectangle 3"/>
          <p:cNvSpPr>
            <a:spLocks noGrp="1" noChangeArrowheads="1"/>
          </p:cNvSpPr>
          <p:nvPr>
            <p:ph sz="quarter" idx="1"/>
          </p:nvPr>
        </p:nvSpPr>
        <p:spPr>
          <a:xfrm>
            <a:off x="304800" y="1276350"/>
            <a:ext cx="8534400" cy="3333750"/>
          </a:xfrm>
        </p:spPr>
        <p:txBody>
          <a:bodyPr/>
          <a:lstStyle/>
          <a:p>
            <a:r>
              <a:rPr lang="en-US" sz="2000" dirty="0"/>
              <a:t>Consider the words </a:t>
            </a:r>
            <a:r>
              <a:rPr lang="en-US" sz="2000" i="1" dirty="0"/>
              <a:t>big</a:t>
            </a:r>
            <a:r>
              <a:rPr lang="en-US" sz="2000" dirty="0"/>
              <a:t> and </a:t>
            </a:r>
            <a:r>
              <a:rPr lang="en-US" sz="2000" i="1" dirty="0"/>
              <a:t>large</a:t>
            </a:r>
            <a:endParaRPr lang="en-US" sz="2000" dirty="0"/>
          </a:p>
          <a:p>
            <a:r>
              <a:rPr lang="en-US" sz="2000" dirty="0"/>
              <a:t>Are they synonyms?</a:t>
            </a:r>
            <a:endParaRPr lang="en-US" sz="2000" dirty="0">
              <a:solidFill>
                <a:srgbClr val="A50021"/>
              </a:solidFill>
            </a:endParaRPr>
          </a:p>
          <a:p>
            <a:pPr lvl="1"/>
            <a:r>
              <a:rPr lang="en-US" sz="1800" dirty="0"/>
              <a:t>How </a:t>
            </a:r>
            <a:r>
              <a:rPr lang="en-US" sz="1800" b="1" dirty="0"/>
              <a:t>big</a:t>
            </a:r>
            <a:r>
              <a:rPr lang="en-US" sz="1800" dirty="0"/>
              <a:t> is that plane?</a:t>
            </a:r>
          </a:p>
          <a:p>
            <a:pPr lvl="1"/>
            <a:r>
              <a:rPr lang="en-US" sz="1800" dirty="0"/>
              <a:t>Would I be flying on a </a:t>
            </a:r>
            <a:r>
              <a:rPr lang="en-US" sz="1800" b="1" dirty="0"/>
              <a:t>large</a:t>
            </a:r>
            <a:r>
              <a:rPr lang="en-US" sz="1800" dirty="0"/>
              <a:t> or small plane?</a:t>
            </a:r>
          </a:p>
          <a:p>
            <a:r>
              <a:rPr lang="en-US" sz="2000" dirty="0"/>
              <a:t>How about here:</a:t>
            </a:r>
          </a:p>
          <a:p>
            <a:pPr lvl="1"/>
            <a:r>
              <a:rPr lang="en-US" sz="1800" dirty="0"/>
              <a:t>Miss Nelson became a kind of </a:t>
            </a:r>
            <a:r>
              <a:rPr lang="en-US" sz="1800" b="1" dirty="0"/>
              <a:t>big </a:t>
            </a:r>
            <a:r>
              <a:rPr lang="en-US" sz="1800" dirty="0"/>
              <a:t>sister to Benjamin.</a:t>
            </a:r>
          </a:p>
          <a:p>
            <a:pPr lvl="1"/>
            <a:r>
              <a:rPr lang="en-US" sz="1800" dirty="0"/>
              <a:t>?Miss Nelson became a kind of </a:t>
            </a:r>
            <a:r>
              <a:rPr lang="en-US" sz="1800" b="1" dirty="0"/>
              <a:t>large</a:t>
            </a:r>
            <a:r>
              <a:rPr lang="en-US" sz="1800" dirty="0"/>
              <a:t> sister to Benjamin.</a:t>
            </a:r>
          </a:p>
          <a:p>
            <a:r>
              <a:rPr lang="en-US" sz="2000" dirty="0"/>
              <a:t>Why?</a:t>
            </a:r>
          </a:p>
          <a:p>
            <a:pPr lvl="1"/>
            <a:r>
              <a:rPr lang="en-US" sz="1800" i="1" dirty="0"/>
              <a:t>big</a:t>
            </a:r>
            <a:r>
              <a:rPr lang="en-US" sz="1800" dirty="0"/>
              <a:t> has a sense that means being older, or grown up</a:t>
            </a:r>
          </a:p>
          <a:p>
            <a:pPr lvl="1"/>
            <a:r>
              <a:rPr lang="en-US" sz="1800" i="1" dirty="0"/>
              <a:t>large</a:t>
            </a:r>
            <a:r>
              <a:rPr lang="en-US" sz="1800" dirty="0"/>
              <a:t> lacks this sense</a:t>
            </a:r>
          </a:p>
        </p:txBody>
      </p:sp>
    </p:spTree>
    <p:extLst>
      <p:ext uri="{BB962C8B-B14F-4D97-AF65-F5344CB8AC3E}">
        <p14:creationId xmlns:p14="http://schemas.microsoft.com/office/powerpoint/2010/main" val="136379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2275">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62275">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6227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62275">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62275">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622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227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Antonyms</a:t>
            </a:r>
          </a:p>
        </p:txBody>
      </p:sp>
      <p:sp>
        <p:nvSpPr>
          <p:cNvPr id="48131" name="Rectangle 3"/>
          <p:cNvSpPr>
            <a:spLocks noGrp="1" noChangeArrowheads="1"/>
          </p:cNvSpPr>
          <p:nvPr>
            <p:ph sz="quarter" idx="1"/>
          </p:nvPr>
        </p:nvSpPr>
        <p:spPr>
          <a:xfrm>
            <a:off x="304800" y="1352550"/>
            <a:ext cx="8763000" cy="3657600"/>
          </a:xfrm>
        </p:spPr>
        <p:txBody>
          <a:bodyPr/>
          <a:lstStyle/>
          <a:p>
            <a:r>
              <a:rPr lang="en-US" sz="2300" dirty="0"/>
              <a:t>Senses that are opposites with respect to one feature of meaning</a:t>
            </a:r>
          </a:p>
          <a:p>
            <a:r>
              <a:rPr lang="en-US" sz="2300" dirty="0"/>
              <a:t>Otherwise, they are very similar!</a:t>
            </a:r>
          </a:p>
          <a:p>
            <a:pPr marL="457200" lvl="1" indent="0">
              <a:buNone/>
            </a:pPr>
            <a:r>
              <a:rPr lang="en-US" dirty="0">
                <a:latin typeface="Courier"/>
                <a:cs typeface="Courier"/>
              </a:rPr>
              <a:t>dark/light   short/long	fast/slow	rise/fall</a:t>
            </a:r>
          </a:p>
          <a:p>
            <a:pPr marL="457200" lvl="1" indent="0">
              <a:buNone/>
            </a:pPr>
            <a:r>
              <a:rPr lang="en-US" dirty="0">
                <a:latin typeface="Courier"/>
                <a:cs typeface="Courier"/>
              </a:rPr>
              <a:t>hot/cold	    up/down	      in/out</a:t>
            </a:r>
          </a:p>
          <a:p>
            <a:r>
              <a:rPr lang="en-US" dirty="0"/>
              <a:t>More formally: antonyms can</a:t>
            </a:r>
          </a:p>
          <a:p>
            <a:pPr lvl="1">
              <a:lnSpc>
                <a:spcPct val="70000"/>
              </a:lnSpc>
            </a:pPr>
            <a:r>
              <a:rPr lang="en-US" sz="2300" dirty="0"/>
              <a:t>define a binary opposition</a:t>
            </a:r>
          </a:p>
          <a:p>
            <a:pPr marL="800100" lvl="2" indent="0">
              <a:lnSpc>
                <a:spcPct val="70000"/>
              </a:lnSpc>
              <a:buNone/>
            </a:pPr>
            <a:r>
              <a:rPr lang="en-US" sz="2300" dirty="0"/>
              <a:t> or be at opposite ends of a scale</a:t>
            </a:r>
          </a:p>
          <a:p>
            <a:pPr lvl="2"/>
            <a:r>
              <a:rPr lang="en-US" dirty="0"/>
              <a:t> </a:t>
            </a:r>
            <a:r>
              <a:rPr lang="en-US" dirty="0">
                <a:latin typeface="Courier"/>
                <a:cs typeface="Courier"/>
              </a:rPr>
              <a:t>long/short, fast/slow</a:t>
            </a:r>
          </a:p>
          <a:p>
            <a:pPr lvl="1"/>
            <a:r>
              <a:rPr lang="en-US" sz="2300" dirty="0"/>
              <a:t>Be </a:t>
            </a:r>
            <a:r>
              <a:rPr lang="en-US" sz="2300" b="1" dirty="0" err="1"/>
              <a:t>reversives</a:t>
            </a:r>
            <a:r>
              <a:rPr lang="en-US" sz="2300" dirty="0"/>
              <a:t>:</a:t>
            </a:r>
          </a:p>
          <a:p>
            <a:pPr lvl="2"/>
            <a:r>
              <a:rPr lang="en-US" dirty="0">
                <a:latin typeface="Courier"/>
                <a:cs typeface="Courier"/>
              </a:rPr>
              <a:t> rise/fall, up/down</a:t>
            </a:r>
            <a:endParaRPr lang="en-US" sz="2400" dirty="0">
              <a:latin typeface="Courier"/>
              <a:cs typeface="Courier"/>
            </a:endParaRPr>
          </a:p>
        </p:txBody>
      </p:sp>
    </p:spTree>
    <p:extLst>
      <p:ext uri="{BB962C8B-B14F-4D97-AF65-F5344CB8AC3E}">
        <p14:creationId xmlns:p14="http://schemas.microsoft.com/office/powerpoint/2010/main" val="3418900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Grp="1" noChangeArrowheads="1"/>
          </p:cNvSpPr>
          <p:nvPr>
            <p:ph type="title"/>
          </p:nvPr>
        </p:nvSpPr>
        <p:spPr/>
        <p:txBody>
          <a:bodyPr/>
          <a:lstStyle/>
          <a:p>
            <a:r>
              <a:rPr lang="en-US" dirty="0"/>
              <a:t>Hyponymy and </a:t>
            </a:r>
            <a:r>
              <a:rPr lang="en-US" dirty="0" err="1"/>
              <a:t>Hypernymy</a:t>
            </a:r>
            <a:endParaRPr lang="en-US" dirty="0"/>
          </a:p>
        </p:txBody>
      </p:sp>
      <p:sp>
        <p:nvSpPr>
          <p:cNvPr id="50179" name="Rectangle 1027"/>
          <p:cNvSpPr>
            <a:spLocks noGrp="1" noChangeArrowheads="1"/>
          </p:cNvSpPr>
          <p:nvPr>
            <p:ph sz="quarter" idx="1"/>
          </p:nvPr>
        </p:nvSpPr>
        <p:spPr/>
        <p:txBody>
          <a:bodyPr/>
          <a:lstStyle/>
          <a:p>
            <a:r>
              <a:rPr lang="en-US" dirty="0"/>
              <a:t>One sense is a </a:t>
            </a:r>
            <a:r>
              <a:rPr lang="en-US" b="1" dirty="0">
                <a:solidFill>
                  <a:srgbClr val="0000FF"/>
                </a:solidFill>
              </a:rPr>
              <a:t>hyponym</a:t>
            </a:r>
            <a:r>
              <a:rPr lang="en-US" dirty="0">
                <a:solidFill>
                  <a:srgbClr val="0000FF"/>
                </a:solidFill>
              </a:rPr>
              <a:t> </a:t>
            </a:r>
            <a:r>
              <a:rPr lang="en-US" dirty="0"/>
              <a:t>of another if the first sense is more specific, denoting a subclass of the other</a:t>
            </a:r>
          </a:p>
          <a:p>
            <a:pPr lvl="1"/>
            <a:r>
              <a:rPr lang="en-US" i="1" dirty="0">
                <a:latin typeface="Calibri (Body)"/>
                <a:cs typeface="Calibri (Body)"/>
              </a:rPr>
              <a:t>car</a:t>
            </a:r>
            <a:r>
              <a:rPr lang="en-US" dirty="0"/>
              <a:t> is a hyponym of </a:t>
            </a:r>
            <a:r>
              <a:rPr lang="en-US" i="1" dirty="0"/>
              <a:t>vehicle</a:t>
            </a:r>
            <a:endParaRPr lang="en-US" dirty="0"/>
          </a:p>
          <a:p>
            <a:pPr lvl="1"/>
            <a:r>
              <a:rPr lang="en-US" i="1" dirty="0"/>
              <a:t>mango</a:t>
            </a:r>
            <a:r>
              <a:rPr lang="en-US" dirty="0"/>
              <a:t> is a hyponym of </a:t>
            </a:r>
            <a:r>
              <a:rPr lang="en-US" i="1" dirty="0"/>
              <a:t>fruit</a:t>
            </a:r>
          </a:p>
          <a:p>
            <a:r>
              <a:rPr lang="en-US" dirty="0"/>
              <a:t>Conversely </a:t>
            </a:r>
            <a:r>
              <a:rPr lang="en-US" b="1" dirty="0" err="1">
                <a:solidFill>
                  <a:srgbClr val="0000FF"/>
                </a:solidFill>
              </a:rPr>
              <a:t>hypernym</a:t>
            </a:r>
            <a:r>
              <a:rPr lang="en-US" dirty="0">
                <a:solidFill>
                  <a:srgbClr val="0000FF"/>
                </a:solidFill>
              </a:rPr>
              <a:t>/</a:t>
            </a:r>
            <a:r>
              <a:rPr lang="en-US" b="1" dirty="0">
                <a:solidFill>
                  <a:srgbClr val="0000FF"/>
                </a:solidFill>
              </a:rPr>
              <a:t>superordinate</a:t>
            </a:r>
            <a:r>
              <a:rPr lang="en-US" dirty="0">
                <a:solidFill>
                  <a:srgbClr val="0000FF"/>
                </a:solidFill>
              </a:rPr>
              <a:t> (“hyper is super”)</a:t>
            </a:r>
            <a:endParaRPr lang="en-US" dirty="0"/>
          </a:p>
          <a:p>
            <a:pPr lvl="1"/>
            <a:r>
              <a:rPr lang="en-US" i="1" dirty="0"/>
              <a:t>vehicle</a:t>
            </a:r>
            <a:r>
              <a:rPr lang="en-US" dirty="0"/>
              <a:t> is a </a:t>
            </a:r>
            <a:r>
              <a:rPr lang="en-US" b="1" dirty="0" err="1">
                <a:solidFill>
                  <a:srgbClr val="0000FF"/>
                </a:solidFill>
              </a:rPr>
              <a:t>hypernym</a:t>
            </a:r>
            <a:r>
              <a:rPr lang="en-US" dirty="0">
                <a:solidFill>
                  <a:srgbClr val="0000FF"/>
                </a:solidFill>
              </a:rPr>
              <a:t>  </a:t>
            </a:r>
            <a:r>
              <a:rPr lang="en-US" dirty="0"/>
              <a:t>of </a:t>
            </a:r>
            <a:r>
              <a:rPr lang="en-US" i="1" dirty="0"/>
              <a:t>car</a:t>
            </a:r>
            <a:endParaRPr lang="en-US" dirty="0"/>
          </a:p>
          <a:p>
            <a:pPr lvl="1"/>
            <a:r>
              <a:rPr lang="en-US" i="1" dirty="0"/>
              <a:t>fruit</a:t>
            </a:r>
            <a:r>
              <a:rPr lang="en-US" dirty="0"/>
              <a:t> is a </a:t>
            </a:r>
            <a:r>
              <a:rPr lang="en-US" dirty="0" err="1"/>
              <a:t>hypernym</a:t>
            </a:r>
            <a:r>
              <a:rPr lang="en-US" dirty="0"/>
              <a:t> of </a:t>
            </a:r>
            <a:r>
              <a:rPr lang="en-US" i="1" dirty="0"/>
              <a:t>mango</a:t>
            </a:r>
            <a:endParaRPr lang="en-US" dirty="0"/>
          </a:p>
          <a:p>
            <a:endParaRPr lang="en-US" sz="2000" dirty="0">
              <a:solidFill>
                <a:srgbClr val="008000"/>
              </a:solidFill>
            </a:endParaRPr>
          </a:p>
        </p:txBody>
      </p:sp>
      <p:graphicFrame>
        <p:nvGraphicFramePr>
          <p:cNvPr id="1466372" name="Group 1028"/>
          <p:cNvGraphicFramePr>
            <a:graphicFrameLocks noGrp="1"/>
          </p:cNvGraphicFramePr>
          <p:nvPr>
            <p:extLst>
              <p:ext uri="{D42A27DB-BD31-4B8C-83A1-F6EECF244321}">
                <p14:modId xmlns:p14="http://schemas.microsoft.com/office/powerpoint/2010/main" val="2292203539"/>
              </p:ext>
            </p:extLst>
          </p:nvPr>
        </p:nvGraphicFramePr>
        <p:xfrm>
          <a:off x="457200" y="4248150"/>
          <a:ext cx="5257800" cy="594360"/>
        </p:xfrm>
        <a:graphic>
          <a:graphicData uri="http://schemas.openxmlformats.org/drawingml/2006/table">
            <a:tbl>
              <a:tblPr/>
              <a:tblGrid>
                <a:gridCol w="24384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1" i="0" u="none" strike="noStrike" cap="none" normalizeH="0" baseline="0" dirty="0">
                          <a:ln>
                            <a:noFill/>
                          </a:ln>
                          <a:solidFill>
                            <a:srgbClr val="0000FF"/>
                          </a:solidFill>
                          <a:effectLst/>
                          <a:latin typeface="Tahoma" charset="0"/>
                        </a:rPr>
                        <a:t>Superordinate/hyper</a:t>
                      </a:r>
                      <a:endParaRPr kumimoji="0" lang="en-US" sz="1500" b="0" i="0" u="none" strike="noStrike" cap="none" normalizeH="0" baseline="0" dirty="0">
                        <a:ln>
                          <a:noFill/>
                        </a:ln>
                        <a:solidFill>
                          <a:srgbClr val="0000FF"/>
                        </a:solidFill>
                        <a:effectLst/>
                        <a:latin typeface="Tahoma"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dirty="0">
                          <a:ln>
                            <a:noFill/>
                          </a:ln>
                          <a:solidFill>
                            <a:srgbClr val="0000FF"/>
                          </a:solidFill>
                          <a:effectLst/>
                          <a:latin typeface="Tahoma" charset="0"/>
                        </a:rPr>
                        <a:t>vehicle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dirty="0">
                          <a:ln>
                            <a:noFill/>
                          </a:ln>
                          <a:solidFill>
                            <a:srgbClr val="0000FF"/>
                          </a:solidFill>
                          <a:effectLst/>
                          <a:latin typeface="Tahoma" charset="0"/>
                        </a:rPr>
                        <a:t>fruit</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dirty="0">
                          <a:ln>
                            <a:noFill/>
                          </a:ln>
                          <a:solidFill>
                            <a:srgbClr val="0000FF"/>
                          </a:solidFill>
                          <a:effectLst/>
                          <a:latin typeface="Tahoma" charset="0"/>
                        </a:rPr>
                        <a:t>furniture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1" i="0" u="none" strike="noStrike" cap="none" normalizeH="0" baseline="0" dirty="0">
                          <a:ln>
                            <a:noFill/>
                          </a:ln>
                          <a:solidFill>
                            <a:srgbClr val="0000FF"/>
                          </a:solidFill>
                          <a:effectLst/>
                          <a:latin typeface="Tahoma" charset="0"/>
                        </a:rPr>
                        <a:t>Subordinate/hyponym</a:t>
                      </a:r>
                      <a:endParaRPr kumimoji="0" lang="en-US" sz="1500" b="0" i="0" u="none" strike="noStrike" cap="none" normalizeH="0" baseline="0" dirty="0">
                        <a:ln>
                          <a:noFill/>
                        </a:ln>
                        <a:solidFill>
                          <a:srgbClr val="0000FF"/>
                        </a:solidFill>
                        <a:effectLst/>
                        <a:latin typeface="Tahoma"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0000FF"/>
                          </a:solidFill>
                          <a:effectLst/>
                          <a:latin typeface="Tahoma" charset="0"/>
                        </a:rPr>
                        <a:t>car</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0000FF"/>
                          </a:solidFill>
                          <a:effectLst/>
                          <a:latin typeface="Tahoma" charset="0"/>
                        </a:rPr>
                        <a:t>mango</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dirty="0">
                          <a:ln>
                            <a:noFill/>
                          </a:ln>
                          <a:solidFill>
                            <a:srgbClr val="0000FF"/>
                          </a:solidFill>
                          <a:effectLst/>
                          <a:latin typeface="Tahoma" charset="0"/>
                        </a:rPr>
                        <a:t>chair</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52120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26"/>
          <p:cNvSpPr>
            <a:spLocks noGrp="1" noChangeArrowheads="1"/>
          </p:cNvSpPr>
          <p:nvPr>
            <p:ph type="title"/>
          </p:nvPr>
        </p:nvSpPr>
        <p:spPr/>
        <p:txBody>
          <a:bodyPr/>
          <a:lstStyle/>
          <a:p>
            <a:r>
              <a:rPr lang="en-US" dirty="0"/>
              <a:t>Hyponymy more formally</a:t>
            </a:r>
          </a:p>
        </p:txBody>
      </p:sp>
      <p:sp>
        <p:nvSpPr>
          <p:cNvPr id="52227" name="Rectangle 1027"/>
          <p:cNvSpPr>
            <a:spLocks noGrp="1" noChangeArrowheads="1"/>
          </p:cNvSpPr>
          <p:nvPr>
            <p:ph sz="quarter" idx="1"/>
          </p:nvPr>
        </p:nvSpPr>
        <p:spPr>
          <a:xfrm>
            <a:off x="304800" y="1276350"/>
            <a:ext cx="8534400" cy="3581400"/>
          </a:xfrm>
        </p:spPr>
        <p:txBody>
          <a:bodyPr/>
          <a:lstStyle/>
          <a:p>
            <a:r>
              <a:rPr lang="en-US" dirty="0"/>
              <a:t>Extensional:</a:t>
            </a:r>
          </a:p>
          <a:p>
            <a:pPr lvl="1"/>
            <a:r>
              <a:rPr lang="en-US" dirty="0"/>
              <a:t>The class denoted by the superordinate extensionally includes the class denoted by the hyponym</a:t>
            </a:r>
          </a:p>
          <a:p>
            <a:r>
              <a:rPr lang="en-US" dirty="0"/>
              <a:t>Entailment:</a:t>
            </a:r>
          </a:p>
          <a:p>
            <a:pPr lvl="1"/>
            <a:r>
              <a:rPr lang="en-US" dirty="0"/>
              <a:t>A sense A is a hyponym of sense B if </a:t>
            </a:r>
            <a:r>
              <a:rPr lang="en-US" i="1" dirty="0"/>
              <a:t>being an A </a:t>
            </a:r>
            <a:r>
              <a:rPr lang="en-US" dirty="0"/>
              <a:t>entails </a:t>
            </a:r>
            <a:r>
              <a:rPr lang="en-US" i="1" dirty="0"/>
              <a:t>being a B</a:t>
            </a:r>
          </a:p>
          <a:p>
            <a:r>
              <a:rPr lang="en-US" dirty="0"/>
              <a:t>Hyponymy is usually transitive </a:t>
            </a:r>
          </a:p>
          <a:p>
            <a:pPr lvl="1"/>
            <a:r>
              <a:rPr lang="en-US" dirty="0"/>
              <a:t>(A hypo B and B hypo C entails A hypo C)</a:t>
            </a:r>
          </a:p>
          <a:p>
            <a:r>
              <a:rPr lang="en-US" dirty="0"/>
              <a:t>Another name: the </a:t>
            </a:r>
            <a:r>
              <a:rPr lang="en-US" b="1" dirty="0">
                <a:solidFill>
                  <a:srgbClr val="0000FF"/>
                </a:solidFill>
              </a:rPr>
              <a:t>IS-A hierarchy</a:t>
            </a:r>
          </a:p>
          <a:p>
            <a:pPr lvl="1"/>
            <a:r>
              <a:rPr lang="en-US" dirty="0"/>
              <a:t>A </a:t>
            </a:r>
            <a:r>
              <a:rPr lang="en-US" dirty="0">
                <a:solidFill>
                  <a:srgbClr val="0000FF"/>
                </a:solidFill>
              </a:rPr>
              <a:t>IS-A</a:t>
            </a:r>
            <a:r>
              <a:rPr lang="en-US" dirty="0"/>
              <a:t> B      (or A </a:t>
            </a:r>
            <a:r>
              <a:rPr lang="en-US" dirty="0">
                <a:solidFill>
                  <a:srgbClr val="0000FF"/>
                </a:solidFill>
              </a:rPr>
              <a:t>ISA</a:t>
            </a:r>
            <a:r>
              <a:rPr lang="en-US" dirty="0"/>
              <a:t> B)</a:t>
            </a:r>
          </a:p>
          <a:p>
            <a:pPr lvl="1"/>
            <a:r>
              <a:rPr lang="en-US" dirty="0"/>
              <a:t>B </a:t>
            </a:r>
            <a:r>
              <a:rPr lang="en-US" b="1" dirty="0"/>
              <a:t>subsumes</a:t>
            </a:r>
            <a:r>
              <a:rPr lang="en-US" dirty="0"/>
              <a:t> A</a:t>
            </a:r>
          </a:p>
        </p:txBody>
      </p:sp>
    </p:spTree>
    <p:extLst>
      <p:ext uri="{BB962C8B-B14F-4D97-AF65-F5344CB8AC3E}">
        <p14:creationId xmlns:p14="http://schemas.microsoft.com/office/powerpoint/2010/main" val="2083866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Hyponyms and Instances</a:t>
            </a:r>
          </a:p>
        </p:txBody>
      </p:sp>
      <p:sp>
        <p:nvSpPr>
          <p:cNvPr id="3" name="Content Placeholder 2"/>
          <p:cNvSpPr>
            <a:spLocks noGrp="1"/>
          </p:cNvSpPr>
          <p:nvPr>
            <p:ph idx="1"/>
          </p:nvPr>
        </p:nvSpPr>
        <p:spPr>
          <a:xfrm>
            <a:off x="304800" y="1352550"/>
            <a:ext cx="8610600" cy="3333750"/>
          </a:xfrm>
        </p:spPr>
        <p:txBody>
          <a:bodyPr/>
          <a:lstStyle/>
          <a:p>
            <a:r>
              <a:rPr lang="en-US" dirty="0" err="1">
                <a:cs typeface="Calibri"/>
              </a:rPr>
              <a:t>WordNet</a:t>
            </a:r>
            <a:r>
              <a:rPr lang="en-US" dirty="0">
                <a:cs typeface="Calibri"/>
              </a:rPr>
              <a:t> has both </a:t>
            </a:r>
            <a:r>
              <a:rPr lang="en-US" b="1" dirty="0">
                <a:cs typeface="Calibri"/>
              </a:rPr>
              <a:t>classes</a:t>
            </a:r>
            <a:r>
              <a:rPr lang="en-US" dirty="0">
                <a:cs typeface="Calibri"/>
              </a:rPr>
              <a:t> and </a:t>
            </a:r>
            <a:r>
              <a:rPr lang="en-US" b="1" dirty="0">
                <a:cs typeface="Calibri"/>
              </a:rPr>
              <a:t>instances</a:t>
            </a:r>
            <a:r>
              <a:rPr lang="en-US" dirty="0">
                <a:cs typeface="Calibri"/>
              </a:rPr>
              <a:t>.</a:t>
            </a:r>
          </a:p>
          <a:p>
            <a:r>
              <a:rPr lang="en-US" dirty="0"/>
              <a:t>An </a:t>
            </a:r>
            <a:r>
              <a:rPr lang="en-US" b="1" dirty="0">
                <a:solidFill>
                  <a:srgbClr val="FF0000"/>
                </a:solidFill>
              </a:rPr>
              <a:t>instance</a:t>
            </a:r>
            <a:r>
              <a:rPr lang="en-US" dirty="0">
                <a:solidFill>
                  <a:srgbClr val="FF0000"/>
                </a:solidFill>
              </a:rPr>
              <a:t> </a:t>
            </a:r>
            <a:r>
              <a:rPr lang="en-US" dirty="0"/>
              <a:t>is</a:t>
            </a:r>
            <a:r>
              <a:rPr lang="en-US" sz="2400" dirty="0"/>
              <a:t> an individual, a proper noun that is a unique entity</a:t>
            </a:r>
          </a:p>
          <a:p>
            <a:pPr lvl="2"/>
            <a:r>
              <a:rPr lang="en-US" sz="2400" dirty="0">
                <a:latin typeface="Courier"/>
                <a:cs typeface="Courier"/>
              </a:rPr>
              <a:t>San Francisco </a:t>
            </a:r>
            <a:r>
              <a:rPr lang="en-US" sz="2400" dirty="0"/>
              <a:t>is an </a:t>
            </a:r>
            <a:r>
              <a:rPr lang="en-US" sz="2400" b="1" dirty="0"/>
              <a:t>instance</a:t>
            </a:r>
            <a:r>
              <a:rPr lang="en-US" sz="2400" dirty="0"/>
              <a:t> of </a:t>
            </a:r>
            <a:r>
              <a:rPr lang="en-US" sz="2400" dirty="0">
                <a:latin typeface="Courier"/>
                <a:cs typeface="Courier"/>
              </a:rPr>
              <a:t>city</a:t>
            </a:r>
          </a:p>
          <a:p>
            <a:pPr lvl="1"/>
            <a:r>
              <a:rPr lang="en-US" sz="2400" dirty="0">
                <a:latin typeface="Calibri"/>
                <a:cs typeface="Calibri"/>
              </a:rPr>
              <a:t>But </a:t>
            </a:r>
            <a:r>
              <a:rPr lang="en-US" sz="2400" dirty="0">
                <a:latin typeface="Courier"/>
                <a:cs typeface="Courier"/>
              </a:rPr>
              <a:t>city</a:t>
            </a:r>
            <a:r>
              <a:rPr lang="en-US" sz="2400" dirty="0">
                <a:latin typeface="Calibri"/>
                <a:cs typeface="Calibri"/>
              </a:rPr>
              <a:t> is a class</a:t>
            </a:r>
          </a:p>
          <a:p>
            <a:pPr lvl="2"/>
            <a:r>
              <a:rPr lang="en-US" sz="2400" dirty="0">
                <a:latin typeface="Courier"/>
                <a:cs typeface="Courier"/>
              </a:rPr>
              <a:t>city</a:t>
            </a:r>
            <a:r>
              <a:rPr lang="en-US" sz="2400" dirty="0"/>
              <a:t> is a </a:t>
            </a:r>
            <a:r>
              <a:rPr lang="en-US" sz="2400" b="1" dirty="0"/>
              <a:t>hyponym</a:t>
            </a:r>
            <a:r>
              <a:rPr lang="en-US" sz="2400" dirty="0"/>
              <a:t> of    </a:t>
            </a:r>
            <a:r>
              <a:rPr lang="en-US" dirty="0">
                <a:latin typeface="Courier"/>
                <a:cs typeface="Courier"/>
              </a:rPr>
              <a:t>municipality...location...</a:t>
            </a:r>
          </a:p>
        </p:txBody>
      </p:sp>
      <p:sp>
        <p:nvSpPr>
          <p:cNvPr id="4" name="Slide Number Placeholder 3"/>
          <p:cNvSpPr>
            <a:spLocks noGrp="1"/>
          </p:cNvSpPr>
          <p:nvPr>
            <p:ph type="sldNum" sz="quarter" idx="12"/>
          </p:nvPr>
        </p:nvSpPr>
        <p:spPr/>
        <p:txBody>
          <a:bodyPr/>
          <a:lstStyle/>
          <a:p>
            <a:fld id="{10F35DC5-7E65-8247-99AB-4E984F8A921E}" type="slidenum">
              <a:rPr lang="en-US" smtClean="0"/>
              <a:pPr/>
              <a:t>15</a:t>
            </a:fld>
            <a:endParaRPr lang="en-US"/>
          </a:p>
        </p:txBody>
      </p:sp>
    </p:spTree>
    <p:extLst>
      <p:ext uri="{BB962C8B-B14F-4D97-AF65-F5344CB8AC3E}">
        <p14:creationId xmlns:p14="http://schemas.microsoft.com/office/powerpoint/2010/main" val="2214813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71450"/>
            <a:ext cx="4800600" cy="1905000"/>
          </a:xfrm>
        </p:spPr>
        <p:txBody>
          <a:bodyPr/>
          <a:lstStyle/>
          <a:p>
            <a:r>
              <a:rPr lang="en-US" sz="4000" dirty="0">
                <a:latin typeface="Calibri (Headings)"/>
                <a:cs typeface="Calibri (Headings)"/>
              </a:rPr>
              <a:t>Word Meaning and Similarity</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a:xfrm>
            <a:off x="4495800" y="1962150"/>
            <a:ext cx="3886200" cy="129540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Word Senses and Word Relations</a:t>
            </a:r>
          </a:p>
        </p:txBody>
      </p:sp>
    </p:spTree>
    <p:extLst>
      <p:ext uri="{BB962C8B-B14F-4D97-AF65-F5344CB8AC3E}">
        <p14:creationId xmlns:p14="http://schemas.microsoft.com/office/powerpoint/2010/main" val="22641173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323850"/>
            <a:ext cx="4800600" cy="1905000"/>
          </a:xfrm>
        </p:spPr>
        <p:txBody>
          <a:bodyPr/>
          <a:lstStyle/>
          <a:p>
            <a:r>
              <a:rPr lang="en-US" sz="4000" dirty="0">
                <a:latin typeface="Calibri (Headings)"/>
                <a:cs typeface="Calibri (Headings)"/>
              </a:rPr>
              <a:t>Word Meaning and Similarity</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a:xfrm>
            <a:off x="4495800" y="1809750"/>
            <a:ext cx="3886200" cy="1295400"/>
          </a:xfrm>
        </p:spPr>
        <p:txBody>
          <a:bodyPr/>
          <a:lstStyle/>
          <a:p>
            <a:r>
              <a:rPr lang="en-US" sz="3600" dirty="0" err="1">
                <a:solidFill>
                  <a:srgbClr val="A4001D"/>
                </a:solidFill>
                <a:ea typeface="ＭＳ Ｐゴシック" charset="0"/>
                <a:cs typeface="Calibri"/>
              </a:rPr>
              <a:t>WordNet</a:t>
            </a:r>
            <a:r>
              <a:rPr lang="en-US" sz="3600" dirty="0">
                <a:solidFill>
                  <a:srgbClr val="A4001D"/>
                </a:solidFill>
                <a:ea typeface="ＭＳ Ｐゴシック" charset="0"/>
                <a:cs typeface="Calibri"/>
              </a:rPr>
              <a:t> and other Online Thesauri</a:t>
            </a:r>
          </a:p>
        </p:txBody>
      </p:sp>
    </p:spTree>
    <p:extLst>
      <p:ext uri="{BB962C8B-B14F-4D97-AF65-F5344CB8AC3E}">
        <p14:creationId xmlns:p14="http://schemas.microsoft.com/office/powerpoint/2010/main" val="272688659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a:t>Applications of Thesauri and Ontologies</a:t>
            </a:r>
          </a:p>
        </p:txBody>
      </p:sp>
      <p:sp>
        <p:nvSpPr>
          <p:cNvPr id="58371" name="Content Placeholder 2"/>
          <p:cNvSpPr>
            <a:spLocks noGrp="1"/>
          </p:cNvSpPr>
          <p:nvPr>
            <p:ph sz="quarter" idx="1"/>
          </p:nvPr>
        </p:nvSpPr>
        <p:spPr>
          <a:xfrm>
            <a:off x="304800" y="1524000"/>
            <a:ext cx="8534400" cy="3105150"/>
          </a:xfrm>
        </p:spPr>
        <p:txBody>
          <a:bodyPr/>
          <a:lstStyle/>
          <a:p>
            <a:r>
              <a:rPr lang="en-US" sz="2800" dirty="0"/>
              <a:t>Information Extraction</a:t>
            </a:r>
          </a:p>
          <a:p>
            <a:r>
              <a:rPr lang="en-US" sz="2800" dirty="0"/>
              <a:t>Information Retrieval</a:t>
            </a:r>
          </a:p>
          <a:p>
            <a:r>
              <a:rPr lang="en-US" sz="2800" dirty="0"/>
              <a:t>Question Answering</a:t>
            </a:r>
          </a:p>
          <a:p>
            <a:r>
              <a:rPr lang="en-US" sz="2800" dirty="0"/>
              <a:t>Bioinformatics and Medical Informatics</a:t>
            </a:r>
          </a:p>
          <a:p>
            <a:r>
              <a:rPr lang="en-US" sz="2800" dirty="0"/>
              <a:t>Machine Translation</a:t>
            </a:r>
          </a:p>
        </p:txBody>
      </p:sp>
    </p:spTree>
    <p:extLst>
      <p:ext uri="{BB962C8B-B14F-4D97-AF65-F5344CB8AC3E}">
        <p14:creationId xmlns:p14="http://schemas.microsoft.com/office/powerpoint/2010/main" val="3194570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26"/>
          <p:cNvSpPr>
            <a:spLocks noGrp="1" noChangeArrowheads="1"/>
          </p:cNvSpPr>
          <p:nvPr>
            <p:ph type="title"/>
          </p:nvPr>
        </p:nvSpPr>
        <p:spPr>
          <a:xfrm>
            <a:off x="1371600" y="209550"/>
            <a:ext cx="7467600" cy="742950"/>
          </a:xfrm>
        </p:spPr>
        <p:txBody>
          <a:bodyPr/>
          <a:lstStyle/>
          <a:p>
            <a:r>
              <a:rPr lang="en-US" dirty="0" err="1"/>
              <a:t>WordNet</a:t>
            </a:r>
            <a:r>
              <a:rPr lang="en-US" dirty="0"/>
              <a:t> 3.0</a:t>
            </a:r>
          </a:p>
        </p:txBody>
      </p:sp>
      <p:sp>
        <p:nvSpPr>
          <p:cNvPr id="54275" name="Rectangle 1027"/>
          <p:cNvSpPr>
            <a:spLocks noGrp="1" noChangeArrowheads="1"/>
          </p:cNvSpPr>
          <p:nvPr>
            <p:ph sz="quarter" idx="1"/>
          </p:nvPr>
        </p:nvSpPr>
        <p:spPr>
          <a:xfrm>
            <a:off x="304800" y="1276350"/>
            <a:ext cx="8534400" cy="3333750"/>
          </a:xfrm>
        </p:spPr>
        <p:txBody>
          <a:bodyPr/>
          <a:lstStyle/>
          <a:p>
            <a:r>
              <a:rPr lang="en-US" dirty="0"/>
              <a:t>A hierarchically organized lexical database</a:t>
            </a:r>
          </a:p>
          <a:p>
            <a:r>
              <a:rPr lang="en-US" dirty="0"/>
              <a:t>On-line thesaurus + aspects of a dictionary</a:t>
            </a:r>
          </a:p>
          <a:p>
            <a:pPr lvl="2"/>
            <a:r>
              <a:rPr lang="en-US" dirty="0"/>
              <a:t>Some </a:t>
            </a:r>
            <a:r>
              <a:rPr lang="en-US" dirty="0">
                <a:hlinkClick r:id="rId3"/>
              </a:rPr>
              <a:t>other languages </a:t>
            </a:r>
            <a:r>
              <a:rPr lang="en-US" dirty="0"/>
              <a:t>available or under development</a:t>
            </a:r>
          </a:p>
          <a:p>
            <a:pPr lvl="3"/>
            <a:r>
              <a:rPr lang="en-US" dirty="0"/>
              <a:t>(Arabic, Finnish, German, Portuguese…)</a:t>
            </a:r>
          </a:p>
          <a:p>
            <a:pPr lvl="1"/>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304900056"/>
              </p:ext>
            </p:extLst>
          </p:nvPr>
        </p:nvGraphicFramePr>
        <p:xfrm>
          <a:off x="1447800" y="2952750"/>
          <a:ext cx="4953000" cy="1981200"/>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20000"/>
                    </a:ext>
                  </a:extLst>
                </a:gridCol>
                <a:gridCol w="2476500">
                  <a:extLst>
                    <a:ext uri="{9D8B030D-6E8A-4147-A177-3AD203B41FA5}">
                      <a16:colId xmlns:a16="http://schemas.microsoft.com/office/drawing/2014/main" val="20001"/>
                    </a:ext>
                  </a:extLst>
                </a:gridCol>
              </a:tblGrid>
              <a:tr h="370840">
                <a:tc>
                  <a:txBody>
                    <a:bodyPr/>
                    <a:lstStyle/>
                    <a:p>
                      <a:r>
                        <a:rPr lang="en-US" sz="2000" dirty="0"/>
                        <a:t>Category</a:t>
                      </a:r>
                    </a:p>
                  </a:txBody>
                  <a:tcPr/>
                </a:tc>
                <a:tc>
                  <a:txBody>
                    <a:bodyPr/>
                    <a:lstStyle/>
                    <a:p>
                      <a:r>
                        <a:rPr lang="en-US" sz="2000" dirty="0"/>
                        <a:t>Unique Strings</a:t>
                      </a:r>
                    </a:p>
                  </a:txBody>
                  <a:tcPr/>
                </a:tc>
                <a:extLst>
                  <a:ext uri="{0D108BD9-81ED-4DB2-BD59-A6C34878D82A}">
                    <a16:rowId xmlns:a16="http://schemas.microsoft.com/office/drawing/2014/main" val="10000"/>
                  </a:ext>
                </a:extLst>
              </a:tr>
              <a:tr h="370840">
                <a:tc>
                  <a:txBody>
                    <a:bodyPr/>
                    <a:lstStyle/>
                    <a:p>
                      <a:r>
                        <a:rPr lang="en-US" sz="2000" dirty="0"/>
                        <a:t>Noun</a:t>
                      </a:r>
                    </a:p>
                  </a:txBody>
                  <a:tcPr/>
                </a:tc>
                <a:tc>
                  <a:txBody>
                    <a:bodyPr/>
                    <a:lstStyle/>
                    <a:p>
                      <a:r>
                        <a:rPr lang="en-US" sz="2000" dirty="0"/>
                        <a:t>117,798</a:t>
                      </a:r>
                    </a:p>
                  </a:txBody>
                  <a:tcPr/>
                </a:tc>
                <a:extLst>
                  <a:ext uri="{0D108BD9-81ED-4DB2-BD59-A6C34878D82A}">
                    <a16:rowId xmlns:a16="http://schemas.microsoft.com/office/drawing/2014/main" val="10001"/>
                  </a:ext>
                </a:extLst>
              </a:tr>
              <a:tr h="370840">
                <a:tc>
                  <a:txBody>
                    <a:bodyPr/>
                    <a:lstStyle/>
                    <a:p>
                      <a:r>
                        <a:rPr lang="en-US" sz="2000" dirty="0"/>
                        <a:t>Verb</a:t>
                      </a:r>
                    </a:p>
                  </a:txBody>
                  <a:tcPr/>
                </a:tc>
                <a:tc>
                  <a:txBody>
                    <a:bodyPr/>
                    <a:lstStyle/>
                    <a:p>
                      <a:r>
                        <a:rPr lang="en-US" sz="2000" dirty="0"/>
                        <a:t>11,529</a:t>
                      </a:r>
                    </a:p>
                  </a:txBody>
                  <a:tcPr/>
                </a:tc>
                <a:extLst>
                  <a:ext uri="{0D108BD9-81ED-4DB2-BD59-A6C34878D82A}">
                    <a16:rowId xmlns:a16="http://schemas.microsoft.com/office/drawing/2014/main" val="10002"/>
                  </a:ext>
                </a:extLst>
              </a:tr>
              <a:tr h="370840">
                <a:tc>
                  <a:txBody>
                    <a:bodyPr/>
                    <a:lstStyle/>
                    <a:p>
                      <a:r>
                        <a:rPr lang="en-US" sz="2000" dirty="0"/>
                        <a:t>Adjective</a:t>
                      </a:r>
                    </a:p>
                  </a:txBody>
                  <a:tcPr/>
                </a:tc>
                <a:tc>
                  <a:txBody>
                    <a:bodyPr/>
                    <a:lstStyle/>
                    <a:p>
                      <a:r>
                        <a:rPr lang="en-US" sz="2000" dirty="0"/>
                        <a:t>22,479</a:t>
                      </a:r>
                    </a:p>
                  </a:txBody>
                  <a:tcPr/>
                </a:tc>
                <a:extLst>
                  <a:ext uri="{0D108BD9-81ED-4DB2-BD59-A6C34878D82A}">
                    <a16:rowId xmlns:a16="http://schemas.microsoft.com/office/drawing/2014/main" val="10003"/>
                  </a:ext>
                </a:extLst>
              </a:tr>
              <a:tr h="370840">
                <a:tc>
                  <a:txBody>
                    <a:bodyPr/>
                    <a:lstStyle/>
                    <a:p>
                      <a:r>
                        <a:rPr lang="en-US" sz="2000" dirty="0"/>
                        <a:t>Adverb</a:t>
                      </a:r>
                    </a:p>
                  </a:txBody>
                  <a:tcPr/>
                </a:tc>
                <a:tc>
                  <a:txBody>
                    <a:bodyPr/>
                    <a:lstStyle/>
                    <a:p>
                      <a:r>
                        <a:rPr lang="en-US" sz="2000" dirty="0"/>
                        <a:t>4,481</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99933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Reminder: lemma and </a:t>
            </a:r>
            <a:r>
              <a:rPr lang="en-US" dirty="0" err="1"/>
              <a:t>wordform</a:t>
            </a:r>
            <a:endParaRPr lang="en-US" dirty="0"/>
          </a:p>
        </p:txBody>
      </p:sp>
      <p:sp>
        <p:nvSpPr>
          <p:cNvPr id="28675" name="Rectangle 3"/>
          <p:cNvSpPr>
            <a:spLocks noGrp="1" noChangeArrowheads="1"/>
          </p:cNvSpPr>
          <p:nvPr>
            <p:ph sz="quarter" idx="1"/>
          </p:nvPr>
        </p:nvSpPr>
        <p:spPr>
          <a:xfrm>
            <a:off x="304800" y="1352550"/>
            <a:ext cx="8534400" cy="3581400"/>
          </a:xfrm>
        </p:spPr>
        <p:txBody>
          <a:bodyPr/>
          <a:lstStyle/>
          <a:p>
            <a:pPr>
              <a:lnSpc>
                <a:spcPct val="90000"/>
              </a:lnSpc>
            </a:pPr>
            <a:r>
              <a:rPr lang="en-US" sz="2800" dirty="0"/>
              <a:t>A </a:t>
            </a:r>
            <a:r>
              <a:rPr lang="en-US" sz="2800" b="1" dirty="0"/>
              <a:t>lemma</a:t>
            </a:r>
            <a:r>
              <a:rPr lang="en-US" sz="2800" dirty="0"/>
              <a:t> or </a:t>
            </a:r>
            <a:r>
              <a:rPr lang="en-US" sz="2800" b="1" dirty="0"/>
              <a:t>citation form</a:t>
            </a:r>
          </a:p>
          <a:p>
            <a:pPr lvl="1">
              <a:lnSpc>
                <a:spcPct val="90000"/>
              </a:lnSpc>
            </a:pPr>
            <a:r>
              <a:rPr lang="en-US" dirty="0"/>
              <a:t>Same stem, part of speech, rough semantics</a:t>
            </a:r>
          </a:p>
          <a:p>
            <a:pPr>
              <a:lnSpc>
                <a:spcPct val="90000"/>
              </a:lnSpc>
            </a:pPr>
            <a:r>
              <a:rPr lang="en-US" sz="2800" dirty="0"/>
              <a:t>A </a:t>
            </a:r>
            <a:r>
              <a:rPr lang="en-US" sz="2800" b="1" dirty="0" err="1"/>
              <a:t>wordform</a:t>
            </a:r>
            <a:endParaRPr lang="en-US" sz="2800" b="1" dirty="0"/>
          </a:p>
          <a:p>
            <a:pPr lvl="1">
              <a:lnSpc>
                <a:spcPct val="90000"/>
              </a:lnSpc>
            </a:pPr>
            <a:r>
              <a:rPr lang="en-US" sz="2400" dirty="0"/>
              <a:t>The “inflected” word as it appears in text</a:t>
            </a:r>
          </a:p>
        </p:txBody>
      </p:sp>
      <p:graphicFrame>
        <p:nvGraphicFramePr>
          <p:cNvPr id="2" name="Table 1"/>
          <p:cNvGraphicFramePr>
            <a:graphicFrameLocks noGrp="1"/>
          </p:cNvGraphicFramePr>
          <p:nvPr>
            <p:extLst>
              <p:ext uri="{D42A27DB-BD31-4B8C-83A1-F6EECF244321}">
                <p14:modId xmlns:p14="http://schemas.microsoft.com/office/powerpoint/2010/main" val="2813337010"/>
              </p:ext>
            </p:extLst>
          </p:nvPr>
        </p:nvGraphicFramePr>
        <p:xfrm>
          <a:off x="2438400" y="3333750"/>
          <a:ext cx="3314364" cy="1682496"/>
        </p:xfrm>
        <a:graphic>
          <a:graphicData uri="http://schemas.openxmlformats.org/drawingml/2006/table">
            <a:tbl>
              <a:tblPr firstRow="1" bandRow="1">
                <a:tableStyleId>{5C22544A-7EE6-4342-B048-85BDC9FD1C3A}</a:tableStyleId>
              </a:tblPr>
              <a:tblGrid>
                <a:gridCol w="1657182">
                  <a:extLst>
                    <a:ext uri="{9D8B030D-6E8A-4147-A177-3AD203B41FA5}">
                      <a16:colId xmlns:a16="http://schemas.microsoft.com/office/drawing/2014/main" val="20000"/>
                    </a:ext>
                  </a:extLst>
                </a:gridCol>
                <a:gridCol w="1657182">
                  <a:extLst>
                    <a:ext uri="{9D8B030D-6E8A-4147-A177-3AD203B41FA5}">
                      <a16:colId xmlns:a16="http://schemas.microsoft.com/office/drawing/2014/main" val="20001"/>
                    </a:ext>
                  </a:extLst>
                </a:gridCol>
              </a:tblGrid>
              <a:tr h="317500">
                <a:tc>
                  <a:txBody>
                    <a:bodyPr/>
                    <a:lstStyle/>
                    <a:p>
                      <a:pPr>
                        <a:lnSpc>
                          <a:spcPct val="90000"/>
                        </a:lnSpc>
                      </a:pPr>
                      <a:r>
                        <a:rPr lang="en-US" sz="2400" dirty="0" err="1"/>
                        <a:t>Wordform</a:t>
                      </a:r>
                      <a:endParaRPr lang="en-US" sz="2400" dirty="0"/>
                    </a:p>
                  </a:txBody>
                  <a:tcPr/>
                </a:tc>
                <a:tc>
                  <a:txBody>
                    <a:bodyPr/>
                    <a:lstStyle/>
                    <a:p>
                      <a:pPr>
                        <a:lnSpc>
                          <a:spcPct val="90000"/>
                        </a:lnSpc>
                      </a:pPr>
                      <a:r>
                        <a:rPr lang="en-US" sz="2400" dirty="0"/>
                        <a:t>Lemma</a:t>
                      </a:r>
                    </a:p>
                  </a:txBody>
                  <a:tcPr/>
                </a:tc>
                <a:extLst>
                  <a:ext uri="{0D108BD9-81ED-4DB2-BD59-A6C34878D82A}">
                    <a16:rowId xmlns:a16="http://schemas.microsoft.com/office/drawing/2014/main" val="10000"/>
                  </a:ext>
                </a:extLst>
              </a:tr>
              <a:tr h="317500">
                <a:tc>
                  <a:txBody>
                    <a:bodyPr/>
                    <a:lstStyle/>
                    <a:p>
                      <a:pPr>
                        <a:lnSpc>
                          <a:spcPct val="90000"/>
                        </a:lnSpc>
                      </a:pPr>
                      <a:r>
                        <a:rPr lang="en-US" sz="2400" dirty="0"/>
                        <a:t>banks</a:t>
                      </a:r>
                    </a:p>
                  </a:txBody>
                  <a:tcPr/>
                </a:tc>
                <a:tc>
                  <a:txBody>
                    <a:bodyPr/>
                    <a:lstStyle/>
                    <a:p>
                      <a:pPr>
                        <a:lnSpc>
                          <a:spcPct val="90000"/>
                        </a:lnSpc>
                      </a:pPr>
                      <a:r>
                        <a:rPr lang="en-US" sz="2400" dirty="0"/>
                        <a:t>bank</a:t>
                      </a:r>
                    </a:p>
                  </a:txBody>
                  <a:tcPr/>
                </a:tc>
                <a:extLst>
                  <a:ext uri="{0D108BD9-81ED-4DB2-BD59-A6C34878D82A}">
                    <a16:rowId xmlns:a16="http://schemas.microsoft.com/office/drawing/2014/main" val="10001"/>
                  </a:ext>
                </a:extLst>
              </a:tr>
              <a:tr h="317500">
                <a:tc>
                  <a:txBody>
                    <a:bodyPr/>
                    <a:lstStyle/>
                    <a:p>
                      <a:pPr>
                        <a:lnSpc>
                          <a:spcPct val="90000"/>
                        </a:lnSpc>
                      </a:pPr>
                      <a:r>
                        <a:rPr lang="en-US" sz="2400" dirty="0"/>
                        <a:t>sung</a:t>
                      </a:r>
                    </a:p>
                  </a:txBody>
                  <a:tcPr/>
                </a:tc>
                <a:tc>
                  <a:txBody>
                    <a:bodyPr/>
                    <a:lstStyle/>
                    <a:p>
                      <a:pPr>
                        <a:lnSpc>
                          <a:spcPct val="90000"/>
                        </a:lnSpc>
                      </a:pPr>
                      <a:r>
                        <a:rPr lang="en-US" sz="2400" dirty="0"/>
                        <a:t>sing</a:t>
                      </a:r>
                    </a:p>
                  </a:txBody>
                  <a:tcPr/>
                </a:tc>
                <a:extLst>
                  <a:ext uri="{0D108BD9-81ED-4DB2-BD59-A6C34878D82A}">
                    <a16:rowId xmlns:a16="http://schemas.microsoft.com/office/drawing/2014/main" val="10002"/>
                  </a:ext>
                </a:extLst>
              </a:tr>
              <a:tr h="0">
                <a:tc>
                  <a:txBody>
                    <a:bodyPr/>
                    <a:lstStyle/>
                    <a:p>
                      <a:pPr>
                        <a:lnSpc>
                          <a:spcPct val="90000"/>
                        </a:lnSpc>
                      </a:pPr>
                      <a:r>
                        <a:rPr lang="en-US" sz="2400" dirty="0" err="1"/>
                        <a:t>duermes</a:t>
                      </a:r>
                      <a:endParaRPr lang="en-US" sz="2400" dirty="0"/>
                    </a:p>
                  </a:txBody>
                  <a:tcPr/>
                </a:tc>
                <a:tc>
                  <a:txBody>
                    <a:bodyPr/>
                    <a:lstStyle/>
                    <a:p>
                      <a:pPr>
                        <a:lnSpc>
                          <a:spcPct val="90000"/>
                        </a:lnSpc>
                      </a:pPr>
                      <a:r>
                        <a:rPr lang="en-US" sz="2400" dirty="0" err="1"/>
                        <a:t>dormir</a:t>
                      </a:r>
                      <a:endParaRPr lang="en-US" sz="24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9189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26"/>
          <p:cNvSpPr>
            <a:spLocks noGrp="1" noChangeArrowheads="1"/>
          </p:cNvSpPr>
          <p:nvPr>
            <p:ph type="title"/>
          </p:nvPr>
        </p:nvSpPr>
        <p:spPr>
          <a:xfrm>
            <a:off x="1371600" y="133350"/>
            <a:ext cx="7467600" cy="742950"/>
          </a:xfrm>
        </p:spPr>
        <p:txBody>
          <a:bodyPr/>
          <a:lstStyle/>
          <a:p>
            <a:r>
              <a:rPr lang="en-US" dirty="0"/>
              <a:t>Senses of “bass” in </a:t>
            </a:r>
            <a:r>
              <a:rPr lang="en-US" dirty="0" err="1"/>
              <a:t>Wordnet</a:t>
            </a:r>
            <a:endParaRPr lang="en-US" dirty="0"/>
          </a:p>
        </p:txBody>
      </p:sp>
      <p:pic>
        <p:nvPicPr>
          <p:cNvPr id="59395" name="Picture 1027"/>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2400" y="1246404"/>
            <a:ext cx="6675753" cy="3839946"/>
          </a:xfrm>
          <a:prstGeom prst="rect">
            <a:avLst/>
          </a:prstGeom>
          <a:noFill/>
          <a:ln w="9525">
            <a:noFill/>
            <a:miter lim="800000"/>
            <a:headEnd/>
            <a:tailEnd/>
          </a:ln>
        </p:spPr>
      </p:pic>
    </p:spTree>
    <p:extLst>
      <p:ext uri="{BB962C8B-B14F-4D97-AF65-F5344CB8AC3E}">
        <p14:creationId xmlns:p14="http://schemas.microsoft.com/office/powerpoint/2010/main" val="1611633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t>How is “sense” defined in WordNet?</a:t>
            </a:r>
          </a:p>
        </p:txBody>
      </p:sp>
      <p:sp>
        <p:nvSpPr>
          <p:cNvPr id="67587" name="Rectangle 3"/>
          <p:cNvSpPr>
            <a:spLocks noGrp="1" noChangeArrowheads="1"/>
          </p:cNvSpPr>
          <p:nvPr>
            <p:ph sz="quarter" idx="1"/>
          </p:nvPr>
        </p:nvSpPr>
        <p:spPr>
          <a:xfrm>
            <a:off x="228600" y="1276350"/>
            <a:ext cx="7620000" cy="3657600"/>
          </a:xfrm>
        </p:spPr>
        <p:txBody>
          <a:bodyPr/>
          <a:lstStyle/>
          <a:p>
            <a:r>
              <a:rPr lang="en-US" b="1" dirty="0"/>
              <a:t>The</a:t>
            </a:r>
            <a:r>
              <a:rPr lang="en-US" b="1" dirty="0">
                <a:solidFill>
                  <a:srgbClr val="0000FF"/>
                </a:solidFill>
              </a:rPr>
              <a:t> </a:t>
            </a:r>
            <a:r>
              <a:rPr lang="en-US" b="1" dirty="0" err="1">
                <a:solidFill>
                  <a:srgbClr val="0000FF"/>
                </a:solidFill>
              </a:rPr>
              <a:t>synset</a:t>
            </a:r>
            <a:r>
              <a:rPr lang="en-US" dirty="0">
                <a:solidFill>
                  <a:srgbClr val="0000FF"/>
                </a:solidFill>
              </a:rPr>
              <a:t> (</a:t>
            </a:r>
            <a:r>
              <a:rPr lang="en-US" b="1" dirty="0">
                <a:solidFill>
                  <a:srgbClr val="0000FF"/>
                </a:solidFill>
              </a:rPr>
              <a:t>synonym set</a:t>
            </a:r>
            <a:r>
              <a:rPr lang="en-US" dirty="0">
                <a:solidFill>
                  <a:srgbClr val="0000FF"/>
                </a:solidFill>
              </a:rPr>
              <a:t>), </a:t>
            </a:r>
            <a:r>
              <a:rPr lang="en-US" dirty="0"/>
              <a:t>the set of near-synonyms, instantiates a sense or concept, with a </a:t>
            </a:r>
            <a:r>
              <a:rPr lang="en-US" dirty="0">
                <a:solidFill>
                  <a:srgbClr val="0000FF"/>
                </a:solidFill>
              </a:rPr>
              <a:t>gloss</a:t>
            </a:r>
          </a:p>
          <a:p>
            <a:r>
              <a:rPr lang="en-US" dirty="0"/>
              <a:t>Example: </a:t>
            </a:r>
            <a:r>
              <a:rPr lang="en-US" dirty="0">
                <a:solidFill>
                  <a:srgbClr val="0000FF"/>
                </a:solidFill>
              </a:rPr>
              <a:t>chump </a:t>
            </a:r>
            <a:r>
              <a:rPr lang="en-US" dirty="0"/>
              <a:t>as a noun with the </a:t>
            </a:r>
            <a:r>
              <a:rPr lang="en-US" dirty="0">
                <a:solidFill>
                  <a:srgbClr val="0000FF"/>
                </a:solidFill>
              </a:rPr>
              <a:t>gloss</a:t>
            </a:r>
            <a:r>
              <a:rPr lang="en-US" dirty="0"/>
              <a:t>:</a:t>
            </a:r>
          </a:p>
          <a:p>
            <a:pPr marL="457200" lvl="1" indent="0">
              <a:buNone/>
            </a:pPr>
            <a:r>
              <a:rPr lang="en-US" sz="2400" dirty="0"/>
              <a:t>“a person who is gullible and easy to take advantage of”</a:t>
            </a:r>
          </a:p>
          <a:p>
            <a:r>
              <a:rPr lang="en-US" sz="2800" dirty="0"/>
              <a:t>This sense of “chump” is shared by 9 words:</a:t>
            </a:r>
          </a:p>
          <a:p>
            <a:pPr marL="342900" lvl="1" indent="0">
              <a:buNone/>
            </a:pPr>
            <a:r>
              <a:rPr lang="en-US" sz="1800" dirty="0">
                <a:latin typeface="Courier"/>
                <a:cs typeface="Courier"/>
              </a:rPr>
              <a:t>chump</a:t>
            </a:r>
            <a:r>
              <a:rPr lang="en-US" sz="1800" baseline="30000" dirty="0">
                <a:latin typeface="Courier"/>
                <a:cs typeface="Courier"/>
              </a:rPr>
              <a:t>1</a:t>
            </a:r>
            <a:r>
              <a:rPr lang="en-US" sz="1800" dirty="0">
                <a:latin typeface="Courier"/>
                <a:cs typeface="Courier"/>
              </a:rPr>
              <a:t>, fool</a:t>
            </a:r>
            <a:r>
              <a:rPr lang="en-US" sz="1800" baseline="30000" dirty="0">
                <a:latin typeface="Courier"/>
                <a:cs typeface="Courier"/>
              </a:rPr>
              <a:t>2</a:t>
            </a:r>
            <a:r>
              <a:rPr lang="en-US" sz="1800" dirty="0">
                <a:latin typeface="Courier"/>
                <a:cs typeface="Courier"/>
              </a:rPr>
              <a:t>, gull</a:t>
            </a:r>
            <a:r>
              <a:rPr lang="en-US" sz="1800" baseline="30000" dirty="0">
                <a:latin typeface="Courier"/>
                <a:cs typeface="Courier"/>
              </a:rPr>
              <a:t>1</a:t>
            </a:r>
            <a:r>
              <a:rPr lang="en-US" sz="1800" dirty="0">
                <a:latin typeface="Courier"/>
                <a:cs typeface="Courier"/>
              </a:rPr>
              <a:t>, mark</a:t>
            </a:r>
            <a:r>
              <a:rPr lang="en-US" sz="1800" baseline="30000" dirty="0">
                <a:latin typeface="Courier"/>
                <a:cs typeface="Courier"/>
              </a:rPr>
              <a:t>9</a:t>
            </a:r>
            <a:r>
              <a:rPr lang="en-US" sz="1800" dirty="0">
                <a:latin typeface="Courier"/>
                <a:cs typeface="Courier"/>
              </a:rPr>
              <a:t>, patsy</a:t>
            </a:r>
            <a:r>
              <a:rPr lang="en-US" sz="1800" baseline="30000" dirty="0">
                <a:latin typeface="Courier"/>
                <a:cs typeface="Courier"/>
              </a:rPr>
              <a:t>1</a:t>
            </a:r>
            <a:r>
              <a:rPr lang="en-US" sz="1800" dirty="0">
                <a:latin typeface="Courier"/>
                <a:cs typeface="Courier"/>
              </a:rPr>
              <a:t>, fall guy</a:t>
            </a:r>
            <a:r>
              <a:rPr lang="en-US" sz="1800" baseline="30000" dirty="0">
                <a:latin typeface="Courier"/>
                <a:cs typeface="Courier"/>
              </a:rPr>
              <a:t>1</a:t>
            </a:r>
            <a:r>
              <a:rPr lang="en-US" sz="1800" dirty="0">
                <a:latin typeface="Courier"/>
                <a:cs typeface="Courier"/>
              </a:rPr>
              <a:t>, sucker</a:t>
            </a:r>
            <a:r>
              <a:rPr lang="en-US" sz="1800" baseline="30000" dirty="0">
                <a:latin typeface="Courier"/>
                <a:cs typeface="Courier"/>
              </a:rPr>
              <a:t>1</a:t>
            </a:r>
            <a:r>
              <a:rPr lang="en-US" sz="1800" dirty="0">
                <a:latin typeface="Courier"/>
                <a:cs typeface="Courier"/>
              </a:rPr>
              <a:t>, soft touch</a:t>
            </a:r>
            <a:r>
              <a:rPr lang="en-US" sz="1800" baseline="30000" dirty="0">
                <a:latin typeface="Courier"/>
                <a:cs typeface="Courier"/>
              </a:rPr>
              <a:t>1</a:t>
            </a:r>
            <a:r>
              <a:rPr lang="en-US" sz="1800" dirty="0">
                <a:latin typeface="Courier"/>
                <a:cs typeface="Courier"/>
              </a:rPr>
              <a:t>, mug</a:t>
            </a:r>
            <a:r>
              <a:rPr lang="en-US" sz="1800" baseline="30000" dirty="0">
                <a:latin typeface="Courier"/>
                <a:cs typeface="Courier"/>
              </a:rPr>
              <a:t>2</a:t>
            </a:r>
          </a:p>
          <a:p>
            <a:r>
              <a:rPr lang="en-US" dirty="0"/>
              <a:t>Each of </a:t>
            </a:r>
            <a:r>
              <a:rPr lang="en-US" b="1" dirty="0"/>
              <a:t>these</a:t>
            </a:r>
            <a:r>
              <a:rPr lang="en-US" dirty="0"/>
              <a:t> senses have this same gloss</a:t>
            </a:r>
          </a:p>
          <a:p>
            <a:pPr lvl="1"/>
            <a:r>
              <a:rPr lang="en-US" sz="1800" dirty="0"/>
              <a:t>(Not </a:t>
            </a:r>
            <a:r>
              <a:rPr lang="en-US" sz="1800" b="1" dirty="0"/>
              <a:t>every</a:t>
            </a:r>
            <a:r>
              <a:rPr lang="en-US" sz="1800" dirty="0"/>
              <a:t> sense; sense 2 of gull is the aquatic bird)</a:t>
            </a:r>
          </a:p>
          <a:p>
            <a:pPr marL="457200" lvl="1" indent="0">
              <a:buNone/>
            </a:pPr>
            <a:endParaRPr lang="en-US" sz="1600" dirty="0"/>
          </a:p>
        </p:txBody>
      </p:sp>
    </p:spTree>
    <p:extLst>
      <p:ext uri="{BB962C8B-B14F-4D97-AF65-F5344CB8AC3E}">
        <p14:creationId xmlns:p14="http://schemas.microsoft.com/office/powerpoint/2010/main" val="1410972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dirty="0" err="1"/>
              <a:t>WordNet</a:t>
            </a:r>
            <a:r>
              <a:rPr lang="en-US" dirty="0"/>
              <a:t> </a:t>
            </a:r>
            <a:r>
              <a:rPr lang="en-US" dirty="0" err="1"/>
              <a:t>Hypernym</a:t>
            </a:r>
            <a:r>
              <a:rPr lang="en-US" dirty="0"/>
              <a:t> Hierarchy for “bass”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276350"/>
            <a:ext cx="8915400" cy="2704293"/>
          </a:xfrm>
          <a:prstGeom prst="rect">
            <a:avLst/>
          </a:prstGeom>
        </p:spPr>
      </p:pic>
    </p:spTree>
    <p:extLst>
      <p:ext uri="{BB962C8B-B14F-4D97-AF65-F5344CB8AC3E}">
        <p14:creationId xmlns:p14="http://schemas.microsoft.com/office/powerpoint/2010/main" val="2350749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26"/>
          <p:cNvSpPr>
            <a:spLocks noGrp="1" noChangeArrowheads="1"/>
          </p:cNvSpPr>
          <p:nvPr>
            <p:ph type="title"/>
          </p:nvPr>
        </p:nvSpPr>
        <p:spPr>
          <a:xfrm>
            <a:off x="1295400" y="133350"/>
            <a:ext cx="7467600" cy="533400"/>
          </a:xfrm>
        </p:spPr>
        <p:txBody>
          <a:bodyPr/>
          <a:lstStyle/>
          <a:p>
            <a:r>
              <a:rPr lang="en-US" dirty="0" err="1"/>
              <a:t>WordNet</a:t>
            </a:r>
            <a:r>
              <a:rPr lang="en-US" dirty="0"/>
              <a:t> Noun Relations</a:t>
            </a:r>
          </a:p>
        </p:txBody>
      </p:sp>
      <p:pic>
        <p:nvPicPr>
          <p:cNvPr id="61443" name="Picture 1027" descr="wn2"/>
          <p:cNvPicPr>
            <a:picLocks noChangeAspect="1" noChangeArrowheads="1"/>
          </p:cNvPicPr>
          <p:nvPr/>
        </p:nvPicPr>
        <p:blipFill>
          <a:blip r:embed="rId3"/>
          <a:srcRect/>
          <a:stretch>
            <a:fillRect/>
          </a:stretch>
        </p:blipFill>
        <p:spPr bwMode="auto">
          <a:xfrm>
            <a:off x="1219200" y="895350"/>
            <a:ext cx="7848600" cy="2349053"/>
          </a:xfrm>
          <a:prstGeom prst="rect">
            <a:avLst/>
          </a:prstGeom>
          <a:noFill/>
          <a:ln w="9525">
            <a:noFill/>
            <a:miter lim="800000"/>
            <a:headEnd/>
            <a:tailEnd/>
          </a:ln>
        </p:spPr>
      </p:pic>
    </p:spTree>
    <p:extLst>
      <p:ext uri="{BB962C8B-B14F-4D97-AF65-F5344CB8AC3E}">
        <p14:creationId xmlns:p14="http://schemas.microsoft.com/office/powerpoint/2010/main" val="1531834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ChangeArrowheads="1"/>
          </p:cNvSpPr>
          <p:nvPr>
            <p:ph type="title"/>
          </p:nvPr>
        </p:nvSpPr>
        <p:spPr>
          <a:xfrm>
            <a:off x="1447800" y="209550"/>
            <a:ext cx="7162800" cy="742950"/>
          </a:xfrm>
        </p:spPr>
        <p:txBody>
          <a:bodyPr/>
          <a:lstStyle/>
          <a:p>
            <a:r>
              <a:rPr lang="en-US" dirty="0" err="1"/>
              <a:t>WordNet</a:t>
            </a:r>
            <a:r>
              <a:rPr lang="en-US" dirty="0"/>
              <a:t> 3.0</a:t>
            </a:r>
          </a:p>
        </p:txBody>
      </p:sp>
      <p:sp>
        <p:nvSpPr>
          <p:cNvPr id="56323" name="Rectangle 1027"/>
          <p:cNvSpPr>
            <a:spLocks noGrp="1" noChangeArrowheads="1"/>
          </p:cNvSpPr>
          <p:nvPr>
            <p:ph type="body" sz="half" idx="1"/>
          </p:nvPr>
        </p:nvSpPr>
        <p:spPr>
          <a:xfrm>
            <a:off x="304800" y="1276350"/>
            <a:ext cx="8458200" cy="2724150"/>
          </a:xfrm>
        </p:spPr>
        <p:txBody>
          <a:bodyPr/>
          <a:lstStyle/>
          <a:p>
            <a:r>
              <a:rPr lang="en-US" sz="3200" dirty="0"/>
              <a:t>Where it is:</a:t>
            </a:r>
          </a:p>
          <a:p>
            <a:pPr lvl="1"/>
            <a:r>
              <a:rPr lang="en-US" sz="2800" dirty="0">
                <a:hlinkClick r:id="rId3"/>
              </a:rPr>
              <a:t>http://wordnetweb.princeton.edu/perl/webwn</a:t>
            </a:r>
            <a:endParaRPr lang="en-US" sz="2800" dirty="0"/>
          </a:p>
          <a:p>
            <a:r>
              <a:rPr lang="en-US" sz="3200" dirty="0"/>
              <a:t>Libraries</a:t>
            </a:r>
          </a:p>
          <a:p>
            <a:pPr lvl="1"/>
            <a:r>
              <a:rPr lang="en-US" sz="2800" dirty="0"/>
              <a:t>Python:  </a:t>
            </a:r>
            <a:r>
              <a:rPr lang="en-US" sz="2800" dirty="0" err="1"/>
              <a:t>WordNet</a:t>
            </a:r>
            <a:r>
              <a:rPr lang="en-US" sz="2800" dirty="0"/>
              <a:t>  from NLTK</a:t>
            </a:r>
          </a:p>
          <a:p>
            <a:pPr lvl="2"/>
            <a:r>
              <a:rPr lang="de-DE" sz="2800" dirty="0">
                <a:hlinkClick r:id="rId4"/>
              </a:rPr>
              <a:t>http://www.nltk.org/Home</a:t>
            </a:r>
            <a:endParaRPr lang="de-DE" sz="2800" dirty="0"/>
          </a:p>
          <a:p>
            <a:pPr lvl="1"/>
            <a:r>
              <a:rPr lang="de-DE" sz="2800" dirty="0"/>
              <a:t>Java:</a:t>
            </a:r>
          </a:p>
          <a:p>
            <a:pPr lvl="2"/>
            <a:r>
              <a:rPr lang="de-DE" sz="2800" dirty="0"/>
              <a:t>JWNL, </a:t>
            </a:r>
            <a:r>
              <a:rPr lang="de-DE" sz="2800" dirty="0" err="1"/>
              <a:t>extJWNL</a:t>
            </a:r>
            <a:r>
              <a:rPr lang="de-DE" sz="2800" dirty="0"/>
              <a:t> on </a:t>
            </a:r>
            <a:r>
              <a:rPr lang="de-DE" sz="2800" dirty="0" err="1"/>
              <a:t>sourceforge</a:t>
            </a:r>
            <a:endParaRPr lang="en-US" sz="2800" dirty="0"/>
          </a:p>
          <a:p>
            <a:pPr lvl="2"/>
            <a:endParaRPr lang="en-US" sz="2800" dirty="0"/>
          </a:p>
          <a:p>
            <a:endParaRPr lang="en-US" sz="2000" dirty="0"/>
          </a:p>
        </p:txBody>
      </p:sp>
    </p:spTree>
    <p:extLst>
      <p:ext uri="{BB962C8B-B14F-4D97-AF65-F5344CB8AC3E}">
        <p14:creationId xmlns:p14="http://schemas.microsoft.com/office/powerpoint/2010/main" val="3657156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2133600" y="3028950"/>
            <a:ext cx="4495800" cy="381000"/>
          </a:xfrm>
          <a:prstGeom prst="roundRect">
            <a:avLst/>
          </a:prstGeom>
          <a:solidFill>
            <a:schemeClr val="bg2">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3" name="Rounded Rectangular Callout 2"/>
          <p:cNvSpPr/>
          <p:nvPr/>
        </p:nvSpPr>
        <p:spPr bwMode="auto">
          <a:xfrm>
            <a:off x="6705600" y="2571750"/>
            <a:ext cx="1371600" cy="381000"/>
          </a:xfrm>
          <a:prstGeom prst="wedgeRoundRectCallout">
            <a:avLst>
              <a:gd name="adj1" fmla="val -51726"/>
              <a:gd name="adj2" fmla="val 99193"/>
              <a:gd name="adj3" fmla="val 16667"/>
            </a:avLst>
          </a:prstGeom>
          <a:solidFill>
            <a:schemeClr val="bg2">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rgbClr val="000090"/>
                </a:solidFill>
                <a:effectLst/>
                <a:latin typeface="Lucida Sans" pitchFamily="-65" charset="0"/>
              </a:rPr>
              <a:t>Synset</a:t>
            </a:r>
            <a:endParaRPr kumimoji="0" lang="en-US" sz="1800" b="0" i="0" u="none" strike="noStrike" cap="none" normalizeH="0" baseline="0" dirty="0">
              <a:ln>
                <a:noFill/>
              </a:ln>
              <a:solidFill>
                <a:srgbClr val="000090"/>
              </a:solidFill>
              <a:effectLst/>
              <a:latin typeface="Lucida Sans" pitchFamily="-65" charset="0"/>
            </a:endParaRPr>
          </a:p>
        </p:txBody>
      </p:sp>
      <p:sp>
        <p:nvSpPr>
          <p:cNvPr id="69635" name="Rectangle 3"/>
          <p:cNvSpPr>
            <a:spLocks noGrp="1" noChangeArrowheads="1"/>
          </p:cNvSpPr>
          <p:nvPr>
            <p:ph sz="quarter" idx="1"/>
          </p:nvPr>
        </p:nvSpPr>
        <p:spPr>
          <a:xfrm>
            <a:off x="152400" y="1200150"/>
            <a:ext cx="7010400" cy="3581400"/>
          </a:xfrm>
        </p:spPr>
        <p:txBody>
          <a:bodyPr/>
          <a:lstStyle/>
          <a:p>
            <a:r>
              <a:rPr lang="en-US" sz="2000" b="1" dirty="0" err="1"/>
              <a:t>MeSH</a:t>
            </a:r>
            <a:r>
              <a:rPr lang="en-US" sz="2000" b="1" dirty="0"/>
              <a:t> (Medical Subject Headings)</a:t>
            </a:r>
            <a:endParaRPr lang="en-US" sz="2000" dirty="0"/>
          </a:p>
          <a:p>
            <a:pPr lvl="1"/>
            <a:r>
              <a:rPr lang="en-US" dirty="0"/>
              <a:t>177,000 entry terms  that correspond to 26,142 biomedical “headings”</a:t>
            </a:r>
          </a:p>
          <a:p>
            <a:pPr lvl="1"/>
            <a:endParaRPr lang="en-US" sz="1800" b="1" dirty="0"/>
          </a:p>
          <a:p>
            <a:r>
              <a:rPr lang="en-US" b="1" dirty="0" err="1">
                <a:solidFill>
                  <a:srgbClr val="000090"/>
                </a:solidFill>
              </a:rPr>
              <a:t>Hemoglobins</a:t>
            </a:r>
            <a:endParaRPr lang="en-US" b="1" dirty="0">
              <a:solidFill>
                <a:srgbClr val="000090"/>
              </a:solidFill>
            </a:endParaRPr>
          </a:p>
          <a:p>
            <a:pPr marL="457200" lvl="1" indent="0">
              <a:buNone/>
            </a:pPr>
            <a:r>
              <a:rPr lang="en-US" b="1" dirty="0">
                <a:solidFill>
                  <a:srgbClr val="000090"/>
                </a:solidFill>
              </a:rPr>
              <a:t>Entry Terms:  </a:t>
            </a:r>
            <a:r>
              <a:rPr lang="en-US" dirty="0" err="1">
                <a:solidFill>
                  <a:srgbClr val="000090"/>
                </a:solidFill>
              </a:rPr>
              <a:t>Eryhem</a:t>
            </a:r>
            <a:r>
              <a:rPr lang="en-US" dirty="0">
                <a:solidFill>
                  <a:srgbClr val="000090"/>
                </a:solidFill>
              </a:rPr>
              <a:t>, Ferrous Hemoglobin, Hemoglobin</a:t>
            </a:r>
          </a:p>
          <a:p>
            <a:pPr marL="457200" lvl="1" indent="0">
              <a:buNone/>
            </a:pPr>
            <a:r>
              <a:rPr lang="en-US" b="1" dirty="0">
                <a:solidFill>
                  <a:srgbClr val="000090"/>
                </a:solidFill>
              </a:rPr>
              <a:t>Definition:  </a:t>
            </a:r>
            <a:r>
              <a:rPr lang="en-US" dirty="0">
                <a:solidFill>
                  <a:srgbClr val="000090"/>
                </a:solidFill>
              </a:rPr>
              <a:t>The oxygen-carrying proteins of ERYTHROCYTES. They are found in all vertebrates and some invertebrates. The number of globin subunits in the hemoglobin quaternary structure differs between species. Structures range from monomeric to a variety of </a:t>
            </a:r>
            <a:r>
              <a:rPr lang="en-US" dirty="0" err="1">
                <a:solidFill>
                  <a:srgbClr val="000090"/>
                </a:solidFill>
              </a:rPr>
              <a:t>multimeric</a:t>
            </a:r>
            <a:r>
              <a:rPr lang="en-US" dirty="0">
                <a:solidFill>
                  <a:srgbClr val="000090"/>
                </a:solidFill>
              </a:rPr>
              <a:t> arrangements</a:t>
            </a:r>
          </a:p>
        </p:txBody>
      </p:sp>
      <p:sp>
        <p:nvSpPr>
          <p:cNvPr id="69634" name="Rectangle 2"/>
          <p:cNvSpPr>
            <a:spLocks noGrp="1" noChangeArrowheads="1"/>
          </p:cNvSpPr>
          <p:nvPr>
            <p:ph type="title"/>
          </p:nvPr>
        </p:nvSpPr>
        <p:spPr>
          <a:xfrm>
            <a:off x="1371600" y="0"/>
            <a:ext cx="7467600" cy="1066800"/>
          </a:xfrm>
        </p:spPr>
        <p:txBody>
          <a:bodyPr/>
          <a:lstStyle/>
          <a:p>
            <a:r>
              <a:rPr lang="en-US" sz="2800" dirty="0" err="1"/>
              <a:t>MeSH</a:t>
            </a:r>
            <a:r>
              <a:rPr lang="en-US" sz="2800" dirty="0"/>
              <a:t>: Medical Subject Headings</a:t>
            </a:r>
            <a:br>
              <a:rPr lang="en-US" sz="2800" dirty="0"/>
            </a:br>
            <a:r>
              <a:rPr lang="en-US" sz="2800" dirty="0"/>
              <a:t>thesaurus from the National Library of Medicine</a:t>
            </a:r>
          </a:p>
        </p:txBody>
      </p:sp>
    </p:spTree>
    <p:extLst>
      <p:ext uri="{BB962C8B-B14F-4D97-AF65-F5344CB8AC3E}">
        <p14:creationId xmlns:p14="http://schemas.microsoft.com/office/powerpoint/2010/main" val="40872571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09550"/>
            <a:ext cx="7467600" cy="742950"/>
          </a:xfrm>
        </p:spPr>
        <p:txBody>
          <a:bodyPr/>
          <a:lstStyle/>
          <a:p>
            <a:r>
              <a:rPr lang="en-US" dirty="0"/>
              <a:t>The </a:t>
            </a:r>
            <a:r>
              <a:rPr lang="en-US" dirty="0" err="1"/>
              <a:t>MeSH</a:t>
            </a:r>
            <a:r>
              <a:rPr lang="en-US" dirty="0"/>
              <a:t> Hierarchy</a:t>
            </a:r>
          </a:p>
        </p:txBody>
      </p:sp>
      <p:sp>
        <p:nvSpPr>
          <p:cNvPr id="3" name="Content Placeholder 2"/>
          <p:cNvSpPr>
            <a:spLocks noGrp="1"/>
          </p:cNvSpPr>
          <p:nvPr>
            <p:ph idx="1"/>
          </p:nvPr>
        </p:nvSpPr>
        <p:spPr/>
        <p:txBody>
          <a:bodyPr/>
          <a:lstStyle/>
          <a:p>
            <a:r>
              <a:rPr lang="en-US" dirty="0"/>
              <a:t>a</a:t>
            </a:r>
          </a:p>
        </p:txBody>
      </p:sp>
      <p:sp>
        <p:nvSpPr>
          <p:cNvPr id="4" name="Slide Number Placeholder 3"/>
          <p:cNvSpPr>
            <a:spLocks noGrp="1"/>
          </p:cNvSpPr>
          <p:nvPr>
            <p:ph type="sldNum" sz="quarter" idx="12"/>
          </p:nvPr>
        </p:nvSpPr>
        <p:spPr/>
        <p:txBody>
          <a:bodyPr/>
          <a:lstStyle/>
          <a:p>
            <a:fld id="{10F35DC5-7E65-8247-99AB-4E984F8A921E}" type="slidenum">
              <a:rPr lang="en-US" smtClean="0"/>
              <a:pPr/>
              <a:t>26</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352550"/>
            <a:ext cx="6019800" cy="3385742"/>
          </a:xfrm>
          <a:prstGeom prst="rect">
            <a:avLst/>
          </a:prstGeom>
        </p:spPr>
      </p:pic>
      <p:pic>
        <p:nvPicPr>
          <p:cNvPr id="8" name="Picture 7" descr="mesh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380" y="1428750"/>
            <a:ext cx="5917535" cy="4610100"/>
          </a:xfrm>
          <a:prstGeom prst="rect">
            <a:avLst/>
          </a:prstGeom>
        </p:spPr>
      </p:pic>
      <p:pic>
        <p:nvPicPr>
          <p:cNvPr id="6" name="Picture 5" descr="hemoglobin.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5200" y="971550"/>
            <a:ext cx="4626837" cy="3487450"/>
          </a:xfrm>
          <a:prstGeom prst="rect">
            <a:avLst/>
          </a:prstGeom>
        </p:spPr>
      </p:pic>
    </p:spTree>
    <p:extLst>
      <p:ext uri="{BB962C8B-B14F-4D97-AF65-F5344CB8AC3E}">
        <p14:creationId xmlns:p14="http://schemas.microsoft.com/office/powerpoint/2010/main" val="233866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a:xfrm>
            <a:off x="1524000" y="209550"/>
            <a:ext cx="6629400" cy="857250"/>
          </a:xfrm>
        </p:spPr>
        <p:txBody>
          <a:bodyPr/>
          <a:lstStyle/>
          <a:p>
            <a:r>
              <a:rPr lang="en-US" altLang="ko-KR" sz="4400" dirty="0">
                <a:ea typeface="굴림" charset="-127"/>
                <a:cs typeface="굴림" charset="-127"/>
              </a:rPr>
              <a:t>Uses of the </a:t>
            </a:r>
            <a:r>
              <a:rPr lang="en-US" altLang="ko-KR" sz="4400" dirty="0" err="1">
                <a:ea typeface="굴림" charset="-127"/>
                <a:cs typeface="굴림" charset="-127"/>
              </a:rPr>
              <a:t>MeSH</a:t>
            </a:r>
            <a:r>
              <a:rPr lang="en-US" altLang="ko-KR" sz="4400" dirty="0">
                <a:ea typeface="굴림" charset="-127"/>
                <a:cs typeface="굴림" charset="-127"/>
              </a:rPr>
              <a:t> Ontology</a:t>
            </a:r>
          </a:p>
        </p:txBody>
      </p:sp>
      <p:sp>
        <p:nvSpPr>
          <p:cNvPr id="75780" name="Rectangle 3"/>
          <p:cNvSpPr>
            <a:spLocks noGrp="1" noChangeArrowheads="1"/>
          </p:cNvSpPr>
          <p:nvPr>
            <p:ph sz="quarter" idx="1"/>
          </p:nvPr>
        </p:nvSpPr>
        <p:spPr>
          <a:xfrm>
            <a:off x="457200" y="1428750"/>
            <a:ext cx="8382000" cy="3238500"/>
          </a:xfrm>
        </p:spPr>
        <p:txBody>
          <a:bodyPr/>
          <a:lstStyle/>
          <a:p>
            <a:r>
              <a:rPr lang="en-US" altLang="ko-KR" sz="2800" dirty="0">
                <a:ea typeface="굴림" charset="-127"/>
                <a:cs typeface="굴림" charset="-127"/>
              </a:rPr>
              <a:t>Provide synonyms (“entry terms”)</a:t>
            </a:r>
          </a:p>
          <a:p>
            <a:pPr lvl="1"/>
            <a:r>
              <a:rPr lang="en-US" altLang="ko-KR" sz="2400" dirty="0">
                <a:ea typeface="굴림" charset="-127"/>
                <a:cs typeface="굴림" charset="-127"/>
              </a:rPr>
              <a:t>E.g., glucose and dextrose</a:t>
            </a:r>
          </a:p>
          <a:p>
            <a:r>
              <a:rPr lang="en-US" altLang="ko-KR" sz="2800" dirty="0">
                <a:ea typeface="굴림" charset="-127"/>
                <a:cs typeface="굴림" charset="-127"/>
              </a:rPr>
              <a:t>Provide </a:t>
            </a:r>
            <a:r>
              <a:rPr lang="en-US" altLang="ko-KR" sz="2800" dirty="0" err="1">
                <a:ea typeface="굴림" charset="-127"/>
                <a:cs typeface="굴림" charset="-127"/>
              </a:rPr>
              <a:t>hypernyms</a:t>
            </a:r>
            <a:r>
              <a:rPr lang="en-US" altLang="ko-KR" sz="2800" dirty="0">
                <a:ea typeface="굴림" charset="-127"/>
                <a:cs typeface="굴림" charset="-127"/>
              </a:rPr>
              <a:t> (from the hierarchy)</a:t>
            </a:r>
          </a:p>
          <a:p>
            <a:pPr lvl="1"/>
            <a:r>
              <a:rPr lang="en-US" altLang="ko-KR" sz="2400" dirty="0">
                <a:ea typeface="굴림" charset="-127"/>
                <a:cs typeface="굴림" charset="-127"/>
              </a:rPr>
              <a:t>E.g., glucose ISA monosaccharide</a:t>
            </a:r>
          </a:p>
          <a:p>
            <a:r>
              <a:rPr lang="en-US" sz="2800" dirty="0"/>
              <a:t>Indexing in MEDLINE/</a:t>
            </a:r>
            <a:r>
              <a:rPr lang="en-US" sz="2800" dirty="0" err="1"/>
              <a:t>PubMED</a:t>
            </a:r>
            <a:r>
              <a:rPr lang="en-US" sz="2800" dirty="0"/>
              <a:t> database</a:t>
            </a:r>
          </a:p>
          <a:p>
            <a:pPr lvl="1"/>
            <a:r>
              <a:rPr lang="en-US" sz="2400" dirty="0"/>
              <a:t>NLM’s bibliographic database: </a:t>
            </a:r>
          </a:p>
          <a:p>
            <a:pPr lvl="2"/>
            <a:r>
              <a:rPr lang="en-US" dirty="0"/>
              <a:t>20 million journal articles</a:t>
            </a:r>
          </a:p>
          <a:p>
            <a:pPr lvl="2"/>
            <a:r>
              <a:rPr lang="en-US" altLang="ko-KR" dirty="0">
                <a:ea typeface="굴림" charset="-127"/>
                <a:cs typeface="굴림" charset="-127"/>
              </a:rPr>
              <a:t>Each article hand-assigned 10-20 </a:t>
            </a:r>
            <a:r>
              <a:rPr lang="en-US" altLang="ko-KR" dirty="0" err="1">
                <a:ea typeface="굴림" charset="-127"/>
                <a:cs typeface="굴림" charset="-127"/>
              </a:rPr>
              <a:t>MeSH</a:t>
            </a:r>
            <a:r>
              <a:rPr lang="en-US" altLang="ko-KR" dirty="0">
                <a:ea typeface="굴림" charset="-127"/>
                <a:cs typeface="굴림" charset="-127"/>
              </a:rPr>
              <a:t> terms</a:t>
            </a:r>
            <a:endParaRPr lang="en-US" altLang="ko-KR" sz="2400" dirty="0">
              <a:ea typeface="굴림" charset="-127"/>
              <a:cs typeface="굴림" charset="-127"/>
            </a:endParaRPr>
          </a:p>
        </p:txBody>
      </p:sp>
    </p:spTree>
    <p:extLst>
      <p:ext uri="{BB962C8B-B14F-4D97-AF65-F5344CB8AC3E}">
        <p14:creationId xmlns:p14="http://schemas.microsoft.com/office/powerpoint/2010/main" val="1430199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323850"/>
            <a:ext cx="4800600" cy="1905000"/>
          </a:xfrm>
        </p:spPr>
        <p:txBody>
          <a:bodyPr/>
          <a:lstStyle/>
          <a:p>
            <a:r>
              <a:rPr lang="en-US" sz="4000" dirty="0">
                <a:latin typeface="Calibri (Headings)"/>
                <a:cs typeface="Calibri (Headings)"/>
              </a:rPr>
              <a:t>Word Meaning and Similarity</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a:xfrm>
            <a:off x="4495800" y="1809750"/>
            <a:ext cx="3886200" cy="1295400"/>
          </a:xfrm>
        </p:spPr>
        <p:txBody>
          <a:bodyPr/>
          <a:lstStyle/>
          <a:p>
            <a:r>
              <a:rPr lang="en-US" sz="3600" dirty="0" err="1">
                <a:solidFill>
                  <a:srgbClr val="A4001D"/>
                </a:solidFill>
                <a:ea typeface="ＭＳ Ｐゴシック" charset="0"/>
                <a:cs typeface="Calibri"/>
              </a:rPr>
              <a:t>WordNet</a:t>
            </a:r>
            <a:r>
              <a:rPr lang="en-US" sz="3600" dirty="0">
                <a:solidFill>
                  <a:srgbClr val="A4001D"/>
                </a:solidFill>
                <a:ea typeface="ＭＳ Ｐゴシック" charset="0"/>
                <a:cs typeface="Calibri"/>
              </a:rPr>
              <a:t> and other Online Thesauri</a:t>
            </a:r>
          </a:p>
        </p:txBody>
      </p:sp>
    </p:spTree>
    <p:extLst>
      <p:ext uri="{BB962C8B-B14F-4D97-AF65-F5344CB8AC3E}">
        <p14:creationId xmlns:p14="http://schemas.microsoft.com/office/powerpoint/2010/main" val="196128609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323850"/>
            <a:ext cx="4800600" cy="1905000"/>
          </a:xfrm>
        </p:spPr>
        <p:txBody>
          <a:bodyPr/>
          <a:lstStyle/>
          <a:p>
            <a:r>
              <a:rPr lang="en-US" sz="4000" dirty="0">
                <a:latin typeface="Calibri (Headings)"/>
                <a:cs typeface="Calibri (Headings)"/>
              </a:rPr>
              <a:t>Word Meaning and Similarity</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a:xfrm>
            <a:off x="4495800" y="1809750"/>
            <a:ext cx="3886200" cy="1295400"/>
          </a:xfrm>
        </p:spPr>
        <p:txBody>
          <a:bodyPr/>
          <a:lstStyle/>
          <a:p>
            <a:r>
              <a:rPr lang="en-US" sz="3600" dirty="0">
                <a:solidFill>
                  <a:srgbClr val="A4001D"/>
                </a:solidFill>
                <a:ea typeface="ＭＳ Ｐゴシック" charset="0"/>
                <a:cs typeface="Calibri"/>
              </a:rPr>
              <a:t>Word Similarity: Thesaurus Methods</a:t>
            </a:r>
          </a:p>
        </p:txBody>
      </p:sp>
    </p:spTree>
    <p:extLst>
      <p:ext uri="{BB962C8B-B14F-4D97-AF65-F5344CB8AC3E}">
        <p14:creationId xmlns:p14="http://schemas.microsoft.com/office/powerpoint/2010/main" val="299547961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371600" y="209550"/>
            <a:ext cx="7467600" cy="742950"/>
          </a:xfrm>
        </p:spPr>
        <p:txBody>
          <a:bodyPr/>
          <a:lstStyle/>
          <a:p>
            <a:r>
              <a:rPr lang="en-US" sz="3200" dirty="0"/>
              <a:t>Lemmas have senses</a:t>
            </a:r>
          </a:p>
        </p:txBody>
      </p:sp>
      <p:sp>
        <p:nvSpPr>
          <p:cNvPr id="27651" name="Rectangle 3"/>
          <p:cNvSpPr>
            <a:spLocks noGrp="1" noChangeArrowheads="1"/>
          </p:cNvSpPr>
          <p:nvPr>
            <p:ph sz="quarter" idx="1"/>
          </p:nvPr>
        </p:nvSpPr>
        <p:spPr>
          <a:xfrm>
            <a:off x="304800" y="1200150"/>
            <a:ext cx="8534400" cy="3333750"/>
          </a:xfrm>
        </p:spPr>
        <p:txBody>
          <a:bodyPr/>
          <a:lstStyle/>
          <a:p>
            <a:r>
              <a:rPr lang="en-US" sz="2800" dirty="0"/>
              <a:t>One lemma “bank” can have many meanings:</a:t>
            </a:r>
          </a:p>
          <a:p>
            <a:pPr lvl="2"/>
            <a:r>
              <a:rPr lang="en-US" dirty="0">
                <a:latin typeface="Courier"/>
                <a:cs typeface="Courier"/>
              </a:rPr>
              <a:t>…a </a:t>
            </a:r>
            <a:r>
              <a:rPr lang="en-US" b="1" dirty="0">
                <a:solidFill>
                  <a:srgbClr val="0000FF"/>
                </a:solidFill>
                <a:latin typeface="Courier"/>
                <a:cs typeface="Courier"/>
              </a:rPr>
              <a:t>bank</a:t>
            </a:r>
            <a:r>
              <a:rPr lang="en-US" dirty="0">
                <a:solidFill>
                  <a:srgbClr val="0000FF"/>
                </a:solidFill>
                <a:latin typeface="Courier"/>
                <a:cs typeface="Courier"/>
              </a:rPr>
              <a:t> </a:t>
            </a:r>
            <a:r>
              <a:rPr lang="en-US" dirty="0">
                <a:latin typeface="Courier"/>
                <a:cs typeface="Courier"/>
              </a:rPr>
              <a:t>can hold the investments in a custodial account…</a:t>
            </a:r>
          </a:p>
          <a:p>
            <a:pPr lvl="2"/>
            <a:r>
              <a:rPr lang="en-US" dirty="0">
                <a:latin typeface="Courier"/>
                <a:cs typeface="Courier"/>
              </a:rPr>
              <a:t>“…as agriculture burgeons on the east </a:t>
            </a:r>
            <a:r>
              <a:rPr lang="en-US" b="1" dirty="0">
                <a:solidFill>
                  <a:srgbClr val="0000FF"/>
                </a:solidFill>
                <a:latin typeface="Courier"/>
                <a:cs typeface="Courier"/>
              </a:rPr>
              <a:t>bank</a:t>
            </a:r>
            <a:r>
              <a:rPr lang="en-US" dirty="0">
                <a:latin typeface="Courier"/>
                <a:cs typeface="Courier"/>
              </a:rPr>
              <a:t> the river will shrink even more</a:t>
            </a:r>
            <a:r>
              <a:rPr lang="en-US" sz="2400" dirty="0"/>
              <a:t>”</a:t>
            </a:r>
            <a:endParaRPr lang="en-US" sz="2800" dirty="0"/>
          </a:p>
          <a:p>
            <a:r>
              <a:rPr lang="en-US" sz="2800" b="1" dirty="0"/>
              <a:t>Sense </a:t>
            </a:r>
            <a:r>
              <a:rPr lang="en-US" sz="2800" dirty="0"/>
              <a:t>(or </a:t>
            </a:r>
            <a:r>
              <a:rPr lang="en-US" sz="2800" b="1" dirty="0"/>
              <a:t>word sense</a:t>
            </a:r>
            <a:r>
              <a:rPr lang="en-US" sz="2800" dirty="0"/>
              <a:t>)</a:t>
            </a:r>
          </a:p>
          <a:p>
            <a:pPr lvl="1"/>
            <a:r>
              <a:rPr lang="en-US" sz="2400" dirty="0"/>
              <a:t>A discrete representation </a:t>
            </a:r>
          </a:p>
          <a:p>
            <a:pPr marL="457200" lvl="1" indent="0">
              <a:buNone/>
            </a:pPr>
            <a:r>
              <a:rPr lang="en-US" sz="2400" dirty="0"/>
              <a:t>                  of an aspect of a word’s meaning.</a:t>
            </a:r>
          </a:p>
          <a:p>
            <a:r>
              <a:rPr lang="en-US" sz="2800" dirty="0"/>
              <a:t>The lemma </a:t>
            </a:r>
            <a:r>
              <a:rPr lang="en-US" sz="2800" b="1" dirty="0"/>
              <a:t>bank</a:t>
            </a:r>
            <a:r>
              <a:rPr lang="en-US" sz="2800" dirty="0"/>
              <a:t> here has two senses</a:t>
            </a:r>
          </a:p>
        </p:txBody>
      </p:sp>
      <p:sp>
        <p:nvSpPr>
          <p:cNvPr id="2" name="TextBox 1"/>
          <p:cNvSpPr txBox="1"/>
          <p:nvPr/>
        </p:nvSpPr>
        <p:spPr>
          <a:xfrm>
            <a:off x="2384482" y="1917594"/>
            <a:ext cx="307797" cy="338554"/>
          </a:xfrm>
          <a:prstGeom prst="rect">
            <a:avLst/>
          </a:prstGeom>
          <a:noFill/>
        </p:spPr>
        <p:txBody>
          <a:bodyPr wrap="none" rtlCol="0">
            <a:spAutoFit/>
          </a:bodyPr>
          <a:lstStyle/>
          <a:p>
            <a:r>
              <a:rPr lang="en-US" sz="1600" dirty="0">
                <a:solidFill>
                  <a:srgbClr val="0000FF"/>
                </a:solidFill>
                <a:latin typeface="Courier"/>
                <a:cs typeface="Courier"/>
              </a:rPr>
              <a:t>1</a:t>
            </a:r>
          </a:p>
        </p:txBody>
      </p:sp>
      <p:sp>
        <p:nvSpPr>
          <p:cNvPr id="5" name="TextBox 4"/>
          <p:cNvSpPr txBox="1"/>
          <p:nvPr/>
        </p:nvSpPr>
        <p:spPr>
          <a:xfrm>
            <a:off x="7718482" y="2594028"/>
            <a:ext cx="307797" cy="338554"/>
          </a:xfrm>
          <a:prstGeom prst="rect">
            <a:avLst/>
          </a:prstGeom>
          <a:noFill/>
        </p:spPr>
        <p:txBody>
          <a:bodyPr wrap="none" rtlCol="0">
            <a:spAutoFit/>
          </a:bodyPr>
          <a:lstStyle/>
          <a:p>
            <a:r>
              <a:rPr lang="en-US" sz="1600" dirty="0">
                <a:solidFill>
                  <a:srgbClr val="0000FF"/>
                </a:solidFill>
                <a:latin typeface="Courier"/>
                <a:cs typeface="Courier"/>
              </a:rPr>
              <a:t>2</a:t>
            </a:r>
          </a:p>
        </p:txBody>
      </p:sp>
      <p:sp>
        <p:nvSpPr>
          <p:cNvPr id="3" name="TextBox 2"/>
          <p:cNvSpPr txBox="1"/>
          <p:nvPr/>
        </p:nvSpPr>
        <p:spPr>
          <a:xfrm>
            <a:off x="76200" y="1798611"/>
            <a:ext cx="962936" cy="369332"/>
          </a:xfrm>
          <a:prstGeom prst="rect">
            <a:avLst/>
          </a:prstGeom>
          <a:noFill/>
        </p:spPr>
        <p:txBody>
          <a:bodyPr wrap="none" rtlCol="0">
            <a:spAutoFit/>
          </a:bodyPr>
          <a:lstStyle/>
          <a:p>
            <a:r>
              <a:rPr lang="en-US" sz="1800" dirty="0">
                <a:solidFill>
                  <a:srgbClr val="0000FF"/>
                </a:solidFill>
                <a:latin typeface="+mn-lt"/>
              </a:rPr>
              <a:t>Sense 1:</a:t>
            </a:r>
          </a:p>
        </p:txBody>
      </p:sp>
      <p:sp>
        <p:nvSpPr>
          <p:cNvPr id="7" name="TextBox 6"/>
          <p:cNvSpPr txBox="1"/>
          <p:nvPr/>
        </p:nvSpPr>
        <p:spPr>
          <a:xfrm>
            <a:off x="76200" y="2495550"/>
            <a:ext cx="962936" cy="369332"/>
          </a:xfrm>
          <a:prstGeom prst="rect">
            <a:avLst/>
          </a:prstGeom>
          <a:noFill/>
        </p:spPr>
        <p:txBody>
          <a:bodyPr wrap="none" rtlCol="0">
            <a:spAutoFit/>
          </a:bodyPr>
          <a:lstStyle/>
          <a:p>
            <a:r>
              <a:rPr lang="en-US" sz="1800" dirty="0">
                <a:solidFill>
                  <a:srgbClr val="0000FF"/>
                </a:solidFill>
                <a:latin typeface="+mn-lt"/>
              </a:rPr>
              <a:t>Sense 2:</a:t>
            </a:r>
          </a:p>
        </p:txBody>
      </p:sp>
    </p:spTree>
    <p:extLst>
      <p:ext uri="{BB962C8B-B14F-4D97-AF65-F5344CB8AC3E}">
        <p14:creationId xmlns:p14="http://schemas.microsoft.com/office/powerpoint/2010/main" val="111461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3"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t>Word Similarity</a:t>
            </a:r>
          </a:p>
        </p:txBody>
      </p:sp>
      <p:sp>
        <p:nvSpPr>
          <p:cNvPr id="79875" name="Rectangle 3"/>
          <p:cNvSpPr>
            <a:spLocks noGrp="1" noChangeArrowheads="1"/>
          </p:cNvSpPr>
          <p:nvPr>
            <p:ph sz="quarter" idx="1"/>
          </p:nvPr>
        </p:nvSpPr>
        <p:spPr/>
        <p:txBody>
          <a:bodyPr/>
          <a:lstStyle/>
          <a:p>
            <a:r>
              <a:rPr lang="en-US" sz="2000" b="1" dirty="0"/>
              <a:t>Synonymy</a:t>
            </a:r>
            <a:r>
              <a:rPr lang="en-US" sz="2000" dirty="0"/>
              <a:t>: a binary relation</a:t>
            </a:r>
          </a:p>
          <a:p>
            <a:pPr lvl="1"/>
            <a:r>
              <a:rPr lang="en-US" sz="1800" dirty="0"/>
              <a:t>Two words are either synonymous or not</a:t>
            </a:r>
          </a:p>
          <a:p>
            <a:r>
              <a:rPr lang="en-US" sz="2000" b="1" dirty="0"/>
              <a:t>Similarity </a:t>
            </a:r>
            <a:r>
              <a:rPr lang="en-US" sz="2000" dirty="0"/>
              <a:t>(or</a:t>
            </a:r>
            <a:r>
              <a:rPr lang="en-US" sz="2000" b="1" dirty="0"/>
              <a:t> distance</a:t>
            </a:r>
            <a:r>
              <a:rPr lang="en-US" sz="2000" dirty="0"/>
              <a:t>): a looser metric</a:t>
            </a:r>
          </a:p>
          <a:p>
            <a:pPr lvl="1"/>
            <a:r>
              <a:rPr lang="en-US" sz="1800" dirty="0"/>
              <a:t>Two words are more similar if they share more features of meaning</a:t>
            </a:r>
          </a:p>
          <a:p>
            <a:r>
              <a:rPr lang="en-US" sz="2000" dirty="0"/>
              <a:t>Similarity is properly a relation between </a:t>
            </a:r>
            <a:r>
              <a:rPr lang="en-US" sz="2000" b="1" dirty="0"/>
              <a:t>senses</a:t>
            </a:r>
            <a:endParaRPr lang="en-US" sz="2000" dirty="0"/>
          </a:p>
          <a:p>
            <a:pPr lvl="1"/>
            <a:r>
              <a:rPr lang="en-US" sz="1800" dirty="0"/>
              <a:t>The word “</a:t>
            </a:r>
            <a:r>
              <a:rPr lang="en-US" sz="1800" dirty="0">
                <a:latin typeface="Courier"/>
                <a:cs typeface="Courier"/>
              </a:rPr>
              <a:t>bank</a:t>
            </a:r>
            <a:r>
              <a:rPr lang="en-US" sz="1800" dirty="0"/>
              <a:t>” is not similar to the word “</a:t>
            </a:r>
            <a:r>
              <a:rPr lang="en-US" sz="1800" dirty="0">
                <a:latin typeface="Courier"/>
                <a:cs typeface="Courier"/>
              </a:rPr>
              <a:t>slope</a:t>
            </a:r>
            <a:r>
              <a:rPr lang="en-US" sz="1800" dirty="0"/>
              <a:t>”</a:t>
            </a:r>
          </a:p>
          <a:p>
            <a:pPr lvl="1"/>
            <a:r>
              <a:rPr lang="en-US" sz="1800" dirty="0">
                <a:solidFill>
                  <a:srgbClr val="0000FF"/>
                </a:solidFill>
              </a:rPr>
              <a:t>Bank</a:t>
            </a:r>
            <a:r>
              <a:rPr lang="en-US" sz="1800" baseline="30000" dirty="0">
                <a:solidFill>
                  <a:srgbClr val="0000FF"/>
                </a:solidFill>
              </a:rPr>
              <a:t>1</a:t>
            </a:r>
            <a:r>
              <a:rPr lang="en-US" sz="1800" dirty="0"/>
              <a:t> is similar to </a:t>
            </a:r>
            <a:r>
              <a:rPr lang="en-US" sz="1800" dirty="0">
                <a:solidFill>
                  <a:srgbClr val="0000FF"/>
                </a:solidFill>
              </a:rPr>
              <a:t>fund</a:t>
            </a:r>
            <a:r>
              <a:rPr lang="en-US" sz="1800" baseline="30000" dirty="0">
                <a:solidFill>
                  <a:srgbClr val="0000FF"/>
                </a:solidFill>
              </a:rPr>
              <a:t>3</a:t>
            </a:r>
          </a:p>
          <a:p>
            <a:pPr lvl="1"/>
            <a:r>
              <a:rPr lang="en-US" sz="1800" dirty="0">
                <a:solidFill>
                  <a:srgbClr val="0000FF"/>
                </a:solidFill>
              </a:rPr>
              <a:t>Bank</a:t>
            </a:r>
            <a:r>
              <a:rPr lang="en-US" sz="1800" baseline="30000" dirty="0">
                <a:solidFill>
                  <a:srgbClr val="0000FF"/>
                </a:solidFill>
              </a:rPr>
              <a:t>2</a:t>
            </a:r>
            <a:r>
              <a:rPr lang="en-US" sz="1800" dirty="0"/>
              <a:t> is similar to </a:t>
            </a:r>
            <a:r>
              <a:rPr lang="en-US" sz="1800" dirty="0">
                <a:solidFill>
                  <a:srgbClr val="0000FF"/>
                </a:solidFill>
              </a:rPr>
              <a:t>slope</a:t>
            </a:r>
            <a:r>
              <a:rPr lang="en-US" sz="1800" baseline="30000" dirty="0">
                <a:solidFill>
                  <a:srgbClr val="0000FF"/>
                </a:solidFill>
              </a:rPr>
              <a:t>5</a:t>
            </a:r>
          </a:p>
          <a:p>
            <a:r>
              <a:rPr lang="en-US" sz="2000" dirty="0"/>
              <a:t>But we’ll compute similarity over both words and senses</a:t>
            </a:r>
          </a:p>
        </p:txBody>
      </p:sp>
    </p:spTree>
    <p:extLst>
      <p:ext uri="{BB962C8B-B14F-4D97-AF65-F5344CB8AC3E}">
        <p14:creationId xmlns:p14="http://schemas.microsoft.com/office/powerpoint/2010/main" val="42796039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Why word similarity</a:t>
            </a:r>
          </a:p>
        </p:txBody>
      </p:sp>
      <p:sp>
        <p:nvSpPr>
          <p:cNvPr id="80899" name="Rectangle 3"/>
          <p:cNvSpPr>
            <a:spLocks noGrp="1" noChangeArrowheads="1"/>
          </p:cNvSpPr>
          <p:nvPr>
            <p:ph sz="quarter" idx="1"/>
          </p:nvPr>
        </p:nvSpPr>
        <p:spPr/>
        <p:txBody>
          <a:bodyPr/>
          <a:lstStyle/>
          <a:p>
            <a:r>
              <a:rPr lang="en-US"/>
              <a:t>Information retrieval</a:t>
            </a:r>
          </a:p>
          <a:p>
            <a:r>
              <a:rPr lang="en-US"/>
              <a:t>Question answering</a:t>
            </a:r>
          </a:p>
          <a:p>
            <a:r>
              <a:rPr lang="en-US"/>
              <a:t>Machine translation</a:t>
            </a:r>
          </a:p>
          <a:p>
            <a:r>
              <a:rPr lang="en-US"/>
              <a:t>Natural language generation</a:t>
            </a:r>
          </a:p>
          <a:p>
            <a:r>
              <a:rPr lang="en-US"/>
              <a:t>Language modeling</a:t>
            </a:r>
          </a:p>
          <a:p>
            <a:r>
              <a:rPr lang="en-US"/>
              <a:t>Automatic essay grading</a:t>
            </a:r>
          </a:p>
          <a:p>
            <a:r>
              <a:rPr lang="en-US"/>
              <a:t>Plagiarism detection</a:t>
            </a:r>
          </a:p>
          <a:p>
            <a:r>
              <a:rPr lang="en-US"/>
              <a:t>Document clustering</a:t>
            </a:r>
          </a:p>
        </p:txBody>
      </p:sp>
    </p:spTree>
    <p:extLst>
      <p:ext uri="{BB962C8B-B14F-4D97-AF65-F5344CB8AC3E}">
        <p14:creationId xmlns:p14="http://schemas.microsoft.com/office/powerpoint/2010/main" val="3955336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26"/>
          <p:cNvSpPr>
            <a:spLocks noGrp="1" noChangeArrowheads="1"/>
          </p:cNvSpPr>
          <p:nvPr>
            <p:ph type="title"/>
          </p:nvPr>
        </p:nvSpPr>
        <p:spPr/>
        <p:txBody>
          <a:bodyPr/>
          <a:lstStyle/>
          <a:p>
            <a:r>
              <a:rPr lang="en-US" dirty="0"/>
              <a:t>Word similarity and word relatedness</a:t>
            </a:r>
          </a:p>
        </p:txBody>
      </p:sp>
      <p:sp>
        <p:nvSpPr>
          <p:cNvPr id="82947" name="Rectangle 1027"/>
          <p:cNvSpPr>
            <a:spLocks noGrp="1" noChangeArrowheads="1"/>
          </p:cNvSpPr>
          <p:nvPr>
            <p:ph sz="quarter" idx="1"/>
          </p:nvPr>
        </p:nvSpPr>
        <p:spPr/>
        <p:txBody>
          <a:bodyPr/>
          <a:lstStyle/>
          <a:p>
            <a:pPr>
              <a:lnSpc>
                <a:spcPct val="90000"/>
              </a:lnSpc>
            </a:pPr>
            <a:r>
              <a:rPr lang="en-US" sz="2800" dirty="0"/>
              <a:t>We often distinguish </a:t>
            </a:r>
            <a:r>
              <a:rPr lang="en-US" sz="2800" b="1" dirty="0"/>
              <a:t>word similarity  </a:t>
            </a:r>
            <a:r>
              <a:rPr lang="en-US" sz="2800" dirty="0"/>
              <a:t>from </a:t>
            </a:r>
            <a:r>
              <a:rPr lang="en-US" sz="2800" b="1" dirty="0"/>
              <a:t>word relatedness</a:t>
            </a:r>
          </a:p>
          <a:p>
            <a:pPr lvl="1">
              <a:lnSpc>
                <a:spcPct val="90000"/>
              </a:lnSpc>
            </a:pPr>
            <a:r>
              <a:rPr lang="en-US" sz="2400" b="1" dirty="0"/>
              <a:t>Similar</a:t>
            </a:r>
            <a:r>
              <a:rPr lang="en-US" sz="2400" dirty="0"/>
              <a:t> </a:t>
            </a:r>
            <a:r>
              <a:rPr lang="en-US" sz="2400" b="1" dirty="0"/>
              <a:t>words</a:t>
            </a:r>
            <a:r>
              <a:rPr lang="en-US" sz="2400" dirty="0"/>
              <a:t>: near-synonyms</a:t>
            </a:r>
          </a:p>
          <a:p>
            <a:pPr lvl="1">
              <a:lnSpc>
                <a:spcPct val="90000"/>
              </a:lnSpc>
            </a:pPr>
            <a:r>
              <a:rPr lang="en-US" sz="2400" b="1" dirty="0"/>
              <a:t>Related words</a:t>
            </a:r>
            <a:r>
              <a:rPr lang="en-US" sz="2400" dirty="0"/>
              <a:t>: can be related any way</a:t>
            </a:r>
          </a:p>
          <a:p>
            <a:pPr lvl="2">
              <a:lnSpc>
                <a:spcPct val="90000"/>
              </a:lnSpc>
            </a:pPr>
            <a:r>
              <a:rPr lang="en-US" sz="2400" dirty="0">
                <a:latin typeface="Courier"/>
                <a:cs typeface="Courier"/>
              </a:rPr>
              <a:t>car, bicycle</a:t>
            </a:r>
            <a:r>
              <a:rPr lang="en-US" sz="2400" dirty="0"/>
              <a:t>:    </a:t>
            </a:r>
            <a:r>
              <a:rPr lang="en-US" sz="2400" b="1" dirty="0"/>
              <a:t>similar</a:t>
            </a:r>
          </a:p>
          <a:p>
            <a:pPr lvl="2">
              <a:lnSpc>
                <a:spcPct val="90000"/>
              </a:lnSpc>
            </a:pPr>
            <a:r>
              <a:rPr lang="en-US" sz="2400" dirty="0">
                <a:latin typeface="Courier"/>
                <a:cs typeface="Courier"/>
              </a:rPr>
              <a:t>car, gasoline</a:t>
            </a:r>
            <a:r>
              <a:rPr lang="en-US" sz="2400" dirty="0"/>
              <a:t>:   </a:t>
            </a:r>
            <a:r>
              <a:rPr lang="en-US" sz="2400" b="1" dirty="0"/>
              <a:t>related</a:t>
            </a:r>
            <a:r>
              <a:rPr lang="en-US" sz="2400" dirty="0"/>
              <a:t>, not similar</a:t>
            </a:r>
          </a:p>
        </p:txBody>
      </p:sp>
    </p:spTree>
    <p:extLst>
      <p:ext uri="{BB962C8B-B14F-4D97-AF65-F5344CB8AC3E}">
        <p14:creationId xmlns:p14="http://schemas.microsoft.com/office/powerpoint/2010/main" val="2184540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dirty="0"/>
              <a:t>Two classes of similarity algorithms</a:t>
            </a:r>
          </a:p>
        </p:txBody>
      </p:sp>
      <p:sp>
        <p:nvSpPr>
          <p:cNvPr id="81923" name="Rectangle 3"/>
          <p:cNvSpPr>
            <a:spLocks noGrp="1" noChangeArrowheads="1"/>
          </p:cNvSpPr>
          <p:nvPr>
            <p:ph sz="quarter" idx="1"/>
          </p:nvPr>
        </p:nvSpPr>
        <p:spPr/>
        <p:txBody>
          <a:bodyPr/>
          <a:lstStyle/>
          <a:p>
            <a:r>
              <a:rPr lang="en-US" sz="2800" dirty="0"/>
              <a:t>Thesaurus-based algorithms</a:t>
            </a:r>
          </a:p>
          <a:p>
            <a:pPr lvl="1"/>
            <a:r>
              <a:rPr lang="en-US" sz="2400" dirty="0"/>
              <a:t>Are words “nearby” in </a:t>
            </a:r>
            <a:r>
              <a:rPr lang="en-US" sz="2400" dirty="0" err="1"/>
              <a:t>hypernym</a:t>
            </a:r>
            <a:r>
              <a:rPr lang="en-US" sz="2400" dirty="0"/>
              <a:t> hierarchy?</a:t>
            </a:r>
          </a:p>
          <a:p>
            <a:pPr lvl="1"/>
            <a:r>
              <a:rPr lang="en-US" sz="2400" dirty="0"/>
              <a:t>Do words have similar glosses (definitions)?</a:t>
            </a:r>
          </a:p>
          <a:p>
            <a:r>
              <a:rPr lang="en-US" sz="2800" dirty="0"/>
              <a:t>Distributional algorithms</a:t>
            </a:r>
          </a:p>
          <a:p>
            <a:pPr lvl="1"/>
            <a:r>
              <a:rPr lang="en-US" sz="2400" dirty="0"/>
              <a:t>Do words have similar distributional contexts?</a:t>
            </a:r>
          </a:p>
        </p:txBody>
      </p:sp>
    </p:spTree>
    <p:extLst>
      <p:ext uri="{BB962C8B-B14F-4D97-AF65-F5344CB8AC3E}">
        <p14:creationId xmlns:p14="http://schemas.microsoft.com/office/powerpoint/2010/main" val="42935238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ordnetdim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133350"/>
            <a:ext cx="4642375" cy="2829322"/>
          </a:xfrm>
          <a:prstGeom prst="rect">
            <a:avLst/>
          </a:prstGeom>
        </p:spPr>
      </p:pic>
      <p:sp>
        <p:nvSpPr>
          <p:cNvPr id="83970" name="Rectangle 2"/>
          <p:cNvSpPr>
            <a:spLocks noGrp="1" noChangeArrowheads="1"/>
          </p:cNvSpPr>
          <p:nvPr>
            <p:ph type="title"/>
          </p:nvPr>
        </p:nvSpPr>
        <p:spPr/>
        <p:txBody>
          <a:bodyPr/>
          <a:lstStyle/>
          <a:p>
            <a:r>
              <a:rPr lang="en-US"/>
              <a:t>Path based similarity</a:t>
            </a:r>
          </a:p>
        </p:txBody>
      </p:sp>
      <p:sp>
        <p:nvSpPr>
          <p:cNvPr id="83971" name="Rectangle 3"/>
          <p:cNvSpPr>
            <a:spLocks noGrp="1" noChangeArrowheads="1"/>
          </p:cNvSpPr>
          <p:nvPr>
            <p:ph sz="quarter" idx="1"/>
          </p:nvPr>
        </p:nvSpPr>
        <p:spPr>
          <a:xfrm>
            <a:off x="76200" y="2952750"/>
            <a:ext cx="6172200" cy="2209800"/>
          </a:xfrm>
        </p:spPr>
        <p:txBody>
          <a:bodyPr/>
          <a:lstStyle/>
          <a:p>
            <a:r>
              <a:rPr lang="en-US" dirty="0"/>
              <a:t>Two concepts (senses/</a:t>
            </a:r>
            <a:r>
              <a:rPr lang="en-US" dirty="0" err="1"/>
              <a:t>synsets</a:t>
            </a:r>
            <a:r>
              <a:rPr lang="en-US" dirty="0"/>
              <a:t>) are similar if they are near each other in the thesaurus hierarchy </a:t>
            </a:r>
          </a:p>
          <a:p>
            <a:pPr lvl="1"/>
            <a:r>
              <a:rPr lang="en-US" dirty="0"/>
              <a:t>=have a short path between them</a:t>
            </a:r>
          </a:p>
          <a:p>
            <a:pPr lvl="1"/>
            <a:r>
              <a:rPr lang="en-US" dirty="0"/>
              <a:t>concepts have path 1 to themselves</a:t>
            </a:r>
          </a:p>
        </p:txBody>
      </p:sp>
    </p:spTree>
    <p:extLst>
      <p:ext uri="{BB962C8B-B14F-4D97-AF65-F5344CB8AC3E}">
        <p14:creationId xmlns:p14="http://schemas.microsoft.com/office/powerpoint/2010/main" val="14608616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dirty="0"/>
              <a:t>Refinements to path-based similarity</a:t>
            </a:r>
          </a:p>
        </p:txBody>
      </p:sp>
      <p:sp>
        <p:nvSpPr>
          <p:cNvPr id="84995" name="Rectangle 3"/>
          <p:cNvSpPr>
            <a:spLocks noGrp="1" noChangeArrowheads="1"/>
          </p:cNvSpPr>
          <p:nvPr>
            <p:ph sz="quarter" idx="1"/>
          </p:nvPr>
        </p:nvSpPr>
        <p:spPr/>
        <p:txBody>
          <a:bodyPr/>
          <a:lstStyle/>
          <a:p>
            <a:r>
              <a:rPr lang="en-US" dirty="0" err="1">
                <a:solidFill>
                  <a:srgbClr val="0000FF"/>
                </a:solidFill>
                <a:latin typeface="Times New Roman"/>
                <a:cs typeface="Times New Roman"/>
              </a:rPr>
              <a:t>pathlen</a:t>
            </a:r>
            <a:r>
              <a:rPr lang="en-US" dirty="0">
                <a:solidFill>
                  <a:srgbClr val="0000FF"/>
                </a:solidFill>
                <a:latin typeface="Times New Roman"/>
                <a:cs typeface="Times New Roman"/>
              </a:rPr>
              <a:t>(</a:t>
            </a:r>
            <a:r>
              <a:rPr lang="en-US" i="1" dirty="0">
                <a:solidFill>
                  <a:srgbClr val="0000FF"/>
                </a:solidFill>
                <a:latin typeface="Times New Roman"/>
                <a:cs typeface="Times New Roman"/>
              </a:rPr>
              <a:t>c</a:t>
            </a:r>
            <a:r>
              <a:rPr lang="en-US" i="1" baseline="-25000" dirty="0">
                <a:solidFill>
                  <a:srgbClr val="0000FF"/>
                </a:solidFill>
                <a:latin typeface="Times New Roman"/>
                <a:cs typeface="Times New Roman"/>
              </a:rPr>
              <a:t>1</a:t>
            </a:r>
            <a:r>
              <a:rPr lang="en-US" i="1" dirty="0">
                <a:solidFill>
                  <a:srgbClr val="0000FF"/>
                </a:solidFill>
                <a:latin typeface="Times New Roman"/>
                <a:cs typeface="Times New Roman"/>
              </a:rPr>
              <a:t>,c</a:t>
            </a:r>
            <a:r>
              <a:rPr lang="en-US" i="1" baseline="-25000" dirty="0">
                <a:solidFill>
                  <a:srgbClr val="0000FF"/>
                </a:solidFill>
                <a:latin typeface="Times New Roman"/>
                <a:cs typeface="Times New Roman"/>
              </a:rPr>
              <a:t>2</a:t>
            </a:r>
            <a:r>
              <a:rPr lang="en-US" dirty="0">
                <a:solidFill>
                  <a:srgbClr val="0000FF"/>
                </a:solidFill>
                <a:latin typeface="Times New Roman"/>
                <a:cs typeface="Times New Roman"/>
              </a:rPr>
              <a:t>) </a:t>
            </a:r>
            <a:r>
              <a:rPr lang="en-US" dirty="0"/>
              <a:t>= 1 + number of edges in the shortest path in the </a:t>
            </a:r>
            <a:r>
              <a:rPr lang="en-US" dirty="0" err="1"/>
              <a:t>hypernym</a:t>
            </a:r>
            <a:r>
              <a:rPr lang="en-US" dirty="0"/>
              <a:t> graph between sense nodes </a:t>
            </a:r>
            <a:r>
              <a:rPr lang="en-US" i="1" dirty="0"/>
              <a:t>c</a:t>
            </a:r>
            <a:r>
              <a:rPr lang="en-US" i="1" baseline="-25000" dirty="0"/>
              <a:t>1</a:t>
            </a:r>
            <a:r>
              <a:rPr lang="en-US" dirty="0"/>
              <a:t> and </a:t>
            </a:r>
            <a:r>
              <a:rPr lang="en-US" i="1" dirty="0"/>
              <a:t>c</a:t>
            </a:r>
            <a:r>
              <a:rPr lang="en-US" i="1" baseline="-25000" dirty="0"/>
              <a:t>2</a:t>
            </a:r>
          </a:p>
          <a:p>
            <a:r>
              <a:rPr lang="en-US" dirty="0"/>
              <a:t>ranges from 0 to 1 (identity)</a:t>
            </a:r>
          </a:p>
          <a:p>
            <a:endParaRPr lang="en-US" sz="2800" i="1" baseline="-25000" dirty="0"/>
          </a:p>
          <a:p>
            <a:r>
              <a:rPr lang="en-US" sz="2800" dirty="0" err="1">
                <a:solidFill>
                  <a:srgbClr val="0000FF"/>
                </a:solidFill>
                <a:latin typeface="Times New Roman"/>
                <a:cs typeface="Times New Roman"/>
              </a:rPr>
              <a:t>simpath</a:t>
            </a:r>
            <a:r>
              <a:rPr lang="en-US" sz="2800" dirty="0">
                <a:solidFill>
                  <a:srgbClr val="0000FF"/>
                </a:solidFill>
                <a:latin typeface="Times New Roman"/>
                <a:cs typeface="Times New Roman"/>
              </a:rPr>
              <a:t>(</a:t>
            </a:r>
            <a:r>
              <a:rPr lang="en-US" sz="2800" i="1" dirty="0">
                <a:solidFill>
                  <a:srgbClr val="0000FF"/>
                </a:solidFill>
                <a:latin typeface="Times New Roman"/>
                <a:cs typeface="Times New Roman"/>
              </a:rPr>
              <a:t>c</a:t>
            </a:r>
            <a:r>
              <a:rPr lang="en-US" sz="2800" i="1" baseline="-25000" dirty="0">
                <a:solidFill>
                  <a:srgbClr val="0000FF"/>
                </a:solidFill>
                <a:latin typeface="Times New Roman"/>
                <a:cs typeface="Times New Roman"/>
              </a:rPr>
              <a:t>1</a:t>
            </a:r>
            <a:r>
              <a:rPr lang="en-US" sz="2800" i="1" dirty="0">
                <a:solidFill>
                  <a:srgbClr val="0000FF"/>
                </a:solidFill>
                <a:latin typeface="Times New Roman"/>
                <a:cs typeface="Times New Roman"/>
              </a:rPr>
              <a:t>,c</a:t>
            </a:r>
            <a:r>
              <a:rPr lang="en-US" sz="2800" i="1" baseline="-25000" dirty="0">
                <a:solidFill>
                  <a:srgbClr val="0000FF"/>
                </a:solidFill>
                <a:latin typeface="Times New Roman"/>
                <a:cs typeface="Times New Roman"/>
              </a:rPr>
              <a:t>2</a:t>
            </a:r>
            <a:r>
              <a:rPr lang="en-US" sz="2800" dirty="0">
                <a:solidFill>
                  <a:srgbClr val="0000FF"/>
                </a:solidFill>
                <a:latin typeface="Times New Roman"/>
                <a:cs typeface="Times New Roman"/>
              </a:rPr>
              <a:t>) </a:t>
            </a:r>
            <a:r>
              <a:rPr lang="en-US" sz="2800" dirty="0">
                <a:latin typeface="Times New Roman"/>
                <a:cs typeface="Times New Roman"/>
              </a:rPr>
              <a:t>= </a:t>
            </a:r>
          </a:p>
          <a:p>
            <a:endParaRPr lang="en-US" sz="2800" dirty="0">
              <a:latin typeface="Times New Roman"/>
              <a:cs typeface="Times New Roman"/>
            </a:endParaRPr>
          </a:p>
          <a:p>
            <a:r>
              <a:rPr lang="en-US" sz="2800" dirty="0" err="1">
                <a:solidFill>
                  <a:srgbClr val="0000FF"/>
                </a:solidFill>
                <a:latin typeface="Times New Roman"/>
                <a:cs typeface="Times New Roman"/>
              </a:rPr>
              <a:t>wordsim</a:t>
            </a:r>
            <a:r>
              <a:rPr lang="en-US" sz="2800" i="1" dirty="0">
                <a:solidFill>
                  <a:srgbClr val="0000FF"/>
                </a:solidFill>
                <a:latin typeface="Times New Roman"/>
                <a:cs typeface="Times New Roman"/>
              </a:rPr>
              <a:t>(w</a:t>
            </a:r>
            <a:r>
              <a:rPr lang="en-US" sz="2800" i="1" baseline="-25000" dirty="0">
                <a:solidFill>
                  <a:srgbClr val="0000FF"/>
                </a:solidFill>
                <a:latin typeface="Times New Roman"/>
                <a:cs typeface="Times New Roman"/>
              </a:rPr>
              <a:t>1</a:t>
            </a:r>
            <a:r>
              <a:rPr lang="en-US" sz="2800" i="1" dirty="0">
                <a:solidFill>
                  <a:srgbClr val="0000FF"/>
                </a:solidFill>
                <a:latin typeface="Times New Roman"/>
                <a:cs typeface="Times New Roman"/>
              </a:rPr>
              <a:t>,w</a:t>
            </a:r>
            <a:r>
              <a:rPr lang="en-US" sz="2800" i="1" baseline="-25000" dirty="0">
                <a:solidFill>
                  <a:srgbClr val="0000FF"/>
                </a:solidFill>
                <a:latin typeface="Times New Roman"/>
                <a:cs typeface="Times New Roman"/>
              </a:rPr>
              <a:t>2</a:t>
            </a:r>
            <a:r>
              <a:rPr lang="en-US" sz="2800" dirty="0">
                <a:latin typeface="Times New Roman"/>
                <a:cs typeface="Times New Roman"/>
              </a:rPr>
              <a:t>) =   max</a:t>
            </a:r>
            <a:r>
              <a:rPr lang="en-US" sz="1800" dirty="0">
                <a:latin typeface="Times New Roman"/>
                <a:cs typeface="Times New Roman"/>
              </a:rPr>
              <a:t>         </a:t>
            </a:r>
            <a:r>
              <a:rPr lang="en-US" sz="2800" dirty="0" err="1">
                <a:latin typeface="Times New Roman"/>
                <a:cs typeface="Times New Roman"/>
              </a:rPr>
              <a:t>sim</a:t>
            </a:r>
            <a:r>
              <a:rPr lang="en-US" sz="2800" dirty="0">
                <a:latin typeface="Times New Roman"/>
                <a:cs typeface="Times New Roman"/>
              </a:rPr>
              <a:t>(</a:t>
            </a:r>
            <a:r>
              <a:rPr lang="en-US" sz="2800" i="1" dirty="0">
                <a:latin typeface="Times New Roman"/>
                <a:cs typeface="Times New Roman"/>
              </a:rPr>
              <a:t>c</a:t>
            </a:r>
            <a:r>
              <a:rPr lang="en-US" sz="2800" i="1" baseline="-25000" dirty="0">
                <a:latin typeface="Times New Roman"/>
                <a:cs typeface="Times New Roman"/>
              </a:rPr>
              <a:t>1</a:t>
            </a:r>
            <a:r>
              <a:rPr lang="en-US" sz="2800" i="1" dirty="0">
                <a:latin typeface="Times New Roman"/>
                <a:cs typeface="Times New Roman"/>
              </a:rPr>
              <a:t>,c</a:t>
            </a:r>
            <a:r>
              <a:rPr lang="en-US" sz="2800" i="1" baseline="-25000" dirty="0">
                <a:latin typeface="Times New Roman"/>
                <a:cs typeface="Times New Roman"/>
              </a:rPr>
              <a:t>2</a:t>
            </a:r>
            <a:r>
              <a:rPr lang="en-US" sz="2800" dirty="0">
                <a:latin typeface="Times New Roman"/>
                <a:cs typeface="Times New Roman"/>
              </a:rPr>
              <a:t>)</a:t>
            </a:r>
          </a:p>
        </p:txBody>
      </p:sp>
      <p:sp>
        <p:nvSpPr>
          <p:cNvPr id="2" name="TextBox 1"/>
          <p:cNvSpPr txBox="1"/>
          <p:nvPr/>
        </p:nvSpPr>
        <p:spPr>
          <a:xfrm>
            <a:off x="2362200" y="4476750"/>
            <a:ext cx="2904686" cy="369332"/>
          </a:xfrm>
          <a:prstGeom prst="rect">
            <a:avLst/>
          </a:prstGeom>
          <a:noFill/>
        </p:spPr>
        <p:txBody>
          <a:bodyPr wrap="none" rtlCol="0">
            <a:spAutoFit/>
          </a:bodyPr>
          <a:lstStyle/>
          <a:p>
            <a:r>
              <a:rPr lang="en-US" sz="1800" dirty="0">
                <a:latin typeface="Times New Roman"/>
                <a:cs typeface="Times New Roman"/>
              </a:rPr>
              <a:t>c</a:t>
            </a:r>
            <a:r>
              <a:rPr lang="en-US" sz="1800" baseline="-25000" dirty="0">
                <a:latin typeface="Times New Roman"/>
                <a:cs typeface="Times New Roman"/>
              </a:rPr>
              <a:t>1</a:t>
            </a:r>
            <a:r>
              <a:rPr lang="en-US" sz="1800" dirty="0">
                <a:latin typeface="Times New Roman"/>
                <a:cs typeface="Times New Roman"/>
                <a:sym typeface="Symbol" charset="2"/>
              </a:rPr>
              <a:t></a:t>
            </a:r>
            <a:r>
              <a:rPr lang="en-US" sz="1800" dirty="0">
                <a:latin typeface="Times New Roman"/>
                <a:cs typeface="Times New Roman"/>
              </a:rPr>
              <a:t>senses(w</a:t>
            </a:r>
            <a:r>
              <a:rPr lang="en-US" sz="1800" baseline="-25000" dirty="0">
                <a:latin typeface="Times New Roman"/>
                <a:cs typeface="Times New Roman"/>
              </a:rPr>
              <a:t>1</a:t>
            </a:r>
            <a:r>
              <a:rPr lang="en-US" sz="1800" dirty="0">
                <a:latin typeface="Times New Roman"/>
                <a:cs typeface="Times New Roman"/>
              </a:rPr>
              <a:t>),c</a:t>
            </a:r>
            <a:r>
              <a:rPr lang="en-US" sz="1800" baseline="-25000" dirty="0">
                <a:latin typeface="Times New Roman"/>
                <a:cs typeface="Times New Roman"/>
              </a:rPr>
              <a:t>2</a:t>
            </a:r>
            <a:r>
              <a:rPr lang="en-US" sz="1800" dirty="0">
                <a:latin typeface="Times New Roman"/>
                <a:cs typeface="Times New Roman"/>
                <a:sym typeface="Symbol" charset="2"/>
              </a:rPr>
              <a:t></a:t>
            </a:r>
            <a:r>
              <a:rPr lang="en-US" sz="1800" dirty="0">
                <a:latin typeface="Times New Roman"/>
                <a:cs typeface="Times New Roman"/>
              </a:rPr>
              <a:t>senses(w</a:t>
            </a:r>
            <a:r>
              <a:rPr lang="en-US" sz="1800" baseline="-25000" dirty="0">
                <a:latin typeface="Times New Roman"/>
                <a:cs typeface="Times New Roman"/>
              </a:rPr>
              <a:t>2</a:t>
            </a:r>
            <a:r>
              <a:rPr lang="en-US" sz="1800" dirty="0">
                <a:latin typeface="Times New Roman"/>
                <a:cs typeface="Times New Roman"/>
              </a:rPr>
              <a:t>)</a:t>
            </a:r>
            <a:endParaRPr lang="en-US" sz="1800" dirty="0">
              <a:latin typeface="+mn-lt"/>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4137247282"/>
              </p:ext>
            </p:extLst>
          </p:nvPr>
        </p:nvGraphicFramePr>
        <p:xfrm>
          <a:off x="3276599" y="2813050"/>
          <a:ext cx="2070847" cy="977900"/>
        </p:xfrm>
        <a:graphic>
          <a:graphicData uri="http://schemas.openxmlformats.org/presentationml/2006/ole">
            <mc:AlternateContent xmlns:mc="http://schemas.openxmlformats.org/markup-compatibility/2006">
              <mc:Choice xmlns:v="urn:schemas-microsoft-com:vml" Requires="v">
                <p:oleObj spid="_x0000_s13380" name="Equation" r:id="rId3" imgW="914400" imgH="431800" progId="Equation.3">
                  <p:embed/>
                </p:oleObj>
              </mc:Choice>
              <mc:Fallback>
                <p:oleObj name="Equation" r:id="rId3" imgW="914400" imgH="431800" progId="Equation.3">
                  <p:embed/>
                  <p:pic>
                    <p:nvPicPr>
                      <p:cNvPr id="0" name=""/>
                      <p:cNvPicPr/>
                      <p:nvPr/>
                    </p:nvPicPr>
                    <p:blipFill>
                      <a:blip r:embed="rId4"/>
                      <a:stretch>
                        <a:fillRect/>
                      </a:stretch>
                    </p:blipFill>
                    <p:spPr>
                      <a:xfrm>
                        <a:off x="3276599" y="2813050"/>
                        <a:ext cx="2070847" cy="977900"/>
                      </a:xfrm>
                      <a:prstGeom prst="rect">
                        <a:avLst/>
                      </a:prstGeom>
                    </p:spPr>
                  </p:pic>
                </p:oleObj>
              </mc:Fallback>
            </mc:AlternateContent>
          </a:graphicData>
        </a:graphic>
      </p:graphicFrame>
    </p:spTree>
    <p:extLst>
      <p:ext uri="{BB962C8B-B14F-4D97-AF65-F5344CB8AC3E}">
        <p14:creationId xmlns:p14="http://schemas.microsoft.com/office/powerpoint/2010/main" val="1515793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wordnetdim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5425" y="1123950"/>
            <a:ext cx="4642375" cy="2829322"/>
          </a:xfrm>
          <a:prstGeom prst="rect">
            <a:avLst/>
          </a:prstGeom>
        </p:spPr>
      </p:pic>
      <p:sp>
        <p:nvSpPr>
          <p:cNvPr id="2" name="Title 1"/>
          <p:cNvSpPr>
            <a:spLocks noGrp="1"/>
          </p:cNvSpPr>
          <p:nvPr>
            <p:ph type="title"/>
          </p:nvPr>
        </p:nvSpPr>
        <p:spPr/>
        <p:txBody>
          <a:bodyPr/>
          <a:lstStyle/>
          <a:p>
            <a:r>
              <a:rPr lang="en-US" dirty="0"/>
              <a:t>Example: path-based similarity</a:t>
            </a:r>
            <a:br>
              <a:rPr lang="en-US" dirty="0"/>
            </a:br>
            <a:r>
              <a:rPr lang="en-US" sz="2800" b="0" dirty="0" err="1">
                <a:latin typeface="Times New Roman"/>
                <a:cs typeface="Times New Roman"/>
              </a:rPr>
              <a:t>simpath</a:t>
            </a:r>
            <a:r>
              <a:rPr lang="en-US" sz="2800" b="0" dirty="0">
                <a:latin typeface="Times New Roman"/>
                <a:cs typeface="Times New Roman"/>
              </a:rPr>
              <a:t>(</a:t>
            </a:r>
            <a:r>
              <a:rPr lang="en-US" sz="2800" b="0" i="1" dirty="0">
                <a:latin typeface="Times New Roman"/>
                <a:cs typeface="Times New Roman"/>
              </a:rPr>
              <a:t>c</a:t>
            </a:r>
            <a:r>
              <a:rPr lang="en-US" sz="2800" b="0" i="1" baseline="-25000" dirty="0">
                <a:latin typeface="Times New Roman"/>
                <a:cs typeface="Times New Roman"/>
              </a:rPr>
              <a:t>1</a:t>
            </a:r>
            <a:r>
              <a:rPr lang="en-US" sz="2800" b="0" i="1" dirty="0">
                <a:latin typeface="Times New Roman"/>
                <a:cs typeface="Times New Roman"/>
              </a:rPr>
              <a:t>,c</a:t>
            </a:r>
            <a:r>
              <a:rPr lang="en-US" sz="2800" b="0" i="1" baseline="-25000" dirty="0">
                <a:latin typeface="Times New Roman"/>
                <a:cs typeface="Times New Roman"/>
              </a:rPr>
              <a:t>2</a:t>
            </a:r>
            <a:r>
              <a:rPr lang="en-US" sz="2800" b="0" dirty="0">
                <a:latin typeface="Times New Roman"/>
                <a:cs typeface="Times New Roman"/>
              </a:rPr>
              <a:t>) = 1/</a:t>
            </a:r>
            <a:r>
              <a:rPr lang="en-US" sz="2800" b="0" dirty="0" err="1">
                <a:latin typeface="Times New Roman"/>
                <a:cs typeface="Times New Roman"/>
              </a:rPr>
              <a:t>pathlen</a:t>
            </a:r>
            <a:r>
              <a:rPr lang="en-US" sz="2800" b="0" dirty="0">
                <a:latin typeface="Times New Roman"/>
                <a:cs typeface="Times New Roman"/>
              </a:rPr>
              <a:t>(</a:t>
            </a:r>
            <a:r>
              <a:rPr lang="en-US" sz="2800" b="0" i="1" dirty="0">
                <a:latin typeface="Times New Roman"/>
                <a:cs typeface="Times New Roman"/>
              </a:rPr>
              <a:t>c</a:t>
            </a:r>
            <a:r>
              <a:rPr lang="en-US" sz="2800" b="0" i="1" baseline="-25000" dirty="0">
                <a:latin typeface="Times New Roman"/>
                <a:cs typeface="Times New Roman"/>
              </a:rPr>
              <a:t>1</a:t>
            </a:r>
            <a:r>
              <a:rPr lang="en-US" sz="2800" b="0" i="1" dirty="0">
                <a:latin typeface="Times New Roman"/>
                <a:cs typeface="Times New Roman"/>
              </a:rPr>
              <a:t>,c</a:t>
            </a:r>
            <a:r>
              <a:rPr lang="en-US" sz="2800" b="0" i="1" baseline="-25000" dirty="0">
                <a:latin typeface="Times New Roman"/>
                <a:cs typeface="Times New Roman"/>
              </a:rPr>
              <a:t>2</a:t>
            </a:r>
            <a:r>
              <a:rPr lang="en-US" sz="2800" b="0" dirty="0">
                <a:latin typeface="Times New Roman"/>
                <a:cs typeface="Times New Roman"/>
              </a:rPr>
              <a:t>)</a:t>
            </a:r>
            <a:endParaRPr lang="en-US" sz="2800" b="0" baseline="30000" dirty="0">
              <a:latin typeface="Times New Roman"/>
              <a:cs typeface="Times New Roman"/>
            </a:endParaRPr>
          </a:p>
        </p:txBody>
      </p:sp>
      <p:sp>
        <p:nvSpPr>
          <p:cNvPr id="3" name="Content Placeholder 2"/>
          <p:cNvSpPr>
            <a:spLocks noGrp="1"/>
          </p:cNvSpPr>
          <p:nvPr>
            <p:ph idx="1"/>
          </p:nvPr>
        </p:nvSpPr>
        <p:spPr>
          <a:xfrm>
            <a:off x="152400" y="2952750"/>
            <a:ext cx="8534400" cy="1981200"/>
          </a:xfrm>
        </p:spPr>
        <p:txBody>
          <a:bodyPr/>
          <a:lstStyle/>
          <a:p>
            <a:pPr marL="0" indent="0">
              <a:buNone/>
            </a:pPr>
            <a:r>
              <a:rPr lang="en-US" sz="2200" dirty="0" err="1">
                <a:solidFill>
                  <a:srgbClr val="0000FF"/>
                </a:solidFill>
              </a:rPr>
              <a:t>simpath</a:t>
            </a:r>
            <a:r>
              <a:rPr lang="en-US" sz="2200" dirty="0">
                <a:solidFill>
                  <a:srgbClr val="0000FF"/>
                </a:solidFill>
              </a:rPr>
              <a:t>(</a:t>
            </a:r>
            <a:r>
              <a:rPr lang="en-US" sz="2200" i="1" dirty="0" err="1">
                <a:solidFill>
                  <a:srgbClr val="0000FF"/>
                </a:solidFill>
              </a:rPr>
              <a:t>nickel,coin</a:t>
            </a:r>
            <a:r>
              <a:rPr lang="en-US" sz="2200" dirty="0">
                <a:solidFill>
                  <a:srgbClr val="0000FF"/>
                </a:solidFill>
              </a:rPr>
              <a:t>) </a:t>
            </a:r>
            <a:r>
              <a:rPr lang="en-US" sz="2200" dirty="0"/>
              <a:t>= </a:t>
            </a:r>
            <a:r>
              <a:rPr lang="en-US" sz="2200" dirty="0">
                <a:latin typeface="Times New Roman"/>
                <a:cs typeface="Times New Roman"/>
              </a:rPr>
              <a:t>1/2 = .5</a:t>
            </a:r>
            <a:endParaRPr lang="en-US" sz="2200" baseline="30000" dirty="0">
              <a:latin typeface="Times New Roman"/>
              <a:cs typeface="Times New Roman"/>
            </a:endParaRPr>
          </a:p>
          <a:p>
            <a:pPr marL="0" indent="0">
              <a:buNone/>
            </a:pPr>
            <a:r>
              <a:rPr lang="en-US" sz="2200" dirty="0" err="1">
                <a:solidFill>
                  <a:srgbClr val="0000FF"/>
                </a:solidFill>
              </a:rPr>
              <a:t>simpath</a:t>
            </a:r>
            <a:r>
              <a:rPr lang="en-US" sz="2200" dirty="0">
                <a:solidFill>
                  <a:srgbClr val="0000FF"/>
                </a:solidFill>
              </a:rPr>
              <a:t>(</a:t>
            </a:r>
            <a:r>
              <a:rPr lang="en-US" sz="2200" i="1" dirty="0" err="1">
                <a:solidFill>
                  <a:srgbClr val="0000FF"/>
                </a:solidFill>
              </a:rPr>
              <a:t>fund,budget</a:t>
            </a:r>
            <a:r>
              <a:rPr lang="en-US" sz="2200" dirty="0">
                <a:solidFill>
                  <a:srgbClr val="0000FF"/>
                </a:solidFill>
              </a:rPr>
              <a:t>) </a:t>
            </a:r>
            <a:r>
              <a:rPr lang="en-US" sz="2200" dirty="0"/>
              <a:t>= </a:t>
            </a:r>
            <a:r>
              <a:rPr lang="en-US" sz="2200" dirty="0">
                <a:latin typeface="Times New Roman"/>
                <a:cs typeface="Times New Roman"/>
              </a:rPr>
              <a:t>1/2 = .5</a:t>
            </a:r>
          </a:p>
          <a:p>
            <a:pPr marL="0" indent="0">
              <a:buNone/>
            </a:pPr>
            <a:r>
              <a:rPr lang="en-US" sz="2200" dirty="0" err="1">
                <a:solidFill>
                  <a:srgbClr val="0000FF"/>
                </a:solidFill>
              </a:rPr>
              <a:t>simpath</a:t>
            </a:r>
            <a:r>
              <a:rPr lang="en-US" sz="2200" dirty="0">
                <a:solidFill>
                  <a:srgbClr val="0000FF"/>
                </a:solidFill>
              </a:rPr>
              <a:t>(</a:t>
            </a:r>
            <a:r>
              <a:rPr lang="en-US" sz="2200" i="1" dirty="0" err="1">
                <a:solidFill>
                  <a:srgbClr val="0000FF"/>
                </a:solidFill>
              </a:rPr>
              <a:t>nickel,currency</a:t>
            </a:r>
            <a:r>
              <a:rPr lang="en-US" sz="2200" dirty="0">
                <a:solidFill>
                  <a:srgbClr val="0000FF"/>
                </a:solidFill>
              </a:rPr>
              <a:t>) </a:t>
            </a:r>
            <a:r>
              <a:rPr lang="en-US" sz="2200" dirty="0"/>
              <a:t>= </a:t>
            </a:r>
            <a:r>
              <a:rPr lang="en-US" sz="2200" dirty="0">
                <a:latin typeface="Times New Roman"/>
                <a:cs typeface="Times New Roman"/>
              </a:rPr>
              <a:t>1/4 = .25</a:t>
            </a:r>
          </a:p>
          <a:p>
            <a:pPr marL="0" indent="0">
              <a:buNone/>
            </a:pPr>
            <a:r>
              <a:rPr lang="en-US" sz="2200" dirty="0" err="1">
                <a:solidFill>
                  <a:srgbClr val="0000FF"/>
                </a:solidFill>
              </a:rPr>
              <a:t>simpath</a:t>
            </a:r>
            <a:r>
              <a:rPr lang="en-US" sz="2200" dirty="0">
                <a:solidFill>
                  <a:srgbClr val="0000FF"/>
                </a:solidFill>
              </a:rPr>
              <a:t>(</a:t>
            </a:r>
            <a:r>
              <a:rPr lang="en-US" sz="2200" i="1" dirty="0" err="1">
                <a:solidFill>
                  <a:srgbClr val="0000FF"/>
                </a:solidFill>
              </a:rPr>
              <a:t>nickel,money</a:t>
            </a:r>
            <a:r>
              <a:rPr lang="en-US" sz="2200" dirty="0">
                <a:solidFill>
                  <a:srgbClr val="0000FF"/>
                </a:solidFill>
              </a:rPr>
              <a:t>) </a:t>
            </a:r>
            <a:r>
              <a:rPr lang="en-US" sz="2200" dirty="0"/>
              <a:t>= </a:t>
            </a:r>
            <a:r>
              <a:rPr lang="en-US" sz="2200" dirty="0">
                <a:latin typeface="Times New Roman"/>
                <a:cs typeface="Times New Roman"/>
              </a:rPr>
              <a:t>1/6 = .17</a:t>
            </a:r>
          </a:p>
          <a:p>
            <a:pPr marL="0" indent="0">
              <a:buNone/>
            </a:pPr>
            <a:r>
              <a:rPr lang="en-US" sz="2200" dirty="0" err="1">
                <a:solidFill>
                  <a:srgbClr val="0000FF"/>
                </a:solidFill>
              </a:rPr>
              <a:t>simpath</a:t>
            </a:r>
            <a:r>
              <a:rPr lang="en-US" sz="2200" dirty="0">
                <a:solidFill>
                  <a:srgbClr val="0000FF"/>
                </a:solidFill>
              </a:rPr>
              <a:t>(</a:t>
            </a:r>
            <a:r>
              <a:rPr lang="en-US" sz="2200" i="1" dirty="0" err="1">
                <a:solidFill>
                  <a:srgbClr val="0000FF"/>
                </a:solidFill>
              </a:rPr>
              <a:t>coinage,Richter</a:t>
            </a:r>
            <a:r>
              <a:rPr lang="en-US" sz="2200" i="1" dirty="0">
                <a:solidFill>
                  <a:srgbClr val="0000FF"/>
                </a:solidFill>
              </a:rPr>
              <a:t> scale</a:t>
            </a:r>
            <a:r>
              <a:rPr lang="en-US" sz="2200" dirty="0">
                <a:solidFill>
                  <a:srgbClr val="0000FF"/>
                </a:solidFill>
              </a:rPr>
              <a:t>) </a:t>
            </a:r>
            <a:r>
              <a:rPr lang="en-US" sz="2200" dirty="0"/>
              <a:t>= </a:t>
            </a:r>
            <a:r>
              <a:rPr lang="en-US" sz="2200" dirty="0">
                <a:latin typeface="Times New Roman"/>
                <a:cs typeface="Times New Roman"/>
              </a:rPr>
              <a:t>1/6 = .17 </a:t>
            </a:r>
          </a:p>
          <a:p>
            <a:endParaRPr lang="en-US" sz="2800" dirty="0"/>
          </a:p>
          <a:p>
            <a:endParaRPr lang="en-US" sz="2800" dirty="0"/>
          </a:p>
          <a:p>
            <a:endParaRPr lang="en-US" sz="2800" dirty="0"/>
          </a:p>
        </p:txBody>
      </p:sp>
    </p:spTree>
    <p:extLst>
      <p:ext uri="{BB962C8B-B14F-4D97-AF65-F5344CB8AC3E}">
        <p14:creationId xmlns:p14="http://schemas.microsoft.com/office/powerpoint/2010/main" val="39362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Problem with basic path-based similarity</a:t>
            </a:r>
          </a:p>
        </p:txBody>
      </p:sp>
      <p:sp>
        <p:nvSpPr>
          <p:cNvPr id="86019" name="Rectangle 3"/>
          <p:cNvSpPr>
            <a:spLocks noGrp="1" noChangeArrowheads="1"/>
          </p:cNvSpPr>
          <p:nvPr>
            <p:ph sz="quarter" idx="1"/>
          </p:nvPr>
        </p:nvSpPr>
        <p:spPr>
          <a:xfrm>
            <a:off x="304800" y="1352550"/>
            <a:ext cx="8305800" cy="3333750"/>
          </a:xfrm>
        </p:spPr>
        <p:txBody>
          <a:bodyPr/>
          <a:lstStyle/>
          <a:p>
            <a:r>
              <a:rPr lang="en-US" sz="2800" dirty="0"/>
              <a:t>Assumes each link represents a uniform distance</a:t>
            </a:r>
          </a:p>
          <a:p>
            <a:pPr lvl="1"/>
            <a:r>
              <a:rPr lang="en-US" sz="2400" dirty="0"/>
              <a:t>But </a:t>
            </a:r>
            <a:r>
              <a:rPr lang="en-US" sz="2400" i="1" dirty="0"/>
              <a:t>nickel</a:t>
            </a:r>
            <a:r>
              <a:rPr lang="en-US" sz="2400" dirty="0"/>
              <a:t> to </a:t>
            </a:r>
            <a:r>
              <a:rPr lang="en-US" sz="2400" i="1" dirty="0"/>
              <a:t>money</a:t>
            </a:r>
            <a:r>
              <a:rPr lang="en-US" sz="2400" dirty="0"/>
              <a:t> seems to us to be closer than </a:t>
            </a:r>
            <a:r>
              <a:rPr lang="en-US" sz="2400" i="1" dirty="0"/>
              <a:t>nickel</a:t>
            </a:r>
            <a:r>
              <a:rPr lang="en-US" sz="2400" dirty="0"/>
              <a:t> to </a:t>
            </a:r>
            <a:r>
              <a:rPr lang="en-US" sz="2400" i="1" dirty="0"/>
              <a:t>standard</a:t>
            </a:r>
          </a:p>
          <a:p>
            <a:pPr lvl="1"/>
            <a:r>
              <a:rPr lang="en-US" sz="2400" dirty="0"/>
              <a:t>Nodes high in the hierarchy are very abstract</a:t>
            </a:r>
          </a:p>
          <a:p>
            <a:r>
              <a:rPr lang="en-US" sz="2800" dirty="0"/>
              <a:t>We instead want a metric that</a:t>
            </a:r>
          </a:p>
          <a:p>
            <a:pPr lvl="1"/>
            <a:r>
              <a:rPr lang="en-US" dirty="0"/>
              <a:t>Represents the cost of each edge independently</a:t>
            </a:r>
          </a:p>
          <a:p>
            <a:pPr lvl="1"/>
            <a:r>
              <a:rPr lang="en-US" dirty="0"/>
              <a:t>Words connected only through abstract nodes </a:t>
            </a:r>
          </a:p>
          <a:p>
            <a:pPr lvl="2"/>
            <a:r>
              <a:rPr lang="en-US" dirty="0"/>
              <a:t>are less similar</a:t>
            </a:r>
          </a:p>
          <a:p>
            <a:pPr lvl="1"/>
            <a:endParaRPr lang="en-US" dirty="0"/>
          </a:p>
        </p:txBody>
      </p:sp>
    </p:spTree>
    <p:extLst>
      <p:ext uri="{BB962C8B-B14F-4D97-AF65-F5344CB8AC3E}">
        <p14:creationId xmlns:p14="http://schemas.microsoft.com/office/powerpoint/2010/main" val="4462233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371600" y="133350"/>
            <a:ext cx="7467600" cy="742950"/>
          </a:xfrm>
        </p:spPr>
        <p:txBody>
          <a:bodyPr/>
          <a:lstStyle/>
          <a:p>
            <a:r>
              <a:rPr lang="en-US" dirty="0"/>
              <a:t>Information content similarity metrics</a:t>
            </a:r>
          </a:p>
        </p:txBody>
      </p:sp>
      <p:sp>
        <p:nvSpPr>
          <p:cNvPr id="87043" name="Rectangle 3"/>
          <p:cNvSpPr>
            <a:spLocks noGrp="1" noChangeArrowheads="1"/>
          </p:cNvSpPr>
          <p:nvPr>
            <p:ph sz="quarter" idx="1"/>
          </p:nvPr>
        </p:nvSpPr>
        <p:spPr>
          <a:xfrm>
            <a:off x="304800" y="1276350"/>
            <a:ext cx="8534400" cy="3867150"/>
          </a:xfrm>
        </p:spPr>
        <p:txBody>
          <a:bodyPr/>
          <a:lstStyle/>
          <a:p>
            <a:r>
              <a:rPr lang="en-US" dirty="0"/>
              <a:t>Let’s define </a:t>
            </a:r>
            <a:r>
              <a:rPr lang="en-US" dirty="0">
                <a:latin typeface="Times New Roman"/>
                <a:cs typeface="Times New Roman"/>
              </a:rPr>
              <a:t>P(c) </a:t>
            </a:r>
            <a:r>
              <a:rPr lang="en-US" dirty="0"/>
              <a:t>as:</a:t>
            </a:r>
          </a:p>
          <a:p>
            <a:pPr lvl="1"/>
            <a:r>
              <a:rPr lang="en-US" dirty="0"/>
              <a:t>The probability that a randomly selected word in a corpus is an instance of concept </a:t>
            </a:r>
            <a:r>
              <a:rPr lang="en-US" i="1" dirty="0">
                <a:latin typeface="Times New Roman"/>
                <a:cs typeface="Times New Roman"/>
              </a:rPr>
              <a:t>c</a:t>
            </a:r>
            <a:endParaRPr lang="en-US" dirty="0">
              <a:latin typeface="Times New Roman"/>
              <a:cs typeface="Times New Roman"/>
            </a:endParaRPr>
          </a:p>
          <a:p>
            <a:pPr lvl="1"/>
            <a:r>
              <a:rPr lang="en-US" dirty="0"/>
              <a:t>Formally: there is a distinct random variable, ranging over words, associated with each concept in the hierarchy</a:t>
            </a:r>
          </a:p>
          <a:p>
            <a:pPr lvl="2"/>
            <a:r>
              <a:rPr lang="en-US" dirty="0"/>
              <a:t>for a given concept, each observed noun is either</a:t>
            </a:r>
          </a:p>
          <a:p>
            <a:pPr lvl="3"/>
            <a:r>
              <a:rPr lang="en-US" dirty="0"/>
              <a:t> a member of that concept  with probability </a:t>
            </a:r>
            <a:r>
              <a:rPr lang="en-US" dirty="0">
                <a:latin typeface="Times New Roman"/>
                <a:cs typeface="Times New Roman"/>
              </a:rPr>
              <a:t>P(c)</a:t>
            </a:r>
          </a:p>
          <a:p>
            <a:pPr lvl="3"/>
            <a:r>
              <a:rPr lang="en-US" dirty="0"/>
              <a:t>not a member of that concept with probability </a:t>
            </a:r>
            <a:r>
              <a:rPr lang="en-US" dirty="0">
                <a:latin typeface="Times New Roman"/>
                <a:cs typeface="Times New Roman"/>
              </a:rPr>
              <a:t>1-P(c)</a:t>
            </a:r>
          </a:p>
          <a:p>
            <a:pPr lvl="1"/>
            <a:r>
              <a:rPr lang="en-US" dirty="0"/>
              <a:t>All words are members of the root node (Entity)</a:t>
            </a:r>
          </a:p>
          <a:p>
            <a:pPr lvl="2"/>
            <a:r>
              <a:rPr lang="en-US" dirty="0">
                <a:latin typeface="Times New Roman"/>
                <a:cs typeface="Times New Roman"/>
              </a:rPr>
              <a:t>P(root)=1</a:t>
            </a:r>
          </a:p>
          <a:p>
            <a:pPr lvl="1"/>
            <a:r>
              <a:rPr lang="en-US" dirty="0"/>
              <a:t>The lower a node in hierarchy, the lower its probability</a:t>
            </a:r>
          </a:p>
        </p:txBody>
      </p:sp>
      <p:sp>
        <p:nvSpPr>
          <p:cNvPr id="2" name="TextBox 1"/>
          <p:cNvSpPr txBox="1"/>
          <p:nvPr/>
        </p:nvSpPr>
        <p:spPr>
          <a:xfrm>
            <a:off x="3810001" y="1002522"/>
            <a:ext cx="5181600" cy="523220"/>
          </a:xfrm>
          <a:prstGeom prst="rect">
            <a:avLst/>
          </a:prstGeom>
          <a:noFill/>
        </p:spPr>
        <p:txBody>
          <a:bodyPr wrap="square" rtlCol="0">
            <a:spAutoFit/>
          </a:bodyPr>
          <a:lstStyle/>
          <a:p>
            <a:r>
              <a:rPr lang="en-US" sz="1400" dirty="0" err="1">
                <a:latin typeface="+mn-lt"/>
              </a:rPr>
              <a:t>Resnik</a:t>
            </a:r>
            <a:r>
              <a:rPr lang="en-US" sz="1400" dirty="0">
                <a:latin typeface="+mn-lt"/>
              </a:rPr>
              <a:t> 1995. Using information content to evaluate semantic similarity in a taxonomy. IJCAI</a:t>
            </a:r>
          </a:p>
        </p:txBody>
      </p:sp>
    </p:spTree>
    <p:extLst>
      <p:ext uri="{BB962C8B-B14F-4D97-AF65-F5344CB8AC3E}">
        <p14:creationId xmlns:p14="http://schemas.microsoft.com/office/powerpoint/2010/main" val="7761940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a:xfrm>
            <a:off x="1295400" y="209550"/>
            <a:ext cx="7467600" cy="742950"/>
          </a:xfrm>
        </p:spPr>
        <p:txBody>
          <a:bodyPr/>
          <a:lstStyle/>
          <a:p>
            <a:r>
              <a:rPr lang="en-US" dirty="0"/>
              <a:t>Information content similarity</a:t>
            </a:r>
          </a:p>
        </p:txBody>
      </p:sp>
      <p:sp>
        <p:nvSpPr>
          <p:cNvPr id="88068" name="Rectangle 3"/>
          <p:cNvSpPr>
            <a:spLocks noGrp="1" noChangeArrowheads="1"/>
          </p:cNvSpPr>
          <p:nvPr>
            <p:ph sz="quarter" idx="1"/>
          </p:nvPr>
        </p:nvSpPr>
        <p:spPr>
          <a:xfrm>
            <a:off x="0" y="1504950"/>
            <a:ext cx="8534400" cy="3333750"/>
          </a:xfrm>
        </p:spPr>
        <p:txBody>
          <a:bodyPr/>
          <a:lstStyle/>
          <a:p>
            <a:r>
              <a:rPr lang="en-US" dirty="0"/>
              <a:t>Train by counting in a corpus</a:t>
            </a:r>
          </a:p>
          <a:p>
            <a:pPr lvl="1"/>
            <a:r>
              <a:rPr lang="en-US" dirty="0"/>
              <a:t>Each instance of </a:t>
            </a:r>
            <a:r>
              <a:rPr lang="en-US" dirty="0">
                <a:latin typeface="Courier"/>
                <a:cs typeface="Courier"/>
              </a:rPr>
              <a:t>hill</a:t>
            </a:r>
            <a:r>
              <a:rPr lang="en-US" dirty="0"/>
              <a:t> counts toward frequency </a:t>
            </a:r>
          </a:p>
          <a:p>
            <a:pPr marL="457200" lvl="1" indent="0">
              <a:buNone/>
            </a:pPr>
            <a:r>
              <a:rPr lang="en-US" dirty="0"/>
              <a:t>of </a:t>
            </a:r>
            <a:r>
              <a:rPr lang="en-US" i="1" dirty="0"/>
              <a:t>natural elevation</a:t>
            </a:r>
            <a:r>
              <a:rPr lang="en-US" dirty="0"/>
              <a:t>, </a:t>
            </a:r>
            <a:r>
              <a:rPr lang="en-US" i="1" dirty="0"/>
              <a:t>geological formation</a:t>
            </a:r>
            <a:r>
              <a:rPr lang="en-US" dirty="0"/>
              <a:t>, </a:t>
            </a:r>
            <a:r>
              <a:rPr lang="en-US" i="1" dirty="0"/>
              <a:t>entity</a:t>
            </a:r>
            <a:r>
              <a:rPr lang="en-US" dirty="0"/>
              <a:t>, </a:t>
            </a:r>
            <a:r>
              <a:rPr lang="en-US" dirty="0" err="1"/>
              <a:t>etc</a:t>
            </a:r>
            <a:endParaRPr lang="en-US" dirty="0"/>
          </a:p>
          <a:p>
            <a:pPr lvl="1"/>
            <a:r>
              <a:rPr lang="en-US" dirty="0"/>
              <a:t>Let </a:t>
            </a:r>
            <a:r>
              <a:rPr lang="en-US" dirty="0">
                <a:latin typeface="Times New Roman"/>
                <a:cs typeface="Times New Roman"/>
              </a:rPr>
              <a:t>words(c) </a:t>
            </a:r>
            <a:r>
              <a:rPr lang="en-US" dirty="0"/>
              <a:t>be the set of all words that are children of node c</a:t>
            </a:r>
          </a:p>
          <a:p>
            <a:pPr lvl="2"/>
            <a:r>
              <a:rPr lang="en-US" sz="1800" dirty="0"/>
              <a:t>words(“geo-formation”) =</a:t>
            </a:r>
            <a:r>
              <a:rPr lang="en-US" sz="1800" dirty="0">
                <a:solidFill>
                  <a:srgbClr val="0000FF"/>
                </a:solidFill>
              </a:rPr>
              <a:t> {</a:t>
            </a:r>
            <a:r>
              <a:rPr lang="en-US" sz="1800" dirty="0" err="1">
                <a:solidFill>
                  <a:srgbClr val="0000FF"/>
                </a:solidFill>
              </a:rPr>
              <a:t>hill,ridge,grotto,coast,cave,shore,natural</a:t>
            </a:r>
            <a:r>
              <a:rPr lang="en-US" sz="1800" dirty="0">
                <a:solidFill>
                  <a:srgbClr val="0000FF"/>
                </a:solidFill>
              </a:rPr>
              <a:t> elevation}</a:t>
            </a:r>
          </a:p>
          <a:p>
            <a:pPr lvl="2"/>
            <a:r>
              <a:rPr lang="en-US" sz="1800" dirty="0"/>
              <a:t>words(“natural elevation”) = </a:t>
            </a:r>
            <a:r>
              <a:rPr lang="en-US" sz="1800" dirty="0">
                <a:solidFill>
                  <a:srgbClr val="0000FF"/>
                </a:solidFill>
              </a:rPr>
              <a:t>{hill, ridge}</a:t>
            </a:r>
          </a:p>
          <a:p>
            <a:pPr lvl="2"/>
            <a:endParaRPr lang="en-US" dirty="0"/>
          </a:p>
          <a:p>
            <a:endParaRPr lang="en-US" dirty="0"/>
          </a:p>
          <a:p>
            <a:endParaRPr lang="en-US" dirty="0"/>
          </a:p>
        </p:txBody>
      </p:sp>
      <p:graphicFrame>
        <p:nvGraphicFramePr>
          <p:cNvPr id="88066" name="Object 2"/>
          <p:cNvGraphicFramePr>
            <a:graphicFrameLocks noChangeAspect="1"/>
          </p:cNvGraphicFramePr>
          <p:nvPr>
            <p:extLst>
              <p:ext uri="{D42A27DB-BD31-4B8C-83A1-F6EECF244321}">
                <p14:modId xmlns:p14="http://schemas.microsoft.com/office/powerpoint/2010/main" val="262309721"/>
              </p:ext>
            </p:extLst>
          </p:nvPr>
        </p:nvGraphicFramePr>
        <p:xfrm>
          <a:off x="1143000" y="3943350"/>
          <a:ext cx="3021975" cy="1089025"/>
        </p:xfrm>
        <a:graphic>
          <a:graphicData uri="http://schemas.openxmlformats.org/presentationml/2006/ole">
            <mc:AlternateContent xmlns:mc="http://schemas.openxmlformats.org/markup-compatibility/2006">
              <mc:Choice xmlns:v="urn:schemas-microsoft-com:vml" Requires="v">
                <p:oleObj spid="_x0000_s1145" name="Equation" r:id="rId3" imgW="1587500" imgH="571500" progId="Equation.3">
                  <p:embed/>
                </p:oleObj>
              </mc:Choice>
              <mc:Fallback>
                <p:oleObj name="Equation" r:id="rId3" imgW="1587500" imgH="571500" progId="Equation.3">
                  <p:embed/>
                  <p:pic>
                    <p:nvPicPr>
                      <p:cNvPr id="0" name=""/>
                      <p:cNvPicPr>
                        <a:picLocks noChangeAspect="1" noChangeArrowheads="1"/>
                      </p:cNvPicPr>
                      <p:nvPr/>
                    </p:nvPicPr>
                    <p:blipFill>
                      <a:blip r:embed="rId4"/>
                      <a:srcRect/>
                      <a:stretch>
                        <a:fillRect/>
                      </a:stretch>
                    </p:blipFill>
                    <p:spPr bwMode="auto">
                      <a:xfrm>
                        <a:off x="1143000" y="3943350"/>
                        <a:ext cx="3021975" cy="1089025"/>
                      </a:xfrm>
                      <a:prstGeom prst="rect">
                        <a:avLst/>
                      </a:prstGeom>
                      <a:noFill/>
                      <a:ln>
                        <a:noFill/>
                      </a:ln>
                      <a:effectLst/>
                      <a:extLst/>
                    </p:spPr>
                  </p:pic>
                </p:oleObj>
              </mc:Fallback>
            </mc:AlternateContent>
          </a:graphicData>
        </a:graphic>
      </p:graphicFrame>
      <p:grpSp>
        <p:nvGrpSpPr>
          <p:cNvPr id="88073" name="Group 88072"/>
          <p:cNvGrpSpPr/>
          <p:nvPr/>
        </p:nvGrpSpPr>
        <p:grpSpPr>
          <a:xfrm>
            <a:off x="5916119" y="57150"/>
            <a:ext cx="3227881" cy="2567464"/>
            <a:chOff x="5486400" y="297418"/>
            <a:chExt cx="3227881" cy="2567464"/>
          </a:xfrm>
        </p:grpSpPr>
        <p:sp>
          <p:nvSpPr>
            <p:cNvPr id="2" name="TextBox 1"/>
            <p:cNvSpPr txBox="1"/>
            <p:nvPr/>
          </p:nvSpPr>
          <p:spPr>
            <a:xfrm>
              <a:off x="6172200" y="1276350"/>
              <a:ext cx="2137274" cy="369332"/>
            </a:xfrm>
            <a:prstGeom prst="rect">
              <a:avLst/>
            </a:prstGeom>
            <a:noFill/>
          </p:spPr>
          <p:txBody>
            <a:bodyPr wrap="none" rtlCol="0">
              <a:spAutoFit/>
            </a:bodyPr>
            <a:lstStyle/>
            <a:p>
              <a:r>
                <a:rPr lang="en-US" sz="1800" dirty="0">
                  <a:solidFill>
                    <a:srgbClr val="008000"/>
                  </a:solidFill>
                  <a:latin typeface="+mn-lt"/>
                </a:rPr>
                <a:t>geological-formation</a:t>
              </a:r>
            </a:p>
          </p:txBody>
        </p:sp>
        <p:sp>
          <p:nvSpPr>
            <p:cNvPr id="3" name="TextBox 2"/>
            <p:cNvSpPr txBox="1"/>
            <p:nvPr/>
          </p:nvSpPr>
          <p:spPr>
            <a:xfrm>
              <a:off x="8001000" y="1885950"/>
              <a:ext cx="713281" cy="369332"/>
            </a:xfrm>
            <a:prstGeom prst="rect">
              <a:avLst/>
            </a:prstGeom>
            <a:noFill/>
          </p:spPr>
          <p:txBody>
            <a:bodyPr wrap="none" rtlCol="0">
              <a:spAutoFit/>
            </a:bodyPr>
            <a:lstStyle/>
            <a:p>
              <a:r>
                <a:rPr lang="en-US" sz="1800" dirty="0">
                  <a:solidFill>
                    <a:srgbClr val="008000"/>
                  </a:solidFill>
                  <a:latin typeface="+mn-lt"/>
                </a:rPr>
                <a:t>shore</a:t>
              </a:r>
            </a:p>
          </p:txBody>
        </p:sp>
        <p:sp>
          <p:nvSpPr>
            <p:cNvPr id="4" name="TextBox 3"/>
            <p:cNvSpPr txBox="1"/>
            <p:nvPr/>
          </p:nvSpPr>
          <p:spPr>
            <a:xfrm>
              <a:off x="5715000" y="2495550"/>
              <a:ext cx="464866" cy="369332"/>
            </a:xfrm>
            <a:prstGeom prst="rect">
              <a:avLst/>
            </a:prstGeom>
            <a:noFill/>
          </p:spPr>
          <p:txBody>
            <a:bodyPr wrap="none" rtlCol="0">
              <a:spAutoFit/>
            </a:bodyPr>
            <a:lstStyle/>
            <a:p>
              <a:r>
                <a:rPr lang="en-US" sz="1800" dirty="0">
                  <a:solidFill>
                    <a:srgbClr val="008000"/>
                  </a:solidFill>
                  <a:latin typeface="+mn-lt"/>
                </a:rPr>
                <a:t>hill</a:t>
              </a:r>
            </a:p>
          </p:txBody>
        </p:sp>
        <p:sp>
          <p:nvSpPr>
            <p:cNvPr id="9" name="TextBox 8"/>
            <p:cNvSpPr txBox="1"/>
            <p:nvPr/>
          </p:nvSpPr>
          <p:spPr>
            <a:xfrm>
              <a:off x="5486400" y="1885950"/>
              <a:ext cx="1780430" cy="369332"/>
            </a:xfrm>
            <a:prstGeom prst="rect">
              <a:avLst/>
            </a:prstGeom>
            <a:noFill/>
          </p:spPr>
          <p:txBody>
            <a:bodyPr wrap="none" rtlCol="0">
              <a:spAutoFit/>
            </a:bodyPr>
            <a:lstStyle/>
            <a:p>
              <a:r>
                <a:rPr lang="en-US" sz="1800" dirty="0">
                  <a:solidFill>
                    <a:srgbClr val="008000"/>
                  </a:solidFill>
                  <a:latin typeface="+mn-lt"/>
                </a:rPr>
                <a:t>natural elevation</a:t>
              </a:r>
            </a:p>
          </p:txBody>
        </p:sp>
        <p:sp>
          <p:nvSpPr>
            <p:cNvPr id="10" name="TextBox 9"/>
            <p:cNvSpPr txBox="1"/>
            <p:nvPr/>
          </p:nvSpPr>
          <p:spPr>
            <a:xfrm>
              <a:off x="8013095" y="2495550"/>
              <a:ext cx="684803" cy="369332"/>
            </a:xfrm>
            <a:prstGeom prst="rect">
              <a:avLst/>
            </a:prstGeom>
            <a:noFill/>
          </p:spPr>
          <p:txBody>
            <a:bodyPr wrap="none" rtlCol="0">
              <a:spAutoFit/>
            </a:bodyPr>
            <a:lstStyle/>
            <a:p>
              <a:r>
                <a:rPr lang="en-US" sz="1800" dirty="0">
                  <a:solidFill>
                    <a:srgbClr val="008000"/>
                  </a:solidFill>
                  <a:latin typeface="+mn-lt"/>
                </a:rPr>
                <a:t>coast</a:t>
              </a:r>
            </a:p>
          </p:txBody>
        </p:sp>
        <p:sp>
          <p:nvSpPr>
            <p:cNvPr id="11" name="TextBox 10"/>
            <p:cNvSpPr txBox="1"/>
            <p:nvPr/>
          </p:nvSpPr>
          <p:spPr>
            <a:xfrm>
              <a:off x="7239000" y="1885950"/>
              <a:ext cx="611954" cy="369332"/>
            </a:xfrm>
            <a:prstGeom prst="rect">
              <a:avLst/>
            </a:prstGeom>
            <a:noFill/>
          </p:spPr>
          <p:txBody>
            <a:bodyPr wrap="none" rtlCol="0">
              <a:spAutoFit/>
            </a:bodyPr>
            <a:lstStyle/>
            <a:p>
              <a:r>
                <a:rPr lang="en-US" sz="1800" dirty="0">
                  <a:solidFill>
                    <a:srgbClr val="008000"/>
                  </a:solidFill>
                  <a:latin typeface="+mn-lt"/>
                </a:rPr>
                <a:t>cave</a:t>
              </a:r>
            </a:p>
          </p:txBody>
        </p:sp>
        <p:sp>
          <p:nvSpPr>
            <p:cNvPr id="12" name="TextBox 11"/>
            <p:cNvSpPr txBox="1"/>
            <p:nvPr/>
          </p:nvSpPr>
          <p:spPr>
            <a:xfrm>
              <a:off x="7162800" y="2495550"/>
              <a:ext cx="763663" cy="369332"/>
            </a:xfrm>
            <a:prstGeom prst="rect">
              <a:avLst/>
            </a:prstGeom>
            <a:noFill/>
          </p:spPr>
          <p:txBody>
            <a:bodyPr wrap="none" rtlCol="0">
              <a:spAutoFit/>
            </a:bodyPr>
            <a:lstStyle/>
            <a:p>
              <a:r>
                <a:rPr lang="en-US" sz="1800" dirty="0">
                  <a:solidFill>
                    <a:srgbClr val="008000"/>
                  </a:solidFill>
                  <a:latin typeface="+mn-lt"/>
                </a:rPr>
                <a:t>grotto</a:t>
              </a:r>
            </a:p>
          </p:txBody>
        </p:sp>
        <p:sp>
          <p:nvSpPr>
            <p:cNvPr id="13" name="TextBox 12"/>
            <p:cNvSpPr txBox="1"/>
            <p:nvPr/>
          </p:nvSpPr>
          <p:spPr>
            <a:xfrm>
              <a:off x="6400800" y="2495550"/>
              <a:ext cx="662899" cy="369332"/>
            </a:xfrm>
            <a:prstGeom prst="rect">
              <a:avLst/>
            </a:prstGeom>
            <a:noFill/>
          </p:spPr>
          <p:txBody>
            <a:bodyPr wrap="none" rtlCol="0">
              <a:spAutoFit/>
            </a:bodyPr>
            <a:lstStyle/>
            <a:p>
              <a:r>
                <a:rPr lang="en-US" sz="1800" dirty="0">
                  <a:solidFill>
                    <a:srgbClr val="008000"/>
                  </a:solidFill>
                  <a:latin typeface="+mn-lt"/>
                </a:rPr>
                <a:t>ridge</a:t>
              </a:r>
            </a:p>
          </p:txBody>
        </p:sp>
        <p:cxnSp>
          <p:nvCxnSpPr>
            <p:cNvPr id="7" name="Straight Connector 6"/>
            <p:cNvCxnSpPr>
              <a:stCxn id="2" idx="2"/>
              <a:endCxn id="9" idx="0"/>
            </p:cNvCxnSpPr>
            <p:nvPr/>
          </p:nvCxnSpPr>
          <p:spPr bwMode="auto">
            <a:xfrm flipH="1">
              <a:off x="6376615" y="1645682"/>
              <a:ext cx="864222" cy="240268"/>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14" name="Straight Connector 13"/>
            <p:cNvCxnSpPr>
              <a:stCxn id="2" idx="2"/>
              <a:endCxn id="3" idx="0"/>
            </p:cNvCxnSpPr>
            <p:nvPr/>
          </p:nvCxnSpPr>
          <p:spPr bwMode="auto">
            <a:xfrm>
              <a:off x="7240837" y="1645682"/>
              <a:ext cx="1116804" cy="240268"/>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18" name="Straight Connector 17"/>
            <p:cNvCxnSpPr>
              <a:stCxn id="9" idx="2"/>
              <a:endCxn id="4" idx="0"/>
            </p:cNvCxnSpPr>
            <p:nvPr/>
          </p:nvCxnSpPr>
          <p:spPr bwMode="auto">
            <a:xfrm flipH="1">
              <a:off x="5947433" y="2255282"/>
              <a:ext cx="429182" cy="240268"/>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21" name="Straight Connector 20"/>
            <p:cNvCxnSpPr>
              <a:stCxn id="2" idx="2"/>
              <a:endCxn id="11" idx="0"/>
            </p:cNvCxnSpPr>
            <p:nvPr/>
          </p:nvCxnSpPr>
          <p:spPr bwMode="auto">
            <a:xfrm>
              <a:off x="7240837" y="1645682"/>
              <a:ext cx="304140" cy="240268"/>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22" name="Straight Connector 21"/>
            <p:cNvCxnSpPr>
              <a:stCxn id="9" idx="2"/>
              <a:endCxn id="13" idx="0"/>
            </p:cNvCxnSpPr>
            <p:nvPr/>
          </p:nvCxnSpPr>
          <p:spPr bwMode="auto">
            <a:xfrm>
              <a:off x="6376615" y="2255282"/>
              <a:ext cx="355635" cy="240268"/>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23" name="Straight Connector 22"/>
            <p:cNvCxnSpPr>
              <a:stCxn id="11" idx="2"/>
              <a:endCxn id="12" idx="0"/>
            </p:cNvCxnSpPr>
            <p:nvPr/>
          </p:nvCxnSpPr>
          <p:spPr bwMode="auto">
            <a:xfrm flipH="1">
              <a:off x="7544632" y="2255282"/>
              <a:ext cx="345" cy="240268"/>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30" name="Straight Connector 29"/>
            <p:cNvCxnSpPr>
              <a:stCxn id="3" idx="2"/>
              <a:endCxn id="10" idx="0"/>
            </p:cNvCxnSpPr>
            <p:nvPr/>
          </p:nvCxnSpPr>
          <p:spPr bwMode="auto">
            <a:xfrm flipH="1">
              <a:off x="8355497" y="2255282"/>
              <a:ext cx="2144" cy="240268"/>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sp>
          <p:nvSpPr>
            <p:cNvPr id="34" name="TextBox 33"/>
            <p:cNvSpPr txBox="1"/>
            <p:nvPr/>
          </p:nvSpPr>
          <p:spPr>
            <a:xfrm>
              <a:off x="7086600" y="742950"/>
              <a:ext cx="344039" cy="369332"/>
            </a:xfrm>
            <a:prstGeom prst="rect">
              <a:avLst/>
            </a:prstGeom>
            <a:noFill/>
          </p:spPr>
          <p:txBody>
            <a:bodyPr wrap="none" rtlCol="0">
              <a:spAutoFit/>
            </a:bodyPr>
            <a:lstStyle/>
            <a:p>
              <a:r>
                <a:rPr lang="en-US" sz="1800" dirty="0">
                  <a:solidFill>
                    <a:srgbClr val="008000"/>
                  </a:solidFill>
                  <a:latin typeface="+mn-lt"/>
                </a:rPr>
                <a:t>…</a:t>
              </a:r>
            </a:p>
          </p:txBody>
        </p:sp>
        <p:cxnSp>
          <p:nvCxnSpPr>
            <p:cNvPr id="36" name="Straight Connector 35"/>
            <p:cNvCxnSpPr>
              <a:stCxn id="34" idx="2"/>
              <a:endCxn id="2" idx="0"/>
            </p:cNvCxnSpPr>
            <p:nvPr/>
          </p:nvCxnSpPr>
          <p:spPr bwMode="auto">
            <a:xfrm flipH="1">
              <a:off x="7240837" y="1112282"/>
              <a:ext cx="17783" cy="164068"/>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sp>
          <p:nvSpPr>
            <p:cNvPr id="41" name="TextBox 40"/>
            <p:cNvSpPr txBox="1"/>
            <p:nvPr/>
          </p:nvSpPr>
          <p:spPr>
            <a:xfrm>
              <a:off x="6890939" y="297418"/>
              <a:ext cx="731202" cy="369332"/>
            </a:xfrm>
            <a:prstGeom prst="rect">
              <a:avLst/>
            </a:prstGeom>
            <a:noFill/>
          </p:spPr>
          <p:txBody>
            <a:bodyPr wrap="none" rtlCol="0">
              <a:spAutoFit/>
            </a:bodyPr>
            <a:lstStyle/>
            <a:p>
              <a:r>
                <a:rPr lang="en-US" sz="1800" dirty="0">
                  <a:solidFill>
                    <a:srgbClr val="008000"/>
                  </a:solidFill>
                  <a:latin typeface="+mn-lt"/>
                </a:rPr>
                <a:t>entity</a:t>
              </a:r>
            </a:p>
          </p:txBody>
        </p:sp>
        <p:cxnSp>
          <p:nvCxnSpPr>
            <p:cNvPr id="42" name="Straight Connector 41"/>
            <p:cNvCxnSpPr>
              <a:stCxn id="41" idx="2"/>
              <a:endCxn id="34" idx="0"/>
            </p:cNvCxnSpPr>
            <p:nvPr/>
          </p:nvCxnSpPr>
          <p:spPr bwMode="auto">
            <a:xfrm>
              <a:off x="7256540" y="666750"/>
              <a:ext cx="2080" cy="7620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grpSp>
    </p:spTree>
    <p:extLst>
      <p:ext uri="{BB962C8B-B14F-4D97-AF65-F5344CB8AC3E}">
        <p14:creationId xmlns:p14="http://schemas.microsoft.com/office/powerpoint/2010/main" val="1128033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t>Homonymy</a:t>
            </a:r>
          </a:p>
        </p:txBody>
      </p:sp>
      <p:sp>
        <p:nvSpPr>
          <p:cNvPr id="30723" name="Rectangle 3"/>
          <p:cNvSpPr>
            <a:spLocks noGrp="1" noChangeArrowheads="1"/>
          </p:cNvSpPr>
          <p:nvPr>
            <p:ph sz="quarter" idx="1"/>
          </p:nvPr>
        </p:nvSpPr>
        <p:spPr>
          <a:xfrm>
            <a:off x="457200" y="1352550"/>
            <a:ext cx="8382000" cy="3333750"/>
          </a:xfrm>
        </p:spPr>
        <p:txBody>
          <a:bodyPr/>
          <a:lstStyle/>
          <a:p>
            <a:pPr marL="0" indent="0">
              <a:lnSpc>
                <a:spcPct val="90000"/>
              </a:lnSpc>
              <a:buNone/>
            </a:pPr>
            <a:r>
              <a:rPr lang="en-US" sz="2800" b="1" dirty="0"/>
              <a:t>Homonyms</a:t>
            </a:r>
            <a:r>
              <a:rPr lang="en-US" sz="2800" dirty="0"/>
              <a:t>: words that share a form but have unrelated, distinct meanings:</a:t>
            </a:r>
            <a:endParaRPr lang="en-US" sz="3200" dirty="0"/>
          </a:p>
          <a:p>
            <a:pPr lvl="1">
              <a:lnSpc>
                <a:spcPct val="90000"/>
              </a:lnSpc>
            </a:pPr>
            <a:r>
              <a:rPr lang="en-US" sz="2400" dirty="0">
                <a:solidFill>
                  <a:srgbClr val="0000FF"/>
                </a:solidFill>
              </a:rPr>
              <a:t>bank</a:t>
            </a:r>
            <a:r>
              <a:rPr lang="en-US" sz="2400" baseline="-25000" dirty="0">
                <a:solidFill>
                  <a:srgbClr val="0000FF"/>
                </a:solidFill>
              </a:rPr>
              <a:t>1</a:t>
            </a:r>
            <a:r>
              <a:rPr lang="en-US" sz="2400" dirty="0"/>
              <a:t>: financial institution,    </a:t>
            </a:r>
            <a:r>
              <a:rPr lang="en-US" sz="2400" dirty="0">
                <a:solidFill>
                  <a:srgbClr val="0000FF"/>
                </a:solidFill>
              </a:rPr>
              <a:t>bank</a:t>
            </a:r>
            <a:r>
              <a:rPr lang="en-US" sz="2400" baseline="-25000" dirty="0">
                <a:solidFill>
                  <a:srgbClr val="0000FF"/>
                </a:solidFill>
              </a:rPr>
              <a:t>2</a:t>
            </a:r>
            <a:r>
              <a:rPr lang="en-US" sz="2400" dirty="0"/>
              <a:t>:  sloping land</a:t>
            </a:r>
          </a:p>
          <a:p>
            <a:pPr lvl="1">
              <a:lnSpc>
                <a:spcPct val="90000"/>
              </a:lnSpc>
            </a:pPr>
            <a:r>
              <a:rPr lang="en-US" sz="2400" dirty="0">
                <a:solidFill>
                  <a:srgbClr val="0000FF"/>
                </a:solidFill>
              </a:rPr>
              <a:t>bat</a:t>
            </a:r>
            <a:r>
              <a:rPr lang="en-US" sz="2400" baseline="-25000" dirty="0">
                <a:solidFill>
                  <a:srgbClr val="0000FF"/>
                </a:solidFill>
              </a:rPr>
              <a:t>1</a:t>
            </a:r>
            <a:r>
              <a:rPr lang="en-US" sz="2400" dirty="0"/>
              <a:t>: club for hitting a ball,    </a:t>
            </a:r>
            <a:r>
              <a:rPr lang="en-US" sz="2400" dirty="0">
                <a:solidFill>
                  <a:srgbClr val="0000FF"/>
                </a:solidFill>
              </a:rPr>
              <a:t>bat</a:t>
            </a:r>
            <a:r>
              <a:rPr lang="en-US" sz="2400" baseline="-25000" dirty="0">
                <a:solidFill>
                  <a:srgbClr val="0000FF"/>
                </a:solidFill>
              </a:rPr>
              <a:t>2</a:t>
            </a:r>
            <a:r>
              <a:rPr lang="en-US" sz="2400" dirty="0">
                <a:solidFill>
                  <a:srgbClr val="0000FF"/>
                </a:solidFill>
              </a:rPr>
              <a:t>:  </a:t>
            </a:r>
            <a:r>
              <a:rPr lang="en-US" sz="2400" dirty="0"/>
              <a:t>nocturnal flying mammal</a:t>
            </a:r>
          </a:p>
          <a:p>
            <a:pPr marL="514350" indent="-514350">
              <a:lnSpc>
                <a:spcPct val="90000"/>
              </a:lnSpc>
              <a:buFont typeface="+mj-lt"/>
              <a:buAutoNum type="arabicPeriod"/>
            </a:pPr>
            <a:r>
              <a:rPr lang="en-US" sz="2800" dirty="0"/>
              <a:t>Homographs (bank/bank, bat/bat)</a:t>
            </a:r>
          </a:p>
          <a:p>
            <a:pPr marL="514350" indent="-514350">
              <a:lnSpc>
                <a:spcPct val="90000"/>
              </a:lnSpc>
              <a:buFont typeface="+mj-lt"/>
              <a:buAutoNum type="arabicPeriod"/>
            </a:pPr>
            <a:r>
              <a:rPr lang="en-US" sz="2800" dirty="0"/>
              <a:t>Homophones:</a:t>
            </a:r>
          </a:p>
          <a:p>
            <a:pPr marL="914400" lvl="1" indent="-457200">
              <a:lnSpc>
                <a:spcPct val="90000"/>
              </a:lnSpc>
              <a:buFont typeface="+mj-lt"/>
              <a:buAutoNum type="arabicPeriod"/>
            </a:pPr>
            <a:r>
              <a:rPr lang="en-US" sz="2400" dirty="0">
                <a:solidFill>
                  <a:srgbClr val="0000FF"/>
                </a:solidFill>
              </a:rPr>
              <a:t>Write</a:t>
            </a:r>
            <a:r>
              <a:rPr lang="en-US" sz="2400" dirty="0"/>
              <a:t> and </a:t>
            </a:r>
            <a:r>
              <a:rPr lang="en-US" sz="2400" dirty="0">
                <a:solidFill>
                  <a:srgbClr val="0000FF"/>
                </a:solidFill>
              </a:rPr>
              <a:t>right</a:t>
            </a:r>
          </a:p>
          <a:p>
            <a:pPr marL="914400" lvl="1" indent="-457200">
              <a:lnSpc>
                <a:spcPct val="90000"/>
              </a:lnSpc>
              <a:buFont typeface="+mj-lt"/>
              <a:buAutoNum type="arabicPeriod"/>
            </a:pPr>
            <a:r>
              <a:rPr lang="en-US" sz="2400" dirty="0">
                <a:solidFill>
                  <a:srgbClr val="0000FF"/>
                </a:solidFill>
              </a:rPr>
              <a:t>Piece</a:t>
            </a:r>
            <a:r>
              <a:rPr lang="en-US" sz="2400" dirty="0"/>
              <a:t> and </a:t>
            </a:r>
            <a:r>
              <a:rPr lang="en-US" sz="2400" dirty="0">
                <a:solidFill>
                  <a:srgbClr val="0000FF"/>
                </a:solidFill>
              </a:rPr>
              <a:t>peace</a:t>
            </a:r>
          </a:p>
        </p:txBody>
      </p:sp>
    </p:spTree>
    <p:extLst>
      <p:ext uri="{BB962C8B-B14F-4D97-AF65-F5344CB8AC3E}">
        <p14:creationId xmlns:p14="http://schemas.microsoft.com/office/powerpoint/2010/main" val="199814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1371600" y="133350"/>
            <a:ext cx="7467600" cy="742950"/>
          </a:xfrm>
        </p:spPr>
        <p:txBody>
          <a:bodyPr/>
          <a:lstStyle/>
          <a:p>
            <a:r>
              <a:rPr lang="en-US" dirty="0"/>
              <a:t>Information content similarity</a:t>
            </a:r>
          </a:p>
        </p:txBody>
      </p:sp>
      <p:sp>
        <p:nvSpPr>
          <p:cNvPr id="89091" name="Rectangle 3"/>
          <p:cNvSpPr>
            <a:spLocks noGrp="1" noChangeArrowheads="1"/>
          </p:cNvSpPr>
          <p:nvPr>
            <p:ph sz="quarter" idx="1"/>
          </p:nvPr>
        </p:nvSpPr>
        <p:spPr>
          <a:xfrm>
            <a:off x="1143000" y="742950"/>
            <a:ext cx="8153400" cy="3429000"/>
          </a:xfrm>
        </p:spPr>
        <p:txBody>
          <a:bodyPr/>
          <a:lstStyle/>
          <a:p>
            <a:r>
              <a:rPr lang="en-US" dirty="0" err="1"/>
              <a:t>WordNet</a:t>
            </a:r>
            <a:r>
              <a:rPr lang="en-US" dirty="0"/>
              <a:t> hierarchy augmented with probabilities P(c)</a:t>
            </a:r>
          </a:p>
        </p:txBody>
      </p:sp>
      <p:pic>
        <p:nvPicPr>
          <p:cNvPr id="89092" name="Picture 4" descr="dekang1"/>
          <p:cNvPicPr>
            <a:picLocks noChangeAspect="1" noChangeArrowheads="1"/>
          </p:cNvPicPr>
          <p:nvPr/>
        </p:nvPicPr>
        <p:blipFill>
          <a:blip r:embed="rId2"/>
          <a:srcRect/>
          <a:stretch>
            <a:fillRect/>
          </a:stretch>
        </p:blipFill>
        <p:spPr bwMode="auto">
          <a:xfrm>
            <a:off x="1752600" y="1809750"/>
            <a:ext cx="4794227" cy="3072029"/>
          </a:xfrm>
          <a:prstGeom prst="rect">
            <a:avLst/>
          </a:prstGeom>
          <a:noFill/>
          <a:ln w="9525">
            <a:noFill/>
            <a:miter lim="800000"/>
            <a:headEnd/>
            <a:tailEnd/>
          </a:ln>
        </p:spPr>
      </p:pic>
      <p:sp>
        <p:nvSpPr>
          <p:cNvPr id="2" name="TextBox 1"/>
          <p:cNvSpPr txBox="1"/>
          <p:nvPr/>
        </p:nvSpPr>
        <p:spPr>
          <a:xfrm>
            <a:off x="3124200" y="1200150"/>
            <a:ext cx="5519460" cy="307777"/>
          </a:xfrm>
          <a:prstGeom prst="rect">
            <a:avLst/>
          </a:prstGeom>
          <a:noFill/>
        </p:spPr>
        <p:txBody>
          <a:bodyPr wrap="none" rtlCol="0">
            <a:spAutoFit/>
          </a:bodyPr>
          <a:lstStyle/>
          <a:p>
            <a:r>
              <a:rPr lang="en-US" sz="1400" dirty="0">
                <a:latin typeface="+mn-lt"/>
              </a:rPr>
              <a:t>D. Lin. 1998. An Information-Theoretic Definition of Similarity. ICML 1998</a:t>
            </a:r>
          </a:p>
        </p:txBody>
      </p:sp>
    </p:spTree>
    <p:extLst>
      <p:ext uri="{BB962C8B-B14F-4D97-AF65-F5344CB8AC3E}">
        <p14:creationId xmlns:p14="http://schemas.microsoft.com/office/powerpoint/2010/main" val="6289330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ekang1"/>
          <p:cNvPicPr>
            <a:picLocks noChangeAspect="1" noChangeArrowheads="1"/>
          </p:cNvPicPr>
          <p:nvPr/>
        </p:nvPicPr>
        <p:blipFill>
          <a:blip r:embed="rId2"/>
          <a:srcRect/>
          <a:stretch>
            <a:fillRect/>
          </a:stretch>
        </p:blipFill>
        <p:spPr bwMode="auto">
          <a:xfrm>
            <a:off x="5420037" y="895350"/>
            <a:ext cx="3723963" cy="2386229"/>
          </a:xfrm>
          <a:prstGeom prst="rect">
            <a:avLst/>
          </a:prstGeom>
          <a:noFill/>
          <a:ln w="9525">
            <a:noFill/>
            <a:miter lim="800000"/>
            <a:headEnd/>
            <a:tailEnd/>
          </a:ln>
        </p:spPr>
      </p:pic>
      <p:sp>
        <p:nvSpPr>
          <p:cNvPr id="90114" name="Rectangle 2"/>
          <p:cNvSpPr>
            <a:spLocks noGrp="1" noChangeArrowheads="1"/>
          </p:cNvSpPr>
          <p:nvPr>
            <p:ph type="title"/>
          </p:nvPr>
        </p:nvSpPr>
        <p:spPr>
          <a:xfrm>
            <a:off x="1371600" y="209550"/>
            <a:ext cx="7467600" cy="742950"/>
          </a:xfrm>
        </p:spPr>
        <p:txBody>
          <a:bodyPr/>
          <a:lstStyle/>
          <a:p>
            <a:r>
              <a:rPr lang="en-US" dirty="0"/>
              <a:t>Information content: definitions</a:t>
            </a:r>
          </a:p>
        </p:txBody>
      </p:sp>
      <p:sp>
        <p:nvSpPr>
          <p:cNvPr id="90115" name="Rectangle 3"/>
          <p:cNvSpPr>
            <a:spLocks noGrp="1" noChangeArrowheads="1"/>
          </p:cNvSpPr>
          <p:nvPr>
            <p:ph sz="quarter" idx="1"/>
          </p:nvPr>
        </p:nvSpPr>
        <p:spPr>
          <a:xfrm>
            <a:off x="228600" y="1352550"/>
            <a:ext cx="5334000" cy="2971800"/>
          </a:xfrm>
        </p:spPr>
        <p:txBody>
          <a:bodyPr/>
          <a:lstStyle/>
          <a:p>
            <a:pPr>
              <a:lnSpc>
                <a:spcPct val="90000"/>
              </a:lnSpc>
            </a:pPr>
            <a:r>
              <a:rPr lang="en-US" sz="3200" dirty="0"/>
              <a:t>Information content:</a:t>
            </a:r>
          </a:p>
          <a:p>
            <a:pPr marL="457200" lvl="1" indent="0">
              <a:lnSpc>
                <a:spcPct val="90000"/>
              </a:lnSpc>
              <a:buNone/>
            </a:pPr>
            <a:r>
              <a:rPr lang="en-US" sz="2800" dirty="0">
                <a:solidFill>
                  <a:srgbClr val="0000FF"/>
                </a:solidFill>
                <a:latin typeface="Times New Roman"/>
                <a:cs typeface="Times New Roman"/>
              </a:rPr>
              <a:t>IC(c) </a:t>
            </a:r>
            <a:r>
              <a:rPr lang="en-US" sz="2800" dirty="0">
                <a:latin typeface="Times New Roman"/>
                <a:cs typeface="Times New Roman"/>
              </a:rPr>
              <a:t>= -log P(c)</a:t>
            </a:r>
          </a:p>
          <a:p>
            <a:pPr>
              <a:lnSpc>
                <a:spcPct val="90000"/>
              </a:lnSpc>
            </a:pPr>
            <a:r>
              <a:rPr lang="en-US" sz="3200" dirty="0"/>
              <a:t>Most informative </a:t>
            </a:r>
            <a:r>
              <a:rPr lang="en-US" sz="3200" dirty="0" err="1"/>
              <a:t>subsumer</a:t>
            </a:r>
            <a:r>
              <a:rPr lang="en-US" sz="3200" dirty="0"/>
              <a:t> </a:t>
            </a:r>
            <a:r>
              <a:rPr lang="en-US" sz="2800" dirty="0"/>
              <a:t>(Lowest common </a:t>
            </a:r>
            <a:r>
              <a:rPr lang="en-US" sz="2800" dirty="0" err="1"/>
              <a:t>subsumer</a:t>
            </a:r>
            <a:r>
              <a:rPr lang="en-US" sz="2800" dirty="0"/>
              <a:t>)</a:t>
            </a:r>
          </a:p>
          <a:p>
            <a:pPr marL="457200" lvl="1" indent="0">
              <a:lnSpc>
                <a:spcPct val="90000"/>
              </a:lnSpc>
              <a:buNone/>
            </a:pPr>
            <a:r>
              <a:rPr lang="en-US" sz="2800" dirty="0">
                <a:solidFill>
                  <a:srgbClr val="0000FF"/>
                </a:solidFill>
                <a:latin typeface="Times New Roman"/>
                <a:cs typeface="Times New Roman"/>
              </a:rPr>
              <a:t>LCS(c</a:t>
            </a:r>
            <a:r>
              <a:rPr lang="en-US" sz="2800" baseline="-25000" dirty="0">
                <a:solidFill>
                  <a:srgbClr val="0000FF"/>
                </a:solidFill>
                <a:latin typeface="Times New Roman"/>
                <a:cs typeface="Times New Roman"/>
              </a:rPr>
              <a:t>1</a:t>
            </a:r>
            <a:r>
              <a:rPr lang="en-US" sz="2800" dirty="0">
                <a:solidFill>
                  <a:srgbClr val="0000FF"/>
                </a:solidFill>
                <a:latin typeface="Times New Roman"/>
                <a:cs typeface="Times New Roman"/>
              </a:rPr>
              <a:t>,c</a:t>
            </a:r>
            <a:r>
              <a:rPr lang="en-US" sz="2800" baseline="-25000" dirty="0">
                <a:solidFill>
                  <a:srgbClr val="0000FF"/>
                </a:solidFill>
                <a:latin typeface="Times New Roman"/>
                <a:cs typeface="Times New Roman"/>
              </a:rPr>
              <a:t>2</a:t>
            </a:r>
            <a:r>
              <a:rPr lang="en-US" sz="2800" dirty="0">
                <a:solidFill>
                  <a:srgbClr val="0000FF"/>
                </a:solidFill>
                <a:latin typeface="Times New Roman"/>
                <a:cs typeface="Times New Roman"/>
              </a:rPr>
              <a:t>) = </a:t>
            </a:r>
          </a:p>
          <a:p>
            <a:pPr marL="457200" lvl="1" indent="0">
              <a:lnSpc>
                <a:spcPct val="90000"/>
              </a:lnSpc>
              <a:buNone/>
            </a:pPr>
            <a:r>
              <a:rPr lang="en-US" sz="2800" dirty="0"/>
              <a:t>The most informative (lowest) node in the hierarchy subsuming both c</a:t>
            </a:r>
            <a:r>
              <a:rPr lang="en-US" sz="2800" baseline="-25000" dirty="0"/>
              <a:t>1</a:t>
            </a:r>
            <a:r>
              <a:rPr lang="en-US" sz="2800" dirty="0"/>
              <a:t> and c</a:t>
            </a:r>
            <a:r>
              <a:rPr lang="en-US" sz="2800" baseline="-25000" dirty="0"/>
              <a:t>2</a:t>
            </a:r>
          </a:p>
        </p:txBody>
      </p:sp>
    </p:spTree>
    <p:extLst>
      <p:ext uri="{BB962C8B-B14F-4D97-AF65-F5344CB8AC3E}">
        <p14:creationId xmlns:p14="http://schemas.microsoft.com/office/powerpoint/2010/main" val="24913893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1371600" y="209550"/>
            <a:ext cx="7772400" cy="742950"/>
          </a:xfrm>
        </p:spPr>
        <p:txBody>
          <a:bodyPr/>
          <a:lstStyle/>
          <a:p>
            <a:pPr>
              <a:lnSpc>
                <a:spcPct val="90000"/>
              </a:lnSpc>
            </a:pPr>
            <a:r>
              <a:rPr lang="en-US" sz="3400" dirty="0"/>
              <a:t>Using information content for similarity:  the </a:t>
            </a:r>
            <a:r>
              <a:rPr lang="en-US" sz="3400" dirty="0" err="1"/>
              <a:t>Resnik</a:t>
            </a:r>
            <a:r>
              <a:rPr lang="en-US" sz="3400" dirty="0"/>
              <a:t> method</a:t>
            </a:r>
          </a:p>
        </p:txBody>
      </p:sp>
      <p:sp>
        <p:nvSpPr>
          <p:cNvPr id="91139" name="Rectangle 3"/>
          <p:cNvSpPr>
            <a:spLocks noGrp="1" noChangeArrowheads="1"/>
          </p:cNvSpPr>
          <p:nvPr>
            <p:ph sz="quarter" idx="1"/>
          </p:nvPr>
        </p:nvSpPr>
        <p:spPr>
          <a:xfrm>
            <a:off x="228600" y="1581150"/>
            <a:ext cx="8534400" cy="3657600"/>
          </a:xfrm>
        </p:spPr>
        <p:txBody>
          <a:bodyPr/>
          <a:lstStyle/>
          <a:p>
            <a:pPr>
              <a:lnSpc>
                <a:spcPct val="90000"/>
              </a:lnSpc>
            </a:pPr>
            <a:r>
              <a:rPr lang="en-US" sz="2800" dirty="0"/>
              <a:t>The similarity between two words is related to their common information</a:t>
            </a:r>
          </a:p>
          <a:p>
            <a:pPr>
              <a:lnSpc>
                <a:spcPct val="90000"/>
              </a:lnSpc>
            </a:pPr>
            <a:r>
              <a:rPr lang="en-US" sz="2800" dirty="0"/>
              <a:t>The more two words have in common, the more similar they are</a:t>
            </a:r>
          </a:p>
          <a:p>
            <a:pPr>
              <a:lnSpc>
                <a:spcPct val="90000"/>
              </a:lnSpc>
            </a:pPr>
            <a:r>
              <a:rPr lang="en-US" sz="2800" dirty="0" err="1"/>
              <a:t>Resnik</a:t>
            </a:r>
            <a:r>
              <a:rPr lang="en-US" sz="2800" dirty="0"/>
              <a:t>: measure common information as:</a:t>
            </a:r>
          </a:p>
          <a:p>
            <a:pPr lvl="1">
              <a:lnSpc>
                <a:spcPct val="90000"/>
              </a:lnSpc>
            </a:pPr>
            <a:r>
              <a:rPr lang="en-US" sz="2400" dirty="0"/>
              <a:t>The information content of the most informative</a:t>
            </a:r>
          </a:p>
          <a:p>
            <a:pPr marL="457200" lvl="1" indent="0">
              <a:lnSpc>
                <a:spcPct val="90000"/>
              </a:lnSpc>
              <a:buNone/>
            </a:pPr>
            <a:r>
              <a:rPr lang="en-US" sz="2400" dirty="0"/>
              <a:t> (lowest) </a:t>
            </a:r>
            <a:r>
              <a:rPr lang="en-US" sz="2400" dirty="0" err="1"/>
              <a:t>subsumer</a:t>
            </a:r>
            <a:r>
              <a:rPr lang="en-US" sz="2400" dirty="0"/>
              <a:t> (MIS/LCS) of the two nodes</a:t>
            </a:r>
          </a:p>
          <a:p>
            <a:pPr lvl="1"/>
            <a:r>
              <a:rPr lang="en-US" sz="2800" dirty="0" err="1">
                <a:solidFill>
                  <a:srgbClr val="0000FF"/>
                </a:solidFill>
                <a:latin typeface="Times New Roman"/>
                <a:cs typeface="Times New Roman"/>
              </a:rPr>
              <a:t>sim</a:t>
            </a:r>
            <a:r>
              <a:rPr lang="en-US" sz="2800" baseline="-25000" dirty="0" err="1">
                <a:solidFill>
                  <a:srgbClr val="0000FF"/>
                </a:solidFill>
                <a:latin typeface="Times New Roman"/>
                <a:cs typeface="Times New Roman"/>
              </a:rPr>
              <a:t>resnik</a:t>
            </a:r>
            <a:r>
              <a:rPr lang="en-US" sz="2800" dirty="0">
                <a:solidFill>
                  <a:srgbClr val="0000FF"/>
                </a:solidFill>
                <a:latin typeface="Times New Roman"/>
                <a:cs typeface="Times New Roman"/>
              </a:rPr>
              <a:t>(c</a:t>
            </a:r>
            <a:r>
              <a:rPr lang="en-US" sz="2800" baseline="-25000" dirty="0">
                <a:solidFill>
                  <a:srgbClr val="0000FF"/>
                </a:solidFill>
                <a:latin typeface="Times New Roman"/>
                <a:cs typeface="Times New Roman"/>
              </a:rPr>
              <a:t>1</a:t>
            </a:r>
            <a:r>
              <a:rPr lang="en-US" sz="2800" dirty="0">
                <a:solidFill>
                  <a:srgbClr val="0000FF"/>
                </a:solidFill>
                <a:latin typeface="Times New Roman"/>
                <a:cs typeface="Times New Roman"/>
              </a:rPr>
              <a:t>,c</a:t>
            </a:r>
            <a:r>
              <a:rPr lang="en-US" sz="2800" baseline="-25000" dirty="0">
                <a:solidFill>
                  <a:srgbClr val="0000FF"/>
                </a:solidFill>
                <a:latin typeface="Times New Roman"/>
                <a:cs typeface="Times New Roman"/>
              </a:rPr>
              <a:t>2</a:t>
            </a:r>
            <a:r>
              <a:rPr lang="en-US" sz="2800" dirty="0">
                <a:solidFill>
                  <a:srgbClr val="0000FF"/>
                </a:solidFill>
                <a:latin typeface="Times New Roman"/>
                <a:cs typeface="Times New Roman"/>
              </a:rPr>
              <a:t>) = -log P( LCS(c</a:t>
            </a:r>
            <a:r>
              <a:rPr lang="en-US" sz="2800" baseline="-25000" dirty="0">
                <a:solidFill>
                  <a:srgbClr val="0000FF"/>
                </a:solidFill>
                <a:latin typeface="Times New Roman"/>
                <a:cs typeface="Times New Roman"/>
              </a:rPr>
              <a:t>1</a:t>
            </a:r>
            <a:r>
              <a:rPr lang="en-US" sz="2800" dirty="0">
                <a:solidFill>
                  <a:srgbClr val="0000FF"/>
                </a:solidFill>
                <a:latin typeface="Times New Roman"/>
                <a:cs typeface="Times New Roman"/>
              </a:rPr>
              <a:t>,c</a:t>
            </a:r>
            <a:r>
              <a:rPr lang="en-US" sz="2800" baseline="-25000" dirty="0">
                <a:solidFill>
                  <a:srgbClr val="0000FF"/>
                </a:solidFill>
                <a:latin typeface="Times New Roman"/>
                <a:cs typeface="Times New Roman"/>
              </a:rPr>
              <a:t>2</a:t>
            </a:r>
            <a:r>
              <a:rPr lang="en-US" sz="2800" dirty="0">
                <a:solidFill>
                  <a:srgbClr val="0000FF"/>
                </a:solidFill>
                <a:latin typeface="Times New Roman"/>
                <a:cs typeface="Times New Roman"/>
              </a:rPr>
              <a:t>) )</a:t>
            </a:r>
          </a:p>
        </p:txBody>
      </p:sp>
      <p:sp>
        <p:nvSpPr>
          <p:cNvPr id="2" name="TextBox 1"/>
          <p:cNvSpPr txBox="1"/>
          <p:nvPr/>
        </p:nvSpPr>
        <p:spPr>
          <a:xfrm>
            <a:off x="2286000" y="934819"/>
            <a:ext cx="6858000" cy="646331"/>
          </a:xfrm>
          <a:prstGeom prst="rect">
            <a:avLst/>
          </a:prstGeom>
          <a:noFill/>
        </p:spPr>
        <p:txBody>
          <a:bodyPr wrap="square" rtlCol="0">
            <a:spAutoFit/>
          </a:bodyPr>
          <a:lstStyle/>
          <a:p>
            <a:r>
              <a:rPr lang="en-US" sz="1200" dirty="0">
                <a:latin typeface="+mn-lt"/>
              </a:rPr>
              <a:t>Philip </a:t>
            </a:r>
            <a:r>
              <a:rPr lang="en-US" sz="1200" dirty="0" err="1">
                <a:latin typeface="+mn-lt"/>
              </a:rPr>
              <a:t>Resnik</a:t>
            </a:r>
            <a:r>
              <a:rPr lang="en-US" sz="1200" dirty="0">
                <a:latin typeface="+mn-lt"/>
              </a:rPr>
              <a:t>. 1995. Using Information Content to Evaluate Semantic Similarity in a Taxonomy. IJCAI 1995.</a:t>
            </a:r>
          </a:p>
          <a:p>
            <a:r>
              <a:rPr lang="en-US" sz="1200" dirty="0">
                <a:latin typeface="+mn-lt"/>
              </a:rPr>
              <a:t>Philip </a:t>
            </a:r>
            <a:r>
              <a:rPr lang="en-US" sz="1200" dirty="0" err="1">
                <a:latin typeface="+mn-lt"/>
              </a:rPr>
              <a:t>Resnik</a:t>
            </a:r>
            <a:r>
              <a:rPr lang="en-US" sz="1200" dirty="0">
                <a:latin typeface="+mn-lt"/>
              </a:rPr>
              <a:t>. 1999. Semantic Similarity in a Taxonomy: An Information-Based Measure and its Application to Problems of Ambiguity in </a:t>
            </a:r>
            <a:r>
              <a:rPr lang="en-US" sz="1200">
                <a:latin typeface="+mn-lt"/>
              </a:rPr>
              <a:t>Natural Language. </a:t>
            </a:r>
            <a:r>
              <a:rPr lang="en-US" sz="1200" dirty="0">
                <a:latin typeface="+mn-lt"/>
              </a:rPr>
              <a:t>JAIR 11, 95-130.</a:t>
            </a:r>
          </a:p>
        </p:txBody>
      </p:sp>
    </p:spTree>
    <p:extLst>
      <p:ext uri="{BB962C8B-B14F-4D97-AF65-F5344CB8AC3E}">
        <p14:creationId xmlns:p14="http://schemas.microsoft.com/office/powerpoint/2010/main" val="30348487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371600" y="-19050"/>
            <a:ext cx="7467600" cy="742950"/>
          </a:xfrm>
        </p:spPr>
        <p:txBody>
          <a:bodyPr/>
          <a:lstStyle/>
          <a:p>
            <a:r>
              <a:rPr lang="en-US" dirty="0" err="1"/>
              <a:t>Dekang</a:t>
            </a:r>
            <a:r>
              <a:rPr lang="en-US" dirty="0"/>
              <a:t> Lin method</a:t>
            </a:r>
          </a:p>
        </p:txBody>
      </p:sp>
      <p:sp>
        <p:nvSpPr>
          <p:cNvPr id="92163" name="Rectangle 3"/>
          <p:cNvSpPr>
            <a:spLocks noGrp="1" noChangeArrowheads="1"/>
          </p:cNvSpPr>
          <p:nvPr>
            <p:ph sz="quarter" idx="1"/>
          </p:nvPr>
        </p:nvSpPr>
        <p:spPr>
          <a:xfrm>
            <a:off x="228600" y="1428750"/>
            <a:ext cx="8534400" cy="3333750"/>
          </a:xfrm>
        </p:spPr>
        <p:txBody>
          <a:bodyPr/>
          <a:lstStyle/>
          <a:p>
            <a:r>
              <a:rPr lang="en-US" dirty="0"/>
              <a:t>Intuition: Similarity between A and B is not just what they have in common</a:t>
            </a:r>
          </a:p>
          <a:p>
            <a:r>
              <a:rPr lang="en-US" dirty="0"/>
              <a:t>The more </a:t>
            </a:r>
            <a:r>
              <a:rPr lang="en-US" b="1" dirty="0"/>
              <a:t>differences</a:t>
            </a:r>
            <a:r>
              <a:rPr lang="en-US" dirty="0"/>
              <a:t> between A and B, the less similar they are:</a:t>
            </a:r>
          </a:p>
          <a:p>
            <a:pPr lvl="1"/>
            <a:r>
              <a:rPr lang="en-US" sz="1800" dirty="0"/>
              <a:t>Commonality: the more A and B have in common, the more similar they are</a:t>
            </a:r>
          </a:p>
          <a:p>
            <a:pPr lvl="1"/>
            <a:r>
              <a:rPr lang="en-US" sz="1800" dirty="0"/>
              <a:t>Difference: the more differences between A and B, the less similar</a:t>
            </a:r>
          </a:p>
          <a:p>
            <a:r>
              <a:rPr lang="en-US" dirty="0"/>
              <a:t>Commonality</a:t>
            </a:r>
            <a:r>
              <a:rPr lang="en-US" dirty="0">
                <a:solidFill>
                  <a:srgbClr val="0000FF"/>
                </a:solidFill>
              </a:rPr>
              <a:t>: IC(common(A,B))</a:t>
            </a:r>
          </a:p>
          <a:p>
            <a:r>
              <a:rPr lang="en-US" dirty="0"/>
              <a:t>Difference: </a:t>
            </a:r>
            <a:r>
              <a:rPr lang="en-US" dirty="0">
                <a:solidFill>
                  <a:srgbClr val="0000FF"/>
                </a:solidFill>
              </a:rPr>
              <a:t>IC(description(A,B)-IC(common(A,B))</a:t>
            </a:r>
          </a:p>
        </p:txBody>
      </p:sp>
      <p:sp>
        <p:nvSpPr>
          <p:cNvPr id="2" name="TextBox 1"/>
          <p:cNvSpPr txBox="1"/>
          <p:nvPr/>
        </p:nvSpPr>
        <p:spPr>
          <a:xfrm>
            <a:off x="2133600" y="895350"/>
            <a:ext cx="7032694" cy="369332"/>
          </a:xfrm>
          <a:prstGeom prst="rect">
            <a:avLst/>
          </a:prstGeom>
          <a:noFill/>
        </p:spPr>
        <p:txBody>
          <a:bodyPr wrap="none" rtlCol="0">
            <a:spAutoFit/>
          </a:bodyPr>
          <a:lstStyle/>
          <a:p>
            <a:r>
              <a:rPr lang="en-US" sz="1800" dirty="0" err="1">
                <a:latin typeface="+mn-lt"/>
              </a:rPr>
              <a:t>Dekang</a:t>
            </a:r>
            <a:r>
              <a:rPr lang="en-US" sz="1800" dirty="0">
                <a:latin typeface="+mn-lt"/>
              </a:rPr>
              <a:t> Lin. 1998. An Information-Theoretic Definition of Similarity. ICML</a:t>
            </a:r>
          </a:p>
        </p:txBody>
      </p:sp>
    </p:spTree>
    <p:extLst>
      <p:ext uri="{BB962C8B-B14F-4D97-AF65-F5344CB8AC3E}">
        <p14:creationId xmlns:p14="http://schemas.microsoft.com/office/powerpoint/2010/main" val="40323062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dirty="0" err="1"/>
              <a:t>Dekang</a:t>
            </a:r>
            <a:r>
              <a:rPr lang="en-US" dirty="0"/>
              <a:t> Lin similarity theorem</a:t>
            </a:r>
          </a:p>
        </p:txBody>
      </p:sp>
      <p:sp>
        <p:nvSpPr>
          <p:cNvPr id="93187" name="Rectangle 3"/>
          <p:cNvSpPr>
            <a:spLocks noGrp="1" noChangeArrowheads="1"/>
          </p:cNvSpPr>
          <p:nvPr>
            <p:ph sz="quarter" idx="1"/>
          </p:nvPr>
        </p:nvSpPr>
        <p:spPr>
          <a:xfrm>
            <a:off x="304800" y="1200150"/>
            <a:ext cx="8534400" cy="3333750"/>
          </a:xfrm>
        </p:spPr>
        <p:txBody>
          <a:bodyPr/>
          <a:lstStyle/>
          <a:p>
            <a:r>
              <a:rPr lang="en-US" dirty="0"/>
              <a:t>The similarity between A and B is measured by the ratio between the amount of information needed to state the commonality of A and B and the information needed to fully describe what A and B are</a:t>
            </a:r>
          </a:p>
          <a:p>
            <a:pPr>
              <a:buFontTx/>
              <a:buBlip>
                <a:blip r:embed="rId3"/>
              </a:buBlip>
            </a:pPr>
            <a:endParaRPr lang="en-US" dirty="0"/>
          </a:p>
          <a:p>
            <a:pPr marL="0" indent="0">
              <a:buNone/>
            </a:pPr>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3918569119"/>
              </p:ext>
            </p:extLst>
          </p:nvPr>
        </p:nvGraphicFramePr>
        <p:xfrm>
          <a:off x="1989138" y="2724150"/>
          <a:ext cx="4760912" cy="914400"/>
        </p:xfrm>
        <a:graphic>
          <a:graphicData uri="http://schemas.openxmlformats.org/presentationml/2006/ole">
            <mc:AlternateContent xmlns:mc="http://schemas.openxmlformats.org/markup-compatibility/2006">
              <mc:Choice xmlns:v="urn:schemas-microsoft-com:vml" Requires="v">
                <p:oleObj spid="_x0000_s2166" name="Equation" r:id="rId4" imgW="2247900" imgH="431800" progId="Equation.3">
                  <p:embed/>
                </p:oleObj>
              </mc:Choice>
              <mc:Fallback>
                <p:oleObj name="Equation" r:id="rId4" imgW="2247900" imgH="431800" progId="Equation.3">
                  <p:embed/>
                  <p:pic>
                    <p:nvPicPr>
                      <p:cNvPr id="0" name=""/>
                      <p:cNvPicPr/>
                      <p:nvPr/>
                    </p:nvPicPr>
                    <p:blipFill>
                      <a:blip r:embed="rId5"/>
                      <a:stretch>
                        <a:fillRect/>
                      </a:stretch>
                    </p:blipFill>
                    <p:spPr>
                      <a:xfrm>
                        <a:off x="1989138" y="2724150"/>
                        <a:ext cx="4760912" cy="914400"/>
                      </a:xfrm>
                      <a:prstGeom prst="rect">
                        <a:avLst/>
                      </a:prstGeom>
                    </p:spPr>
                  </p:pic>
                </p:oleObj>
              </mc:Fallback>
            </mc:AlternateContent>
          </a:graphicData>
        </a:graphic>
      </p:graphicFrame>
      <p:sp>
        <p:nvSpPr>
          <p:cNvPr id="5" name="Rectangle 3"/>
          <p:cNvSpPr txBox="1">
            <a:spLocks noChangeArrowheads="1"/>
          </p:cNvSpPr>
          <p:nvPr/>
        </p:nvSpPr>
        <p:spPr bwMode="auto">
          <a:xfrm>
            <a:off x="304800" y="3733800"/>
            <a:ext cx="8534400" cy="514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r>
              <a:rPr lang="en-US" sz="2000" dirty="0"/>
              <a:t>Lin (altering </a:t>
            </a:r>
            <a:r>
              <a:rPr lang="en-US" sz="2000" dirty="0" err="1"/>
              <a:t>Resnik</a:t>
            </a:r>
            <a:r>
              <a:rPr lang="en-US" sz="2000" dirty="0"/>
              <a:t>) defines IC(common(A,B)) as 2 x information of the LCS</a:t>
            </a:r>
          </a:p>
        </p:txBody>
      </p:sp>
      <p:graphicFrame>
        <p:nvGraphicFramePr>
          <p:cNvPr id="6" name="Object 5"/>
          <p:cNvGraphicFramePr>
            <a:graphicFrameLocks noChangeAspect="1"/>
          </p:cNvGraphicFramePr>
          <p:nvPr>
            <p:extLst>
              <p:ext uri="{D42A27DB-BD31-4B8C-83A1-F6EECF244321}">
                <p14:modId xmlns:p14="http://schemas.microsoft.com/office/powerpoint/2010/main" val="158289962"/>
              </p:ext>
            </p:extLst>
          </p:nvPr>
        </p:nvGraphicFramePr>
        <p:xfrm>
          <a:off x="2112963" y="4248150"/>
          <a:ext cx="3876675" cy="762000"/>
        </p:xfrm>
        <a:graphic>
          <a:graphicData uri="http://schemas.openxmlformats.org/presentationml/2006/ole">
            <mc:AlternateContent xmlns:mc="http://schemas.openxmlformats.org/markup-compatibility/2006">
              <mc:Choice xmlns:v="urn:schemas-microsoft-com:vml" Requires="v">
                <p:oleObj spid="_x0000_s2167" name="Equation" r:id="rId6" imgW="2197100" imgH="431800" progId="Equation.3">
                  <p:embed/>
                </p:oleObj>
              </mc:Choice>
              <mc:Fallback>
                <p:oleObj name="Equation" r:id="rId6" imgW="2197100" imgH="431800" progId="Equation.3">
                  <p:embed/>
                  <p:pic>
                    <p:nvPicPr>
                      <p:cNvPr id="0" name=""/>
                      <p:cNvPicPr/>
                      <p:nvPr/>
                    </p:nvPicPr>
                    <p:blipFill>
                      <a:blip r:embed="rId7"/>
                      <a:stretch>
                        <a:fillRect/>
                      </a:stretch>
                    </p:blipFill>
                    <p:spPr>
                      <a:xfrm>
                        <a:off x="2112963" y="4248150"/>
                        <a:ext cx="3876675" cy="762000"/>
                      </a:xfrm>
                      <a:prstGeom prst="rect">
                        <a:avLst/>
                      </a:prstGeom>
                    </p:spPr>
                  </p:pic>
                </p:oleObj>
              </mc:Fallback>
            </mc:AlternateContent>
          </a:graphicData>
        </a:graphic>
      </p:graphicFrame>
    </p:spTree>
    <p:extLst>
      <p:ext uri="{BB962C8B-B14F-4D97-AF65-F5344CB8AC3E}">
        <p14:creationId xmlns:p14="http://schemas.microsoft.com/office/powerpoint/2010/main" val="3682205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371600" y="209550"/>
            <a:ext cx="7467600" cy="742950"/>
          </a:xfrm>
        </p:spPr>
        <p:txBody>
          <a:bodyPr/>
          <a:lstStyle/>
          <a:p>
            <a:r>
              <a:rPr lang="en-US" dirty="0"/>
              <a:t>Lin similarity function</a:t>
            </a:r>
          </a:p>
        </p:txBody>
      </p:sp>
      <p:graphicFrame>
        <p:nvGraphicFramePr>
          <p:cNvPr id="5" name="Object 4"/>
          <p:cNvGraphicFramePr>
            <a:graphicFrameLocks noChangeAspect="1"/>
          </p:cNvGraphicFramePr>
          <p:nvPr>
            <p:extLst>
              <p:ext uri="{D42A27DB-BD31-4B8C-83A1-F6EECF244321}">
                <p14:modId xmlns:p14="http://schemas.microsoft.com/office/powerpoint/2010/main" val="1897917432"/>
              </p:ext>
            </p:extLst>
          </p:nvPr>
        </p:nvGraphicFramePr>
        <p:xfrm>
          <a:off x="1981200" y="1657350"/>
          <a:ext cx="3786188" cy="762000"/>
        </p:xfrm>
        <a:graphic>
          <a:graphicData uri="http://schemas.openxmlformats.org/presentationml/2006/ole">
            <mc:AlternateContent xmlns:mc="http://schemas.openxmlformats.org/markup-compatibility/2006">
              <mc:Choice xmlns:v="urn:schemas-microsoft-com:vml" Requires="v">
                <p:oleObj spid="_x0000_s3396" name="Equation" r:id="rId3" imgW="2146300" imgH="431800" progId="Equation.3">
                  <p:embed/>
                </p:oleObj>
              </mc:Choice>
              <mc:Fallback>
                <p:oleObj name="Equation" r:id="rId3" imgW="2146300" imgH="431800" progId="Equation.3">
                  <p:embed/>
                  <p:pic>
                    <p:nvPicPr>
                      <p:cNvPr id="0" name=""/>
                      <p:cNvPicPr/>
                      <p:nvPr/>
                    </p:nvPicPr>
                    <p:blipFill>
                      <a:blip r:embed="rId4"/>
                      <a:stretch>
                        <a:fillRect/>
                      </a:stretch>
                    </p:blipFill>
                    <p:spPr>
                      <a:xfrm>
                        <a:off x="1981200" y="1657350"/>
                        <a:ext cx="3786188" cy="7620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563718903"/>
              </p:ext>
            </p:extLst>
          </p:nvPr>
        </p:nvGraphicFramePr>
        <p:xfrm>
          <a:off x="1447800" y="2800350"/>
          <a:ext cx="5376862" cy="762000"/>
        </p:xfrm>
        <a:graphic>
          <a:graphicData uri="http://schemas.openxmlformats.org/presentationml/2006/ole">
            <mc:AlternateContent xmlns:mc="http://schemas.openxmlformats.org/markup-compatibility/2006">
              <mc:Choice xmlns:v="urn:schemas-microsoft-com:vml" Requires="v">
                <p:oleObj spid="_x0000_s3397" name="Equation" r:id="rId5" imgW="3048000" imgH="431800" progId="Equation.3">
                  <p:embed/>
                </p:oleObj>
              </mc:Choice>
              <mc:Fallback>
                <p:oleObj name="Equation" r:id="rId5" imgW="3048000" imgH="431800" progId="Equation.3">
                  <p:embed/>
                  <p:pic>
                    <p:nvPicPr>
                      <p:cNvPr id="0" name=""/>
                      <p:cNvPicPr/>
                      <p:nvPr/>
                    </p:nvPicPr>
                    <p:blipFill>
                      <a:blip r:embed="rId6"/>
                      <a:stretch>
                        <a:fillRect/>
                      </a:stretch>
                    </p:blipFill>
                    <p:spPr>
                      <a:xfrm>
                        <a:off x="1447800" y="2800350"/>
                        <a:ext cx="5376862" cy="7620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687769616"/>
              </p:ext>
            </p:extLst>
          </p:nvPr>
        </p:nvGraphicFramePr>
        <p:xfrm>
          <a:off x="3367087" y="3790950"/>
          <a:ext cx="3338513" cy="1031875"/>
        </p:xfrm>
        <a:graphic>
          <a:graphicData uri="http://schemas.openxmlformats.org/presentationml/2006/ole">
            <mc:AlternateContent xmlns:mc="http://schemas.openxmlformats.org/markup-compatibility/2006">
              <mc:Choice xmlns:v="urn:schemas-microsoft-com:vml" Requires="v">
                <p:oleObj spid="_x0000_s3398" name="Equation" r:id="rId7" imgW="1892300" imgH="584200" progId="Equation.3">
                  <p:embed/>
                </p:oleObj>
              </mc:Choice>
              <mc:Fallback>
                <p:oleObj name="Equation" r:id="rId7" imgW="1892300" imgH="584200" progId="Equation.3">
                  <p:embed/>
                  <p:pic>
                    <p:nvPicPr>
                      <p:cNvPr id="0" name=""/>
                      <p:cNvPicPr/>
                      <p:nvPr/>
                    </p:nvPicPr>
                    <p:blipFill>
                      <a:blip r:embed="rId8"/>
                      <a:stretch>
                        <a:fillRect/>
                      </a:stretch>
                    </p:blipFill>
                    <p:spPr>
                      <a:xfrm>
                        <a:off x="3367087" y="3790950"/>
                        <a:ext cx="3338513" cy="1031875"/>
                      </a:xfrm>
                      <a:prstGeom prst="rect">
                        <a:avLst/>
                      </a:prstGeom>
                    </p:spPr>
                  </p:pic>
                </p:oleObj>
              </mc:Fallback>
            </mc:AlternateContent>
          </a:graphicData>
        </a:graphic>
      </p:graphicFrame>
      <p:pic>
        <p:nvPicPr>
          <p:cNvPr id="8" name="Picture 4" descr="dekang1"/>
          <p:cNvPicPr>
            <a:picLocks noChangeAspect="1" noChangeArrowheads="1"/>
          </p:cNvPicPr>
          <p:nvPr/>
        </p:nvPicPr>
        <p:blipFill rotWithShape="1">
          <a:blip r:embed="rId9"/>
          <a:srcRect t="50594" b="-4"/>
          <a:stretch/>
        </p:blipFill>
        <p:spPr bwMode="auto">
          <a:xfrm>
            <a:off x="5562600" y="133350"/>
            <a:ext cx="3422627" cy="1083641"/>
          </a:xfrm>
          <a:prstGeom prst="rect">
            <a:avLst/>
          </a:prstGeom>
          <a:noFill/>
          <a:ln w="9525">
            <a:noFill/>
            <a:miter lim="800000"/>
            <a:headEnd/>
            <a:tailEnd/>
          </a:ln>
        </p:spPr>
      </p:pic>
    </p:spTree>
    <p:extLst>
      <p:ext uri="{BB962C8B-B14F-4D97-AF65-F5344CB8AC3E}">
        <p14:creationId xmlns:p14="http://schemas.microsoft.com/office/powerpoint/2010/main" val="40898161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1371600" y="209550"/>
            <a:ext cx="7467600" cy="742950"/>
          </a:xfrm>
        </p:spPr>
        <p:txBody>
          <a:bodyPr/>
          <a:lstStyle/>
          <a:p>
            <a:r>
              <a:rPr lang="en-US" dirty="0"/>
              <a:t>The (extended) </a:t>
            </a:r>
            <a:r>
              <a:rPr lang="en-US" dirty="0" err="1"/>
              <a:t>Lesk</a:t>
            </a:r>
            <a:r>
              <a:rPr lang="en-US" dirty="0"/>
              <a:t> Algorithm </a:t>
            </a:r>
          </a:p>
        </p:txBody>
      </p:sp>
      <p:sp>
        <p:nvSpPr>
          <p:cNvPr id="95235" name="Rectangle 3"/>
          <p:cNvSpPr>
            <a:spLocks noGrp="1" noChangeArrowheads="1"/>
          </p:cNvSpPr>
          <p:nvPr>
            <p:ph sz="quarter" idx="1"/>
          </p:nvPr>
        </p:nvSpPr>
        <p:spPr>
          <a:xfrm>
            <a:off x="228600" y="1276350"/>
            <a:ext cx="8534400" cy="1981200"/>
          </a:xfrm>
        </p:spPr>
        <p:txBody>
          <a:bodyPr/>
          <a:lstStyle/>
          <a:p>
            <a:r>
              <a:rPr lang="en-US" dirty="0"/>
              <a:t>A thesaurus-based measure that looks at </a:t>
            </a:r>
            <a:r>
              <a:rPr lang="en-US" b="1" dirty="0"/>
              <a:t>glosses</a:t>
            </a:r>
          </a:p>
          <a:p>
            <a:r>
              <a:rPr lang="en-US" dirty="0"/>
              <a:t>Two concepts are similar if their glosses contain similar words</a:t>
            </a:r>
          </a:p>
          <a:p>
            <a:pPr lvl="1"/>
            <a:r>
              <a:rPr lang="en-US" b="1" i="1" dirty="0"/>
              <a:t>Drawing paper</a:t>
            </a:r>
            <a:r>
              <a:rPr lang="en-US" dirty="0"/>
              <a:t>: </a:t>
            </a:r>
            <a:r>
              <a:rPr lang="en-US" dirty="0">
                <a:solidFill>
                  <a:srgbClr val="008000"/>
                </a:solidFill>
              </a:rPr>
              <a:t>paper</a:t>
            </a:r>
            <a:r>
              <a:rPr lang="en-US" dirty="0">
                <a:solidFill>
                  <a:srgbClr val="0000FF"/>
                </a:solidFill>
              </a:rPr>
              <a:t> </a:t>
            </a:r>
            <a:r>
              <a:rPr lang="en-US" dirty="0"/>
              <a:t>that is </a:t>
            </a:r>
            <a:r>
              <a:rPr lang="en-US" dirty="0">
                <a:solidFill>
                  <a:srgbClr val="0000FF"/>
                </a:solidFill>
              </a:rPr>
              <a:t>specially prepared </a:t>
            </a:r>
            <a:r>
              <a:rPr lang="en-US" dirty="0"/>
              <a:t>for use in drafting</a:t>
            </a:r>
          </a:p>
          <a:p>
            <a:pPr lvl="1"/>
            <a:r>
              <a:rPr lang="en-US" b="1" i="1" dirty="0">
                <a:solidFill>
                  <a:srgbClr val="000000"/>
                </a:solidFill>
              </a:rPr>
              <a:t>Decal</a:t>
            </a:r>
            <a:r>
              <a:rPr lang="en-US" dirty="0">
                <a:solidFill>
                  <a:srgbClr val="000000"/>
                </a:solidFill>
              </a:rPr>
              <a:t>: </a:t>
            </a:r>
            <a:r>
              <a:rPr lang="en-US" dirty="0"/>
              <a:t>the art of transferring designs from </a:t>
            </a:r>
            <a:r>
              <a:rPr lang="en-US" dirty="0">
                <a:solidFill>
                  <a:srgbClr val="0000FF"/>
                </a:solidFill>
              </a:rPr>
              <a:t>specially prepared </a:t>
            </a:r>
            <a:r>
              <a:rPr lang="en-US" dirty="0">
                <a:solidFill>
                  <a:srgbClr val="008000"/>
                </a:solidFill>
              </a:rPr>
              <a:t>paper</a:t>
            </a:r>
            <a:r>
              <a:rPr lang="en-US" dirty="0">
                <a:solidFill>
                  <a:srgbClr val="0000FF"/>
                </a:solidFill>
              </a:rPr>
              <a:t> </a:t>
            </a:r>
            <a:r>
              <a:rPr lang="en-US" dirty="0"/>
              <a:t>to a wood or glass or metal surface</a:t>
            </a:r>
          </a:p>
        </p:txBody>
      </p:sp>
      <p:sp>
        <p:nvSpPr>
          <p:cNvPr id="4" name="Rectangle 3"/>
          <p:cNvSpPr txBox="1">
            <a:spLocks noChangeArrowheads="1"/>
          </p:cNvSpPr>
          <p:nvPr/>
        </p:nvSpPr>
        <p:spPr bwMode="auto">
          <a:xfrm>
            <a:off x="304800" y="3257550"/>
            <a:ext cx="8534400" cy="3733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r>
              <a:rPr lang="en-US" dirty="0"/>
              <a:t>For each </a:t>
            </a:r>
            <a:r>
              <a:rPr lang="en-US" i="1" dirty="0"/>
              <a:t>n</a:t>
            </a:r>
            <a:r>
              <a:rPr lang="en-US" dirty="0"/>
              <a:t>-word phrase that’s in both glosses</a:t>
            </a:r>
          </a:p>
          <a:p>
            <a:pPr lvl="1"/>
            <a:r>
              <a:rPr lang="en-US" dirty="0"/>
              <a:t>Add a score of n</a:t>
            </a:r>
            <a:r>
              <a:rPr lang="en-US" baseline="30000" dirty="0"/>
              <a:t>2</a:t>
            </a:r>
            <a:r>
              <a:rPr lang="en-US" dirty="0"/>
              <a:t> </a:t>
            </a:r>
          </a:p>
          <a:p>
            <a:pPr lvl="1"/>
            <a:r>
              <a:rPr lang="en-US" dirty="0">
                <a:solidFill>
                  <a:srgbClr val="0000FF"/>
                </a:solidFill>
              </a:rPr>
              <a:t>Paper </a:t>
            </a:r>
            <a:r>
              <a:rPr lang="en-US" dirty="0"/>
              <a:t>and </a:t>
            </a:r>
            <a:r>
              <a:rPr lang="en-US" dirty="0">
                <a:solidFill>
                  <a:srgbClr val="0000FF"/>
                </a:solidFill>
              </a:rPr>
              <a:t>specially prepared </a:t>
            </a:r>
            <a:r>
              <a:rPr lang="en-US" dirty="0"/>
              <a:t>for 1 + 2</a:t>
            </a:r>
            <a:r>
              <a:rPr lang="en-US" baseline="30000" dirty="0"/>
              <a:t>2</a:t>
            </a:r>
            <a:r>
              <a:rPr lang="en-US" dirty="0"/>
              <a:t> = 5</a:t>
            </a:r>
          </a:p>
          <a:p>
            <a:pPr lvl="1"/>
            <a:r>
              <a:rPr lang="en-US" dirty="0"/>
              <a:t>Compute overlap also for other relations</a:t>
            </a:r>
          </a:p>
          <a:p>
            <a:pPr lvl="2"/>
            <a:r>
              <a:rPr lang="en-US" dirty="0"/>
              <a:t>glosses of </a:t>
            </a:r>
            <a:r>
              <a:rPr lang="en-US" dirty="0" err="1"/>
              <a:t>hypernyms</a:t>
            </a:r>
            <a:r>
              <a:rPr lang="en-US" dirty="0"/>
              <a:t> and hyponyms</a:t>
            </a:r>
          </a:p>
          <a:p>
            <a:endParaRPr lang="en-US" dirty="0"/>
          </a:p>
        </p:txBody>
      </p:sp>
    </p:spTree>
    <p:extLst>
      <p:ext uri="{BB962C8B-B14F-4D97-AF65-F5344CB8AC3E}">
        <p14:creationId xmlns:p14="http://schemas.microsoft.com/office/powerpoint/2010/main" val="1222384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1371600" y="209550"/>
            <a:ext cx="7467600" cy="742950"/>
          </a:xfrm>
        </p:spPr>
        <p:txBody>
          <a:bodyPr/>
          <a:lstStyle/>
          <a:p>
            <a:r>
              <a:rPr lang="en-US" dirty="0"/>
              <a:t>Summary: thesaurus-based similarity</a:t>
            </a:r>
          </a:p>
        </p:txBody>
      </p:sp>
      <p:graphicFrame>
        <p:nvGraphicFramePr>
          <p:cNvPr id="2" name="Content Placeholder 1"/>
          <p:cNvGraphicFramePr>
            <a:graphicFrameLocks noGrp="1" noChangeAspect="1"/>
          </p:cNvGraphicFramePr>
          <p:nvPr>
            <p:ph sz="quarter" idx="1"/>
            <p:extLst>
              <p:ext uri="{D42A27DB-BD31-4B8C-83A1-F6EECF244321}">
                <p14:modId xmlns:p14="http://schemas.microsoft.com/office/powerpoint/2010/main" val="3685749761"/>
              </p:ext>
            </p:extLst>
          </p:nvPr>
        </p:nvGraphicFramePr>
        <p:xfrm>
          <a:off x="152400" y="1133475"/>
          <a:ext cx="8199489" cy="3190875"/>
        </p:xfrm>
        <a:graphic>
          <a:graphicData uri="http://schemas.openxmlformats.org/presentationml/2006/ole">
            <mc:AlternateContent xmlns:mc="http://schemas.openxmlformats.org/markup-compatibility/2006">
              <mc:Choice xmlns:v="urn:schemas-microsoft-com:vml" Requires="v">
                <p:oleObj spid="_x0000_s17473" name="Equation" r:id="rId3" imgW="4699000" imgH="1828800" progId="Equation.3">
                  <p:embed/>
                </p:oleObj>
              </mc:Choice>
              <mc:Fallback>
                <p:oleObj name="Equation" r:id="rId3" imgW="4699000" imgH="1828800" progId="Equation.3">
                  <p:embed/>
                  <p:pic>
                    <p:nvPicPr>
                      <p:cNvPr id="0" name=""/>
                      <p:cNvPicPr/>
                      <p:nvPr/>
                    </p:nvPicPr>
                    <p:blipFill>
                      <a:blip r:embed="rId4"/>
                      <a:stretch>
                        <a:fillRect/>
                      </a:stretch>
                    </p:blipFill>
                    <p:spPr>
                      <a:xfrm>
                        <a:off x="152400" y="1133475"/>
                        <a:ext cx="8199489" cy="3190875"/>
                      </a:xfrm>
                      <a:prstGeom prst="rect">
                        <a:avLst/>
                      </a:prstGeom>
                    </p:spPr>
                  </p:pic>
                </p:oleObj>
              </mc:Fallback>
            </mc:AlternateContent>
          </a:graphicData>
        </a:graphic>
      </p:graphicFrame>
    </p:spTree>
    <p:extLst>
      <p:ext uri="{BB962C8B-B14F-4D97-AF65-F5344CB8AC3E}">
        <p14:creationId xmlns:p14="http://schemas.microsoft.com/office/powerpoint/2010/main" val="26361601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Libraries for computing thesaurus-based similarity</a:t>
            </a:r>
          </a:p>
        </p:txBody>
      </p:sp>
      <p:sp>
        <p:nvSpPr>
          <p:cNvPr id="3" name="Content Placeholder 2"/>
          <p:cNvSpPr>
            <a:spLocks noGrp="1"/>
          </p:cNvSpPr>
          <p:nvPr>
            <p:ph idx="1"/>
          </p:nvPr>
        </p:nvSpPr>
        <p:spPr/>
        <p:txBody>
          <a:bodyPr/>
          <a:lstStyle/>
          <a:p>
            <a:r>
              <a:rPr lang="en-US" dirty="0"/>
              <a:t>NLTK</a:t>
            </a:r>
          </a:p>
          <a:p>
            <a:pPr lvl="1"/>
            <a:r>
              <a:rPr lang="en-US" dirty="0">
                <a:hlinkClick r:id="rId2"/>
              </a:rPr>
              <a:t>http://nltk.github.com/api/nltk.corpus.reader.html?highlight=similarity - nltk.corpus.reader.WordNetCorpusReader.res_similarity</a:t>
            </a:r>
            <a:endParaRPr lang="en-US" dirty="0"/>
          </a:p>
          <a:p>
            <a:endParaRPr lang="en-US" dirty="0"/>
          </a:p>
          <a:p>
            <a:r>
              <a:rPr lang="en-US" dirty="0" err="1"/>
              <a:t>WordNet</a:t>
            </a:r>
            <a:r>
              <a:rPr lang="en-US" dirty="0"/>
              <a:t>::Similarity</a:t>
            </a:r>
          </a:p>
          <a:p>
            <a:pPr lvl="1"/>
            <a:r>
              <a:rPr lang="en-US" dirty="0">
                <a:hlinkClick r:id="rId3"/>
              </a:rPr>
              <a:t>http://wn-similarity.sourceforge.net/</a:t>
            </a:r>
            <a:endParaRPr lang="en-US" dirty="0"/>
          </a:p>
          <a:p>
            <a:pPr lvl="1"/>
            <a:r>
              <a:rPr lang="en-US" dirty="0"/>
              <a:t>Web-based interface:</a:t>
            </a:r>
          </a:p>
          <a:p>
            <a:pPr lvl="2"/>
            <a:r>
              <a:rPr lang="en-US" sz="1600" dirty="0">
                <a:hlinkClick r:id="rId4"/>
              </a:rPr>
              <a:t>http://marimba.d.umn.edu/cgi-bin/similarity/similarity.cgi</a:t>
            </a:r>
            <a:endParaRPr lang="en-US" sz="1600" dirty="0"/>
          </a:p>
          <a:p>
            <a:endParaRPr lang="en-US" dirty="0"/>
          </a:p>
          <a:p>
            <a:pPr lvl="1"/>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48</a:t>
            </a:fld>
            <a:endParaRPr lang="en-US"/>
          </a:p>
        </p:txBody>
      </p:sp>
    </p:spTree>
    <p:extLst>
      <p:ext uri="{BB962C8B-B14F-4D97-AF65-F5344CB8AC3E}">
        <p14:creationId xmlns:p14="http://schemas.microsoft.com/office/powerpoint/2010/main" val="33789287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t>Evaluating similarity</a:t>
            </a:r>
          </a:p>
        </p:txBody>
      </p:sp>
      <p:sp>
        <p:nvSpPr>
          <p:cNvPr id="122883" name="Rectangle 3"/>
          <p:cNvSpPr>
            <a:spLocks noGrp="1" noChangeArrowheads="1"/>
          </p:cNvSpPr>
          <p:nvPr>
            <p:ph sz="quarter" idx="1"/>
          </p:nvPr>
        </p:nvSpPr>
        <p:spPr>
          <a:xfrm>
            <a:off x="304800" y="1352550"/>
            <a:ext cx="8610600" cy="3581400"/>
          </a:xfrm>
        </p:spPr>
        <p:txBody>
          <a:bodyPr/>
          <a:lstStyle/>
          <a:p>
            <a:r>
              <a:rPr lang="en-US" dirty="0"/>
              <a:t>Intrinsic Evaluation:</a:t>
            </a:r>
          </a:p>
          <a:p>
            <a:pPr lvl="1"/>
            <a:r>
              <a:rPr lang="en-US" dirty="0"/>
              <a:t>Correlation between algorithm and human word similarity ratings</a:t>
            </a:r>
          </a:p>
          <a:p>
            <a:r>
              <a:rPr lang="en-US" dirty="0"/>
              <a:t>Extrinsic (task-based, end-to-end) Evaluation:</a:t>
            </a:r>
          </a:p>
          <a:p>
            <a:pPr lvl="1"/>
            <a:r>
              <a:rPr lang="en-US" dirty="0"/>
              <a:t>Malapropism (spelling error) detection</a:t>
            </a:r>
          </a:p>
          <a:p>
            <a:pPr lvl="1"/>
            <a:r>
              <a:rPr lang="en-US" dirty="0"/>
              <a:t>WSD</a:t>
            </a:r>
          </a:p>
          <a:p>
            <a:pPr lvl="1"/>
            <a:r>
              <a:rPr lang="en-US" dirty="0"/>
              <a:t>Essay grading</a:t>
            </a:r>
          </a:p>
          <a:p>
            <a:pPr lvl="1"/>
            <a:r>
              <a:rPr lang="en-US" dirty="0"/>
              <a:t>Taking TOEFL multiple-choice vocabulary tests</a:t>
            </a:r>
          </a:p>
          <a:p>
            <a:pPr marL="114300" indent="0">
              <a:buNone/>
            </a:pPr>
            <a:r>
              <a:rPr lang="en-US" sz="2000" dirty="0">
                <a:solidFill>
                  <a:srgbClr val="0000FF"/>
                </a:solidFill>
              </a:rPr>
              <a:t> </a:t>
            </a:r>
            <a:r>
              <a:rPr lang="en-US" sz="2000" u="sng" dirty="0">
                <a:solidFill>
                  <a:srgbClr val="0000FF"/>
                </a:solidFill>
                <a:latin typeface="Courier"/>
                <a:cs typeface="Courier"/>
              </a:rPr>
              <a:t>Levied</a:t>
            </a:r>
            <a:r>
              <a:rPr lang="en-US" sz="2000" dirty="0">
                <a:solidFill>
                  <a:srgbClr val="0000FF"/>
                </a:solidFill>
                <a:latin typeface="Courier"/>
                <a:cs typeface="Courier"/>
              </a:rPr>
              <a:t> is closest in meaning to:</a:t>
            </a:r>
          </a:p>
          <a:p>
            <a:pPr marL="457200" lvl="1" indent="0">
              <a:buNone/>
            </a:pPr>
            <a:r>
              <a:rPr lang="en-US" sz="1800" dirty="0">
                <a:solidFill>
                  <a:srgbClr val="0000FF"/>
                </a:solidFill>
                <a:latin typeface="Courier"/>
                <a:cs typeface="Courier"/>
              </a:rPr>
              <a:t> imposed, believed, requested, correlated</a:t>
            </a:r>
          </a:p>
          <a:p>
            <a:pPr lvl="1"/>
            <a:endParaRPr lang="en-US" dirty="0"/>
          </a:p>
        </p:txBody>
      </p:sp>
    </p:spTree>
    <p:extLst>
      <p:ext uri="{BB962C8B-B14F-4D97-AF65-F5344CB8AC3E}">
        <p14:creationId xmlns:p14="http://schemas.microsoft.com/office/powerpoint/2010/main" val="4264403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Homonymy causes problems for NLP applications</a:t>
            </a:r>
          </a:p>
        </p:txBody>
      </p:sp>
      <p:sp>
        <p:nvSpPr>
          <p:cNvPr id="32771" name="Rectangle 3"/>
          <p:cNvSpPr>
            <a:spLocks noGrp="1" noChangeArrowheads="1"/>
          </p:cNvSpPr>
          <p:nvPr>
            <p:ph sz="quarter" idx="1"/>
          </p:nvPr>
        </p:nvSpPr>
        <p:spPr/>
        <p:txBody>
          <a:bodyPr/>
          <a:lstStyle/>
          <a:p>
            <a:pPr>
              <a:lnSpc>
                <a:spcPct val="90000"/>
              </a:lnSpc>
            </a:pPr>
            <a:r>
              <a:rPr lang="en-US" sz="2400" dirty="0"/>
              <a:t>Information retrieval</a:t>
            </a:r>
          </a:p>
          <a:p>
            <a:pPr lvl="1">
              <a:lnSpc>
                <a:spcPct val="90000"/>
              </a:lnSpc>
            </a:pPr>
            <a:r>
              <a:rPr lang="en-US" sz="2400" dirty="0"/>
              <a:t>“</a:t>
            </a:r>
            <a:r>
              <a:rPr lang="en-US" sz="2400" dirty="0">
                <a:latin typeface="Courier"/>
                <a:cs typeface="Courier"/>
              </a:rPr>
              <a:t>bat care”</a:t>
            </a:r>
          </a:p>
          <a:p>
            <a:pPr>
              <a:lnSpc>
                <a:spcPct val="90000"/>
              </a:lnSpc>
            </a:pPr>
            <a:r>
              <a:rPr lang="en-US" sz="2400" dirty="0"/>
              <a:t>Machine Translation</a:t>
            </a:r>
          </a:p>
          <a:p>
            <a:pPr lvl="1">
              <a:lnSpc>
                <a:spcPct val="90000"/>
              </a:lnSpc>
            </a:pPr>
            <a:r>
              <a:rPr lang="en-US" sz="2400" dirty="0">
                <a:latin typeface="Courier"/>
                <a:cs typeface="Courier"/>
              </a:rPr>
              <a:t>bat</a:t>
            </a:r>
            <a:r>
              <a:rPr lang="en-US" sz="2400" dirty="0"/>
              <a:t>:  </a:t>
            </a:r>
            <a:r>
              <a:rPr lang="fr-FR" sz="2400" dirty="0" err="1">
                <a:solidFill>
                  <a:srgbClr val="0000FF"/>
                </a:solidFill>
              </a:rPr>
              <a:t>murciélago</a:t>
            </a:r>
            <a:r>
              <a:rPr lang="fr-FR" sz="2400" dirty="0"/>
              <a:t>  (animal) or  </a:t>
            </a:r>
            <a:r>
              <a:rPr lang="fr-FR" sz="2400" dirty="0" err="1">
                <a:solidFill>
                  <a:srgbClr val="0000FF"/>
                </a:solidFill>
              </a:rPr>
              <a:t>bate</a:t>
            </a:r>
            <a:r>
              <a:rPr lang="fr-FR" sz="2400" dirty="0">
                <a:solidFill>
                  <a:srgbClr val="0000FF"/>
                </a:solidFill>
              </a:rPr>
              <a:t> </a:t>
            </a:r>
            <a:r>
              <a:rPr lang="fr-FR" sz="2400" dirty="0"/>
              <a:t>(for baseball)</a:t>
            </a:r>
            <a:endParaRPr lang="en-US" sz="2000" dirty="0"/>
          </a:p>
          <a:p>
            <a:pPr>
              <a:lnSpc>
                <a:spcPct val="90000"/>
              </a:lnSpc>
            </a:pPr>
            <a:r>
              <a:rPr lang="en-US" dirty="0"/>
              <a:t>Text-to-Speech</a:t>
            </a:r>
          </a:p>
          <a:p>
            <a:pPr lvl="1">
              <a:lnSpc>
                <a:spcPct val="90000"/>
              </a:lnSpc>
            </a:pPr>
            <a:r>
              <a:rPr lang="en-US" sz="2400" dirty="0">
                <a:latin typeface="Courier"/>
                <a:cs typeface="Courier"/>
              </a:rPr>
              <a:t>bass</a:t>
            </a:r>
            <a:r>
              <a:rPr lang="en-US" sz="2400" dirty="0"/>
              <a:t> (stringed instrument) vs. </a:t>
            </a:r>
            <a:r>
              <a:rPr lang="en-US" sz="2400" dirty="0">
                <a:latin typeface="Courier"/>
                <a:cs typeface="Courier"/>
              </a:rPr>
              <a:t>bass</a:t>
            </a:r>
            <a:r>
              <a:rPr lang="en-US" sz="2400" dirty="0"/>
              <a:t> (fish)</a:t>
            </a:r>
          </a:p>
          <a:p>
            <a:pPr lvl="1">
              <a:lnSpc>
                <a:spcPct val="90000"/>
              </a:lnSpc>
            </a:pPr>
            <a:endParaRPr lang="en-US" sz="2000" dirty="0"/>
          </a:p>
        </p:txBody>
      </p:sp>
    </p:spTree>
    <p:extLst>
      <p:ext uri="{BB962C8B-B14F-4D97-AF65-F5344CB8AC3E}">
        <p14:creationId xmlns:p14="http://schemas.microsoft.com/office/powerpoint/2010/main" val="8531603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323850"/>
            <a:ext cx="4800600" cy="1905000"/>
          </a:xfrm>
        </p:spPr>
        <p:txBody>
          <a:bodyPr/>
          <a:lstStyle/>
          <a:p>
            <a:r>
              <a:rPr lang="en-US" sz="4000" dirty="0">
                <a:latin typeface="Calibri (Headings)"/>
                <a:cs typeface="Calibri (Headings)"/>
              </a:rPr>
              <a:t>Word Meaning and Similarity</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a:xfrm>
            <a:off x="4495800" y="1809750"/>
            <a:ext cx="3886200" cy="1295400"/>
          </a:xfrm>
        </p:spPr>
        <p:txBody>
          <a:bodyPr/>
          <a:lstStyle/>
          <a:p>
            <a:r>
              <a:rPr lang="en-US" sz="3600" dirty="0">
                <a:solidFill>
                  <a:srgbClr val="A4001D"/>
                </a:solidFill>
                <a:ea typeface="ＭＳ Ｐゴシック" charset="0"/>
                <a:cs typeface="Calibri"/>
              </a:rPr>
              <a:t>Word Similarity: Thesaurus Methods</a:t>
            </a:r>
          </a:p>
        </p:txBody>
      </p:sp>
    </p:spTree>
    <p:extLst>
      <p:ext uri="{BB962C8B-B14F-4D97-AF65-F5344CB8AC3E}">
        <p14:creationId xmlns:p14="http://schemas.microsoft.com/office/powerpoint/2010/main" val="681129716"/>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323850"/>
            <a:ext cx="4800600" cy="1905000"/>
          </a:xfrm>
        </p:spPr>
        <p:txBody>
          <a:bodyPr/>
          <a:lstStyle/>
          <a:p>
            <a:r>
              <a:rPr lang="en-US" sz="4000" dirty="0">
                <a:latin typeface="Calibri (Headings)"/>
                <a:cs typeface="Calibri (Headings)"/>
              </a:rPr>
              <a:t>Word Meaning and Similarity</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a:xfrm>
            <a:off x="3810000" y="1809750"/>
            <a:ext cx="5105400" cy="1295400"/>
          </a:xfrm>
        </p:spPr>
        <p:txBody>
          <a:bodyPr/>
          <a:lstStyle/>
          <a:p>
            <a:r>
              <a:rPr lang="en-US" sz="3600" dirty="0">
                <a:solidFill>
                  <a:srgbClr val="A4001D"/>
                </a:solidFill>
                <a:ea typeface="ＭＳ Ｐゴシック" charset="0"/>
                <a:cs typeface="Calibri"/>
              </a:rPr>
              <a:t>Word Similarity: Distributional Similarity (I)</a:t>
            </a:r>
          </a:p>
        </p:txBody>
      </p:sp>
    </p:spTree>
    <p:extLst>
      <p:ext uri="{BB962C8B-B14F-4D97-AF65-F5344CB8AC3E}">
        <p14:creationId xmlns:p14="http://schemas.microsoft.com/office/powerpoint/2010/main" val="731518000"/>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a:t>Problems with thesaurus-based meaning</a:t>
            </a:r>
          </a:p>
        </p:txBody>
      </p:sp>
      <p:sp>
        <p:nvSpPr>
          <p:cNvPr id="100355" name="Rectangle 3"/>
          <p:cNvSpPr>
            <a:spLocks noGrp="1" noChangeArrowheads="1"/>
          </p:cNvSpPr>
          <p:nvPr>
            <p:ph sz="quarter" idx="1"/>
          </p:nvPr>
        </p:nvSpPr>
        <p:spPr>
          <a:xfrm>
            <a:off x="304800" y="1352550"/>
            <a:ext cx="7391400" cy="3333750"/>
          </a:xfrm>
        </p:spPr>
        <p:txBody>
          <a:bodyPr/>
          <a:lstStyle/>
          <a:p>
            <a:r>
              <a:rPr lang="en-US" sz="2800" dirty="0"/>
              <a:t>We don’t have a thesaurus for every language</a:t>
            </a:r>
          </a:p>
          <a:p>
            <a:r>
              <a:rPr lang="en-US" sz="2800" dirty="0"/>
              <a:t>Even if we do, they have problems with </a:t>
            </a:r>
            <a:r>
              <a:rPr lang="en-US" sz="2800" b="1" dirty="0"/>
              <a:t>recall</a:t>
            </a:r>
            <a:endParaRPr lang="en-US" sz="2800" dirty="0"/>
          </a:p>
          <a:p>
            <a:pPr lvl="1"/>
            <a:r>
              <a:rPr lang="en-US" sz="2400" dirty="0"/>
              <a:t>Many words are missing</a:t>
            </a:r>
          </a:p>
          <a:p>
            <a:pPr lvl="1"/>
            <a:r>
              <a:rPr lang="en-US" sz="2400" dirty="0"/>
              <a:t>Most (if not all) phrases are missing</a:t>
            </a:r>
          </a:p>
          <a:p>
            <a:pPr lvl="1"/>
            <a:r>
              <a:rPr lang="en-US" sz="2400" dirty="0"/>
              <a:t>Some connections between senses are missing</a:t>
            </a:r>
          </a:p>
          <a:p>
            <a:pPr lvl="1"/>
            <a:r>
              <a:rPr lang="en-US" sz="2400" dirty="0"/>
              <a:t>Thesauri work less well for verbs, adjectives</a:t>
            </a:r>
          </a:p>
          <a:p>
            <a:pPr lvl="2"/>
            <a:r>
              <a:rPr lang="en-US" sz="2400" dirty="0"/>
              <a:t>Adjectives and verbs have less structured hyponymy relations</a:t>
            </a:r>
          </a:p>
          <a:p>
            <a:pPr marL="457200" lvl="1" indent="0">
              <a:buNone/>
            </a:pPr>
            <a:endParaRPr lang="en-US" sz="2400" dirty="0"/>
          </a:p>
        </p:txBody>
      </p:sp>
    </p:spTree>
    <p:extLst>
      <p:ext uri="{BB962C8B-B14F-4D97-AF65-F5344CB8AC3E}">
        <p14:creationId xmlns:p14="http://schemas.microsoft.com/office/powerpoint/2010/main" val="10934642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Distributional models of meaning</a:t>
            </a:r>
          </a:p>
        </p:txBody>
      </p:sp>
      <p:sp>
        <p:nvSpPr>
          <p:cNvPr id="3" name="Content Placeholder 2"/>
          <p:cNvSpPr>
            <a:spLocks noGrp="1"/>
          </p:cNvSpPr>
          <p:nvPr>
            <p:ph idx="1"/>
          </p:nvPr>
        </p:nvSpPr>
        <p:spPr>
          <a:xfrm>
            <a:off x="304800" y="1371600"/>
            <a:ext cx="6781800" cy="3333750"/>
          </a:xfrm>
        </p:spPr>
        <p:txBody>
          <a:bodyPr/>
          <a:lstStyle/>
          <a:p>
            <a:r>
              <a:rPr lang="en-US" dirty="0"/>
              <a:t>Also called vector-space models of meaning</a:t>
            </a:r>
          </a:p>
          <a:p>
            <a:r>
              <a:rPr lang="en-US" dirty="0"/>
              <a:t>Offer much higher recall than hand-built thesauri</a:t>
            </a:r>
          </a:p>
          <a:p>
            <a:pPr lvl="1"/>
            <a:r>
              <a:rPr lang="en-US" dirty="0"/>
              <a:t>Although they tend to have lower precision</a:t>
            </a:r>
          </a:p>
          <a:p>
            <a:r>
              <a:rPr lang="en-US" dirty="0" err="1"/>
              <a:t>Zellig</a:t>
            </a:r>
            <a:r>
              <a:rPr lang="en-US" dirty="0"/>
              <a:t> Harris (1954): “</a:t>
            </a:r>
            <a:r>
              <a:rPr lang="en-US" b="1" dirty="0"/>
              <a:t>oculist </a:t>
            </a:r>
            <a:r>
              <a:rPr lang="en-US" dirty="0"/>
              <a:t>and </a:t>
            </a:r>
            <a:r>
              <a:rPr lang="en-US" b="1" dirty="0"/>
              <a:t>eye-doctor </a:t>
            </a:r>
            <a:r>
              <a:rPr lang="en-US" dirty="0"/>
              <a:t>… occur in almost the same environments….                 </a:t>
            </a:r>
            <a:r>
              <a:rPr lang="en-US" b="1" dirty="0"/>
              <a:t>If A and B have almost identical environments we say that they are synonyms</a:t>
            </a:r>
            <a:r>
              <a:rPr lang="en-US" dirty="0"/>
              <a:t>.</a:t>
            </a:r>
          </a:p>
          <a:p>
            <a:pPr marL="0" indent="0">
              <a:buNone/>
            </a:pPr>
            <a:endParaRPr lang="en-US" sz="1050" dirty="0"/>
          </a:p>
          <a:p>
            <a:r>
              <a:rPr lang="en-US" dirty="0"/>
              <a:t>Firth (1957): “You shall know a word by the company it keeps!”</a:t>
            </a:r>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53</a:t>
            </a:fld>
            <a:endParaRPr lang="en-US"/>
          </a:p>
        </p:txBody>
      </p:sp>
      <p:sp>
        <p:nvSpPr>
          <p:cNvPr id="5" name="Content Placeholder 2"/>
          <p:cNvSpPr txBox="1">
            <a:spLocks/>
          </p:cNvSpPr>
          <p:nvPr/>
        </p:nvSpPr>
        <p:spPr bwMode="auto">
          <a:xfrm>
            <a:off x="304800" y="1367320"/>
            <a:ext cx="8534400" cy="1356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r>
              <a:rPr lang="en-US" dirty="0">
                <a:solidFill>
                  <a:schemeClr val="bg1">
                    <a:lumMod val="50000"/>
                  </a:schemeClr>
                </a:solidFill>
              </a:rPr>
              <a:t>Also called vector-space models of meaning</a:t>
            </a:r>
          </a:p>
          <a:p>
            <a:r>
              <a:rPr lang="en-US" dirty="0">
                <a:solidFill>
                  <a:schemeClr val="bg1">
                    <a:lumMod val="50000"/>
                  </a:schemeClr>
                </a:solidFill>
              </a:rPr>
              <a:t>Offer much higher recall than hand-built thesauri</a:t>
            </a:r>
          </a:p>
          <a:p>
            <a:pPr lvl="1"/>
            <a:r>
              <a:rPr lang="en-US" dirty="0">
                <a:solidFill>
                  <a:schemeClr val="bg1">
                    <a:lumMod val="50000"/>
                  </a:schemeClr>
                </a:solidFill>
              </a:rPr>
              <a:t>Although they tend to have lower precision</a:t>
            </a:r>
          </a:p>
        </p:txBody>
      </p:sp>
    </p:spTree>
    <p:extLst>
      <p:ext uri="{BB962C8B-B14F-4D97-AF65-F5344CB8AC3E}">
        <p14:creationId xmlns:p14="http://schemas.microsoft.com/office/powerpoint/2010/main" val="117779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Single Corner Rectangle 1"/>
          <p:cNvSpPr/>
          <p:nvPr/>
        </p:nvSpPr>
        <p:spPr bwMode="auto">
          <a:xfrm>
            <a:off x="990600" y="1809750"/>
            <a:ext cx="5867400" cy="1295400"/>
          </a:xfrm>
          <a:prstGeom prst="snip1Rect">
            <a:avLst/>
          </a:prstGeom>
          <a:solidFill>
            <a:srgbClr val="D5AE4C"/>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01378" name="Rectangle 1026"/>
          <p:cNvSpPr>
            <a:spLocks noGrp="1" noChangeArrowheads="1"/>
          </p:cNvSpPr>
          <p:nvPr>
            <p:ph type="title"/>
          </p:nvPr>
        </p:nvSpPr>
        <p:spPr>
          <a:xfrm>
            <a:off x="1371600" y="133350"/>
            <a:ext cx="7467600" cy="742950"/>
          </a:xfrm>
        </p:spPr>
        <p:txBody>
          <a:bodyPr/>
          <a:lstStyle/>
          <a:p>
            <a:r>
              <a:rPr lang="en-US" dirty="0"/>
              <a:t>Intuition of distributional word similarity</a:t>
            </a:r>
          </a:p>
        </p:txBody>
      </p:sp>
      <p:sp>
        <p:nvSpPr>
          <p:cNvPr id="101379" name="Rectangle 1027"/>
          <p:cNvSpPr>
            <a:spLocks noGrp="1" noChangeArrowheads="1"/>
          </p:cNvSpPr>
          <p:nvPr>
            <p:ph sz="quarter" idx="1"/>
          </p:nvPr>
        </p:nvSpPr>
        <p:spPr>
          <a:xfrm>
            <a:off x="228600" y="1352550"/>
            <a:ext cx="7239000" cy="3505200"/>
          </a:xfrm>
        </p:spPr>
        <p:txBody>
          <a:bodyPr/>
          <a:lstStyle/>
          <a:p>
            <a:r>
              <a:rPr lang="en-US" dirty="0" err="1"/>
              <a:t>Nida</a:t>
            </a:r>
            <a:r>
              <a:rPr lang="en-US" dirty="0"/>
              <a:t> example:</a:t>
            </a:r>
          </a:p>
          <a:p>
            <a:pPr marL="800100" lvl="2" indent="0">
              <a:lnSpc>
                <a:spcPct val="90000"/>
              </a:lnSpc>
              <a:buNone/>
            </a:pPr>
            <a:r>
              <a:rPr lang="en-US" dirty="0">
                <a:latin typeface="Courier"/>
                <a:cs typeface="Courier"/>
              </a:rPr>
              <a:t>A bottle of </a:t>
            </a:r>
            <a:r>
              <a:rPr lang="en-US" b="1" i="1" dirty="0" err="1">
                <a:latin typeface="Courier"/>
                <a:cs typeface="Courier"/>
              </a:rPr>
              <a:t>tesgüino</a:t>
            </a:r>
            <a:r>
              <a:rPr lang="en-US" dirty="0">
                <a:latin typeface="Courier"/>
                <a:cs typeface="Courier"/>
              </a:rPr>
              <a:t> is on the table</a:t>
            </a:r>
          </a:p>
          <a:p>
            <a:pPr marL="800100" lvl="2" indent="0">
              <a:lnSpc>
                <a:spcPct val="90000"/>
              </a:lnSpc>
              <a:buNone/>
            </a:pPr>
            <a:r>
              <a:rPr lang="en-US" dirty="0">
                <a:latin typeface="Courier"/>
                <a:cs typeface="Courier"/>
              </a:rPr>
              <a:t>Everybody likes </a:t>
            </a:r>
            <a:r>
              <a:rPr lang="en-US" b="1" i="1" dirty="0" err="1">
                <a:latin typeface="Courier"/>
                <a:cs typeface="Courier"/>
              </a:rPr>
              <a:t>tesgüino</a:t>
            </a:r>
            <a:endParaRPr lang="en-US" dirty="0">
              <a:latin typeface="Courier"/>
              <a:cs typeface="Courier"/>
            </a:endParaRPr>
          </a:p>
          <a:p>
            <a:pPr marL="800100" lvl="2" indent="0">
              <a:lnSpc>
                <a:spcPct val="90000"/>
              </a:lnSpc>
              <a:buNone/>
            </a:pPr>
            <a:r>
              <a:rPr lang="en-US" b="1" i="1" dirty="0" err="1">
                <a:latin typeface="Courier"/>
                <a:cs typeface="Courier"/>
              </a:rPr>
              <a:t>Tesgüino</a:t>
            </a:r>
            <a:r>
              <a:rPr lang="en-US" dirty="0">
                <a:latin typeface="Courier"/>
                <a:cs typeface="Courier"/>
              </a:rPr>
              <a:t> makes you drunk</a:t>
            </a:r>
          </a:p>
          <a:p>
            <a:pPr marL="800100" lvl="2" indent="0">
              <a:lnSpc>
                <a:spcPct val="90000"/>
              </a:lnSpc>
              <a:buNone/>
            </a:pPr>
            <a:r>
              <a:rPr lang="en-US" dirty="0">
                <a:latin typeface="Courier"/>
                <a:cs typeface="Courier"/>
              </a:rPr>
              <a:t>We make </a:t>
            </a:r>
            <a:r>
              <a:rPr lang="en-US" b="1" i="1" dirty="0" err="1">
                <a:latin typeface="Courier"/>
                <a:cs typeface="Courier"/>
              </a:rPr>
              <a:t>tesgüino</a:t>
            </a:r>
            <a:r>
              <a:rPr lang="en-US" dirty="0">
                <a:latin typeface="Courier"/>
                <a:cs typeface="Courier"/>
              </a:rPr>
              <a:t> out of corn.</a:t>
            </a:r>
          </a:p>
          <a:p>
            <a:r>
              <a:rPr lang="en-US" sz="2000" dirty="0">
                <a:latin typeface="Calibri (Body)"/>
                <a:cs typeface="Calibri (Body)"/>
              </a:rPr>
              <a:t>From context words humans can guess </a:t>
            </a:r>
            <a:r>
              <a:rPr lang="en-US" sz="2000" b="1" i="1" dirty="0" err="1">
                <a:latin typeface="Calibri (Body)"/>
                <a:cs typeface="Calibri (Body)"/>
              </a:rPr>
              <a:t>tesgüino</a:t>
            </a:r>
            <a:r>
              <a:rPr lang="en-US" sz="2000" dirty="0">
                <a:latin typeface="Calibri (Body)"/>
                <a:cs typeface="Calibri (Body)"/>
              </a:rPr>
              <a:t> means</a:t>
            </a:r>
          </a:p>
          <a:p>
            <a:pPr lvl="1"/>
            <a:r>
              <a:rPr lang="en-US" dirty="0"/>
              <a:t>an alcoholic beverage like </a:t>
            </a:r>
            <a:r>
              <a:rPr lang="en-US" b="1" dirty="0"/>
              <a:t>beer</a:t>
            </a:r>
          </a:p>
          <a:p>
            <a:r>
              <a:rPr lang="en-US" dirty="0"/>
              <a:t>Intuition for algorithm: </a:t>
            </a:r>
          </a:p>
          <a:p>
            <a:pPr lvl="1"/>
            <a:r>
              <a:rPr lang="en-US" dirty="0"/>
              <a:t>Two words are similar if they have similar word contexts.</a:t>
            </a:r>
          </a:p>
        </p:txBody>
      </p:sp>
    </p:spTree>
    <p:extLst>
      <p:ext uri="{BB962C8B-B14F-4D97-AF65-F5344CB8AC3E}">
        <p14:creationId xmlns:p14="http://schemas.microsoft.com/office/powerpoint/2010/main" val="346505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379">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379">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13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p:cNvGraphicFramePr>
            <a:graphicFrameLocks noChangeAspect="1"/>
          </p:cNvGraphicFramePr>
          <p:nvPr>
            <p:extLst>
              <p:ext uri="{D42A27DB-BD31-4B8C-83A1-F6EECF244321}">
                <p14:modId xmlns:p14="http://schemas.microsoft.com/office/powerpoint/2010/main" val="866872678"/>
              </p:ext>
            </p:extLst>
          </p:nvPr>
        </p:nvGraphicFramePr>
        <p:xfrm>
          <a:off x="76200" y="2503487"/>
          <a:ext cx="6662737" cy="1744663"/>
        </p:xfrm>
        <a:graphic>
          <a:graphicData uri="http://schemas.openxmlformats.org/presentationml/2006/ole">
            <mc:AlternateContent xmlns:mc="http://schemas.openxmlformats.org/markup-compatibility/2006">
              <mc:Choice xmlns:v="urn:schemas-microsoft-com:vml" Requires="v">
                <p:oleObj spid="_x0000_s4188" name="Worksheet" r:id="rId3" imgW="6121400" imgH="1600200" progId="Excel.Sheet.12">
                  <p:embed/>
                </p:oleObj>
              </mc:Choice>
              <mc:Fallback>
                <p:oleObj name="Worksheet" r:id="rId3" imgW="6121400" imgH="1600200" progId="Excel.Sheet.12">
                  <p:embed/>
                  <p:pic>
                    <p:nvPicPr>
                      <p:cNvPr id="0" name=""/>
                      <p:cNvPicPr/>
                      <p:nvPr/>
                    </p:nvPicPr>
                    <p:blipFill>
                      <a:blip r:embed="rId4"/>
                      <a:stretch>
                        <a:fillRect/>
                      </a:stretch>
                    </p:blipFill>
                    <p:spPr>
                      <a:xfrm>
                        <a:off x="76200" y="2503487"/>
                        <a:ext cx="6662737" cy="1744663"/>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t>Reminder: Term-document matrix</a:t>
            </a:r>
          </a:p>
        </p:txBody>
      </p:sp>
      <p:sp>
        <p:nvSpPr>
          <p:cNvPr id="3" name="Content Placeholder 2"/>
          <p:cNvSpPr>
            <a:spLocks noGrp="1"/>
          </p:cNvSpPr>
          <p:nvPr>
            <p:ph idx="1"/>
          </p:nvPr>
        </p:nvSpPr>
        <p:spPr/>
        <p:txBody>
          <a:bodyPr/>
          <a:lstStyle/>
          <a:p>
            <a:r>
              <a:rPr lang="en-US" sz="2800" dirty="0"/>
              <a:t>Each cell: count of term </a:t>
            </a:r>
            <a:r>
              <a:rPr lang="en-US" sz="2800" i="1" dirty="0"/>
              <a:t>t</a:t>
            </a:r>
            <a:r>
              <a:rPr lang="en-US" sz="2800" dirty="0"/>
              <a:t> in a document </a:t>
            </a:r>
            <a:r>
              <a:rPr lang="en-US" sz="2800" i="1" dirty="0"/>
              <a:t>d</a:t>
            </a:r>
            <a:r>
              <a:rPr lang="en-US" sz="2800" dirty="0"/>
              <a:t>:  </a:t>
            </a:r>
            <a:r>
              <a:rPr lang="en-US" sz="2800" dirty="0" err="1"/>
              <a:t>tf</a:t>
            </a:r>
            <a:r>
              <a:rPr lang="en-US" sz="2800" i="1" baseline="-25000" dirty="0" err="1"/>
              <a:t>t,d</a:t>
            </a:r>
            <a:r>
              <a:rPr lang="en-US" sz="2800" dirty="0"/>
              <a:t>: </a:t>
            </a:r>
          </a:p>
          <a:p>
            <a:pPr lvl="1"/>
            <a:r>
              <a:rPr lang="en-US" sz="2400" dirty="0"/>
              <a:t>Each document is a count vector in </a:t>
            </a:r>
            <a:r>
              <a:rPr lang="en-US" sz="2400" dirty="0" err="1">
                <a:latin typeface="Lucida Sans Unicode" charset="0"/>
                <a:ea typeface="Lucida Sans Unicode" charset="0"/>
                <a:cs typeface="Lucida Sans Unicode" charset="0"/>
              </a:rPr>
              <a:t>ℕ</a:t>
            </a:r>
            <a:r>
              <a:rPr lang="en-US" sz="2400" baseline="30000" dirty="0" err="1"/>
              <a:t>v</a:t>
            </a:r>
            <a:r>
              <a:rPr lang="en-US" sz="2400" dirty="0"/>
              <a:t>: a column below </a:t>
            </a:r>
          </a:p>
          <a:p>
            <a:endParaRPr lang="en-US" sz="1800"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55</a:t>
            </a:fld>
            <a:endParaRPr lang="en-US"/>
          </a:p>
        </p:txBody>
      </p:sp>
      <p:sp>
        <p:nvSpPr>
          <p:cNvPr id="6" name="Rectangle 4"/>
          <p:cNvSpPr>
            <a:spLocks noChangeArrowheads="1"/>
          </p:cNvSpPr>
          <p:nvPr/>
        </p:nvSpPr>
        <p:spPr bwMode="auto">
          <a:xfrm>
            <a:off x="2057400" y="2800350"/>
            <a:ext cx="440826" cy="1524000"/>
          </a:xfrm>
          <a:prstGeom prst="rect">
            <a:avLst/>
          </a:prstGeom>
          <a:noFill/>
          <a:ln w="9525">
            <a:solidFill>
              <a:srgbClr val="FF0000"/>
            </a:solidFill>
            <a:miter lim="800000"/>
            <a:headEnd/>
            <a:tailEnd/>
          </a:ln>
        </p:spPr>
        <p:txBody>
          <a:bodyPr wrap="none" anchor="ctr">
            <a:prstTxWarp prst="textNoShape">
              <a:avLst/>
            </a:prstTxWarp>
          </a:bodyPr>
          <a:lstStyle/>
          <a:p>
            <a:endParaRPr lang="en-US"/>
          </a:p>
        </p:txBody>
      </p:sp>
      <p:sp>
        <p:nvSpPr>
          <p:cNvPr id="7" name="Rectangle 5"/>
          <p:cNvSpPr>
            <a:spLocks noChangeArrowheads="1"/>
          </p:cNvSpPr>
          <p:nvPr/>
        </p:nvSpPr>
        <p:spPr bwMode="auto">
          <a:xfrm>
            <a:off x="3505200" y="1925625"/>
            <a:ext cx="1600200" cy="377851"/>
          </a:xfrm>
          <a:prstGeom prst="rect">
            <a:avLst/>
          </a:prstGeom>
          <a:noFill/>
          <a:ln w="9525">
            <a:solidFill>
              <a:srgbClr val="FF0000"/>
            </a:solidFill>
            <a:miter lim="800000"/>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53263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Reminder: Term-document matrix</a:t>
            </a:r>
          </a:p>
        </p:txBody>
      </p:sp>
      <p:sp>
        <p:nvSpPr>
          <p:cNvPr id="3" name="Content Placeholder 2"/>
          <p:cNvSpPr>
            <a:spLocks noGrp="1"/>
          </p:cNvSpPr>
          <p:nvPr>
            <p:ph idx="1"/>
          </p:nvPr>
        </p:nvSpPr>
        <p:spPr/>
        <p:txBody>
          <a:bodyPr/>
          <a:lstStyle/>
          <a:p>
            <a:r>
              <a:rPr lang="en-US" sz="2800" dirty="0"/>
              <a:t>Two documents are similar if their vectors are similar</a:t>
            </a:r>
            <a:endParaRPr lang="en-US" sz="2400" dirty="0"/>
          </a:p>
          <a:p>
            <a:endParaRPr lang="en-US" sz="1800"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56</a:t>
            </a:fld>
            <a:endParaRPr lang="en-US"/>
          </a:p>
        </p:txBody>
      </p:sp>
      <p:sp>
        <p:nvSpPr>
          <p:cNvPr id="6" name="Rectangle 4"/>
          <p:cNvSpPr>
            <a:spLocks noChangeArrowheads="1"/>
          </p:cNvSpPr>
          <p:nvPr/>
        </p:nvSpPr>
        <p:spPr bwMode="auto">
          <a:xfrm>
            <a:off x="5257800" y="2419350"/>
            <a:ext cx="440826" cy="1447800"/>
          </a:xfrm>
          <a:prstGeom prst="rect">
            <a:avLst/>
          </a:prstGeom>
          <a:noFill/>
          <a:ln w="9525">
            <a:solidFill>
              <a:srgbClr val="FF0000"/>
            </a:solidFill>
            <a:miter lim="800000"/>
            <a:headEnd/>
            <a:tailEnd/>
          </a:ln>
        </p:spPr>
        <p:txBody>
          <a:bodyPr wrap="none" anchor="ctr">
            <a:prstTxWarp prst="textNoShape">
              <a:avLst/>
            </a:prstTxWarp>
          </a:bodyPr>
          <a:lstStyle/>
          <a:p>
            <a:endParaRPr lang="en-US"/>
          </a:p>
        </p:txBody>
      </p:sp>
      <p:sp>
        <p:nvSpPr>
          <p:cNvPr id="8" name="Rectangle 4"/>
          <p:cNvSpPr>
            <a:spLocks noChangeArrowheads="1"/>
          </p:cNvSpPr>
          <p:nvPr/>
        </p:nvSpPr>
        <p:spPr bwMode="auto">
          <a:xfrm>
            <a:off x="6400800" y="2419350"/>
            <a:ext cx="440826" cy="1447800"/>
          </a:xfrm>
          <a:prstGeom prst="rect">
            <a:avLst/>
          </a:prstGeom>
          <a:noFill/>
          <a:ln w="9525">
            <a:solidFill>
              <a:srgbClr val="FF0000"/>
            </a:solidFill>
            <a:miter lim="800000"/>
            <a:headEnd/>
            <a:tailEnd/>
          </a:ln>
        </p:spPr>
        <p:txBody>
          <a:bodyPr wrap="none" anchor="ctr">
            <a:prstTxWarp prst="textNoShape">
              <a:avLst/>
            </a:prstTxWarp>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576895598"/>
              </p:ext>
            </p:extLst>
          </p:nvPr>
        </p:nvGraphicFramePr>
        <p:xfrm>
          <a:off x="152400" y="2038350"/>
          <a:ext cx="6662737" cy="1744663"/>
        </p:xfrm>
        <a:graphic>
          <a:graphicData uri="http://schemas.openxmlformats.org/presentationml/2006/ole">
            <mc:AlternateContent xmlns:mc="http://schemas.openxmlformats.org/markup-compatibility/2006">
              <mc:Choice xmlns:v="urn:schemas-microsoft-com:vml" Requires="v">
                <p:oleObj spid="_x0000_s6235" name="Worksheet" r:id="rId3" imgW="6121400" imgH="1600200" progId="Excel.Sheet.12">
                  <p:embed/>
                </p:oleObj>
              </mc:Choice>
              <mc:Fallback>
                <p:oleObj name="Worksheet" r:id="rId3" imgW="6121400" imgH="1600200" progId="Excel.Sheet.12">
                  <p:embed/>
                  <p:pic>
                    <p:nvPicPr>
                      <p:cNvPr id="0" name=""/>
                      <p:cNvPicPr/>
                      <p:nvPr/>
                    </p:nvPicPr>
                    <p:blipFill>
                      <a:blip r:embed="rId4"/>
                      <a:stretch>
                        <a:fillRect/>
                      </a:stretch>
                    </p:blipFill>
                    <p:spPr>
                      <a:xfrm>
                        <a:off x="152400" y="2038350"/>
                        <a:ext cx="6662737" cy="1744663"/>
                      </a:xfrm>
                      <a:prstGeom prst="rect">
                        <a:avLst/>
                      </a:prstGeom>
                    </p:spPr>
                  </p:pic>
                </p:oleObj>
              </mc:Fallback>
            </mc:AlternateContent>
          </a:graphicData>
        </a:graphic>
      </p:graphicFrame>
    </p:spTree>
    <p:extLst>
      <p:ext uri="{BB962C8B-B14F-4D97-AF65-F5344CB8AC3E}">
        <p14:creationId xmlns:p14="http://schemas.microsoft.com/office/powerpoint/2010/main" val="9778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words in a term-document matrix</a:t>
            </a:r>
          </a:p>
        </p:txBody>
      </p:sp>
      <p:sp>
        <p:nvSpPr>
          <p:cNvPr id="3" name="Content Placeholder 2"/>
          <p:cNvSpPr>
            <a:spLocks noGrp="1"/>
          </p:cNvSpPr>
          <p:nvPr>
            <p:ph idx="1"/>
          </p:nvPr>
        </p:nvSpPr>
        <p:spPr/>
        <p:txBody>
          <a:bodyPr/>
          <a:lstStyle/>
          <a:p>
            <a:r>
              <a:rPr lang="en-US" sz="2800" dirty="0"/>
              <a:t>Each word is a count vector in </a:t>
            </a:r>
            <a:r>
              <a:rPr lang="en-US" sz="2800" dirty="0">
                <a:latin typeface="Lucida Sans Unicode" charset="0"/>
                <a:ea typeface="Lucida Sans Unicode" charset="0"/>
                <a:cs typeface="Lucida Sans Unicode" charset="0"/>
              </a:rPr>
              <a:t>ℕ</a:t>
            </a:r>
            <a:r>
              <a:rPr lang="en-US" sz="2800" baseline="30000" dirty="0"/>
              <a:t>D</a:t>
            </a:r>
            <a:r>
              <a:rPr lang="en-US" sz="2800" dirty="0"/>
              <a:t>: a row below </a:t>
            </a:r>
          </a:p>
          <a:p>
            <a:endParaRPr lang="en-US" sz="1800"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57</a:t>
            </a:fld>
            <a:endParaRPr lang="en-US"/>
          </a:p>
        </p:txBody>
      </p:sp>
      <p:sp>
        <p:nvSpPr>
          <p:cNvPr id="6" name="Rectangle 4"/>
          <p:cNvSpPr>
            <a:spLocks noChangeArrowheads="1"/>
          </p:cNvSpPr>
          <p:nvPr/>
        </p:nvSpPr>
        <p:spPr bwMode="auto">
          <a:xfrm rot="16200000">
            <a:off x="4233193" y="776957"/>
            <a:ext cx="296614" cy="4953000"/>
          </a:xfrm>
          <a:prstGeom prst="rect">
            <a:avLst/>
          </a:prstGeom>
          <a:noFill/>
          <a:ln w="9525">
            <a:solidFill>
              <a:srgbClr val="FF0000"/>
            </a:solidFill>
            <a:miter lim="800000"/>
            <a:headEnd/>
            <a:tailEnd/>
          </a:ln>
        </p:spPr>
        <p:txBody>
          <a:bodyPr wrap="none" anchor="ctr">
            <a:prstTxWarp prst="textNoShape">
              <a:avLst/>
            </a:prstTxWarp>
          </a:bodyPr>
          <a:lstStyle/>
          <a:p>
            <a:endParaRPr lang="en-US"/>
          </a:p>
        </p:txBody>
      </p:sp>
      <p:sp>
        <p:nvSpPr>
          <p:cNvPr id="7" name="Rectangle 5"/>
          <p:cNvSpPr>
            <a:spLocks noChangeArrowheads="1"/>
          </p:cNvSpPr>
          <p:nvPr/>
        </p:nvSpPr>
        <p:spPr bwMode="auto">
          <a:xfrm>
            <a:off x="2895600" y="1473710"/>
            <a:ext cx="1828800" cy="377851"/>
          </a:xfrm>
          <a:prstGeom prst="rect">
            <a:avLst/>
          </a:prstGeom>
          <a:noFill/>
          <a:ln w="9525">
            <a:solidFill>
              <a:srgbClr val="FF0000"/>
            </a:solidFill>
            <a:miter lim="800000"/>
            <a:headEnd/>
            <a:tailEnd/>
          </a:ln>
        </p:spPr>
        <p:txBody>
          <a:bodyPr wrap="none" anchor="ctr">
            <a:prstTxWarp prst="textNoShape">
              <a:avLst/>
            </a:prstTxWarp>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2576895598"/>
              </p:ext>
            </p:extLst>
          </p:nvPr>
        </p:nvGraphicFramePr>
        <p:xfrm>
          <a:off x="152400" y="2038350"/>
          <a:ext cx="6662737" cy="1744663"/>
        </p:xfrm>
        <a:graphic>
          <a:graphicData uri="http://schemas.openxmlformats.org/presentationml/2006/ole">
            <mc:AlternateContent xmlns:mc="http://schemas.openxmlformats.org/markup-compatibility/2006">
              <mc:Choice xmlns:v="urn:schemas-microsoft-com:vml" Requires="v">
                <p:oleObj spid="_x0000_s5211" name="Worksheet" r:id="rId3" imgW="6121400" imgH="1600200" progId="Excel.Sheet.12">
                  <p:embed/>
                </p:oleObj>
              </mc:Choice>
              <mc:Fallback>
                <p:oleObj name="Worksheet" r:id="rId3" imgW="6121400" imgH="1600200" progId="Excel.Sheet.12">
                  <p:embed/>
                  <p:pic>
                    <p:nvPicPr>
                      <p:cNvPr id="0" name=""/>
                      <p:cNvPicPr/>
                      <p:nvPr/>
                    </p:nvPicPr>
                    <p:blipFill>
                      <a:blip r:embed="rId4"/>
                      <a:stretch>
                        <a:fillRect/>
                      </a:stretch>
                    </p:blipFill>
                    <p:spPr>
                      <a:xfrm>
                        <a:off x="152400" y="2038350"/>
                        <a:ext cx="6662737" cy="1744663"/>
                      </a:xfrm>
                      <a:prstGeom prst="rect">
                        <a:avLst/>
                      </a:prstGeom>
                    </p:spPr>
                  </p:pic>
                </p:oleObj>
              </mc:Fallback>
            </mc:AlternateContent>
          </a:graphicData>
        </a:graphic>
      </p:graphicFrame>
    </p:spTree>
    <p:extLst>
      <p:ext uri="{BB962C8B-B14F-4D97-AF65-F5344CB8AC3E}">
        <p14:creationId xmlns:p14="http://schemas.microsoft.com/office/powerpoint/2010/main" val="233719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words in a term-document matrix</a:t>
            </a:r>
          </a:p>
        </p:txBody>
      </p:sp>
      <p:sp>
        <p:nvSpPr>
          <p:cNvPr id="3" name="Content Placeholder 2"/>
          <p:cNvSpPr>
            <a:spLocks noGrp="1"/>
          </p:cNvSpPr>
          <p:nvPr>
            <p:ph idx="1"/>
          </p:nvPr>
        </p:nvSpPr>
        <p:spPr/>
        <p:txBody>
          <a:bodyPr/>
          <a:lstStyle/>
          <a:p>
            <a:r>
              <a:rPr lang="en-US" sz="2800" dirty="0"/>
              <a:t>Two </a:t>
            </a:r>
            <a:r>
              <a:rPr lang="en-US" sz="2800" b="1" dirty="0"/>
              <a:t>words</a:t>
            </a:r>
            <a:r>
              <a:rPr lang="en-US" sz="2800" dirty="0"/>
              <a:t> are similar if their vectors are similar</a:t>
            </a:r>
            <a:endParaRPr lang="en-US" dirty="0"/>
          </a:p>
          <a:p>
            <a:endParaRPr lang="en-US" sz="1800"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58</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931240206"/>
              </p:ext>
            </p:extLst>
          </p:nvPr>
        </p:nvGraphicFramePr>
        <p:xfrm>
          <a:off x="152400" y="2038350"/>
          <a:ext cx="6662737" cy="1744663"/>
        </p:xfrm>
        <a:graphic>
          <a:graphicData uri="http://schemas.openxmlformats.org/presentationml/2006/ole">
            <mc:AlternateContent xmlns:mc="http://schemas.openxmlformats.org/markup-compatibility/2006">
              <mc:Choice xmlns:v="urn:schemas-microsoft-com:vml" Requires="v">
                <p:oleObj spid="_x0000_s7261" name="Worksheet" r:id="rId3" imgW="6121400" imgH="1600200" progId="Excel.Sheet.12">
                  <p:embed/>
                </p:oleObj>
              </mc:Choice>
              <mc:Fallback>
                <p:oleObj name="Worksheet" r:id="rId3" imgW="6121400" imgH="1600200" progId="Excel.Sheet.12">
                  <p:embed/>
                  <p:pic>
                    <p:nvPicPr>
                      <p:cNvPr id="0" name=""/>
                      <p:cNvPicPr/>
                      <p:nvPr/>
                    </p:nvPicPr>
                    <p:blipFill>
                      <a:blip r:embed="rId4"/>
                      <a:stretch>
                        <a:fillRect/>
                      </a:stretch>
                    </p:blipFill>
                    <p:spPr>
                      <a:xfrm>
                        <a:off x="152400" y="2038350"/>
                        <a:ext cx="6662737" cy="1744663"/>
                      </a:xfrm>
                      <a:prstGeom prst="rect">
                        <a:avLst/>
                      </a:prstGeom>
                    </p:spPr>
                  </p:pic>
                </p:oleObj>
              </mc:Fallback>
            </mc:AlternateContent>
          </a:graphicData>
        </a:graphic>
      </p:graphicFrame>
      <p:sp>
        <p:nvSpPr>
          <p:cNvPr id="8" name="Rectangle 4"/>
          <p:cNvSpPr>
            <a:spLocks noChangeArrowheads="1"/>
          </p:cNvSpPr>
          <p:nvPr/>
        </p:nvSpPr>
        <p:spPr bwMode="auto">
          <a:xfrm rot="16200000">
            <a:off x="4354639" y="1188389"/>
            <a:ext cx="304800" cy="4876800"/>
          </a:xfrm>
          <a:prstGeom prst="rect">
            <a:avLst/>
          </a:prstGeom>
          <a:noFill/>
          <a:ln w="9525">
            <a:solidFill>
              <a:srgbClr val="FF0000"/>
            </a:solidFill>
            <a:miter lim="800000"/>
            <a:headEnd/>
            <a:tailEnd/>
          </a:ln>
        </p:spPr>
        <p:txBody>
          <a:bodyPr wrap="none" anchor="ctr">
            <a:prstTxWarp prst="textNoShape">
              <a:avLst/>
            </a:prstTxWarp>
          </a:bodyPr>
          <a:lstStyle/>
          <a:p>
            <a:endParaRPr lang="en-US" dirty="0"/>
          </a:p>
        </p:txBody>
      </p:sp>
      <p:sp>
        <p:nvSpPr>
          <p:cNvPr id="9" name="Rectangle 4"/>
          <p:cNvSpPr>
            <a:spLocks noChangeArrowheads="1"/>
          </p:cNvSpPr>
          <p:nvPr/>
        </p:nvSpPr>
        <p:spPr bwMode="auto">
          <a:xfrm rot="16200000">
            <a:off x="4343401" y="819149"/>
            <a:ext cx="304798" cy="4876800"/>
          </a:xfrm>
          <a:prstGeom prst="rect">
            <a:avLst/>
          </a:prstGeom>
          <a:noFill/>
          <a:ln w="9525">
            <a:solidFill>
              <a:srgbClr val="FF0000"/>
            </a:solidFill>
            <a:miter lim="800000"/>
            <a:headEnd/>
            <a:tailEnd/>
          </a:ln>
        </p:spPr>
        <p:txBody>
          <a:bodyPr wrap="none" anchor="ctr">
            <a:prstTxWarp prst="textNoShape">
              <a:avLst/>
            </a:prstTxWarp>
          </a:bodyPr>
          <a:lstStyle/>
          <a:p>
            <a:endParaRPr lang="en-US" dirty="0"/>
          </a:p>
        </p:txBody>
      </p:sp>
    </p:spTree>
    <p:extLst>
      <p:ext uri="{BB962C8B-B14F-4D97-AF65-F5344CB8AC3E}">
        <p14:creationId xmlns:p14="http://schemas.microsoft.com/office/powerpoint/2010/main" val="83524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Term-Context matrix</a:t>
            </a:r>
          </a:p>
        </p:txBody>
      </p:sp>
      <p:sp>
        <p:nvSpPr>
          <p:cNvPr id="3" name="Content Placeholder 2"/>
          <p:cNvSpPr>
            <a:spLocks noGrp="1"/>
          </p:cNvSpPr>
          <p:nvPr>
            <p:ph idx="1"/>
          </p:nvPr>
        </p:nvSpPr>
        <p:spPr>
          <a:xfrm>
            <a:off x="304800" y="1352550"/>
            <a:ext cx="8686800" cy="3333750"/>
          </a:xfrm>
        </p:spPr>
        <p:txBody>
          <a:bodyPr/>
          <a:lstStyle/>
          <a:p>
            <a:r>
              <a:rPr lang="en-US" sz="2800" dirty="0"/>
              <a:t>Instead of using entire documents, use smaller contexts</a:t>
            </a:r>
          </a:p>
          <a:p>
            <a:pPr lvl="1"/>
            <a:r>
              <a:rPr lang="en-US" sz="2400" dirty="0"/>
              <a:t>Paragraph</a:t>
            </a:r>
          </a:p>
          <a:p>
            <a:pPr lvl="1"/>
            <a:r>
              <a:rPr lang="en-US" sz="2400" dirty="0"/>
              <a:t>Window of 10 words</a:t>
            </a:r>
          </a:p>
          <a:p>
            <a:r>
              <a:rPr lang="en-US" sz="2800" dirty="0"/>
              <a:t>A word is now defined by a vector over counts of context words</a:t>
            </a:r>
          </a:p>
        </p:txBody>
      </p:sp>
      <p:sp>
        <p:nvSpPr>
          <p:cNvPr id="4" name="Slide Number Placeholder 3"/>
          <p:cNvSpPr>
            <a:spLocks noGrp="1"/>
          </p:cNvSpPr>
          <p:nvPr>
            <p:ph type="sldNum" sz="quarter" idx="12"/>
          </p:nvPr>
        </p:nvSpPr>
        <p:spPr/>
        <p:txBody>
          <a:bodyPr/>
          <a:lstStyle/>
          <a:p>
            <a:fld id="{10F35DC5-7E65-8247-99AB-4E984F8A921E}" type="slidenum">
              <a:rPr lang="en-US" smtClean="0"/>
              <a:pPr/>
              <a:t>59</a:t>
            </a:fld>
            <a:endParaRPr lang="en-US"/>
          </a:p>
        </p:txBody>
      </p:sp>
    </p:spTree>
    <p:extLst>
      <p:ext uri="{BB962C8B-B14F-4D97-AF65-F5344CB8AC3E}">
        <p14:creationId xmlns:p14="http://schemas.microsoft.com/office/powerpoint/2010/main" val="1416181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371600" y="209550"/>
            <a:ext cx="7467600" cy="742950"/>
          </a:xfrm>
        </p:spPr>
        <p:txBody>
          <a:bodyPr/>
          <a:lstStyle/>
          <a:p>
            <a:r>
              <a:rPr lang="en-US" dirty="0"/>
              <a:t>Polysemy</a:t>
            </a:r>
          </a:p>
        </p:txBody>
      </p:sp>
      <p:sp>
        <p:nvSpPr>
          <p:cNvPr id="34819" name="Rectangle 3"/>
          <p:cNvSpPr>
            <a:spLocks noGrp="1" noChangeArrowheads="1"/>
          </p:cNvSpPr>
          <p:nvPr>
            <p:ph sz="quarter" idx="1"/>
          </p:nvPr>
        </p:nvSpPr>
        <p:spPr>
          <a:xfrm>
            <a:off x="152400" y="1276350"/>
            <a:ext cx="8534400" cy="3333750"/>
          </a:xfrm>
        </p:spPr>
        <p:txBody>
          <a:bodyPr/>
          <a:lstStyle/>
          <a:p>
            <a:r>
              <a:rPr lang="en-US" sz="2600" dirty="0"/>
              <a:t>1. The </a:t>
            </a:r>
            <a:r>
              <a:rPr lang="en-US" sz="2600" b="1" dirty="0">
                <a:solidFill>
                  <a:srgbClr val="0000FF"/>
                </a:solidFill>
              </a:rPr>
              <a:t>bank </a:t>
            </a:r>
            <a:r>
              <a:rPr lang="en-US" sz="2600" dirty="0"/>
              <a:t>was constructed in 1875 out of local red brick.</a:t>
            </a:r>
          </a:p>
          <a:p>
            <a:r>
              <a:rPr lang="en-US" sz="2600" dirty="0"/>
              <a:t>2. I withdrew the money from the </a:t>
            </a:r>
            <a:r>
              <a:rPr lang="en-US" sz="2600" b="1" dirty="0">
                <a:solidFill>
                  <a:srgbClr val="0000FF"/>
                </a:solidFill>
              </a:rPr>
              <a:t>bank</a:t>
            </a:r>
            <a:r>
              <a:rPr lang="en-US" sz="2600" dirty="0">
                <a:solidFill>
                  <a:srgbClr val="0000FF"/>
                </a:solidFill>
              </a:rPr>
              <a:t> </a:t>
            </a:r>
          </a:p>
          <a:p>
            <a:r>
              <a:rPr lang="en-US" sz="2600" dirty="0"/>
              <a:t>Are those the same sense?</a:t>
            </a:r>
          </a:p>
          <a:p>
            <a:pPr lvl="1"/>
            <a:r>
              <a:rPr lang="en-US" dirty="0"/>
              <a:t>Sense 2: “A financial institution”</a:t>
            </a:r>
          </a:p>
          <a:p>
            <a:pPr lvl="1"/>
            <a:r>
              <a:rPr lang="en-US" dirty="0"/>
              <a:t>Sense 1: “The building belonging to a financial institution”</a:t>
            </a:r>
          </a:p>
          <a:p>
            <a:r>
              <a:rPr lang="en-US" sz="2600" dirty="0"/>
              <a:t>A </a:t>
            </a:r>
            <a:r>
              <a:rPr lang="en-US" sz="2600" b="1" dirty="0" err="1"/>
              <a:t>polysemous</a:t>
            </a:r>
            <a:r>
              <a:rPr lang="en-US" sz="2600" dirty="0"/>
              <a:t> word has </a:t>
            </a:r>
            <a:r>
              <a:rPr lang="en-US" sz="2600" b="1" dirty="0">
                <a:solidFill>
                  <a:srgbClr val="FF0000"/>
                </a:solidFill>
              </a:rPr>
              <a:t>related</a:t>
            </a:r>
            <a:r>
              <a:rPr lang="en-US" sz="2600" dirty="0">
                <a:solidFill>
                  <a:srgbClr val="FF0000"/>
                </a:solidFill>
              </a:rPr>
              <a:t> </a:t>
            </a:r>
            <a:r>
              <a:rPr lang="en-US" sz="2600" dirty="0"/>
              <a:t>meanings</a:t>
            </a:r>
          </a:p>
          <a:p>
            <a:pPr lvl="1"/>
            <a:r>
              <a:rPr lang="en-US" sz="2400" dirty="0"/>
              <a:t>Most non-rare words have multiple meanings</a:t>
            </a:r>
          </a:p>
          <a:p>
            <a:endParaRPr lang="en-US" sz="2200" dirty="0"/>
          </a:p>
        </p:txBody>
      </p:sp>
    </p:spTree>
    <p:extLst>
      <p:ext uri="{BB962C8B-B14F-4D97-AF65-F5344CB8AC3E}">
        <p14:creationId xmlns:p14="http://schemas.microsoft.com/office/powerpoint/2010/main" val="16809811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contexts: 20 words </a:t>
            </a:r>
            <a:r>
              <a:rPr lang="en-US" dirty="0">
                <a:solidFill>
                  <a:schemeClr val="tx1">
                    <a:lumMod val="50000"/>
                    <a:lumOff val="50000"/>
                  </a:schemeClr>
                </a:solidFill>
              </a:rPr>
              <a:t>(Brown corpus)  </a:t>
            </a:r>
          </a:p>
        </p:txBody>
      </p:sp>
      <p:sp>
        <p:nvSpPr>
          <p:cNvPr id="3" name="Content Placeholder 2"/>
          <p:cNvSpPr>
            <a:spLocks noGrp="1"/>
          </p:cNvSpPr>
          <p:nvPr>
            <p:ph idx="1"/>
          </p:nvPr>
        </p:nvSpPr>
        <p:spPr>
          <a:xfrm>
            <a:off x="304800" y="1200150"/>
            <a:ext cx="8686800" cy="1600200"/>
          </a:xfrm>
        </p:spPr>
        <p:txBody>
          <a:bodyPr/>
          <a:lstStyle/>
          <a:p>
            <a:r>
              <a:rPr lang="en-US" sz="2300" dirty="0"/>
              <a:t>equal amount of sugar, a sliced lemon, a tablespoonful of </a:t>
            </a:r>
            <a:r>
              <a:rPr lang="en-US" sz="2300" b="1" dirty="0">
                <a:solidFill>
                  <a:srgbClr val="0000FF"/>
                </a:solidFill>
              </a:rPr>
              <a:t>apricot</a:t>
            </a:r>
            <a:r>
              <a:rPr lang="en-US" sz="2300" dirty="0">
                <a:solidFill>
                  <a:srgbClr val="0000FF"/>
                </a:solidFill>
              </a:rPr>
              <a:t> </a:t>
            </a:r>
            <a:r>
              <a:rPr lang="en-US" sz="2300" dirty="0"/>
              <a:t>preserve or jam, a pinch each of clove and nutmeg,</a:t>
            </a:r>
          </a:p>
          <a:p>
            <a:r>
              <a:rPr lang="en-US" sz="2300" dirty="0"/>
              <a:t>on board for their enjoyment. Cautiously she sampled her first </a:t>
            </a:r>
            <a:r>
              <a:rPr lang="en-US" sz="2300" b="1" dirty="0">
                <a:solidFill>
                  <a:srgbClr val="0000FF"/>
                </a:solidFill>
              </a:rPr>
              <a:t>pineapple</a:t>
            </a:r>
            <a:r>
              <a:rPr lang="en-US" sz="2300" dirty="0">
                <a:solidFill>
                  <a:srgbClr val="0000FF"/>
                </a:solidFill>
              </a:rPr>
              <a:t> </a:t>
            </a:r>
            <a:r>
              <a:rPr lang="en-US" sz="2300" dirty="0"/>
              <a:t>and another fruit whose taste she likened to that of</a:t>
            </a:r>
          </a:p>
          <a:p>
            <a:endParaRPr lang="en-US" sz="2300"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60</a:t>
            </a:fld>
            <a:endParaRPr lang="en-US" dirty="0"/>
          </a:p>
        </p:txBody>
      </p:sp>
      <p:sp>
        <p:nvSpPr>
          <p:cNvPr id="5" name="Content Placeholder 2"/>
          <p:cNvSpPr txBox="1">
            <a:spLocks/>
          </p:cNvSpPr>
          <p:nvPr/>
        </p:nvSpPr>
        <p:spPr bwMode="auto">
          <a:xfrm>
            <a:off x="304800" y="2800350"/>
            <a:ext cx="6858000" cy="266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r>
              <a:rPr lang="en-US" sz="2300" dirty="0"/>
              <a:t>of a recursive type well suited to programming on the </a:t>
            </a:r>
            <a:r>
              <a:rPr lang="en-US" sz="2300" b="1" dirty="0">
                <a:solidFill>
                  <a:srgbClr val="0000FF"/>
                </a:solidFill>
              </a:rPr>
              <a:t>digital</a:t>
            </a:r>
            <a:r>
              <a:rPr lang="en-US" sz="2300" dirty="0">
                <a:solidFill>
                  <a:srgbClr val="0000FF"/>
                </a:solidFill>
              </a:rPr>
              <a:t> </a:t>
            </a:r>
            <a:r>
              <a:rPr lang="en-US" sz="2300" dirty="0"/>
              <a:t>computer. In finding the optimal R-stage policy from that of</a:t>
            </a:r>
          </a:p>
          <a:p>
            <a:r>
              <a:rPr lang="en-US" sz="2300" dirty="0"/>
              <a:t>substantially affect commerce, for the purpose of gathering data and </a:t>
            </a:r>
            <a:r>
              <a:rPr lang="en-US" sz="2300" b="1" dirty="0">
                <a:solidFill>
                  <a:srgbClr val="0000FF"/>
                </a:solidFill>
              </a:rPr>
              <a:t>information</a:t>
            </a:r>
            <a:r>
              <a:rPr lang="en-US" sz="2300" dirty="0">
                <a:solidFill>
                  <a:srgbClr val="0000FF"/>
                </a:solidFill>
              </a:rPr>
              <a:t> </a:t>
            </a:r>
            <a:r>
              <a:rPr lang="en-US" sz="2300" dirty="0"/>
              <a:t>necessary for the study authorized in the first section of this</a:t>
            </a:r>
          </a:p>
          <a:p>
            <a:endParaRPr lang="en-US" dirty="0"/>
          </a:p>
        </p:txBody>
      </p:sp>
    </p:spTree>
    <p:extLst>
      <p:ext uri="{BB962C8B-B14F-4D97-AF65-F5344CB8AC3E}">
        <p14:creationId xmlns:p14="http://schemas.microsoft.com/office/powerpoint/2010/main" val="3918767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017959" y="2647950"/>
            <a:ext cx="609600" cy="609600"/>
          </a:xfrm>
          <a:prstGeom prst="rect">
            <a:avLst/>
          </a:prstGeom>
          <a:solidFill>
            <a:schemeClr val="tx2">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1" name="Rectangle 10"/>
          <p:cNvSpPr/>
          <p:nvPr/>
        </p:nvSpPr>
        <p:spPr bwMode="auto">
          <a:xfrm>
            <a:off x="6618159" y="2647950"/>
            <a:ext cx="609600" cy="609600"/>
          </a:xfrm>
          <a:prstGeom prst="rect">
            <a:avLst/>
          </a:prstGeom>
          <a:solidFill>
            <a:schemeClr val="tx2">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2" name="Rectangle 11"/>
          <p:cNvSpPr/>
          <p:nvPr/>
        </p:nvSpPr>
        <p:spPr bwMode="auto">
          <a:xfrm>
            <a:off x="3417759" y="3257550"/>
            <a:ext cx="1371600" cy="609600"/>
          </a:xfrm>
          <a:prstGeom prst="rect">
            <a:avLst/>
          </a:prstGeom>
          <a:solidFill>
            <a:schemeClr val="accent2">
              <a:lumMod val="40000"/>
              <a:lumOff val="6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3" name="Rectangle 12"/>
          <p:cNvSpPr/>
          <p:nvPr/>
        </p:nvSpPr>
        <p:spPr bwMode="auto">
          <a:xfrm>
            <a:off x="5932359" y="3257550"/>
            <a:ext cx="609600" cy="609600"/>
          </a:xfrm>
          <a:prstGeom prst="rect">
            <a:avLst/>
          </a:prstGeom>
          <a:solidFill>
            <a:schemeClr val="accent2">
              <a:lumMod val="40000"/>
              <a:lumOff val="6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2" name="Title 1"/>
          <p:cNvSpPr>
            <a:spLocks noGrp="1"/>
          </p:cNvSpPr>
          <p:nvPr>
            <p:ph type="title"/>
          </p:nvPr>
        </p:nvSpPr>
        <p:spPr/>
        <p:txBody>
          <a:bodyPr/>
          <a:lstStyle/>
          <a:p>
            <a:r>
              <a:rPr lang="en-US" dirty="0"/>
              <a:t>Term-context matrix for word similarity</a:t>
            </a:r>
          </a:p>
        </p:txBody>
      </p:sp>
      <p:sp>
        <p:nvSpPr>
          <p:cNvPr id="3" name="Content Placeholder 2"/>
          <p:cNvSpPr>
            <a:spLocks noGrp="1"/>
          </p:cNvSpPr>
          <p:nvPr>
            <p:ph idx="1"/>
          </p:nvPr>
        </p:nvSpPr>
        <p:spPr>
          <a:xfrm>
            <a:off x="304800" y="1276350"/>
            <a:ext cx="8534400" cy="3333750"/>
          </a:xfrm>
        </p:spPr>
        <p:txBody>
          <a:bodyPr/>
          <a:lstStyle/>
          <a:p>
            <a:r>
              <a:rPr lang="en-US" sz="2800" dirty="0"/>
              <a:t>Two </a:t>
            </a:r>
            <a:r>
              <a:rPr lang="en-US" sz="2800" b="1" dirty="0"/>
              <a:t>words</a:t>
            </a:r>
            <a:r>
              <a:rPr lang="en-US" sz="2800" dirty="0"/>
              <a:t> are similar in meaning if their context vectors are similar</a:t>
            </a:r>
            <a:endParaRPr lang="en-US" dirty="0"/>
          </a:p>
          <a:p>
            <a:endParaRPr lang="en-US" sz="1800"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61</a:t>
            </a:fld>
            <a:endParaRPr lang="en-US"/>
          </a:p>
        </p:txBody>
      </p:sp>
      <p:sp>
        <p:nvSpPr>
          <p:cNvPr id="8" name="Rectangle 4"/>
          <p:cNvSpPr>
            <a:spLocks noChangeArrowheads="1"/>
          </p:cNvSpPr>
          <p:nvPr/>
        </p:nvSpPr>
        <p:spPr bwMode="auto">
          <a:xfrm rot="16200000">
            <a:off x="5124449" y="152400"/>
            <a:ext cx="304800" cy="5905502"/>
          </a:xfrm>
          <a:prstGeom prst="rect">
            <a:avLst/>
          </a:prstGeom>
          <a:noFill/>
          <a:ln w="9525">
            <a:solidFill>
              <a:srgbClr val="FF0000"/>
            </a:solidFill>
            <a:miter lim="800000"/>
            <a:headEnd/>
            <a:tailEnd/>
          </a:ln>
        </p:spPr>
        <p:txBody>
          <a:bodyPr wrap="none" anchor="ctr">
            <a:prstTxWarp prst="textNoShape">
              <a:avLst/>
            </a:prstTxWarp>
          </a:bodyPr>
          <a:lstStyle/>
          <a:p>
            <a:endParaRPr lang="en-US" dirty="0"/>
          </a:p>
        </p:txBody>
      </p:sp>
      <p:sp>
        <p:nvSpPr>
          <p:cNvPr id="9" name="Rectangle 4"/>
          <p:cNvSpPr>
            <a:spLocks noChangeArrowheads="1"/>
          </p:cNvSpPr>
          <p:nvPr/>
        </p:nvSpPr>
        <p:spPr bwMode="auto">
          <a:xfrm rot="16200000">
            <a:off x="5113211" y="-152400"/>
            <a:ext cx="304798" cy="5905502"/>
          </a:xfrm>
          <a:prstGeom prst="rect">
            <a:avLst/>
          </a:prstGeom>
          <a:noFill/>
          <a:ln w="9525">
            <a:solidFill>
              <a:srgbClr val="FF0000"/>
            </a:solidFill>
            <a:miter lim="800000"/>
            <a:headEnd/>
            <a:tailEnd/>
          </a:ln>
        </p:spPr>
        <p:txBody>
          <a:bodyPr wrap="none" anchor="ctr">
            <a:prstTxWarp prst="textNoShape">
              <a:avLst/>
            </a:prstTxWarp>
          </a:bodyPr>
          <a:lstStyle/>
          <a:p>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1114898579"/>
              </p:ext>
            </p:extLst>
          </p:nvPr>
        </p:nvGraphicFramePr>
        <p:xfrm>
          <a:off x="64959" y="2266950"/>
          <a:ext cx="7987884" cy="4800600"/>
        </p:xfrm>
        <a:graphic>
          <a:graphicData uri="http://schemas.openxmlformats.org/presentationml/2006/ole">
            <mc:AlternateContent xmlns:mc="http://schemas.openxmlformats.org/markup-compatibility/2006">
              <mc:Choice xmlns:v="urn:schemas-microsoft-com:vml" Requires="v">
                <p:oleObj spid="_x0000_s8294" name="Worksheet" r:id="rId3" imgW="7734300" imgH="4648200" progId="Excel.Sheet.12">
                  <p:embed/>
                </p:oleObj>
              </mc:Choice>
              <mc:Fallback>
                <p:oleObj name="Worksheet" r:id="rId3" imgW="7734300" imgH="4648200" progId="Excel.Sheet.12">
                  <p:embed/>
                  <p:pic>
                    <p:nvPicPr>
                      <p:cNvPr id="0" name=""/>
                      <p:cNvPicPr/>
                      <p:nvPr/>
                    </p:nvPicPr>
                    <p:blipFill>
                      <a:blip r:embed="rId4"/>
                      <a:stretch>
                        <a:fillRect/>
                      </a:stretch>
                    </p:blipFill>
                    <p:spPr>
                      <a:xfrm>
                        <a:off x="64959" y="2266950"/>
                        <a:ext cx="7987884" cy="4800600"/>
                      </a:xfrm>
                      <a:prstGeom prst="rect">
                        <a:avLst/>
                      </a:prstGeom>
                    </p:spPr>
                  </p:pic>
                </p:oleObj>
              </mc:Fallback>
            </mc:AlternateContent>
          </a:graphicData>
        </a:graphic>
      </p:graphicFrame>
    </p:spTree>
    <p:extLst>
      <p:ext uri="{BB962C8B-B14F-4D97-AF65-F5344CB8AC3E}">
        <p14:creationId xmlns:p14="http://schemas.microsoft.com/office/powerpoint/2010/main" val="2494695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8" grpId="0" animBg="1"/>
      <p:bldP spid="8" grpId="1" animBg="1"/>
      <p:bldP spid="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Should we use raw counts?</a:t>
            </a:r>
          </a:p>
        </p:txBody>
      </p:sp>
      <p:sp>
        <p:nvSpPr>
          <p:cNvPr id="3" name="Content Placeholder 2"/>
          <p:cNvSpPr>
            <a:spLocks noGrp="1"/>
          </p:cNvSpPr>
          <p:nvPr>
            <p:ph idx="1"/>
          </p:nvPr>
        </p:nvSpPr>
        <p:spPr/>
        <p:txBody>
          <a:bodyPr/>
          <a:lstStyle/>
          <a:p>
            <a:r>
              <a:rPr lang="en-US" sz="2800" dirty="0"/>
              <a:t>For the term-document matrix</a:t>
            </a:r>
          </a:p>
          <a:p>
            <a:pPr lvl="1"/>
            <a:r>
              <a:rPr lang="en-US" sz="2400" dirty="0"/>
              <a:t>We used</a:t>
            </a:r>
            <a:r>
              <a:rPr lang="en-US" sz="2400" dirty="0">
                <a:solidFill>
                  <a:srgbClr val="0000FF"/>
                </a:solidFill>
              </a:rPr>
              <a:t> </a:t>
            </a:r>
            <a:r>
              <a:rPr lang="en-US" sz="2400" dirty="0" err="1">
                <a:solidFill>
                  <a:srgbClr val="0000FF"/>
                </a:solidFill>
              </a:rPr>
              <a:t>tf-idf</a:t>
            </a:r>
            <a:r>
              <a:rPr lang="en-US" sz="2400" dirty="0">
                <a:solidFill>
                  <a:srgbClr val="0000FF"/>
                </a:solidFill>
              </a:rPr>
              <a:t> </a:t>
            </a:r>
            <a:r>
              <a:rPr lang="en-US" sz="2400" dirty="0"/>
              <a:t>instead of raw term counts</a:t>
            </a:r>
          </a:p>
          <a:p>
            <a:r>
              <a:rPr lang="en-US" sz="2800" dirty="0"/>
              <a:t>For the term-context matrix</a:t>
            </a:r>
          </a:p>
          <a:p>
            <a:pPr lvl="1"/>
            <a:r>
              <a:rPr lang="en-US" sz="2400" dirty="0">
                <a:solidFill>
                  <a:srgbClr val="0000FF"/>
                </a:solidFill>
              </a:rPr>
              <a:t>Positive </a:t>
            </a:r>
            <a:r>
              <a:rPr lang="en-US" sz="2400" dirty="0" err="1">
                <a:solidFill>
                  <a:srgbClr val="0000FF"/>
                </a:solidFill>
              </a:rPr>
              <a:t>Pointwise</a:t>
            </a:r>
            <a:r>
              <a:rPr lang="en-US" sz="2400" dirty="0">
                <a:solidFill>
                  <a:srgbClr val="0000FF"/>
                </a:solidFill>
              </a:rPr>
              <a:t> Mutual Information (PPMI) </a:t>
            </a:r>
            <a:r>
              <a:rPr lang="en-US" sz="2400" dirty="0"/>
              <a:t>is common</a:t>
            </a:r>
          </a:p>
        </p:txBody>
      </p:sp>
      <p:sp>
        <p:nvSpPr>
          <p:cNvPr id="4" name="Slide Number Placeholder 3"/>
          <p:cNvSpPr>
            <a:spLocks noGrp="1"/>
          </p:cNvSpPr>
          <p:nvPr>
            <p:ph type="sldNum" sz="quarter" idx="12"/>
          </p:nvPr>
        </p:nvSpPr>
        <p:spPr/>
        <p:txBody>
          <a:bodyPr/>
          <a:lstStyle/>
          <a:p>
            <a:fld id="{10F35DC5-7E65-8247-99AB-4E984F8A921E}" type="slidenum">
              <a:rPr lang="en-US" smtClean="0"/>
              <a:pPr/>
              <a:t>62</a:t>
            </a:fld>
            <a:endParaRPr lang="en-US"/>
          </a:p>
        </p:txBody>
      </p:sp>
    </p:spTree>
    <p:extLst>
      <p:ext uri="{BB962C8B-B14F-4D97-AF65-F5344CB8AC3E}">
        <p14:creationId xmlns:p14="http://schemas.microsoft.com/office/powerpoint/2010/main" val="3898859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p:cNvSpPr>
            <a:spLocks noGrp="1" noChangeArrowheads="1"/>
          </p:cNvSpPr>
          <p:nvPr>
            <p:ph type="title"/>
          </p:nvPr>
        </p:nvSpPr>
        <p:spPr>
          <a:xfrm>
            <a:off x="1371600" y="209550"/>
            <a:ext cx="7467600" cy="742950"/>
          </a:xfrm>
        </p:spPr>
        <p:txBody>
          <a:bodyPr/>
          <a:lstStyle/>
          <a:p>
            <a:r>
              <a:rPr lang="en-US" dirty="0" err="1"/>
              <a:t>Pointwise</a:t>
            </a:r>
            <a:r>
              <a:rPr lang="en-US" dirty="0"/>
              <a:t> Mutual Information</a:t>
            </a:r>
          </a:p>
        </p:txBody>
      </p:sp>
      <p:sp>
        <p:nvSpPr>
          <p:cNvPr id="1512451" name="Rectangle 3"/>
          <p:cNvSpPr>
            <a:spLocks noGrp="1" noChangeArrowheads="1"/>
          </p:cNvSpPr>
          <p:nvPr>
            <p:ph sz="quarter" idx="1"/>
          </p:nvPr>
        </p:nvSpPr>
        <p:spPr>
          <a:xfrm>
            <a:off x="152400" y="1123950"/>
            <a:ext cx="7315200" cy="3429000"/>
          </a:xfrm>
        </p:spPr>
        <p:txBody>
          <a:bodyPr/>
          <a:lstStyle/>
          <a:p>
            <a:r>
              <a:rPr lang="en-US" b="1" dirty="0" err="1"/>
              <a:t>Pointwise</a:t>
            </a:r>
            <a:r>
              <a:rPr lang="en-US" b="1" dirty="0"/>
              <a:t> mutual information</a:t>
            </a:r>
            <a:r>
              <a:rPr lang="en-US" dirty="0"/>
              <a:t>: </a:t>
            </a:r>
          </a:p>
          <a:p>
            <a:pPr lvl="1"/>
            <a:r>
              <a:rPr lang="en-US" sz="1800" dirty="0"/>
              <a:t>Do events x and y co-occur more than if they were independent?</a:t>
            </a:r>
          </a:p>
          <a:p>
            <a:pPr lvl="1"/>
            <a:endParaRPr lang="en-US" sz="1100" dirty="0"/>
          </a:p>
          <a:p>
            <a:endParaRPr lang="en-US" b="1" dirty="0"/>
          </a:p>
          <a:p>
            <a:pPr marL="342900" lvl="1" indent="-342900">
              <a:buClr>
                <a:srgbClr val="CC0000"/>
              </a:buClr>
            </a:pPr>
            <a:r>
              <a:rPr lang="en-US" sz="2400" b="1" dirty="0"/>
              <a:t>PMI between two words</a:t>
            </a:r>
            <a:r>
              <a:rPr lang="en-US" sz="2400" dirty="0"/>
              <a:t>:  </a:t>
            </a:r>
            <a:r>
              <a:rPr lang="en-US" sz="1600" dirty="0">
                <a:solidFill>
                  <a:schemeClr val="bg1">
                    <a:lumMod val="65000"/>
                  </a:schemeClr>
                </a:solidFill>
              </a:rPr>
              <a:t>(Church &amp; Hanks 1989)</a:t>
            </a:r>
            <a:endParaRPr lang="en-US" dirty="0"/>
          </a:p>
          <a:p>
            <a:pPr lvl="1"/>
            <a:r>
              <a:rPr lang="en-US" sz="1800" dirty="0"/>
              <a:t> Do words x and y co-occur more than if they were independent? </a:t>
            </a:r>
          </a:p>
          <a:p>
            <a:pPr lvl="1"/>
            <a:endParaRPr lang="en-US" sz="1800" dirty="0"/>
          </a:p>
          <a:p>
            <a:endParaRPr lang="en-US" b="1" dirty="0"/>
          </a:p>
          <a:p>
            <a:pPr marL="342900" lvl="1" indent="-342900">
              <a:buClr>
                <a:srgbClr val="CC0000"/>
              </a:buClr>
            </a:pPr>
            <a:r>
              <a:rPr lang="en-US" sz="2400" b="1" dirty="0"/>
              <a:t>Positive PMI between two words </a:t>
            </a:r>
            <a:r>
              <a:rPr lang="en-US" sz="1800" dirty="0">
                <a:solidFill>
                  <a:schemeClr val="bg1">
                    <a:lumMod val="65000"/>
                  </a:schemeClr>
                </a:solidFill>
              </a:rPr>
              <a:t>(</a:t>
            </a:r>
            <a:r>
              <a:rPr lang="en-US" sz="1800" dirty="0" err="1">
                <a:solidFill>
                  <a:schemeClr val="bg1">
                    <a:lumMod val="65000"/>
                  </a:schemeClr>
                </a:solidFill>
              </a:rPr>
              <a:t>Niwa</a:t>
            </a:r>
            <a:r>
              <a:rPr lang="en-US" sz="1800" dirty="0">
                <a:solidFill>
                  <a:schemeClr val="bg1">
                    <a:lumMod val="65000"/>
                  </a:schemeClr>
                </a:solidFill>
              </a:rPr>
              <a:t> &amp; Nitta 1994)</a:t>
            </a:r>
            <a:endParaRPr lang="en-US" b="1" dirty="0"/>
          </a:p>
          <a:p>
            <a:pPr lvl="1"/>
            <a:r>
              <a:rPr lang="en-US" sz="1800" dirty="0"/>
              <a:t> Replace all PMI values less than 0 with zero</a:t>
            </a:r>
            <a:endParaRPr lang="en-US" sz="1800" b="1" dirty="0"/>
          </a:p>
          <a:p>
            <a:pPr lvl="1"/>
            <a:endParaRPr lang="en-US" sz="1800" dirty="0"/>
          </a:p>
          <a:p>
            <a:pPr>
              <a:buFont typeface="Wingdings" pitchFamily="-65" charset="2"/>
              <a:buNone/>
            </a:pPr>
            <a:endParaRPr lang="en-US" sz="2000" dirty="0"/>
          </a:p>
          <a:p>
            <a:pPr>
              <a:buFont typeface="Wingdings" pitchFamily="-65" charset="2"/>
              <a:buNone/>
            </a:pPr>
            <a:endParaRPr lang="en-US" sz="1600" dirty="0"/>
          </a:p>
        </p:txBody>
      </p:sp>
      <p:graphicFrame>
        <p:nvGraphicFramePr>
          <p:cNvPr id="7" name="Object 4"/>
          <p:cNvGraphicFramePr>
            <a:graphicFrameLocks noChangeAspect="1"/>
          </p:cNvGraphicFramePr>
          <p:nvPr>
            <p:extLst>
              <p:ext uri="{D42A27DB-BD31-4B8C-83A1-F6EECF244321}">
                <p14:modId xmlns:p14="http://schemas.microsoft.com/office/powerpoint/2010/main" val="1616430946"/>
              </p:ext>
            </p:extLst>
          </p:nvPr>
        </p:nvGraphicFramePr>
        <p:xfrm>
          <a:off x="2514600" y="1962150"/>
          <a:ext cx="3017838" cy="636084"/>
        </p:xfrm>
        <a:graphic>
          <a:graphicData uri="http://schemas.openxmlformats.org/presentationml/2006/ole">
            <mc:AlternateContent xmlns:mc="http://schemas.openxmlformats.org/markup-compatibility/2006">
              <mc:Choice xmlns:v="urn:schemas-microsoft-com:vml" Requires="v">
                <p:oleObj spid="_x0000_s9380" name="Equation" r:id="rId4" imgW="1689100" imgH="355600" progId="Equation.3">
                  <p:embed/>
                </p:oleObj>
              </mc:Choice>
              <mc:Fallback>
                <p:oleObj name="Equation" r:id="rId4" imgW="1689100" imgH="355600" progId="Equation.3">
                  <p:embed/>
                  <p:pic>
                    <p:nvPicPr>
                      <p:cNvPr id="0" name=""/>
                      <p:cNvPicPr>
                        <a:picLocks noChangeAspect="1" noChangeArrowheads="1"/>
                      </p:cNvPicPr>
                      <p:nvPr/>
                    </p:nvPicPr>
                    <p:blipFill>
                      <a:blip r:embed="rId5"/>
                      <a:srcRect/>
                      <a:stretch>
                        <a:fillRect/>
                      </a:stretch>
                    </p:blipFill>
                    <p:spPr bwMode="auto">
                      <a:xfrm>
                        <a:off x="2514600" y="1962150"/>
                        <a:ext cx="3017838" cy="636084"/>
                      </a:xfrm>
                      <a:prstGeom prst="rect">
                        <a:avLst/>
                      </a:prstGeom>
                      <a:noFill/>
                      <a:effectLst/>
                      <a:ex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1679961431"/>
              </p:ext>
            </p:extLst>
          </p:nvPr>
        </p:nvGraphicFramePr>
        <p:xfrm>
          <a:off x="1905000" y="3333750"/>
          <a:ext cx="4724400" cy="623257"/>
        </p:xfrm>
        <a:graphic>
          <a:graphicData uri="http://schemas.openxmlformats.org/presentationml/2006/ole">
            <mc:AlternateContent xmlns:mc="http://schemas.openxmlformats.org/markup-compatibility/2006">
              <mc:Choice xmlns:v="urn:schemas-microsoft-com:vml" Requires="v">
                <p:oleObj spid="_x0000_s9381" name="Equation" r:id="rId6" imgW="2794000" imgH="368300" progId="Equation.3">
                  <p:embed/>
                </p:oleObj>
              </mc:Choice>
              <mc:Fallback>
                <p:oleObj name="Equation" r:id="rId6" imgW="2794000" imgH="368300" progId="Equation.3">
                  <p:embed/>
                  <p:pic>
                    <p:nvPicPr>
                      <p:cNvPr id="0" name=""/>
                      <p:cNvPicPr>
                        <a:picLocks noChangeAspect="1" noChangeArrowheads="1"/>
                      </p:cNvPicPr>
                      <p:nvPr/>
                    </p:nvPicPr>
                    <p:blipFill>
                      <a:blip r:embed="rId7"/>
                      <a:srcRect/>
                      <a:stretch>
                        <a:fillRect/>
                      </a:stretch>
                    </p:blipFill>
                    <p:spPr bwMode="auto">
                      <a:xfrm>
                        <a:off x="1905000" y="3333750"/>
                        <a:ext cx="4724400" cy="623257"/>
                      </a:xfrm>
                      <a:prstGeom prst="rect">
                        <a:avLst/>
                      </a:prstGeom>
                      <a:noFill/>
                      <a:effectLst/>
                      <a:extLst/>
                    </p:spPr>
                  </p:pic>
                </p:oleObj>
              </mc:Fallback>
            </mc:AlternateContent>
          </a:graphicData>
        </a:graphic>
      </p:graphicFrame>
    </p:spTree>
    <p:extLst>
      <p:ext uri="{BB962C8B-B14F-4D97-AF65-F5344CB8AC3E}">
        <p14:creationId xmlns:p14="http://schemas.microsoft.com/office/powerpoint/2010/main" val="27067482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09550"/>
            <a:ext cx="7467600" cy="742950"/>
          </a:xfrm>
        </p:spPr>
        <p:txBody>
          <a:bodyPr/>
          <a:lstStyle/>
          <a:p>
            <a:r>
              <a:rPr lang="en-US" dirty="0"/>
              <a:t>Computing PPMI on a term-context matrix</a:t>
            </a:r>
          </a:p>
        </p:txBody>
      </p:sp>
      <p:sp>
        <p:nvSpPr>
          <p:cNvPr id="3" name="Content Placeholder 2"/>
          <p:cNvSpPr>
            <a:spLocks noGrp="1"/>
          </p:cNvSpPr>
          <p:nvPr>
            <p:ph idx="1"/>
          </p:nvPr>
        </p:nvSpPr>
        <p:spPr>
          <a:xfrm>
            <a:off x="304800" y="1200150"/>
            <a:ext cx="8534400" cy="3333750"/>
          </a:xfrm>
        </p:spPr>
        <p:txBody>
          <a:bodyPr/>
          <a:lstStyle/>
          <a:p>
            <a:r>
              <a:rPr lang="en-US" dirty="0"/>
              <a:t>Matrix </a:t>
            </a:r>
            <a:r>
              <a:rPr lang="en-US" dirty="0">
                <a:latin typeface="Times New Roman"/>
                <a:cs typeface="Times New Roman"/>
              </a:rPr>
              <a:t>F</a:t>
            </a:r>
            <a:r>
              <a:rPr lang="en-US" dirty="0"/>
              <a:t> with </a:t>
            </a:r>
            <a:r>
              <a:rPr lang="en-US" dirty="0">
                <a:latin typeface="Times New Roman"/>
                <a:cs typeface="Times New Roman"/>
              </a:rPr>
              <a:t>W</a:t>
            </a:r>
            <a:r>
              <a:rPr lang="en-US" dirty="0"/>
              <a:t> rows (words) and </a:t>
            </a:r>
            <a:r>
              <a:rPr lang="en-US" dirty="0">
                <a:latin typeface="Times New Roman"/>
                <a:cs typeface="Times New Roman"/>
              </a:rPr>
              <a:t>C</a:t>
            </a:r>
            <a:r>
              <a:rPr lang="en-US" dirty="0"/>
              <a:t> columns (contexts)</a:t>
            </a:r>
          </a:p>
          <a:p>
            <a:r>
              <a:rPr lang="en-US" dirty="0" err="1">
                <a:latin typeface="Times New Roman"/>
                <a:cs typeface="Times New Roman"/>
              </a:rPr>
              <a:t>f</a:t>
            </a:r>
            <a:r>
              <a:rPr lang="en-US" baseline="-25000" dirty="0" err="1">
                <a:latin typeface="Times New Roman"/>
                <a:cs typeface="Times New Roman"/>
              </a:rPr>
              <a:t>ij</a:t>
            </a:r>
            <a:r>
              <a:rPr lang="en-US" dirty="0"/>
              <a:t> is # of times </a:t>
            </a:r>
            <a:r>
              <a:rPr lang="en-US" dirty="0" err="1">
                <a:latin typeface="Times New Roman"/>
                <a:cs typeface="Times New Roman"/>
              </a:rPr>
              <a:t>w</a:t>
            </a:r>
            <a:r>
              <a:rPr lang="en-US" baseline="-25000" dirty="0" err="1">
                <a:latin typeface="Times New Roman"/>
                <a:cs typeface="Times New Roman"/>
              </a:rPr>
              <a:t>i</a:t>
            </a:r>
            <a:r>
              <a:rPr lang="en-US" dirty="0"/>
              <a:t> occurs in context </a:t>
            </a:r>
            <a:r>
              <a:rPr lang="en-US" dirty="0" err="1">
                <a:latin typeface="Times New Roman"/>
                <a:cs typeface="Times New Roman"/>
              </a:rPr>
              <a:t>c</a:t>
            </a:r>
            <a:r>
              <a:rPr lang="en-US" baseline="-25000" dirty="0" err="1">
                <a:latin typeface="Times New Roman"/>
                <a:cs typeface="Times New Roman"/>
              </a:rPr>
              <a:t>j</a:t>
            </a:r>
            <a:endParaRPr lang="en-US" baseline="-25000" dirty="0">
              <a:latin typeface="Times New Roman"/>
              <a:cs typeface="Times New Roman"/>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64</a:t>
            </a:fld>
            <a:endParaRPr lang="en-US"/>
          </a:p>
        </p:txBody>
      </p:sp>
      <p:pic>
        <p:nvPicPr>
          <p:cNvPr id="5" name="Picture 4" descr="matrix.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1657350"/>
            <a:ext cx="3505200" cy="831648"/>
          </a:xfrm>
          <a:prstGeom prst="rect">
            <a:avLst/>
          </a:prstGeom>
        </p:spPr>
      </p:pic>
      <p:graphicFrame>
        <p:nvGraphicFramePr>
          <p:cNvPr id="6" name="Object 5"/>
          <p:cNvGraphicFramePr>
            <a:graphicFrameLocks noChangeAspect="1"/>
          </p:cNvGraphicFramePr>
          <p:nvPr>
            <p:extLst>
              <p:ext uri="{D42A27DB-BD31-4B8C-83A1-F6EECF244321}">
                <p14:modId xmlns:p14="http://schemas.microsoft.com/office/powerpoint/2010/main" val="2102495228"/>
              </p:ext>
            </p:extLst>
          </p:nvPr>
        </p:nvGraphicFramePr>
        <p:xfrm>
          <a:off x="381000" y="2571750"/>
          <a:ext cx="1397907" cy="1168400"/>
        </p:xfrm>
        <a:graphic>
          <a:graphicData uri="http://schemas.openxmlformats.org/presentationml/2006/ole">
            <mc:AlternateContent xmlns:mc="http://schemas.openxmlformats.org/markup-compatibility/2006">
              <mc:Choice xmlns:v="urn:schemas-microsoft-com:vml" Requires="v">
                <p:oleObj spid="_x0000_s11665" name="Equation" r:id="rId4" imgW="850900" imgH="711200" progId="Equation.3">
                  <p:embed/>
                </p:oleObj>
              </mc:Choice>
              <mc:Fallback>
                <p:oleObj name="Equation" r:id="rId4" imgW="850900" imgH="711200" progId="Equation.3">
                  <p:embed/>
                  <p:pic>
                    <p:nvPicPr>
                      <p:cNvPr id="0" name=""/>
                      <p:cNvPicPr/>
                      <p:nvPr/>
                    </p:nvPicPr>
                    <p:blipFill>
                      <a:blip r:embed="rId5"/>
                      <a:stretch>
                        <a:fillRect/>
                      </a:stretch>
                    </p:blipFill>
                    <p:spPr>
                      <a:xfrm>
                        <a:off x="381000" y="2571750"/>
                        <a:ext cx="1397907" cy="11684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591592540"/>
              </p:ext>
            </p:extLst>
          </p:nvPr>
        </p:nvGraphicFramePr>
        <p:xfrm>
          <a:off x="2133600" y="2190750"/>
          <a:ext cx="1418771" cy="1627414"/>
        </p:xfrm>
        <a:graphic>
          <a:graphicData uri="http://schemas.openxmlformats.org/presentationml/2006/ole">
            <mc:AlternateContent xmlns:mc="http://schemas.openxmlformats.org/markup-compatibility/2006">
              <mc:Choice xmlns:v="urn:schemas-microsoft-com:vml" Requires="v">
                <p:oleObj spid="_x0000_s11666" name="Equation" r:id="rId6" imgW="863600" imgH="990600" progId="Equation.3">
                  <p:embed/>
                </p:oleObj>
              </mc:Choice>
              <mc:Fallback>
                <p:oleObj name="Equation" r:id="rId6" imgW="863600" imgH="990600" progId="Equation.3">
                  <p:embed/>
                  <p:pic>
                    <p:nvPicPr>
                      <p:cNvPr id="0" name=""/>
                      <p:cNvPicPr/>
                      <p:nvPr/>
                    </p:nvPicPr>
                    <p:blipFill>
                      <a:blip r:embed="rId7"/>
                      <a:stretch>
                        <a:fillRect/>
                      </a:stretch>
                    </p:blipFill>
                    <p:spPr>
                      <a:xfrm>
                        <a:off x="2133600" y="2190750"/>
                        <a:ext cx="1418771" cy="1627414"/>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430442358"/>
              </p:ext>
            </p:extLst>
          </p:nvPr>
        </p:nvGraphicFramePr>
        <p:xfrm>
          <a:off x="3886200" y="2190750"/>
          <a:ext cx="1460500" cy="1585686"/>
        </p:xfrm>
        <a:graphic>
          <a:graphicData uri="http://schemas.openxmlformats.org/presentationml/2006/ole">
            <mc:AlternateContent xmlns:mc="http://schemas.openxmlformats.org/markup-compatibility/2006">
              <mc:Choice xmlns:v="urn:schemas-microsoft-com:vml" Requires="v">
                <p:oleObj spid="_x0000_s11667" name="Equation" r:id="rId8" imgW="889000" imgH="965200" progId="Equation.3">
                  <p:embed/>
                </p:oleObj>
              </mc:Choice>
              <mc:Fallback>
                <p:oleObj name="Equation" r:id="rId8" imgW="889000" imgH="965200" progId="Equation.3">
                  <p:embed/>
                  <p:pic>
                    <p:nvPicPr>
                      <p:cNvPr id="0" name=""/>
                      <p:cNvPicPr/>
                      <p:nvPr/>
                    </p:nvPicPr>
                    <p:blipFill>
                      <a:blip r:embed="rId9"/>
                      <a:stretch>
                        <a:fillRect/>
                      </a:stretch>
                    </p:blipFill>
                    <p:spPr>
                      <a:xfrm>
                        <a:off x="3886200" y="2190750"/>
                        <a:ext cx="1460500" cy="1585686"/>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505418797"/>
              </p:ext>
            </p:extLst>
          </p:nvPr>
        </p:nvGraphicFramePr>
        <p:xfrm>
          <a:off x="741363" y="4105275"/>
          <a:ext cx="1857375" cy="752475"/>
        </p:xfrm>
        <a:graphic>
          <a:graphicData uri="http://schemas.openxmlformats.org/presentationml/2006/ole">
            <mc:AlternateContent xmlns:mc="http://schemas.openxmlformats.org/markup-compatibility/2006">
              <mc:Choice xmlns:v="urn:schemas-microsoft-com:vml" Requires="v">
                <p:oleObj spid="_x0000_s11668" name="Equation" r:id="rId10" imgW="1130300" imgH="457200" progId="Equation.3">
                  <p:embed/>
                </p:oleObj>
              </mc:Choice>
              <mc:Fallback>
                <p:oleObj name="Equation" r:id="rId10" imgW="1130300" imgH="457200" progId="Equation.3">
                  <p:embed/>
                  <p:pic>
                    <p:nvPicPr>
                      <p:cNvPr id="0" name=""/>
                      <p:cNvPicPr/>
                      <p:nvPr/>
                    </p:nvPicPr>
                    <p:blipFill>
                      <a:blip r:embed="rId11"/>
                      <a:stretch>
                        <a:fillRect/>
                      </a:stretch>
                    </p:blipFill>
                    <p:spPr>
                      <a:xfrm>
                        <a:off x="741363" y="4105275"/>
                        <a:ext cx="1857375" cy="752475"/>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769825350"/>
              </p:ext>
            </p:extLst>
          </p:nvPr>
        </p:nvGraphicFramePr>
        <p:xfrm>
          <a:off x="3352800" y="4019550"/>
          <a:ext cx="3194050" cy="898525"/>
        </p:xfrm>
        <a:graphic>
          <a:graphicData uri="http://schemas.openxmlformats.org/presentationml/2006/ole">
            <mc:AlternateContent xmlns:mc="http://schemas.openxmlformats.org/markup-compatibility/2006">
              <mc:Choice xmlns:v="urn:schemas-microsoft-com:vml" Requires="v">
                <p:oleObj spid="_x0000_s11669" name="Equation" r:id="rId12" imgW="1943100" imgH="546100" progId="Equation.3">
                  <p:embed/>
                </p:oleObj>
              </mc:Choice>
              <mc:Fallback>
                <p:oleObj name="Equation" r:id="rId12" imgW="1943100" imgH="546100" progId="Equation.3">
                  <p:embed/>
                  <p:pic>
                    <p:nvPicPr>
                      <p:cNvPr id="0" name=""/>
                      <p:cNvPicPr/>
                      <p:nvPr/>
                    </p:nvPicPr>
                    <p:blipFill>
                      <a:blip r:embed="rId13"/>
                      <a:stretch>
                        <a:fillRect/>
                      </a:stretch>
                    </p:blipFill>
                    <p:spPr>
                      <a:xfrm>
                        <a:off x="3352800" y="4019550"/>
                        <a:ext cx="3194050" cy="898525"/>
                      </a:xfrm>
                      <a:prstGeom prst="rect">
                        <a:avLst/>
                      </a:prstGeom>
                    </p:spPr>
                  </p:pic>
                </p:oleObj>
              </mc:Fallback>
            </mc:AlternateContent>
          </a:graphicData>
        </a:graphic>
      </p:graphicFrame>
    </p:spTree>
    <p:extLst>
      <p:ext uri="{BB962C8B-B14F-4D97-AF65-F5344CB8AC3E}">
        <p14:creationId xmlns:p14="http://schemas.microsoft.com/office/powerpoint/2010/main" val="39279802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038350"/>
            <a:ext cx="3124200" cy="1295400"/>
          </a:xfrm>
        </p:spPr>
        <p:txBody>
          <a:bodyPr/>
          <a:lstStyle/>
          <a:p>
            <a:pPr marL="0" indent="0">
              <a:buNone/>
            </a:pPr>
            <a:r>
              <a:rPr lang="en-US" sz="2000" dirty="0"/>
              <a:t>p(w=</a:t>
            </a:r>
            <a:r>
              <a:rPr lang="en-US" sz="2000" dirty="0" err="1"/>
              <a:t>information,c</a:t>
            </a:r>
            <a:r>
              <a:rPr lang="en-US" sz="2000" dirty="0"/>
              <a:t>=data) = </a:t>
            </a:r>
          </a:p>
          <a:p>
            <a:pPr marL="0" indent="0">
              <a:buNone/>
            </a:pPr>
            <a:r>
              <a:rPr lang="en-US" sz="2000" dirty="0"/>
              <a:t>p(w=information) =</a:t>
            </a:r>
          </a:p>
          <a:p>
            <a:pPr marL="0" indent="0">
              <a:buNone/>
            </a:pPr>
            <a:r>
              <a:rPr lang="en-US" sz="2000" dirty="0"/>
              <a:t>p(c=data) =</a:t>
            </a:r>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65</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634488606"/>
              </p:ext>
            </p:extLst>
          </p:nvPr>
        </p:nvGraphicFramePr>
        <p:xfrm>
          <a:off x="3048000" y="11528"/>
          <a:ext cx="5556250" cy="1843942"/>
        </p:xfrm>
        <a:graphic>
          <a:graphicData uri="http://schemas.openxmlformats.org/presentationml/2006/ole">
            <mc:AlternateContent xmlns:mc="http://schemas.openxmlformats.org/markup-compatibility/2006">
              <mc:Choice xmlns:v="urn:schemas-microsoft-com:vml" Requires="v">
                <p:oleObj spid="_x0000_s23801" name="Worksheet" r:id="rId3" imgW="5778500" imgH="1917700" progId="Excel.Sheet.12">
                  <p:embed/>
                </p:oleObj>
              </mc:Choice>
              <mc:Fallback>
                <p:oleObj name="Worksheet" r:id="rId3" imgW="5778500" imgH="1917700" progId="Excel.Sheet.12">
                  <p:embed/>
                  <p:pic>
                    <p:nvPicPr>
                      <p:cNvPr id="0" name=""/>
                      <p:cNvPicPr/>
                      <p:nvPr/>
                    </p:nvPicPr>
                    <p:blipFill>
                      <a:blip r:embed="rId4"/>
                      <a:stretch>
                        <a:fillRect/>
                      </a:stretch>
                    </p:blipFill>
                    <p:spPr>
                      <a:xfrm>
                        <a:off x="3048000" y="11528"/>
                        <a:ext cx="5556250" cy="1843942"/>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612764796"/>
              </p:ext>
            </p:extLst>
          </p:nvPr>
        </p:nvGraphicFramePr>
        <p:xfrm>
          <a:off x="1524000" y="2895250"/>
          <a:ext cx="6096000" cy="2248249"/>
        </p:xfrm>
        <a:graphic>
          <a:graphicData uri="http://schemas.openxmlformats.org/presentationml/2006/ole">
            <mc:AlternateContent xmlns:mc="http://schemas.openxmlformats.org/markup-compatibility/2006">
              <mc:Choice xmlns:v="urn:schemas-microsoft-com:vml" Requires="v">
                <p:oleObj spid="_x0000_s23802" name="Worksheet" r:id="rId5" imgW="6921500" imgH="2552700" progId="Excel.Sheet.12">
                  <p:embed/>
                </p:oleObj>
              </mc:Choice>
              <mc:Fallback>
                <p:oleObj name="Worksheet" r:id="rId5" imgW="6921500" imgH="2552700" progId="Excel.Sheet.12">
                  <p:embed/>
                  <p:pic>
                    <p:nvPicPr>
                      <p:cNvPr id="0" name=""/>
                      <p:cNvPicPr/>
                      <p:nvPr/>
                    </p:nvPicPr>
                    <p:blipFill>
                      <a:blip r:embed="rId6"/>
                      <a:stretch>
                        <a:fillRect/>
                      </a:stretch>
                    </p:blipFill>
                    <p:spPr>
                      <a:xfrm>
                        <a:off x="1524000" y="2895250"/>
                        <a:ext cx="6096000" cy="2248249"/>
                      </a:xfrm>
                      <a:prstGeom prst="rect">
                        <a:avLst/>
                      </a:prstGeom>
                    </p:spPr>
                  </p:pic>
                </p:oleObj>
              </mc:Fallback>
            </mc:AlternateContent>
          </a:graphicData>
        </a:graphic>
      </p:graphicFrame>
      <p:sp>
        <p:nvSpPr>
          <p:cNvPr id="8" name="TextBox 7"/>
          <p:cNvSpPr txBox="1"/>
          <p:nvPr/>
        </p:nvSpPr>
        <p:spPr>
          <a:xfrm>
            <a:off x="3733800" y="2053120"/>
            <a:ext cx="644077" cy="369332"/>
          </a:xfrm>
          <a:prstGeom prst="rect">
            <a:avLst/>
          </a:prstGeom>
          <a:noFill/>
        </p:spPr>
        <p:txBody>
          <a:bodyPr wrap="none" rtlCol="0">
            <a:spAutoFit/>
          </a:bodyPr>
          <a:lstStyle/>
          <a:p>
            <a:r>
              <a:rPr lang="en-US" sz="1800" dirty="0">
                <a:latin typeface="+mn-lt"/>
              </a:rPr>
              <a:t>= .32</a:t>
            </a:r>
          </a:p>
        </p:txBody>
      </p:sp>
      <p:sp>
        <p:nvSpPr>
          <p:cNvPr id="9" name="TextBox 8"/>
          <p:cNvSpPr txBox="1"/>
          <p:nvPr/>
        </p:nvSpPr>
        <p:spPr>
          <a:xfrm>
            <a:off x="3124200" y="2053120"/>
            <a:ext cx="624803" cy="369332"/>
          </a:xfrm>
          <a:prstGeom prst="rect">
            <a:avLst/>
          </a:prstGeom>
          <a:noFill/>
        </p:spPr>
        <p:txBody>
          <a:bodyPr wrap="none" rtlCol="0">
            <a:spAutoFit/>
          </a:bodyPr>
          <a:lstStyle/>
          <a:p>
            <a:r>
              <a:rPr lang="en-US" sz="1800" dirty="0">
                <a:latin typeface="+mn-lt"/>
              </a:rPr>
              <a:t>6/19</a:t>
            </a:r>
          </a:p>
        </p:txBody>
      </p:sp>
      <p:sp>
        <p:nvSpPr>
          <p:cNvPr id="10" name="TextBox 9"/>
          <p:cNvSpPr txBox="1"/>
          <p:nvPr/>
        </p:nvSpPr>
        <p:spPr>
          <a:xfrm>
            <a:off x="2362200" y="2419350"/>
            <a:ext cx="741797" cy="369332"/>
          </a:xfrm>
          <a:prstGeom prst="rect">
            <a:avLst/>
          </a:prstGeom>
          <a:noFill/>
        </p:spPr>
        <p:txBody>
          <a:bodyPr wrap="none" rtlCol="0">
            <a:spAutoFit/>
          </a:bodyPr>
          <a:lstStyle/>
          <a:p>
            <a:r>
              <a:rPr lang="en-US" sz="1800" dirty="0">
                <a:latin typeface="+mn-lt"/>
              </a:rPr>
              <a:t>11/19</a:t>
            </a:r>
          </a:p>
        </p:txBody>
      </p:sp>
      <p:sp>
        <p:nvSpPr>
          <p:cNvPr id="11" name="TextBox 10"/>
          <p:cNvSpPr txBox="1"/>
          <p:nvPr/>
        </p:nvSpPr>
        <p:spPr>
          <a:xfrm>
            <a:off x="3048000" y="2419350"/>
            <a:ext cx="646331" cy="369332"/>
          </a:xfrm>
          <a:prstGeom prst="rect">
            <a:avLst/>
          </a:prstGeom>
          <a:noFill/>
        </p:spPr>
        <p:txBody>
          <a:bodyPr wrap="none" rtlCol="0">
            <a:spAutoFit/>
          </a:bodyPr>
          <a:lstStyle/>
          <a:p>
            <a:r>
              <a:rPr lang="en-US" sz="1800" dirty="0">
                <a:latin typeface="+mn-lt"/>
              </a:rPr>
              <a:t>= .58</a:t>
            </a:r>
          </a:p>
        </p:txBody>
      </p:sp>
      <p:sp>
        <p:nvSpPr>
          <p:cNvPr id="12" name="TextBox 11"/>
          <p:cNvSpPr txBox="1"/>
          <p:nvPr/>
        </p:nvSpPr>
        <p:spPr>
          <a:xfrm>
            <a:off x="1447800" y="2785580"/>
            <a:ext cx="624803" cy="369332"/>
          </a:xfrm>
          <a:prstGeom prst="rect">
            <a:avLst/>
          </a:prstGeom>
          <a:noFill/>
        </p:spPr>
        <p:txBody>
          <a:bodyPr wrap="none" rtlCol="0">
            <a:spAutoFit/>
          </a:bodyPr>
          <a:lstStyle/>
          <a:p>
            <a:r>
              <a:rPr lang="en-US" sz="1800" dirty="0">
                <a:latin typeface="+mn-lt"/>
              </a:rPr>
              <a:t>7/19</a:t>
            </a:r>
          </a:p>
        </p:txBody>
      </p:sp>
      <p:sp>
        <p:nvSpPr>
          <p:cNvPr id="13" name="TextBox 12"/>
          <p:cNvSpPr txBox="1"/>
          <p:nvPr/>
        </p:nvSpPr>
        <p:spPr>
          <a:xfrm>
            <a:off x="2042634" y="2785580"/>
            <a:ext cx="640948" cy="369332"/>
          </a:xfrm>
          <a:prstGeom prst="rect">
            <a:avLst/>
          </a:prstGeom>
          <a:noFill/>
        </p:spPr>
        <p:txBody>
          <a:bodyPr wrap="square" rtlCol="0">
            <a:spAutoFit/>
          </a:bodyPr>
          <a:lstStyle/>
          <a:p>
            <a:r>
              <a:rPr lang="en-US" sz="1800" dirty="0">
                <a:latin typeface="+mn-lt"/>
              </a:rPr>
              <a:t>= .37</a:t>
            </a:r>
          </a:p>
        </p:txBody>
      </p:sp>
      <p:graphicFrame>
        <p:nvGraphicFramePr>
          <p:cNvPr id="14" name="Object 13"/>
          <p:cNvGraphicFramePr>
            <a:graphicFrameLocks noChangeAspect="1"/>
          </p:cNvGraphicFramePr>
          <p:nvPr>
            <p:extLst>
              <p:ext uri="{D42A27DB-BD31-4B8C-83A1-F6EECF244321}">
                <p14:modId xmlns:p14="http://schemas.microsoft.com/office/powerpoint/2010/main" val="1413777989"/>
              </p:ext>
            </p:extLst>
          </p:nvPr>
        </p:nvGraphicFramePr>
        <p:xfrm>
          <a:off x="1219200" y="361950"/>
          <a:ext cx="1732188" cy="1447800"/>
        </p:xfrm>
        <a:graphic>
          <a:graphicData uri="http://schemas.openxmlformats.org/presentationml/2006/ole">
            <mc:AlternateContent xmlns:mc="http://schemas.openxmlformats.org/markup-compatibility/2006">
              <mc:Choice xmlns:v="urn:schemas-microsoft-com:vml" Requires="v">
                <p:oleObj spid="_x0000_s23803" name="Equation" r:id="rId7" imgW="850900" imgH="711200" progId="Equation.3">
                  <p:embed/>
                </p:oleObj>
              </mc:Choice>
              <mc:Fallback>
                <p:oleObj name="Equation" r:id="rId7" imgW="850900" imgH="711200" progId="Equation.3">
                  <p:embed/>
                  <p:pic>
                    <p:nvPicPr>
                      <p:cNvPr id="0" name=""/>
                      <p:cNvPicPr/>
                      <p:nvPr/>
                    </p:nvPicPr>
                    <p:blipFill>
                      <a:blip r:embed="rId8"/>
                      <a:stretch>
                        <a:fillRect/>
                      </a:stretch>
                    </p:blipFill>
                    <p:spPr>
                      <a:xfrm>
                        <a:off x="1219200" y="361950"/>
                        <a:ext cx="1732188" cy="1447800"/>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315301239"/>
              </p:ext>
            </p:extLst>
          </p:nvPr>
        </p:nvGraphicFramePr>
        <p:xfrm>
          <a:off x="4724400" y="1809750"/>
          <a:ext cx="1321663" cy="1049338"/>
        </p:xfrm>
        <a:graphic>
          <a:graphicData uri="http://schemas.openxmlformats.org/presentationml/2006/ole">
            <mc:AlternateContent xmlns:mc="http://schemas.openxmlformats.org/markup-compatibility/2006">
              <mc:Choice xmlns:v="urn:schemas-microsoft-com:vml" Requires="v">
                <p:oleObj spid="_x0000_s23804" name="Equation" r:id="rId9" imgW="863600" imgH="685800" progId="Equation.3">
                  <p:embed/>
                </p:oleObj>
              </mc:Choice>
              <mc:Fallback>
                <p:oleObj name="Equation" r:id="rId9" imgW="863600" imgH="685800" progId="Equation.3">
                  <p:embed/>
                  <p:pic>
                    <p:nvPicPr>
                      <p:cNvPr id="0" name=""/>
                      <p:cNvPicPr/>
                      <p:nvPr/>
                    </p:nvPicPr>
                    <p:blipFill>
                      <a:blip r:embed="rId10"/>
                      <a:stretch>
                        <a:fillRect/>
                      </a:stretch>
                    </p:blipFill>
                    <p:spPr>
                      <a:xfrm>
                        <a:off x="4724400" y="1809750"/>
                        <a:ext cx="1321663" cy="1049338"/>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1861719153"/>
              </p:ext>
            </p:extLst>
          </p:nvPr>
        </p:nvGraphicFramePr>
        <p:xfrm>
          <a:off x="6553200" y="1809686"/>
          <a:ext cx="1295400" cy="1020202"/>
        </p:xfrm>
        <a:graphic>
          <a:graphicData uri="http://schemas.openxmlformats.org/presentationml/2006/ole">
            <mc:AlternateContent xmlns:mc="http://schemas.openxmlformats.org/markup-compatibility/2006">
              <mc:Choice xmlns:v="urn:schemas-microsoft-com:vml" Requires="v">
                <p:oleObj spid="_x0000_s23805" name="Equation" r:id="rId11" imgW="838200" imgH="660400" progId="Equation.3">
                  <p:embed/>
                </p:oleObj>
              </mc:Choice>
              <mc:Fallback>
                <p:oleObj name="Equation" r:id="rId11" imgW="838200" imgH="660400" progId="Equation.3">
                  <p:embed/>
                  <p:pic>
                    <p:nvPicPr>
                      <p:cNvPr id="0" name=""/>
                      <p:cNvPicPr/>
                      <p:nvPr/>
                    </p:nvPicPr>
                    <p:blipFill>
                      <a:blip r:embed="rId12"/>
                      <a:stretch>
                        <a:fillRect/>
                      </a:stretch>
                    </p:blipFill>
                    <p:spPr>
                      <a:xfrm>
                        <a:off x="6553200" y="1809686"/>
                        <a:ext cx="1295400" cy="1020202"/>
                      </a:xfrm>
                      <a:prstGeom prst="rect">
                        <a:avLst/>
                      </a:prstGeom>
                    </p:spPr>
                  </p:pic>
                </p:oleObj>
              </mc:Fallback>
            </mc:AlternateContent>
          </a:graphicData>
        </a:graphic>
      </p:graphicFrame>
    </p:spTree>
    <p:extLst>
      <p:ext uri="{BB962C8B-B14F-4D97-AF65-F5344CB8AC3E}">
        <p14:creationId xmlns:p14="http://schemas.microsoft.com/office/powerpoint/2010/main" val="17008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F35DC5-7E65-8247-99AB-4E984F8A921E}" type="slidenum">
              <a:rPr lang="en-US" smtClean="0"/>
              <a:pPr/>
              <a:t>66</a:t>
            </a:fld>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714264558"/>
              </p:ext>
            </p:extLst>
          </p:nvPr>
        </p:nvGraphicFramePr>
        <p:xfrm>
          <a:off x="1276350" y="677863"/>
          <a:ext cx="1855788" cy="750887"/>
        </p:xfrm>
        <a:graphic>
          <a:graphicData uri="http://schemas.openxmlformats.org/presentationml/2006/ole">
            <mc:AlternateContent xmlns:mc="http://schemas.openxmlformats.org/markup-compatibility/2006">
              <mc:Choice xmlns:v="urn:schemas-microsoft-com:vml" Requires="v">
                <p:oleObj spid="_x0000_s24731" name="Equation" r:id="rId3" imgW="1130300" imgH="457200" progId="Equation.3">
                  <p:embed/>
                </p:oleObj>
              </mc:Choice>
              <mc:Fallback>
                <p:oleObj name="Equation" r:id="rId3" imgW="1130300" imgH="457200" progId="Equation.3">
                  <p:embed/>
                  <p:pic>
                    <p:nvPicPr>
                      <p:cNvPr id="0" name=""/>
                      <p:cNvPicPr/>
                      <p:nvPr/>
                    </p:nvPicPr>
                    <p:blipFill>
                      <a:blip r:embed="rId4"/>
                      <a:stretch>
                        <a:fillRect/>
                      </a:stretch>
                    </p:blipFill>
                    <p:spPr>
                      <a:xfrm>
                        <a:off x="1276350" y="677863"/>
                        <a:ext cx="1855788" cy="750887"/>
                      </a:xfrm>
                      <a:prstGeom prst="rect">
                        <a:avLst/>
                      </a:prstGeom>
                    </p:spPr>
                  </p:pic>
                </p:oleObj>
              </mc:Fallback>
            </mc:AlternateContent>
          </a:graphicData>
        </a:graphic>
      </p:graphicFrame>
      <p:sp>
        <p:nvSpPr>
          <p:cNvPr id="9" name="Content Placeholder 8"/>
          <p:cNvSpPr>
            <a:spLocks noGrp="1"/>
          </p:cNvSpPr>
          <p:nvPr>
            <p:ph idx="1"/>
          </p:nvPr>
        </p:nvSpPr>
        <p:spPr>
          <a:xfrm>
            <a:off x="304800" y="2343150"/>
            <a:ext cx="4267200" cy="609600"/>
          </a:xfrm>
        </p:spPr>
        <p:txBody>
          <a:bodyPr/>
          <a:lstStyle/>
          <a:p>
            <a:r>
              <a:rPr lang="en-US" dirty="0" err="1"/>
              <a:t>pmi</a:t>
            </a:r>
            <a:r>
              <a:rPr lang="en-US" dirty="0"/>
              <a:t>(</a:t>
            </a:r>
            <a:r>
              <a:rPr lang="en-US" dirty="0" err="1"/>
              <a:t>information,data</a:t>
            </a:r>
            <a:r>
              <a:rPr lang="en-US" dirty="0"/>
              <a:t>) = log</a:t>
            </a:r>
            <a:r>
              <a:rPr lang="en-US" baseline="-25000" dirty="0"/>
              <a:t>2</a:t>
            </a:r>
            <a:r>
              <a:rPr lang="en-US" dirty="0"/>
              <a:t> (</a:t>
            </a:r>
          </a:p>
        </p:txBody>
      </p:sp>
      <p:graphicFrame>
        <p:nvGraphicFramePr>
          <p:cNvPr id="10" name="Object 9"/>
          <p:cNvGraphicFramePr>
            <a:graphicFrameLocks noChangeAspect="1"/>
          </p:cNvGraphicFramePr>
          <p:nvPr>
            <p:extLst>
              <p:ext uri="{D42A27DB-BD31-4B8C-83A1-F6EECF244321}">
                <p14:modId xmlns:p14="http://schemas.microsoft.com/office/powerpoint/2010/main" val="3019324035"/>
              </p:ext>
            </p:extLst>
          </p:nvPr>
        </p:nvGraphicFramePr>
        <p:xfrm>
          <a:off x="3200400" y="133350"/>
          <a:ext cx="5932218" cy="2107499"/>
        </p:xfrm>
        <a:graphic>
          <a:graphicData uri="http://schemas.openxmlformats.org/presentationml/2006/ole">
            <mc:AlternateContent xmlns:mc="http://schemas.openxmlformats.org/markup-compatibility/2006">
              <mc:Choice xmlns:v="urn:schemas-microsoft-com:vml" Requires="v">
                <p:oleObj spid="_x0000_s24732" name="Worksheet" r:id="rId5" imgW="6756400" imgH="2400300" progId="Excel.Sheet.12">
                  <p:embed/>
                </p:oleObj>
              </mc:Choice>
              <mc:Fallback>
                <p:oleObj name="Worksheet" r:id="rId5" imgW="6756400" imgH="2400300" progId="Excel.Sheet.12">
                  <p:embed/>
                  <p:pic>
                    <p:nvPicPr>
                      <p:cNvPr id="0" name=""/>
                      <p:cNvPicPr/>
                      <p:nvPr/>
                    </p:nvPicPr>
                    <p:blipFill>
                      <a:blip r:embed="rId6"/>
                      <a:stretch>
                        <a:fillRect/>
                      </a:stretch>
                    </p:blipFill>
                    <p:spPr>
                      <a:xfrm>
                        <a:off x="3200400" y="133350"/>
                        <a:ext cx="5932218" cy="2107499"/>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053796994"/>
              </p:ext>
            </p:extLst>
          </p:nvPr>
        </p:nvGraphicFramePr>
        <p:xfrm>
          <a:off x="838200" y="3016250"/>
          <a:ext cx="5969000" cy="1917700"/>
        </p:xfrm>
        <a:graphic>
          <a:graphicData uri="http://schemas.openxmlformats.org/presentationml/2006/ole">
            <mc:AlternateContent xmlns:mc="http://schemas.openxmlformats.org/markup-compatibility/2006">
              <mc:Choice xmlns:v="urn:schemas-microsoft-com:vml" Requires="v">
                <p:oleObj spid="_x0000_s24733" name="Worksheet" r:id="rId7" imgW="5969000" imgH="1917700" progId="Excel.Sheet.12">
                  <p:embed/>
                </p:oleObj>
              </mc:Choice>
              <mc:Fallback>
                <p:oleObj name="Worksheet" r:id="rId7" imgW="5969000" imgH="1917700" progId="Excel.Sheet.12">
                  <p:embed/>
                  <p:pic>
                    <p:nvPicPr>
                      <p:cNvPr id="0" name=""/>
                      <p:cNvPicPr/>
                      <p:nvPr/>
                    </p:nvPicPr>
                    <p:blipFill>
                      <a:blip r:embed="rId8"/>
                      <a:stretch>
                        <a:fillRect/>
                      </a:stretch>
                    </p:blipFill>
                    <p:spPr>
                      <a:xfrm>
                        <a:off x="838200" y="3016250"/>
                        <a:ext cx="5969000" cy="1917700"/>
                      </a:xfrm>
                      <a:prstGeom prst="rect">
                        <a:avLst/>
                      </a:prstGeom>
                    </p:spPr>
                  </p:pic>
                </p:oleObj>
              </mc:Fallback>
            </mc:AlternateContent>
          </a:graphicData>
        </a:graphic>
      </p:graphicFrame>
      <p:sp>
        <p:nvSpPr>
          <p:cNvPr id="12" name="Content Placeholder 8"/>
          <p:cNvSpPr txBox="1">
            <a:spLocks/>
          </p:cNvSpPr>
          <p:nvPr/>
        </p:nvSpPr>
        <p:spPr bwMode="auto">
          <a:xfrm>
            <a:off x="4343400" y="2343150"/>
            <a:ext cx="762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a:buNone/>
            </a:pPr>
            <a:r>
              <a:rPr lang="en-US" dirty="0"/>
              <a:t>.32 /</a:t>
            </a:r>
          </a:p>
        </p:txBody>
      </p:sp>
      <p:sp>
        <p:nvSpPr>
          <p:cNvPr id="13" name="Content Placeholder 8"/>
          <p:cNvSpPr txBox="1">
            <a:spLocks/>
          </p:cNvSpPr>
          <p:nvPr/>
        </p:nvSpPr>
        <p:spPr bwMode="auto">
          <a:xfrm>
            <a:off x="5105400" y="2343150"/>
            <a:ext cx="15240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a:buNone/>
            </a:pPr>
            <a:r>
              <a:rPr lang="en-US" dirty="0"/>
              <a:t>(.37*.58) )</a:t>
            </a:r>
          </a:p>
        </p:txBody>
      </p:sp>
      <p:sp>
        <p:nvSpPr>
          <p:cNvPr id="14" name="Content Placeholder 8"/>
          <p:cNvSpPr txBox="1">
            <a:spLocks/>
          </p:cNvSpPr>
          <p:nvPr/>
        </p:nvSpPr>
        <p:spPr bwMode="auto">
          <a:xfrm>
            <a:off x="6400800" y="2343150"/>
            <a:ext cx="2306611"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a:buNone/>
            </a:pPr>
            <a:r>
              <a:rPr lang="en-US" dirty="0"/>
              <a:t> = .58</a:t>
            </a:r>
          </a:p>
        </p:txBody>
      </p:sp>
      <p:sp>
        <p:nvSpPr>
          <p:cNvPr id="3" name="TextBox 2"/>
          <p:cNvSpPr txBox="1"/>
          <p:nvPr/>
        </p:nvSpPr>
        <p:spPr>
          <a:xfrm>
            <a:off x="6648748" y="2812018"/>
            <a:ext cx="2206541" cy="338554"/>
          </a:xfrm>
          <a:prstGeom prst="rect">
            <a:avLst/>
          </a:prstGeom>
          <a:noFill/>
        </p:spPr>
        <p:txBody>
          <a:bodyPr wrap="none" rtlCol="0">
            <a:spAutoFit/>
          </a:bodyPr>
          <a:lstStyle/>
          <a:p>
            <a:r>
              <a:rPr lang="en-US" sz="1600" i="1" dirty="0">
                <a:solidFill>
                  <a:srgbClr val="FF0000"/>
                </a:solidFill>
                <a:latin typeface="+mn-lt"/>
              </a:rPr>
              <a:t>(.57 using full precision)</a:t>
            </a:r>
          </a:p>
        </p:txBody>
      </p:sp>
    </p:spTree>
    <p:extLst>
      <p:ext uri="{BB962C8B-B14F-4D97-AF65-F5344CB8AC3E}">
        <p14:creationId xmlns:p14="http://schemas.microsoft.com/office/powerpoint/2010/main" val="214001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2" grpId="0"/>
      <p:bldP spid="13" grpId="0"/>
      <p:bldP spid="1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Weighing PMI</a:t>
            </a:r>
          </a:p>
        </p:txBody>
      </p:sp>
      <p:sp>
        <p:nvSpPr>
          <p:cNvPr id="3" name="Content Placeholder 2"/>
          <p:cNvSpPr>
            <a:spLocks noGrp="1"/>
          </p:cNvSpPr>
          <p:nvPr>
            <p:ph idx="1"/>
          </p:nvPr>
        </p:nvSpPr>
        <p:spPr/>
        <p:txBody>
          <a:bodyPr/>
          <a:lstStyle/>
          <a:p>
            <a:r>
              <a:rPr lang="en-US" sz="2800" dirty="0"/>
              <a:t>PMI is biased toward infrequent events</a:t>
            </a:r>
          </a:p>
          <a:p>
            <a:r>
              <a:rPr lang="en-US" sz="2800" dirty="0"/>
              <a:t>Various weighting schemes help alleviate this</a:t>
            </a:r>
          </a:p>
          <a:p>
            <a:pPr lvl="1"/>
            <a:r>
              <a:rPr lang="en-US" dirty="0"/>
              <a:t>See </a:t>
            </a:r>
            <a:r>
              <a:rPr lang="en-US" dirty="0" err="1"/>
              <a:t>Turney</a:t>
            </a:r>
            <a:r>
              <a:rPr lang="en-US" dirty="0"/>
              <a:t> and </a:t>
            </a:r>
            <a:r>
              <a:rPr lang="en-US" dirty="0" err="1"/>
              <a:t>Pantel</a:t>
            </a:r>
            <a:r>
              <a:rPr lang="en-US" dirty="0"/>
              <a:t> (2010)</a:t>
            </a:r>
          </a:p>
          <a:p>
            <a:pPr marL="342900" lvl="1" indent="-342900">
              <a:buClr>
                <a:srgbClr val="CC0000"/>
              </a:buClr>
            </a:pPr>
            <a:r>
              <a:rPr lang="en-US" sz="2800" dirty="0"/>
              <a:t>Add-one smoothing can also help</a:t>
            </a:r>
          </a:p>
          <a:p>
            <a:endParaRPr lang="en-US" sz="2800"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67</a:t>
            </a:fld>
            <a:endParaRPr lang="en-US"/>
          </a:p>
        </p:txBody>
      </p:sp>
    </p:spTree>
    <p:extLst>
      <p:ext uri="{BB962C8B-B14F-4D97-AF65-F5344CB8AC3E}">
        <p14:creationId xmlns:p14="http://schemas.microsoft.com/office/powerpoint/2010/main" val="2400803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68</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940615541"/>
              </p:ext>
            </p:extLst>
          </p:nvPr>
        </p:nvGraphicFramePr>
        <p:xfrm>
          <a:off x="1682750" y="361950"/>
          <a:ext cx="5351899" cy="1752600"/>
        </p:xfrm>
        <a:graphic>
          <a:graphicData uri="http://schemas.openxmlformats.org/presentationml/2006/ole">
            <mc:AlternateContent xmlns:mc="http://schemas.openxmlformats.org/markup-compatibility/2006">
              <mc:Choice xmlns:v="urn:schemas-microsoft-com:vml" Requires="v">
                <p:oleObj spid="_x0000_s25707" name="Worksheet" r:id="rId3" imgW="5778500" imgH="1892300" progId="Excel.Sheet.12">
                  <p:embed/>
                </p:oleObj>
              </mc:Choice>
              <mc:Fallback>
                <p:oleObj name="Worksheet" r:id="rId3" imgW="5778500" imgH="1892300" progId="Excel.Sheet.12">
                  <p:embed/>
                  <p:pic>
                    <p:nvPicPr>
                      <p:cNvPr id="0" name=""/>
                      <p:cNvPicPr/>
                      <p:nvPr/>
                    </p:nvPicPr>
                    <p:blipFill>
                      <a:blip r:embed="rId4"/>
                      <a:stretch>
                        <a:fillRect/>
                      </a:stretch>
                    </p:blipFill>
                    <p:spPr>
                      <a:xfrm>
                        <a:off x="1682750" y="361950"/>
                        <a:ext cx="5351899" cy="17526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867618561"/>
              </p:ext>
            </p:extLst>
          </p:nvPr>
        </p:nvGraphicFramePr>
        <p:xfrm>
          <a:off x="304800" y="2571750"/>
          <a:ext cx="6477000" cy="2222500"/>
        </p:xfrm>
        <a:graphic>
          <a:graphicData uri="http://schemas.openxmlformats.org/presentationml/2006/ole">
            <mc:AlternateContent xmlns:mc="http://schemas.openxmlformats.org/markup-compatibility/2006">
              <mc:Choice xmlns:v="urn:schemas-microsoft-com:vml" Requires="v">
                <p:oleObj spid="_x0000_s25708" name="Worksheet" r:id="rId5" imgW="6921500" imgH="2374900" progId="Excel.Sheet.12">
                  <p:embed/>
                </p:oleObj>
              </mc:Choice>
              <mc:Fallback>
                <p:oleObj name="Worksheet" r:id="rId5" imgW="6921500" imgH="2374900" progId="Excel.Sheet.12">
                  <p:embed/>
                  <p:pic>
                    <p:nvPicPr>
                      <p:cNvPr id="0" name=""/>
                      <p:cNvPicPr/>
                      <p:nvPr/>
                    </p:nvPicPr>
                    <p:blipFill>
                      <a:blip r:embed="rId6"/>
                      <a:stretch>
                        <a:fillRect/>
                      </a:stretch>
                    </p:blipFill>
                    <p:spPr>
                      <a:xfrm>
                        <a:off x="304800" y="2571750"/>
                        <a:ext cx="6477000" cy="2222500"/>
                      </a:xfrm>
                      <a:prstGeom prst="rect">
                        <a:avLst/>
                      </a:prstGeom>
                    </p:spPr>
                  </p:pic>
                </p:oleObj>
              </mc:Fallback>
            </mc:AlternateContent>
          </a:graphicData>
        </a:graphic>
      </p:graphicFrame>
    </p:spTree>
    <p:extLst>
      <p:ext uri="{BB962C8B-B14F-4D97-AF65-F5344CB8AC3E}">
        <p14:creationId xmlns:p14="http://schemas.microsoft.com/office/powerpoint/2010/main" val="34897786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69</a:t>
            </a:fld>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2757311444"/>
              </p:ext>
            </p:extLst>
          </p:nvPr>
        </p:nvGraphicFramePr>
        <p:xfrm>
          <a:off x="1143000" y="3016250"/>
          <a:ext cx="5778500" cy="1917700"/>
        </p:xfrm>
        <a:graphic>
          <a:graphicData uri="http://schemas.openxmlformats.org/presentationml/2006/ole">
            <mc:AlternateContent xmlns:mc="http://schemas.openxmlformats.org/markup-compatibility/2006">
              <mc:Choice xmlns:v="urn:schemas-microsoft-com:vml" Requires="v">
                <p:oleObj spid="_x0000_s26700" name="Worksheet" r:id="rId3" imgW="5778500" imgH="1917700" progId="Excel.Sheet.12">
                  <p:embed/>
                </p:oleObj>
              </mc:Choice>
              <mc:Fallback>
                <p:oleObj name="Worksheet" r:id="rId3" imgW="5778500" imgH="1917700" progId="Excel.Sheet.12">
                  <p:embed/>
                  <p:pic>
                    <p:nvPicPr>
                      <p:cNvPr id="0" name=""/>
                      <p:cNvPicPr/>
                      <p:nvPr/>
                    </p:nvPicPr>
                    <p:blipFill>
                      <a:blip r:embed="rId4"/>
                      <a:stretch>
                        <a:fillRect/>
                      </a:stretch>
                    </p:blipFill>
                    <p:spPr>
                      <a:xfrm>
                        <a:off x="1143000" y="3016250"/>
                        <a:ext cx="5778500" cy="19177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509360014"/>
              </p:ext>
            </p:extLst>
          </p:nvPr>
        </p:nvGraphicFramePr>
        <p:xfrm>
          <a:off x="1041400" y="971550"/>
          <a:ext cx="5969000" cy="1917700"/>
        </p:xfrm>
        <a:graphic>
          <a:graphicData uri="http://schemas.openxmlformats.org/presentationml/2006/ole">
            <mc:AlternateContent xmlns:mc="http://schemas.openxmlformats.org/markup-compatibility/2006">
              <mc:Choice xmlns:v="urn:schemas-microsoft-com:vml" Requires="v">
                <p:oleObj spid="_x0000_s26701" name="Worksheet" r:id="rId5" imgW="5969000" imgH="1917700" progId="Excel.Sheet.12">
                  <p:embed/>
                </p:oleObj>
              </mc:Choice>
              <mc:Fallback>
                <p:oleObj name="Worksheet" r:id="rId5" imgW="5969000" imgH="1917700" progId="Excel.Sheet.12">
                  <p:embed/>
                  <p:pic>
                    <p:nvPicPr>
                      <p:cNvPr id="0" name=""/>
                      <p:cNvPicPr/>
                      <p:nvPr/>
                    </p:nvPicPr>
                    <p:blipFill>
                      <a:blip r:embed="rId6"/>
                      <a:stretch>
                        <a:fillRect/>
                      </a:stretch>
                    </p:blipFill>
                    <p:spPr>
                      <a:xfrm>
                        <a:off x="1041400" y="971550"/>
                        <a:ext cx="5969000" cy="1917700"/>
                      </a:xfrm>
                      <a:prstGeom prst="rect">
                        <a:avLst/>
                      </a:prstGeom>
                    </p:spPr>
                  </p:pic>
                </p:oleObj>
              </mc:Fallback>
            </mc:AlternateContent>
          </a:graphicData>
        </a:graphic>
      </p:graphicFrame>
    </p:spTree>
    <p:extLst>
      <p:ext uri="{BB962C8B-B14F-4D97-AF65-F5344CB8AC3E}">
        <p14:creationId xmlns:p14="http://schemas.microsoft.com/office/powerpoint/2010/main" val="3434061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sz="quarter" idx="1"/>
          </p:nvPr>
        </p:nvSpPr>
        <p:spPr>
          <a:xfrm>
            <a:off x="381000" y="1276350"/>
            <a:ext cx="8763000" cy="3638550"/>
          </a:xfrm>
        </p:spPr>
        <p:txBody>
          <a:bodyPr/>
          <a:lstStyle/>
          <a:p>
            <a:r>
              <a:rPr lang="en-US" dirty="0"/>
              <a:t>Lots of types of polysemy are systematic</a:t>
            </a:r>
          </a:p>
          <a:p>
            <a:pPr lvl="1"/>
            <a:r>
              <a:rPr lang="en-US" dirty="0">
                <a:latin typeface="Courier"/>
                <a:cs typeface="Courier"/>
              </a:rPr>
              <a:t>School, university, hospital</a:t>
            </a:r>
          </a:p>
          <a:p>
            <a:pPr lvl="1"/>
            <a:r>
              <a:rPr lang="en-US" dirty="0"/>
              <a:t>All can mean the institution or the building.</a:t>
            </a:r>
          </a:p>
          <a:p>
            <a:r>
              <a:rPr lang="en-US" dirty="0"/>
              <a:t>A systematic relationship:</a:t>
            </a:r>
          </a:p>
          <a:p>
            <a:pPr lvl="1"/>
            <a:r>
              <a:rPr lang="en-US" dirty="0">
                <a:solidFill>
                  <a:srgbClr val="0000FF"/>
                </a:solidFill>
              </a:rPr>
              <a:t>Building</a:t>
            </a:r>
            <a:r>
              <a:rPr lang="en-US" dirty="0"/>
              <a:t>            </a:t>
            </a:r>
            <a:r>
              <a:rPr lang="en-US" dirty="0">
                <a:solidFill>
                  <a:srgbClr val="0000FF"/>
                </a:solidFill>
              </a:rPr>
              <a:t>Organization</a:t>
            </a:r>
          </a:p>
          <a:p>
            <a:r>
              <a:rPr lang="en-US" dirty="0"/>
              <a:t>Other such kinds of systematic polysemy: </a:t>
            </a:r>
          </a:p>
          <a:p>
            <a:pPr marL="114300" indent="0">
              <a:buNone/>
            </a:pPr>
            <a:r>
              <a:rPr lang="en-US" sz="1800" dirty="0">
                <a:solidFill>
                  <a:srgbClr val="0000FF"/>
                </a:solidFill>
              </a:rPr>
              <a:t>Author</a:t>
            </a:r>
            <a:r>
              <a:rPr lang="en-US" sz="1800" dirty="0"/>
              <a:t> </a:t>
            </a:r>
            <a:r>
              <a:rPr lang="en-US" sz="1600" dirty="0"/>
              <a:t>(</a:t>
            </a:r>
            <a:r>
              <a:rPr lang="en-US" sz="1600" dirty="0">
                <a:latin typeface="Courier"/>
                <a:cs typeface="Courier"/>
              </a:rPr>
              <a:t>Jane Austen wrote Emma</a:t>
            </a:r>
            <a:r>
              <a:rPr lang="en-US" sz="1600" dirty="0"/>
              <a:t>)                 </a:t>
            </a:r>
          </a:p>
          <a:p>
            <a:pPr marL="114300" indent="0">
              <a:buNone/>
            </a:pPr>
            <a:r>
              <a:rPr lang="en-US" sz="1600" dirty="0">
                <a:solidFill>
                  <a:srgbClr val="0000FF"/>
                </a:solidFill>
              </a:rPr>
              <a:t>	</a:t>
            </a:r>
            <a:r>
              <a:rPr lang="en-US" sz="1800" dirty="0">
                <a:solidFill>
                  <a:srgbClr val="0000FF"/>
                </a:solidFill>
              </a:rPr>
              <a:t>Works of Author </a:t>
            </a:r>
            <a:r>
              <a:rPr lang="en-US" sz="1600" dirty="0"/>
              <a:t>(</a:t>
            </a:r>
            <a:r>
              <a:rPr lang="en-US" sz="1600" dirty="0">
                <a:latin typeface="Courier"/>
                <a:cs typeface="Courier"/>
              </a:rPr>
              <a:t>I love Jane Austen</a:t>
            </a:r>
            <a:r>
              <a:rPr lang="en-US" sz="1600" dirty="0"/>
              <a:t>)</a:t>
            </a:r>
          </a:p>
          <a:p>
            <a:pPr marL="114300" indent="0">
              <a:buNone/>
            </a:pPr>
            <a:r>
              <a:rPr lang="en-US" sz="1800" dirty="0">
                <a:solidFill>
                  <a:srgbClr val="0000FF"/>
                </a:solidFill>
              </a:rPr>
              <a:t>Tree</a:t>
            </a:r>
            <a:r>
              <a:rPr lang="en-US" sz="1800" dirty="0"/>
              <a:t> </a:t>
            </a:r>
            <a:r>
              <a:rPr lang="en-US" sz="1600" dirty="0">
                <a:latin typeface="Courier"/>
                <a:cs typeface="Courier"/>
              </a:rPr>
              <a:t>(Plums have beautiful blossoms)    </a:t>
            </a:r>
          </a:p>
          <a:p>
            <a:pPr marL="114300" indent="0">
              <a:buNone/>
            </a:pPr>
            <a:r>
              <a:rPr lang="en-US" sz="1600" dirty="0">
                <a:latin typeface="Courier"/>
                <a:cs typeface="Courier"/>
              </a:rPr>
              <a:t> 	</a:t>
            </a:r>
            <a:r>
              <a:rPr lang="en-US" sz="1800" dirty="0">
                <a:solidFill>
                  <a:srgbClr val="0000FF"/>
                </a:solidFill>
              </a:rPr>
              <a:t>Fruit</a:t>
            </a:r>
            <a:r>
              <a:rPr lang="en-US" sz="1800" dirty="0"/>
              <a:t> </a:t>
            </a:r>
            <a:r>
              <a:rPr lang="en-US" sz="1600" dirty="0">
                <a:latin typeface="Courier"/>
                <a:cs typeface="Courier"/>
              </a:rPr>
              <a:t>(I ate a preserved plum)</a:t>
            </a:r>
          </a:p>
        </p:txBody>
      </p:sp>
      <p:sp>
        <p:nvSpPr>
          <p:cNvPr id="38914" name="Rectangle 2"/>
          <p:cNvSpPr>
            <a:spLocks noGrp="1" noChangeArrowheads="1"/>
          </p:cNvSpPr>
          <p:nvPr>
            <p:ph type="title"/>
          </p:nvPr>
        </p:nvSpPr>
        <p:spPr>
          <a:xfrm>
            <a:off x="1371600" y="133350"/>
            <a:ext cx="7772400" cy="990600"/>
          </a:xfrm>
        </p:spPr>
        <p:txBody>
          <a:bodyPr/>
          <a:lstStyle/>
          <a:p>
            <a:r>
              <a:rPr lang="en-US" dirty="0"/>
              <a:t>Metonymy or Systematic Polysemy: </a:t>
            </a:r>
            <a:br>
              <a:rPr lang="en-US" dirty="0"/>
            </a:br>
            <a:r>
              <a:rPr lang="en-US" dirty="0"/>
              <a:t>A systematic relationship between senses</a:t>
            </a:r>
          </a:p>
        </p:txBody>
      </p:sp>
      <p:sp>
        <p:nvSpPr>
          <p:cNvPr id="2" name="Left-Right Arrow 1"/>
          <p:cNvSpPr/>
          <p:nvPr/>
        </p:nvSpPr>
        <p:spPr bwMode="auto">
          <a:xfrm>
            <a:off x="2145252" y="2976050"/>
            <a:ext cx="400751" cy="228600"/>
          </a:xfrm>
          <a:prstGeom prst="leftRightArrow">
            <a:avLst/>
          </a:prstGeom>
          <a:solidFill>
            <a:srgbClr val="0000FF"/>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FF0000"/>
              </a:solidFill>
              <a:effectLst/>
              <a:latin typeface="Lucida Sans" pitchFamily="-65" charset="0"/>
            </a:endParaRPr>
          </a:p>
        </p:txBody>
      </p:sp>
      <p:sp>
        <p:nvSpPr>
          <p:cNvPr id="6" name="Left-Right Arrow 5"/>
          <p:cNvSpPr/>
          <p:nvPr/>
        </p:nvSpPr>
        <p:spPr bwMode="auto">
          <a:xfrm>
            <a:off x="914400" y="4019550"/>
            <a:ext cx="400751" cy="228600"/>
          </a:xfrm>
          <a:prstGeom prst="leftRightArrow">
            <a:avLst/>
          </a:prstGeom>
          <a:solidFill>
            <a:srgbClr val="0000FF"/>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FF0000"/>
              </a:solidFill>
              <a:effectLst/>
              <a:latin typeface="Lucida Sans" pitchFamily="-65" charset="0"/>
            </a:endParaRPr>
          </a:p>
        </p:txBody>
      </p:sp>
      <p:sp>
        <p:nvSpPr>
          <p:cNvPr id="8" name="Left-Right Arrow 7"/>
          <p:cNvSpPr/>
          <p:nvPr/>
        </p:nvSpPr>
        <p:spPr bwMode="auto">
          <a:xfrm>
            <a:off x="990600" y="4705350"/>
            <a:ext cx="364319" cy="228600"/>
          </a:xfrm>
          <a:prstGeom prst="leftRightArrow">
            <a:avLst/>
          </a:prstGeom>
          <a:solidFill>
            <a:srgbClr val="0000FF"/>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FF0000"/>
              </a:solidFill>
              <a:effectLst/>
              <a:latin typeface="Lucida Sans" pitchFamily="-65" charset="0"/>
            </a:endParaRPr>
          </a:p>
        </p:txBody>
      </p:sp>
    </p:spTree>
    <p:extLst>
      <p:ext uri="{BB962C8B-B14F-4D97-AF65-F5344CB8AC3E}">
        <p14:creationId xmlns:p14="http://schemas.microsoft.com/office/powerpoint/2010/main" val="145848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1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91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91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915">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323850"/>
            <a:ext cx="4800600" cy="1905000"/>
          </a:xfrm>
        </p:spPr>
        <p:txBody>
          <a:bodyPr/>
          <a:lstStyle/>
          <a:p>
            <a:r>
              <a:rPr lang="en-US" sz="4000" dirty="0">
                <a:latin typeface="Calibri (Headings)"/>
                <a:cs typeface="Calibri (Headings)"/>
              </a:rPr>
              <a:t>Word Meaning and Similarity</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a:xfrm>
            <a:off x="3810000" y="1809750"/>
            <a:ext cx="5105400" cy="1295400"/>
          </a:xfrm>
        </p:spPr>
        <p:txBody>
          <a:bodyPr/>
          <a:lstStyle/>
          <a:p>
            <a:r>
              <a:rPr lang="en-US" sz="3600" dirty="0">
                <a:solidFill>
                  <a:srgbClr val="A4001D"/>
                </a:solidFill>
                <a:ea typeface="ＭＳ Ｐゴシック" charset="0"/>
                <a:cs typeface="Calibri"/>
              </a:rPr>
              <a:t>Word Similarity: Distributional Similarity (I)</a:t>
            </a:r>
          </a:p>
        </p:txBody>
      </p:sp>
    </p:spTree>
    <p:extLst>
      <p:ext uri="{BB962C8B-B14F-4D97-AF65-F5344CB8AC3E}">
        <p14:creationId xmlns:p14="http://schemas.microsoft.com/office/powerpoint/2010/main" val="280459488"/>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323850"/>
            <a:ext cx="4800600" cy="1905000"/>
          </a:xfrm>
        </p:spPr>
        <p:txBody>
          <a:bodyPr/>
          <a:lstStyle/>
          <a:p>
            <a:r>
              <a:rPr lang="en-US" sz="4000" dirty="0">
                <a:latin typeface="Calibri (Headings)"/>
                <a:cs typeface="Calibri (Headings)"/>
              </a:rPr>
              <a:t>Word Meaning and Similarity</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a:xfrm>
            <a:off x="3657600" y="1809750"/>
            <a:ext cx="5257800" cy="1295400"/>
          </a:xfrm>
        </p:spPr>
        <p:txBody>
          <a:bodyPr/>
          <a:lstStyle/>
          <a:p>
            <a:r>
              <a:rPr lang="en-US" sz="3600" dirty="0">
                <a:solidFill>
                  <a:srgbClr val="A4001D"/>
                </a:solidFill>
                <a:ea typeface="ＭＳ Ｐゴシック" charset="0"/>
                <a:cs typeface="Calibri"/>
              </a:rPr>
              <a:t>Word Similarity: Distributional Similarity (II)</a:t>
            </a:r>
          </a:p>
        </p:txBody>
      </p:sp>
    </p:spTree>
    <p:extLst>
      <p:ext uri="{BB962C8B-B14F-4D97-AF65-F5344CB8AC3E}">
        <p14:creationId xmlns:p14="http://schemas.microsoft.com/office/powerpoint/2010/main" val="1783179894"/>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dirty="0"/>
              <a:t>Using syntax to define a word’s context</a:t>
            </a:r>
          </a:p>
        </p:txBody>
      </p:sp>
      <p:sp>
        <p:nvSpPr>
          <p:cNvPr id="106499" name="Rectangle 3"/>
          <p:cNvSpPr>
            <a:spLocks noGrp="1" noChangeArrowheads="1"/>
          </p:cNvSpPr>
          <p:nvPr>
            <p:ph sz="quarter" idx="1"/>
          </p:nvPr>
        </p:nvSpPr>
        <p:spPr>
          <a:xfrm>
            <a:off x="228600" y="1200150"/>
            <a:ext cx="8839200" cy="3333750"/>
          </a:xfrm>
        </p:spPr>
        <p:txBody>
          <a:bodyPr/>
          <a:lstStyle/>
          <a:p>
            <a:r>
              <a:rPr lang="en-US" dirty="0" err="1"/>
              <a:t>Zellig</a:t>
            </a:r>
            <a:r>
              <a:rPr lang="en-US" dirty="0"/>
              <a:t> Harris (1968)</a:t>
            </a:r>
          </a:p>
          <a:p>
            <a:pPr lvl="1"/>
            <a:r>
              <a:rPr lang="en-US" sz="1800" dirty="0"/>
              <a:t>“The meaning of entities, and the meaning of grammatical relations among them, is related to the restriction of combinations of these entities relative to other entities”</a:t>
            </a:r>
          </a:p>
          <a:p>
            <a:r>
              <a:rPr lang="en-US" dirty="0"/>
              <a:t>Two words are similar if they have similar parse contexts</a:t>
            </a:r>
          </a:p>
          <a:p>
            <a:r>
              <a:rPr lang="en-US" b="1" dirty="0">
                <a:solidFill>
                  <a:srgbClr val="0000FF"/>
                </a:solidFill>
              </a:rPr>
              <a:t>Duty</a:t>
            </a:r>
            <a:r>
              <a:rPr lang="en-US" b="1" dirty="0"/>
              <a:t> </a:t>
            </a:r>
            <a:r>
              <a:rPr lang="en-US" dirty="0"/>
              <a:t>and </a:t>
            </a:r>
            <a:r>
              <a:rPr lang="en-US" b="1" dirty="0">
                <a:solidFill>
                  <a:srgbClr val="0000FF"/>
                </a:solidFill>
              </a:rPr>
              <a:t>responsibility</a:t>
            </a:r>
            <a:r>
              <a:rPr lang="en-US" b="1" dirty="0"/>
              <a:t> </a:t>
            </a:r>
            <a:r>
              <a:rPr lang="en-US" sz="2000" dirty="0">
                <a:solidFill>
                  <a:srgbClr val="A6A6A6"/>
                </a:solidFill>
              </a:rPr>
              <a:t>(Chris </a:t>
            </a:r>
            <a:r>
              <a:rPr lang="en-US" sz="2000" dirty="0" err="1">
                <a:solidFill>
                  <a:srgbClr val="A6A6A6"/>
                </a:solidFill>
              </a:rPr>
              <a:t>Callison</a:t>
            </a:r>
            <a:r>
              <a:rPr lang="en-US" sz="2000" dirty="0">
                <a:solidFill>
                  <a:srgbClr val="A6A6A6"/>
                </a:solidFill>
              </a:rPr>
              <a:t>-Burch’s example)</a:t>
            </a:r>
          </a:p>
        </p:txBody>
      </p:sp>
      <p:graphicFrame>
        <p:nvGraphicFramePr>
          <p:cNvPr id="2" name="Table 1"/>
          <p:cNvGraphicFramePr>
            <a:graphicFrameLocks noGrp="1"/>
          </p:cNvGraphicFramePr>
          <p:nvPr>
            <p:extLst>
              <p:ext uri="{D42A27DB-BD31-4B8C-83A1-F6EECF244321}">
                <p14:modId xmlns:p14="http://schemas.microsoft.com/office/powerpoint/2010/main" val="340151970"/>
              </p:ext>
            </p:extLst>
          </p:nvPr>
        </p:nvGraphicFramePr>
        <p:xfrm>
          <a:off x="304800" y="3333750"/>
          <a:ext cx="6553200" cy="1402080"/>
        </p:xfrm>
        <a:graphic>
          <a:graphicData uri="http://schemas.openxmlformats.org/drawingml/2006/table">
            <a:tbl>
              <a:tblPr firstCol="1" bandRow="1">
                <a:tableStyleId>{5C22544A-7EE6-4342-B048-85BDC9FD1C3A}</a:tableStyleId>
              </a:tblPr>
              <a:tblGrid>
                <a:gridCol w="1893147">
                  <a:extLst>
                    <a:ext uri="{9D8B030D-6E8A-4147-A177-3AD203B41FA5}">
                      <a16:colId xmlns:a16="http://schemas.microsoft.com/office/drawing/2014/main" val="20000"/>
                    </a:ext>
                  </a:extLst>
                </a:gridCol>
                <a:gridCol w="4660053">
                  <a:extLst>
                    <a:ext uri="{9D8B030D-6E8A-4147-A177-3AD203B41FA5}">
                      <a16:colId xmlns:a16="http://schemas.microsoft.com/office/drawing/2014/main" val="20001"/>
                    </a:ext>
                  </a:extLst>
                </a:gridCol>
              </a:tblGrid>
              <a:tr h="370840">
                <a:tc>
                  <a:txBody>
                    <a:bodyPr/>
                    <a:lstStyle/>
                    <a:p>
                      <a:r>
                        <a:rPr lang="en-US" sz="2000" dirty="0"/>
                        <a:t>Modified by adjectives</a:t>
                      </a:r>
                    </a:p>
                  </a:txBody>
                  <a:tcPr/>
                </a:tc>
                <a:tc>
                  <a:txBody>
                    <a:bodyPr/>
                    <a:lstStyle/>
                    <a:p>
                      <a:r>
                        <a:rPr lang="en-US" sz="2000" dirty="0"/>
                        <a:t>additional, administrative, assumed, collective, congressional, constitutional …</a:t>
                      </a:r>
                    </a:p>
                  </a:txBody>
                  <a:tcPr/>
                </a:tc>
                <a:extLst>
                  <a:ext uri="{0D108BD9-81ED-4DB2-BD59-A6C34878D82A}">
                    <a16:rowId xmlns:a16="http://schemas.microsoft.com/office/drawing/2014/main" val="10000"/>
                  </a:ext>
                </a:extLst>
              </a:tr>
              <a:tr h="370840">
                <a:tc>
                  <a:txBody>
                    <a:bodyPr/>
                    <a:lstStyle/>
                    <a:p>
                      <a:r>
                        <a:rPr lang="en-US" sz="2000" dirty="0"/>
                        <a:t>Objects of verbs</a:t>
                      </a:r>
                    </a:p>
                  </a:txBody>
                  <a:tcPr/>
                </a:tc>
                <a:tc>
                  <a:txBody>
                    <a:bodyPr/>
                    <a:lstStyle/>
                    <a:p>
                      <a:r>
                        <a:rPr lang="en-US" sz="2000" dirty="0"/>
                        <a:t>assert, assign, assume, attend to, avoid, become, breach …</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74680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26"/>
          <p:cNvSpPr>
            <a:spLocks noGrp="1" noChangeArrowheads="1"/>
          </p:cNvSpPr>
          <p:nvPr>
            <p:ph type="title"/>
          </p:nvPr>
        </p:nvSpPr>
        <p:spPr>
          <a:xfrm>
            <a:off x="1295400" y="-171450"/>
            <a:ext cx="7848600" cy="914400"/>
          </a:xfrm>
        </p:spPr>
        <p:txBody>
          <a:bodyPr/>
          <a:lstStyle/>
          <a:p>
            <a:r>
              <a:rPr lang="en-US" sz="2600" dirty="0"/>
              <a:t>Co-occurrence vectors based on syntactic dependencies</a:t>
            </a:r>
          </a:p>
        </p:txBody>
      </p:sp>
      <p:sp>
        <p:nvSpPr>
          <p:cNvPr id="107523" name="Rectangle 1027"/>
          <p:cNvSpPr>
            <a:spLocks noGrp="1" noChangeArrowheads="1"/>
          </p:cNvSpPr>
          <p:nvPr>
            <p:ph sz="quarter" idx="1"/>
          </p:nvPr>
        </p:nvSpPr>
        <p:spPr>
          <a:xfrm>
            <a:off x="304800" y="1276350"/>
            <a:ext cx="8534400" cy="3333750"/>
          </a:xfrm>
        </p:spPr>
        <p:txBody>
          <a:bodyPr/>
          <a:lstStyle/>
          <a:p>
            <a:r>
              <a:rPr lang="en-US" dirty="0"/>
              <a:t>The contexts C are different dependency relations</a:t>
            </a:r>
          </a:p>
          <a:p>
            <a:pPr lvl="1">
              <a:lnSpc>
                <a:spcPct val="80000"/>
              </a:lnSpc>
            </a:pPr>
            <a:r>
              <a:rPr lang="en-US" dirty="0"/>
              <a:t>Subject-of- “absorb”</a:t>
            </a:r>
          </a:p>
          <a:p>
            <a:pPr lvl="1">
              <a:lnSpc>
                <a:spcPct val="80000"/>
              </a:lnSpc>
            </a:pPr>
            <a:r>
              <a:rPr lang="en-US" dirty="0"/>
              <a:t>Prepositional-object of “inside”</a:t>
            </a:r>
          </a:p>
          <a:p>
            <a:r>
              <a:rPr lang="en-US" dirty="0"/>
              <a:t>Counts for the word cell:</a:t>
            </a:r>
          </a:p>
        </p:txBody>
      </p:sp>
      <p:pic>
        <p:nvPicPr>
          <p:cNvPr id="107524" name="Picture 1028" descr="cell"/>
          <p:cNvPicPr>
            <a:picLocks noChangeAspect="1" noChangeArrowheads="1"/>
          </p:cNvPicPr>
          <p:nvPr/>
        </p:nvPicPr>
        <p:blipFill>
          <a:blip r:embed="rId2"/>
          <a:srcRect/>
          <a:stretch>
            <a:fillRect/>
          </a:stretch>
        </p:blipFill>
        <p:spPr bwMode="auto">
          <a:xfrm>
            <a:off x="228600" y="2829999"/>
            <a:ext cx="7321804" cy="2281938"/>
          </a:xfrm>
          <a:prstGeom prst="rect">
            <a:avLst/>
          </a:prstGeom>
          <a:noFill/>
          <a:ln w="9525">
            <a:noFill/>
            <a:miter lim="800000"/>
            <a:headEnd/>
            <a:tailEnd/>
          </a:ln>
        </p:spPr>
      </p:pic>
      <p:sp>
        <p:nvSpPr>
          <p:cNvPr id="2" name="TextBox 1"/>
          <p:cNvSpPr txBox="1"/>
          <p:nvPr/>
        </p:nvSpPr>
        <p:spPr>
          <a:xfrm>
            <a:off x="2971800" y="819150"/>
            <a:ext cx="6156854" cy="338554"/>
          </a:xfrm>
          <a:prstGeom prst="rect">
            <a:avLst/>
          </a:prstGeom>
          <a:noFill/>
        </p:spPr>
        <p:txBody>
          <a:bodyPr wrap="none" rtlCol="0">
            <a:spAutoFit/>
          </a:bodyPr>
          <a:lstStyle/>
          <a:p>
            <a:r>
              <a:rPr lang="en-US" sz="1600" dirty="0" err="1">
                <a:latin typeface="+mn-lt"/>
              </a:rPr>
              <a:t>Dekang</a:t>
            </a:r>
            <a:r>
              <a:rPr lang="en-US" sz="1600" dirty="0">
                <a:latin typeface="+mn-lt"/>
              </a:rPr>
              <a:t> Lin, 1998 “Automatic Retrieval and Clustering of Similar Words”</a:t>
            </a:r>
          </a:p>
        </p:txBody>
      </p:sp>
    </p:spTree>
    <p:extLst>
      <p:ext uri="{BB962C8B-B14F-4D97-AF65-F5344CB8AC3E}">
        <p14:creationId xmlns:p14="http://schemas.microsoft.com/office/powerpoint/2010/main" val="17123592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1371600" y="133350"/>
            <a:ext cx="7467600" cy="742950"/>
          </a:xfrm>
        </p:spPr>
        <p:txBody>
          <a:bodyPr/>
          <a:lstStyle/>
          <a:p>
            <a:r>
              <a:rPr lang="en-US" dirty="0"/>
              <a:t>PMI applied to dependency relations</a:t>
            </a:r>
          </a:p>
        </p:txBody>
      </p:sp>
      <p:sp>
        <p:nvSpPr>
          <p:cNvPr id="109571" name="Rectangle 3"/>
          <p:cNvSpPr>
            <a:spLocks noGrp="1" noChangeArrowheads="1"/>
          </p:cNvSpPr>
          <p:nvPr>
            <p:ph sz="quarter" idx="1"/>
          </p:nvPr>
        </p:nvSpPr>
        <p:spPr>
          <a:xfrm>
            <a:off x="304800" y="3867150"/>
            <a:ext cx="7010400" cy="1143000"/>
          </a:xfrm>
        </p:spPr>
        <p:txBody>
          <a:bodyPr/>
          <a:lstStyle/>
          <a:p>
            <a:pPr>
              <a:lnSpc>
                <a:spcPct val="90000"/>
              </a:lnSpc>
            </a:pPr>
            <a:r>
              <a:rPr lang="en-US" sz="2200" dirty="0">
                <a:latin typeface="Courier"/>
                <a:cs typeface="Courier"/>
              </a:rPr>
              <a:t>“Drink it” </a:t>
            </a:r>
            <a:r>
              <a:rPr lang="en-US" sz="2200" dirty="0"/>
              <a:t>more common than </a:t>
            </a:r>
            <a:r>
              <a:rPr lang="en-US" sz="2200" dirty="0">
                <a:latin typeface="Courier"/>
                <a:cs typeface="Courier"/>
              </a:rPr>
              <a:t>“drink wine”</a:t>
            </a:r>
          </a:p>
          <a:p>
            <a:pPr>
              <a:lnSpc>
                <a:spcPct val="90000"/>
              </a:lnSpc>
            </a:pPr>
            <a:r>
              <a:rPr lang="en-US" sz="2200" dirty="0"/>
              <a:t>But “</a:t>
            </a:r>
            <a:r>
              <a:rPr lang="en-US" sz="2200" dirty="0">
                <a:latin typeface="Courier"/>
                <a:cs typeface="Courier"/>
              </a:rPr>
              <a:t>wine</a:t>
            </a:r>
            <a:r>
              <a:rPr lang="en-US" sz="2200" dirty="0"/>
              <a:t>” is a better “drinkable” thing than “</a:t>
            </a:r>
            <a:r>
              <a:rPr lang="en-US" sz="2200" dirty="0">
                <a:latin typeface="Courier"/>
                <a:cs typeface="Courier"/>
              </a:rPr>
              <a:t>it</a:t>
            </a:r>
            <a:r>
              <a:rPr lang="en-US" sz="2200" dirty="0"/>
              <a:t>”</a:t>
            </a:r>
          </a:p>
        </p:txBody>
      </p:sp>
      <p:graphicFrame>
        <p:nvGraphicFramePr>
          <p:cNvPr id="2" name="Table 1"/>
          <p:cNvGraphicFramePr>
            <a:graphicFrameLocks noGrp="1"/>
          </p:cNvGraphicFramePr>
          <p:nvPr>
            <p:extLst>
              <p:ext uri="{D42A27DB-BD31-4B8C-83A1-F6EECF244321}">
                <p14:modId xmlns:p14="http://schemas.microsoft.com/office/powerpoint/2010/main" val="1869890285"/>
              </p:ext>
            </p:extLst>
          </p:nvPr>
        </p:nvGraphicFramePr>
        <p:xfrm>
          <a:off x="2438400" y="1489710"/>
          <a:ext cx="4114800" cy="222504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370840">
                <a:tc>
                  <a:txBody>
                    <a:bodyPr/>
                    <a:lstStyle/>
                    <a:p>
                      <a:r>
                        <a:rPr lang="en-US" dirty="0"/>
                        <a:t>Object of “drink”</a:t>
                      </a:r>
                    </a:p>
                  </a:txBody>
                  <a:tcPr/>
                </a:tc>
                <a:tc>
                  <a:txBody>
                    <a:bodyPr/>
                    <a:lstStyle/>
                    <a:p>
                      <a:r>
                        <a:rPr lang="en-US" dirty="0"/>
                        <a:t>Count</a:t>
                      </a:r>
                    </a:p>
                  </a:txBody>
                  <a:tcPr/>
                </a:tc>
                <a:tc>
                  <a:txBody>
                    <a:bodyPr/>
                    <a:lstStyle/>
                    <a:p>
                      <a:r>
                        <a:rPr lang="en-US" dirty="0"/>
                        <a:t>PMI</a:t>
                      </a:r>
                    </a:p>
                  </a:txBody>
                  <a:tcPr/>
                </a:tc>
                <a:extLst>
                  <a:ext uri="{0D108BD9-81ED-4DB2-BD59-A6C34878D82A}">
                    <a16:rowId xmlns:a16="http://schemas.microsoft.com/office/drawing/2014/main" val="10000"/>
                  </a:ext>
                </a:extLst>
              </a:tr>
              <a:tr h="370840">
                <a:tc>
                  <a:txBody>
                    <a:bodyPr/>
                    <a:lstStyle/>
                    <a:p>
                      <a:r>
                        <a:rPr lang="en-US" dirty="0"/>
                        <a:t>it</a:t>
                      </a:r>
                    </a:p>
                  </a:txBody>
                  <a:tcPr/>
                </a:tc>
                <a:tc>
                  <a:txBody>
                    <a:bodyPr/>
                    <a:lstStyle/>
                    <a:p>
                      <a:r>
                        <a:rPr lang="en-US" dirty="0"/>
                        <a:t>3</a:t>
                      </a:r>
                    </a:p>
                  </a:txBody>
                  <a:tcPr/>
                </a:tc>
                <a:tc>
                  <a:txBody>
                    <a:bodyPr/>
                    <a:lstStyle/>
                    <a:p>
                      <a:r>
                        <a:rPr lang="en-US" dirty="0"/>
                        <a:t>1.3</a:t>
                      </a:r>
                    </a:p>
                  </a:txBody>
                  <a:tcPr/>
                </a:tc>
                <a:extLst>
                  <a:ext uri="{0D108BD9-81ED-4DB2-BD59-A6C34878D82A}">
                    <a16:rowId xmlns:a16="http://schemas.microsoft.com/office/drawing/2014/main" val="10001"/>
                  </a:ext>
                </a:extLst>
              </a:tr>
              <a:tr h="370840">
                <a:tc>
                  <a:txBody>
                    <a:bodyPr/>
                    <a:lstStyle/>
                    <a:p>
                      <a:r>
                        <a:rPr lang="en-US" dirty="0"/>
                        <a:t>anything</a:t>
                      </a:r>
                    </a:p>
                  </a:txBody>
                  <a:tcPr/>
                </a:tc>
                <a:tc>
                  <a:txBody>
                    <a:bodyPr/>
                    <a:lstStyle/>
                    <a:p>
                      <a:r>
                        <a:rPr lang="en-US" dirty="0"/>
                        <a:t>3</a:t>
                      </a:r>
                    </a:p>
                  </a:txBody>
                  <a:tcPr/>
                </a:tc>
                <a:tc>
                  <a:txBody>
                    <a:bodyPr/>
                    <a:lstStyle/>
                    <a:p>
                      <a:r>
                        <a:rPr lang="en-US" dirty="0"/>
                        <a:t>5.2</a:t>
                      </a:r>
                    </a:p>
                  </a:txBody>
                  <a:tcPr/>
                </a:tc>
                <a:extLst>
                  <a:ext uri="{0D108BD9-81ED-4DB2-BD59-A6C34878D82A}">
                    <a16:rowId xmlns:a16="http://schemas.microsoft.com/office/drawing/2014/main" val="10002"/>
                  </a:ext>
                </a:extLst>
              </a:tr>
              <a:tr h="370840">
                <a:tc>
                  <a:txBody>
                    <a:bodyPr/>
                    <a:lstStyle/>
                    <a:p>
                      <a:r>
                        <a:rPr lang="en-US" dirty="0"/>
                        <a:t>wine</a:t>
                      </a:r>
                    </a:p>
                  </a:txBody>
                  <a:tcPr/>
                </a:tc>
                <a:tc>
                  <a:txBody>
                    <a:bodyPr/>
                    <a:lstStyle/>
                    <a:p>
                      <a:r>
                        <a:rPr lang="en-US" dirty="0"/>
                        <a:t>2</a:t>
                      </a:r>
                    </a:p>
                  </a:txBody>
                  <a:tcPr/>
                </a:tc>
                <a:tc>
                  <a:txBody>
                    <a:bodyPr/>
                    <a:lstStyle/>
                    <a:p>
                      <a:r>
                        <a:rPr lang="en-US" dirty="0"/>
                        <a:t>9.3</a:t>
                      </a:r>
                    </a:p>
                  </a:txBody>
                  <a:tcPr/>
                </a:tc>
                <a:extLst>
                  <a:ext uri="{0D108BD9-81ED-4DB2-BD59-A6C34878D82A}">
                    <a16:rowId xmlns:a16="http://schemas.microsoft.com/office/drawing/2014/main" val="10003"/>
                  </a:ext>
                </a:extLst>
              </a:tr>
              <a:tr h="370840">
                <a:tc>
                  <a:txBody>
                    <a:bodyPr/>
                    <a:lstStyle/>
                    <a:p>
                      <a:r>
                        <a:rPr lang="en-US" dirty="0"/>
                        <a:t>tea</a:t>
                      </a:r>
                    </a:p>
                  </a:txBody>
                  <a:tcPr/>
                </a:tc>
                <a:tc>
                  <a:txBody>
                    <a:bodyPr/>
                    <a:lstStyle/>
                    <a:p>
                      <a:r>
                        <a:rPr lang="en-US" dirty="0"/>
                        <a:t>2</a:t>
                      </a:r>
                    </a:p>
                  </a:txBody>
                  <a:tcPr/>
                </a:tc>
                <a:tc>
                  <a:txBody>
                    <a:bodyPr/>
                    <a:lstStyle/>
                    <a:p>
                      <a:r>
                        <a:rPr lang="en-US" dirty="0"/>
                        <a:t>11.8</a:t>
                      </a:r>
                    </a:p>
                  </a:txBody>
                  <a:tcPr/>
                </a:tc>
                <a:extLst>
                  <a:ext uri="{0D108BD9-81ED-4DB2-BD59-A6C34878D82A}">
                    <a16:rowId xmlns:a16="http://schemas.microsoft.com/office/drawing/2014/main" val="10004"/>
                  </a:ext>
                </a:extLst>
              </a:tr>
              <a:tr h="370840">
                <a:tc>
                  <a:txBody>
                    <a:bodyPr/>
                    <a:lstStyle/>
                    <a:p>
                      <a:r>
                        <a:rPr lang="en-US" dirty="0"/>
                        <a:t>liquid</a:t>
                      </a:r>
                    </a:p>
                  </a:txBody>
                  <a:tcPr/>
                </a:tc>
                <a:tc>
                  <a:txBody>
                    <a:bodyPr/>
                    <a:lstStyle/>
                    <a:p>
                      <a:r>
                        <a:rPr lang="en-US" dirty="0"/>
                        <a:t>2</a:t>
                      </a:r>
                    </a:p>
                  </a:txBody>
                  <a:tcPr/>
                </a:tc>
                <a:tc>
                  <a:txBody>
                    <a:bodyPr/>
                    <a:lstStyle/>
                    <a:p>
                      <a:r>
                        <a:rPr lang="en-US" dirty="0"/>
                        <a:t>10.5</a:t>
                      </a:r>
                    </a:p>
                  </a:txBody>
                  <a:tcPr/>
                </a:tc>
                <a:extLst>
                  <a:ext uri="{0D108BD9-81ED-4DB2-BD59-A6C34878D82A}">
                    <a16:rowId xmlns:a16="http://schemas.microsoft.com/office/drawing/2014/main" val="10005"/>
                  </a:ext>
                </a:extLst>
              </a:tr>
            </a:tbl>
          </a:graphicData>
        </a:graphic>
      </p:graphicFrame>
      <p:sp>
        <p:nvSpPr>
          <p:cNvPr id="3" name="TextBox 2"/>
          <p:cNvSpPr txBox="1"/>
          <p:nvPr/>
        </p:nvSpPr>
        <p:spPr>
          <a:xfrm>
            <a:off x="1905000" y="895351"/>
            <a:ext cx="7086599" cy="307777"/>
          </a:xfrm>
          <a:prstGeom prst="rect">
            <a:avLst/>
          </a:prstGeom>
          <a:noFill/>
        </p:spPr>
        <p:txBody>
          <a:bodyPr wrap="square" rtlCol="0">
            <a:spAutoFit/>
          </a:bodyPr>
          <a:lstStyle/>
          <a:p>
            <a:r>
              <a:rPr lang="en-US" sz="1400" dirty="0" err="1"/>
              <a:t>Hindle</a:t>
            </a:r>
            <a:r>
              <a:rPr lang="en-US" sz="1400" dirty="0"/>
              <a:t>, Don. 1990. Noun Classification from Predicate-Argument Structure. ACL</a:t>
            </a:r>
          </a:p>
        </p:txBody>
      </p:sp>
      <p:graphicFrame>
        <p:nvGraphicFramePr>
          <p:cNvPr id="7" name="Table 6"/>
          <p:cNvGraphicFramePr>
            <a:graphicFrameLocks noGrp="1"/>
          </p:cNvGraphicFramePr>
          <p:nvPr>
            <p:extLst>
              <p:ext uri="{D42A27DB-BD31-4B8C-83A1-F6EECF244321}">
                <p14:modId xmlns:p14="http://schemas.microsoft.com/office/powerpoint/2010/main" val="4277992351"/>
              </p:ext>
            </p:extLst>
          </p:nvPr>
        </p:nvGraphicFramePr>
        <p:xfrm>
          <a:off x="2438400" y="1504950"/>
          <a:ext cx="4114800" cy="221996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218440">
                <a:tc>
                  <a:txBody>
                    <a:bodyPr/>
                    <a:lstStyle/>
                    <a:p>
                      <a:r>
                        <a:rPr lang="en-US" dirty="0"/>
                        <a:t>Object of “drink”</a:t>
                      </a:r>
                    </a:p>
                  </a:txBody>
                  <a:tcPr/>
                </a:tc>
                <a:tc>
                  <a:txBody>
                    <a:bodyPr/>
                    <a:lstStyle/>
                    <a:p>
                      <a:r>
                        <a:rPr lang="en-US" dirty="0"/>
                        <a:t>Count</a:t>
                      </a:r>
                    </a:p>
                  </a:txBody>
                  <a:tcPr/>
                </a:tc>
                <a:tc>
                  <a:txBody>
                    <a:bodyPr/>
                    <a:lstStyle/>
                    <a:p>
                      <a:r>
                        <a:rPr lang="en-US" dirty="0"/>
                        <a:t>PMI</a:t>
                      </a:r>
                    </a:p>
                  </a:txBody>
                  <a:tcPr/>
                </a:tc>
                <a:extLst>
                  <a:ext uri="{0D108BD9-81ED-4DB2-BD59-A6C34878D82A}">
                    <a16:rowId xmlns:a16="http://schemas.microsoft.com/office/drawing/2014/main" val="10000"/>
                  </a:ext>
                </a:extLst>
              </a:tr>
              <a:tr h="370840">
                <a:tc>
                  <a:txBody>
                    <a:bodyPr/>
                    <a:lstStyle/>
                    <a:p>
                      <a:r>
                        <a:rPr lang="en-US" dirty="0"/>
                        <a:t>tea</a:t>
                      </a:r>
                    </a:p>
                  </a:txBody>
                  <a:tcPr/>
                </a:tc>
                <a:tc>
                  <a:txBody>
                    <a:bodyPr/>
                    <a:lstStyle/>
                    <a:p>
                      <a:r>
                        <a:rPr lang="en-US" dirty="0"/>
                        <a:t>2</a:t>
                      </a:r>
                    </a:p>
                  </a:txBody>
                  <a:tcPr/>
                </a:tc>
                <a:tc>
                  <a:txBody>
                    <a:bodyPr/>
                    <a:lstStyle/>
                    <a:p>
                      <a:r>
                        <a:rPr lang="en-US" dirty="0"/>
                        <a:t>11.8</a:t>
                      </a:r>
                    </a:p>
                  </a:txBody>
                  <a:tcPr/>
                </a:tc>
                <a:extLst>
                  <a:ext uri="{0D108BD9-81ED-4DB2-BD59-A6C34878D82A}">
                    <a16:rowId xmlns:a16="http://schemas.microsoft.com/office/drawing/2014/main" val="10001"/>
                  </a:ext>
                </a:extLst>
              </a:tr>
              <a:tr h="370840">
                <a:tc>
                  <a:txBody>
                    <a:bodyPr/>
                    <a:lstStyle/>
                    <a:p>
                      <a:r>
                        <a:rPr lang="en-US" dirty="0"/>
                        <a:t>liquid</a:t>
                      </a:r>
                    </a:p>
                  </a:txBody>
                  <a:tcPr/>
                </a:tc>
                <a:tc>
                  <a:txBody>
                    <a:bodyPr/>
                    <a:lstStyle/>
                    <a:p>
                      <a:r>
                        <a:rPr lang="en-US" dirty="0"/>
                        <a:t>2</a:t>
                      </a:r>
                    </a:p>
                  </a:txBody>
                  <a:tcPr/>
                </a:tc>
                <a:tc>
                  <a:txBody>
                    <a:bodyPr/>
                    <a:lstStyle/>
                    <a:p>
                      <a:r>
                        <a:rPr lang="en-US" dirty="0"/>
                        <a:t>10.5</a:t>
                      </a:r>
                    </a:p>
                  </a:txBody>
                  <a:tcPr/>
                </a:tc>
                <a:extLst>
                  <a:ext uri="{0D108BD9-81ED-4DB2-BD59-A6C34878D82A}">
                    <a16:rowId xmlns:a16="http://schemas.microsoft.com/office/drawing/2014/main" val="10002"/>
                  </a:ext>
                </a:extLst>
              </a:tr>
              <a:tr h="370840">
                <a:tc>
                  <a:txBody>
                    <a:bodyPr/>
                    <a:lstStyle/>
                    <a:p>
                      <a:r>
                        <a:rPr lang="en-US" dirty="0"/>
                        <a:t>wine</a:t>
                      </a:r>
                    </a:p>
                  </a:txBody>
                  <a:tcPr/>
                </a:tc>
                <a:tc>
                  <a:txBody>
                    <a:bodyPr/>
                    <a:lstStyle/>
                    <a:p>
                      <a:r>
                        <a:rPr lang="en-US" dirty="0"/>
                        <a:t>2</a:t>
                      </a:r>
                    </a:p>
                  </a:txBody>
                  <a:tcPr/>
                </a:tc>
                <a:tc>
                  <a:txBody>
                    <a:bodyPr/>
                    <a:lstStyle/>
                    <a:p>
                      <a:r>
                        <a:rPr lang="en-US" dirty="0"/>
                        <a:t>9.3</a:t>
                      </a:r>
                    </a:p>
                  </a:txBody>
                  <a:tcPr/>
                </a:tc>
                <a:extLst>
                  <a:ext uri="{0D108BD9-81ED-4DB2-BD59-A6C34878D82A}">
                    <a16:rowId xmlns:a16="http://schemas.microsoft.com/office/drawing/2014/main" val="10003"/>
                  </a:ext>
                </a:extLst>
              </a:tr>
              <a:tr h="370840">
                <a:tc>
                  <a:txBody>
                    <a:bodyPr/>
                    <a:lstStyle/>
                    <a:p>
                      <a:r>
                        <a:rPr lang="en-US" dirty="0"/>
                        <a:t>anything</a:t>
                      </a:r>
                    </a:p>
                  </a:txBody>
                  <a:tcPr/>
                </a:tc>
                <a:tc>
                  <a:txBody>
                    <a:bodyPr/>
                    <a:lstStyle/>
                    <a:p>
                      <a:r>
                        <a:rPr lang="en-US" dirty="0"/>
                        <a:t>3</a:t>
                      </a:r>
                    </a:p>
                  </a:txBody>
                  <a:tcPr/>
                </a:tc>
                <a:tc>
                  <a:txBody>
                    <a:bodyPr/>
                    <a:lstStyle/>
                    <a:p>
                      <a:r>
                        <a:rPr lang="en-US" dirty="0"/>
                        <a:t>5.2</a:t>
                      </a:r>
                    </a:p>
                  </a:txBody>
                  <a:tcPr/>
                </a:tc>
                <a:extLst>
                  <a:ext uri="{0D108BD9-81ED-4DB2-BD59-A6C34878D82A}">
                    <a16:rowId xmlns:a16="http://schemas.microsoft.com/office/drawing/2014/main" val="10004"/>
                  </a:ext>
                </a:extLst>
              </a:tr>
              <a:tr h="370840">
                <a:tc>
                  <a:txBody>
                    <a:bodyPr/>
                    <a:lstStyle/>
                    <a:p>
                      <a:r>
                        <a:rPr lang="en-US" dirty="0"/>
                        <a:t>it</a:t>
                      </a:r>
                    </a:p>
                  </a:txBody>
                  <a:tcPr/>
                </a:tc>
                <a:tc>
                  <a:txBody>
                    <a:bodyPr/>
                    <a:lstStyle/>
                    <a:p>
                      <a:r>
                        <a:rPr lang="en-US" dirty="0"/>
                        <a:t>3</a:t>
                      </a:r>
                    </a:p>
                  </a:txBody>
                  <a:tcPr/>
                </a:tc>
                <a:tc>
                  <a:txBody>
                    <a:bodyPr/>
                    <a:lstStyle/>
                    <a:p>
                      <a:r>
                        <a:rPr lang="en-US" dirty="0"/>
                        <a:t>1.3</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7693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itle 1"/>
          <p:cNvSpPr>
            <a:spLocks noGrp="1"/>
          </p:cNvSpPr>
          <p:nvPr>
            <p:ph type="title"/>
          </p:nvPr>
        </p:nvSpPr>
        <p:spPr>
          <a:xfrm>
            <a:off x="1371600" y="0"/>
            <a:ext cx="7467600" cy="742950"/>
          </a:xfrm>
        </p:spPr>
        <p:txBody>
          <a:bodyPr/>
          <a:lstStyle/>
          <a:p>
            <a:pPr eaLnBrk="1" hangingPunct="1"/>
            <a:r>
              <a:rPr lang="en-US" dirty="0">
                <a:ea typeface="ＭＳ Ｐゴシック" charset="-128"/>
                <a:cs typeface="ＭＳ Ｐゴシック" charset="-128"/>
              </a:rPr>
              <a:t>Reminder: cosine for computing similarity</a:t>
            </a:r>
          </a:p>
        </p:txBody>
      </p:sp>
      <p:graphicFrame>
        <p:nvGraphicFramePr>
          <p:cNvPr id="54274" name="Content Placeholder 3"/>
          <p:cNvGraphicFramePr>
            <a:graphicFrameLocks noGrp="1" noChangeAspect="1"/>
          </p:cNvGraphicFramePr>
          <p:nvPr>
            <p:ph idx="1"/>
            <p:extLst>
              <p:ext uri="{D42A27DB-BD31-4B8C-83A1-F6EECF244321}">
                <p14:modId xmlns:p14="http://schemas.microsoft.com/office/powerpoint/2010/main" val="789279785"/>
              </p:ext>
            </p:extLst>
          </p:nvPr>
        </p:nvGraphicFramePr>
        <p:xfrm>
          <a:off x="1498600" y="1839913"/>
          <a:ext cx="5395913" cy="1243012"/>
        </p:xfrm>
        <a:graphic>
          <a:graphicData uri="http://schemas.openxmlformats.org/presentationml/2006/ole">
            <mc:AlternateContent xmlns:mc="http://schemas.openxmlformats.org/markup-compatibility/2006">
              <mc:Choice xmlns:v="urn:schemas-microsoft-com:vml" Requires="v">
                <p:oleObj spid="_x0000_s12378" name="Equation" r:id="rId4" imgW="2921000" imgH="673100" progId="Equation.3">
                  <p:embed/>
                </p:oleObj>
              </mc:Choice>
              <mc:Fallback>
                <p:oleObj name="Equation" r:id="rId4" imgW="2921000" imgH="673100" progId="Equation.3">
                  <p:embed/>
                  <p:pic>
                    <p:nvPicPr>
                      <p:cNvPr id="0" name=""/>
                      <p:cNvPicPr>
                        <a:picLocks noChangeAspect="1" noChangeArrowheads="1"/>
                      </p:cNvPicPr>
                      <p:nvPr/>
                    </p:nvPicPr>
                    <p:blipFill>
                      <a:blip r:embed="rId5"/>
                      <a:srcRect/>
                      <a:stretch>
                        <a:fillRect/>
                      </a:stretch>
                    </p:blipFill>
                    <p:spPr bwMode="auto">
                      <a:xfrm>
                        <a:off x="1498600" y="1839913"/>
                        <a:ext cx="5395913" cy="1243012"/>
                      </a:xfrm>
                      <a:prstGeom prst="rect">
                        <a:avLst/>
                      </a:prstGeom>
                      <a:noFill/>
                    </p:spPr>
                  </p:pic>
                </p:oleObj>
              </mc:Fallback>
            </mc:AlternateContent>
          </a:graphicData>
        </a:graphic>
      </p:graphicFrame>
      <p:sp>
        <p:nvSpPr>
          <p:cNvPr id="5" name="Line Callout 1 4"/>
          <p:cNvSpPr>
            <a:spLocks/>
          </p:cNvSpPr>
          <p:nvPr/>
        </p:nvSpPr>
        <p:spPr bwMode="auto">
          <a:xfrm>
            <a:off x="1821977" y="1230481"/>
            <a:ext cx="1683223" cy="400110"/>
          </a:xfrm>
          <a:prstGeom prst="borderCallout1">
            <a:avLst>
              <a:gd name="adj1" fmla="val 104463"/>
              <a:gd name="adj2" fmla="val 51190"/>
              <a:gd name="adj3" fmla="val 204176"/>
              <a:gd name="adj4" fmla="val 74931"/>
            </a:avLst>
          </a:prstGeom>
          <a:noFill/>
          <a:ln w="9525">
            <a:solidFill>
              <a:schemeClr val="tx1"/>
            </a:solidFill>
            <a:miter lim="800000"/>
            <a:headEnd/>
            <a:tailEnd/>
          </a:ln>
        </p:spPr>
        <p:txBody>
          <a:bodyPr wrap="none" anchor="ctr">
            <a:prstTxWarp prst="textNoShape">
              <a:avLst/>
            </a:prstTxWarp>
            <a:spAutoFit/>
          </a:bodyPr>
          <a:lstStyle/>
          <a:p>
            <a:r>
              <a:rPr lang="en-US" sz="2000" dirty="0">
                <a:solidFill>
                  <a:srgbClr val="C00000"/>
                </a:solidFill>
              </a:rPr>
              <a:t>Dot product</a:t>
            </a:r>
          </a:p>
        </p:txBody>
      </p:sp>
      <p:sp>
        <p:nvSpPr>
          <p:cNvPr id="54286" name="Line Callout 2 5"/>
          <p:cNvSpPr>
            <a:spLocks/>
          </p:cNvSpPr>
          <p:nvPr/>
        </p:nvSpPr>
        <p:spPr bwMode="auto">
          <a:xfrm>
            <a:off x="4114801" y="1228696"/>
            <a:ext cx="1668946" cy="400110"/>
          </a:xfrm>
          <a:prstGeom prst="borderCallout2">
            <a:avLst>
              <a:gd name="adj1" fmla="val 97319"/>
              <a:gd name="adj2" fmla="val 8153"/>
              <a:gd name="adj3" fmla="val 159227"/>
              <a:gd name="adj4" fmla="val 7509"/>
              <a:gd name="adj5" fmla="val 192211"/>
              <a:gd name="adj6" fmla="val -6785"/>
            </a:avLst>
          </a:prstGeom>
          <a:noFill/>
          <a:ln w="9525">
            <a:solidFill>
              <a:schemeClr val="tx1"/>
            </a:solidFill>
            <a:miter lim="800000"/>
            <a:headEnd/>
            <a:tailEnd/>
          </a:ln>
        </p:spPr>
        <p:txBody>
          <a:bodyPr wrap="none" anchor="ctr">
            <a:prstTxWarp prst="textNoShape">
              <a:avLst/>
            </a:prstTxWarp>
            <a:spAutoFit/>
          </a:bodyPr>
          <a:lstStyle/>
          <a:p>
            <a:r>
              <a:rPr lang="en-US" sz="2000" dirty="0">
                <a:solidFill>
                  <a:srgbClr val="C00000"/>
                </a:solidFill>
              </a:rPr>
              <a:t>Unit vectors</a:t>
            </a:r>
          </a:p>
        </p:txBody>
      </p:sp>
      <p:cxnSp>
        <p:nvCxnSpPr>
          <p:cNvPr id="54287" name="Straight Connector 7"/>
          <p:cNvCxnSpPr>
            <a:cxnSpLocks noChangeShapeType="1"/>
          </p:cNvCxnSpPr>
          <p:nvPr/>
        </p:nvCxnSpPr>
        <p:spPr bwMode="auto">
          <a:xfrm flipH="1">
            <a:off x="4419600" y="1600796"/>
            <a:ext cx="305596" cy="437554"/>
          </a:xfrm>
          <a:prstGeom prst="line">
            <a:avLst/>
          </a:prstGeom>
          <a:noFill/>
          <a:ln w="9525">
            <a:solidFill>
              <a:schemeClr val="tx1"/>
            </a:solidFill>
            <a:miter lim="800000"/>
            <a:headEnd/>
            <a:tailEnd/>
          </a:ln>
        </p:spPr>
      </p:cxnSp>
      <p:sp>
        <p:nvSpPr>
          <p:cNvPr id="54278" name="TextBox 10"/>
          <p:cNvSpPr txBox="1">
            <a:spLocks noChangeArrowheads="1"/>
          </p:cNvSpPr>
          <p:nvPr/>
        </p:nvSpPr>
        <p:spPr bwMode="auto">
          <a:xfrm>
            <a:off x="304800" y="3364290"/>
            <a:ext cx="8610600" cy="1569660"/>
          </a:xfrm>
          <a:prstGeom prst="rect">
            <a:avLst/>
          </a:prstGeom>
          <a:noFill/>
          <a:ln w="9525">
            <a:noFill/>
            <a:miter lim="800000"/>
            <a:headEnd/>
            <a:tailEnd/>
          </a:ln>
        </p:spPr>
        <p:txBody>
          <a:bodyPr>
            <a:prstTxWarp prst="textNoShape">
              <a:avLst/>
            </a:prstTxWarp>
            <a:spAutoFit/>
          </a:bodyPr>
          <a:lstStyle/>
          <a:p>
            <a:r>
              <a:rPr lang="en-US" i="1" dirty="0">
                <a:solidFill>
                  <a:srgbClr val="0000FF"/>
                </a:solidFill>
                <a:latin typeface="Calibri (Body)"/>
                <a:cs typeface="Calibri (Body)"/>
              </a:rPr>
              <a:t>v</a:t>
            </a:r>
            <a:r>
              <a:rPr lang="en-US" i="1" baseline="-25000" dirty="0">
                <a:solidFill>
                  <a:srgbClr val="0000FF"/>
                </a:solidFill>
                <a:latin typeface="Calibri (Body)"/>
                <a:cs typeface="Calibri (Body)"/>
              </a:rPr>
              <a:t>i</a:t>
            </a:r>
            <a:r>
              <a:rPr lang="en-US" dirty="0">
                <a:solidFill>
                  <a:srgbClr val="0000FF"/>
                </a:solidFill>
                <a:latin typeface="Calibri (Body)"/>
                <a:cs typeface="Calibri (Body)"/>
              </a:rPr>
              <a:t> is the PPMI value for word </a:t>
            </a:r>
            <a:r>
              <a:rPr lang="en-US" i="1" dirty="0">
                <a:solidFill>
                  <a:srgbClr val="0000FF"/>
                </a:solidFill>
                <a:latin typeface="Calibri (Body)"/>
                <a:cs typeface="Calibri (Body)"/>
              </a:rPr>
              <a:t>v</a:t>
            </a:r>
            <a:r>
              <a:rPr lang="en-US" dirty="0">
                <a:solidFill>
                  <a:srgbClr val="0000FF"/>
                </a:solidFill>
                <a:latin typeface="Calibri (Body)"/>
                <a:cs typeface="Calibri (Body)"/>
              </a:rPr>
              <a:t> in context </a:t>
            </a:r>
            <a:r>
              <a:rPr lang="en-US" i="1" dirty="0" err="1">
                <a:solidFill>
                  <a:srgbClr val="0000FF"/>
                </a:solidFill>
                <a:latin typeface="Calibri (Body)"/>
                <a:cs typeface="Calibri (Body)"/>
              </a:rPr>
              <a:t>i</a:t>
            </a:r>
            <a:r>
              <a:rPr lang="en-US" dirty="0">
                <a:solidFill>
                  <a:srgbClr val="0000FF"/>
                </a:solidFill>
                <a:latin typeface="Calibri (Body)"/>
                <a:cs typeface="Calibri (Body)"/>
              </a:rPr>
              <a:t> </a:t>
            </a:r>
          </a:p>
          <a:p>
            <a:r>
              <a:rPr lang="en-US" i="1" dirty="0" err="1">
                <a:solidFill>
                  <a:srgbClr val="0000FF"/>
                </a:solidFill>
                <a:latin typeface="Calibri (Body)"/>
                <a:cs typeface="Calibri (Body)"/>
              </a:rPr>
              <a:t>w</a:t>
            </a:r>
            <a:r>
              <a:rPr lang="en-US" i="1" baseline="-25000" dirty="0" err="1">
                <a:solidFill>
                  <a:srgbClr val="0000FF"/>
                </a:solidFill>
                <a:latin typeface="Calibri (Body)"/>
                <a:cs typeface="Calibri (Body)"/>
              </a:rPr>
              <a:t>i</a:t>
            </a:r>
            <a:r>
              <a:rPr lang="en-US" dirty="0">
                <a:solidFill>
                  <a:srgbClr val="0000FF"/>
                </a:solidFill>
                <a:latin typeface="Calibri (Body)"/>
                <a:cs typeface="Calibri (Body)"/>
              </a:rPr>
              <a:t> is the PPMI value for word </a:t>
            </a:r>
            <a:r>
              <a:rPr lang="en-US" i="1" dirty="0">
                <a:solidFill>
                  <a:srgbClr val="0000FF"/>
                </a:solidFill>
                <a:latin typeface="Calibri (Body)"/>
                <a:cs typeface="Calibri (Body)"/>
              </a:rPr>
              <a:t>w</a:t>
            </a:r>
            <a:r>
              <a:rPr lang="en-US" dirty="0">
                <a:solidFill>
                  <a:srgbClr val="0000FF"/>
                </a:solidFill>
                <a:latin typeface="Calibri (Body)"/>
                <a:cs typeface="Calibri (Body)"/>
              </a:rPr>
              <a:t> in context </a:t>
            </a:r>
            <a:r>
              <a:rPr lang="en-US" i="1" dirty="0" err="1">
                <a:solidFill>
                  <a:srgbClr val="0000FF"/>
                </a:solidFill>
                <a:latin typeface="Calibri (Body)"/>
                <a:cs typeface="Calibri (Body)"/>
              </a:rPr>
              <a:t>i</a:t>
            </a:r>
            <a:r>
              <a:rPr lang="en-US" i="1" dirty="0">
                <a:solidFill>
                  <a:srgbClr val="0000FF"/>
                </a:solidFill>
                <a:latin typeface="Calibri (Body)"/>
                <a:cs typeface="Calibri (Body)"/>
              </a:rPr>
              <a:t>.</a:t>
            </a:r>
            <a:r>
              <a:rPr lang="en-US" dirty="0">
                <a:solidFill>
                  <a:srgbClr val="0000FF"/>
                </a:solidFill>
                <a:latin typeface="Calibri (Body)"/>
                <a:cs typeface="Calibri (Body)"/>
              </a:rPr>
              <a:t> </a:t>
            </a:r>
          </a:p>
          <a:p>
            <a:endParaRPr lang="en-US" dirty="0">
              <a:solidFill>
                <a:srgbClr val="0000FF"/>
              </a:solidFill>
              <a:latin typeface="Calibri (Body)"/>
              <a:cs typeface="Calibri (Body)"/>
            </a:endParaRPr>
          </a:p>
          <a:p>
            <a:r>
              <a:rPr lang="en-US" dirty="0">
                <a:latin typeface="Calibri (Body)"/>
                <a:cs typeface="Calibri (Body)"/>
              </a:rPr>
              <a:t>Cos(</a:t>
            </a:r>
            <a:r>
              <a:rPr lang="en-US" i="1" dirty="0" err="1">
                <a:latin typeface="Calibri (Body)"/>
                <a:cs typeface="Calibri (Body)"/>
              </a:rPr>
              <a:t>v,w</a:t>
            </a:r>
            <a:r>
              <a:rPr lang="en-US" dirty="0">
                <a:latin typeface="Calibri (Body)"/>
                <a:cs typeface="Calibri (Body)"/>
              </a:rPr>
              <a:t>) is the cosine similarity of </a:t>
            </a:r>
            <a:r>
              <a:rPr lang="en-US" i="1" dirty="0">
                <a:latin typeface="Calibri (Body)"/>
                <a:cs typeface="Calibri (Body)"/>
              </a:rPr>
              <a:t>v</a:t>
            </a:r>
            <a:r>
              <a:rPr lang="en-US" dirty="0">
                <a:latin typeface="Calibri (Body)"/>
                <a:cs typeface="Calibri (Body)"/>
              </a:rPr>
              <a:t> and </a:t>
            </a:r>
            <a:r>
              <a:rPr lang="en-US" i="1" dirty="0">
                <a:latin typeface="Calibri (Body)"/>
                <a:cs typeface="Calibri (Body)"/>
              </a:rPr>
              <a:t>w</a:t>
            </a:r>
            <a:endParaRPr lang="en-US" sz="2000" dirty="0">
              <a:latin typeface="Calibri (Body)"/>
              <a:cs typeface="Calibri (Body)"/>
            </a:endParaRPr>
          </a:p>
        </p:txBody>
      </p:sp>
      <p:cxnSp>
        <p:nvCxnSpPr>
          <p:cNvPr id="54280" name="Straight Arrow Connector 12"/>
          <p:cNvCxnSpPr>
            <a:cxnSpLocks noChangeShapeType="1"/>
          </p:cNvCxnSpPr>
          <p:nvPr/>
        </p:nvCxnSpPr>
        <p:spPr bwMode="auto">
          <a:xfrm>
            <a:off x="5029200" y="4547772"/>
            <a:ext cx="228600" cy="1191"/>
          </a:xfrm>
          <a:prstGeom prst="straightConnector1">
            <a:avLst/>
          </a:prstGeom>
          <a:noFill/>
          <a:ln w="9525">
            <a:solidFill>
              <a:schemeClr val="tx1"/>
            </a:solidFill>
            <a:miter lim="800000"/>
            <a:headEnd/>
            <a:tailEnd type="arrow" w="med" len="med"/>
          </a:ln>
        </p:spPr>
      </p:cxnSp>
      <p:cxnSp>
        <p:nvCxnSpPr>
          <p:cNvPr id="54281" name="Straight Arrow Connector 13"/>
          <p:cNvCxnSpPr>
            <a:cxnSpLocks noChangeShapeType="1"/>
          </p:cNvCxnSpPr>
          <p:nvPr/>
        </p:nvCxnSpPr>
        <p:spPr bwMode="auto">
          <a:xfrm>
            <a:off x="5867400" y="4547772"/>
            <a:ext cx="228600" cy="1190"/>
          </a:xfrm>
          <a:prstGeom prst="straightConnector1">
            <a:avLst/>
          </a:prstGeom>
          <a:noFill/>
          <a:ln w="9525">
            <a:solidFill>
              <a:schemeClr val="tx1"/>
            </a:solidFill>
            <a:miter lim="800000"/>
            <a:headEnd/>
            <a:tailEnd type="arrow" w="med" len="med"/>
          </a:ln>
        </p:spPr>
      </p:cxnSp>
      <p:cxnSp>
        <p:nvCxnSpPr>
          <p:cNvPr id="54283" name="Straight Arrow Connector 15"/>
          <p:cNvCxnSpPr>
            <a:cxnSpLocks noChangeShapeType="1"/>
          </p:cNvCxnSpPr>
          <p:nvPr/>
        </p:nvCxnSpPr>
        <p:spPr bwMode="auto">
          <a:xfrm>
            <a:off x="1336644" y="4545390"/>
            <a:ext cx="228600" cy="1191"/>
          </a:xfrm>
          <a:prstGeom prst="straightConnector1">
            <a:avLst/>
          </a:prstGeom>
          <a:noFill/>
          <a:ln w="9525">
            <a:solidFill>
              <a:schemeClr val="tx1"/>
            </a:solidFill>
            <a:miter lim="800000"/>
            <a:headEnd/>
            <a:tailEnd type="arrow" w="med" len="med"/>
          </a:ln>
        </p:spPr>
      </p:cxnSp>
      <p:cxnSp>
        <p:nvCxnSpPr>
          <p:cNvPr id="54284" name="Straight Arrow Connector 16"/>
          <p:cNvCxnSpPr>
            <a:cxnSpLocks noChangeShapeType="1"/>
          </p:cNvCxnSpPr>
          <p:nvPr/>
        </p:nvCxnSpPr>
        <p:spPr bwMode="auto">
          <a:xfrm>
            <a:off x="1055148" y="4546581"/>
            <a:ext cx="228600" cy="1191"/>
          </a:xfrm>
          <a:prstGeom prst="straightConnector1">
            <a:avLst/>
          </a:prstGeom>
          <a:noFill/>
          <a:ln w="9525">
            <a:solidFill>
              <a:schemeClr val="tx1"/>
            </a:solidFill>
            <a:miter lim="800000"/>
            <a:headEnd/>
            <a:tailEnd type="arrow" w="med" len="med"/>
          </a:ln>
        </p:spPr>
      </p:cxnSp>
      <p:sp>
        <p:nvSpPr>
          <p:cNvPr id="54285" name="TextBox 14"/>
          <p:cNvSpPr txBox="1">
            <a:spLocks noChangeArrowheads="1"/>
          </p:cNvSpPr>
          <p:nvPr/>
        </p:nvSpPr>
        <p:spPr bwMode="auto">
          <a:xfrm>
            <a:off x="7620001" y="-67479"/>
            <a:ext cx="968835" cy="338554"/>
          </a:xfrm>
          <a:prstGeom prst="rect">
            <a:avLst/>
          </a:prstGeom>
          <a:noFill/>
          <a:ln w="9525">
            <a:noFill/>
            <a:miter lim="800000"/>
            <a:headEnd/>
            <a:tailEnd/>
          </a:ln>
        </p:spPr>
        <p:txBody>
          <a:bodyPr wrap="none" anchor="ctr">
            <a:prstTxWarp prst="textNoShape">
              <a:avLst/>
            </a:prstTxWarp>
            <a:spAutoFit/>
          </a:bodyPr>
          <a:lstStyle/>
          <a:p>
            <a:r>
              <a:rPr lang="en-US" sz="1600">
                <a:solidFill>
                  <a:srgbClr val="FBFCFF"/>
                </a:solidFill>
              </a:rPr>
              <a:t>Sec. 6.3</a:t>
            </a:r>
          </a:p>
        </p:txBody>
      </p:sp>
    </p:spTree>
    <p:extLst>
      <p:ext uri="{BB962C8B-B14F-4D97-AF65-F5344CB8AC3E}">
        <p14:creationId xmlns:p14="http://schemas.microsoft.com/office/powerpoint/2010/main" val="127761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8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2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428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Cosine as a similarity metric</a:t>
            </a:r>
          </a:p>
        </p:txBody>
      </p:sp>
      <p:sp>
        <p:nvSpPr>
          <p:cNvPr id="3" name="Content Placeholder 2"/>
          <p:cNvSpPr>
            <a:spLocks noGrp="1"/>
          </p:cNvSpPr>
          <p:nvPr>
            <p:ph idx="1"/>
          </p:nvPr>
        </p:nvSpPr>
        <p:spPr>
          <a:xfrm>
            <a:off x="304800" y="1352550"/>
            <a:ext cx="5334000" cy="3333750"/>
          </a:xfrm>
        </p:spPr>
        <p:txBody>
          <a:bodyPr/>
          <a:lstStyle/>
          <a:p>
            <a:r>
              <a:rPr lang="en-US" dirty="0"/>
              <a:t>-1: vectors point in opposite directions </a:t>
            </a:r>
          </a:p>
          <a:p>
            <a:r>
              <a:rPr lang="en-US" dirty="0"/>
              <a:t>+1:  vectors point in same directions</a:t>
            </a:r>
          </a:p>
          <a:p>
            <a:r>
              <a:rPr lang="en-US" dirty="0"/>
              <a:t>0: vectors are orthogonal</a:t>
            </a:r>
          </a:p>
          <a:p>
            <a:endParaRPr lang="en-US" dirty="0"/>
          </a:p>
          <a:p>
            <a:endParaRPr lang="en-US" dirty="0"/>
          </a:p>
          <a:p>
            <a:r>
              <a:rPr lang="en-US" dirty="0"/>
              <a:t>Raw frequency or PPMI are non-negative, so  cosine range 0-1</a:t>
            </a:r>
          </a:p>
        </p:txBody>
      </p:sp>
      <p:sp>
        <p:nvSpPr>
          <p:cNvPr id="4" name="Slide Number Placeholder 3"/>
          <p:cNvSpPr>
            <a:spLocks noGrp="1"/>
          </p:cNvSpPr>
          <p:nvPr>
            <p:ph type="sldNum" sz="quarter" idx="12"/>
          </p:nvPr>
        </p:nvSpPr>
        <p:spPr/>
        <p:txBody>
          <a:bodyPr/>
          <a:lstStyle/>
          <a:p>
            <a:fld id="{10F35DC5-7E65-8247-99AB-4E984F8A921E}" type="slidenum">
              <a:rPr lang="en-US" smtClean="0"/>
              <a:pPr/>
              <a:t>76</a:t>
            </a:fld>
            <a:endParaRPr lang="en-US"/>
          </a:p>
        </p:txBody>
      </p:sp>
      <p:pic>
        <p:nvPicPr>
          <p:cNvPr id="5" name="Picture 4"/>
          <p:cNvPicPr>
            <a:picLocks noChangeAspect="1"/>
          </p:cNvPicPr>
          <p:nvPr/>
        </p:nvPicPr>
        <p:blipFill>
          <a:blip r:embed="rId2"/>
          <a:srcRect t="16666" b="16666"/>
          <a:stretch>
            <a:fillRect/>
          </a:stretch>
        </p:blipFill>
        <p:spPr bwMode="auto">
          <a:xfrm>
            <a:off x="5600699" y="1047750"/>
            <a:ext cx="3543301" cy="2362200"/>
          </a:xfrm>
          <a:prstGeom prst="rect">
            <a:avLst/>
          </a:prstGeom>
          <a:noFill/>
          <a:ln w="9525">
            <a:noFill/>
            <a:miter lim="800000"/>
            <a:headEnd/>
            <a:tailEnd/>
          </a:ln>
        </p:spPr>
      </p:pic>
    </p:spTree>
    <p:extLst>
      <p:ext uri="{BB962C8B-B14F-4D97-AF65-F5344CB8AC3E}">
        <p14:creationId xmlns:p14="http://schemas.microsoft.com/office/powerpoint/2010/main" val="28591723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33645369"/>
              </p:ext>
            </p:extLst>
          </p:nvPr>
        </p:nvGraphicFramePr>
        <p:xfrm>
          <a:off x="4648200" y="209550"/>
          <a:ext cx="4419600" cy="160020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400050">
                <a:tc>
                  <a:txBody>
                    <a:bodyPr/>
                    <a:lstStyle/>
                    <a:p>
                      <a:endParaRPr lang="en-US" sz="2000" dirty="0"/>
                    </a:p>
                  </a:txBody>
                  <a:tcPr/>
                </a:tc>
                <a:tc>
                  <a:txBody>
                    <a:bodyPr/>
                    <a:lstStyle/>
                    <a:p>
                      <a:r>
                        <a:rPr lang="en-US" sz="2000" dirty="0"/>
                        <a:t>large</a:t>
                      </a:r>
                    </a:p>
                  </a:txBody>
                  <a:tcPr/>
                </a:tc>
                <a:tc>
                  <a:txBody>
                    <a:bodyPr/>
                    <a:lstStyle/>
                    <a:p>
                      <a:r>
                        <a:rPr lang="en-US" sz="2000" dirty="0"/>
                        <a:t>data</a:t>
                      </a:r>
                    </a:p>
                  </a:txBody>
                  <a:tcPr/>
                </a:tc>
                <a:tc>
                  <a:txBody>
                    <a:bodyPr/>
                    <a:lstStyle/>
                    <a:p>
                      <a:r>
                        <a:rPr lang="en-US" sz="2000" dirty="0"/>
                        <a:t>computer</a:t>
                      </a:r>
                    </a:p>
                  </a:txBody>
                  <a:tcPr/>
                </a:tc>
                <a:extLst>
                  <a:ext uri="{0D108BD9-81ED-4DB2-BD59-A6C34878D82A}">
                    <a16:rowId xmlns:a16="http://schemas.microsoft.com/office/drawing/2014/main" val="10000"/>
                  </a:ext>
                </a:extLst>
              </a:tr>
              <a:tr h="400050">
                <a:tc>
                  <a:txBody>
                    <a:bodyPr/>
                    <a:lstStyle/>
                    <a:p>
                      <a:r>
                        <a:rPr lang="en-US" sz="2000" dirty="0"/>
                        <a:t>apricot</a:t>
                      </a:r>
                    </a:p>
                  </a:txBody>
                  <a:tcPr/>
                </a:tc>
                <a:tc>
                  <a:txBody>
                    <a:bodyPr/>
                    <a:lstStyle/>
                    <a:p>
                      <a:r>
                        <a:rPr lang="en-US" sz="2000" dirty="0"/>
                        <a:t>1</a:t>
                      </a:r>
                    </a:p>
                  </a:txBody>
                  <a:tcPr/>
                </a:tc>
                <a:tc>
                  <a:txBody>
                    <a:bodyPr/>
                    <a:lstStyle/>
                    <a:p>
                      <a:r>
                        <a:rPr lang="en-US" sz="2000" dirty="0"/>
                        <a:t>0</a:t>
                      </a:r>
                    </a:p>
                  </a:txBody>
                  <a:tcPr/>
                </a:tc>
                <a:tc>
                  <a:txBody>
                    <a:bodyPr/>
                    <a:lstStyle/>
                    <a:p>
                      <a:r>
                        <a:rPr lang="en-US" sz="2000" dirty="0"/>
                        <a:t>0</a:t>
                      </a:r>
                    </a:p>
                  </a:txBody>
                  <a:tcPr/>
                </a:tc>
                <a:extLst>
                  <a:ext uri="{0D108BD9-81ED-4DB2-BD59-A6C34878D82A}">
                    <a16:rowId xmlns:a16="http://schemas.microsoft.com/office/drawing/2014/main" val="10001"/>
                  </a:ext>
                </a:extLst>
              </a:tr>
              <a:tr h="400050">
                <a:tc>
                  <a:txBody>
                    <a:bodyPr/>
                    <a:lstStyle/>
                    <a:p>
                      <a:r>
                        <a:rPr lang="en-US" sz="2000" dirty="0"/>
                        <a:t>digital</a:t>
                      </a:r>
                    </a:p>
                  </a:txBody>
                  <a:tcPr/>
                </a:tc>
                <a:tc>
                  <a:txBody>
                    <a:bodyPr/>
                    <a:lstStyle/>
                    <a:p>
                      <a:r>
                        <a:rPr lang="en-US" sz="2000" dirty="0"/>
                        <a:t>0</a:t>
                      </a:r>
                    </a:p>
                  </a:txBody>
                  <a:tcPr/>
                </a:tc>
                <a:tc>
                  <a:txBody>
                    <a:bodyPr/>
                    <a:lstStyle/>
                    <a:p>
                      <a:r>
                        <a:rPr lang="en-US" sz="2000" dirty="0"/>
                        <a:t>1</a:t>
                      </a:r>
                    </a:p>
                  </a:txBody>
                  <a:tcPr/>
                </a:tc>
                <a:tc>
                  <a:txBody>
                    <a:bodyPr/>
                    <a:lstStyle/>
                    <a:p>
                      <a:r>
                        <a:rPr lang="en-US" sz="2000" dirty="0"/>
                        <a:t>2</a:t>
                      </a:r>
                    </a:p>
                  </a:txBody>
                  <a:tcPr/>
                </a:tc>
                <a:extLst>
                  <a:ext uri="{0D108BD9-81ED-4DB2-BD59-A6C34878D82A}">
                    <a16:rowId xmlns:a16="http://schemas.microsoft.com/office/drawing/2014/main" val="10002"/>
                  </a:ext>
                </a:extLst>
              </a:tr>
              <a:tr h="400050">
                <a:tc>
                  <a:txBody>
                    <a:bodyPr/>
                    <a:lstStyle/>
                    <a:p>
                      <a:r>
                        <a:rPr lang="en-US" sz="2000" dirty="0"/>
                        <a:t>information</a:t>
                      </a:r>
                    </a:p>
                  </a:txBody>
                  <a:tcPr/>
                </a:tc>
                <a:tc>
                  <a:txBody>
                    <a:bodyPr/>
                    <a:lstStyle/>
                    <a:p>
                      <a:r>
                        <a:rPr lang="en-US" sz="2000" dirty="0"/>
                        <a:t>1</a:t>
                      </a:r>
                    </a:p>
                  </a:txBody>
                  <a:tcPr/>
                </a:tc>
                <a:tc>
                  <a:txBody>
                    <a:bodyPr/>
                    <a:lstStyle/>
                    <a:p>
                      <a:r>
                        <a:rPr lang="en-US" sz="2000" dirty="0"/>
                        <a:t>6</a:t>
                      </a:r>
                    </a:p>
                  </a:txBody>
                  <a:tcPr/>
                </a:tc>
                <a:tc>
                  <a:txBody>
                    <a:bodyPr/>
                    <a:lstStyle/>
                    <a:p>
                      <a:r>
                        <a:rPr lang="en-US" sz="2000" dirty="0"/>
                        <a:t>1</a:t>
                      </a:r>
                    </a:p>
                  </a:txBody>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12"/>
          </p:nvPr>
        </p:nvSpPr>
        <p:spPr/>
        <p:txBody>
          <a:bodyPr/>
          <a:lstStyle/>
          <a:p>
            <a:fld id="{10F35DC5-7E65-8247-99AB-4E984F8A921E}" type="slidenum">
              <a:rPr lang="en-US" smtClean="0"/>
              <a:pPr/>
              <a:t>77</a:t>
            </a:fld>
            <a:endParaRPr lang="en-US"/>
          </a:p>
        </p:txBody>
      </p:sp>
      <p:sp>
        <p:nvSpPr>
          <p:cNvPr id="9" name="TextBox 8"/>
          <p:cNvSpPr txBox="1"/>
          <p:nvPr/>
        </p:nvSpPr>
        <p:spPr>
          <a:xfrm>
            <a:off x="228600" y="1809750"/>
            <a:ext cx="8915400" cy="3046988"/>
          </a:xfrm>
          <a:prstGeom prst="rect">
            <a:avLst/>
          </a:prstGeom>
          <a:noFill/>
        </p:spPr>
        <p:txBody>
          <a:bodyPr wrap="square" rtlCol="0">
            <a:spAutoFit/>
          </a:bodyPr>
          <a:lstStyle/>
          <a:p>
            <a:r>
              <a:rPr lang="en-US" dirty="0">
                <a:latin typeface="+mn-lt"/>
              </a:rPr>
              <a:t>Which pair of words is more similar?</a:t>
            </a:r>
          </a:p>
          <a:p>
            <a:pPr>
              <a:lnSpc>
                <a:spcPct val="120000"/>
              </a:lnSpc>
            </a:pPr>
            <a:r>
              <a:rPr lang="en-US" dirty="0">
                <a:latin typeface="+mn-lt"/>
              </a:rPr>
              <a:t>cosine(</a:t>
            </a:r>
            <a:r>
              <a:rPr lang="en-US" dirty="0" err="1">
                <a:latin typeface="+mn-lt"/>
              </a:rPr>
              <a:t>apricot,information</a:t>
            </a:r>
            <a:r>
              <a:rPr lang="en-US" dirty="0">
                <a:latin typeface="+mn-lt"/>
              </a:rPr>
              <a:t>) = </a:t>
            </a:r>
          </a:p>
          <a:p>
            <a:pPr>
              <a:lnSpc>
                <a:spcPct val="120000"/>
              </a:lnSpc>
            </a:pPr>
            <a:endParaRPr lang="en-US" dirty="0">
              <a:latin typeface="+mn-lt"/>
            </a:endParaRPr>
          </a:p>
          <a:p>
            <a:pPr>
              <a:lnSpc>
                <a:spcPct val="120000"/>
              </a:lnSpc>
            </a:pPr>
            <a:r>
              <a:rPr lang="en-US" dirty="0">
                <a:latin typeface="+mn-lt"/>
              </a:rPr>
              <a:t>cosine(</a:t>
            </a:r>
            <a:r>
              <a:rPr lang="en-US" dirty="0" err="1">
                <a:latin typeface="+mn-lt"/>
              </a:rPr>
              <a:t>digital,information</a:t>
            </a:r>
            <a:r>
              <a:rPr lang="en-US" dirty="0">
                <a:latin typeface="+mn-lt"/>
              </a:rPr>
              <a:t>) =</a:t>
            </a:r>
          </a:p>
          <a:p>
            <a:pPr>
              <a:lnSpc>
                <a:spcPct val="120000"/>
              </a:lnSpc>
            </a:pPr>
            <a:endParaRPr lang="en-US" dirty="0">
              <a:latin typeface="+mn-lt"/>
            </a:endParaRPr>
          </a:p>
          <a:p>
            <a:pPr>
              <a:lnSpc>
                <a:spcPct val="120000"/>
              </a:lnSpc>
            </a:pPr>
            <a:r>
              <a:rPr lang="en-US" dirty="0">
                <a:latin typeface="+mn-lt"/>
              </a:rPr>
              <a:t>cosine(</a:t>
            </a:r>
            <a:r>
              <a:rPr lang="en-US" dirty="0" err="1">
                <a:latin typeface="+mn-lt"/>
              </a:rPr>
              <a:t>apricot,digital</a:t>
            </a:r>
            <a:r>
              <a:rPr lang="en-US" dirty="0">
                <a:latin typeface="+mn-lt"/>
              </a:rPr>
              <a:t>) =</a:t>
            </a:r>
          </a:p>
          <a:p>
            <a:endParaRPr lang="en-US" dirty="0">
              <a:latin typeface="+mn-lt"/>
            </a:endParaRPr>
          </a:p>
        </p:txBody>
      </p:sp>
      <p:graphicFrame>
        <p:nvGraphicFramePr>
          <p:cNvPr id="10" name="Content Placeholder 3"/>
          <p:cNvGraphicFramePr>
            <a:graphicFrameLocks noChangeAspect="1"/>
          </p:cNvGraphicFramePr>
          <p:nvPr>
            <p:extLst>
              <p:ext uri="{D42A27DB-BD31-4B8C-83A1-F6EECF244321}">
                <p14:modId xmlns:p14="http://schemas.microsoft.com/office/powerpoint/2010/main" val="2558797575"/>
              </p:ext>
            </p:extLst>
          </p:nvPr>
        </p:nvGraphicFramePr>
        <p:xfrm>
          <a:off x="304800" y="971550"/>
          <a:ext cx="4169255" cy="960437"/>
        </p:xfrm>
        <a:graphic>
          <a:graphicData uri="http://schemas.openxmlformats.org/presentationml/2006/ole">
            <mc:AlternateContent xmlns:mc="http://schemas.openxmlformats.org/markup-compatibility/2006">
              <mc:Choice xmlns:v="urn:schemas-microsoft-com:vml" Requires="v">
                <p:oleObj spid="_x0000_s28131" name="Equation" r:id="rId3" imgW="2921000" imgH="673100" progId="Equation.3">
                  <p:embed/>
                </p:oleObj>
              </mc:Choice>
              <mc:Fallback>
                <p:oleObj name="Equation" r:id="rId3" imgW="2921000" imgH="673100" progId="Equation.3">
                  <p:embed/>
                  <p:pic>
                    <p:nvPicPr>
                      <p:cNvPr id="0" name=""/>
                      <p:cNvPicPr>
                        <a:picLocks noChangeAspect="1" noChangeArrowheads="1"/>
                      </p:cNvPicPr>
                      <p:nvPr/>
                    </p:nvPicPr>
                    <p:blipFill>
                      <a:blip r:embed="rId4"/>
                      <a:srcRect/>
                      <a:stretch>
                        <a:fillRect/>
                      </a:stretch>
                    </p:blipFill>
                    <p:spPr bwMode="auto">
                      <a:xfrm>
                        <a:off x="304800" y="971550"/>
                        <a:ext cx="4169255" cy="960437"/>
                      </a:xfrm>
                      <a:prstGeom prst="rect">
                        <a:avLst/>
                      </a:prstGeom>
                      <a:noFill/>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144699404"/>
              </p:ext>
            </p:extLst>
          </p:nvPr>
        </p:nvGraphicFramePr>
        <p:xfrm>
          <a:off x="4495800" y="2339426"/>
          <a:ext cx="980789" cy="340274"/>
        </p:xfrm>
        <a:graphic>
          <a:graphicData uri="http://schemas.openxmlformats.org/presentationml/2006/ole">
            <mc:AlternateContent xmlns:mc="http://schemas.openxmlformats.org/markup-compatibility/2006">
              <mc:Choice xmlns:v="urn:schemas-microsoft-com:vml" Requires="v">
                <p:oleObj spid="_x0000_s28132" name="Equation" r:id="rId5" imgW="622300" imgH="215900" progId="Equation.3">
                  <p:embed/>
                </p:oleObj>
              </mc:Choice>
              <mc:Fallback>
                <p:oleObj name="Equation" r:id="rId5" imgW="622300" imgH="215900" progId="Equation.3">
                  <p:embed/>
                  <p:pic>
                    <p:nvPicPr>
                      <p:cNvPr id="0" name=""/>
                      <p:cNvPicPr/>
                      <p:nvPr/>
                    </p:nvPicPr>
                    <p:blipFill>
                      <a:blip r:embed="rId6"/>
                      <a:stretch>
                        <a:fillRect/>
                      </a:stretch>
                    </p:blipFill>
                    <p:spPr>
                      <a:xfrm>
                        <a:off x="4495800" y="2339426"/>
                        <a:ext cx="980789" cy="340274"/>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7103768"/>
              </p:ext>
            </p:extLst>
          </p:nvPr>
        </p:nvGraphicFramePr>
        <p:xfrm>
          <a:off x="3515011" y="4338126"/>
          <a:ext cx="980789" cy="340274"/>
        </p:xfrm>
        <a:graphic>
          <a:graphicData uri="http://schemas.openxmlformats.org/presentationml/2006/ole">
            <mc:AlternateContent xmlns:mc="http://schemas.openxmlformats.org/markup-compatibility/2006">
              <mc:Choice xmlns:v="urn:schemas-microsoft-com:vml" Requires="v">
                <p:oleObj spid="_x0000_s28133" name="Equation" r:id="rId7" imgW="622300" imgH="215900" progId="Equation.3">
                  <p:embed/>
                </p:oleObj>
              </mc:Choice>
              <mc:Fallback>
                <p:oleObj name="Equation" r:id="rId7" imgW="622300" imgH="215900" progId="Equation.3">
                  <p:embed/>
                  <p:pic>
                    <p:nvPicPr>
                      <p:cNvPr id="0" name=""/>
                      <p:cNvPicPr/>
                      <p:nvPr/>
                    </p:nvPicPr>
                    <p:blipFill>
                      <a:blip r:embed="rId6"/>
                      <a:stretch>
                        <a:fillRect/>
                      </a:stretch>
                    </p:blipFill>
                    <p:spPr>
                      <a:xfrm>
                        <a:off x="3515011" y="4338126"/>
                        <a:ext cx="980789" cy="340274"/>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4104952587"/>
              </p:ext>
            </p:extLst>
          </p:nvPr>
        </p:nvGraphicFramePr>
        <p:xfrm>
          <a:off x="5410200" y="3212106"/>
          <a:ext cx="1060854" cy="340274"/>
        </p:xfrm>
        <a:graphic>
          <a:graphicData uri="http://schemas.openxmlformats.org/presentationml/2006/ole">
            <mc:AlternateContent xmlns:mc="http://schemas.openxmlformats.org/markup-compatibility/2006">
              <mc:Choice xmlns:v="urn:schemas-microsoft-com:vml" Requires="v">
                <p:oleObj spid="_x0000_s28134" name="Equation" r:id="rId8" imgW="673100" imgH="215900" progId="Equation.3">
                  <p:embed/>
                </p:oleObj>
              </mc:Choice>
              <mc:Fallback>
                <p:oleObj name="Equation" r:id="rId8" imgW="673100" imgH="215900" progId="Equation.3">
                  <p:embed/>
                  <p:pic>
                    <p:nvPicPr>
                      <p:cNvPr id="0" name=""/>
                      <p:cNvPicPr/>
                      <p:nvPr/>
                    </p:nvPicPr>
                    <p:blipFill>
                      <a:blip r:embed="rId9"/>
                      <a:stretch>
                        <a:fillRect/>
                      </a:stretch>
                    </p:blipFill>
                    <p:spPr>
                      <a:xfrm>
                        <a:off x="5410200" y="3212106"/>
                        <a:ext cx="1060854" cy="340274"/>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154207930"/>
              </p:ext>
            </p:extLst>
          </p:nvPr>
        </p:nvGraphicFramePr>
        <p:xfrm>
          <a:off x="5486400" y="2339426"/>
          <a:ext cx="1060854" cy="340274"/>
        </p:xfrm>
        <a:graphic>
          <a:graphicData uri="http://schemas.openxmlformats.org/presentationml/2006/ole">
            <mc:AlternateContent xmlns:mc="http://schemas.openxmlformats.org/markup-compatibility/2006">
              <mc:Choice xmlns:v="urn:schemas-microsoft-com:vml" Requires="v">
                <p:oleObj spid="_x0000_s28135" name="Equation" r:id="rId10" imgW="673100" imgH="215900" progId="Equation.3">
                  <p:embed/>
                </p:oleObj>
              </mc:Choice>
              <mc:Fallback>
                <p:oleObj name="Equation" r:id="rId10" imgW="673100" imgH="215900" progId="Equation.3">
                  <p:embed/>
                  <p:pic>
                    <p:nvPicPr>
                      <p:cNvPr id="0" name=""/>
                      <p:cNvPicPr/>
                      <p:nvPr/>
                    </p:nvPicPr>
                    <p:blipFill>
                      <a:blip r:embed="rId9"/>
                      <a:stretch>
                        <a:fillRect/>
                      </a:stretch>
                    </p:blipFill>
                    <p:spPr>
                      <a:xfrm>
                        <a:off x="5486400" y="2339426"/>
                        <a:ext cx="1060854" cy="340274"/>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603111971"/>
              </p:ext>
            </p:extLst>
          </p:nvPr>
        </p:nvGraphicFramePr>
        <p:xfrm>
          <a:off x="4572000" y="4357244"/>
          <a:ext cx="980789" cy="340274"/>
        </p:xfrm>
        <a:graphic>
          <a:graphicData uri="http://schemas.openxmlformats.org/presentationml/2006/ole">
            <mc:AlternateContent xmlns:mc="http://schemas.openxmlformats.org/markup-compatibility/2006">
              <mc:Choice xmlns:v="urn:schemas-microsoft-com:vml" Requires="v">
                <p:oleObj spid="_x0000_s28136" name="Equation" r:id="rId11" imgW="622300" imgH="215900" progId="Equation.3">
                  <p:embed/>
                </p:oleObj>
              </mc:Choice>
              <mc:Fallback>
                <p:oleObj name="Equation" r:id="rId11" imgW="622300" imgH="215900" progId="Equation.3">
                  <p:embed/>
                  <p:pic>
                    <p:nvPicPr>
                      <p:cNvPr id="0" name=""/>
                      <p:cNvPicPr/>
                      <p:nvPr/>
                    </p:nvPicPr>
                    <p:blipFill>
                      <a:blip r:embed="rId12"/>
                      <a:stretch>
                        <a:fillRect/>
                      </a:stretch>
                    </p:blipFill>
                    <p:spPr>
                      <a:xfrm>
                        <a:off x="4572000" y="4357244"/>
                        <a:ext cx="980789" cy="340274"/>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145999809"/>
              </p:ext>
            </p:extLst>
          </p:nvPr>
        </p:nvGraphicFramePr>
        <p:xfrm>
          <a:off x="4353211" y="3212106"/>
          <a:ext cx="980789" cy="340274"/>
        </p:xfrm>
        <a:graphic>
          <a:graphicData uri="http://schemas.openxmlformats.org/presentationml/2006/ole">
            <mc:AlternateContent xmlns:mc="http://schemas.openxmlformats.org/markup-compatibility/2006">
              <mc:Choice xmlns:v="urn:schemas-microsoft-com:vml" Requires="v">
                <p:oleObj spid="_x0000_s28137" name="Equation" r:id="rId13" imgW="622300" imgH="215900" progId="Equation.3">
                  <p:embed/>
                </p:oleObj>
              </mc:Choice>
              <mc:Fallback>
                <p:oleObj name="Equation" r:id="rId13" imgW="622300" imgH="215900" progId="Equation.3">
                  <p:embed/>
                  <p:pic>
                    <p:nvPicPr>
                      <p:cNvPr id="0" name=""/>
                      <p:cNvPicPr/>
                      <p:nvPr/>
                    </p:nvPicPr>
                    <p:blipFill>
                      <a:blip r:embed="rId12"/>
                      <a:stretch>
                        <a:fillRect/>
                      </a:stretch>
                    </p:blipFill>
                    <p:spPr>
                      <a:xfrm>
                        <a:off x="4353211" y="3212106"/>
                        <a:ext cx="980789" cy="340274"/>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3996881856"/>
              </p:ext>
            </p:extLst>
          </p:nvPr>
        </p:nvGraphicFramePr>
        <p:xfrm>
          <a:off x="4800600" y="2003870"/>
          <a:ext cx="1418544" cy="618680"/>
        </p:xfrm>
        <a:graphic>
          <a:graphicData uri="http://schemas.openxmlformats.org/presentationml/2006/ole">
            <mc:AlternateContent xmlns:mc="http://schemas.openxmlformats.org/markup-compatibility/2006">
              <mc:Choice xmlns:v="urn:schemas-microsoft-com:vml" Requires="v">
                <p:oleObj spid="_x0000_s28138" name="Equation" r:id="rId14" imgW="901700" imgH="393700" progId="Equation.3">
                  <p:embed/>
                </p:oleObj>
              </mc:Choice>
              <mc:Fallback>
                <p:oleObj name="Equation" r:id="rId14" imgW="901700" imgH="393700" progId="Equation.3">
                  <p:embed/>
                  <p:pic>
                    <p:nvPicPr>
                      <p:cNvPr id="0" name=""/>
                      <p:cNvPicPr/>
                      <p:nvPr/>
                    </p:nvPicPr>
                    <p:blipFill>
                      <a:blip r:embed="rId15"/>
                      <a:stretch>
                        <a:fillRect/>
                      </a:stretch>
                    </p:blipFill>
                    <p:spPr>
                      <a:xfrm>
                        <a:off x="4800600" y="2003870"/>
                        <a:ext cx="1418544" cy="618680"/>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1076108602"/>
              </p:ext>
            </p:extLst>
          </p:nvPr>
        </p:nvGraphicFramePr>
        <p:xfrm>
          <a:off x="4648200" y="2876550"/>
          <a:ext cx="1458316" cy="618680"/>
        </p:xfrm>
        <a:graphic>
          <a:graphicData uri="http://schemas.openxmlformats.org/presentationml/2006/ole">
            <mc:AlternateContent xmlns:mc="http://schemas.openxmlformats.org/markup-compatibility/2006">
              <mc:Choice xmlns:v="urn:schemas-microsoft-com:vml" Requires="v">
                <p:oleObj spid="_x0000_s28139" name="Equation" r:id="rId16" imgW="927100" imgH="393700" progId="Equation.3">
                  <p:embed/>
                </p:oleObj>
              </mc:Choice>
              <mc:Fallback>
                <p:oleObj name="Equation" r:id="rId16" imgW="927100" imgH="393700" progId="Equation.3">
                  <p:embed/>
                  <p:pic>
                    <p:nvPicPr>
                      <p:cNvPr id="0" name=""/>
                      <p:cNvPicPr/>
                      <p:nvPr/>
                    </p:nvPicPr>
                    <p:blipFill>
                      <a:blip r:embed="rId17"/>
                      <a:stretch>
                        <a:fillRect/>
                      </a:stretch>
                    </p:blipFill>
                    <p:spPr>
                      <a:xfrm>
                        <a:off x="4648200" y="2876550"/>
                        <a:ext cx="1458316" cy="618680"/>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2656290580"/>
              </p:ext>
            </p:extLst>
          </p:nvPr>
        </p:nvGraphicFramePr>
        <p:xfrm>
          <a:off x="3886200" y="3943350"/>
          <a:ext cx="1458316" cy="618680"/>
        </p:xfrm>
        <a:graphic>
          <a:graphicData uri="http://schemas.openxmlformats.org/presentationml/2006/ole">
            <mc:AlternateContent xmlns:mc="http://schemas.openxmlformats.org/markup-compatibility/2006">
              <mc:Choice xmlns:v="urn:schemas-microsoft-com:vml" Requires="v">
                <p:oleObj spid="_x0000_s28140" name="Equation" r:id="rId18" imgW="927100" imgH="393700" progId="Equation.3">
                  <p:embed/>
                </p:oleObj>
              </mc:Choice>
              <mc:Fallback>
                <p:oleObj name="Equation" r:id="rId18" imgW="927100" imgH="393700" progId="Equation.3">
                  <p:embed/>
                  <p:pic>
                    <p:nvPicPr>
                      <p:cNvPr id="0" name=""/>
                      <p:cNvPicPr/>
                      <p:nvPr/>
                    </p:nvPicPr>
                    <p:blipFill>
                      <a:blip r:embed="rId19"/>
                      <a:stretch>
                        <a:fillRect/>
                      </a:stretch>
                    </p:blipFill>
                    <p:spPr>
                      <a:xfrm>
                        <a:off x="3886200" y="3943350"/>
                        <a:ext cx="1458316" cy="618680"/>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3827905930"/>
              </p:ext>
            </p:extLst>
          </p:nvPr>
        </p:nvGraphicFramePr>
        <p:xfrm>
          <a:off x="6858000" y="2063489"/>
          <a:ext cx="1220787" cy="660661"/>
        </p:xfrm>
        <a:graphic>
          <a:graphicData uri="http://schemas.openxmlformats.org/presentationml/2006/ole">
            <mc:AlternateContent xmlns:mc="http://schemas.openxmlformats.org/markup-compatibility/2006">
              <mc:Choice xmlns:v="urn:schemas-microsoft-com:vml" Requires="v">
                <p:oleObj spid="_x0000_s28141" name="Equation" r:id="rId20" imgW="774700" imgH="419100" progId="Equation.3">
                  <p:embed/>
                </p:oleObj>
              </mc:Choice>
              <mc:Fallback>
                <p:oleObj name="Equation" r:id="rId20" imgW="774700" imgH="419100" progId="Equation.3">
                  <p:embed/>
                  <p:pic>
                    <p:nvPicPr>
                      <p:cNvPr id="0" name=""/>
                      <p:cNvPicPr/>
                      <p:nvPr/>
                    </p:nvPicPr>
                    <p:blipFill>
                      <a:blip r:embed="rId21"/>
                      <a:stretch>
                        <a:fillRect/>
                      </a:stretch>
                    </p:blipFill>
                    <p:spPr>
                      <a:xfrm>
                        <a:off x="6858000" y="2063489"/>
                        <a:ext cx="1220787" cy="660661"/>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2829292369"/>
              </p:ext>
            </p:extLst>
          </p:nvPr>
        </p:nvGraphicFramePr>
        <p:xfrm>
          <a:off x="6629400" y="2952750"/>
          <a:ext cx="1500298" cy="660661"/>
        </p:xfrm>
        <a:graphic>
          <a:graphicData uri="http://schemas.openxmlformats.org/presentationml/2006/ole">
            <mc:AlternateContent xmlns:mc="http://schemas.openxmlformats.org/markup-compatibility/2006">
              <mc:Choice xmlns:v="urn:schemas-microsoft-com:vml" Requires="v">
                <p:oleObj spid="_x0000_s28142" name="Equation" r:id="rId22" imgW="952500" imgH="419100" progId="Equation.3">
                  <p:embed/>
                </p:oleObj>
              </mc:Choice>
              <mc:Fallback>
                <p:oleObj name="Equation" r:id="rId22" imgW="952500" imgH="419100" progId="Equation.3">
                  <p:embed/>
                  <p:pic>
                    <p:nvPicPr>
                      <p:cNvPr id="0" name=""/>
                      <p:cNvPicPr/>
                      <p:nvPr/>
                    </p:nvPicPr>
                    <p:blipFill>
                      <a:blip r:embed="rId23"/>
                      <a:stretch>
                        <a:fillRect/>
                      </a:stretch>
                    </p:blipFill>
                    <p:spPr>
                      <a:xfrm>
                        <a:off x="6629400" y="2952750"/>
                        <a:ext cx="1500298" cy="660661"/>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2348969590"/>
              </p:ext>
            </p:extLst>
          </p:nvPr>
        </p:nvGraphicFramePr>
        <p:xfrm>
          <a:off x="6096000" y="4095750"/>
          <a:ext cx="380046" cy="259624"/>
        </p:xfrm>
        <a:graphic>
          <a:graphicData uri="http://schemas.openxmlformats.org/presentationml/2006/ole">
            <mc:AlternateContent xmlns:mc="http://schemas.openxmlformats.org/markup-compatibility/2006">
              <mc:Choice xmlns:v="urn:schemas-microsoft-com:vml" Requires="v">
                <p:oleObj spid="_x0000_s28143" name="Equation" r:id="rId24" imgW="241300" imgH="165100" progId="Equation.3">
                  <p:embed/>
                </p:oleObj>
              </mc:Choice>
              <mc:Fallback>
                <p:oleObj name="Equation" r:id="rId24" imgW="241300" imgH="165100" progId="Equation.3">
                  <p:embed/>
                  <p:pic>
                    <p:nvPicPr>
                      <p:cNvPr id="0" name=""/>
                      <p:cNvPicPr/>
                      <p:nvPr/>
                    </p:nvPicPr>
                    <p:blipFill>
                      <a:blip r:embed="rId25"/>
                      <a:stretch>
                        <a:fillRect/>
                      </a:stretch>
                    </p:blipFill>
                    <p:spPr>
                      <a:xfrm>
                        <a:off x="6096000" y="4095750"/>
                        <a:ext cx="380046" cy="259624"/>
                      </a:xfrm>
                      <a:prstGeom prst="rect">
                        <a:avLst/>
                      </a:prstGeom>
                    </p:spPr>
                  </p:pic>
                </p:oleObj>
              </mc:Fallback>
            </mc:AlternateContent>
          </a:graphicData>
        </a:graphic>
      </p:graphicFrame>
    </p:spTree>
    <p:extLst>
      <p:ext uri="{BB962C8B-B14F-4D97-AF65-F5344CB8AC3E}">
        <p14:creationId xmlns:p14="http://schemas.microsoft.com/office/powerpoint/2010/main" val="391205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dirty="0"/>
              <a:t>Other possible similarity measures</a:t>
            </a:r>
          </a:p>
        </p:txBody>
      </p:sp>
      <p:sp>
        <p:nvSpPr>
          <p:cNvPr id="121859" name="Rectangle 3"/>
          <p:cNvSpPr>
            <a:spLocks noGrp="1" noChangeArrowheads="1"/>
          </p:cNvSpPr>
          <p:nvPr>
            <p:ph sz="quarter" idx="1"/>
          </p:nvPr>
        </p:nvSpPr>
        <p:spPr/>
        <p:txBody>
          <a:bodyPr/>
          <a:lstStyle/>
          <a:p>
            <a:endParaRPr lang="en-US"/>
          </a:p>
        </p:txBody>
      </p:sp>
      <p:pic>
        <p:nvPicPr>
          <p:cNvPr id="121860" name="Picture 4" descr="sim"/>
          <p:cNvPicPr>
            <a:picLocks noChangeAspect="1" noChangeArrowheads="1"/>
          </p:cNvPicPr>
          <p:nvPr/>
        </p:nvPicPr>
        <p:blipFill>
          <a:blip r:embed="rId2"/>
          <a:srcRect/>
          <a:stretch>
            <a:fillRect/>
          </a:stretch>
        </p:blipFill>
        <p:spPr bwMode="auto">
          <a:xfrm>
            <a:off x="381000" y="1428750"/>
            <a:ext cx="6794500" cy="3380624"/>
          </a:xfrm>
          <a:prstGeom prst="rect">
            <a:avLst/>
          </a:prstGeom>
          <a:noFill/>
          <a:ln w="9525">
            <a:noFill/>
            <a:miter lim="800000"/>
            <a:headEnd/>
            <a:tailEnd/>
          </a:ln>
        </p:spPr>
      </p:pic>
    </p:spTree>
    <p:extLst>
      <p:ext uri="{BB962C8B-B14F-4D97-AF65-F5344CB8AC3E}">
        <p14:creationId xmlns:p14="http://schemas.microsoft.com/office/powerpoint/2010/main" val="30766845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dirty="0"/>
              <a:t>Evaluating similarity </a:t>
            </a:r>
            <a:br>
              <a:rPr lang="en-US" dirty="0"/>
            </a:br>
            <a:r>
              <a:rPr lang="en-US" dirty="0"/>
              <a:t>(the same as for thesaurus-based)</a:t>
            </a:r>
          </a:p>
        </p:txBody>
      </p:sp>
      <p:sp>
        <p:nvSpPr>
          <p:cNvPr id="122883" name="Rectangle 3"/>
          <p:cNvSpPr>
            <a:spLocks noGrp="1" noChangeArrowheads="1"/>
          </p:cNvSpPr>
          <p:nvPr>
            <p:ph sz="quarter" idx="1"/>
          </p:nvPr>
        </p:nvSpPr>
        <p:spPr>
          <a:xfrm>
            <a:off x="304800" y="1352550"/>
            <a:ext cx="7239000" cy="3581400"/>
          </a:xfrm>
        </p:spPr>
        <p:txBody>
          <a:bodyPr/>
          <a:lstStyle/>
          <a:p>
            <a:r>
              <a:rPr lang="en-US" dirty="0"/>
              <a:t>Intrinsic Evaluation:</a:t>
            </a:r>
          </a:p>
          <a:p>
            <a:pPr lvl="1"/>
            <a:r>
              <a:rPr lang="en-US" dirty="0"/>
              <a:t>Correlation between algorithm and human word similarity ratings</a:t>
            </a:r>
          </a:p>
          <a:p>
            <a:r>
              <a:rPr lang="en-US" dirty="0"/>
              <a:t>Extrinsic (task-based, end-to-end) Evaluation:</a:t>
            </a:r>
          </a:p>
          <a:p>
            <a:pPr lvl="1"/>
            <a:r>
              <a:rPr lang="en-US" dirty="0"/>
              <a:t>Spelling error detection, WSD, essay grading</a:t>
            </a:r>
          </a:p>
          <a:p>
            <a:pPr lvl="1"/>
            <a:r>
              <a:rPr lang="en-US" dirty="0"/>
              <a:t>Taking TOEFL multiple-choice vocabulary tests</a:t>
            </a:r>
          </a:p>
          <a:p>
            <a:pPr lvl="1"/>
            <a:endParaRPr lang="en-US" sz="1400" dirty="0"/>
          </a:p>
          <a:p>
            <a:pPr marL="114300" indent="0">
              <a:buNone/>
            </a:pPr>
            <a:r>
              <a:rPr lang="en-US" sz="1800" dirty="0">
                <a:solidFill>
                  <a:srgbClr val="0000FF"/>
                </a:solidFill>
              </a:rPr>
              <a:t> </a:t>
            </a:r>
            <a:r>
              <a:rPr lang="en-US" sz="1800" u="sng" dirty="0">
                <a:solidFill>
                  <a:srgbClr val="0000FF"/>
                </a:solidFill>
                <a:latin typeface="Courier"/>
                <a:cs typeface="Courier"/>
              </a:rPr>
              <a:t>Levied</a:t>
            </a:r>
            <a:r>
              <a:rPr lang="en-US" sz="1800" dirty="0">
                <a:solidFill>
                  <a:srgbClr val="0000FF"/>
                </a:solidFill>
                <a:latin typeface="Courier"/>
                <a:cs typeface="Courier"/>
              </a:rPr>
              <a:t> is closest in meaning to which of these:</a:t>
            </a:r>
          </a:p>
          <a:p>
            <a:pPr marL="457200" lvl="1" indent="0">
              <a:buNone/>
            </a:pPr>
            <a:r>
              <a:rPr lang="en-US" sz="1600" dirty="0">
                <a:solidFill>
                  <a:srgbClr val="0000FF"/>
                </a:solidFill>
                <a:latin typeface="Courier"/>
                <a:cs typeface="Courier"/>
              </a:rPr>
              <a:t> imposed, believed, requested, correlated</a:t>
            </a:r>
          </a:p>
          <a:p>
            <a:pPr lvl="1"/>
            <a:endParaRPr lang="en-US" dirty="0"/>
          </a:p>
        </p:txBody>
      </p:sp>
    </p:spTree>
    <p:extLst>
      <p:ext uri="{BB962C8B-B14F-4D97-AF65-F5344CB8AC3E}">
        <p14:creationId xmlns:p14="http://schemas.microsoft.com/office/powerpoint/2010/main" val="2628379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z="3200"/>
              <a:t>How do we know when a word has more than one sense?</a:t>
            </a:r>
          </a:p>
        </p:txBody>
      </p:sp>
      <p:sp>
        <p:nvSpPr>
          <p:cNvPr id="1210371" name="Rectangle 3"/>
          <p:cNvSpPr>
            <a:spLocks noGrp="1" noChangeArrowheads="1"/>
          </p:cNvSpPr>
          <p:nvPr>
            <p:ph sz="quarter" idx="1"/>
          </p:nvPr>
        </p:nvSpPr>
        <p:spPr/>
        <p:txBody>
          <a:bodyPr/>
          <a:lstStyle/>
          <a:p>
            <a:r>
              <a:rPr lang="en-US" dirty="0"/>
              <a:t>The “zeugma” test: Two senses of </a:t>
            </a:r>
            <a:r>
              <a:rPr lang="en-US" dirty="0">
                <a:latin typeface="Courier"/>
                <a:cs typeface="Courier"/>
              </a:rPr>
              <a:t>serve</a:t>
            </a:r>
            <a:r>
              <a:rPr lang="en-US" dirty="0"/>
              <a:t>?</a:t>
            </a:r>
          </a:p>
          <a:p>
            <a:pPr lvl="1"/>
            <a:r>
              <a:rPr lang="en-US" dirty="0">
                <a:latin typeface="Courier"/>
                <a:cs typeface="Courier"/>
              </a:rPr>
              <a:t>Which flights </a:t>
            </a:r>
            <a:r>
              <a:rPr lang="en-US" b="1" dirty="0">
                <a:latin typeface="Courier"/>
                <a:cs typeface="Courier"/>
              </a:rPr>
              <a:t>serve</a:t>
            </a:r>
            <a:r>
              <a:rPr lang="en-US" dirty="0">
                <a:latin typeface="Courier"/>
                <a:cs typeface="Courier"/>
              </a:rPr>
              <a:t> breakfast?</a:t>
            </a:r>
          </a:p>
          <a:p>
            <a:pPr lvl="1"/>
            <a:r>
              <a:rPr lang="en-US" dirty="0">
                <a:latin typeface="Courier"/>
                <a:cs typeface="Courier"/>
              </a:rPr>
              <a:t>Does Lufthansa </a:t>
            </a:r>
            <a:r>
              <a:rPr lang="en-US" b="1" dirty="0">
                <a:latin typeface="Courier"/>
                <a:cs typeface="Courier"/>
              </a:rPr>
              <a:t>serve</a:t>
            </a:r>
            <a:r>
              <a:rPr lang="en-US" dirty="0">
                <a:latin typeface="Courier"/>
                <a:cs typeface="Courier"/>
              </a:rPr>
              <a:t> Philadelphia?</a:t>
            </a:r>
          </a:p>
          <a:p>
            <a:pPr lvl="1"/>
            <a:r>
              <a:rPr lang="en-US" dirty="0">
                <a:solidFill>
                  <a:srgbClr val="A50021"/>
                </a:solidFill>
                <a:latin typeface="Calibri"/>
                <a:cs typeface="Calibri"/>
              </a:rPr>
              <a:t>?Does Lufthansa serve breakfast and San Jose?</a:t>
            </a:r>
          </a:p>
          <a:p>
            <a:r>
              <a:rPr lang="en-US" dirty="0">
                <a:solidFill>
                  <a:srgbClr val="0000FF"/>
                </a:solidFill>
              </a:rPr>
              <a:t>Since this conjunction sounds weird, </a:t>
            </a:r>
          </a:p>
          <a:p>
            <a:pPr lvl="1"/>
            <a:r>
              <a:rPr lang="en-US" dirty="0">
                <a:solidFill>
                  <a:srgbClr val="0000FF"/>
                </a:solidFill>
              </a:rPr>
              <a:t>we say that these are </a:t>
            </a:r>
            <a:r>
              <a:rPr lang="en-US" b="1" dirty="0">
                <a:solidFill>
                  <a:srgbClr val="0000FF"/>
                </a:solidFill>
              </a:rPr>
              <a:t>two different senses of “serve”</a:t>
            </a:r>
            <a:endParaRPr lang="en-US" dirty="0">
              <a:solidFill>
                <a:srgbClr val="0000FF"/>
              </a:solidFill>
            </a:endParaRPr>
          </a:p>
        </p:txBody>
      </p:sp>
    </p:spTree>
    <p:extLst>
      <p:ext uri="{BB962C8B-B14F-4D97-AF65-F5344CB8AC3E}">
        <p14:creationId xmlns:p14="http://schemas.microsoft.com/office/powerpoint/2010/main" val="250121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037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037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03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323850"/>
            <a:ext cx="4800600" cy="1905000"/>
          </a:xfrm>
        </p:spPr>
        <p:txBody>
          <a:bodyPr/>
          <a:lstStyle/>
          <a:p>
            <a:r>
              <a:rPr lang="en-US" sz="4000" dirty="0">
                <a:latin typeface="Calibri (Headings)"/>
                <a:cs typeface="Calibri (Headings)"/>
              </a:rPr>
              <a:t>Word Meaning and Similarity</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a:xfrm>
            <a:off x="3657600" y="1809750"/>
            <a:ext cx="5257800" cy="1295400"/>
          </a:xfrm>
        </p:spPr>
        <p:txBody>
          <a:bodyPr/>
          <a:lstStyle/>
          <a:p>
            <a:r>
              <a:rPr lang="en-US" sz="3600" dirty="0">
                <a:solidFill>
                  <a:srgbClr val="A4001D"/>
                </a:solidFill>
                <a:ea typeface="ＭＳ Ｐゴシック" charset="0"/>
                <a:cs typeface="Calibri"/>
              </a:rPr>
              <a:t>Word Similarity: Distributional Similarity (II)</a:t>
            </a:r>
          </a:p>
        </p:txBody>
      </p:sp>
    </p:spTree>
    <p:extLst>
      <p:ext uri="{BB962C8B-B14F-4D97-AF65-F5344CB8AC3E}">
        <p14:creationId xmlns:p14="http://schemas.microsoft.com/office/powerpoint/2010/main" val="39792797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371600" y="285750"/>
            <a:ext cx="7467600" cy="742950"/>
          </a:xfrm>
        </p:spPr>
        <p:txBody>
          <a:bodyPr/>
          <a:lstStyle/>
          <a:p>
            <a:r>
              <a:rPr lang="en-US" dirty="0"/>
              <a:t>Synonyms</a:t>
            </a:r>
          </a:p>
        </p:txBody>
      </p:sp>
      <p:sp>
        <p:nvSpPr>
          <p:cNvPr id="41987" name="Rectangle 3"/>
          <p:cNvSpPr>
            <a:spLocks noGrp="1" noChangeArrowheads="1"/>
          </p:cNvSpPr>
          <p:nvPr>
            <p:ph sz="quarter" idx="1"/>
          </p:nvPr>
        </p:nvSpPr>
        <p:spPr>
          <a:xfrm>
            <a:off x="304800" y="1200150"/>
            <a:ext cx="8534400" cy="3333750"/>
          </a:xfrm>
        </p:spPr>
        <p:txBody>
          <a:bodyPr/>
          <a:lstStyle/>
          <a:p>
            <a:r>
              <a:rPr lang="en-US" dirty="0"/>
              <a:t>Word that have the same meaning in some or all contexts.</a:t>
            </a:r>
          </a:p>
          <a:p>
            <a:pPr lvl="1">
              <a:lnSpc>
                <a:spcPct val="90000"/>
              </a:lnSpc>
            </a:pPr>
            <a:r>
              <a:rPr lang="en-US" dirty="0"/>
              <a:t>filbert / hazelnut</a:t>
            </a:r>
          </a:p>
          <a:p>
            <a:pPr lvl="1">
              <a:lnSpc>
                <a:spcPct val="90000"/>
              </a:lnSpc>
            </a:pPr>
            <a:r>
              <a:rPr lang="en-US" dirty="0"/>
              <a:t>couch / sofa</a:t>
            </a:r>
          </a:p>
          <a:p>
            <a:pPr lvl="1">
              <a:lnSpc>
                <a:spcPct val="90000"/>
              </a:lnSpc>
            </a:pPr>
            <a:r>
              <a:rPr lang="en-US" dirty="0"/>
              <a:t>big / large</a:t>
            </a:r>
          </a:p>
          <a:p>
            <a:pPr lvl="1">
              <a:lnSpc>
                <a:spcPct val="90000"/>
              </a:lnSpc>
            </a:pPr>
            <a:r>
              <a:rPr lang="en-US" dirty="0"/>
              <a:t>automobile / car</a:t>
            </a:r>
          </a:p>
          <a:p>
            <a:pPr lvl="1">
              <a:lnSpc>
                <a:spcPct val="90000"/>
              </a:lnSpc>
            </a:pPr>
            <a:r>
              <a:rPr lang="en-US" dirty="0"/>
              <a:t>vomit / throw up</a:t>
            </a:r>
          </a:p>
          <a:p>
            <a:pPr lvl="1">
              <a:lnSpc>
                <a:spcPct val="90000"/>
              </a:lnSpc>
            </a:pPr>
            <a:r>
              <a:rPr lang="en-US" dirty="0"/>
              <a:t>Water / H</a:t>
            </a:r>
            <a:r>
              <a:rPr lang="en-US" baseline="-25000" dirty="0"/>
              <a:t>2</a:t>
            </a:r>
            <a:r>
              <a:rPr lang="en-US" dirty="0"/>
              <a:t>0</a:t>
            </a:r>
          </a:p>
          <a:p>
            <a:r>
              <a:rPr lang="en-US" dirty="0"/>
              <a:t>Two lexemes are synonyms </a:t>
            </a:r>
          </a:p>
          <a:p>
            <a:pPr lvl="1"/>
            <a:r>
              <a:rPr lang="en-US" dirty="0"/>
              <a:t>if they can be substituted for each other in all situations</a:t>
            </a:r>
          </a:p>
          <a:p>
            <a:pPr lvl="1"/>
            <a:r>
              <a:rPr lang="en-US" dirty="0"/>
              <a:t>If so they have the same </a:t>
            </a:r>
            <a:r>
              <a:rPr lang="en-US" b="1" dirty="0"/>
              <a:t>propositional meaning</a:t>
            </a:r>
            <a:endParaRPr lang="en-US" dirty="0"/>
          </a:p>
        </p:txBody>
      </p:sp>
    </p:spTree>
    <p:extLst>
      <p:ext uri="{BB962C8B-B14F-4D97-AF65-F5344CB8AC3E}">
        <p14:creationId xmlns:p14="http://schemas.microsoft.com/office/powerpoint/2010/main" val="365984808"/>
      </p:ext>
    </p:extLst>
  </p:cSld>
  <p:clrMapOvr>
    <a:masterClrMapping/>
  </p:clrMapOvr>
</p:sld>
</file>

<file path=ppt/theme/theme1.xml><?xml version="1.0" encoding="utf-8"?>
<a:theme xmlns:a="http://schemas.openxmlformats.org/drawingml/2006/main" name="NLP-jurafsky">
  <a:themeElements>
    <a:clrScheme name="NLP Class">
      <a:dk1>
        <a:sysClr val="windowText" lastClr="000000"/>
      </a:dk1>
      <a:lt1>
        <a:sysClr val="window" lastClr="FFFFFF"/>
      </a:lt1>
      <a:dk2>
        <a:srgbClr val="605435"/>
      </a:dk2>
      <a:lt2>
        <a:srgbClr val="E7D19A"/>
      </a:lt2>
      <a:accent1>
        <a:srgbClr val="A4001D"/>
      </a:accent1>
      <a:accent2>
        <a:srgbClr val="2584BB"/>
      </a:accent2>
      <a:accent3>
        <a:srgbClr val="BB57BE"/>
      </a:accent3>
      <a:accent4>
        <a:srgbClr val="177245"/>
      </a:accent4>
      <a:accent5>
        <a:srgbClr val="35ACA2"/>
      </a:accent5>
      <a:accent6>
        <a:srgbClr val="FF8700"/>
      </a:accent6>
      <a:hlink>
        <a:srgbClr val="EF8E1C"/>
      </a:hlink>
      <a:folHlink>
        <a:srgbClr val="FEC6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9525" cap="flat" cmpd="sng" algn="ctr">
          <a:noFill/>
          <a:prstDash val="solid"/>
          <a:miter lim="800000"/>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a:ln>
              <a:noFill/>
            </a:ln>
            <a:solidFill>
              <a:schemeClr val="tx1"/>
            </a:solidFill>
            <a:effectLst/>
            <a:latin typeface="Lucida Sans" pitchFamily="-65" charset="0"/>
          </a:defRPr>
        </a:defPPr>
      </a:lstStyle>
    </a:spDef>
    <a:ln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Lucida Sans" pitchFamily="-65" charset="0"/>
          </a:defRPr>
        </a:defPPr>
      </a:lstStyle>
    </a:lnDef>
    <a:txDef>
      <a:spPr>
        <a:noFill/>
      </a:spPr>
      <a:bodyPr wrap="square" rtlCol="0">
        <a:spAutoFit/>
      </a:bodyPr>
      <a:lstStyle>
        <a:defPPr>
          <a:defRPr sz="1800" dirty="0">
            <a:latin typeface="+mn-lt"/>
          </a:defRPr>
        </a:defPPr>
      </a:lstStyle>
    </a:txDef>
  </a:objectDefaults>
  <a:extraClrSchemeLst>
    <a:extraClrScheme>
      <a:clrScheme name="nlp-lucida-sc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lp-lucida-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lp-lucida-sc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lp-lucida-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lp-lucida-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lp-lucida-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NLP-jurafsky.potx</Template>
  <TotalTime>22079</TotalTime>
  <Words>3527</Words>
  <Application>Microsoft Macintosh PowerPoint</Application>
  <PresentationFormat>On-screen Show (16:9)</PresentationFormat>
  <Paragraphs>608</Paragraphs>
  <Slides>80</Slides>
  <Notes>35</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2</vt:i4>
      </vt:variant>
      <vt:variant>
        <vt:lpstr>Slide Titles</vt:lpstr>
      </vt:variant>
      <vt:variant>
        <vt:i4>80</vt:i4>
      </vt:variant>
    </vt:vector>
  </HeadingPairs>
  <TitlesOfParts>
    <vt:vector size="98" baseType="lpstr">
      <vt:lpstr>굴림</vt:lpstr>
      <vt:lpstr>맑은 고딕</vt:lpstr>
      <vt:lpstr>ＭＳ Ｐゴシック</vt:lpstr>
      <vt:lpstr>Arial</vt:lpstr>
      <vt:lpstr>Calibri</vt:lpstr>
      <vt:lpstr>Calibri (Body)</vt:lpstr>
      <vt:lpstr>Calibri (Headings)</vt:lpstr>
      <vt:lpstr>Courier</vt:lpstr>
      <vt:lpstr>Lucida Sans</vt:lpstr>
      <vt:lpstr>Lucida Sans Unicode</vt:lpstr>
      <vt:lpstr>Symbol</vt:lpstr>
      <vt:lpstr>Tahoma</vt:lpstr>
      <vt:lpstr>Times</vt:lpstr>
      <vt:lpstr>Times New Roman</vt:lpstr>
      <vt:lpstr>Wingdings</vt:lpstr>
      <vt:lpstr>NLP-jurafsky</vt:lpstr>
      <vt:lpstr>Equation</vt:lpstr>
      <vt:lpstr>Worksheet</vt:lpstr>
      <vt:lpstr>Word Meaning and Similarity</vt:lpstr>
      <vt:lpstr>Reminder: lemma and wordform</vt:lpstr>
      <vt:lpstr>Lemmas have senses</vt:lpstr>
      <vt:lpstr>Homonymy</vt:lpstr>
      <vt:lpstr>Homonymy causes problems for NLP applications</vt:lpstr>
      <vt:lpstr>Polysemy</vt:lpstr>
      <vt:lpstr>Metonymy or Systematic Polysemy:  A systematic relationship between senses</vt:lpstr>
      <vt:lpstr>How do we know when a word has more than one sense?</vt:lpstr>
      <vt:lpstr>Synonyms</vt:lpstr>
      <vt:lpstr>Synonyms</vt:lpstr>
      <vt:lpstr>Synonymy is a relation  between senses rather than words</vt:lpstr>
      <vt:lpstr>Antonyms</vt:lpstr>
      <vt:lpstr>Hyponymy and Hypernymy</vt:lpstr>
      <vt:lpstr>Hyponymy more formally</vt:lpstr>
      <vt:lpstr>Hyponyms and Instances</vt:lpstr>
      <vt:lpstr>Word Meaning and Similarity</vt:lpstr>
      <vt:lpstr>Word Meaning and Similarity</vt:lpstr>
      <vt:lpstr>Applications of Thesauri and Ontologies</vt:lpstr>
      <vt:lpstr>WordNet 3.0</vt:lpstr>
      <vt:lpstr>Senses of “bass” in Wordnet</vt:lpstr>
      <vt:lpstr>How is “sense” defined in WordNet?</vt:lpstr>
      <vt:lpstr>WordNet Hypernym Hierarchy for “bass”</vt:lpstr>
      <vt:lpstr>WordNet Noun Relations</vt:lpstr>
      <vt:lpstr>WordNet 3.0</vt:lpstr>
      <vt:lpstr>MeSH: Medical Subject Headings thesaurus from the National Library of Medicine</vt:lpstr>
      <vt:lpstr>The MeSH Hierarchy</vt:lpstr>
      <vt:lpstr>Uses of the MeSH Ontology</vt:lpstr>
      <vt:lpstr>Word Meaning and Similarity</vt:lpstr>
      <vt:lpstr>Word Meaning and Similarity</vt:lpstr>
      <vt:lpstr>Word Similarity</vt:lpstr>
      <vt:lpstr>Why word similarity</vt:lpstr>
      <vt:lpstr>Word similarity and word relatedness</vt:lpstr>
      <vt:lpstr>Two classes of similarity algorithms</vt:lpstr>
      <vt:lpstr>Path based similarity</vt:lpstr>
      <vt:lpstr>Refinements to path-based similarity</vt:lpstr>
      <vt:lpstr>Example: path-based similarity simpath(c1,c2) = 1/pathlen(c1,c2)</vt:lpstr>
      <vt:lpstr>Problem with basic path-based similarity</vt:lpstr>
      <vt:lpstr>Information content similarity metrics</vt:lpstr>
      <vt:lpstr>Information content similarity</vt:lpstr>
      <vt:lpstr>Information content similarity</vt:lpstr>
      <vt:lpstr>Information content: definitions</vt:lpstr>
      <vt:lpstr>Using information content for similarity:  the Resnik method</vt:lpstr>
      <vt:lpstr>Dekang Lin method</vt:lpstr>
      <vt:lpstr>Dekang Lin similarity theorem</vt:lpstr>
      <vt:lpstr>Lin similarity function</vt:lpstr>
      <vt:lpstr>The (extended) Lesk Algorithm </vt:lpstr>
      <vt:lpstr>Summary: thesaurus-based similarity</vt:lpstr>
      <vt:lpstr>Libraries for computing thesaurus-based similarity</vt:lpstr>
      <vt:lpstr>Evaluating similarity</vt:lpstr>
      <vt:lpstr>Word Meaning and Similarity</vt:lpstr>
      <vt:lpstr>Word Meaning and Similarity</vt:lpstr>
      <vt:lpstr>Problems with thesaurus-based meaning</vt:lpstr>
      <vt:lpstr>Distributional models of meaning</vt:lpstr>
      <vt:lpstr>Intuition of distributional word similarity</vt:lpstr>
      <vt:lpstr>Reminder: Term-document matrix</vt:lpstr>
      <vt:lpstr>Reminder: Term-document matrix</vt:lpstr>
      <vt:lpstr>The words in a term-document matrix</vt:lpstr>
      <vt:lpstr>The words in a term-document matrix</vt:lpstr>
      <vt:lpstr>The Term-Context matrix</vt:lpstr>
      <vt:lpstr>Sample contexts: 20 words (Brown corpus)  </vt:lpstr>
      <vt:lpstr>Term-context matrix for word similarity</vt:lpstr>
      <vt:lpstr>Should we use raw counts?</vt:lpstr>
      <vt:lpstr>Pointwise Mutual Information</vt:lpstr>
      <vt:lpstr>Computing PPMI on a term-context matrix</vt:lpstr>
      <vt:lpstr>PowerPoint Presentation</vt:lpstr>
      <vt:lpstr>PowerPoint Presentation</vt:lpstr>
      <vt:lpstr>Weighing PMI</vt:lpstr>
      <vt:lpstr>PowerPoint Presentation</vt:lpstr>
      <vt:lpstr>PowerPoint Presentation</vt:lpstr>
      <vt:lpstr>Word Meaning and Similarity</vt:lpstr>
      <vt:lpstr>Word Meaning and Similarity</vt:lpstr>
      <vt:lpstr>Using syntax to define a word’s context</vt:lpstr>
      <vt:lpstr>Co-occurrence vectors based on syntactic dependencies</vt:lpstr>
      <vt:lpstr>PMI applied to dependency relations</vt:lpstr>
      <vt:lpstr>Reminder: cosine for computing similarity</vt:lpstr>
      <vt:lpstr>Cosine as a similarity metric</vt:lpstr>
      <vt:lpstr>PowerPoint Presentation</vt:lpstr>
      <vt:lpstr>Other possible similarity measures</vt:lpstr>
      <vt:lpstr>Evaluating similarity  (the same as for thesaurus-based)</vt:lpstr>
      <vt:lpstr>Word Meaning and Similarity</vt:lpstr>
    </vt:vector>
  </TitlesOfParts>
  <Company>Stanford University</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Extraction</dc:title>
  <dc:creator>Christopher Manning</dc:creator>
  <cp:lastModifiedBy>Microsoft Office User</cp:lastModifiedBy>
  <cp:revision>478</cp:revision>
  <cp:lastPrinted>2012-05-22T05:13:27Z</cp:lastPrinted>
  <dcterms:created xsi:type="dcterms:W3CDTF">2010-04-19T15:31:24Z</dcterms:created>
  <dcterms:modified xsi:type="dcterms:W3CDTF">2018-08-05T11:38:32Z</dcterms:modified>
</cp:coreProperties>
</file>