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3"/>
  </p:notesMasterIdLst>
  <p:handoutMasterIdLst>
    <p:handoutMasterId r:id="rId84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  <p:sldId id="473" r:id="rId18"/>
    <p:sldId id="440" r:id="rId19"/>
    <p:sldId id="441" r:id="rId20"/>
    <p:sldId id="442" r:id="rId21"/>
    <p:sldId id="461" r:id="rId22"/>
    <p:sldId id="528" r:id="rId23"/>
    <p:sldId id="443" r:id="rId24"/>
    <p:sldId id="554" r:id="rId25"/>
    <p:sldId id="549" r:id="rId26"/>
    <p:sldId id="551" r:id="rId27"/>
    <p:sldId id="552" r:id="rId28"/>
    <p:sldId id="553" r:id="rId29"/>
    <p:sldId id="546" r:id="rId30"/>
    <p:sldId id="507" r:id="rId31"/>
    <p:sldId id="481" r:id="rId32"/>
    <p:sldId id="529" r:id="rId33"/>
    <p:sldId id="530" r:id="rId34"/>
    <p:sldId id="474" r:id="rId35"/>
    <p:sldId id="475" r:id="rId36"/>
    <p:sldId id="445" r:id="rId37"/>
    <p:sldId id="446" r:id="rId38"/>
    <p:sldId id="495" r:id="rId39"/>
    <p:sldId id="487" r:id="rId40"/>
    <p:sldId id="486" r:id="rId41"/>
    <p:sldId id="465" r:id="rId42"/>
    <p:sldId id="541" r:id="rId43"/>
    <p:sldId id="542" r:id="rId44"/>
    <p:sldId id="447" r:id="rId45"/>
    <p:sldId id="448" r:id="rId46"/>
    <p:sldId id="476" r:id="rId47"/>
    <p:sldId id="478" r:id="rId48"/>
    <p:sldId id="508" r:id="rId49"/>
    <p:sldId id="519" r:id="rId50"/>
    <p:sldId id="521" r:id="rId51"/>
    <p:sldId id="520" r:id="rId52"/>
    <p:sldId id="522" r:id="rId53"/>
    <p:sldId id="523" r:id="rId54"/>
    <p:sldId id="525" r:id="rId55"/>
    <p:sldId id="526" r:id="rId56"/>
    <p:sldId id="509" r:id="rId57"/>
    <p:sldId id="510" r:id="rId58"/>
    <p:sldId id="513" r:id="rId59"/>
    <p:sldId id="511" r:id="rId60"/>
    <p:sldId id="512" r:id="rId61"/>
    <p:sldId id="515" r:id="rId62"/>
    <p:sldId id="514" r:id="rId63"/>
    <p:sldId id="516" r:id="rId64"/>
    <p:sldId id="517" r:id="rId65"/>
    <p:sldId id="518" r:id="rId66"/>
    <p:sldId id="524" r:id="rId67"/>
    <p:sldId id="534" r:id="rId68"/>
    <p:sldId id="479" r:id="rId69"/>
    <p:sldId id="480" r:id="rId70"/>
    <p:sldId id="538" r:id="rId71"/>
    <p:sldId id="467" r:id="rId72"/>
    <p:sldId id="536" r:id="rId73"/>
    <p:sldId id="535" r:id="rId74"/>
    <p:sldId id="537" r:id="rId75"/>
    <p:sldId id="469" r:id="rId76"/>
    <p:sldId id="470" r:id="rId77"/>
    <p:sldId id="456" r:id="rId78"/>
    <p:sldId id="531" r:id="rId79"/>
    <p:sldId id="532" r:id="rId80"/>
    <p:sldId id="539" r:id="rId81"/>
    <p:sldId id="540" r:id="rId8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94886" autoAdjust="0"/>
  </p:normalViewPr>
  <p:slideViewPr>
    <p:cSldViewPr>
      <p:cViewPr varScale="1">
        <p:scale>
          <a:sx n="113" d="100"/>
          <a:sy n="113" d="100"/>
        </p:scale>
        <p:origin x="83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59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60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61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Brendan</a:t>
            </a:r>
            <a:r>
              <a:rPr lang="en-US" baseline="0" dirty="0"/>
              <a:t> O’Connor and Noah Smith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baseline="0" dirty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700" i="1" dirty="0">
                <a:cs typeface="ＭＳ Ｐゴシック" pitchFamily="-65" charset="-128"/>
              </a:rPr>
              <a:t>Products</a:t>
            </a:r>
            <a:r>
              <a:rPr lang="en-US" sz="27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700" i="1" dirty="0">
                <a:cs typeface="ＭＳ Ｐゴシック" pitchFamily="-65" charset="-128"/>
              </a:rPr>
              <a:t>Public sentiment</a:t>
            </a:r>
            <a:r>
              <a:rPr lang="en-US" sz="27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2700" i="1" dirty="0">
                <a:cs typeface="ＭＳ Ｐゴシック" pitchFamily="-65" charset="-128"/>
              </a:rPr>
              <a:t>Politics</a:t>
            </a:r>
            <a:r>
              <a:rPr lang="en-US" sz="27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700" i="1" dirty="0">
                <a:cs typeface="ＭＳ Ｐゴシック" pitchFamily="-65" charset="-128"/>
              </a:rPr>
              <a:t>Prediction</a:t>
            </a:r>
            <a:r>
              <a:rPr lang="en-US" sz="27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a 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colored beliefs, dispositions towards objects or persons</a:t>
            </a:r>
          </a:p>
          <a:p>
            <a:pPr lvl="1"/>
            <a:r>
              <a:rPr lang="en-US" sz="1800" i="1" dirty="0"/>
              <a:t> liking, loving, hating, valuing,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a 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colored 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valuing,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/>
              <a:t>Sentiment analysis is the detection of </a:t>
            </a:r>
            <a:r>
              <a:rPr lang="en-US" b="1" dirty="0"/>
              <a:t>attitudes</a:t>
            </a:r>
          </a:p>
          <a:p>
            <a:pPr marL="457200" lvl="1" indent="0">
              <a:buNone/>
            </a:pPr>
            <a:r>
              <a:rPr lang="en-US" dirty="0"/>
              <a:t>“enduring, affectively colored beliefs, dispositions towards objects or 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Holder (source)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Target (aspect)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Type </a:t>
            </a:r>
            <a:r>
              <a:rPr lang="en-US" dirty="0"/>
              <a:t>of attitude</a:t>
            </a:r>
          </a:p>
          <a:p>
            <a:pPr lvl="2"/>
            <a:r>
              <a:rPr lang="en-US" dirty="0"/>
              <a:t>From a set of types</a:t>
            </a:r>
          </a:p>
          <a:p>
            <a:pPr lvl="3"/>
            <a:r>
              <a:rPr lang="en-US" i="1" dirty="0"/>
              <a:t>Like, love, hate, value, desire,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Or (more commonly) simple weighted </a:t>
            </a:r>
            <a:r>
              <a:rPr lang="en-US" b="1" dirty="0"/>
              <a:t>polarity</a:t>
            </a:r>
            <a:r>
              <a:rPr lang="en-US" dirty="0"/>
              <a:t>: </a:t>
            </a:r>
          </a:p>
          <a:p>
            <a:pPr lvl="3"/>
            <a:r>
              <a:rPr lang="en-US" i="1" dirty="0"/>
              <a:t>positive, negative, neutral, </a:t>
            </a:r>
            <a:r>
              <a:rPr lang="en-US" dirty="0"/>
              <a:t>together with </a:t>
            </a:r>
            <a:r>
              <a:rPr lang="en-US" i="1" dirty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Sentence 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r>
              <a:rPr lang="en-US" sz="3200" dirty="0"/>
              <a:t>More complex:</a:t>
            </a:r>
          </a:p>
          <a:p>
            <a:pPr lvl="1"/>
            <a:r>
              <a:rPr lang="en-US" sz="2800" dirty="0"/>
              <a:t>Rank the attitude of this text from 1 to 5</a:t>
            </a:r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/>
              <a:t>More complex:</a:t>
            </a:r>
          </a:p>
          <a:p>
            <a:pPr lvl="1"/>
            <a:r>
              <a:rPr lang="en-US" sz="2800" dirty="0"/>
              <a:t>Rank the attitude of this text from 1 to 5</a:t>
            </a:r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/>
              <a:t>Polarity detection:</a:t>
            </a:r>
          </a:p>
          <a:p>
            <a:pPr lvl="1"/>
            <a:r>
              <a:rPr lang="en-US" dirty="0"/>
              <a:t>Is an IMDB movie review positive or negative?</a:t>
            </a:r>
          </a:p>
          <a:p>
            <a:r>
              <a:rPr lang="en-US" dirty="0"/>
              <a:t>Data: </a:t>
            </a:r>
            <a:r>
              <a:rPr lang="en-US" i="1" dirty="0"/>
              <a:t>Polarity Data 2.0: </a:t>
            </a:r>
          </a:p>
          <a:p>
            <a:pPr lvl="1"/>
            <a:r>
              <a:rPr lang="en-US" dirty="0">
                <a:hlinkClick r:id="rId2"/>
              </a:rPr>
              <a:t>http://www.cs.cornell.edu/people/pabo/movie-review-data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79—86.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/>
              <a:t>IMDB data in the Pang and Lee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dirty="0" err="1"/>
              <a:t>han</a:t>
            </a:r>
            <a:r>
              <a:rPr lang="en-US" sz="1800" dirty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/>
              <a:t>cool . </a:t>
            </a:r>
          </a:p>
          <a:p>
            <a:pPr marL="0" indent="0">
              <a:buNone/>
            </a:pPr>
            <a:r>
              <a:rPr lang="en-US" sz="1800" dirty="0"/>
              <a:t>_</a:t>
            </a:r>
            <a:r>
              <a:rPr lang="en-US" sz="1800" dirty="0" err="1"/>
              <a:t>october</a:t>
            </a:r>
            <a:r>
              <a:rPr lang="en-US" sz="1800" dirty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/>
              <a:t>it’s not just because this is a </a:t>
            </a:r>
            <a:r>
              <a:rPr lang="en-US" sz="1800" dirty="0" err="1"/>
              <a:t>brian</a:t>
            </a:r>
            <a:r>
              <a:rPr lang="en-US" sz="1800" dirty="0"/>
              <a:t> </a:t>
            </a:r>
            <a:r>
              <a:rPr lang="en-US" sz="1800" dirty="0" err="1"/>
              <a:t>depalma</a:t>
            </a:r>
            <a:r>
              <a:rPr lang="en-US" sz="1800" dirty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/>
              <a:t>and it’s not even because this was a film starring </a:t>
            </a:r>
            <a:r>
              <a:rPr lang="en-US" sz="1800" dirty="0" err="1"/>
              <a:t>nicolas</a:t>
            </a:r>
            <a:r>
              <a:rPr lang="en-US" sz="1800" dirty="0"/>
              <a:t> cage and since he gives a </a:t>
            </a:r>
            <a:r>
              <a:rPr lang="en-US" sz="1800" dirty="0" err="1"/>
              <a:t>brauvara</a:t>
            </a:r>
            <a:r>
              <a:rPr lang="en-US" sz="1800" dirty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/>
              <a:t>unbelievably disappointing </a:t>
            </a:r>
          </a:p>
          <a:p>
            <a:r>
              <a:rPr lang="en-US" dirty="0"/>
              <a:t>Full of zany characters and richly applied satire, and some great plot twists</a:t>
            </a:r>
          </a:p>
          <a:p>
            <a:r>
              <a:rPr lang="en-US" dirty="0"/>
              <a:t> this is the greatest screwball comedy ever 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Algorithm (adapted from Pang and Lee)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r>
              <a:rPr lang="en-US" sz="2800" dirty="0"/>
              <a:t>Feature Extraction</a:t>
            </a:r>
          </a:p>
          <a:p>
            <a:r>
              <a:rPr lang="en-US" sz="2800" dirty="0"/>
              <a:t>Classification 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Tokenization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/>
              <a:t>Deal with HTML and XML markup</a:t>
            </a:r>
          </a:p>
          <a:p>
            <a:r>
              <a:rPr lang="en-US" dirty="0"/>
              <a:t>Twitter mark-up (names, hash tags)</a:t>
            </a:r>
          </a:p>
          <a:p>
            <a:r>
              <a:rPr lang="en-US" dirty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             words in all caps)</a:t>
            </a:r>
          </a:p>
          <a:p>
            <a:r>
              <a:rPr lang="en-US" dirty="0"/>
              <a:t>Phone numbers, dates</a:t>
            </a:r>
          </a:p>
          <a:p>
            <a:r>
              <a:rPr lang="en-US" dirty="0"/>
              <a:t>Emoticons</a:t>
            </a:r>
          </a:p>
          <a:p>
            <a:r>
              <a:rPr lang="en-US" dirty="0"/>
              <a:t>Useful code:</a:t>
            </a:r>
          </a:p>
          <a:p>
            <a:pPr lvl="1"/>
            <a:r>
              <a:rPr lang="en-US" dirty="0">
                <a:hlinkClick r:id="rId2"/>
              </a:rPr>
              <a:t>Christopher Potts sentiment tokenizer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Brendan O’Connor twitter tokenizer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####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Potts emoticons</a:t>
            </a: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Features for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/>
              <a:t>How to handle negation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 </a:t>
            </a:r>
            <a:r>
              <a:rPr lang="en-US" b="1" dirty="0">
                <a:latin typeface="Courier"/>
                <a:cs typeface="Courier"/>
              </a:rPr>
              <a:t>didn’t</a:t>
            </a:r>
            <a:r>
              <a:rPr lang="en-US" dirty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vs</a:t>
            </a:r>
            <a:endParaRPr lang="en-US" dirty="0"/>
          </a:p>
          <a:p>
            <a:pPr lvl="1"/>
            <a:r>
              <a:rPr lang="en-US" dirty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/>
              <a:t>Which words to use?</a:t>
            </a:r>
          </a:p>
          <a:p>
            <a:pPr lvl="1"/>
            <a:r>
              <a:rPr lang="en-US" dirty="0"/>
              <a:t>Only adjectives</a:t>
            </a:r>
          </a:p>
          <a:p>
            <a:pPr lvl="1"/>
            <a:r>
              <a:rPr lang="en-US" dirty="0"/>
              <a:t>All words</a:t>
            </a:r>
          </a:p>
          <a:p>
            <a:pPr lvl="2"/>
            <a:r>
              <a:rPr lang="en-US" dirty="0"/>
              <a:t>All words turns out to work better, at least on this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+mn-lt"/>
              </a:rPr>
              <a:t>Das,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524000" imgH="444500" progId="Equation.3">
                  <p:embed/>
                </p:oleObj>
              </mc:Choice>
              <mc:Fallback>
                <p:oleObj name="Equation" r:id="rId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171700" imgH="393700" progId="Equation.3">
                  <p:embed/>
                </p:oleObj>
              </mc:Choice>
              <mc:Fallback>
                <p:oleObj name="Equation" r:id="rId5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For sentiment (and probably for other text classification domains)</a:t>
            </a:r>
          </a:p>
          <a:p>
            <a:pPr lvl="1"/>
            <a:r>
              <a:rPr lang="en-US" dirty="0"/>
              <a:t>Word occurrence may matter more than word frequency</a:t>
            </a:r>
          </a:p>
          <a:p>
            <a:pPr lvl="2"/>
            <a:r>
              <a:rPr lang="en-US" dirty="0"/>
              <a:t>The occurrence of the word </a:t>
            </a:r>
            <a:r>
              <a:rPr lang="en-US" i="1" dirty="0"/>
              <a:t>fantastic</a:t>
            </a:r>
            <a:r>
              <a:rPr lang="en-US" dirty="0"/>
              <a:t> tells us a lot</a:t>
            </a:r>
          </a:p>
          <a:p>
            <a:pPr lvl="2"/>
            <a:r>
              <a:rPr lang="en-US" dirty="0"/>
              <a:t>The fact that it occurs 5 times may not tell us much more.</a:t>
            </a:r>
          </a:p>
          <a:p>
            <a:pPr lvl="1"/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pPr lvl="2"/>
            <a:r>
              <a:rPr lang="en-US" dirty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/>
              <a:t>Boolean Multinomial </a:t>
            </a:r>
            <a:r>
              <a:rPr lang="en-US" dirty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For each </a:t>
            </a:r>
            <a:r>
              <a:rPr lang="en-US" sz="2000" i="1" dirty="0" err="1">
                <a:latin typeface="Calibri"/>
                <a:cs typeface="Calibri"/>
              </a:rPr>
              <a:t>c</a:t>
            </a:r>
            <a:r>
              <a:rPr lang="en-US" sz="2000" i="1" baseline="-25000" dirty="0" err="1">
                <a:latin typeface="Calibri"/>
                <a:cs typeface="Calibri"/>
              </a:rPr>
              <a:t>j</a:t>
            </a:r>
            <a:r>
              <a:rPr lang="en-US" sz="2000" i="1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i="1" dirty="0">
                <a:latin typeface="Calibri"/>
                <a:cs typeface="Calibri"/>
              </a:rPr>
              <a:t>C</a:t>
            </a:r>
            <a:r>
              <a:rPr lang="en-US" sz="2000" dirty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docs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w</a:t>
            </a:r>
            <a:r>
              <a:rPr lang="en-US" sz="2200" i="1" baseline="-25000" dirty="0" err="1">
                <a:latin typeface="Calibri"/>
                <a:cs typeface="Calibri"/>
              </a:rPr>
              <a:t>k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|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For each word type w in </a:t>
            </a:r>
            <a:r>
              <a:rPr lang="en-US" sz="1800" dirty="0" err="1">
                <a:latin typeface="Calibri"/>
                <a:cs typeface="Calibri"/>
              </a:rPr>
              <a:t>doc</a:t>
            </a:r>
            <a:r>
              <a:rPr lang="en-US" sz="1800" baseline="-25000" dirty="0" err="1">
                <a:latin typeface="Calibri"/>
                <a:cs typeface="Calibri"/>
              </a:rPr>
              <a:t>j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Retain only a single instance of w</a:t>
            </a: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  <a:br>
              <a:rPr lang="en-US" dirty="0"/>
            </a:br>
            <a:r>
              <a:rPr lang="en-US" dirty="0"/>
              <a:t> on a test document </a:t>
            </a:r>
            <a:r>
              <a:rPr lang="en-US" i="1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remove all duplicate words from </a:t>
            </a:r>
            <a:r>
              <a:rPr lang="en-US" i="1" dirty="0"/>
              <a:t>d</a:t>
            </a:r>
          </a:p>
          <a:p>
            <a:r>
              <a:rPr lang="en-US" dirty="0"/>
              <a:t>Then compute NB using the same equation: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vs. Boolean Multinomial NB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Normal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Shanghai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7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Boolean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Shanghai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 marL="133004" marR="1330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br>
              <a:rPr lang="en-US" dirty="0"/>
            </a:br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/>
              <a:t>Binary seems to work better than full word counts</a:t>
            </a:r>
          </a:p>
          <a:p>
            <a:pPr lvl="1"/>
            <a:r>
              <a:rPr lang="en-US" sz="2400" dirty="0"/>
              <a:t>This is </a:t>
            </a:r>
            <a:r>
              <a:rPr lang="en-US" sz="2400" b="1" dirty="0"/>
              <a:t>not</a:t>
            </a:r>
            <a:r>
              <a:rPr lang="en-US" sz="2400" dirty="0"/>
              <a:t> the same as Multivariate Bernoulli Na</a:t>
            </a:r>
            <a:r>
              <a:rPr lang="fr-FR" sz="2400" dirty="0" err="1"/>
              <a:t>ï</a:t>
            </a:r>
            <a:r>
              <a:rPr lang="en-US" sz="2400" dirty="0" err="1"/>
              <a:t>ve</a:t>
            </a:r>
            <a:r>
              <a:rPr lang="en-US" sz="2400" dirty="0"/>
              <a:t> Bayes</a:t>
            </a:r>
          </a:p>
          <a:p>
            <a:pPr lvl="2"/>
            <a:r>
              <a:rPr lang="en-US" sz="2400" dirty="0"/>
              <a:t>MBNB doesn’t work well for sentiment or other text tasks</a:t>
            </a:r>
          </a:p>
          <a:p>
            <a:r>
              <a:rPr lang="en-US" sz="2800" dirty="0"/>
              <a:t>Other possibility: log(</a:t>
            </a:r>
            <a:r>
              <a:rPr lang="en-US" sz="2800" dirty="0" err="1"/>
              <a:t>freq</a:t>
            </a:r>
            <a:r>
              <a:rPr lang="en-US" sz="2800" dirty="0"/>
              <a:t>(</a:t>
            </a:r>
            <a:r>
              <a:rPr lang="en-US" sz="2800" i="1" dirty="0"/>
              <a:t>w</a:t>
            </a:r>
            <a:r>
              <a:rPr lang="en-US" sz="2800" dirty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Pang, L. Lee, and S.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79—86.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I.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2006. Spam Filtering with Naive Bayes – Which Naive Bayes? CEAS 2006 - Third Conference on Email and Anti-Spam.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and negative evidence in Naive Bayes text classiﬁcation. ICANLP, 474-485.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2003</a:t>
            </a: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/>
              <a:t>Break up data into 10 folds</a:t>
            </a:r>
          </a:p>
          <a:p>
            <a:pPr lvl="1"/>
            <a:r>
              <a:rPr lang="en-US" dirty="0"/>
              <a:t>(Equal positive and negative inside each fold?)</a:t>
            </a:r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test set</a:t>
            </a:r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average performance of the 10 runs</a:t>
            </a:r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/>
              <a:t>Problems: </a:t>
            </a:r>
            <a:br>
              <a:rPr lang="en-US" dirty="0"/>
            </a:br>
            <a:r>
              <a:rPr lang="en-US" dirty="0"/>
              <a:t>What makes reviews hard to classify?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/>
              <a:t>Subtlety:</a:t>
            </a:r>
          </a:p>
          <a:p>
            <a:pPr lvl="1"/>
            <a:r>
              <a:rPr lang="en-US" sz="2400" dirty="0"/>
              <a:t>Perfume review in </a:t>
            </a:r>
            <a:r>
              <a:rPr lang="en-US" sz="2400" i="1" dirty="0"/>
              <a:t>Perfumes: the 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Dorothy Parker on Katherine Hepburn</a:t>
            </a:r>
          </a:p>
          <a:p>
            <a:pPr lvl="2"/>
            <a:r>
              <a:rPr lang="en-US" sz="2400" dirty="0"/>
              <a:t>“She runs the gamut of emotions from A to B”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Thwarted Expectations</a:t>
            </a:r>
            <a:br>
              <a:rPr lang="en-US" dirty="0"/>
            </a:br>
            <a:r>
              <a:rPr lang="en-US" dirty="0"/>
              <a:t>and Ordering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/>
              <a:t>“This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.”</a:t>
            </a:r>
            <a:endParaRPr lang="en-US" dirty="0"/>
          </a:p>
          <a:p>
            <a:r>
              <a:rPr lang="en-US" sz="2800" dirty="0"/>
              <a:t>Well as usual Keanu Reeves is nothing special, but surprisingly, the </a:t>
            </a:r>
            <a:r>
              <a:rPr lang="en-US" sz="2800" dirty="0">
                <a:solidFill>
                  <a:srgbClr val="0000FF"/>
                </a:solidFill>
              </a:rPr>
              <a:t>very talented </a:t>
            </a:r>
            <a:r>
              <a:rPr lang="en-US" sz="2800" dirty="0"/>
              <a:t>Laurence </a:t>
            </a:r>
            <a:r>
              <a:rPr lang="en-US" sz="2800" dirty="0" err="1"/>
              <a:t>Fishbourne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FF0000"/>
                </a:solidFill>
              </a:rPr>
              <a:t>not so good </a:t>
            </a:r>
            <a:r>
              <a:rPr lang="en-US" sz="2800" dirty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/>
              <a:t>The General Inquirer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en-US" dirty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List of Categories:  </a:t>
            </a:r>
            <a:r>
              <a:rPr lang="en-US" dirty="0">
                <a:hlinkClick r:id="rId3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4"/>
              </a:rPr>
              <a:t>http://www.wjh.harvard.edu/~inquirer/inquirerbasic.xls</a:t>
            </a:r>
            <a:endParaRPr lang="en-US" dirty="0"/>
          </a:p>
          <a:p>
            <a:r>
              <a:rPr lang="en-US" dirty="0"/>
              <a:t>Categories:</a:t>
            </a:r>
          </a:p>
          <a:p>
            <a:pPr lvl="1"/>
            <a:r>
              <a:rPr lang="en-US" dirty="0" err="1"/>
              <a:t>Positiv</a:t>
            </a:r>
            <a:r>
              <a:rPr lang="en-US" dirty="0"/>
              <a:t> (1915 words) and </a:t>
            </a:r>
            <a:r>
              <a:rPr lang="en-US" dirty="0" err="1"/>
              <a:t>Negativ</a:t>
            </a:r>
            <a:r>
              <a:rPr lang="en-US" dirty="0"/>
              <a:t> (2291 words)</a:t>
            </a:r>
          </a:p>
          <a:p>
            <a:pPr lvl="1"/>
            <a:r>
              <a:rPr lang="en-US" dirty="0"/>
              <a:t>Strong </a:t>
            </a:r>
            <a:r>
              <a:rPr lang="en-US" dirty="0" err="1"/>
              <a:t>vs</a:t>
            </a:r>
            <a:r>
              <a:rPr lang="en-US" dirty="0"/>
              <a:t> Weak, Active </a:t>
            </a:r>
            <a:r>
              <a:rPr lang="en-US" dirty="0" err="1"/>
              <a:t>vs</a:t>
            </a:r>
            <a:r>
              <a:rPr lang="en-US" dirty="0"/>
              <a:t>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J. 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Press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/>
              <a:t>LIWC 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TX</a:t>
            </a:r>
          </a:p>
          <a:p>
            <a:r>
              <a:rPr lang="en-US" dirty="0"/>
              <a:t>Home page: </a:t>
            </a:r>
            <a:r>
              <a:rPr lang="pl-PL" dirty="0">
                <a:hlinkClick r:id="rId2"/>
              </a:rPr>
              <a:t>http://www.liwc.net/</a:t>
            </a:r>
            <a:endParaRPr lang="pl-PL" dirty="0"/>
          </a:p>
          <a:p>
            <a:r>
              <a:rPr lang="en-US" dirty="0"/>
              <a:t>2300 words, &gt;70 classes</a:t>
            </a:r>
          </a:p>
          <a:p>
            <a:r>
              <a:rPr lang="en-US" sz="2200" b="1" dirty="0"/>
              <a:t>Affective Processes</a:t>
            </a:r>
          </a:p>
          <a:p>
            <a:pPr lvl="1"/>
            <a:r>
              <a:rPr lang="en-US" dirty="0"/>
              <a:t>negative emotion (</a:t>
            </a:r>
            <a:r>
              <a:rPr lang="en-US" i="1" dirty="0"/>
              <a:t>bad, weird, hate, problem, tough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emotion (</a:t>
            </a:r>
            <a:r>
              <a:rPr lang="en-US" i="1" dirty="0"/>
              <a:t>love, nice, sweet</a:t>
            </a:r>
            <a:r>
              <a:rPr lang="en-US" dirty="0"/>
              <a:t>)</a:t>
            </a:r>
          </a:p>
          <a:p>
            <a:r>
              <a:rPr lang="en-US" sz="2200" b="1" dirty="0"/>
              <a:t>Cognitive Processes</a:t>
            </a:r>
          </a:p>
          <a:p>
            <a:pPr lvl="1"/>
            <a:r>
              <a:rPr lang="en-US" dirty="0"/>
              <a:t>Tentative (</a:t>
            </a:r>
            <a:r>
              <a:rPr lang="en-US" i="1" dirty="0"/>
              <a:t>maybe, perhaps, guess</a:t>
            </a:r>
            <a:r>
              <a:rPr lang="en-US" dirty="0"/>
              <a:t>), Inhibition (</a:t>
            </a:r>
            <a:r>
              <a:rPr lang="en-US" i="1" dirty="0"/>
              <a:t>block, constraint</a:t>
            </a:r>
            <a:r>
              <a:rPr lang="en-US" dirty="0"/>
              <a:t>)</a:t>
            </a:r>
          </a:p>
          <a:p>
            <a:r>
              <a:rPr lang="en-US" sz="2200" b="1" dirty="0"/>
              <a:t>Pronouns, Negation </a:t>
            </a:r>
            <a:r>
              <a:rPr lang="en-US" sz="2200" dirty="0"/>
              <a:t>(</a:t>
            </a:r>
            <a:r>
              <a:rPr lang="en-US" sz="2200" i="1" dirty="0"/>
              <a:t>no, never</a:t>
            </a:r>
            <a:r>
              <a:rPr lang="en-US" sz="2200" dirty="0"/>
              <a:t>), </a:t>
            </a:r>
            <a:r>
              <a:rPr lang="en-US" sz="2200" b="1" dirty="0"/>
              <a:t>Quantifiers </a:t>
            </a:r>
            <a:r>
              <a:rPr lang="en-US" sz="2200" dirty="0"/>
              <a:t>(</a:t>
            </a:r>
            <a:r>
              <a:rPr lang="en-US" sz="2200" i="1" dirty="0"/>
              <a:t>few, many</a:t>
            </a:r>
            <a:r>
              <a:rPr lang="en-US" sz="2200" dirty="0"/>
              <a:t>) </a:t>
            </a:r>
          </a:p>
          <a:p>
            <a:r>
              <a:rPr lang="en-US" sz="2200" dirty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MPQA Subjectivity Cues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http://www.cs.pitt.edu/mpqa/subj_lexicon.html</a:t>
            </a:r>
            <a:endParaRPr lang="en-US" dirty="0"/>
          </a:p>
          <a:p>
            <a:r>
              <a:rPr lang="en-US" dirty="0"/>
              <a:t>6885 words from 8221 lemmas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Each word annotated for intensity (strong, weak)</a:t>
            </a:r>
          </a:p>
          <a:p>
            <a:r>
              <a:rPr lang="en-US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Liu Opinion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>
                <a:hlinkClick r:id="rId2"/>
              </a:rPr>
              <a:t>Bing Liu's Page on Opinion Mining</a:t>
            </a:r>
            <a:endParaRPr lang="en-US" dirty="0"/>
          </a:p>
          <a:p>
            <a:r>
              <a:rPr lang="en-US" dirty="0">
                <a:hlinkClick r:id="rId3"/>
              </a:rPr>
              <a:t>http://www.cs.uic.edu/~liub/FBS/opinion-lexicon-English.rar</a:t>
            </a:r>
            <a:endParaRPr lang="en-US" dirty="0"/>
          </a:p>
          <a:p>
            <a:endParaRPr lang="en-US" dirty="0"/>
          </a:p>
          <a:p>
            <a:r>
              <a:rPr lang="en-US" sz="2800" dirty="0"/>
              <a:t>6786 words</a:t>
            </a:r>
          </a:p>
          <a:p>
            <a:pPr lvl="1"/>
            <a:r>
              <a:rPr lang="en-US" sz="2400" dirty="0"/>
              <a:t>2006 positive</a:t>
            </a:r>
          </a:p>
          <a:p>
            <a:pPr lvl="1"/>
            <a:r>
              <a:rPr lang="en-US" sz="2400" dirty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 Hu and Bing Liu. Mining and Summarizing Customer Reviews. ACM SIGKDD-2004.</a:t>
            </a:r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2010 SENTIWORDNET 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http://sentiwordnet.isti.cnr.it/</a:t>
            </a:r>
            <a:endParaRPr lang="pl-PL" dirty="0"/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All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automatically annotated for degrees of positivity,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 [estimable(J,3)] “may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 0 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1 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[estimable(J,1)] “deserving of respect or high regard”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.75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Disagreements between polarity lexicons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Opinion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  <a:r>
                        <a:rPr lang="en-US" baseline="0" dirty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/>
                        <a:t>(2%)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/>
                        <a:t>(27%)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/>
                        <a:t>(3%)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Opinion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/>
                        <a:t>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General Inquirer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/>
                        <a:t>(23%)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(0.5%)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/>
                        <a:t>(25%)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Christopher Potts,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2011 </a:t>
            </a:r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/>
              <a:t>Analyzing the polarity of each word in IMDB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each word to appear in each sentiment class?</a:t>
            </a:r>
          </a:p>
          <a:p>
            <a:r>
              <a:rPr lang="en-US" dirty="0"/>
              <a:t>Count(“bad”) in 1-star, 2-star, 3-star, etc.</a:t>
            </a:r>
          </a:p>
          <a:p>
            <a:r>
              <a:rPr lang="en-US" dirty="0"/>
              <a:t>But can’t use raw counts: </a:t>
            </a:r>
          </a:p>
          <a:p>
            <a:r>
              <a:rPr lang="en-US" dirty="0"/>
              <a:t>Instead, </a:t>
            </a:r>
            <a:r>
              <a:rPr lang="en-US" b="1" dirty="0"/>
              <a:t>likelihood: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them comparable between words</a:t>
            </a:r>
          </a:p>
          <a:p>
            <a:pPr lvl="1"/>
            <a:r>
              <a:rPr lang="en-US" b="1" dirty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SALT  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5609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460500" imgH="482600" progId="Equation.3">
                  <p:embed/>
                </p:oleObj>
              </mc:Choice>
              <mc:Fallback>
                <p:oleObj name="Equation" r:id="rId5" imgW="1460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/>
              <a:t>Analyzing the polarity of each word in IMDB</a:t>
            </a:r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Scaled likelihood</a:t>
            </a:r>
          </a:p>
          <a:p>
            <a:r>
              <a:rPr lang="en-US" sz="1000" dirty="0">
                <a:latin typeface="+mn-lt"/>
              </a:rPr>
              <a:t>P(</a:t>
            </a:r>
            <a:r>
              <a:rPr lang="en-US" sz="1000" dirty="0" err="1">
                <a:latin typeface="+mn-lt"/>
              </a:rPr>
              <a:t>w|c</a:t>
            </a:r>
            <a:r>
              <a:rPr lang="en-US" sz="1000" dirty="0">
                <a:latin typeface="+mn-lt"/>
              </a:rPr>
              <a:t>)/P(w)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Scaled likelihood</a:t>
            </a:r>
          </a:p>
          <a:p>
            <a:r>
              <a:rPr lang="en-US" sz="1000" dirty="0">
                <a:latin typeface="+mn-lt"/>
              </a:rPr>
              <a:t>P(</a:t>
            </a:r>
            <a:r>
              <a:rPr lang="en-US" sz="1000" dirty="0" err="1">
                <a:latin typeface="+mn-lt"/>
              </a:rPr>
              <a:t>w|c</a:t>
            </a:r>
            <a:r>
              <a:rPr lang="en-US" sz="1000" dirty="0">
                <a:latin typeface="+mn-lt"/>
              </a:rPr>
              <a:t>)/P(w)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SALT  20, 636-659.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Other sentiment feature: Logical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85950"/>
            <a:ext cx="8534400" cy="2895600"/>
          </a:xfrm>
        </p:spPr>
        <p:txBody>
          <a:bodyPr/>
          <a:lstStyle/>
          <a:p>
            <a:r>
              <a:rPr lang="en-US" sz="2800" dirty="0"/>
              <a:t>Is logical negation (</a:t>
            </a:r>
            <a:r>
              <a:rPr lang="en-US" sz="2800" i="1" dirty="0"/>
              <a:t>no, not</a:t>
            </a:r>
            <a:r>
              <a:rPr lang="en-US" sz="2800" dirty="0"/>
              <a:t>) associated with negative sentiment?</a:t>
            </a:r>
          </a:p>
          <a:p>
            <a:r>
              <a:rPr lang="en-US" sz="2800" dirty="0"/>
              <a:t>Potts experiment:</a:t>
            </a:r>
          </a:p>
          <a:p>
            <a:pPr lvl="1"/>
            <a:r>
              <a:rPr lang="en-US" sz="2400" dirty="0"/>
              <a:t>Count negation (</a:t>
            </a:r>
            <a:r>
              <a:rPr lang="en-US" sz="2400" i="1" dirty="0"/>
              <a:t>not, </a:t>
            </a:r>
            <a:r>
              <a:rPr lang="en-US" sz="2400" i="1" dirty="0" err="1"/>
              <a:t>n’t</a:t>
            </a:r>
            <a:r>
              <a:rPr lang="en-US" sz="2400" i="1" dirty="0"/>
              <a:t>, no, never</a:t>
            </a:r>
            <a:r>
              <a:rPr lang="en-US" sz="2400" dirty="0"/>
              <a:t>) in online reviews</a:t>
            </a:r>
          </a:p>
          <a:p>
            <a:pPr lvl="1"/>
            <a:r>
              <a:rPr lang="en-US" sz="2400" dirty="0"/>
              <a:t>Regress against the review rating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9715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SALT  20, 636-659.</a:t>
            </a:r>
          </a:p>
        </p:txBody>
      </p:sp>
    </p:spTree>
    <p:extLst>
      <p:ext uri="{BB962C8B-B14F-4D97-AF65-F5344CB8AC3E}">
        <p14:creationId xmlns:p14="http://schemas.microsoft.com/office/powerpoint/2010/main" val="33679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Potts 2011 Results:</a:t>
            </a:r>
            <a:br>
              <a:rPr lang="en-US" sz="3600" dirty="0"/>
            </a:br>
            <a:r>
              <a:rPr lang="en-US" sz="3600" dirty="0"/>
              <a:t>More negation in negative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8115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/>
              <a:t>a</a:t>
            </a:r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135255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292128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Scaled likelihood</a:t>
            </a:r>
          </a:p>
          <a:p>
            <a:r>
              <a:rPr lang="en-US" sz="1400" dirty="0">
                <a:latin typeface="+mn-lt"/>
              </a:rPr>
              <a:t>P(</a:t>
            </a:r>
            <a:r>
              <a:rPr lang="en-US" sz="1400" dirty="0" err="1">
                <a:latin typeface="+mn-lt"/>
              </a:rPr>
              <a:t>w|c</a:t>
            </a:r>
            <a:r>
              <a:rPr lang="en-US" sz="1400" dirty="0">
                <a:latin typeface="+mn-lt"/>
              </a:rPr>
              <a:t>)/P(w)</a:t>
            </a:r>
          </a:p>
        </p:txBody>
      </p:sp>
    </p:spTree>
    <p:extLst>
      <p:ext uri="{BB962C8B-B14F-4D97-AF65-F5344CB8AC3E}">
        <p14:creationId xmlns:p14="http://schemas.microsoft.com/office/powerpoint/2010/main" val="285333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of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 small amount of information</a:t>
            </a:r>
          </a:p>
          <a:p>
            <a:pPr lvl="1"/>
            <a:r>
              <a:rPr lang="en-US" sz="2400" dirty="0"/>
              <a:t>A few labeled examples</a:t>
            </a:r>
          </a:p>
          <a:p>
            <a:pPr lvl="1"/>
            <a:r>
              <a:rPr lang="en-US" sz="2400" dirty="0"/>
              <a:t>A few hand-built patterns</a:t>
            </a:r>
          </a:p>
          <a:p>
            <a:r>
              <a:rPr lang="en-US" sz="2800" dirty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and </a:t>
            </a:r>
            <a:r>
              <a:rPr lang="en-US" dirty="0" err="1"/>
              <a:t>McKeown</a:t>
            </a:r>
            <a:r>
              <a:rPr lang="en-US" dirty="0"/>
              <a:t> intuition for identifying word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/>
              <a:t>Adjectives conjoined by “</a:t>
            </a:r>
            <a:r>
              <a:rPr lang="en-US" sz="2800" i="1" dirty="0"/>
              <a:t>and</a:t>
            </a:r>
            <a:r>
              <a:rPr lang="en-US" sz="2800" dirty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</a:p>
          <a:p>
            <a:r>
              <a:rPr lang="en-US" sz="2800" dirty="0"/>
              <a:t>Adjectives conjoined by “</a:t>
            </a:r>
            <a:r>
              <a:rPr lang="en-US" sz="2800" i="1" dirty="0"/>
              <a:t>but</a:t>
            </a:r>
            <a:r>
              <a:rPr lang="en-US" sz="2800" dirty="0"/>
              <a:t>” do not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but </a:t>
            </a:r>
            <a:r>
              <a:rPr lang="en-US" sz="2400" dirty="0">
                <a:solidFill>
                  <a:srgbClr val="0000FF"/>
                </a:solidFill>
              </a:rPr>
              <a:t>brutal</a:t>
            </a: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Smith. 2010.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Tweets to Polls: Linking Text Sentiment to Public Opinion Time Series. In 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Label </a:t>
            </a:r>
            <a:r>
              <a:rPr lang="en-US" sz="2800" b="1" dirty="0"/>
              <a:t>seed set </a:t>
            </a:r>
            <a:r>
              <a:rPr lang="en-US" sz="2800" dirty="0"/>
              <a:t>of 1336 adjectives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/>
              <a:t>657 positive</a:t>
            </a:r>
          </a:p>
          <a:p>
            <a:pPr lvl="2"/>
            <a:r>
              <a:rPr lang="en-US" sz="2400" dirty="0"/>
              <a:t>adequate central clever famous intelligent remarkable reputed sensitive slender thriving…</a:t>
            </a:r>
          </a:p>
          <a:p>
            <a:pPr lvl="1"/>
            <a:r>
              <a:rPr lang="en-US" sz="2400" dirty="0"/>
              <a:t>679 negative</a:t>
            </a:r>
          </a:p>
          <a:p>
            <a:pPr lvl="2"/>
            <a:r>
              <a:rPr lang="en-US" sz="2400" dirty="0"/>
              <a:t>contagious drunken ignorant lanky listless primitive strident troublesome unresolved unsuspecting…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cautious cynical evasive harmful hypocritical inefficient insecure irrational irresponsible minor outspoken pleasant 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cynical 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a </a:t>
            </a:r>
            <a:r>
              <a:rPr lang="en-US" i="1" dirty="0"/>
              <a:t>phrasal lexicon </a:t>
            </a:r>
            <a:r>
              <a:rPr lang="en-US" dirty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Rate a review by the average polarity of its phrases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two-word phrases with adjectives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First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Second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Third Word</a:t>
                      </a:r>
                      <a:r>
                        <a:rPr lang="en-US" sz="2400" baseline="0" dirty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RB,</a:t>
                      </a:r>
                      <a:r>
                        <a:rPr lang="en-US" sz="2400" baseline="0" dirty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Not NN nor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Not NN 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RB, RBR, or 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VB, VBD, VBN, VBG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polarity of a phrase?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phrases co-occur more with </a:t>
            </a:r>
            <a:r>
              <a:rPr lang="en-US" i="1" dirty="0"/>
              <a:t>“excellent”</a:t>
            </a:r>
          </a:p>
          <a:p>
            <a:r>
              <a:rPr lang="en-US" dirty="0"/>
              <a:t>Negative phrases co-occur more with </a:t>
            </a:r>
            <a:r>
              <a:rPr lang="en-US" i="1" dirty="0"/>
              <a:t>“poor”</a:t>
            </a:r>
          </a:p>
          <a:p>
            <a:r>
              <a:rPr lang="en-US" dirty="0"/>
              <a:t>But how to measure co-occurrence?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information </a:t>
            </a:r>
            <a:r>
              <a:rPr lang="en-US" sz="2800" dirty="0"/>
              <a:t>between 2 random variables X and 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/>
              <a:t>Twitter sentiment: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Johan 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Zeng. 2011. </a:t>
            </a:r>
            <a:r>
              <a:rPr lang="en-US" sz="2000" dirty="0">
                <a:hlinkClick r:id="rId3"/>
              </a:rPr>
              <a:t>Twitter mood predicts the stock market,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Journal of Computational Science 2:1, 1-8. 10.1016/j.jocs.2010.12.007.</a:t>
            </a:r>
            <a:endParaRPr lang="de-DE" sz="18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 How much more do two words co-occur than if they were independent?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/>
              <a:t>How to Estimate </a:t>
            </a:r>
            <a:r>
              <a:rPr lang="en-US" sz="2800" dirty="0" err="1"/>
              <a:t>Pointwise</a:t>
            </a:r>
            <a:r>
              <a:rPr lang="en-US" sz="2800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/>
              <a:t>Query 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/>
              <a:t>P(word) estimated by    </a:t>
            </a:r>
            <a:r>
              <a:rPr lang="en-US" sz="2600" dirty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/>
              <a:t>P(word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by   </a:t>
            </a:r>
            <a:r>
              <a:rPr lang="en-US" sz="2600" dirty="0">
                <a:latin typeface="Courier"/>
                <a:cs typeface="Courier"/>
              </a:rPr>
              <a:t>hits(word1 NEAR word2)/N</a:t>
            </a:r>
            <a:r>
              <a:rPr lang="en-US" sz="2600" baseline="30000" dirty="0">
                <a:latin typeface="Courier"/>
                <a:cs typeface="Courier"/>
              </a:rPr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380"/>
              </p:ext>
            </p:extLst>
          </p:nvPr>
        </p:nvGraphicFramePr>
        <p:xfrm>
          <a:off x="609600" y="3486150"/>
          <a:ext cx="7650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4" imgW="3200400" imgH="368300" progId="Equation.3">
                  <p:embed/>
                </p:oleObj>
              </mc:Choice>
              <mc:Fallback>
                <p:oleObj name="Equation" r:id="rId4" imgW="3200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86150"/>
                        <a:ext cx="765016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47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/>
              <a:t>Does phrase appear more with “poor” or “excellent”?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5632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86839"/>
              </p:ext>
            </p:extLst>
          </p:nvPr>
        </p:nvGraphicFramePr>
        <p:xfrm>
          <a:off x="1298575" y="3867150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5" imgW="3200400" imgH="469900" progId="Equation.3">
                  <p:embed/>
                </p:oleObj>
              </mc:Choice>
              <mc:Fallback>
                <p:oleObj name="Equation" r:id="rId5" imgW="320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67150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22448"/>
              </p:ext>
            </p:extLst>
          </p:nvPr>
        </p:nvGraphicFramePr>
        <p:xfrm>
          <a:off x="685800" y="1962150"/>
          <a:ext cx="8262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7" imgW="4406900" imgH="431800" progId="Equation.3">
                  <p:embed/>
                </p:oleObj>
              </mc:Choice>
              <mc:Fallback>
                <p:oleObj name="Equation" r:id="rId7" imgW="440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2150"/>
                        <a:ext cx="8262938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26402"/>
              </p:ext>
            </p:extLst>
          </p:nvPr>
        </p:nvGraphicFramePr>
        <p:xfrm>
          <a:off x="838200" y="2876550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9" imgW="4025900" imgH="431800" progId="Equation.3">
                  <p:embed/>
                </p:oleObj>
              </mc:Choice>
              <mc:Fallback>
                <p:oleObj name="Equation" r:id="rId9" imgW="402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6550"/>
                        <a:ext cx="754856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6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Phrases from a thumbs-up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  <a:r>
                        <a:rPr lang="en-US" baseline="0" dirty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direct 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local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low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true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  <a:r>
                        <a:rPr lang="en-US" baseline="0" dirty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inconveniently</a:t>
                      </a:r>
                      <a:r>
                        <a:rPr lang="en-US" baseline="0" dirty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Phrases from a thumbs-down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direct deposits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online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very 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  <a:r>
                        <a:rPr lang="en-US" baseline="0" dirty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/>
                        <a:t>virtual</a:t>
                      </a:r>
                      <a:r>
                        <a:rPr lang="en-US" sz="1800" baseline="0" dirty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JJ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lesser evil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RBR 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other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r>
                        <a:rPr lang="en-US" baseline="0" dirty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/>
                        <a:t>unethical</a:t>
                      </a:r>
                      <a:r>
                        <a:rPr lang="en-US" baseline="0" dirty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/>
                          <a:cs typeface="Courier"/>
                        </a:rPr>
                        <a:t>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410 reviews from </a:t>
            </a:r>
            <a:r>
              <a:rPr lang="en-US" dirty="0" err="1"/>
              <a:t>Epinions</a:t>
            </a:r>
            <a:endParaRPr lang="en-US" dirty="0"/>
          </a:p>
          <a:p>
            <a:pPr lvl="1"/>
            <a:r>
              <a:rPr lang="en-US" dirty="0"/>
              <a:t>170 (41%) negative</a:t>
            </a:r>
          </a:p>
          <a:p>
            <a:pPr lvl="1"/>
            <a:r>
              <a:rPr lang="en-US" dirty="0"/>
              <a:t>240 (59%) positive</a:t>
            </a:r>
          </a:p>
          <a:p>
            <a:r>
              <a:rPr lang="en-US" dirty="0"/>
              <a:t>Majority class baseline: 59%</a:t>
            </a:r>
          </a:p>
          <a:p>
            <a:r>
              <a:rPr lang="en-US" dirty="0" err="1"/>
              <a:t>Turney</a:t>
            </a:r>
            <a:r>
              <a:rPr lang="en-US" dirty="0"/>
              <a:t> algorithm: 74%</a:t>
            </a:r>
          </a:p>
          <a:p>
            <a:endParaRPr lang="en-US" dirty="0"/>
          </a:p>
          <a:p>
            <a:r>
              <a:rPr lang="en-US" dirty="0"/>
              <a:t>Phrases rather than words</a:t>
            </a:r>
          </a:p>
          <a:p>
            <a:r>
              <a:rPr lang="en-US" dirty="0"/>
              <a:t>Learns domain-specific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WordNet</a:t>
            </a:r>
            <a:r>
              <a:rPr lang="en-US" dirty="0"/>
              <a:t> to learn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: online thesaurus (covered in later lecture).</a:t>
            </a:r>
          </a:p>
          <a:p>
            <a:r>
              <a:rPr lang="en-US" dirty="0"/>
              <a:t>Create positive (“good”) and negative seed-words (“terrible”)</a:t>
            </a:r>
          </a:p>
          <a:p>
            <a:r>
              <a:rPr lang="en-US" dirty="0"/>
              <a:t>Find Synonyms and Antonyms</a:t>
            </a:r>
          </a:p>
          <a:p>
            <a:pPr lvl="1"/>
            <a:r>
              <a:rPr lang="en-US" dirty="0"/>
              <a:t>Positive Set:  Add  synonyms of positive words (“well”) and antonyms of negative words </a:t>
            </a:r>
          </a:p>
          <a:p>
            <a:pPr lvl="1"/>
            <a:r>
              <a:rPr lang="en-US" dirty="0"/>
              <a:t>Negative Set: Add synonyms of negative words (“awful”)  and antonyms of positive words (”evil”)</a:t>
            </a:r>
          </a:p>
          <a:p>
            <a:r>
              <a:rPr lang="en-US" dirty="0"/>
              <a:t>Repeat, following chains of synonyms</a:t>
            </a:r>
          </a:p>
          <a:p>
            <a:r>
              <a:rPr lang="en-US" dirty="0"/>
              <a:t>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Mining and summarizing customer reviews. In Proceedings of KDD, 2004</a:t>
            </a:r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Learning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dirty="0"/>
              <a:t>Can be domain-specific</a:t>
            </a:r>
          </a:p>
          <a:p>
            <a:pPr lvl="1"/>
            <a:r>
              <a:rPr lang="en-US" sz="2000" dirty="0"/>
              <a:t>Can be more robust (more words)</a:t>
            </a:r>
          </a:p>
          <a:p>
            <a:r>
              <a:rPr lang="en-US" sz="2800" dirty="0"/>
              <a:t>Intuition</a:t>
            </a:r>
          </a:p>
          <a:p>
            <a:pPr lvl="1"/>
            <a:r>
              <a:rPr lang="en-US" dirty="0"/>
              <a:t>Start with a seed set of words (‘good’, ‘poor’)</a:t>
            </a:r>
          </a:p>
          <a:p>
            <a:pPr lvl="1"/>
            <a:r>
              <a:rPr lang="en-US" dirty="0"/>
              <a:t>Find other words that have similar polarity:</a:t>
            </a:r>
          </a:p>
          <a:p>
            <a:pPr lvl="2"/>
            <a:r>
              <a:rPr lang="en-US" dirty="0"/>
              <a:t>Using “and” and “but”</a:t>
            </a:r>
          </a:p>
          <a:p>
            <a:pPr lvl="2"/>
            <a:r>
              <a:rPr lang="en-US" dirty="0"/>
              <a:t>Using words that occur nearby in the same document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WordNet</a:t>
            </a:r>
            <a:r>
              <a:rPr lang="en-US" dirty="0"/>
              <a:t> synonyms and antonyms</a:t>
            </a:r>
          </a:p>
          <a:p>
            <a:pPr lvl="2"/>
            <a:endParaRPr lang="en-US" dirty="0"/>
          </a:p>
          <a:p>
            <a:endParaRPr lang="en-US" sz="2400" dirty="0"/>
          </a:p>
          <a:p>
            <a:pPr lvl="2"/>
            <a:r>
              <a:rPr lang="en-US" sz="2400" dirty="0"/>
              <a:t>Use seeds and semi-supervised learning to induce lexicons</a:t>
            </a:r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</a:p>
        </p:txBody>
      </p:sp>
    </p:spTree>
    <p:extLst>
      <p:ext uri="{BB962C8B-B14F-4D97-AF65-F5344CB8AC3E}">
        <p14:creationId xmlns:p14="http://schemas.microsoft.com/office/powerpoint/2010/main" val="221568480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Sentiment Tasks</a:t>
            </a: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Dow Jones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/>
              <a:t>CALM predicts DJIA 3 days later</a:t>
            </a:r>
          </a:p>
          <a:p>
            <a:r>
              <a:rPr lang="en-US" sz="2000" dirty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CALM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Bollen</a:t>
            </a:r>
            <a:r>
              <a:rPr lang="en-US" sz="1800" dirty="0">
                <a:latin typeface="+mn-lt"/>
              </a:rPr>
              <a:t> et al. (2011)</a:t>
            </a: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sentiment of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/>
              <a:t>Important for finding aspects or attributes</a:t>
            </a:r>
          </a:p>
          <a:p>
            <a:pPr lvl="1"/>
            <a:r>
              <a:rPr lang="en-US" dirty="0"/>
              <a:t>Target of sentiment</a:t>
            </a:r>
          </a:p>
          <a:p>
            <a:pPr lvl="1"/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The food was great but the service was awful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/>
              <a:t>Frequent phrases + rules</a:t>
            </a:r>
          </a:p>
          <a:p>
            <a:pPr lvl="1"/>
            <a:r>
              <a:rPr lang="en-US" dirty="0"/>
              <a:t>Find all highly frequent phrases across reviews (“</a:t>
            </a:r>
            <a:r>
              <a:rPr lang="en-US" dirty="0">
                <a:latin typeface="Courier"/>
                <a:cs typeface="Courier"/>
              </a:rPr>
              <a:t>fish tacos”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Filter by rules like “occurs right after sentiment word”</a:t>
            </a:r>
          </a:p>
          <a:p>
            <a:pPr lvl="2"/>
            <a:r>
              <a:rPr lang="en-US" dirty="0"/>
              <a:t>“…</a:t>
            </a:r>
            <a:r>
              <a:rPr lang="en-US" dirty="0">
                <a:latin typeface="Courier"/>
                <a:cs typeface="Courier"/>
              </a:rPr>
              <a:t>great fish tacos</a:t>
            </a:r>
            <a:r>
              <a:rPr lang="en-US" dirty="0"/>
              <a:t>”  means </a:t>
            </a:r>
            <a:r>
              <a:rPr lang="en-US" dirty="0">
                <a:latin typeface="Courier"/>
                <a:cs typeface="Courier"/>
              </a:rPr>
              <a:t>fish tacos </a:t>
            </a:r>
            <a:r>
              <a:rPr lang="en-US" dirty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/>
                        <a:t>casino</a:t>
                      </a:r>
                      <a:r>
                        <a:rPr lang="da-DK" sz="2000" b="0" dirty="0"/>
                        <a:t>, buffet, pool, </a:t>
                      </a:r>
                      <a:r>
                        <a:rPr lang="da-DK" sz="2000" b="0" dirty="0" err="1"/>
                        <a:t>resort</a:t>
                      </a:r>
                      <a:r>
                        <a:rPr lang="da-DK" sz="2000" b="0" dirty="0"/>
                        <a:t>, 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/>
                        <a:t>Children’s</a:t>
                      </a:r>
                      <a:r>
                        <a:rPr lang="fr-FR" sz="2000" dirty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haircut</a:t>
                      </a:r>
                      <a:r>
                        <a:rPr lang="fr-FR" sz="2000" dirty="0"/>
                        <a:t>, job, </a:t>
                      </a:r>
                      <a:r>
                        <a:rPr lang="fr-FR" sz="2000" dirty="0" err="1"/>
                        <a:t>experience</a:t>
                      </a:r>
                      <a:r>
                        <a:rPr lang="fr-FR" sz="2000" dirty="0"/>
                        <a:t>, kids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/>
                        <a:t>Greek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food, wine, service, appetizer, lamb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/>
                        <a:t>Department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selection, department, sales, shop, clothing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2004. Mining and summarizing customer reviews. In Proceedings of KDD.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Workshop.</a:t>
            </a:r>
          </a:p>
        </p:txBody>
      </p:sp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aspect name may not be in the sentence</a:t>
            </a:r>
          </a:p>
          <a:p>
            <a:r>
              <a:rPr lang="en-US" dirty="0"/>
              <a:t>For restaurants/hotels, aspects are well-understood</a:t>
            </a:r>
          </a:p>
          <a:p>
            <a:r>
              <a:rPr lang="en-US" dirty="0"/>
              <a:t>Supervised classification</a:t>
            </a:r>
          </a:p>
          <a:p>
            <a:pPr lvl="1"/>
            <a:r>
              <a:rPr lang="en-US" dirty="0"/>
              <a:t>Hand-label a small corpus of restaurant review sentences with aspect</a:t>
            </a:r>
          </a:p>
          <a:p>
            <a:pPr lvl="2"/>
            <a:r>
              <a:rPr lang="en-US" dirty="0"/>
              <a:t>food, décor, service, value, NONE</a:t>
            </a:r>
          </a:p>
          <a:p>
            <a:pPr lvl="1"/>
            <a:r>
              <a:rPr lang="en-US" dirty="0"/>
              <a:t>Train a classifier to assign an aspect to </a:t>
            </a:r>
            <a:r>
              <a:rPr lang="en-US" dirty="0" err="1"/>
              <a:t>asentence</a:t>
            </a:r>
            <a:endParaRPr lang="en-US" dirty="0"/>
          </a:p>
          <a:p>
            <a:pPr lvl="2"/>
            <a:r>
              <a:rPr lang="en-US" sz="1800" dirty="0"/>
              <a:t>“Given this sentence, is the aspect </a:t>
            </a:r>
            <a:r>
              <a:rPr lang="en-US" sz="1800" i="1" dirty="0"/>
              <a:t>food, décor, service, value, </a:t>
            </a:r>
            <a:r>
              <a:rPr lang="en-US" sz="1800" dirty="0"/>
              <a:t>or</a:t>
            </a:r>
            <a:r>
              <a:rPr lang="en-US" sz="1800" i="1" dirty="0"/>
              <a:t> NONE</a:t>
            </a:r>
            <a:r>
              <a:rPr lang="en-US" sz="1800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/>
              <a:t>Putting it all together:</a:t>
            </a:r>
            <a:br>
              <a:rPr lang="en-US" dirty="0"/>
            </a:br>
            <a:r>
              <a:rPr lang="en-US" dirty="0"/>
              <a:t>Finding sentiment for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Reviews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+mn-lt"/>
              </a:rPr>
              <a:t>Summary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Sentences</a:t>
            </a:r>
          </a:p>
          <a:p>
            <a:r>
              <a:rPr lang="en-US" sz="1800" dirty="0">
                <a:latin typeface="+mn-lt"/>
              </a:rPr>
              <a:t>&amp; Phrases</a:t>
            </a: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Sentiment</a:t>
            </a:r>
          </a:p>
          <a:p>
            <a:r>
              <a:rPr lang="en-US" sz="1400" dirty="0">
                <a:latin typeface="Lucida Sans" pitchFamily="-65" charset="0"/>
              </a:rPr>
              <a:t>Classifier</a:t>
            </a: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Aspect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Aggregator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</a:t>
            </a:r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>
                <a:cs typeface="Calibri"/>
              </a:rPr>
              <a:t>Blair-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/>
              <a:t> et al.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R</a:t>
            </a:r>
            <a:r>
              <a:rPr lang="fr-FR" sz="2000" dirty="0" err="1"/>
              <a:t>ooms</a:t>
            </a:r>
            <a:r>
              <a:rPr lang="fr-FR" sz="2000" dirty="0"/>
              <a:t>  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…the 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</a:t>
            </a:r>
            <a:r>
              <a:rPr lang="fr-FR" sz="2000" dirty="0" err="1"/>
              <a:t>ervice</a:t>
            </a:r>
            <a:r>
              <a:rPr lang="fr-FR" sz="2000" dirty="0"/>
              <a:t>  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SLOW.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D</a:t>
            </a:r>
            <a:r>
              <a:rPr lang="fr-FR" sz="2000" dirty="0" err="1"/>
              <a:t>ining</a:t>
            </a:r>
            <a:r>
              <a:rPr lang="fr-FR" sz="2000" dirty="0"/>
              <a:t> (3/5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>
                <a:solidFill>
                  <a:srgbClr val="008000"/>
                </a:solidFill>
              </a:rPr>
              <a:t>biloxi.the</a:t>
            </a:r>
            <a:r>
              <a:rPr lang="en-US" sz="1600" dirty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Offer of free buffet for joining the Play</a:t>
            </a: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 assume classes have equal frequencies!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If not balanced (common in the real world) </a:t>
            </a:r>
          </a:p>
          <a:p>
            <a:pPr lvl="1"/>
            <a:r>
              <a:rPr lang="en-US" dirty="0"/>
              <a:t>can’t use accuracies as an evaluation </a:t>
            </a:r>
          </a:p>
          <a:p>
            <a:pPr lvl="1"/>
            <a:r>
              <a:rPr lang="en-US" dirty="0"/>
              <a:t>need to use F-scores</a:t>
            </a:r>
          </a:p>
          <a:p>
            <a:r>
              <a:rPr lang="en-US" dirty="0"/>
              <a:t>Severe </a:t>
            </a:r>
            <a:r>
              <a:rPr lang="en-US" dirty="0" err="1"/>
              <a:t>imbalancing</a:t>
            </a:r>
            <a:r>
              <a:rPr lang="en-US" dirty="0"/>
              <a:t> also can degrade classifier performance</a:t>
            </a:r>
          </a:p>
          <a:p>
            <a:r>
              <a:rPr lang="en-US" dirty="0"/>
              <a:t>Two common solutions: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Resampling in training</a:t>
            </a:r>
          </a:p>
          <a:p>
            <a:pPr lvl="2"/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Cost-sensitive learning</a:t>
            </a:r>
          </a:p>
          <a:p>
            <a:pPr lvl="2"/>
            <a:r>
              <a:rPr lang="en-US" dirty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How to deal with 7 stars?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534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Map 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linear or ordinal regression</a:t>
            </a:r>
          </a:p>
          <a:p>
            <a:pPr lvl="1"/>
            <a:r>
              <a:rPr lang="en-US" sz="2800" dirty="0"/>
              <a:t>Or  specialized models like metric labeling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4437" y="819150"/>
            <a:ext cx="676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 and Lillian Lee.  2005.  Seeing stars: Exploiting class relationships for sentiment categorization with respect to rating scales.  ACL,  115–124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26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label</a:t>
            </a:r>
          </a:p>
          <a:p>
            <a:r>
              <a:rPr lang="en-US" sz="2800" dirty="0"/>
              <a:t>Features:</a:t>
            </a:r>
          </a:p>
          <a:p>
            <a:pPr lvl="1"/>
            <a:r>
              <a:rPr lang="en-US" sz="2400" dirty="0"/>
              <a:t>Negation is important</a:t>
            </a:r>
          </a:p>
          <a:p>
            <a:pPr lvl="1"/>
            <a:r>
              <a:rPr lang="en-US" sz="2400" dirty="0"/>
              <a:t>Using all words (in naïve </a:t>
            </a:r>
            <a:r>
              <a:rPr lang="en-US" sz="2400" dirty="0" err="1"/>
              <a:t>bayes</a:t>
            </a:r>
            <a:r>
              <a:rPr lang="en-US" sz="2400" dirty="0"/>
              <a:t>) works well for some tasks</a:t>
            </a:r>
          </a:p>
          <a:p>
            <a:pPr lvl="1"/>
            <a:r>
              <a:rPr lang="en-US" sz="2400" dirty="0"/>
              <a:t>Finding subsets of words may help in other tasks</a:t>
            </a:r>
          </a:p>
          <a:p>
            <a:pPr lvl="2"/>
            <a:r>
              <a:rPr lang="en-US" sz="2400" dirty="0"/>
              <a:t>Hand-built polarity lexicons</a:t>
            </a:r>
          </a:p>
          <a:p>
            <a:pPr lvl="2"/>
            <a:r>
              <a:rPr lang="en-US" sz="2400" dirty="0"/>
              <a:t>Use seeds and semi-supervised learning to induce lexicons</a:t>
            </a:r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a 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colored beliefs, dispositions towards objects or persons</a:t>
            </a:r>
          </a:p>
          <a:p>
            <a:pPr lvl="1"/>
            <a:r>
              <a:rPr lang="en-US" sz="1800" i="1" dirty="0"/>
              <a:t> liking, loving, hating, valuing,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/>
              <a:t>Computational work on other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/>
              <a:t>Mood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/>
              <a:t>Interpersonal stances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Detection of flirtation or friendliness in conversations</a:t>
            </a:r>
          </a:p>
          <a:p>
            <a:pPr>
              <a:lnSpc>
                <a:spcPct val="90000"/>
              </a:lnSpc>
            </a:pPr>
            <a:r>
              <a:rPr lang="en-US" b="1" dirty="0"/>
              <a:t>Personality traits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Detection of extroverts</a:t>
            </a:r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/>
              <a:t>Target Sentiment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Detection of Friendliness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05200"/>
          </a:xfrm>
        </p:spPr>
        <p:txBody>
          <a:bodyPr/>
          <a:lstStyle/>
          <a:p>
            <a:r>
              <a:rPr lang="en-US" dirty="0"/>
              <a:t>Friendly speakers use collaborative conversational style</a:t>
            </a:r>
          </a:p>
          <a:p>
            <a:pPr lvl="1"/>
            <a:r>
              <a:rPr lang="en-US" dirty="0"/>
              <a:t>Laughter</a:t>
            </a:r>
          </a:p>
          <a:p>
            <a:pPr lvl="1"/>
            <a:r>
              <a:rPr lang="en-US" dirty="0"/>
              <a:t>Less use of negative emotional words</a:t>
            </a:r>
          </a:p>
          <a:p>
            <a:pPr lvl="1"/>
            <a:r>
              <a:rPr lang="en-US" dirty="0"/>
              <a:t>More sympathy 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That’s too bad    I’m sorry to hear that</a:t>
            </a:r>
          </a:p>
          <a:p>
            <a:pPr lvl="1"/>
            <a:r>
              <a:rPr lang="en-US" dirty="0"/>
              <a:t>More agreement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I think so too</a:t>
            </a:r>
          </a:p>
          <a:p>
            <a:pPr lvl="1"/>
            <a:r>
              <a:rPr lang="en-US" dirty="0"/>
              <a:t>Less hedges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kind of   sort of   a little …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971550"/>
            <a:ext cx="316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Ranganath</a:t>
            </a:r>
            <a:r>
              <a:rPr lang="en-US" sz="1800" dirty="0">
                <a:latin typeface="+mn-lt"/>
              </a:rPr>
              <a:t>, Jurafsky, McFarland</a:t>
            </a:r>
          </a:p>
        </p:txBody>
      </p:sp>
    </p:spTree>
    <p:extLst>
      <p:ext uri="{BB962C8B-B14F-4D97-AF65-F5344CB8AC3E}">
        <p14:creationId xmlns:p14="http://schemas.microsoft.com/office/powerpoint/2010/main" val="24751049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Sentiment Tasks</a:t>
            </a:r>
          </a:p>
        </p:txBody>
      </p:sp>
    </p:spTree>
    <p:extLst>
      <p:ext uri="{BB962C8B-B14F-4D97-AF65-F5344CB8AC3E}">
        <p14:creationId xmlns:p14="http://schemas.microsoft.com/office/powerpoint/2010/main" val="26085958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has many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Opinion extraction</a:t>
            </a:r>
          </a:p>
          <a:p>
            <a:r>
              <a:rPr lang="en-US" sz="2800" dirty="0"/>
              <a:t>Opinion 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16593</TotalTime>
  <Words>4345</Words>
  <Application>Microsoft Macintosh PowerPoint</Application>
  <PresentationFormat>On-screen Show (16:9)</PresentationFormat>
  <Paragraphs>733</Paragraphs>
  <Slides>81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ＭＳ Ｐゴシック</vt:lpstr>
      <vt:lpstr>Arial</vt:lpstr>
      <vt:lpstr>Calibri</vt:lpstr>
      <vt:lpstr>Calibri (Headings)</vt:lpstr>
      <vt:lpstr>Courier</vt:lpstr>
      <vt:lpstr>Lucida Sans</vt:lpstr>
      <vt:lpstr>Symbol</vt:lpstr>
      <vt:lpstr>Tahoma</vt:lpstr>
      <vt:lpstr>Times</vt:lpstr>
      <vt:lpstr>Times New Roman</vt:lpstr>
      <vt:lpstr>Wingdings</vt:lpstr>
      <vt:lpstr>Zapf Dingbats</vt:lpstr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How to deal with 7 stars?</vt:lpstr>
      <vt:lpstr>Summary on Sentiment</vt:lpstr>
      <vt:lpstr>Scherer Typology of Affective States</vt:lpstr>
      <vt:lpstr>Computational work on other affective states</vt:lpstr>
      <vt:lpstr>Detection of Friendliness</vt:lpstr>
      <vt:lpstr>Sentiment Analysis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338</cp:revision>
  <cp:lastPrinted>2012-01-23T20:23:20Z</cp:lastPrinted>
  <dcterms:created xsi:type="dcterms:W3CDTF">2010-04-19T15:31:24Z</dcterms:created>
  <dcterms:modified xsi:type="dcterms:W3CDTF">2018-08-02T10:36:16Z</dcterms:modified>
</cp:coreProperties>
</file>