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0"/>
  </p:notesMasterIdLst>
  <p:handoutMasterIdLst>
    <p:handoutMasterId r:id="rId91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480" r:id="rId14"/>
    <p:sldId id="447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21" r:id="rId23"/>
    <p:sldId id="422" r:id="rId24"/>
    <p:sldId id="423" r:id="rId25"/>
    <p:sldId id="424" r:id="rId26"/>
    <p:sldId id="425" r:id="rId27"/>
    <p:sldId id="481" r:id="rId28"/>
    <p:sldId id="448" r:id="rId29"/>
    <p:sldId id="426" r:id="rId30"/>
    <p:sldId id="427" r:id="rId31"/>
    <p:sldId id="428" r:id="rId32"/>
    <p:sldId id="434" r:id="rId33"/>
    <p:sldId id="429" r:id="rId34"/>
    <p:sldId id="430" r:id="rId35"/>
    <p:sldId id="431" r:id="rId36"/>
    <p:sldId id="432" r:id="rId37"/>
    <p:sldId id="482" r:id="rId38"/>
    <p:sldId id="449" r:id="rId39"/>
    <p:sldId id="404" r:id="rId40"/>
    <p:sldId id="405" r:id="rId41"/>
    <p:sldId id="406" r:id="rId42"/>
    <p:sldId id="407" r:id="rId43"/>
    <p:sldId id="408" r:id="rId44"/>
    <p:sldId id="410" r:id="rId45"/>
    <p:sldId id="437" r:id="rId46"/>
    <p:sldId id="483" r:id="rId47"/>
    <p:sldId id="450" r:id="rId48"/>
    <p:sldId id="436" r:id="rId49"/>
    <p:sldId id="411" r:id="rId50"/>
    <p:sldId id="409" r:id="rId51"/>
    <p:sldId id="414" r:id="rId52"/>
    <p:sldId id="415" r:id="rId53"/>
    <p:sldId id="416" r:id="rId54"/>
    <p:sldId id="420" r:id="rId55"/>
    <p:sldId id="419" r:id="rId56"/>
    <p:sldId id="484" r:id="rId57"/>
    <p:sldId id="451" r:id="rId58"/>
    <p:sldId id="438" r:id="rId59"/>
    <p:sldId id="444" r:id="rId60"/>
    <p:sldId id="445" r:id="rId61"/>
    <p:sldId id="446" r:id="rId62"/>
    <p:sldId id="476" r:id="rId63"/>
    <p:sldId id="477" r:id="rId64"/>
    <p:sldId id="475" r:id="rId65"/>
    <p:sldId id="478" r:id="rId66"/>
    <p:sldId id="485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87" r:id="rId76"/>
    <p:sldId id="461" r:id="rId77"/>
    <p:sldId id="462" r:id="rId78"/>
    <p:sldId id="463" r:id="rId79"/>
    <p:sldId id="486" r:id="rId80"/>
    <p:sldId id="471" r:id="rId81"/>
    <p:sldId id="472" r:id="rId82"/>
    <p:sldId id="464" r:id="rId83"/>
    <p:sldId id="465" r:id="rId84"/>
    <p:sldId id="488" r:id="rId85"/>
    <p:sldId id="489" r:id="rId86"/>
    <p:sldId id="466" r:id="rId87"/>
    <p:sldId id="474" r:id="rId88"/>
    <p:sldId id="479" r:id="rId8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837" autoAdjust="0"/>
  </p:normalViewPr>
  <p:slideViewPr>
    <p:cSldViewPr>
      <p:cViewPr varScale="1">
        <p:scale>
          <a:sx n="103" d="100"/>
          <a:sy n="103" d="100"/>
        </p:scale>
        <p:origin x="134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1.emf"/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23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24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A258-057A-1F47-A835-7E9E58AEF94B}" type="slidenum">
              <a:rPr lang="en-US"/>
              <a:pPr/>
              <a:t>25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29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30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31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33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7037-918C-AD43-B18B-F7E97BD73A15}" type="slidenum">
              <a:rPr lang="en-US"/>
              <a:pPr/>
              <a:t>34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40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42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43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44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48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50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51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52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53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54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C(want to) went from 608 to 238, </a:t>
            </a:r>
            <a:r>
              <a:rPr lang="en-US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P(</a:t>
            </a:r>
            <a:r>
              <a:rPr lang="en-US" sz="2400" dirty="0" err="1">
                <a:latin typeface="Calibri" charset="0"/>
              </a:rPr>
              <a:t>to|want</a:t>
            </a:r>
            <a:r>
              <a:rPr lang="en-US" sz="2400" dirty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 for “</a:t>
            </a:r>
            <a:r>
              <a:rPr lang="en-US" sz="2000" dirty="0" err="1">
                <a:latin typeface="Calibri" charset="0"/>
              </a:rPr>
              <a:t>chinese</a:t>
            </a:r>
            <a:r>
              <a:rPr lang="en-US" sz="2000" dirty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55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58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59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61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62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65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66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68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69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70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445D1-05FB-284C-8FC0-F69AAD5B14BA}" type="slidenum">
              <a:rPr lang="en-US"/>
              <a:pPr/>
              <a:t>71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A2ED13-B02B-E149-AF97-15D662682934}" type="slidenum">
              <a:rPr lang="en-US" sz="1200">
                <a:latin typeface="Calibri" charset="0"/>
              </a:rPr>
              <a:pPr eaLnBrk="1" hangingPunct="1"/>
              <a:t>73</a:t>
            </a:fld>
            <a:endParaRPr lang="en-US" sz="1200">
              <a:latin typeface="Calibri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87F7A-19C8-8945-B258-FD1A65A5052B}" type="slidenum">
              <a:rPr lang="en-US" sz="1200">
                <a:latin typeface="Calibri" charset="0"/>
              </a:rPr>
              <a:pPr eaLnBrk="1" hangingPunct="1"/>
              <a:t>74</a:t>
            </a:fld>
            <a:endParaRPr lang="en-US" sz="1200"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DAB6A5-521D-0F49-BC70-367CC15CEA5E}" type="slidenum">
              <a:rPr lang="en-US" sz="1200">
                <a:latin typeface="Calibri" charset="0"/>
              </a:rPr>
              <a:pPr eaLnBrk="1" hangingPunct="1"/>
              <a:t>76</a:t>
            </a:fld>
            <a:endParaRPr lang="en-US" sz="1200">
              <a:latin typeface="Calibri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5DF87A-54BB-A14D-A024-0A067BA06138}" type="slidenum">
              <a:rPr lang="en-US" sz="1200">
                <a:latin typeface="Calibri" charset="0"/>
              </a:rPr>
              <a:pPr eaLnBrk="1" hangingPunct="1"/>
              <a:t>77</a:t>
            </a:fld>
            <a:endParaRPr lang="en-US" sz="1200"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78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81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83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84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85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6/08/all-our-n-gram-are-belong-to-you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grams.googlelabs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9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9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23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5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7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8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9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3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3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3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8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thrift, did, eighty, said, hard, 'm, </a:t>
            </a:r>
            <a:r>
              <a:rPr lang="en-US" sz="2000" dirty="0" err="1">
                <a:latin typeface="Courier"/>
                <a:cs typeface="Courier"/>
              </a:rPr>
              <a:t>july</a:t>
            </a:r>
            <a:r>
              <a:rPr lang="en-US" sz="2000" dirty="0">
                <a:latin typeface="Courier"/>
                <a:cs typeface="Courier"/>
              </a:rPr>
              <a:t>, bullish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19025"/>
              </p:ext>
            </p:extLst>
          </p:nvPr>
        </p:nvGraphicFramePr>
        <p:xfrm>
          <a:off x="1752600" y="1123950"/>
          <a:ext cx="4648200" cy="104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5" imgW="1587500" imgH="355600" progId="Equation.3">
                  <p:embed/>
                </p:oleObj>
              </mc:Choice>
              <mc:Fallback>
                <p:oleObj name="Equation" r:id="rId5" imgW="1587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3950"/>
                        <a:ext cx="4648200" cy="104737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texaco</a:t>
            </a:r>
            <a:r>
              <a:rPr lang="en-US" sz="18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>
                <a:latin typeface="Courier"/>
                <a:cs typeface="Courier"/>
              </a:rPr>
              <a:t>mr.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gurria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mexico</a:t>
            </a:r>
            <a:r>
              <a:rPr lang="en-US" sz="18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this, would, be, a, record, </a:t>
            </a:r>
            <a:r>
              <a:rPr lang="en-US" sz="1800" dirty="0" err="1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0607"/>
              </p:ext>
            </p:extLst>
          </p:nvPr>
        </p:nvGraphicFramePr>
        <p:xfrm>
          <a:off x="762000" y="1885950"/>
          <a:ext cx="6745287" cy="5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5" imgW="2019300" imgH="177800" progId="Equation.3">
                  <p:embed/>
                </p:oleObj>
              </mc:Choice>
              <mc:Fallback>
                <p:oleObj name="Equation" r:id="rId5" imgW="2019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5950"/>
                        <a:ext cx="6745287" cy="59654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We can extend to trigrams, 4-grams, 5-grams</a:t>
            </a:r>
          </a:p>
          <a:p>
            <a:r>
              <a:rPr lang="en-US" sz="2800" dirty="0"/>
              <a:t>In general this is an insufficient model of language</a:t>
            </a:r>
          </a:p>
          <a:p>
            <a:pPr lvl="1"/>
            <a:r>
              <a:rPr lang="en-US" sz="2400" dirty="0"/>
              <a:t>because language has </a:t>
            </a:r>
            <a:r>
              <a:rPr lang="en-US" sz="2400" b="1" dirty="0">
                <a:solidFill>
                  <a:srgbClr val="008000"/>
                </a:solidFill>
              </a:rPr>
              <a:t>long-distance dependencies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/>
              <a:t>“The computer which I had just put into the machine room on the fifth floor crashed.”</a:t>
            </a:r>
          </a:p>
          <a:p>
            <a:pPr lvl="1"/>
            <a:endParaRPr lang="en-US" sz="800" dirty="0"/>
          </a:p>
          <a:p>
            <a:r>
              <a:rPr lang="en-US" sz="2800" dirty="0"/>
              <a:t>But we can often get away with N-gram models</a:t>
            </a:r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81786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91742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73553"/>
              </p:ext>
            </p:extLst>
          </p:nvPr>
        </p:nvGraphicFramePr>
        <p:xfrm>
          <a:off x="1752600" y="1986333"/>
          <a:ext cx="5410200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6333"/>
                        <a:ext cx="5410200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691"/>
              </p:ext>
            </p:extLst>
          </p:nvPr>
        </p:nvGraphicFramePr>
        <p:xfrm>
          <a:off x="2109964" y="3815133"/>
          <a:ext cx="4587816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3815133"/>
                        <a:ext cx="4587816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597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1553694"/>
          <a:ext cx="3429000" cy="9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3694"/>
                        <a:ext cx="3429000" cy="93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755775"/>
            <a:ext cx="90678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781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335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99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9" y="1352550"/>
            <a:ext cx="8534400" cy="3790950"/>
          </a:xfrm>
        </p:spPr>
        <p:txBody>
          <a:bodyPr/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/>
              <a:t>Machine Translation:</a:t>
            </a:r>
          </a:p>
          <a:p>
            <a:pPr lvl="4"/>
            <a:r>
              <a:rPr lang="en-US" sz="2000" dirty="0"/>
              <a:t>P(</a:t>
            </a:r>
            <a:r>
              <a:rPr lang="en-US" sz="2000" b="1" dirty="0"/>
              <a:t>high </a:t>
            </a:r>
            <a:r>
              <a:rPr lang="en-US" sz="2000" dirty="0"/>
              <a:t>winds </a:t>
            </a:r>
            <a:r>
              <a:rPr lang="en-US" sz="2000" dirty="0" err="1"/>
              <a:t>tonite</a:t>
            </a:r>
            <a:r>
              <a:rPr lang="en-US" sz="2000" dirty="0"/>
              <a:t>) &gt; P(</a:t>
            </a:r>
            <a:r>
              <a:rPr lang="en-US" sz="2000" b="1" dirty="0"/>
              <a:t>large</a:t>
            </a:r>
            <a:r>
              <a:rPr lang="en-US" sz="2000" dirty="0"/>
              <a:t> winds </a:t>
            </a:r>
            <a:r>
              <a:rPr lang="en-US" sz="2000" dirty="0" err="1"/>
              <a:t>tonite</a:t>
            </a:r>
            <a:r>
              <a:rPr lang="en-US" sz="2000" dirty="0"/>
              <a:t>)</a:t>
            </a:r>
          </a:p>
          <a:p>
            <a:pPr lvl="3"/>
            <a:r>
              <a:rPr lang="en-US" sz="2400" dirty="0"/>
              <a:t>Spell 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house</a:t>
            </a:r>
          </a:p>
          <a:p>
            <a:pPr lvl="5"/>
            <a:r>
              <a:rPr lang="en-US" sz="1800" dirty="0"/>
              <a:t>P(about fifteen </a:t>
            </a:r>
            <a:r>
              <a:rPr lang="en-US" sz="1800" b="1" dirty="0"/>
              <a:t>minutes</a:t>
            </a:r>
            <a:r>
              <a:rPr lang="en-US" sz="1800" dirty="0"/>
              <a:t> from) &gt; P(about fifteen </a:t>
            </a:r>
            <a:r>
              <a:rPr lang="en-US" sz="1800" b="1" dirty="0"/>
              <a:t>minuets</a:t>
            </a:r>
            <a:r>
              <a:rPr lang="en-US" sz="1800" dirty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an)</a:t>
            </a:r>
          </a:p>
          <a:p>
            <a:pPr lvl="3"/>
            <a:r>
              <a:rPr lang="en-US" sz="2400" dirty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8534400" cy="333375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244477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420142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793"/>
              </p:ext>
            </p:extLst>
          </p:nvPr>
        </p:nvGraphicFramePr>
        <p:xfrm>
          <a:off x="304801" y="3792217"/>
          <a:ext cx="8610600" cy="56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1" y="3792217"/>
                        <a:ext cx="8610600" cy="56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7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>
                <a:latin typeface="Calibri" charset="0"/>
                <a:hlinkClick r:id="rId3"/>
              </a:rPr>
              <a:t>http://www.speech.sri.com/projects/srilm/</a:t>
            </a:r>
            <a:endParaRPr lang="en-US" sz="3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09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Google N-Gram Release, August 2006</a:t>
            </a:r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50"/>
            <a:ext cx="9144000" cy="139187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0430"/>
            <a:ext cx="9144000" cy="826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460" y="29849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31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indispensible 40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individual 234</a:t>
            </a: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152400" y="4629150"/>
            <a:ext cx="866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hlinkClick r:id="rId3"/>
              </a:rPr>
              <a:t>http://googleresearch.blogspot.com/2006/08/all-our-n-gram-are-belong-to-you.html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394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http://ngrams.googlelabs.com/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8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525403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621665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our language model prefer good sentences to bad ones?</a:t>
            </a:r>
          </a:p>
          <a:p>
            <a:pPr lvl="1"/>
            <a:r>
              <a:rPr lang="en-US" dirty="0"/>
              <a:t>Assign higher probability to “</a:t>
            </a:r>
            <a:r>
              <a:rPr lang="en-US" altLang="ja-JP" dirty="0"/>
              <a:t>real” or “frequently observed” sentences </a:t>
            </a:r>
          </a:p>
          <a:p>
            <a:pPr lvl="2"/>
            <a:r>
              <a:rPr lang="en-US" altLang="ja-JP" dirty="0"/>
              <a:t>Than “ungrammatical” or “rarely observed” sentences?</a:t>
            </a:r>
          </a:p>
          <a:p>
            <a:r>
              <a:rPr lang="en-US" dirty="0"/>
              <a:t>We train parameters of our model on a </a:t>
            </a:r>
            <a:r>
              <a:rPr lang="en-US" b="1" dirty="0">
                <a:solidFill>
                  <a:srgbClr val="008000"/>
                </a:solidFill>
              </a:rPr>
              <a:t>training set</a:t>
            </a:r>
            <a:r>
              <a:rPr lang="en-US" dirty="0"/>
              <a:t>.</a:t>
            </a:r>
          </a:p>
          <a:p>
            <a:r>
              <a:rPr lang="en-US" dirty="0"/>
              <a:t>We test the model’s performance on data we haven’t seen.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8000"/>
                </a:solidFill>
              </a:rPr>
              <a:t>test set </a:t>
            </a:r>
            <a:r>
              <a:rPr lang="en-US" dirty="0"/>
              <a:t>is an unseen dataset that is different from our training set, totally unused.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008000"/>
                </a:solidFill>
              </a:rPr>
              <a:t>evaluation metric </a:t>
            </a:r>
            <a:r>
              <a:rPr lang="en-US" dirty="0"/>
              <a:t>tells us how well our model does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31344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>
                <a:latin typeface="Calibri" charset="0"/>
              </a:rPr>
              <a:t>)         </a:t>
            </a:r>
            <a:r>
              <a:rPr lang="en-US" sz="2400" dirty="0">
                <a:latin typeface="Calibri" charset="0"/>
              </a:rPr>
              <a:t> is 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Better: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Best evaluation for comparing models A and B</a:t>
            </a:r>
          </a:p>
          <a:p>
            <a:pPr lvl="1"/>
            <a:r>
              <a:rPr lang="en-US" sz="2400" dirty="0"/>
              <a:t>Put each model in a task</a:t>
            </a:r>
          </a:p>
          <a:p>
            <a:pPr lvl="2"/>
            <a:r>
              <a:rPr lang="en-US" sz="2400" dirty="0"/>
              <a:t> spelling corrector, speech recognizer, MT system</a:t>
            </a:r>
          </a:p>
          <a:p>
            <a:pPr lvl="1"/>
            <a:r>
              <a:rPr lang="en-US" sz="2400" dirty="0"/>
              <a:t>Run the task, get an accuracy for A and for B</a:t>
            </a:r>
          </a:p>
          <a:p>
            <a:pPr lvl="2"/>
            <a:r>
              <a:rPr lang="en-US" sz="2400" dirty="0"/>
              <a:t>How many misspelled words corrected properly</a:t>
            </a:r>
          </a:p>
          <a:p>
            <a:pPr lvl="2"/>
            <a:r>
              <a:rPr lang="en-US" sz="2400" dirty="0"/>
              <a:t>How many words translated correctly</a:t>
            </a:r>
          </a:p>
          <a:p>
            <a:pPr lvl="1"/>
            <a:r>
              <a:rPr lang="en-US" sz="2400" dirty="0"/>
              <a:t>Compare accuracy for A and B</a:t>
            </a:r>
          </a:p>
        </p:txBody>
      </p:sp>
    </p:spTree>
    <p:extLst>
      <p:ext uri="{BB962C8B-B14F-4D97-AF65-F5344CB8AC3E}">
        <p14:creationId xmlns:p14="http://schemas.microsoft.com/office/powerpoint/2010/main" val="31379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Time-consuming; can take days or weeks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So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Sometimes use </a:t>
            </a:r>
            <a:r>
              <a:rPr lang="en-US" sz="2400" b="1" dirty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2400" dirty="0">
                <a:latin typeface="Calibri"/>
                <a:cs typeface="Calibri"/>
              </a:rPr>
              <a:t> evaluation: </a:t>
            </a:r>
            <a:r>
              <a:rPr lang="en-US" sz="2400" b="1" dirty="0">
                <a:latin typeface="Calibri"/>
                <a:cs typeface="Calibri"/>
              </a:rPr>
              <a:t>perplexity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unless 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So </a:t>
            </a:r>
            <a:r>
              <a:rPr lang="en-US" sz="2400" b="1" dirty="0">
                <a:latin typeface="Calibri"/>
                <a:cs typeface="Calibri"/>
              </a:rPr>
              <a:t>generally only useful in pilot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21247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Intuition of 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ea typeface="ＭＳ Ｐゴシック" charset="0"/>
                <a:cs typeface="Calibri"/>
              </a:rPr>
              <a:t>The Shannon Game: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6200" y="2190750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0" y="1276350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mushrooms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pepperoni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anchovies 0.01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fried rice 0.0001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and 1e-100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791200" y="1352550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00256"/>
            <a:ext cx="4267200" cy="3139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Perplexity is the inverse probability of the test set, normalized by the number of words: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                                               Chain 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                                              For bigrams:</a:t>
            </a: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140" y="3181350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186" y="4095750"/>
            <a:ext cx="2249424" cy="7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476922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Minimizing perplexity is the same as maximizing probability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015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dirty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16515"/>
              </p:ext>
            </p:extLst>
          </p:nvPr>
        </p:nvGraphicFramePr>
        <p:xfrm>
          <a:off x="5361810" y="1581150"/>
          <a:ext cx="274026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6" imgW="2159000" imgH="1320800" progId="Equation.3">
                  <p:embed/>
                </p:oleObj>
              </mc:Choice>
              <mc:Fallback>
                <p:oleObj name="Equation" r:id="rId6" imgW="21590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1810" y="1581150"/>
                        <a:ext cx="274026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Game intuition for perplexity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Calibri" charset="0"/>
              </a:rPr>
              <a:t>From Josh Goodman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How hard is the task of recognizing digits ‘0,1,2,3,4,5,6,7,8,9’</a:t>
            </a:r>
          </a:p>
          <a:p>
            <a:pPr lvl="1"/>
            <a:r>
              <a:rPr lang="en-US" sz="1400" dirty="0">
                <a:latin typeface="Calibri" charset="0"/>
              </a:rPr>
              <a:t>Perplexity 10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How hard is recognizing (30,000) names at Microsoft. </a:t>
            </a:r>
          </a:p>
          <a:p>
            <a:pPr lvl="1"/>
            <a:r>
              <a:rPr lang="en-US" sz="1400" dirty="0">
                <a:latin typeface="Calibri" charset="0"/>
              </a:rPr>
              <a:t>Perplexity = 30,000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If a system has to recognize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Operator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Sales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Technical Support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30,000 names (1 in 120,000 each)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Perplexity </a:t>
            </a:r>
            <a:r>
              <a:rPr lang="en-US" sz="1600">
                <a:latin typeface="Calibri" charset="0"/>
              </a:rPr>
              <a:t>is 53</a:t>
            </a:r>
            <a:endParaRPr lang="en-US" sz="16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Perplexity is weighted equivalent branching factor</a:t>
            </a:r>
          </a:p>
          <a:p>
            <a:pPr eaLnBrk="1" hangingPunct="1"/>
            <a:endParaRPr lang="en-US" sz="1400" dirty="0">
              <a:latin typeface="Calibri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17525" y="4748212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492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276" y="2952750"/>
            <a:ext cx="2894844" cy="20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74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44635"/>
              </p:ext>
            </p:extLst>
          </p:nvPr>
        </p:nvGraphicFramePr>
        <p:xfrm>
          <a:off x="685800" y="2647950"/>
          <a:ext cx="7391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3200" dirty="0"/>
                        <a:t>N-gram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Trigram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3200" dirty="0"/>
                        <a:t>Perplexity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44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008120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67680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3962400" cy="32004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Calibri" charset="0"/>
              </a:rPr>
              <a:t>Choose a random bigram 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Calibri" charset="0"/>
              </a:rPr>
              <a:t>     (&lt;s&gt;, w) 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Now choose a random bigram        (w, x) 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Then string the words together</a:t>
            </a:r>
            <a:endParaRPr lang="en-US" sz="18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8600" y="1504950"/>
            <a:ext cx="525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want</a:t>
            </a:r>
            <a:r>
              <a:rPr lang="en-US" sz="1800" dirty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to</a:t>
            </a:r>
            <a:r>
              <a:rPr lang="en-US" sz="1800" dirty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eat</a:t>
            </a:r>
            <a:r>
              <a:rPr lang="en-US" sz="1800" dirty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Chinese</a:t>
            </a:r>
            <a:r>
              <a:rPr lang="en-US" sz="1800" dirty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        food </a:t>
            </a:r>
            <a:r>
              <a:rPr lang="en-US" sz="1800" dirty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alibri" charset="0"/>
              </a:rPr>
              <a:t> </a:t>
            </a:r>
          </a:p>
        </p:txBody>
      </p:sp>
      <p:pic>
        <p:nvPicPr>
          <p:cNvPr id="5" name="Picture 8" descr="fig 4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00150"/>
            <a:ext cx="7463322" cy="378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1553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Shakespeare produced 300,000 bigram types out of V</a:t>
            </a:r>
            <a:r>
              <a:rPr lang="en-US" sz="3200" baseline="30000" dirty="0">
                <a:latin typeface="Calibri" charset="0"/>
              </a:rPr>
              <a:t>2</a:t>
            </a:r>
            <a:r>
              <a:rPr lang="en-US" sz="3200" dirty="0">
                <a:latin typeface="Calibri" charset="0"/>
              </a:rPr>
              <a:t>= 844 million possible bigrams.</a:t>
            </a:r>
          </a:p>
          <a:p>
            <a:pPr lvl="1"/>
            <a:r>
              <a:rPr lang="en-US" sz="2800" dirty="0">
                <a:latin typeface="Calibri" charset="0"/>
              </a:rPr>
              <a:t>So 99.96% of the possible bigrams were never seen (have zero entries in the table)</a:t>
            </a:r>
          </a:p>
          <a:p>
            <a:pPr eaLnBrk="1" hangingPunct="1"/>
            <a:r>
              <a:rPr lang="en-US" sz="3200" dirty="0" err="1">
                <a:latin typeface="Calibri" charset="0"/>
              </a:rPr>
              <a:t>Quadrigrams</a:t>
            </a:r>
            <a:r>
              <a:rPr lang="en-US" sz="3200" dirty="0">
                <a:latin typeface="Calibri" charset="0"/>
              </a:rPr>
              <a:t> worse:   What's coming out looks like Shakespeare because it </a:t>
            </a:r>
            <a:r>
              <a:rPr lang="en-US" sz="3200" b="1" i="1" dirty="0">
                <a:latin typeface="Calibri" charset="0"/>
              </a:rPr>
              <a:t>is</a:t>
            </a:r>
            <a:r>
              <a:rPr lang="en-US" sz="3200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wall street journal is not shakespeare (no offense)</a:t>
            </a:r>
          </a:p>
        </p:txBody>
      </p:sp>
      <p:pic>
        <p:nvPicPr>
          <p:cNvPr id="5" name="Picture 6" descr="fig 4.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504950"/>
            <a:ext cx="8679203" cy="299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1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We need to train robust models that generalize!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2800" dirty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2800" dirty="0">
                <a:latin typeface="Calibri" charset="0"/>
              </a:rPr>
              <a:t>But occur in the test set</a:t>
            </a:r>
          </a:p>
        </p:txBody>
      </p:sp>
    </p:spTree>
    <p:extLst>
      <p:ext uri="{BB962C8B-B14F-4D97-AF65-F5344CB8AC3E}">
        <p14:creationId xmlns:p14="http://schemas.microsoft.com/office/powerpoint/2010/main" val="38102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51054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58267" y="1123950"/>
            <a:ext cx="441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  <p:extLst>
      <p:ext uri="{BB962C8B-B14F-4D97-AF65-F5344CB8AC3E}">
        <p14:creationId xmlns:p14="http://schemas.microsoft.com/office/powerpoint/2010/main" val="15757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probability bigrams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Bigrams with zero probability</a:t>
            </a:r>
          </a:p>
          <a:p>
            <a:pPr lvl="1"/>
            <a:r>
              <a:rPr lang="en-US" dirty="0"/>
              <a:t>mean that we will assign 0 probability to the test set!</a:t>
            </a:r>
          </a:p>
          <a:p>
            <a:r>
              <a:rPr lang="en-US" dirty="0"/>
              <a:t>And hence we cannot compute perplexity (can’t divide by 0)!</a:t>
            </a:r>
          </a:p>
        </p:txBody>
      </p:sp>
    </p:spTree>
    <p:extLst>
      <p:ext uri="{BB962C8B-B14F-4D97-AF65-F5344CB8AC3E}">
        <p14:creationId xmlns:p14="http://schemas.microsoft.com/office/powerpoint/2010/main" val="3819911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2990490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877524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82296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800" dirty="0">
                <a:latin typeface="Calibri"/>
                <a:ea typeface="ＭＳ Ｐゴシック" charset="0"/>
                <a:cs typeface="Calibri"/>
              </a:rPr>
              <a:t>When we have sparse statistics:</a:t>
            </a: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800" dirty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447800" y="1428750"/>
            <a:ext cx="2438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24000" y="3333750"/>
            <a:ext cx="24384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</a:t>
            </a:r>
            <a:r>
              <a:rPr lang="en-US" sz="1600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4724400" y="11239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4305300" y="18478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4991100" y="20764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56769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6423025" y="20526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61341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6804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7185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01000" y="21145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724400" y="33337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4305300" y="40576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4991100" y="42862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56769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634682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61341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67595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72167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8001000" y="43243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4419600" y="4171950"/>
            <a:ext cx="12954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5105400" y="4400550"/>
            <a:ext cx="838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57531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62103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68580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73152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77724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64072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10"/>
            <a:ext cx="7162800" cy="968440"/>
          </a:xfrm>
        </p:spPr>
        <p:txBody>
          <a:bodyPr/>
          <a:lstStyle/>
          <a:p>
            <a:pPr eaLnBrk="1" hangingPunct="1"/>
            <a:r>
              <a:rPr lang="en-US" dirty="0"/>
              <a:t>Add-one estimation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Also called Laplace smoothing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Pretend we saw each word one more time than we did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MLE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Add-1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06786"/>
              </p:ext>
            </p:extLst>
          </p:nvPr>
        </p:nvGraphicFramePr>
        <p:xfrm>
          <a:off x="4038600" y="2871787"/>
          <a:ext cx="37211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71787"/>
                        <a:ext cx="37211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20588"/>
              </p:ext>
            </p:extLst>
          </p:nvPr>
        </p:nvGraphicFramePr>
        <p:xfrm>
          <a:off x="3921125" y="4090988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4090988"/>
                        <a:ext cx="42497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3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" charset="0"/>
              </a:rPr>
              <a:t>			     </a:t>
            </a:r>
            <a:r>
              <a:rPr lang="en-US" dirty="0">
                <a:latin typeface="Calibri" charset="0"/>
              </a:rPr>
              <a:t>Rewriting: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</a:rPr>
              <a:t> P(A,B,C,D)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The maximum likelihood estimate</a:t>
            </a:r>
          </a:p>
          <a:p>
            <a:pPr lvl="1"/>
            <a:r>
              <a:rPr lang="en-US" sz="1800" dirty="0">
                <a:latin typeface="Calibri" charset="0"/>
              </a:rPr>
              <a:t>of some parameter of a model M from a training set T</a:t>
            </a:r>
          </a:p>
          <a:p>
            <a:pPr lvl="1" eaLnBrk="1" hangingPunct="1"/>
            <a:r>
              <a:rPr lang="en-US" sz="1800" dirty="0">
                <a:latin typeface="Calibri" charset="0"/>
              </a:rPr>
              <a:t>maximizes 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“bagel” occurs 400 times in a corpus of a million words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What is the probability that a random word from some other text will be “bagel”?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MLE estimate is 400/1,000,000 = .0004</a:t>
            </a:r>
          </a:p>
          <a:p>
            <a:r>
              <a:rPr lang="en-US" sz="2200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sz="1800" dirty="0">
                <a:latin typeface="Calibri" charset="0"/>
              </a:rPr>
              <a:t>But it is the </a:t>
            </a:r>
            <a:r>
              <a:rPr lang="en-US" sz="1800" b="1" dirty="0">
                <a:latin typeface="Calibri" charset="0"/>
              </a:rPr>
              <a:t>estimate</a:t>
            </a:r>
            <a:r>
              <a:rPr lang="en-US" sz="1800" dirty="0">
                <a:latin typeface="Calibri" charset="0"/>
              </a:rPr>
              <a:t> that makes it </a:t>
            </a:r>
            <a:r>
              <a:rPr lang="en-US" sz="1800" b="1" dirty="0">
                <a:latin typeface="Calibri" charset="0"/>
              </a:rPr>
              <a:t>most likely</a:t>
            </a:r>
            <a:r>
              <a:rPr lang="en-US" sz="1800" dirty="0">
                <a:latin typeface="Calibri" charset="0"/>
              </a:rPr>
              <a:t> that “bagel” will occur 400 times in a million word corpus.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1150"/>
            <a:ext cx="92456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8719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22510"/>
            <a:ext cx="5486400" cy="11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647950"/>
            <a:ext cx="8568505" cy="23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767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23950"/>
            <a:ext cx="5715848" cy="10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26524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263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Compare with raw 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42" y="819150"/>
            <a:ext cx="61572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007678"/>
            <a:ext cx="6400800" cy="21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6314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Add-1 estimation is a blunt instrument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So add-1 isn’t used for N-grams: </a:t>
            </a:r>
          </a:p>
          <a:p>
            <a:pPr lvl="1"/>
            <a:r>
              <a:rPr lang="en-US" sz="2000" dirty="0">
                <a:latin typeface="Calibri" charset="0"/>
              </a:rPr>
              <a:t>We’ll see better methods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But add-1 is used to smooth other NLP models</a:t>
            </a:r>
          </a:p>
          <a:p>
            <a:pPr lvl="1"/>
            <a:r>
              <a:rPr lang="en-US" sz="2400" dirty="0">
                <a:latin typeface="Calibri" charset="0"/>
              </a:rPr>
              <a:t>For text classification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In domains 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2944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4257180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709998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Sometimes it helps to use </a:t>
            </a:r>
            <a:r>
              <a:rPr lang="en-US" b="1" dirty="0">
                <a:ea typeface="ＭＳ Ｐゴシック" charset="0"/>
              </a:rPr>
              <a:t>less</a:t>
            </a:r>
            <a:r>
              <a:rPr lang="en-US" dirty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Condition on less context for contexts you haven’</a:t>
            </a:r>
            <a:r>
              <a:rPr lang="en-US" altLang="ja-JP" dirty="0">
                <a:ea typeface="ＭＳ Ｐゴシック" charset="0"/>
              </a:rPr>
              <a:t>t 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</a:p>
          <a:p>
            <a:pPr lvl="1"/>
            <a:r>
              <a:rPr lang="en-US" dirty="0">
                <a:ea typeface="ＭＳ Ｐゴシック" charset="0"/>
              </a:rPr>
              <a:t>use trigram if you have good evidence,</a:t>
            </a:r>
          </a:p>
          <a:p>
            <a:pPr lvl="1"/>
            <a:r>
              <a:rPr lang="en-US" dirty="0">
                <a:ea typeface="ＭＳ Ｐゴシック" charset="0"/>
              </a:rPr>
              <a:t>otherwise 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</a:p>
          <a:p>
            <a:pPr lvl="1"/>
            <a:r>
              <a:rPr lang="en-US" dirty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Interpolation works better</a:t>
            </a:r>
          </a:p>
        </p:txBody>
      </p:sp>
    </p:spTree>
    <p:extLst>
      <p:ext uri="{BB962C8B-B14F-4D97-AF65-F5344CB8AC3E}">
        <p14:creationId xmlns:p14="http://schemas.microsoft.com/office/powerpoint/2010/main" val="106670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Interpolation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 descr="int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861111"/>
            <a:ext cx="3657600" cy="116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486150"/>
            <a:ext cx="4992027" cy="14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interp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2038350"/>
            <a:ext cx="1331728" cy="88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69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36526"/>
              </p:ext>
            </p:extLst>
          </p:nvPr>
        </p:nvGraphicFramePr>
        <p:xfrm>
          <a:off x="1295400" y="1809750"/>
          <a:ext cx="6553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4" imgW="2387600" imgH="355600" progId="Equation.3">
                  <p:embed/>
                </p:oleObj>
              </mc:Choice>
              <mc:Fallback>
                <p:oleObj name="Equation" r:id="rId4" imgW="2387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09750"/>
                        <a:ext cx="6553200" cy="979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8763000" cy="3733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>
                <a:latin typeface="Calibri" charset="0"/>
              </a:rPr>
              <a:t>λs</a:t>
            </a:r>
            <a:r>
              <a:rPr lang="en-US" dirty="0">
                <a:latin typeface="Calibri" charset="0"/>
              </a:rPr>
              <a:t> to maximize the probability of held-out data: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Fix the N-gram probabilities (on the training data)</a:t>
            </a: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that give largest probability to held-out set: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3400" y="1733550"/>
            <a:ext cx="3505200" cy="762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0" y="1733550"/>
            <a:ext cx="1325217" cy="762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791200" y="1733550"/>
            <a:ext cx="1482436" cy="762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64987"/>
              </p:ext>
            </p:extLst>
          </p:nvPr>
        </p:nvGraphicFramePr>
        <p:xfrm>
          <a:off x="1219200" y="4171950"/>
          <a:ext cx="67230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Equation" r:id="rId3" imgW="3149600" imgH="368300" progId="Equation.3">
                  <p:embed/>
                </p:oleObj>
              </mc:Choice>
              <mc:Fallback>
                <p:oleObj name="Equation" r:id="rId3" imgW="3149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71950"/>
                        <a:ext cx="672306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101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alibri" charset="0"/>
              </a:rPr>
              <a:t>Out Of Vocabulary</a:t>
            </a:r>
            <a:r>
              <a:rPr lang="en-US" sz="1800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val="1130994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1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for Web-scale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“Stupid </a:t>
            </a:r>
            <a:r>
              <a:rPr lang="en-US" sz="2800" dirty="0" err="1"/>
              <a:t>backoff</a:t>
            </a:r>
            <a:r>
              <a:rPr lang="en-US" sz="2800" dirty="0"/>
              <a:t>” (</a:t>
            </a:r>
            <a:r>
              <a:rPr lang="en-US" sz="2800" dirty="0" err="1"/>
              <a:t>Brants</a:t>
            </a:r>
            <a:r>
              <a:rPr lang="en-US" sz="2800" dirty="0"/>
              <a:t> </a:t>
            </a:r>
            <a:r>
              <a:rPr lang="en-US" sz="2800" i="1" dirty="0"/>
              <a:t>et al</a:t>
            </a:r>
            <a:r>
              <a:rPr lang="en-US" sz="2800" dirty="0"/>
              <a:t>. 2007)</a:t>
            </a:r>
          </a:p>
          <a:p>
            <a:r>
              <a:rPr lang="en-US" sz="2800" dirty="0"/>
              <a:t>No discounting, just use relative frequencies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18438"/>
              </p:ext>
            </p:extLst>
          </p:nvPr>
        </p:nvGraphicFramePr>
        <p:xfrm>
          <a:off x="1255713" y="2495550"/>
          <a:ext cx="58610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Equation" r:id="rId3" imgW="3175000" imgH="825500" progId="Equation.3">
                  <p:embed/>
                </p:oleObj>
              </mc:Choice>
              <mc:Fallback>
                <p:oleObj name="Equation" r:id="rId3" imgW="3175000" imgH="825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5713" y="2495550"/>
                        <a:ext cx="58610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0148"/>
              </p:ext>
            </p:extLst>
          </p:nvPr>
        </p:nvGraphicFramePr>
        <p:xfrm>
          <a:off x="1535113" y="4171950"/>
          <a:ext cx="21066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Equation" r:id="rId5" imgW="1117600" imgH="393700" progId="Equation.3">
                  <p:embed/>
                </p:oleObj>
              </mc:Choice>
              <mc:Fallback>
                <p:oleObj name="Equation" r:id="rId5" imgW="1117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5113" y="4171950"/>
                        <a:ext cx="2106612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293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Smoothing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Add-1 smoothing:</a:t>
            </a:r>
          </a:p>
          <a:p>
            <a:pPr lvl="1"/>
            <a:r>
              <a:rPr lang="en-US" sz="2400" dirty="0"/>
              <a:t>OK for text categorization, not for language modeling</a:t>
            </a:r>
          </a:p>
          <a:p>
            <a:r>
              <a:rPr lang="en-US" sz="2800" dirty="0"/>
              <a:t>The most commonly used method:</a:t>
            </a:r>
          </a:p>
          <a:p>
            <a:pPr lvl="1"/>
            <a:r>
              <a:rPr lang="en-US" sz="2400" dirty="0"/>
              <a:t>Extended Interpolated </a:t>
            </a:r>
            <a:r>
              <a:rPr lang="en-US" sz="2400" dirty="0" err="1"/>
              <a:t>Kneser</a:t>
            </a:r>
            <a:r>
              <a:rPr lang="en-US" sz="2400" dirty="0"/>
              <a:t>-Ney</a:t>
            </a:r>
          </a:p>
          <a:p>
            <a:r>
              <a:rPr lang="en-US" sz="2800" dirty="0"/>
              <a:t>For very large N-grams like the Web:</a:t>
            </a:r>
          </a:p>
          <a:p>
            <a:pPr lvl="1"/>
            <a:r>
              <a:rPr lang="en-US" sz="2400" dirty="0"/>
              <a:t>Stupid </a:t>
            </a:r>
            <a:r>
              <a:rPr lang="en-US" sz="2400" dirty="0" err="1"/>
              <a:t>backoff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7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7391400" cy="3505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Calibri"/>
              </a:rPr>
              <a:t>Discriminative models: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 choose n-gram weights to improve a task, not to fit the  training 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models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Caching Models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These perform very poorly for speech recognition (why?)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70630"/>
              </p:ext>
            </p:extLst>
          </p:nvPr>
        </p:nvGraphicFramePr>
        <p:xfrm>
          <a:off x="1676400" y="3783169"/>
          <a:ext cx="5245100" cy="617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Equation" r:id="rId4" imgW="3670300" imgH="431800" progId="Equation.3">
                  <p:embed/>
                </p:oleObj>
              </mc:Choice>
              <mc:Fallback>
                <p:oleObj name="Equation" r:id="rId4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83169"/>
                        <a:ext cx="5245100" cy="617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2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2574433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</a:p>
        </p:txBody>
      </p:sp>
    </p:spTree>
    <p:extLst>
      <p:ext uri="{BB962C8B-B14F-4D97-AF65-F5344CB8AC3E}">
        <p14:creationId xmlns:p14="http://schemas.microsoft.com/office/powerpoint/2010/main" val="337516861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Reminder: Add-1 (Laplace) Smoothing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409"/>
              </p:ext>
            </p:extLst>
          </p:nvPr>
        </p:nvGraphicFramePr>
        <p:xfrm>
          <a:off x="1854200" y="2038350"/>
          <a:ext cx="5232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4" imgW="1841500" imgH="431800" progId="Equation.3">
                  <p:embed/>
                </p:oleObj>
              </mc:Choice>
              <mc:Fallback>
                <p:oleObj name="Equation" r:id="rId4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038350"/>
                        <a:ext cx="5232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8332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More general formulations: Add-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8449"/>
              </p:ext>
            </p:extLst>
          </p:nvPr>
        </p:nvGraphicFramePr>
        <p:xfrm>
          <a:off x="1701800" y="2800350"/>
          <a:ext cx="57150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4" imgW="2146300" imgH="596900" progId="Equation.3">
                  <p:embed/>
                </p:oleObj>
              </mc:Choice>
              <mc:Fallback>
                <p:oleObj name="Equation" r:id="rId4" imgW="2146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800350"/>
                        <a:ext cx="57150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183562"/>
              </p:ext>
            </p:extLst>
          </p:nvPr>
        </p:nvGraphicFramePr>
        <p:xfrm>
          <a:off x="1698625" y="1428750"/>
          <a:ext cx="50069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6" imgW="1879600" imgH="431800" progId="Equation.3">
                  <p:embed/>
                </p:oleObj>
              </mc:Choice>
              <mc:Fallback>
                <p:oleObj name="Equation" r:id="rId6" imgW="1879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428750"/>
                        <a:ext cx="50069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209800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4" imgW="2578100" imgH="850900" progId="Equation.3">
                  <p:embed/>
                </p:oleObj>
              </mc:Choice>
              <mc:Fallback>
                <p:oleObj name="Equation" r:id="rId4" imgW="2578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209800"/>
                        <a:ext cx="6019800" cy="19944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Unigram prior smoothing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03471"/>
              </p:ext>
            </p:extLst>
          </p:nvPr>
        </p:nvGraphicFramePr>
        <p:xfrm>
          <a:off x="1625600" y="1276350"/>
          <a:ext cx="57150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4" imgW="2146300" imgH="596900" progId="Equation.3">
                  <p:embed/>
                </p:oleObj>
              </mc:Choice>
              <mc:Fallback>
                <p:oleObj name="Equation" r:id="rId4" imgW="2146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276350"/>
                        <a:ext cx="57150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44384"/>
              </p:ext>
            </p:extLst>
          </p:nvPr>
        </p:nvGraphicFramePr>
        <p:xfrm>
          <a:off x="1331913" y="3259138"/>
          <a:ext cx="66611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Equation" r:id="rId6" imgW="2501900" imgH="431800" progId="Equation.3">
                  <p:embed/>
                </p:oleObj>
              </mc:Choice>
              <mc:Fallback>
                <p:oleObj name="Equation" r:id="rId6" imgW="2501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59138"/>
                        <a:ext cx="66611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6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smoothing algorithms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Intuition used by many smoothing algorithms</a:t>
            </a:r>
          </a:p>
          <a:p>
            <a:pPr lvl="1"/>
            <a:r>
              <a:rPr lang="en-US" sz="2400" dirty="0"/>
              <a:t>Good-Turing</a:t>
            </a:r>
          </a:p>
          <a:p>
            <a:pPr lvl="1"/>
            <a:r>
              <a:rPr lang="en-US" sz="2400" dirty="0" err="1"/>
              <a:t>Kneser</a:t>
            </a:r>
            <a:r>
              <a:rPr lang="en-US" sz="2400" dirty="0"/>
              <a:t>-Ney</a:t>
            </a:r>
          </a:p>
          <a:p>
            <a:pPr lvl="1"/>
            <a:r>
              <a:rPr lang="en-US" sz="2400" dirty="0"/>
              <a:t>Witten-Bell</a:t>
            </a:r>
          </a:p>
          <a:p>
            <a:r>
              <a:rPr lang="en-US" sz="2800" dirty="0"/>
              <a:t>Use the count of things we’ve </a:t>
            </a:r>
            <a:r>
              <a:rPr lang="en-US" sz="2800" b="1" dirty="0"/>
              <a:t>seen</a:t>
            </a:r>
            <a:r>
              <a:rPr lang="en-US" sz="2800" dirty="0"/>
              <a:t> </a:t>
            </a:r>
            <a:r>
              <a:rPr lang="en-US" sz="2800" b="1" dirty="0"/>
              <a:t>once</a:t>
            </a:r>
          </a:p>
          <a:p>
            <a:pPr lvl="1"/>
            <a:r>
              <a:rPr lang="en-US" sz="2400" dirty="0"/>
              <a:t>to help estimate the count of things we’ve </a:t>
            </a:r>
            <a:r>
              <a:rPr lang="en-US" sz="2400" b="1" dirty="0"/>
              <a:t>never seen</a:t>
            </a:r>
          </a:p>
        </p:txBody>
      </p:sp>
    </p:spTree>
    <p:extLst>
      <p:ext uri="{BB962C8B-B14F-4D97-AF65-F5344CB8AC3E}">
        <p14:creationId xmlns:p14="http://schemas.microsoft.com/office/powerpoint/2010/main" val="35101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 = Frequency of frequency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 = the count of things we’ve seen c times</a:t>
            </a:r>
          </a:p>
          <a:p>
            <a:r>
              <a:rPr lang="en-US" dirty="0"/>
              <a:t>Sam I am I am Sam I do not eat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I   3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</a:t>
            </a:r>
            <a:r>
              <a:rPr lang="en-US" dirty="0">
                <a:latin typeface="Courier"/>
                <a:cs typeface="Courier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am 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do 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not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564" y="3011313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3562350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5840" y="4165152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7823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smoothing intuition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0150"/>
            <a:ext cx="8686800" cy="3867150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You are </a:t>
            </a:r>
            <a:r>
              <a:rPr lang="en-US" dirty="0">
                <a:ea typeface="ＭＳ Ｐゴシック" charset="0"/>
                <a:cs typeface="Calibri"/>
              </a:rPr>
              <a:t>fishing (a scenario from Josh Goodman), and caught: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10 carp, 3 perch, 2 whitefish, </a:t>
            </a:r>
            <a:r>
              <a:rPr lang="en-US" dirty="0">
                <a:solidFill>
                  <a:srgbClr val="A50021"/>
                </a:solidFill>
                <a:latin typeface="Calibri"/>
                <a:ea typeface="ＭＳ Ｐゴシック" charset="0"/>
                <a:cs typeface="Calibri"/>
              </a:rPr>
              <a:t>1 trout, 1 salmon, 1 eel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 18 fish</a:t>
            </a:r>
          </a:p>
          <a:p>
            <a:r>
              <a:rPr lang="en-US" dirty="0">
                <a:ea typeface="ＭＳ Ｐゴシック" charset="0"/>
                <a:cs typeface="Calibri"/>
              </a:rPr>
              <a:t>How likely is it that next species is trout?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1/18</a:t>
            </a:r>
          </a:p>
          <a:p>
            <a:pPr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How likely is it that next species is new (i.e. catfish or bass)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Let’s use our estimate of things-we-saw-once to estimate the new things.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3/18 (because N</a:t>
            </a:r>
            <a:r>
              <a:rPr lang="en-US" baseline="-25000" dirty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=3)</a:t>
            </a:r>
          </a:p>
          <a:p>
            <a:r>
              <a:rPr lang="en-US" dirty="0">
                <a:ea typeface="ＭＳ Ｐゴシック" charset="0"/>
                <a:cs typeface="Calibri"/>
              </a:rPr>
              <a:t>Assuming so, how likely is it that next species is trout?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Must be less than 1/18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How to estimate? 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43400" y="1276350"/>
            <a:ext cx="4343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Seen once (trout)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 = 1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MLE p = 1/18</a:t>
            </a: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C*(trout) = 2 * N2/N1 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           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 2 * 1/3 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             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 2/3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</a:t>
            </a:r>
            <a:r>
              <a:rPr lang="en-US" baseline="30000" dirty="0">
                <a:latin typeface="Arial" charset="0"/>
                <a:ea typeface="ＭＳ Ｐゴシック" charset="0"/>
              </a:rPr>
              <a:t>*</a:t>
            </a:r>
            <a:r>
              <a:rPr lang="en-US" baseline="-25000" dirty="0">
                <a:latin typeface="Arial" charset="0"/>
                <a:ea typeface="ＭＳ Ｐゴシック" charset="0"/>
              </a:rPr>
              <a:t>GT</a:t>
            </a:r>
            <a:r>
              <a:rPr lang="en-US" dirty="0">
                <a:latin typeface="Arial" charset="0"/>
                <a:ea typeface="ＭＳ Ｐゴシック" charset="0"/>
              </a:rPr>
              <a:t>(trout) = 2/3 / 18 = 1/27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 Turing calculations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4191000" cy="3333750"/>
          </a:xfrm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Unseen (bass or catfish)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 = 0: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MLE p = 0/18 = 0</a:t>
            </a: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*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GT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(unseen) = N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/N = 3/18</a:t>
            </a:r>
            <a:endParaRPr lang="en-US" baseline="-25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15791"/>
              </p:ext>
            </p:extLst>
          </p:nvPr>
        </p:nvGraphicFramePr>
        <p:xfrm>
          <a:off x="5867400" y="1276350"/>
          <a:ext cx="185737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1276350"/>
                        <a:ext cx="1857375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39248"/>
              </p:ext>
            </p:extLst>
          </p:nvPr>
        </p:nvGraphicFramePr>
        <p:xfrm>
          <a:off x="357188" y="1200150"/>
          <a:ext cx="48244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Equation" r:id="rId6" imgW="2311400" imgH="393700" progId="Equation.3">
                  <p:embed/>
                </p:oleObj>
              </mc:Choice>
              <mc:Fallback>
                <p:oleObj name="Equation" r:id="rId6" imgW="2311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88" y="1200150"/>
                        <a:ext cx="4824412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6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467600" cy="74295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Ney et al.’s Good Turing 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12763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2724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1962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1276350"/>
            <a:ext cx="228600" cy="3810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1962150"/>
            <a:ext cx="228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1800" y="2724150"/>
            <a:ext cx="2286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3562350"/>
            <a:ext cx="255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Held-out words: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6667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H. Ney, U. Essen, and R. </a:t>
            </a:r>
            <a:r>
              <a:rPr lang="en-US" sz="1400" dirty="0" err="1">
                <a:solidFill>
                  <a:srgbClr val="28817A"/>
                </a:solidFill>
                <a:latin typeface="Calibri"/>
                <a:cs typeface="Calibri"/>
              </a:rPr>
              <a:t>Kneser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, 1995. On the estimation of 'small' probabilities by leaving-one-out.  IEEE Trans. PAMI. 17:12,1202-1212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Ney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et al.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Good Turing Intuition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5638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/>
                <a:ea typeface="ＭＳ Ｐゴシック" charset="0"/>
                <a:cs typeface="Calibri"/>
              </a:rPr>
              <a:t>Intuition from leave-one-out 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Take each of the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words out in 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sets of size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–1, held-out of size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unseen in training?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seen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times in training?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So in the future we expect 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of the words to be those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There are 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words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Each should occur with probability: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endParaRPr lang="en-US" sz="1600" i="1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…or expected count:</a:t>
            </a:r>
            <a:endParaRPr lang="en-US" sz="1600" i="1" baseline="-25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37897"/>
              </p:ext>
            </p:extLst>
          </p:nvPr>
        </p:nvGraphicFramePr>
        <p:xfrm>
          <a:off x="3759200" y="4532396"/>
          <a:ext cx="1651000" cy="55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4" imgW="965200" imgH="431800" progId="Equation.3">
                  <p:embed/>
                </p:oleObj>
              </mc:Choice>
              <mc:Fallback>
                <p:oleObj name="Equation" r:id="rId4" imgW="965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9200" y="4532396"/>
                        <a:ext cx="1651000" cy="55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056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7818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7818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818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7818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818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 rot="16200000">
            <a:off x="6226175" y="3203575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83058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3820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83820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83820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83820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4416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83820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 rot="16200000">
            <a:off x="7826375" y="3189288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4647" y="21298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Training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27621" y="129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Held out</a:t>
            </a:r>
          </a:p>
        </p:txBody>
      </p:sp>
    </p:spTree>
    <p:extLst>
      <p:ext uri="{BB962C8B-B14F-4D97-AF65-F5344CB8AC3E}">
        <p14:creationId xmlns:p14="http://schemas.microsoft.com/office/powerpoint/2010/main" val="38991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7467600" cy="8953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complications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             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5029200" cy="34099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Problem: what about “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the”?  (say c=4417)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For small k,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&gt; N</a:t>
            </a:r>
            <a:r>
              <a:rPr lang="en-US" baseline="-25000" dirty="0">
                <a:latin typeface="Calibri"/>
                <a:ea typeface="ＭＳ Ｐゴシック" charset="0"/>
                <a:cs typeface="Calibri"/>
              </a:rPr>
              <a:t>k+1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For large k, too jumpy, zeros wreck estimates</a:t>
            </a: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Simple Good-Turing [Gale and Sampson]: replace empirical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with a best-fit power law once counts get unreliable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76350"/>
            <a:ext cx="3429000" cy="1371600"/>
            <a:chOff x="1676400" y="2438400"/>
            <a:chExt cx="3429000" cy="1371600"/>
          </a:xfrm>
        </p:grpSpPr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1752600" y="26670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2209800" y="32766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2667000" y="3505200"/>
              <a:ext cx="381000" cy="3048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0"/>
            <p:cNvSpPr>
              <a:spLocks noChangeArrowheads="1"/>
            </p:cNvSpPr>
            <p:nvPr/>
          </p:nvSpPr>
          <p:spPr bwMode="auto">
            <a:xfrm>
              <a:off x="3124200" y="3657600"/>
              <a:ext cx="381000" cy="152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39624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45720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3486150"/>
            <a:ext cx="3429000" cy="1371600"/>
            <a:chOff x="1676400" y="4953000"/>
            <a:chExt cx="3429000" cy="1371600"/>
          </a:xfrm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1676400" y="49530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34"/>
            <p:cNvSpPr>
              <a:spLocks noChangeArrowheads="1"/>
            </p:cNvSpPr>
            <p:nvPr/>
          </p:nvSpPr>
          <p:spPr bwMode="auto">
            <a:xfrm>
              <a:off x="1752600" y="51816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2209800" y="57912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2667000" y="6010275"/>
              <a:ext cx="2436813" cy="314325"/>
            </a:xfrm>
            <a:custGeom>
              <a:avLst/>
              <a:gdLst>
                <a:gd name="T0" fmla="*/ 0 w 1439"/>
                <a:gd name="T1" fmla="*/ 0 h 198"/>
                <a:gd name="T2" fmla="*/ 2147483647 w 1439"/>
                <a:gd name="T3" fmla="*/ 2147483647 h 198"/>
                <a:gd name="T4" fmla="*/ 2147483647 w 1439"/>
                <a:gd name="T5" fmla="*/ 2147483647 h 198"/>
                <a:gd name="T6" fmla="*/ 2147483647 w 1439"/>
                <a:gd name="T7" fmla="*/ 2147483647 h 198"/>
                <a:gd name="T8" fmla="*/ 0 w 1439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9"/>
                <a:gd name="T16" fmla="*/ 0 h 198"/>
                <a:gd name="T17" fmla="*/ 1439 w 1439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9" h="198">
                  <a:moveTo>
                    <a:pt x="0" y="0"/>
                  </a:moveTo>
                  <a:cubicBezTo>
                    <a:pt x="20" y="20"/>
                    <a:pt x="56" y="112"/>
                    <a:pt x="288" y="144"/>
                  </a:cubicBezTo>
                  <a:cubicBezTo>
                    <a:pt x="520" y="176"/>
                    <a:pt x="1439" y="186"/>
                    <a:pt x="1392" y="192"/>
                  </a:cubicBezTo>
                  <a:cubicBezTo>
                    <a:pt x="1345" y="198"/>
                    <a:pt x="237" y="189"/>
                    <a:pt x="8" y="1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001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40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12985"/>
              </p:ext>
            </p:extLst>
          </p:nvPr>
        </p:nvGraphicFramePr>
        <p:xfrm>
          <a:off x="5791200" y="1200150"/>
          <a:ext cx="2743200" cy="3717036"/>
        </p:xfrm>
        <a:graphic>
          <a:graphicData uri="http://schemas.openxmlformats.org/drawingml/2006/table">
            <a:tbl>
              <a:tblPr/>
              <a:tblGrid>
                <a:gridCol w="88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5.19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5156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114550"/>
                        <a:ext cx="1689288" cy="76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5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</a:p>
        </p:txBody>
      </p:sp>
    </p:spTree>
    <p:extLst>
      <p:ext uri="{BB962C8B-B14F-4D97-AF65-F5344CB8AC3E}">
        <p14:creationId xmlns:p14="http://schemas.microsoft.com/office/powerpoint/2010/main" val="5113765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1251"/>
                        <a:ext cx="7696200" cy="10148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82281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Andrei Markov</a:t>
            </a: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-Ney Smoothing</a:t>
            </a:r>
          </a:p>
        </p:txBody>
      </p:sp>
    </p:spTree>
    <p:extLst>
      <p:ext uri="{BB962C8B-B14F-4D97-AF65-F5344CB8AC3E}">
        <p14:creationId xmlns:p14="http://schemas.microsoft.com/office/powerpoint/2010/main" val="120859669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It sure looks like c* = (c - .75)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17929"/>
              </p:ext>
            </p:extLst>
          </p:nvPr>
        </p:nvGraphicFramePr>
        <p:xfrm>
          <a:off x="5791200" y="1200150"/>
          <a:ext cx="2743200" cy="3717036"/>
        </p:xfrm>
        <a:graphic>
          <a:graphicData uri="http://schemas.openxmlformats.org/drawingml/2006/table">
            <a:tbl>
              <a:tblPr/>
              <a:tblGrid>
                <a:gridCol w="88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03353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114550"/>
                        <a:ext cx="1689288" cy="76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18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Calibri"/>
              </a:rPr>
              <a:t>Save ourselves some time and just subtract 0.75 (or some d)!</a:t>
            </a: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>
                <a:ea typeface="ＭＳ Ｐゴシック" charset="0"/>
                <a:cs typeface="Calibri"/>
              </a:rPr>
              <a:t>(Maybe keeping a couple extra values of d for counts 1 and 2)</a:t>
            </a:r>
            <a:endParaRPr lang="en-US" sz="2800" dirty="0">
              <a:ea typeface="ＭＳ Ｐゴシック" charset="0"/>
              <a:cs typeface="Calibri"/>
            </a:endParaRPr>
          </a:p>
          <a:p>
            <a:r>
              <a:rPr lang="en-US" sz="2800" dirty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3600" dirty="0"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82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2733"/>
              </p:ext>
            </p:extLst>
          </p:nvPr>
        </p:nvGraphicFramePr>
        <p:xfrm>
          <a:off x="396875" y="2190750"/>
          <a:ext cx="81978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190750"/>
                        <a:ext cx="81978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885950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discounted bigram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8600" y="3116818"/>
            <a:ext cx="111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unigram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1962150"/>
            <a:ext cx="1941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Interpolation weight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162800" y="2266950"/>
            <a:ext cx="2286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8077200" y="2952750"/>
            <a:ext cx="2286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96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686800" cy="3333750"/>
          </a:xfrm>
        </p:spPr>
        <p:txBody>
          <a:bodyPr/>
          <a:lstStyle/>
          <a:p>
            <a:pPr eaLnBrk="1" hangingPunct="1"/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reading</a:t>
            </a:r>
            <a:r>
              <a:rPr lang="en-US" i="1" dirty="0">
                <a:latin typeface="Calibri"/>
                <a:ea typeface="ＭＳ Ｐゴシック" charset="0"/>
                <a:cs typeface="Calibri"/>
              </a:rPr>
              <a:t>_________/________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“Francisco” is more common than “glasses”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“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Francisco” always follows “San”</a:t>
            </a:r>
          </a:p>
          <a:p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Every 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1428750"/>
            <a:ext cx="111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Francisco</a:t>
            </a: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1400" y="1428750"/>
            <a:ext cx="91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glasses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11838"/>
              </p:ext>
            </p:extLst>
          </p:nvPr>
        </p:nvGraphicFramePr>
        <p:xfrm>
          <a:off x="1981200" y="4689475"/>
          <a:ext cx="4605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tion" r:id="rId4" imgW="2451100" imgH="241300" progId="Equation.3">
                  <p:embed/>
                </p:oleObj>
              </mc:Choice>
              <mc:Fallback>
                <p:oleObj name="Equation" r:id="rId4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89475"/>
                        <a:ext cx="46053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29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II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endParaRPr lang="en-US" sz="2000" dirty="0">
              <a:ea typeface="ＭＳ Ｐゴシック" charset="0"/>
              <a:cs typeface="Calibri"/>
            </a:endParaRPr>
          </a:p>
          <a:p>
            <a:r>
              <a:rPr lang="en-US" sz="2000" dirty="0">
                <a:ea typeface="ＭＳ Ｐゴシック" charset="0"/>
                <a:cs typeface="Calibri"/>
              </a:rPr>
              <a:t>Normalized by the total number of word bigram types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60068"/>
              </p:ext>
            </p:extLst>
          </p:nvPr>
        </p:nvGraphicFramePr>
        <p:xfrm>
          <a:off x="974725" y="3678238"/>
          <a:ext cx="68326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Equation" r:id="rId4" imgW="2794000" imgH="482600" progId="Equation.3">
                  <p:embed/>
                </p:oleObj>
              </mc:Choice>
              <mc:Fallback>
                <p:oleObj name="Equation" r:id="rId4" imgW="2794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678238"/>
                        <a:ext cx="68326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72193"/>
              </p:ext>
            </p:extLst>
          </p:nvPr>
        </p:nvGraphicFramePr>
        <p:xfrm>
          <a:off x="1676400" y="1733550"/>
          <a:ext cx="4605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Equation" r:id="rId6" imgW="2451100" imgH="241300" progId="Equation.3">
                  <p:embed/>
                </p:oleObj>
              </mc:Choice>
              <mc:Fallback>
                <p:oleObj name="Equation" r:id="rId6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33550"/>
                        <a:ext cx="46053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09901"/>
              </p:ext>
            </p:extLst>
          </p:nvPr>
        </p:nvGraphicFramePr>
        <p:xfrm>
          <a:off x="2026320" y="2919413"/>
          <a:ext cx="361248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8" imgW="1701800" imgH="266700" progId="Equation.3">
                  <p:embed/>
                </p:oleObj>
              </mc:Choice>
              <mc:Fallback>
                <p:oleObj name="Equation" r:id="rId8" imgW="1701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26320" y="2919413"/>
                        <a:ext cx="361248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107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III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Alternative metaphor: The number of  # of word types seen to precede w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normalized by the # of words preceding all words: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A frequent word (Francisco) occurring in only one context (San) will have a low continuation probability</a:t>
            </a: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81638"/>
              </p:ext>
            </p:extLst>
          </p:nvPr>
        </p:nvGraphicFramePr>
        <p:xfrm>
          <a:off x="1295400" y="2876550"/>
          <a:ext cx="55118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4" imgW="2692400" imgH="584200" progId="Equation.3">
                  <p:embed/>
                </p:oleObj>
              </mc:Choice>
              <mc:Fallback>
                <p:oleObj name="Equation" r:id="rId4" imgW="2692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76550"/>
                        <a:ext cx="55118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85353"/>
              </p:ext>
            </p:extLst>
          </p:nvPr>
        </p:nvGraphicFramePr>
        <p:xfrm>
          <a:off x="2590800" y="1809750"/>
          <a:ext cx="2871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Equation" r:id="rId6" imgW="1358900" imgH="215900" progId="Equation.3">
                  <p:embed/>
                </p:oleObj>
              </mc:Choice>
              <mc:Fallback>
                <p:oleObj name="Equation" r:id="rId6" imgW="1358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09750"/>
                        <a:ext cx="2871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92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86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84197"/>
              </p:ext>
            </p:extLst>
          </p:nvPr>
        </p:nvGraphicFramePr>
        <p:xfrm>
          <a:off x="401638" y="1504950"/>
          <a:ext cx="80978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7" name="Equation" r:id="rId3" imgW="3784600" imgH="431800" progId="Equation.3">
                  <p:embed/>
                </p:oleObj>
              </mc:Choice>
              <mc:Fallback>
                <p:oleObj name="Equation" r:id="rId3" imgW="378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504950"/>
                        <a:ext cx="80978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04666"/>
              </p:ext>
            </p:extLst>
          </p:nvPr>
        </p:nvGraphicFramePr>
        <p:xfrm>
          <a:off x="1524000" y="3181350"/>
          <a:ext cx="472974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8" name="Equation" r:id="rId5" imgW="2184400" imgH="431800" progId="Equation.3">
                  <p:embed/>
                </p:oleObj>
              </mc:Choice>
              <mc:Fallback>
                <p:oleObj name="Equation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81350"/>
                        <a:ext cx="472974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647950"/>
            <a:ext cx="641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λ</a:t>
            </a:r>
            <a:r>
              <a:rPr lang="en-US" sz="1800" dirty="0">
                <a:latin typeface="+mn-lt"/>
              </a:rPr>
              <a:t> is a normalizing constant; the probability mass we’ve discounted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400550"/>
            <a:ext cx="261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normalized discount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424815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number of word types that can follow w</a:t>
            </a:r>
            <a:r>
              <a:rPr lang="en-US" sz="1400" baseline="-25000" dirty="0">
                <a:solidFill>
                  <a:srgbClr val="FF0000"/>
                </a:solidFill>
              </a:rPr>
              <a:t>i-1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400" dirty="0">
                <a:solidFill>
                  <a:srgbClr val="FF0000"/>
                </a:solidFill>
              </a:rPr>
              <a:t>= # of times we applied normalized discount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3943350"/>
            <a:ext cx="3048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3943350"/>
            <a:ext cx="762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52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28123"/>
              </p:ext>
            </p:extLst>
          </p:nvPr>
        </p:nvGraphicFramePr>
        <p:xfrm>
          <a:off x="-20638" y="1617663"/>
          <a:ext cx="88312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name="Equation" r:id="rId3" imgW="4127500" imgH="469900" progId="Equation.3">
                  <p:embed/>
                </p:oleObj>
              </mc:Choice>
              <mc:Fallback>
                <p:oleObj name="Equation" r:id="rId3" imgW="412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1617663"/>
                        <a:ext cx="883126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27965"/>
              </p:ext>
            </p:extLst>
          </p:nvPr>
        </p:nvGraphicFramePr>
        <p:xfrm>
          <a:off x="1263650" y="2921000"/>
          <a:ext cx="67119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name="Equation" r:id="rId5" imgW="3136900" imgH="546100" progId="Equation.3">
                  <p:embed/>
                </p:oleObj>
              </mc:Choice>
              <mc:Fallback>
                <p:oleObj name="Equation" r:id="rId5" imgW="3136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921000"/>
                        <a:ext cx="67119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476750"/>
            <a:ext cx="758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Continuation count = Number of unique single word contexts for 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3845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  <a:endParaRPr lang="en-US" sz="3200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243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3200" dirty="0"/>
          </a:p>
          <a:p>
            <a:r>
              <a:rPr lang="en-US" sz="3200" dirty="0"/>
              <a:t>In 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15639"/>
              </p:ext>
            </p:extLst>
          </p:nvPr>
        </p:nvGraphicFramePr>
        <p:xfrm>
          <a:off x="838200" y="1428750"/>
          <a:ext cx="71040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8750"/>
                        <a:ext cx="7104063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57802"/>
              </p:ext>
            </p:extLst>
          </p:nvPr>
        </p:nvGraphicFramePr>
        <p:xfrm>
          <a:off x="539750" y="3790950"/>
          <a:ext cx="8604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6" imgW="2438400" imgH="177800" progId="Equation.3">
                  <p:embed/>
                </p:oleObj>
              </mc:Choice>
              <mc:Fallback>
                <p:oleObj name="Equation" r:id="rId6" imgW="2438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90950"/>
                        <a:ext cx="8604250" cy="630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8126</TotalTime>
  <Words>3345</Words>
  <Application>Microsoft Macintosh PowerPoint</Application>
  <PresentationFormat>On-screen Show (16:9)</PresentationFormat>
  <Paragraphs>818</Paragraphs>
  <Slides>88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0" baseType="lpstr">
      <vt:lpstr>ＭＳ Ｐゴシック</vt:lpstr>
      <vt:lpstr>Arial</vt:lpstr>
      <vt:lpstr>Calibri</vt:lpstr>
      <vt:lpstr>Courier</vt:lpstr>
      <vt:lpstr>Lucida Sans</vt:lpstr>
      <vt:lpstr>Symbol</vt:lpstr>
      <vt:lpstr>Tahoma</vt:lpstr>
      <vt:lpstr>Times</vt:lpstr>
      <vt:lpstr>Verdana</vt:lpstr>
      <vt:lpstr>Wingdings</vt:lpstr>
      <vt:lpstr>NLP-jurafsky</vt:lpstr>
      <vt:lpstr>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  <vt:lpstr> Language Modeling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Language Modeling Toolkits</vt:lpstr>
      <vt:lpstr>Google N-Gram Release, August 2006</vt:lpstr>
      <vt:lpstr>Google N-Gram Release</vt:lpstr>
      <vt:lpstr>Google Book N-grams</vt:lpstr>
      <vt:lpstr> Language Modeling</vt:lpstr>
      <vt:lpstr> Language Modeling</vt:lpstr>
      <vt:lpstr>Evaluation: How good is our model?</vt:lpstr>
      <vt:lpstr>Extrinsic evaluation of N-gram models</vt:lpstr>
      <vt:lpstr>Difficulty of extrinsic (in-vivo) evaluation of  N-gram models</vt:lpstr>
      <vt:lpstr>Intuition of Perplexity</vt:lpstr>
      <vt:lpstr>Perplexity</vt:lpstr>
      <vt:lpstr>The Shannon Game intuition for perplexity</vt:lpstr>
      <vt:lpstr>Perplexity as branching factor</vt:lpstr>
      <vt:lpstr>Lower perplexity = better model</vt:lpstr>
      <vt:lpstr> Language Modeling</vt:lpstr>
      <vt:lpstr> Language Modeling</vt:lpstr>
      <vt:lpstr>The Shannon Visualization Method</vt:lpstr>
      <vt:lpstr>Approximating Shakespeare</vt:lpstr>
      <vt:lpstr>Shakespeare as corpus</vt:lpstr>
      <vt:lpstr>The wall street journal is not shakespeare (no offense)</vt:lpstr>
      <vt:lpstr>The perils of overfitting</vt:lpstr>
      <vt:lpstr>Zeros</vt:lpstr>
      <vt:lpstr>Zero probability bigrams</vt:lpstr>
      <vt:lpstr> Language Modeling</vt:lpstr>
      <vt:lpstr> Language Modeling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 Language Modeling</vt:lpstr>
      <vt:lpstr> Language Modeling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  <vt:lpstr>Advanced Language Modeling</vt:lpstr>
      <vt:lpstr> Language Modeling</vt:lpstr>
      <vt:lpstr>Language Modeling</vt:lpstr>
      <vt:lpstr>Reminder: Add-1 (Laplace) Smoothing</vt:lpstr>
      <vt:lpstr>More general formulations: Add-k</vt:lpstr>
      <vt:lpstr>Unigram prior smoothing</vt:lpstr>
      <vt:lpstr>Advanced smoothing algorithms</vt:lpstr>
      <vt:lpstr>Notation: Nc = Frequency of frequency c</vt:lpstr>
      <vt:lpstr>Good-Turing smoothing intuition</vt:lpstr>
      <vt:lpstr>Good Turing calculations</vt:lpstr>
      <vt:lpstr>Ney et al.’s Good Turing Intuition</vt:lpstr>
      <vt:lpstr>Ney et al. Good Turing Intuition (slide from Dan Klein)</vt:lpstr>
      <vt:lpstr>Good-Turing complications                  (slide from Dan Klein)</vt:lpstr>
      <vt:lpstr>Resulting Good-Turing numbers</vt:lpstr>
      <vt:lpstr>Language Modeling</vt:lpstr>
      <vt:lpstr>Language Modeling</vt:lpstr>
      <vt:lpstr>Resulting Good-Turing numbers</vt:lpstr>
      <vt:lpstr>Absolute Discounting Interpolation</vt:lpstr>
      <vt:lpstr>Kneser-Ney Smoothing I</vt:lpstr>
      <vt:lpstr>Kneser-Ney Smoothing II</vt:lpstr>
      <vt:lpstr>Kneser-Ney Smoothing III</vt:lpstr>
      <vt:lpstr>Kneser-Ney Smoothing IV</vt:lpstr>
      <vt:lpstr>Kneser-Ney Smoothing: Recursive formulation</vt:lpstr>
      <vt:lpstr>Language Modeling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179</cp:revision>
  <cp:lastPrinted>2009-04-20T16:46:08Z</cp:lastPrinted>
  <dcterms:created xsi:type="dcterms:W3CDTF">2010-04-19T15:31:24Z</dcterms:created>
  <dcterms:modified xsi:type="dcterms:W3CDTF">2018-08-02T04:03:49Z</dcterms:modified>
</cp:coreProperties>
</file>