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268" r:id="rId2"/>
    <p:sldId id="383" r:id="rId3"/>
    <p:sldId id="391" r:id="rId4"/>
    <p:sldId id="424" r:id="rId5"/>
    <p:sldId id="422" r:id="rId6"/>
    <p:sldId id="423" r:id="rId7"/>
    <p:sldId id="421" r:id="rId8"/>
    <p:sldId id="419" r:id="rId9"/>
    <p:sldId id="394" r:id="rId10"/>
    <p:sldId id="396" r:id="rId11"/>
    <p:sldId id="397" r:id="rId12"/>
    <p:sldId id="398" r:id="rId13"/>
    <p:sldId id="435" r:id="rId14"/>
    <p:sldId id="384" r:id="rId15"/>
    <p:sldId id="432" r:id="rId16"/>
    <p:sldId id="386" r:id="rId17"/>
    <p:sldId id="427" r:id="rId18"/>
    <p:sldId id="438" r:id="rId19"/>
    <p:sldId id="440" r:id="rId20"/>
    <p:sldId id="441" r:id="rId21"/>
    <p:sldId id="439" r:id="rId22"/>
    <p:sldId id="401" r:id="rId23"/>
    <p:sldId id="442" r:id="rId24"/>
    <p:sldId id="443" r:id="rId25"/>
    <p:sldId id="445" r:id="rId26"/>
    <p:sldId id="444" r:id="rId27"/>
    <p:sldId id="403" r:id="rId28"/>
    <p:sldId id="447" r:id="rId29"/>
    <p:sldId id="404" r:id="rId30"/>
    <p:sldId id="436" r:id="rId31"/>
    <p:sldId id="405" r:id="rId32"/>
    <p:sldId id="411" r:id="rId33"/>
    <p:sldId id="412" r:id="rId34"/>
    <p:sldId id="413" r:id="rId35"/>
    <p:sldId id="448" r:id="rId3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12" autoAdjust="0"/>
    <p:restoredTop sz="86837" autoAdjust="0"/>
  </p:normalViewPr>
  <p:slideViewPr>
    <p:cSldViewPr>
      <p:cViewPr varScale="1">
        <p:scale>
          <a:sx n="77" d="100"/>
          <a:sy n="77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648577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Snippets: query-focused summaries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ast-me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138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Summarization: Three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content selection</a:t>
            </a:r>
            <a:r>
              <a:rPr lang="en-US" sz="2800" dirty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information ordering</a:t>
            </a:r>
            <a:r>
              <a:rPr lang="en-US" sz="2800" dirty="0"/>
              <a:t>: choose an order to place them in the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sentence realization</a:t>
            </a:r>
            <a:r>
              <a:rPr lang="en-US" sz="2800" dirty="0"/>
              <a:t>: clean up the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Summarization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content selection</a:t>
            </a:r>
            <a:r>
              <a:rPr lang="en-US" sz="2800" dirty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information ordering: just use document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sentence realization: keep original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/>
              <a:t>Unsupervised content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Intuition dating back to </a:t>
            </a:r>
            <a:r>
              <a:rPr lang="en-US" sz="2800" dirty="0" err="1"/>
              <a:t>Luhn</a:t>
            </a:r>
            <a:r>
              <a:rPr lang="en-US" sz="2800" dirty="0"/>
              <a:t> (1958):</a:t>
            </a:r>
          </a:p>
          <a:p>
            <a:pPr lvl="1"/>
            <a:r>
              <a:rPr lang="en-US" sz="2400" dirty="0"/>
              <a:t>Choose sentences that have </a:t>
            </a:r>
            <a:r>
              <a:rPr lang="en-US" sz="2400" dirty="0">
                <a:solidFill>
                  <a:srgbClr val="0000FF"/>
                </a:solidFill>
              </a:rPr>
              <a:t>salient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informative</a:t>
            </a:r>
            <a:r>
              <a:rPr lang="en-US" sz="2400" dirty="0"/>
              <a:t> words</a:t>
            </a:r>
            <a:endParaRPr lang="en-US" sz="2800" dirty="0"/>
          </a:p>
          <a:p>
            <a:r>
              <a:rPr lang="en-US" sz="2800" dirty="0"/>
              <a:t>Two approaches to defining salient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tf-idf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/>
              <a:t>weigh each word </a:t>
            </a:r>
            <a:r>
              <a:rPr lang="en-US" sz="2400" dirty="0" err="1">
                <a:latin typeface="Times New Roman"/>
                <a:cs typeface="Times New Roman"/>
              </a:rPr>
              <a:t>w</a:t>
            </a:r>
            <a:r>
              <a:rPr lang="en-US" sz="2400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in document </a:t>
            </a:r>
            <a:r>
              <a:rPr lang="en-US" sz="2400" i="1" dirty="0">
                <a:latin typeface="Times New Roman"/>
                <a:cs typeface="Times New Roman"/>
              </a:rPr>
              <a:t>j</a:t>
            </a:r>
            <a:r>
              <a:rPr lang="en-US" sz="2400" dirty="0"/>
              <a:t> by </a:t>
            </a:r>
            <a:r>
              <a:rPr lang="en-US" sz="2400" dirty="0" err="1"/>
              <a:t>tf-idf</a:t>
            </a:r>
            <a:endParaRPr lang="en-US" sz="2400" dirty="0"/>
          </a:p>
          <a:p>
            <a:pPr lvl="2"/>
            <a:endParaRPr lang="en-US" sz="2400" dirty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topic signature</a:t>
            </a:r>
            <a:r>
              <a:rPr lang="en-US" sz="2400" dirty="0"/>
              <a:t>: choose a smaller set of salient words</a:t>
            </a:r>
          </a:p>
          <a:p>
            <a:pPr lvl="2"/>
            <a:r>
              <a:rPr lang="en-US" sz="2400" dirty="0"/>
              <a:t>mutual information</a:t>
            </a:r>
          </a:p>
          <a:p>
            <a:pPr lvl="2"/>
            <a:r>
              <a:rPr lang="en-US" sz="2400" dirty="0"/>
              <a:t>log-likelihood ratio (LLR)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Dunning (1993), Lin and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Hovy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(2000)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641"/>
              </p:ext>
            </p:extLst>
          </p:nvPr>
        </p:nvGraphicFramePr>
        <p:xfrm>
          <a:off x="2237317" y="3733800"/>
          <a:ext cx="2944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317" y="3733800"/>
                        <a:ext cx="294428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86584"/>
              </p:ext>
            </p:extLst>
          </p:nvPr>
        </p:nvGraphicFramePr>
        <p:xfrm>
          <a:off x="2286000" y="5638800"/>
          <a:ext cx="4724400" cy="10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2451100" imgH="533400" progId="Equation.3">
                  <p:embed/>
                </p:oleObj>
              </mc:Choice>
              <mc:Fallback>
                <p:oleObj name="Equation" r:id="rId5" imgW="2451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4724400" cy="102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1143000"/>
            <a:ext cx="55848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H. P.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Luhn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1958. The Automatic Creation of Literature Abstracts.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IBM Journal of Research and Development. 2:2, 159-165. </a:t>
            </a:r>
          </a:p>
        </p:txBody>
      </p:sp>
    </p:spTree>
    <p:extLst>
      <p:ext uri="{BB962C8B-B14F-4D97-AF65-F5344CB8AC3E}">
        <p14:creationId xmlns:p14="http://schemas.microsoft.com/office/powerpoint/2010/main" val="20316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signature-based content selection with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r>
              <a:rPr lang="en-US" sz="2800" dirty="0"/>
              <a:t>choose words that are informative either </a:t>
            </a:r>
          </a:p>
          <a:p>
            <a:pPr lvl="1"/>
            <a:r>
              <a:rPr lang="en-US" sz="2400" dirty="0"/>
              <a:t>by log-likelihood ratio (LLR)</a:t>
            </a:r>
          </a:p>
          <a:p>
            <a:pPr lvl="1"/>
            <a:r>
              <a:rPr lang="en-US" sz="2400" dirty="0"/>
              <a:t>or by appearing in the query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Weigh a sentence (or window) by weight of its words: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143000"/>
            <a:ext cx="378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Conroy, Schlesinger, and O’Leary 2006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45418"/>
              </p:ext>
            </p:extLst>
          </p:nvPr>
        </p:nvGraphicFramePr>
        <p:xfrm>
          <a:off x="1676400" y="3352800"/>
          <a:ext cx="47244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3" imgW="2451100" imgH="812800" progId="Equation.3">
                  <p:embed/>
                </p:oleObj>
              </mc:Choice>
              <mc:Fallback>
                <p:oleObj name="Equation" r:id="rId3" imgW="2451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352800"/>
                        <a:ext cx="4724400" cy="156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17590"/>
              </p:ext>
            </p:extLst>
          </p:nvPr>
        </p:nvGraphicFramePr>
        <p:xfrm>
          <a:off x="1905000" y="5715000"/>
          <a:ext cx="3397250" cy="86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5715000"/>
                        <a:ext cx="3397250" cy="861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0937" y="3733800"/>
            <a:ext cx="200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(could learn more complex weights)</a:t>
            </a:r>
          </a:p>
        </p:txBody>
      </p:sp>
    </p:spTree>
    <p:extLst>
      <p:ext uri="{BB962C8B-B14F-4D97-AF65-F5344CB8AC3E}">
        <p14:creationId xmlns:p14="http://schemas.microsoft.com/office/powerpoint/2010/main" val="13252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90600"/>
          </a:xfrm>
        </p:spPr>
        <p:txBody>
          <a:bodyPr/>
          <a:lstStyle/>
          <a:p>
            <a:r>
              <a:rPr lang="en-US" dirty="0"/>
              <a:t>Supervised content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4445000"/>
          </a:xfrm>
        </p:spPr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a labeled training set of good summaries for each document</a:t>
            </a:r>
          </a:p>
          <a:p>
            <a:r>
              <a:rPr lang="en-US" dirty="0"/>
              <a:t>Align:</a:t>
            </a:r>
          </a:p>
          <a:p>
            <a:pPr lvl="1"/>
            <a:r>
              <a:rPr lang="en-US" dirty="0"/>
              <a:t>the sentences in the document with sentences in the summary</a:t>
            </a:r>
          </a:p>
          <a:p>
            <a:r>
              <a:rPr lang="en-US" dirty="0"/>
              <a:t>Extract features</a:t>
            </a:r>
          </a:p>
          <a:p>
            <a:pPr lvl="1"/>
            <a:r>
              <a:rPr lang="en-US" dirty="0"/>
              <a:t>position (first sentence?) </a:t>
            </a:r>
          </a:p>
          <a:p>
            <a:pPr lvl="1"/>
            <a:r>
              <a:rPr lang="en-US" dirty="0"/>
              <a:t>length of sentence</a:t>
            </a:r>
          </a:p>
          <a:p>
            <a:pPr lvl="1"/>
            <a:r>
              <a:rPr lang="en-US" dirty="0"/>
              <a:t>word </a:t>
            </a:r>
            <a:r>
              <a:rPr lang="en-US" dirty="0" err="1"/>
              <a:t>informativeness</a:t>
            </a:r>
            <a:r>
              <a:rPr lang="en-US" dirty="0"/>
              <a:t>, cue phrases</a:t>
            </a:r>
          </a:p>
          <a:p>
            <a:pPr lvl="1"/>
            <a:r>
              <a:rPr lang="en-US" dirty="0"/>
              <a:t>cohesion</a:t>
            </a:r>
          </a:p>
          <a:p>
            <a:r>
              <a:rPr lang="en-US" dirty="0"/>
              <a:t>Train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752600"/>
            <a:ext cx="4114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hard to get labeled training data</a:t>
            </a:r>
          </a:p>
          <a:p>
            <a:pPr lvl="1"/>
            <a:r>
              <a:rPr lang="en-US" dirty="0"/>
              <a:t>alignment difficult</a:t>
            </a:r>
          </a:p>
          <a:p>
            <a:pPr lvl="1"/>
            <a:r>
              <a:rPr lang="en-US" dirty="0"/>
              <a:t>performance not better than unsupervised algorithms</a:t>
            </a:r>
          </a:p>
          <a:p>
            <a:r>
              <a:rPr lang="en-US" dirty="0"/>
              <a:t>So in practice: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Unsupervised content selection is more common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66470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2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binary classifier (put sentence in summary? yes or no)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8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846480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</a:p>
        </p:txBody>
      </p:sp>
    </p:spTree>
    <p:extLst>
      <p:ext uri="{BB962C8B-B14F-4D97-AF65-F5344CB8AC3E}">
        <p14:creationId xmlns:p14="http://schemas.microsoft.com/office/powerpoint/2010/main" val="3584738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 (Recall Oriented Understudy for </a:t>
            </a:r>
            <a:r>
              <a:rPr lang="en-US" dirty="0" err="1"/>
              <a:t>Gisting</a:t>
            </a:r>
            <a:r>
              <a:rPr lang="en-US" dirty="0"/>
              <a:t> Evaluation)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metric for automatically evaluating summaries</a:t>
            </a:r>
          </a:p>
          <a:p>
            <a:pPr lvl="1"/>
            <a:r>
              <a:rPr lang="en-US" dirty="0"/>
              <a:t>Based on BLEU (a metric used for machine translation)</a:t>
            </a:r>
          </a:p>
          <a:p>
            <a:pPr lvl="1"/>
            <a:r>
              <a:rPr lang="en-US" dirty="0"/>
              <a:t>Not as good as human evaluation (“Did this answer the user’s question?”)</a:t>
            </a:r>
          </a:p>
          <a:p>
            <a:pPr lvl="1"/>
            <a:r>
              <a:rPr lang="en-US" dirty="0"/>
              <a:t>But much more convenient</a:t>
            </a:r>
          </a:p>
          <a:p>
            <a:r>
              <a:rPr lang="en-US" dirty="0"/>
              <a:t>Given a document D, and an automatic summary 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Have N humans produce a set of reference summaries  of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Run system, giving automatic summary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What percentage of the bigrams from the reference summaries appear in X?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066800"/>
            <a:ext cx="228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Lin and </a:t>
            </a:r>
            <a:r>
              <a:rPr lang="en-US" sz="1800" dirty="0" err="1"/>
              <a:t>Hovy</a:t>
            </a:r>
            <a:r>
              <a:rPr lang="en-US" sz="1800" dirty="0"/>
              <a:t> 2003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72371"/>
              </p:ext>
            </p:extLst>
          </p:nvPr>
        </p:nvGraphicFramePr>
        <p:xfrm>
          <a:off x="990600" y="5410200"/>
          <a:ext cx="716021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3911600" imgH="749300" progId="Equation.3">
                  <p:embed/>
                </p:oleObj>
              </mc:Choice>
              <mc:Fallback>
                <p:oleObj name="Equation" r:id="rId3" imgW="3911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716021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9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8458200" cy="4597400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produce an abridged version of a text that contains information that is important or relevant to a user.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b="1" dirty="0"/>
          </a:p>
          <a:p>
            <a:r>
              <a:rPr lang="en-US" sz="2800" b="1" dirty="0"/>
              <a:t>Summarization Applications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outlines or abstracts </a:t>
            </a:r>
            <a:r>
              <a:rPr lang="en-US" sz="2400" dirty="0"/>
              <a:t>of any document, article,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summaries</a:t>
            </a:r>
            <a:r>
              <a:rPr lang="en-US" sz="2400" b="1" dirty="0"/>
              <a:t> </a:t>
            </a:r>
            <a:r>
              <a:rPr lang="en-US" sz="2400" dirty="0"/>
              <a:t>of email threads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action items </a:t>
            </a:r>
            <a:r>
              <a:rPr lang="en-US" sz="2400" dirty="0"/>
              <a:t>from a meeting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simplifying</a:t>
            </a:r>
            <a:r>
              <a:rPr lang="en-US" sz="2400" dirty="0"/>
              <a:t> text by compressing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ROUGE example:</a:t>
            </a:r>
            <a:br>
              <a:rPr lang="en-US" dirty="0"/>
            </a:br>
            <a:r>
              <a:rPr lang="en-US" dirty="0"/>
              <a:t>Q: “What is water spinach?”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839200" cy="398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Human 1: Water spinach is a green leafy vegetable grown in the tropics.</a:t>
            </a:r>
          </a:p>
          <a:p>
            <a:pPr marL="0" indent="0">
              <a:buNone/>
            </a:pPr>
            <a:r>
              <a:rPr lang="en-US" dirty="0"/>
              <a:t>Human 2:  Water spinach is a semi-aquatic tropical plant grown as a vegetable.</a:t>
            </a:r>
          </a:p>
          <a:p>
            <a:pPr marL="0" indent="0">
              <a:buNone/>
            </a:pPr>
            <a:r>
              <a:rPr lang="en-US" dirty="0"/>
              <a:t>Human 3: Water spinach is a commonly eaten leaf vegetable of Asia.</a:t>
            </a:r>
          </a:p>
          <a:p>
            <a:endParaRPr lang="en-US" dirty="0"/>
          </a:p>
          <a:p>
            <a:r>
              <a:rPr lang="en-US" dirty="0"/>
              <a:t>System answer: Water spinach is a leaf vegetable commonly eaten in tropical areas of Asia.</a:t>
            </a:r>
          </a:p>
          <a:p>
            <a:endParaRPr lang="en-US" dirty="0"/>
          </a:p>
          <a:p>
            <a:r>
              <a:rPr lang="en-US" dirty="0"/>
              <a:t>ROUGE-2 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9314" y="6106180"/>
            <a:ext cx="159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 + 9 + 9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5699781"/>
            <a:ext cx="141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3 + 3 + 6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6156981"/>
            <a:ext cx="1524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24400" y="5928381"/>
            <a:ext cx="21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= 12/28 = .43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866900"/>
            <a:ext cx="2286000" cy="4191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2667000"/>
            <a:ext cx="2362200" cy="46101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429000"/>
            <a:ext cx="7239000" cy="46101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 animBg="1"/>
      <p:bldP spid="13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</a:p>
        </p:txBody>
      </p:sp>
    </p:spTree>
    <p:extLst>
      <p:ext uri="{BB962C8B-B14F-4D97-AF65-F5344CB8AC3E}">
        <p14:creationId xmlns:p14="http://schemas.microsoft.com/office/powerpoint/2010/main" val="809605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Complex Questions:  Summarizing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1940734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272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Q:</a:t>
            </a:r>
            <a:r>
              <a:rPr lang="en-US" dirty="0"/>
              <a:t> What is </a:t>
            </a:r>
            <a:r>
              <a:rPr lang="en-US" i="1" dirty="0"/>
              <a:t>water spinach?</a:t>
            </a:r>
          </a:p>
          <a:p>
            <a:pPr marL="0" indent="0">
              <a:buNone/>
            </a:pPr>
            <a:r>
              <a:rPr lang="en-US" b="1" i="1" dirty="0"/>
              <a:t>A: </a:t>
            </a:r>
            <a:r>
              <a:rPr lang="en-US" dirty="0"/>
              <a:t>Water spinach (ipomoea </a:t>
            </a:r>
            <a:r>
              <a:rPr lang="en-US" dirty="0" err="1"/>
              <a:t>aquatica</a:t>
            </a:r>
            <a:r>
              <a:rPr lang="en-US" dirty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i="1" dirty="0"/>
              <a:t>morning glory vegetable, </a:t>
            </a:r>
            <a:r>
              <a:rPr lang="en-US" i="1" dirty="0" err="1"/>
              <a:t>kangkong</a:t>
            </a:r>
            <a:r>
              <a:rPr lang="en-US" i="1" dirty="0"/>
              <a:t> </a:t>
            </a:r>
            <a:r>
              <a:rPr lang="en-US" dirty="0"/>
              <a:t>(Malay), </a:t>
            </a:r>
            <a:r>
              <a:rPr lang="en-US" i="1" dirty="0" err="1"/>
              <a:t>rau</a:t>
            </a:r>
            <a:r>
              <a:rPr lang="en-US" i="1" dirty="0"/>
              <a:t> </a:t>
            </a:r>
            <a:r>
              <a:rPr lang="en-US" i="1" dirty="0" err="1"/>
              <a:t>muong</a:t>
            </a:r>
            <a:r>
              <a:rPr lang="en-US" i="1" dirty="0"/>
              <a:t> (Viet.), </a:t>
            </a:r>
            <a:r>
              <a:rPr lang="en-US" i="1" dirty="0" err="1"/>
              <a:t>ong</a:t>
            </a:r>
            <a:r>
              <a:rPr lang="en-US" i="1" dirty="0"/>
              <a:t> </a:t>
            </a:r>
            <a:r>
              <a:rPr lang="en-US" i="1" dirty="0" err="1"/>
              <a:t>choi</a:t>
            </a:r>
            <a:r>
              <a:rPr lang="en-US" i="1" dirty="0"/>
              <a:t> (Cant.), and </a:t>
            </a:r>
            <a:r>
              <a:rPr lang="en-US" i="1" dirty="0" err="1"/>
              <a:t>kong</a:t>
            </a:r>
            <a:r>
              <a:rPr lang="en-US" i="1" dirty="0"/>
              <a:t> </a:t>
            </a:r>
            <a:r>
              <a:rPr lang="en-US" i="1" dirty="0" err="1"/>
              <a:t>xin</a:t>
            </a:r>
            <a:r>
              <a:rPr lang="en-US" i="1" dirty="0"/>
              <a:t> </a:t>
            </a:r>
            <a:r>
              <a:rPr lang="en-US" i="1" dirty="0" err="1"/>
              <a:t>cai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Mand</a:t>
            </a:r>
            <a:r>
              <a:rPr lang="en-US" dirty="0"/>
              <a:t>.). It is not related to spinach, but is closely related to sweet potato and convolvulus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17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018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Q: </a:t>
            </a:r>
            <a:r>
              <a:rPr lang="en-US" sz="2800" dirty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sz="2800" b="1" dirty="0"/>
              <a:t>A: </a:t>
            </a:r>
            <a:r>
              <a:rPr lang="en-US" sz="2800" dirty="0"/>
              <a:t>Ibuprofen provided greater temperature decrement and longer duration of </a:t>
            </a:r>
            <a:r>
              <a:rPr lang="en-US" sz="2800" dirty="0" err="1"/>
              <a:t>antipyresis</a:t>
            </a:r>
            <a:r>
              <a:rPr lang="en-US" sz="2800" dirty="0"/>
              <a:t> than acetaminophen when the two drugs were administered in approximately equal doses. (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295400"/>
            <a:ext cx="3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Demner-Fushman</a:t>
            </a:r>
            <a:r>
              <a:rPr lang="en-US" sz="1800" dirty="0">
                <a:latin typeface="+mn-lt"/>
              </a:rPr>
              <a:t> and Lin (2007) </a:t>
            </a:r>
          </a:p>
        </p:txBody>
      </p:sp>
    </p:spTree>
    <p:extLst>
      <p:ext uri="{BB962C8B-B14F-4D97-AF65-F5344CB8AC3E}">
        <p14:creationId xmlns:p14="http://schemas.microsoft.com/office/powerpoint/2010/main" val="18993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complex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compost made and used for gardening (including different types of compost, their uses, origins and beneﬁts)?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causes train wrecks and what can be done to prevent them?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have poachers endangered wildlife, what wildlife has been endangered and what steps have been taken to prevent poaching?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has been the human toll in death or injury of tropical storms in recent years?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6228" y="1552150"/>
            <a:ext cx="63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Modified from the DUC 2005 competition (</a:t>
            </a:r>
            <a:r>
              <a:rPr lang="en-US" sz="1800" dirty="0" err="1">
                <a:latin typeface="+mn-lt"/>
              </a:rPr>
              <a:t>Hoa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Trang</a:t>
            </a:r>
            <a:r>
              <a:rPr lang="en-US" sz="1800" dirty="0">
                <a:latin typeface="+mn-lt"/>
              </a:rPr>
              <a:t> Dang 2005)</a:t>
            </a:r>
          </a:p>
        </p:txBody>
      </p:sp>
    </p:spTree>
    <p:extLst>
      <p:ext uri="{BB962C8B-B14F-4D97-AF65-F5344CB8AC3E}">
        <p14:creationId xmlns:p14="http://schemas.microsoft.com/office/powerpoint/2010/main" val="36636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696200" cy="990600"/>
          </a:xfrm>
        </p:spPr>
        <p:txBody>
          <a:bodyPr/>
          <a:lstStyle/>
          <a:p>
            <a:r>
              <a:rPr lang="en-US" sz="3000" dirty="0"/>
              <a:t>Answering harder questions:</a:t>
            </a:r>
            <a:br>
              <a:rPr lang="en-US" sz="3000" dirty="0"/>
            </a:br>
            <a:r>
              <a:rPr lang="en-US" sz="3000" dirty="0"/>
              <a:t>Query-focused multi-document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(bottom-up) snippet method</a:t>
            </a:r>
          </a:p>
          <a:p>
            <a:pPr lvl="1"/>
            <a:r>
              <a:rPr lang="en-US" sz="2400" dirty="0"/>
              <a:t>Find a set of relevant documents</a:t>
            </a:r>
          </a:p>
          <a:p>
            <a:pPr lvl="1"/>
            <a:r>
              <a:rPr lang="en-US" sz="2400" dirty="0"/>
              <a:t>Extract informative sentences from the documents</a:t>
            </a:r>
          </a:p>
          <a:p>
            <a:pPr lvl="1"/>
            <a:r>
              <a:rPr lang="en-US" sz="2400" dirty="0"/>
              <a:t>Order and modify the sentences into an answer</a:t>
            </a:r>
          </a:p>
          <a:p>
            <a:r>
              <a:rPr lang="en-US" sz="2800" dirty="0"/>
              <a:t>The (top-down) information extraction method</a:t>
            </a:r>
          </a:p>
          <a:p>
            <a:pPr lvl="1"/>
            <a:r>
              <a:rPr lang="en-US" sz="2400" dirty="0"/>
              <a:t>build specific answerers for different question types:</a:t>
            </a:r>
          </a:p>
          <a:p>
            <a:pPr lvl="2"/>
            <a:r>
              <a:rPr lang="en-US" sz="2400" dirty="0"/>
              <a:t>definition questions</a:t>
            </a:r>
          </a:p>
          <a:p>
            <a:pPr lvl="2"/>
            <a:r>
              <a:rPr lang="en-US" sz="2400" dirty="0"/>
              <a:t>biography questions </a:t>
            </a:r>
          </a:p>
          <a:p>
            <a:pPr lvl="2"/>
            <a:r>
              <a:rPr lang="en-US" sz="2400" dirty="0"/>
              <a:t>certain medical 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Query-Focused Multi-Document Summarization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747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91400" cy="990600"/>
          </a:xfrm>
        </p:spPr>
        <p:txBody>
          <a:bodyPr/>
          <a:lstStyle/>
          <a:p>
            <a:r>
              <a:rPr lang="en-US" dirty="0"/>
              <a:t>Simplifying sentences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78215"/>
              </p:ext>
            </p:extLst>
          </p:nvPr>
        </p:nvGraphicFramePr>
        <p:xfrm>
          <a:off x="457200" y="2758440"/>
          <a:ext cx="8534400" cy="3413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Rajam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 an artist who was living at the time in Philadelphia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found the inspiration in the back of city magazines.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attribution</a:t>
                      </a:r>
                      <a:r>
                        <a:rPr lang="en-US" sz="2400" b="1" baseline="0" dirty="0"/>
                        <a:t> clauses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Rebels agreed to talks with government officials, 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observers said Tuesday.</a:t>
                      </a:r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PPs </a:t>
                      </a:r>
                    </a:p>
                    <a:p>
                      <a:r>
                        <a:rPr lang="en-US" sz="2400" b="1" dirty="0"/>
                        <a:t>without named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commercial fishing restrictions in Washington will not be lifted unless the salmon population increases [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 to a sustainable numbe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r]]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initial adverbials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other hand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matter of fact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this point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2115" y="1143000"/>
            <a:ext cx="63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Zajic</a:t>
            </a:r>
            <a:r>
              <a:rPr lang="en-US" sz="1800" dirty="0">
                <a:latin typeface="+mn-lt"/>
              </a:rPr>
              <a:t> et al. (2007), Conroy et al. (2006), </a:t>
            </a:r>
            <a:r>
              <a:rPr lang="en-US" sz="1800" dirty="0" err="1">
                <a:latin typeface="+mn-lt"/>
              </a:rPr>
              <a:t>Vanderwende</a:t>
            </a:r>
            <a:r>
              <a:rPr lang="en-US" sz="1800" dirty="0">
                <a:latin typeface="+mn-lt"/>
              </a:rPr>
              <a:t> et al. (2007)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714" y="1832429"/>
            <a:ext cx="8525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Simplest method: parse sentences, use rules to decide which modifiers to prune</a:t>
            </a:r>
          </a:p>
          <a:p>
            <a:r>
              <a:rPr lang="en-US" sz="2000" dirty="0">
                <a:latin typeface="+mn-lt"/>
              </a:rPr>
              <a:t>	(more recently a wide variety of machine-learning methods)</a:t>
            </a:r>
          </a:p>
        </p:txBody>
      </p:sp>
    </p:spTree>
    <p:extLst>
      <p:ext uri="{BB962C8B-B14F-4D97-AF65-F5344CB8AC3E}">
        <p14:creationId xmlns:p14="http://schemas.microsoft.com/office/powerpoint/2010/main" val="403825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990600"/>
          </a:xfrm>
        </p:spPr>
        <p:txBody>
          <a:bodyPr/>
          <a:lstStyle/>
          <a:p>
            <a:r>
              <a:rPr lang="en-US" dirty="0"/>
              <a:t>Maximal Marginal Relevance (MMR)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r>
              <a:rPr lang="en-US" dirty="0"/>
              <a:t>An iterative method for content selection from multiple documents</a:t>
            </a:r>
          </a:p>
          <a:p>
            <a:r>
              <a:rPr lang="en-US" dirty="0"/>
              <a:t>Iteratively (greedily) choose the best sentence to insert in the summary/answer so far: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Relevant</a:t>
            </a:r>
            <a:r>
              <a:rPr lang="en-US" sz="2400" dirty="0"/>
              <a:t>:  Maximally relevant to the user’s query</a:t>
            </a:r>
          </a:p>
          <a:p>
            <a:pPr lvl="2"/>
            <a:r>
              <a:rPr lang="en-US" sz="2400" dirty="0"/>
              <a:t>high cosine similarity to the query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Novel</a:t>
            </a:r>
            <a:r>
              <a:rPr lang="en-US" sz="2400" dirty="0"/>
              <a:t>:  Minimally redundant with the summary/answer so far</a:t>
            </a:r>
          </a:p>
          <a:p>
            <a:pPr lvl="2"/>
            <a:r>
              <a:rPr lang="en-US" sz="2400" dirty="0"/>
              <a:t>low cosine similarity to the summary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Stop when desired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2605"/>
              </p:ext>
            </p:extLst>
          </p:nvPr>
        </p:nvGraphicFramePr>
        <p:xfrm>
          <a:off x="1371600" y="5334000"/>
          <a:ext cx="6481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3060700" imgH="215900" progId="Equation.3">
                  <p:embed/>
                </p:oleObj>
              </mc:Choice>
              <mc:Fallback>
                <p:oleObj name="Equation" r:id="rId3" imgW="306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5334000"/>
                        <a:ext cx="64817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106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Jaime </a:t>
            </a:r>
            <a:r>
              <a:rPr lang="en-US" sz="1400" dirty="0" err="1">
                <a:latin typeface="+mn-lt"/>
              </a:rPr>
              <a:t>Carbonell</a:t>
            </a:r>
            <a:r>
              <a:rPr lang="en-US" sz="1400" dirty="0">
                <a:latin typeface="+mn-lt"/>
              </a:rPr>
              <a:t> and Jade Goldstein, The Use of MMR, Diversity-based </a:t>
            </a:r>
            <a:r>
              <a:rPr lang="en-US" sz="1400" dirty="0" err="1">
                <a:latin typeface="+mn-lt"/>
              </a:rPr>
              <a:t>Reranking</a:t>
            </a:r>
            <a:r>
              <a:rPr lang="en-US" sz="1400" dirty="0">
                <a:latin typeface="+mn-lt"/>
              </a:rPr>
              <a:t> for Reordering Documents and Producing Summaries, SIGIR-98</a:t>
            </a:r>
          </a:p>
        </p:txBody>
      </p:sp>
    </p:spTree>
    <p:extLst>
      <p:ext uri="{BB962C8B-B14F-4D97-AF65-F5344CB8AC3E}">
        <p14:creationId xmlns:p14="http://schemas.microsoft.com/office/powerpoint/2010/main" val="15710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summarize? </a:t>
            </a:r>
            <a:br>
              <a:rPr lang="en-US" dirty="0"/>
            </a:br>
            <a:r>
              <a:rPr lang="en-US" dirty="0"/>
              <a:t>Single vs. multiple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Single-document summarization</a:t>
            </a:r>
          </a:p>
          <a:p>
            <a:pPr lvl="1"/>
            <a:r>
              <a:rPr lang="en-US" sz="2400" dirty="0"/>
              <a:t>Given a single document, produce</a:t>
            </a:r>
          </a:p>
          <a:p>
            <a:pPr lvl="2"/>
            <a:r>
              <a:rPr lang="en-US" sz="2400" dirty="0"/>
              <a:t>abstract</a:t>
            </a:r>
          </a:p>
          <a:p>
            <a:pPr lvl="2"/>
            <a:r>
              <a:rPr lang="en-US" sz="2400" dirty="0"/>
              <a:t>outline</a:t>
            </a:r>
          </a:p>
          <a:p>
            <a:pPr lvl="2"/>
            <a:r>
              <a:rPr lang="en-US" sz="2400" dirty="0"/>
              <a:t>headline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M</a:t>
            </a:r>
            <a:r>
              <a:rPr lang="en-US" sz="2800" b="1" dirty="0">
                <a:solidFill>
                  <a:srgbClr val="0000FF"/>
                </a:solidFill>
              </a:rPr>
              <a:t>ultiple-document summarization</a:t>
            </a:r>
            <a:endParaRPr lang="en-US" sz="2800" dirty="0">
              <a:solidFill>
                <a:srgbClr val="0000FF"/>
              </a:solidFill>
            </a:endParaRPr>
          </a:p>
          <a:p>
            <a:pPr lvl="1"/>
            <a:r>
              <a:rPr lang="en-US" sz="2400" dirty="0"/>
              <a:t>Given a group of documents, produce a gist of the content:</a:t>
            </a:r>
          </a:p>
          <a:p>
            <a:pPr lvl="2"/>
            <a:r>
              <a:rPr lang="en-US" sz="2400" dirty="0"/>
              <a:t>a series of news stories on the same event</a:t>
            </a:r>
          </a:p>
          <a:p>
            <a:pPr lvl="2"/>
            <a:r>
              <a:rPr lang="en-US" sz="2400" dirty="0"/>
              <a:t>a set of web pages about some topic or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990600"/>
          </a:xfrm>
        </p:spPr>
        <p:txBody>
          <a:bodyPr/>
          <a:lstStyle/>
          <a:p>
            <a:r>
              <a:rPr lang="en-US" dirty="0"/>
              <a:t>LLR+MMR:  Choosing informative yet non-redundant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of many ways to combine the intuitions of LLR and MMR:</a:t>
            </a: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Score each sentence based on LLR (including query words)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Include the sentence with highest score in the summary.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Iteratively add into the summary high-scoring sentences that are not redundant with summary so far.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Chronological ordering:</a:t>
            </a:r>
          </a:p>
          <a:p>
            <a:pPr lvl="1"/>
            <a:r>
              <a:rPr lang="en-US" dirty="0"/>
              <a:t>Order sentences by the date of the document (for summarizing news)..   </a:t>
            </a:r>
          </a:p>
          <a:p>
            <a:pPr marL="457200" lvl="1" indent="0">
              <a:buNone/>
            </a:pPr>
            <a:r>
              <a:rPr lang="en-US" dirty="0"/>
              <a:t> (</a:t>
            </a:r>
            <a:r>
              <a:rPr lang="en-US" dirty="0" err="1"/>
              <a:t>Barzilay</a:t>
            </a:r>
            <a:r>
              <a:rPr lang="en-US" dirty="0"/>
              <a:t>, </a:t>
            </a:r>
            <a:r>
              <a:rPr lang="en-US" dirty="0" err="1"/>
              <a:t>Elhadad</a:t>
            </a:r>
            <a:r>
              <a:rPr lang="en-US" dirty="0"/>
              <a:t>, and </a:t>
            </a:r>
            <a:r>
              <a:rPr lang="en-US" dirty="0" err="1"/>
              <a:t>McKeown</a:t>
            </a:r>
            <a:r>
              <a:rPr lang="en-US" dirty="0"/>
              <a:t> 2002)</a:t>
            </a:r>
          </a:p>
          <a:p>
            <a:r>
              <a:rPr lang="en-US" dirty="0">
                <a:solidFill>
                  <a:srgbClr val="0000FF"/>
                </a:solidFill>
              </a:rPr>
              <a:t>Coherence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orderings that make neighboring sentences similar (by cosine).</a:t>
            </a:r>
          </a:p>
          <a:p>
            <a:pPr lvl="1"/>
            <a:r>
              <a:rPr lang="en-US" dirty="0"/>
              <a:t>Choose orderings in which neighboring sentences discuss the same entity (</a:t>
            </a:r>
            <a:r>
              <a:rPr lang="en-US" dirty="0" err="1"/>
              <a:t>Barzilay</a:t>
            </a:r>
            <a:r>
              <a:rPr lang="en-US" dirty="0"/>
              <a:t> and </a:t>
            </a:r>
            <a:r>
              <a:rPr lang="en-US" dirty="0" err="1"/>
              <a:t>Lapata</a:t>
            </a:r>
            <a:r>
              <a:rPr lang="en-US" dirty="0"/>
              <a:t> 2007) </a:t>
            </a:r>
          </a:p>
          <a:p>
            <a:r>
              <a:rPr lang="en-US" dirty="0">
                <a:solidFill>
                  <a:srgbClr val="0000FF"/>
                </a:solidFill>
              </a:rPr>
              <a:t>Topical ordering</a:t>
            </a:r>
          </a:p>
          <a:p>
            <a:pPr lvl="1"/>
            <a:r>
              <a:rPr lang="en-US" dirty="0"/>
              <a:t>Learn the ordering of topics in the source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2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answering:</a:t>
            </a:r>
            <a:br>
              <a:rPr lang="en-US" dirty="0"/>
            </a:br>
            <a:r>
              <a:rPr lang="en-US" dirty="0"/>
              <a:t>The Information Extraction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r>
              <a:rPr lang="en-US" dirty="0"/>
              <a:t>a good </a:t>
            </a:r>
            <a:r>
              <a:rPr lang="en-US" b="1" dirty="0"/>
              <a:t>biography </a:t>
            </a:r>
            <a:r>
              <a:rPr lang="en-US" dirty="0"/>
              <a:t>of a person contains:</a:t>
            </a:r>
          </a:p>
          <a:p>
            <a:pPr lvl="1"/>
            <a:r>
              <a:rPr lang="en-US" dirty="0"/>
              <a:t>a person’s </a:t>
            </a:r>
            <a:r>
              <a:rPr lang="en-US" b="1" dirty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/>
              <a:t>and so on</a:t>
            </a:r>
          </a:p>
          <a:p>
            <a:r>
              <a:rPr lang="en-US" dirty="0"/>
              <a:t>a good </a:t>
            </a:r>
            <a:r>
              <a:rPr lang="en-US" b="1" dirty="0"/>
              <a:t>definition </a:t>
            </a:r>
            <a:r>
              <a:rPr lang="en-US" dirty="0"/>
              <a:t>contains: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genus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3366FF"/>
                </a:solidFill>
              </a:rPr>
              <a:t>hypernym</a:t>
            </a:r>
            <a:endParaRPr lang="en-US" b="1" dirty="0">
              <a:solidFill>
                <a:srgbClr val="3366FF"/>
              </a:solidFill>
            </a:endParaRPr>
          </a:p>
          <a:p>
            <a:pPr lvl="2"/>
            <a:r>
              <a:rPr lang="en-US" i="1" dirty="0"/>
              <a:t>The Hajj is a type of ritual</a:t>
            </a:r>
          </a:p>
          <a:p>
            <a:r>
              <a:rPr lang="en-US" dirty="0"/>
              <a:t>a </a:t>
            </a:r>
            <a:r>
              <a:rPr lang="en-US" b="1" dirty="0"/>
              <a:t>medical answer about a drug’s use </a:t>
            </a:r>
            <a:r>
              <a:rPr lang="en-US" dirty="0"/>
              <a:t>contains</a:t>
            </a:r>
            <a:r>
              <a:rPr lang="en-US" b="1" i="1" dirty="0"/>
              <a:t>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problem </a:t>
            </a:r>
            <a:r>
              <a:rPr lang="en-US" dirty="0"/>
              <a:t>(the medical condition), 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intervention </a:t>
            </a:r>
            <a:r>
              <a:rPr lang="en-US" dirty="0"/>
              <a:t>(the drug or procedure), 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3366FF"/>
                </a:solidFill>
              </a:rPr>
              <a:t>outcome</a:t>
            </a:r>
            <a:r>
              <a:rPr lang="en-US" b="1" dirty="0"/>
              <a:t> </a:t>
            </a:r>
            <a:r>
              <a:rPr lang="en-US" dirty="0"/>
              <a:t>(the result of the study)</a:t>
            </a:r>
            <a:r>
              <a:rPr lang="en-US" b="1" dirty="0"/>
              <a:t>.</a:t>
            </a:r>
            <a:endParaRPr lang="en-US" b="1" i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626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that should be in the answer for 3 kinds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06601"/>
            <a:ext cx="8877442" cy="4089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73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" y="2514600"/>
            <a:ext cx="9044178" cy="3140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96200" cy="1143000"/>
          </a:xfrm>
        </p:spPr>
        <p:txBody>
          <a:bodyPr/>
          <a:lstStyle/>
          <a:p>
            <a:r>
              <a:rPr lang="en-US" sz="3000" dirty="0"/>
              <a:t>Architecture for complex question answering: definition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14300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S. Blair-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Goldensohn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K.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McKeown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A.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Schlaikjer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2004. Answering Definition Questions: A Hybrid Approach</a:t>
            </a:r>
            <a:r>
              <a:rPr lang="en-US" sz="14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464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Answering Questions by Summarizing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11899664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Query-focused Summarization</a:t>
            </a:r>
            <a:br>
              <a:rPr lang="en-US" sz="3600" dirty="0"/>
            </a:br>
            <a:r>
              <a:rPr lang="en-US" sz="3600" dirty="0"/>
              <a:t>&amp;  Generic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Generic summarization:</a:t>
            </a:r>
          </a:p>
          <a:p>
            <a:pPr lvl="1"/>
            <a:r>
              <a:rPr lang="en-US" sz="2800" dirty="0"/>
              <a:t> Summarize the content of a document</a:t>
            </a:r>
          </a:p>
          <a:p>
            <a:r>
              <a:rPr lang="en-US" sz="3200" dirty="0">
                <a:solidFill>
                  <a:srgbClr val="0000FF"/>
                </a:solidFill>
              </a:rPr>
              <a:t>Query-focused summarization:</a:t>
            </a:r>
          </a:p>
          <a:p>
            <a:pPr lvl="1"/>
            <a:r>
              <a:rPr lang="en-US" sz="2800" dirty="0"/>
              <a:t> summarize a document with respect to an information need expressed in a user query.</a:t>
            </a:r>
          </a:p>
          <a:p>
            <a:pPr lvl="1"/>
            <a:r>
              <a:rPr lang="en-US" sz="2800" dirty="0"/>
              <a:t>a kind of complex question answering:</a:t>
            </a:r>
          </a:p>
          <a:p>
            <a:pPr lvl="2"/>
            <a:r>
              <a:rPr lang="en-US" sz="2800" dirty="0"/>
              <a:t>Answer a question by summarizing a document that has the information to construct the answer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Answering: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8600"/>
            <a:ext cx="8839200" cy="5054600"/>
          </a:xfrm>
        </p:spPr>
        <p:txBody>
          <a:bodyPr/>
          <a:lstStyle/>
          <a:p>
            <a:r>
              <a:rPr lang="en-US" sz="2800" b="1" dirty="0"/>
              <a:t>Create</a:t>
            </a:r>
            <a:r>
              <a:rPr lang="en-US" sz="2800" b="1" dirty="0">
                <a:solidFill>
                  <a:srgbClr val="0000FF"/>
                </a:solidFill>
              </a:rPr>
              <a:t> snippets</a:t>
            </a:r>
            <a:r>
              <a:rPr lang="en-US" sz="2800" b="1" dirty="0"/>
              <a:t> </a:t>
            </a:r>
            <a:r>
              <a:rPr lang="en-US" sz="2800" dirty="0"/>
              <a:t>summarizing a web page for a query</a:t>
            </a:r>
          </a:p>
          <a:p>
            <a:pPr lvl="1"/>
            <a:r>
              <a:rPr lang="en-US" dirty="0"/>
              <a:t>Google: 156 characters (about 26 words) plus title and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1" y="2590800"/>
            <a:ext cx="6529683" cy="40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Answering: Multiple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8458200" cy="4749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Create</a:t>
            </a:r>
            <a:r>
              <a:rPr lang="en-US" sz="3200" b="1" dirty="0">
                <a:solidFill>
                  <a:srgbClr val="0000FF"/>
                </a:solidFill>
              </a:rPr>
              <a:t> answers</a:t>
            </a:r>
            <a:r>
              <a:rPr lang="en-US" sz="3200" b="1" dirty="0"/>
              <a:t> </a:t>
            </a:r>
            <a:r>
              <a:rPr lang="en-US" sz="3200" dirty="0"/>
              <a:t>to complex questions summarizing multiple documents.</a:t>
            </a:r>
          </a:p>
          <a:p>
            <a:pPr lvl="1"/>
            <a:r>
              <a:rPr lang="en-US" sz="2800" dirty="0"/>
              <a:t>Instead of giving a snippet for each document</a:t>
            </a:r>
          </a:p>
          <a:p>
            <a:pPr lvl="1"/>
            <a:r>
              <a:rPr lang="en-US" sz="2800" dirty="0"/>
              <a:t>Create a cohesive answer that combines information from each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 &amp; </a:t>
            </a:r>
            <a:br>
              <a:rPr lang="en-US" dirty="0"/>
            </a:br>
            <a:r>
              <a:rPr lang="en-US" dirty="0"/>
              <a:t>Abstractive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Extractive summarization:</a:t>
            </a:r>
          </a:p>
          <a:p>
            <a:pPr lvl="1"/>
            <a:r>
              <a:rPr lang="en-US" sz="2400" dirty="0"/>
              <a:t>create the summary from phrases or sentences in the source document(s)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Abstractive summarization:</a:t>
            </a:r>
          </a:p>
          <a:p>
            <a:pPr lvl="1"/>
            <a:r>
              <a:rPr lang="en-US" sz="2400" dirty="0"/>
              <a:t>express the ideas in the source documents using (at least in part) different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/>
              <a:t>Simple baseline: take the first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7390"/>
          <a:stretch/>
        </p:blipFill>
        <p:spPr>
          <a:xfrm>
            <a:off x="1524000" y="1600200"/>
            <a:ext cx="5943600" cy="1956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16257"/>
            <a:ext cx="7391400" cy="2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511938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12297</TotalTime>
  <Words>1518</Words>
  <Application>Microsoft Macintosh PowerPoint</Application>
  <PresentationFormat>On-screen Show (4:3)</PresentationFormat>
  <Paragraphs>232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Calibri (Headings)</vt:lpstr>
      <vt:lpstr>Lucida Sans</vt:lpstr>
      <vt:lpstr>Tahoma</vt:lpstr>
      <vt:lpstr>Times</vt:lpstr>
      <vt:lpstr>Times New Roman</vt:lpstr>
      <vt:lpstr>NLP3x4-jurafsky</vt:lpstr>
      <vt:lpstr>Equation</vt:lpstr>
      <vt:lpstr>Question Answering</vt:lpstr>
      <vt:lpstr>Text Summarization</vt:lpstr>
      <vt:lpstr>What to summarize?  Single vs. multiple documents</vt:lpstr>
      <vt:lpstr>Query-focused Summarization &amp;  Generic Summarization</vt:lpstr>
      <vt:lpstr>Summarization for Question Answering: Snippets</vt:lpstr>
      <vt:lpstr>Summarization for Question Answering: Multiple documents</vt:lpstr>
      <vt:lpstr>Extractive summarization &amp;  Abstractive summarization</vt:lpstr>
      <vt:lpstr>Simple baseline: take the first sentence</vt:lpstr>
      <vt:lpstr>Question Answering</vt:lpstr>
      <vt:lpstr>Question Answering</vt:lpstr>
      <vt:lpstr>Snippets: query-focused summaries</vt:lpstr>
      <vt:lpstr>Summarization: Three Stages</vt:lpstr>
      <vt:lpstr>Basic Summarization Algorithm</vt:lpstr>
      <vt:lpstr>Unsupervised content selection</vt:lpstr>
      <vt:lpstr>Topic signature-based content selection with queries</vt:lpstr>
      <vt:lpstr>Supervised content selection</vt:lpstr>
      <vt:lpstr>Question Answering</vt:lpstr>
      <vt:lpstr>Question Answering</vt:lpstr>
      <vt:lpstr>ROUGE (Recall Oriented Understudy for Gisting Evaluation) </vt:lpstr>
      <vt:lpstr>A ROUGE example: Q: “What is water spinach?”</vt:lpstr>
      <vt:lpstr>Question Answering</vt:lpstr>
      <vt:lpstr>Question Answering</vt:lpstr>
      <vt:lpstr>Definition questions</vt:lpstr>
      <vt:lpstr>Medical questions</vt:lpstr>
      <vt:lpstr>Other complex questions</vt:lpstr>
      <vt:lpstr>Answering harder questions: Query-focused multi-document summarization</vt:lpstr>
      <vt:lpstr>Query-Focused Multi-Document Summarization</vt:lpstr>
      <vt:lpstr>Simplifying sentences</vt:lpstr>
      <vt:lpstr>Maximal Marginal Relevance (MMR)</vt:lpstr>
      <vt:lpstr>LLR+MMR:  Choosing informative yet non-redundant sentences</vt:lpstr>
      <vt:lpstr>Information Ordering</vt:lpstr>
      <vt:lpstr>Domain-specific answering: The Information Extraction method</vt:lpstr>
      <vt:lpstr>Information that should be in the answer for 3 kinds of questions</vt:lpstr>
      <vt:lpstr>Architecture for complex question answering: definition questions</vt:lpstr>
      <vt:lpstr>Question Answering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176</cp:revision>
  <cp:lastPrinted>2009-04-20T16:46:08Z</cp:lastPrinted>
  <dcterms:created xsi:type="dcterms:W3CDTF">2010-04-19T15:31:24Z</dcterms:created>
  <dcterms:modified xsi:type="dcterms:W3CDTF">2018-09-01T15:18:11Z</dcterms:modified>
</cp:coreProperties>
</file>