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3"/>
  </p:notesMasterIdLst>
  <p:handoutMasterIdLst>
    <p:handoutMasterId r:id="rId54"/>
  </p:handoutMasterIdLst>
  <p:sldIdLst>
    <p:sldId id="476" r:id="rId2"/>
    <p:sldId id="591" r:id="rId3"/>
    <p:sldId id="478" r:id="rId4"/>
    <p:sldId id="553" r:id="rId5"/>
    <p:sldId id="570" r:id="rId6"/>
    <p:sldId id="578" r:id="rId7"/>
    <p:sldId id="594" r:id="rId8"/>
    <p:sldId id="595" r:id="rId9"/>
    <p:sldId id="581" r:id="rId10"/>
    <p:sldId id="611" r:id="rId11"/>
    <p:sldId id="597" r:id="rId12"/>
    <p:sldId id="596" r:id="rId13"/>
    <p:sldId id="555" r:id="rId14"/>
    <p:sldId id="552" r:id="rId15"/>
    <p:sldId id="554" r:id="rId16"/>
    <p:sldId id="500" r:id="rId17"/>
    <p:sldId id="501" r:id="rId18"/>
    <p:sldId id="502" r:id="rId19"/>
    <p:sldId id="503" r:id="rId20"/>
    <p:sldId id="586" r:id="rId21"/>
    <p:sldId id="588" r:id="rId22"/>
    <p:sldId id="589" r:id="rId23"/>
    <p:sldId id="587" r:id="rId24"/>
    <p:sldId id="504" r:id="rId25"/>
    <p:sldId id="610" r:id="rId26"/>
    <p:sldId id="560" r:id="rId27"/>
    <p:sldId id="590" r:id="rId28"/>
    <p:sldId id="506" r:id="rId29"/>
    <p:sldId id="598" r:id="rId30"/>
    <p:sldId id="508" r:id="rId31"/>
    <p:sldId id="511" r:id="rId32"/>
    <p:sldId id="512" r:id="rId33"/>
    <p:sldId id="599" r:id="rId34"/>
    <p:sldId id="514" r:id="rId35"/>
    <p:sldId id="515" r:id="rId36"/>
    <p:sldId id="516" r:id="rId37"/>
    <p:sldId id="608" r:id="rId38"/>
    <p:sldId id="517" r:id="rId39"/>
    <p:sldId id="602" r:id="rId40"/>
    <p:sldId id="561" r:id="rId41"/>
    <p:sldId id="519" r:id="rId42"/>
    <p:sldId id="521" r:id="rId43"/>
    <p:sldId id="520" r:id="rId44"/>
    <p:sldId id="523" r:id="rId45"/>
    <p:sldId id="524" r:id="rId46"/>
    <p:sldId id="600" r:id="rId47"/>
    <p:sldId id="527" r:id="rId48"/>
    <p:sldId id="601" r:id="rId49"/>
    <p:sldId id="606" r:id="rId50"/>
    <p:sldId id="607" r:id="rId51"/>
    <p:sldId id="609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359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86837" autoAdjust="0"/>
  </p:normalViewPr>
  <p:slideViewPr>
    <p:cSldViewPr>
      <p:cViewPr varScale="1">
        <p:scale>
          <a:sx n="103" d="100"/>
          <a:sy n="103" d="100"/>
        </p:scale>
        <p:origin x="111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 Wikimedia Commons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/commons/thumb/9/9a/</a:t>
            </a:r>
            <a:r>
              <a:rPr lang="en-US" dirty="0" err="1"/>
              <a:t>Sanyo_Electric_Corporation.JPG</a:t>
            </a:r>
            <a:r>
              <a:rPr lang="en-US" dirty="0"/>
              <a:t>/320px-Sanyo_Electric_Corporation.JPG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23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28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35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7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48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16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18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20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and disease pictures from Wikimedia Commons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3350"/>
            <a:ext cx="7467600" cy="609600"/>
          </a:xfrm>
        </p:spPr>
        <p:txBody>
          <a:bodyPr/>
          <a:lstStyle/>
          <a:p>
            <a:r>
              <a:rPr lang="en-US" dirty="0"/>
              <a:t>Databases of Wikipedia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4267200" cy="3833418"/>
          </a:xfrm>
          <a:prstGeom prst="rect">
            <a:avLst/>
          </a:prstGeom>
        </p:spPr>
      </p:pic>
      <p:pic>
        <p:nvPicPr>
          <p:cNvPr id="7" name="Picture 6" descr="info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87264"/>
            <a:ext cx="6303992" cy="394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2616" y="1174392"/>
            <a:ext cx="4350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Relations extracted from </a:t>
            </a:r>
            <a:r>
              <a:rPr lang="en-US" sz="1800" b="1" dirty="0" err="1">
                <a:latin typeface="+mn-lt"/>
              </a:rPr>
              <a:t>Infobox</a:t>
            </a:r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Stanford </a:t>
            </a:r>
            <a:r>
              <a:rPr lang="en-US" sz="1800" b="1" dirty="0">
                <a:solidFill>
                  <a:srgbClr val="0000FF"/>
                </a:solidFill>
                <a:latin typeface="+mn-lt"/>
              </a:rPr>
              <a:t>state </a:t>
            </a:r>
            <a:r>
              <a:rPr lang="en-US" sz="1800" b="1" dirty="0">
                <a:latin typeface="+mn-lt"/>
              </a:rPr>
              <a:t>California</a:t>
            </a:r>
          </a:p>
          <a:p>
            <a:r>
              <a:rPr lang="en-US" sz="1800" b="1" dirty="0">
                <a:latin typeface="+mn-lt"/>
              </a:rPr>
              <a:t>Stanford </a:t>
            </a:r>
            <a:r>
              <a:rPr lang="en-US" sz="1800" b="1" dirty="0">
                <a:solidFill>
                  <a:srgbClr val="0000FF"/>
                </a:solidFill>
                <a:latin typeface="+mn-lt"/>
              </a:rPr>
              <a:t>motto</a:t>
            </a:r>
            <a:r>
              <a:rPr lang="en-US" sz="1800" b="1" dirty="0">
                <a:latin typeface="+mn-lt"/>
              </a:rPr>
              <a:t> “Die </a:t>
            </a:r>
            <a:r>
              <a:rPr lang="en-US" sz="1800" b="1" dirty="0" err="1">
                <a:latin typeface="+mn-lt"/>
              </a:rPr>
              <a:t>Luft</a:t>
            </a:r>
            <a:r>
              <a:rPr lang="en-US" sz="1800" b="1" dirty="0">
                <a:latin typeface="+mn-lt"/>
              </a:rPr>
              <a:t> der </a:t>
            </a:r>
            <a:r>
              <a:rPr lang="en-US" sz="1800" b="1" dirty="0" err="1">
                <a:latin typeface="+mn-lt"/>
              </a:rPr>
              <a:t>Freiheit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 err="1">
                <a:latin typeface="+mn-lt"/>
              </a:rPr>
              <a:t>weht</a:t>
            </a:r>
            <a:r>
              <a:rPr lang="en-US" sz="1800" b="1" dirty="0">
                <a:latin typeface="+mn-lt"/>
              </a:rPr>
              <a:t>”</a:t>
            </a:r>
          </a:p>
          <a:p>
            <a:r>
              <a:rPr lang="en-US" sz="1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916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databases </a:t>
            </a:r>
            <a:br>
              <a:rPr lang="en-US" dirty="0"/>
            </a:br>
            <a:r>
              <a:rPr lang="en-US" dirty="0"/>
              <a:t>that draw from Wikipedia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dirty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subject predicate object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Golden Gate Park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dbpedia-owl:location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>
                <a:latin typeface="Calibri"/>
                <a:cs typeface="Calibri"/>
              </a:rPr>
              <a:t>dbpedia:San_Francisco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/>
              <a:t>DBPedia</a:t>
            </a:r>
            <a:r>
              <a:rPr lang="en-US" dirty="0"/>
              <a:t>: 1 billion RDF triples, 385 million from English Wikipedia</a:t>
            </a:r>
          </a:p>
          <a:p>
            <a:r>
              <a:rPr lang="en-US" dirty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people/person/nationality,                                location/location/contains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people/person/profession,                                 people/person/place-of-birth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biology/</a:t>
            </a:r>
            <a:r>
              <a:rPr lang="en-US" sz="1800" dirty="0" err="1"/>
              <a:t>organism_higher_classification</a:t>
            </a:r>
            <a:r>
              <a:rPr lang="en-US" sz="1800" dirty="0"/>
              <a:t>           film/film/genre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67600" cy="590550"/>
          </a:xfrm>
        </p:spPr>
        <p:txBody>
          <a:bodyPr/>
          <a:lstStyle/>
          <a:p>
            <a:r>
              <a:rPr lang="en-US" dirty="0"/>
              <a:t>Ontological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IS-A (</a:t>
            </a:r>
            <a:r>
              <a:rPr lang="en-US" sz="2800" dirty="0" err="1">
                <a:solidFill>
                  <a:srgbClr val="0000FF"/>
                </a:solidFill>
              </a:rPr>
              <a:t>hypernym</a:t>
            </a:r>
            <a:r>
              <a:rPr lang="en-US" sz="2800" dirty="0">
                <a:solidFill>
                  <a:srgbClr val="0000FF"/>
                </a:solidFill>
              </a:rPr>
              <a:t>): </a:t>
            </a:r>
            <a:r>
              <a:rPr lang="en-US" sz="2800" dirty="0" err="1">
                <a:solidFill>
                  <a:srgbClr val="0000FF"/>
                </a:solidFill>
              </a:rPr>
              <a:t>subsumption</a:t>
            </a:r>
            <a:r>
              <a:rPr lang="en-US" sz="2800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2800" dirty="0">
                <a:latin typeface="Courier"/>
                <a:cs typeface="Courier"/>
              </a:rPr>
              <a:t>Giraffe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IS-A </a:t>
            </a:r>
            <a:r>
              <a:rPr lang="en-US" sz="2800" dirty="0">
                <a:latin typeface="Courier"/>
                <a:cs typeface="Courier"/>
              </a:rPr>
              <a:t>ruminant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IS-A</a:t>
            </a:r>
            <a:r>
              <a:rPr lang="en-US" sz="2800" dirty="0"/>
              <a:t> </a:t>
            </a:r>
            <a:r>
              <a:rPr lang="en-US" sz="2800" dirty="0">
                <a:latin typeface="Courier"/>
                <a:cs typeface="Courier"/>
              </a:rPr>
              <a:t>ungulate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IS-A</a:t>
            </a:r>
            <a:r>
              <a:rPr lang="en-US" sz="2800" dirty="0"/>
              <a:t> </a:t>
            </a:r>
            <a:r>
              <a:rPr lang="en-US" sz="2800" dirty="0">
                <a:latin typeface="Courier"/>
                <a:cs typeface="Courier"/>
              </a:rPr>
              <a:t>mammal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IS-A </a:t>
            </a:r>
            <a:r>
              <a:rPr lang="en-US" sz="2800" dirty="0">
                <a:latin typeface="Courier"/>
                <a:cs typeface="Courier"/>
              </a:rPr>
              <a:t>vertebrate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IS-A </a:t>
            </a:r>
            <a:r>
              <a:rPr lang="en-US" sz="2800" dirty="0">
                <a:latin typeface="Courier"/>
                <a:cs typeface="Courier"/>
              </a:rPr>
              <a:t>animal</a:t>
            </a:r>
            <a:r>
              <a:rPr lang="en-US" sz="2800" dirty="0"/>
              <a:t>… </a:t>
            </a:r>
          </a:p>
          <a:p>
            <a:pPr lvl="2"/>
            <a:endParaRPr lang="en-US" sz="24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2800" dirty="0">
                <a:latin typeface="Courier"/>
                <a:cs typeface="Courier"/>
              </a:rPr>
              <a:t>San Francisco </a:t>
            </a:r>
            <a:r>
              <a:rPr lang="en-US" sz="2800" dirty="0">
                <a:solidFill>
                  <a:srgbClr val="0000FF"/>
                </a:solidFill>
              </a:rPr>
              <a:t>instance-of    </a:t>
            </a:r>
            <a:r>
              <a:rPr lang="en-US" sz="2800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0" y="907018"/>
            <a:ext cx="388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Examples from the </a:t>
            </a:r>
            <a:r>
              <a:rPr lang="en-US" sz="1800" dirty="0" err="1">
                <a:latin typeface="+mn-lt"/>
              </a:rPr>
              <a:t>WordNet</a:t>
            </a:r>
            <a:r>
              <a:rPr lang="en-US" sz="1800" dirty="0">
                <a:latin typeface="+mn-lt"/>
              </a:rPr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328336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543800" cy="857250"/>
          </a:xfrm>
        </p:spPr>
        <p:txBody>
          <a:bodyPr/>
          <a:lstStyle/>
          <a:p>
            <a:r>
              <a:rPr lang="en-US" sz="3600" dirty="0"/>
              <a:t>How to build relation 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/>
              <a:t>Bootstrapping (using seeds)</a:t>
            </a:r>
            <a:endParaRPr lang="en-US" sz="3200" dirty="0"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cs typeface="Calibri"/>
              </a:rPr>
              <a:t>Unsupervised learning from the web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2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</a:p>
        </p:txBody>
      </p:sp>
    </p:spTree>
    <p:extLst>
      <p:ext uri="{BB962C8B-B14F-4D97-AF65-F5344CB8AC3E}">
        <p14:creationId xmlns:p14="http://schemas.microsoft.com/office/powerpoint/2010/main" val="37075336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</a:p>
        </p:txBody>
      </p:sp>
    </p:spTree>
    <p:extLst>
      <p:ext uri="{BB962C8B-B14F-4D97-AF65-F5344CB8AC3E}">
        <p14:creationId xmlns:p14="http://schemas.microsoft.com/office/powerpoint/2010/main" val="10600133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467600" cy="514350"/>
          </a:xfrm>
        </p:spPr>
        <p:txBody>
          <a:bodyPr/>
          <a:lstStyle/>
          <a:p>
            <a:r>
              <a:rPr lang="en-US" sz="3200" dirty="0"/>
              <a:t>Rules for extracting </a:t>
            </a:r>
            <a:r>
              <a:rPr lang="en-US" dirty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Early intuition 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2800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19096309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391400" cy="514350"/>
          </a:xfrm>
        </p:spPr>
        <p:txBody>
          <a:bodyPr/>
          <a:lstStyle/>
          <a:p>
            <a:r>
              <a:rPr lang="en-US" dirty="0"/>
              <a:t>Rules for extracting 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Early intuition 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sz="2800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0" y="2780030"/>
            <a:ext cx="4267200" cy="38862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4217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171450"/>
            <a:ext cx="7543800" cy="85725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828801" y="1200150"/>
            <a:ext cx="5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762000" y="188595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such as X ((, X)* (,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“such Y as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or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and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including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“Y, especially X”</a:t>
            </a:r>
          </a:p>
        </p:txBody>
      </p:sp>
    </p:spTree>
    <p:extLst>
      <p:ext uri="{BB962C8B-B14F-4D97-AF65-F5344CB8AC3E}">
        <p14:creationId xmlns:p14="http://schemas.microsoft.com/office/powerpoint/2010/main" val="10515766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68580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1451344"/>
              </p:ext>
            </p:extLst>
          </p:nvPr>
        </p:nvGraphicFramePr>
        <p:xfrm>
          <a:off x="381000" y="1466932"/>
          <a:ext cx="8534400" cy="354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37"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relations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79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>
                <a:ea typeface="ＭＳ Ｐゴシック" charset="0"/>
              </a:rPr>
              <a:t>Company report: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>
                <a:ea typeface="ＭＳ Ｐゴシック" charset="0"/>
              </a:rPr>
              <a:t>Extracted Complex Relation:</a:t>
            </a:r>
          </a:p>
          <a:p>
            <a:pPr marL="1485900" lvl="4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But we will focus on the simpler task of extracting relation </a:t>
            </a:r>
            <a:r>
              <a:rPr lang="en-US" b="1" dirty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000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000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32547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7543800" cy="6286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Extracting Richer Relations Using Rules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en-US" sz="2800" dirty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2800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2800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2800" dirty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>
                <a:cs typeface="Calibri"/>
              </a:rPr>
              <a:t>Start with Named Entity tags to help extract relation!</a:t>
            </a:r>
          </a:p>
        </p:txBody>
      </p:sp>
    </p:spTree>
    <p:extLst>
      <p:ext uri="{BB962C8B-B14F-4D97-AF65-F5344CB8AC3E}">
        <p14:creationId xmlns:p14="http://schemas.microsoft.com/office/powerpoint/2010/main" val="2049321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/>
              <a:t>Named Entities aren’t quite enough.</a:t>
            </a:r>
            <a:br>
              <a:rPr lang="en-US" dirty="0"/>
            </a:br>
            <a:r>
              <a:rPr lang="en-US" dirty="0"/>
              <a:t>Which 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2495550"/>
            <a:ext cx="1676400" cy="654844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333375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348615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1717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2800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34861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8350"/>
            <a:ext cx="141605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7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/>
              <a:t>What relations 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33337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3409950"/>
            <a:ext cx="28289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1657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231933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2981326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3643314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8350"/>
            <a:ext cx="1371600" cy="13716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50"/>
            <a:ext cx="1930400" cy="14478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43053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</a:p>
        </p:txBody>
      </p:sp>
    </p:spTree>
    <p:extLst>
      <p:ext uri="{BB962C8B-B14F-4D97-AF65-F5344CB8AC3E}">
        <p14:creationId xmlns:p14="http://schemas.microsoft.com/office/powerpoint/2010/main" val="223217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543800" cy="8953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Extracting Richer Relations Using Rules and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Named Entities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991600" cy="333375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Who holds what office in what organization?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</a:p>
          <a:p>
            <a:pPr marL="1143000" lvl="2" eaLnBrk="1" hangingPunct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>
                <a:ea typeface="ＭＳ Ｐゴシック" charset="0"/>
              </a:rPr>
              <a:t>of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the United States</a:t>
            </a:r>
          </a:p>
          <a:p>
            <a:pPr marL="457200" lvl="1" indent="0" eaLnBrk="1" hangingPunct="1">
              <a:buNone/>
            </a:pP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Prep? 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085850" lvl="2" indent="-285750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>
                <a:ea typeface="ＭＳ Ｐゴシック" charset="0"/>
              </a:rPr>
              <a:t>appointed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>
                <a:ea typeface="ＭＳ Ｐゴシック" charset="0"/>
              </a:rPr>
              <a:t>Secretary of State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[be]? 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) Prep?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2400" dirty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>
                <a:ea typeface="ＭＳ Ｐゴシック" charset="0"/>
              </a:rPr>
              <a:t>was named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Secretary of State</a:t>
            </a:r>
          </a:p>
          <a:p>
            <a:pPr marL="742950" lvl="1" indent="-28575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2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Hand-built patterns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sz="2600" dirty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2600" dirty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Don’t want to have to do this for every relation!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We’d 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472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</a:p>
        </p:txBody>
      </p:sp>
    </p:spTree>
    <p:extLst>
      <p:ext uri="{BB962C8B-B14F-4D97-AF65-F5344CB8AC3E}">
        <p14:creationId xmlns:p14="http://schemas.microsoft.com/office/powerpoint/2010/main" val="11118891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9072545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set of relations we’d like to extract</a:t>
            </a:r>
          </a:p>
          <a:p>
            <a:r>
              <a:rPr lang="en-US" dirty="0"/>
              <a:t>Choose a set of relevant named entities</a:t>
            </a:r>
          </a:p>
          <a:p>
            <a:r>
              <a:rPr lang="en-US" dirty="0"/>
              <a:t>Find and label data</a:t>
            </a:r>
          </a:p>
          <a:p>
            <a:pPr lvl="1"/>
            <a:r>
              <a:rPr lang="en-US" dirty="0"/>
              <a:t>Choose a representative corpus</a:t>
            </a:r>
          </a:p>
          <a:p>
            <a:pPr lvl="1"/>
            <a:r>
              <a:rPr lang="en-US" dirty="0"/>
              <a:t>Label the named entities in the corpus</a:t>
            </a:r>
          </a:p>
          <a:p>
            <a:pPr lvl="1"/>
            <a:r>
              <a:rPr lang="en-US" dirty="0"/>
              <a:t>Hand-label the relations between these entities</a:t>
            </a:r>
          </a:p>
          <a:p>
            <a:pPr lvl="1"/>
            <a:r>
              <a:rPr lang="en-US" dirty="0"/>
              <a:t>Break into training, development, and test</a:t>
            </a:r>
          </a:p>
          <a:p>
            <a:r>
              <a:rPr lang="en-US" dirty="0"/>
              <a:t>Train a classifier on the 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467600" cy="1123950"/>
          </a:xfrm>
        </p:spPr>
        <p:txBody>
          <a:bodyPr/>
          <a:lstStyle/>
          <a:p>
            <a:r>
              <a:rPr lang="en-US" sz="36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763000" cy="3657600"/>
          </a:xfrm>
        </p:spPr>
        <p:txBody>
          <a:bodyPr/>
          <a:lstStyle/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Find all pairs of named entities </a:t>
            </a:r>
            <a:r>
              <a:rPr lang="en-US" sz="2000" dirty="0">
                <a:latin typeface="Calibri"/>
                <a:cs typeface="Calibri"/>
              </a:rPr>
              <a:t>(usually in same sentence)</a:t>
            </a:r>
            <a:endParaRPr lang="en-US" sz="3200" dirty="0">
              <a:latin typeface="Calibri"/>
              <a:cs typeface="Calibri"/>
            </a:endParaRP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66750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17 sub-relations of 6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300246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0" y="1276350"/>
            <a:ext cx="4020082" cy="25908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924800" cy="685800"/>
          </a:xfrm>
          <a:ln/>
        </p:spPr>
        <p:txBody>
          <a:bodyPr rIns="132080"/>
          <a:lstStyle/>
          <a:p>
            <a:r>
              <a:rPr lang="en-US" dirty="0"/>
              <a:t>Extracting Relation Triples from Text</a:t>
            </a:r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5054600" y="1514475"/>
            <a:ext cx="3733800" cy="1066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endParaRPr lang="en-US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6820531" y="3143327"/>
            <a:ext cx="304324" cy="228444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48200" y="8953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Leland Stanford Junior University, commonly referred to as Stanford University or Stanford</a:t>
            </a:r>
            <a:r>
              <a:rPr lang="en-US" sz="2000" dirty="0">
                <a:latin typeface="+mn-lt"/>
              </a:rPr>
              <a:t>, is an American private </a:t>
            </a:r>
            <a:r>
              <a:rPr lang="en-US" sz="2000" dirty="0">
                <a:solidFill>
                  <a:srgbClr val="660066"/>
                </a:solidFill>
                <a:latin typeface="+mn-lt"/>
              </a:rPr>
              <a:t>research university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located in Stanford, California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… near Palo Alto, California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… Leland Stanford…founded the university in 1891</a:t>
            </a:r>
          </a:p>
        </p:txBody>
      </p:sp>
      <p:sp>
        <p:nvSpPr>
          <p:cNvPr id="256006" name="Rectangle 6"/>
          <p:cNvSpPr>
            <a:spLocks/>
          </p:cNvSpPr>
          <p:nvPr/>
        </p:nvSpPr>
        <p:spPr bwMode="auto">
          <a:xfrm>
            <a:off x="4495800" y="3486150"/>
            <a:ext cx="4572000" cy="150495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Arial" charset="0"/>
                <a:cs typeface="Arial" charset="0"/>
              </a:rPr>
              <a:t>EQ Leland Stanford Junior University</a:t>
            </a:r>
          </a:p>
          <a:p>
            <a:pPr marL="39688"/>
            <a:r>
              <a:rPr lang="en-US" sz="1600" dirty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39688"/>
            <a:r>
              <a:rPr lang="en-US" sz="1600" dirty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ea typeface="Arial" charset="0"/>
                <a:cs typeface="Arial" charset="0"/>
              </a:rPr>
              <a:t>IS-A research university</a:t>
            </a:r>
          </a:p>
          <a:p>
            <a:pPr marL="39688"/>
            <a:r>
              <a:rPr lang="en-US" sz="1600" dirty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</a:p>
          <a:p>
            <a:pPr marL="39688"/>
            <a:r>
              <a:rPr lang="en-US" sz="1600" dirty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ea typeface="Arial" charset="0"/>
                <a:cs typeface="Arial" charset="0"/>
              </a:rPr>
              <a:t>FOUNDED-IN 1891</a:t>
            </a:r>
          </a:p>
          <a:p>
            <a:pPr marL="39688"/>
            <a:r>
              <a:rPr lang="en-US" sz="1600" dirty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</a:p>
        </p:txBody>
      </p:sp>
    </p:spTree>
    <p:extLst>
      <p:ext uri="{BB962C8B-B14F-4D97-AF65-F5344CB8AC3E}">
        <p14:creationId xmlns:p14="http://schemas.microsoft.com/office/powerpoint/2010/main" val="1702876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121753"/>
            <a:ext cx="8001000" cy="830997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4324350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3333750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3105150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3333750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4324350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34861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4171950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39433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114550"/>
            <a:ext cx="2362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495800" y="2495550"/>
            <a:ext cx="1600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1943100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2571750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2952750"/>
            <a:ext cx="34290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43350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Word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57350"/>
            <a:ext cx="8839200" cy="3409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>
                <a:latin typeface="Calibri"/>
                <a:cs typeface="Calibri"/>
              </a:rPr>
              <a:t>Bag of words and bigrams in M1 and M2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particular positions left and right of M1/M2</a:t>
            </a:r>
          </a:p>
          <a:p>
            <a:pPr marL="800100" lvl="2" indent="0">
              <a:buNone/>
            </a:pPr>
            <a:r>
              <a:rPr lang="en-US" i="1" dirty="0">
                <a:latin typeface="Calibri"/>
                <a:cs typeface="Calibri"/>
              </a:rPr>
              <a:t>M2: -1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>
                <a:latin typeface="Calibri"/>
                <a:cs typeface="Calibri"/>
              </a:rPr>
              <a:t>M2: +1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</a:p>
          <a:p>
            <a:r>
              <a:rPr lang="en-US" dirty="0">
                <a:latin typeface="Calibri"/>
                <a:cs typeface="Calibri"/>
              </a:rPr>
              <a:t>Bag of words or bigrams between the two entities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123950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59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22994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Type and Mention Level</a:t>
            </a:r>
            <a:br>
              <a:rPr lang="en-US" dirty="0"/>
            </a:br>
            <a:r>
              <a:rPr lang="en-US" dirty="0"/>
              <a:t>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Named-entity types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M1: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M2: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  <a:p>
            <a:r>
              <a:rPr lang="en-US" dirty="0">
                <a:latin typeface="Calibri"/>
                <a:cs typeface="Calibri"/>
              </a:rPr>
              <a:t>Concatenation of the two named-entity types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</a:p>
          <a:p>
            <a:r>
              <a:rPr lang="en-US" dirty="0">
                <a:latin typeface="Calibri"/>
                <a:cs typeface="Calibri"/>
              </a:rPr>
              <a:t>Entity Level of M1 and M2  (NAME, NOMINAL, PRONOUN)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M1: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>
                <a:latin typeface="Calibri"/>
                <a:cs typeface="Calibri"/>
              </a:rPr>
              <a:t>or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M2: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8192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>
                <a:cs typeface="Calibri"/>
              </a:rPr>
              <a:t>Base syntactic chunk sequence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</a:t>
            </a:r>
          </a:p>
          <a:p>
            <a:r>
              <a:rPr lang="en-US" dirty="0">
                <a:cs typeface="Calibri"/>
              </a:rPr>
              <a:t>Dependency path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         Airlines    matched      Wagner   said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6145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Gazeteer</a:t>
            </a:r>
            <a:r>
              <a:rPr lang="en-US" dirty="0"/>
              <a:t> and trigger word features for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Trigger list for family: kinship terms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parent, wife, husband, grandparent, etc. </a:t>
            </a:r>
            <a:r>
              <a:rPr lang="en-US" dirty="0"/>
              <a:t>[from </a:t>
            </a:r>
            <a:r>
              <a:rPr lang="en-US" dirty="0" err="1"/>
              <a:t>WordNet</a:t>
            </a:r>
            <a:r>
              <a:rPr lang="en-US" dirty="0"/>
              <a:t>]</a:t>
            </a:r>
          </a:p>
          <a:p>
            <a:r>
              <a:rPr lang="en-US" dirty="0" err="1"/>
              <a:t>Gazeteer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Lists of useful geo or geopolitical words</a:t>
            </a:r>
          </a:p>
          <a:p>
            <a:pPr lvl="2"/>
            <a:r>
              <a:rPr lang="en-US" dirty="0"/>
              <a:t>Country name list</a:t>
            </a:r>
          </a:p>
          <a:p>
            <a:pPr lvl="2"/>
            <a:r>
              <a:rPr lang="en-US" dirty="0"/>
              <a:t>Other sub-entities</a:t>
            </a:r>
          </a:p>
        </p:txBody>
      </p:sp>
    </p:spTree>
    <p:extLst>
      <p:ext uri="{BB962C8B-B14F-4D97-AF65-F5344CB8AC3E}">
        <p14:creationId xmlns:p14="http://schemas.microsoft.com/office/powerpoint/2010/main" val="5199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3200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96" y="1267697"/>
            <a:ext cx="8219955" cy="37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444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/>
              <a:t>...</a:t>
            </a:r>
          </a:p>
          <a:p>
            <a:r>
              <a:rPr lang="en-US" dirty="0"/>
              <a:t>Train it on the training set, tune on the </a:t>
            </a:r>
            <a:r>
              <a:rPr lang="en-US" dirty="0" err="1"/>
              <a:t>dev</a:t>
            </a:r>
            <a:r>
              <a:rPr lang="en-US" dirty="0"/>
              <a:t> set, test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23164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Supervised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800" dirty="0"/>
              <a:t>Compute P/R/F</a:t>
            </a:r>
            <a:r>
              <a:rPr lang="en-US" sz="2800" baseline="-25000" dirty="0"/>
              <a:t>1</a:t>
            </a:r>
            <a:r>
              <a:rPr lang="en-US" sz="2800" dirty="0"/>
              <a:t> for each relation</a:t>
            </a:r>
          </a:p>
          <a:p>
            <a:pPr lvl="1"/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19827"/>
              </p:ext>
            </p:extLst>
          </p:nvPr>
        </p:nvGraphicFramePr>
        <p:xfrm>
          <a:off x="1219200" y="2114550"/>
          <a:ext cx="44128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114550"/>
                        <a:ext cx="441287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73870"/>
              </p:ext>
            </p:extLst>
          </p:nvPr>
        </p:nvGraphicFramePr>
        <p:xfrm>
          <a:off x="1219200" y="3409950"/>
          <a:ext cx="44375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409950"/>
                        <a:ext cx="443753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93539"/>
              </p:ext>
            </p:extLst>
          </p:nvPr>
        </p:nvGraphicFramePr>
        <p:xfrm>
          <a:off x="6553200" y="2571750"/>
          <a:ext cx="15633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2571750"/>
                        <a:ext cx="156332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Supervised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28750"/>
            <a:ext cx="81534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+</a:t>
            </a:r>
            <a:r>
              <a:rPr lang="en-US" sz="2800" dirty="0"/>
              <a:t>  Can get high accuracies with enough hand-labeled training data, if test similar enough to training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Labeling a large training set is expensive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Supervised models are brittle, don’t generalize well to different genres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6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440688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Relation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/>
              <a:t>Create new structured knowledge bases, useful for any app</a:t>
            </a:r>
          </a:p>
          <a:p>
            <a:r>
              <a:rPr lang="en-US" dirty="0"/>
              <a:t>Augment current knowledge bases</a:t>
            </a:r>
          </a:p>
          <a:p>
            <a:pPr lvl="1"/>
            <a:r>
              <a:rPr lang="en-US" dirty="0"/>
              <a:t>Adding words to </a:t>
            </a:r>
            <a:r>
              <a:rPr lang="en-US" dirty="0" err="1"/>
              <a:t>WordNet</a:t>
            </a:r>
            <a:r>
              <a:rPr lang="en-US" dirty="0"/>
              <a:t> thesaurus, facts to </a:t>
            </a:r>
            <a:r>
              <a:rPr lang="en-US" dirty="0" err="1"/>
              <a:t>FreeBase</a:t>
            </a:r>
            <a:r>
              <a:rPr lang="en-US" dirty="0"/>
              <a:t> or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Support question answering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granddaughter of which actor starred in the movie “E.T.”?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(acted-in ?x “E.T.”)(is-a ?y actor)(granddaughter-of ?x ?y)</a:t>
            </a:r>
          </a:p>
          <a:p>
            <a:r>
              <a:rPr lang="en-US" dirty="0"/>
              <a:t>But which relations should we extract?</a:t>
            </a:r>
          </a:p>
          <a:p>
            <a:pPr marL="45720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58648208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Seed-based or bootstrapping approaches to relation extraction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sz="2800" dirty="0"/>
              <a:t>No training set? Maybe you have:</a:t>
            </a:r>
          </a:p>
          <a:p>
            <a:pPr lvl="1"/>
            <a:r>
              <a:rPr lang="en-US" sz="2400" dirty="0"/>
              <a:t>A few seed tuples  or</a:t>
            </a:r>
          </a:p>
          <a:p>
            <a:pPr lvl="1"/>
            <a:r>
              <a:rPr lang="en-US" sz="2400" dirty="0"/>
              <a:t>A few high-precision patterns</a:t>
            </a:r>
          </a:p>
          <a:p>
            <a:r>
              <a:rPr lang="en-US" sz="2800" dirty="0"/>
              <a:t>Can you use those seeds to do something useful?</a:t>
            </a:r>
          </a:p>
          <a:p>
            <a:pPr lvl="1"/>
            <a:r>
              <a:rPr lang="en-US" sz="2400" dirty="0"/>
              <a:t>Bootstrapping: use the seeds to directly learn to populate a relation</a:t>
            </a:r>
          </a:p>
        </p:txBody>
      </p:sp>
    </p:spTree>
    <p:extLst>
      <p:ext uri="{BB962C8B-B14F-4D97-AF65-F5344CB8AC3E}">
        <p14:creationId xmlns:p14="http://schemas.microsoft.com/office/powerpoint/2010/main" val="414323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Bootstrapping (Hearst 1992)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Gather a set of seed pairs that have relation R</a:t>
            </a:r>
          </a:p>
          <a:p>
            <a:r>
              <a:rPr lang="en-US" sz="2800" dirty="0"/>
              <a:t>Iterate: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/>
              <a:t>Find sentences with these pairs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/>
              <a:t>Look at the context between or around the pair and generalize the context to create patterns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/>
              <a:t>Use the patterns for </a:t>
            </a:r>
            <a:r>
              <a:rPr lang="en-US" sz="2800" dirty="0" err="1"/>
              <a:t>grep</a:t>
            </a:r>
            <a:r>
              <a:rPr lang="en-US" sz="2800" dirty="0"/>
              <a:t> for more pairs</a:t>
            </a:r>
          </a:p>
          <a:p>
            <a:pPr marL="3429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272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505200"/>
          </a:xfrm>
        </p:spPr>
        <p:txBody>
          <a:bodyPr/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/>
              <a:t>) for the environments of the seed tuple</a:t>
            </a:r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tuples</a:t>
            </a:r>
          </a:p>
          <a:p>
            <a:r>
              <a:rPr lang="en-US" dirty="0"/>
              <a:t>Iterate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24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90550"/>
          </a:xfrm>
        </p:spPr>
        <p:txBody>
          <a:bodyPr/>
          <a:lstStyle/>
          <a:p>
            <a:r>
              <a:rPr lang="en-US" i="1" dirty="0" err="1"/>
              <a:t>Dipre</a:t>
            </a:r>
            <a:r>
              <a:rPr lang="en-US" dirty="0"/>
              <a:t>: Extract &lt;</a:t>
            </a:r>
            <a:r>
              <a:rPr lang="en-US" dirty="0" err="1"/>
              <a:t>author,book</a:t>
            </a:r>
            <a:r>
              <a:rPr lang="en-US" dirty="0"/>
              <a:t>&gt;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47750"/>
            <a:ext cx="8686800" cy="3333750"/>
          </a:xfrm>
        </p:spPr>
        <p:txBody>
          <a:bodyPr/>
          <a:lstStyle/>
          <a:p>
            <a:r>
              <a:rPr lang="en-US" sz="2000" dirty="0"/>
              <a:t>Start with 5 seeds: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sz="1800" dirty="0"/>
          </a:p>
          <a:p>
            <a:r>
              <a:rPr lang="en-US" sz="2000" dirty="0"/>
              <a:t>Find Instances: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</a:t>
            </a:r>
            <a:r>
              <a:rPr lang="en-US" sz="1400" dirty="0">
                <a:solidFill>
                  <a:srgbClr val="0000FF"/>
                </a:solidFill>
              </a:rPr>
              <a:t> William Shakespeare</a:t>
            </a:r>
            <a:r>
              <a:rPr lang="en-US" sz="1400" dirty="0">
                <a:solidFill>
                  <a:srgbClr val="000000"/>
                </a:solidFill>
              </a:rPr>
              <a:t>, was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, is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earliest attempts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000" dirty="0"/>
              <a:t>Extract patterns (group by middle, take longest common prefix/suffix</a:t>
            </a:r>
            <a:r>
              <a:rPr lang="en-US" dirty="0"/>
              <a:t>)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>
                <a:latin typeface="Courier"/>
                <a:cs typeface="Courier"/>
              </a:rPr>
              <a:t>, by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,         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>
                <a:latin typeface="Courier"/>
                <a:cs typeface="Courier"/>
              </a:rPr>
              <a:t>, one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‘s   </a:t>
            </a:r>
          </a:p>
          <a:p>
            <a:r>
              <a:rPr lang="en-US" sz="2000" dirty="0">
                <a:latin typeface="Calibri"/>
                <a:cs typeface="Calibri"/>
              </a:rPr>
              <a:t>Now iterate, finding new seeds that match the pattern</a:t>
            </a:r>
          </a:p>
          <a:p>
            <a:pPr marL="457200" lvl="1" indent="0">
              <a:buNone/>
            </a:pPr>
            <a:endParaRPr lang="en-US" b="1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694551"/>
            <a:ext cx="670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Brin</a:t>
            </a:r>
            <a:r>
              <a:rPr lang="en-US" sz="1200" dirty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58652"/>
              </p:ext>
            </p:extLst>
          </p:nvPr>
        </p:nvGraphicFramePr>
        <p:xfrm>
          <a:off x="3200400" y="1098550"/>
          <a:ext cx="4800600" cy="133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Isaac Asimov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The Robots</a:t>
                      </a:r>
                      <a:r>
                        <a:rPr lang="en-US" sz="1400" baseline="0" dirty="0"/>
                        <a:t> of Dawn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David </a:t>
                      </a:r>
                      <a:r>
                        <a:rPr lang="en-US" sz="1400" dirty="0" err="1"/>
                        <a:t>Brin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err="1"/>
                        <a:t>Startide</a:t>
                      </a:r>
                      <a:r>
                        <a:rPr lang="en-US" sz="1400" dirty="0"/>
                        <a:t> Rising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James </a:t>
                      </a:r>
                      <a:r>
                        <a:rPr lang="en-US" sz="1400" dirty="0" err="1"/>
                        <a:t>Gleick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Chaos: Making a New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991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Charles Dickens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Great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William 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/>
                        <a:t>The Comedy of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22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9050"/>
            <a:ext cx="3810000" cy="685800"/>
          </a:xfrm>
        </p:spPr>
        <p:txBody>
          <a:bodyPr/>
          <a:lstStyle/>
          <a:p>
            <a:br>
              <a:rPr lang="en-US" sz="3800" dirty="0"/>
            </a:br>
            <a:r>
              <a:rPr lang="en-US" sz="3800" dirty="0"/>
              <a:t>Snowball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81000" y="1200150"/>
            <a:ext cx="8610600" cy="2667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But require that X and Y be named entities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And compute a confidence for each pattern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562350" y="3964285"/>
            <a:ext cx="36004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ourier"/>
                <a:ea typeface="Arial" charset="0"/>
                <a:cs typeface="Courier"/>
              </a:rPr>
              <a:t>{’s, in, headquarters}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81350" y="4556264"/>
            <a:ext cx="19240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ourier"/>
                <a:ea typeface="Arial" charset="0"/>
                <a:cs typeface="Courier"/>
              </a:rPr>
              <a:t>{in, based}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181600" y="4533840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428750" y="4533840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874"/>
              </p:ext>
            </p:extLst>
          </p:nvPr>
        </p:nvGraphicFramePr>
        <p:xfrm>
          <a:off x="4572000" y="1428750"/>
          <a:ext cx="4267200" cy="10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Location of Headquarters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Redmond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Exxon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Irving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Armonk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59055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 </a:t>
            </a:r>
            <a:r>
              <a:rPr lang="en-US" sz="1400" dirty="0" err="1"/>
              <a:t>Agichtein</a:t>
            </a:r>
            <a:r>
              <a:rPr lang="en-US" sz="1400" dirty="0"/>
              <a:t> and L. </a:t>
            </a:r>
            <a:r>
              <a:rPr lang="en-US" sz="1400" dirty="0" err="1"/>
              <a:t>Gravano</a:t>
            </a:r>
            <a:r>
              <a:rPr lang="en-US" sz="1400" dirty="0"/>
              <a:t> 2000. Snowball: Extracting Relations </a:t>
            </a:r>
          </a:p>
          <a:p>
            <a:r>
              <a:rPr lang="en-US" sz="1400" dirty="0"/>
              <a:t>from Large Plain-Text Collections. ICDL </a:t>
            </a:r>
            <a:endParaRPr lang="en-US" sz="1400" dirty="0">
              <a:latin typeface="+mn-lt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447800" y="3964285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372350" y="3964285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9388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.69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8446" y="44722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.75</a:t>
            </a:r>
          </a:p>
        </p:txBody>
      </p:sp>
    </p:spTree>
    <p:extLst>
      <p:ext uri="{BB962C8B-B14F-4D97-AF65-F5344CB8AC3E}">
        <p14:creationId xmlns:p14="http://schemas.microsoft.com/office/powerpoint/2010/main" val="3681439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Distant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534400" cy="2800350"/>
          </a:xfrm>
        </p:spPr>
        <p:txBody>
          <a:bodyPr/>
          <a:lstStyle/>
          <a:p>
            <a:r>
              <a:rPr lang="en-US" sz="2800" dirty="0"/>
              <a:t>Combine bootstrapping with supervised learning</a:t>
            </a:r>
            <a:endParaRPr lang="en-US" sz="2800" b="1" dirty="0"/>
          </a:p>
          <a:p>
            <a:pPr lvl="1"/>
            <a:r>
              <a:rPr lang="en-US" sz="2800" dirty="0"/>
              <a:t>Instead of 5 seeds,</a:t>
            </a:r>
          </a:p>
          <a:p>
            <a:pPr lvl="2"/>
            <a:r>
              <a:rPr lang="en-US" sz="2400" dirty="0"/>
              <a:t>Use a large database to get huge # of seed examples</a:t>
            </a:r>
          </a:p>
          <a:p>
            <a:pPr lvl="1"/>
            <a:r>
              <a:rPr lang="en-US" sz="2800" dirty="0"/>
              <a:t>Create lots of features from all these examples</a:t>
            </a:r>
          </a:p>
          <a:p>
            <a:pPr lvl="1"/>
            <a:r>
              <a:rPr lang="en-US" sz="2800" dirty="0"/>
              <a:t>Combine in a supervised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1868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</a:t>
            </a:r>
            <a:r>
              <a:rPr lang="en-US" sz="1400" dirty="0" err="1">
                <a:solidFill>
                  <a:srgbClr val="000000"/>
                </a:solidFill>
                <a:latin typeface="Calibri"/>
                <a:cs typeface="Calibri"/>
              </a:rPr>
              <a:t>hypernym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discovery. NIPS 17</a:t>
            </a:r>
          </a:p>
          <a:p>
            <a:r>
              <a:rPr lang="en-US" sz="1400" dirty="0" err="1">
                <a:latin typeface="Calibri"/>
                <a:cs typeface="Calibri"/>
              </a:rPr>
              <a:t>Fei</a:t>
            </a:r>
            <a:r>
              <a:rPr lang="en-US" sz="1400" dirty="0">
                <a:latin typeface="Calibri"/>
                <a:cs typeface="Calibri"/>
              </a:rPr>
              <a:t> Wu and Daniel S. Weld. 2007.  Autonomously </a:t>
            </a:r>
            <a:r>
              <a:rPr lang="en-US" sz="1400" dirty="0" err="1">
                <a:latin typeface="Calibri"/>
                <a:cs typeface="Calibri"/>
              </a:rPr>
              <a:t>Semantifying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Wikipeida</a:t>
            </a:r>
            <a:r>
              <a:rPr lang="en-US" sz="1400" dirty="0">
                <a:latin typeface="Calibri"/>
                <a:cs typeface="Calibri"/>
              </a:rPr>
              <a:t>. CIKM 2007</a:t>
            </a:r>
          </a:p>
          <a:p>
            <a:r>
              <a:rPr lang="en-US" sz="1400" dirty="0" err="1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, Bills, Snow, Jurafsky. 2009. Distant supervision for relation extraction without labeled data. ACL09</a:t>
            </a:r>
          </a:p>
        </p:txBody>
      </p:sp>
    </p:spTree>
    <p:extLst>
      <p:ext uri="{BB962C8B-B14F-4D97-AF65-F5344CB8AC3E}">
        <p14:creationId xmlns:p14="http://schemas.microsoft.com/office/powerpoint/2010/main" val="1262988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124200"/>
          </a:xfrm>
        </p:spPr>
        <p:txBody>
          <a:bodyPr/>
          <a:lstStyle/>
          <a:p>
            <a:r>
              <a:rPr lang="en-US" sz="2800" dirty="0"/>
              <a:t>Like supervised classification:</a:t>
            </a:r>
          </a:p>
          <a:p>
            <a:pPr lvl="2"/>
            <a:r>
              <a:rPr lang="en-US" sz="2400" dirty="0"/>
              <a:t>Uses a classifier with lots of features</a:t>
            </a:r>
          </a:p>
          <a:p>
            <a:pPr lvl="2"/>
            <a:r>
              <a:rPr lang="en-US" sz="2400" dirty="0"/>
              <a:t>Supervised by detailed hand-created knowledge</a:t>
            </a:r>
          </a:p>
          <a:p>
            <a:pPr lvl="2"/>
            <a:r>
              <a:rPr lang="en-US" sz="2400" dirty="0"/>
              <a:t>Doesn’t require iteratively expanding patterns</a:t>
            </a:r>
          </a:p>
          <a:p>
            <a:r>
              <a:rPr lang="en-US" sz="2800" dirty="0"/>
              <a:t>Like unsupervised classification:</a:t>
            </a:r>
          </a:p>
          <a:p>
            <a:pPr lvl="2"/>
            <a:r>
              <a:rPr lang="en-US" sz="2400" dirty="0"/>
              <a:t>Uses very large amounts of unlabeled data</a:t>
            </a:r>
          </a:p>
          <a:p>
            <a:pPr lvl="2"/>
            <a:r>
              <a:rPr lang="en-US" sz="2400" dirty="0"/>
              <a:t>Not sensitive to genre issues in 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82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476250"/>
            <a:ext cx="7620000" cy="571500"/>
          </a:xfrm>
        </p:spPr>
        <p:txBody>
          <a:bodyPr/>
          <a:lstStyle/>
          <a:p>
            <a:r>
              <a:rPr lang="en-US" dirty="0"/>
              <a:t>Distantly supervised learning </a:t>
            </a:r>
            <a:br>
              <a:rPr lang="en-US" dirty="0"/>
            </a:br>
            <a:r>
              <a:rPr lang="en-US" dirty="0"/>
              <a:t>of relation extraction patterns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1162050"/>
            <a:ext cx="4114800" cy="37719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1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For each relation</a:t>
            </a:r>
          </a:p>
          <a:p>
            <a:pPr>
              <a:lnSpc>
                <a:spcPct val="90000"/>
              </a:lnSpc>
              <a:buNone/>
            </a:pPr>
            <a:endParaRPr lang="en-US" sz="11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Find sentences in large corpus with both entities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Extract frequent features (parse, words,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8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Train supervised classifier using thousands of patterns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228600" y="358140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228600" y="12763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28600" y="1885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28600" y="24955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28600" y="4552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562600" y="348615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 was born in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PER, born (XXXX),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PER’s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birthplace 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0361" y="16968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&lt;Edwin Hubble, Marshfield&gt;</a:t>
            </a:r>
          </a:p>
          <a:p>
            <a:r>
              <a:rPr lang="en-US" sz="1800" dirty="0">
                <a:latin typeface="+mn-lt"/>
              </a:rPr>
              <a:t>&lt;Albert Einstein, Ulm&gt;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2787" y="121181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Born-In</a:t>
            </a:r>
            <a:endParaRPr lang="en-US" sz="1800" dirty="0">
              <a:latin typeface="+mn-lt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257800" y="241935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Hubble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was born in Marshfield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Einstein, born (1879),  Ulm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Hubble’s birthplace in Marshfield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4629150"/>
            <a:ext cx="26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P(born-in | f</a:t>
            </a:r>
            <a:r>
              <a:rPr lang="en-US" sz="1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sz="1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973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Unsupervised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3333750"/>
          </a:xfrm>
        </p:spPr>
        <p:txBody>
          <a:bodyPr/>
          <a:lstStyle/>
          <a:p>
            <a:r>
              <a:rPr lang="en-US" dirty="0"/>
              <a:t>Open Information Extraction: </a:t>
            </a:r>
          </a:p>
          <a:p>
            <a:pPr lvl="1"/>
            <a:r>
              <a:rPr lang="en-US" dirty="0"/>
              <a:t>extract relations from the web with no training data, no list of relations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parsed data to train a “trustworthy tuple”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Single-pass extract all relations between NPs, keep if trustworthy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Assessor ranks relations based on text redundancy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(FCI, specializes in, software development)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(Tesla, invented, coil transformer)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480060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1" y="819150"/>
            <a:ext cx="6019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M. </a:t>
            </a:r>
            <a:r>
              <a:rPr lang="en-US" sz="1600" dirty="0" err="1">
                <a:latin typeface="+mn-lt"/>
              </a:rPr>
              <a:t>Banko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Cararella</a:t>
            </a:r>
            <a:r>
              <a:rPr lang="en-US" sz="1600" dirty="0">
                <a:latin typeface="+mn-lt"/>
              </a:rPr>
              <a:t>, S. </a:t>
            </a:r>
            <a:r>
              <a:rPr lang="en-US" sz="1600" dirty="0" err="1">
                <a:latin typeface="+mn-lt"/>
              </a:rPr>
              <a:t>Soderland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Broadhead</a:t>
            </a:r>
            <a:r>
              <a:rPr lang="en-US" sz="1600" dirty="0">
                <a:latin typeface="+mn-lt"/>
              </a:rPr>
              <a:t>, and O. </a:t>
            </a:r>
            <a:r>
              <a:rPr lang="en-US" sz="1600" dirty="0" err="1">
                <a:latin typeface="+mn-lt"/>
              </a:rPr>
              <a:t>Etzioni</a:t>
            </a:r>
            <a:r>
              <a:rPr lang="en-US" sz="1600" dirty="0">
                <a:latin typeface="+mn-lt"/>
              </a:rPr>
              <a:t>. 2007. Open information extraction from the web. IJCAI</a:t>
            </a:r>
          </a:p>
        </p:txBody>
      </p:sp>
    </p:spTree>
    <p:extLst>
      <p:ext uri="{BB962C8B-B14F-4D97-AF65-F5344CB8AC3E}">
        <p14:creationId xmlns:p14="http://schemas.microsoft.com/office/powerpoint/2010/main" val="13276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666750"/>
            <a:ext cx="57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1928993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990600"/>
          </a:xfrm>
        </p:spPr>
        <p:txBody>
          <a:bodyPr/>
          <a:lstStyle/>
          <a:p>
            <a:r>
              <a:rPr lang="en-US" dirty="0"/>
              <a:t>Evaluation of Semi-supervised and</a:t>
            </a:r>
            <a:br>
              <a:rPr lang="en-US" dirty="0"/>
            </a:br>
            <a:r>
              <a:rPr lang="en-US" dirty="0"/>
              <a:t>Unsupervised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000" dirty="0"/>
              <a:t>Since it extracts totally new relations from the web </a:t>
            </a:r>
          </a:p>
          <a:p>
            <a:pPr lvl="1"/>
            <a:r>
              <a:rPr lang="en-US" sz="1800" dirty="0"/>
              <a:t>There is no gold set of correct instances of relations!</a:t>
            </a:r>
          </a:p>
          <a:p>
            <a:pPr lvl="2"/>
            <a:r>
              <a:rPr lang="en-US" sz="1800" dirty="0"/>
              <a:t>Can’t compute precision (don’t know which ones are correct)</a:t>
            </a:r>
          </a:p>
          <a:p>
            <a:pPr lvl="2"/>
            <a:r>
              <a:rPr lang="en-US" sz="1800" dirty="0"/>
              <a:t>Can’t compute recall (don’t know which ones were missed)</a:t>
            </a:r>
          </a:p>
          <a:p>
            <a:r>
              <a:rPr lang="en-US" sz="2000" dirty="0"/>
              <a:t>Instead, we can approximate precision (only)</a:t>
            </a:r>
          </a:p>
          <a:p>
            <a:pPr lvl="1"/>
            <a:r>
              <a:rPr lang="en-US" sz="1800" dirty="0"/>
              <a:t> Draw a random sample of relations from output, check precision manually</a:t>
            </a:r>
          </a:p>
          <a:p>
            <a:pPr lvl="1"/>
            <a:endParaRPr lang="en-US" sz="2400" dirty="0"/>
          </a:p>
          <a:p>
            <a:r>
              <a:rPr lang="en-US" sz="2000" dirty="0"/>
              <a:t>Can 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 each case taking a random sample of that set</a:t>
            </a:r>
          </a:p>
          <a:p>
            <a:r>
              <a:rPr lang="en-US" sz="2000" dirty="0"/>
              <a:t>But no way to evaluate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52581"/>
              </p:ext>
            </p:extLst>
          </p:nvPr>
        </p:nvGraphicFramePr>
        <p:xfrm>
          <a:off x="2438401" y="3333750"/>
          <a:ext cx="3733800" cy="51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3333750"/>
                        <a:ext cx="3733800" cy="51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4252471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Physical-Located            </a:t>
            </a:r>
            <a:r>
              <a:rPr lang="en-US" dirty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	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>
                <a:latin typeface="Courier"/>
                <a:cs typeface="Courier"/>
              </a:rPr>
              <a:t> was in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Part-Whole-Subsidiary  </a:t>
            </a:r>
            <a:r>
              <a:rPr lang="en-US" dirty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	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>
                <a:latin typeface="Courier"/>
                <a:cs typeface="Courier"/>
              </a:rPr>
              <a:t>, the parent company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Person-Social-Family     </a:t>
            </a:r>
            <a:r>
              <a:rPr lang="en-US" dirty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>
                <a:latin typeface="Courier"/>
                <a:cs typeface="Courier"/>
              </a:rPr>
              <a:t> wife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Org-AFF-Founder           </a:t>
            </a:r>
            <a:r>
              <a:rPr lang="en-US" dirty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>
                <a:latin typeface="Courier"/>
                <a:cs typeface="Courier"/>
              </a:rPr>
              <a:t>, co-founder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>
                <a:latin typeface="Courier"/>
                <a:cs typeface="Courier"/>
              </a:rPr>
              <a:t>…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UMLS: Unified Medical Language System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323975"/>
            <a:ext cx="8713788" cy="638175"/>
          </a:xfrm>
        </p:spPr>
        <p:txBody>
          <a:bodyPr/>
          <a:lstStyle/>
          <a:p>
            <a:r>
              <a:rPr lang="en-US" sz="2600" dirty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2190750"/>
            <a:ext cx="8763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Injury			        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dirty="0">
                <a:latin typeface="Calibri"/>
                <a:cs typeface="Calibri"/>
              </a:rPr>
              <a:t>		Physiological Function</a:t>
            </a:r>
          </a:p>
          <a:p>
            <a:r>
              <a:rPr lang="en-US" dirty="0">
                <a:latin typeface="Calibri"/>
                <a:cs typeface="Calibri"/>
              </a:rPr>
              <a:t>Bodily Location	        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dirty="0">
                <a:latin typeface="Calibri"/>
                <a:cs typeface="Calibri"/>
              </a:rPr>
              <a:t>	Biologic Function</a:t>
            </a:r>
          </a:p>
          <a:p>
            <a:r>
              <a:rPr lang="en-US" dirty="0">
                <a:latin typeface="Calibri"/>
                <a:cs typeface="Calibri"/>
              </a:rPr>
              <a:t>Anatomical Structure	        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dirty="0">
                <a:latin typeface="Calibri"/>
                <a:cs typeface="Calibri"/>
              </a:rPr>
              <a:t>		Organism</a:t>
            </a:r>
          </a:p>
          <a:p>
            <a:r>
              <a:rPr lang="en-US" dirty="0">
                <a:latin typeface="Calibri"/>
                <a:cs typeface="Calibri"/>
              </a:rPr>
              <a:t>Pharmacologic Substance  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dirty="0">
                <a:latin typeface="Calibri"/>
                <a:cs typeface="Calibri"/>
              </a:rPr>
              <a:t>		Pathological Function</a:t>
            </a:r>
          </a:p>
          <a:p>
            <a:r>
              <a:rPr lang="en-US" dirty="0">
                <a:latin typeface="Calibri"/>
                <a:cs typeface="Calibri"/>
              </a:rPr>
              <a:t>Pharmacologic Substance  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37149457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UMLS relations from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3333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descending artery stenosis in patients with type 2 diabetes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3350"/>
            <a:ext cx="7467600" cy="609600"/>
          </a:xfrm>
        </p:spPr>
        <p:txBody>
          <a:bodyPr/>
          <a:lstStyle/>
          <a:p>
            <a:r>
              <a:rPr lang="en-US" dirty="0"/>
              <a:t>Databases of Wikipedia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4267200" cy="38334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276600" y="1733550"/>
            <a:ext cx="1295400" cy="3276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95350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  <a:latin typeface="+mn-lt"/>
              </a:rPr>
              <a:t>Wikipedia </a:t>
            </a:r>
            <a:r>
              <a:rPr lang="en-US" b="1" dirty="0" err="1">
                <a:solidFill>
                  <a:srgbClr val="CC0000"/>
                </a:solidFill>
                <a:latin typeface="+mn-lt"/>
              </a:rPr>
              <a:t>Infobox</a:t>
            </a:r>
            <a:endParaRPr lang="en-US" b="1" dirty="0">
              <a:solidFill>
                <a:srgbClr val="CC0000"/>
              </a:solidFill>
              <a:latin typeface="+mn-lt"/>
            </a:endParaRPr>
          </a:p>
        </p:txBody>
      </p:sp>
      <p:pic>
        <p:nvPicPr>
          <p:cNvPr id="6" name="Content Placeholder 5" descr="stanford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b="21955"/>
          <a:stretch>
            <a:fillRect/>
          </a:stretch>
        </p:blipFill>
        <p:spPr>
          <a:xfrm>
            <a:off x="5486400" y="1346203"/>
            <a:ext cx="2971800" cy="3333750"/>
          </a:xfrm>
        </p:spPr>
      </p:pic>
    </p:spTree>
    <p:extLst>
      <p:ext uri="{BB962C8B-B14F-4D97-AF65-F5344CB8AC3E}">
        <p14:creationId xmlns:p14="http://schemas.microsoft.com/office/powerpoint/2010/main" val="12760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24480</TotalTime>
  <Words>2371</Words>
  <Application>Microsoft Macintosh PowerPoint</Application>
  <PresentationFormat>On-screen Show (16:9)</PresentationFormat>
  <Paragraphs>442</Paragraphs>
  <Slides>51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ＭＳ Ｐゴシック</vt:lpstr>
      <vt:lpstr>Arial</vt:lpstr>
      <vt:lpstr>Calibri</vt:lpstr>
      <vt:lpstr>Calibri (Body)</vt:lpstr>
      <vt:lpstr>Calibri (Headings)</vt:lpstr>
      <vt:lpstr>Courier</vt:lpstr>
      <vt:lpstr>Lucida Sans</vt:lpstr>
      <vt:lpstr>Tahoma</vt:lpstr>
      <vt:lpstr>Times</vt:lpstr>
      <vt:lpstr>Times New Roman</vt:lpstr>
      <vt:lpstr>Wingdings</vt:lpstr>
      <vt:lpstr>Wingdings 2</vt:lpstr>
      <vt:lpstr>NLP-jurafsky</vt:lpstr>
      <vt:lpstr>Equation</vt:lpstr>
      <vt:lpstr>Relation Extraction</vt:lpstr>
      <vt:lpstr>Extracting relations from text</vt:lpstr>
      <vt:lpstr>Extracting Relation Triples from Text</vt:lpstr>
      <vt:lpstr>Why Relation Extraction?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Databases of Wikipedia Relations</vt:lpstr>
      <vt:lpstr>Databases of Wikipedia Relations</vt:lpstr>
      <vt:lpstr>Relation databases  that draw from Wikipedia</vt:lpstr>
      <vt:lpstr>Ontological relations</vt:lpstr>
      <vt:lpstr>How to build relation extractors</vt:lpstr>
      <vt:lpstr>Relation Extraction</vt:lpstr>
      <vt:lpstr>Relation Extraction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Relation Extraction</vt:lpstr>
      <vt:lpstr>Supervised machine learning for relations</vt:lpstr>
      <vt:lpstr>How to do classification in supervised relation extraction</vt:lpstr>
      <vt:lpstr>Automated Content Extraction (ACE)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  <vt:lpstr>Relation Extraction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508</cp:revision>
  <cp:lastPrinted>2009-04-20T16:46:08Z</cp:lastPrinted>
  <dcterms:created xsi:type="dcterms:W3CDTF">2010-04-19T15:31:24Z</dcterms:created>
  <dcterms:modified xsi:type="dcterms:W3CDTF">2018-08-28T09:58:41Z</dcterms:modified>
</cp:coreProperties>
</file>