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20"/>
  </p:notesMasterIdLst>
  <p:handoutMasterIdLst>
    <p:handoutMasterId r:id="rId21"/>
  </p:handoutMasterIdLst>
  <p:sldIdLst>
    <p:sldId id="607" r:id="rId2"/>
    <p:sldId id="608" r:id="rId3"/>
    <p:sldId id="609" r:id="rId4"/>
    <p:sldId id="610" r:id="rId5"/>
    <p:sldId id="611" r:id="rId6"/>
    <p:sldId id="612" r:id="rId7"/>
    <p:sldId id="613" r:id="rId8"/>
    <p:sldId id="614" r:id="rId9"/>
    <p:sldId id="615" r:id="rId10"/>
    <p:sldId id="616" r:id="rId11"/>
    <p:sldId id="627" r:id="rId12"/>
    <p:sldId id="628" r:id="rId13"/>
    <p:sldId id="629" r:id="rId14"/>
    <p:sldId id="630" r:id="rId15"/>
    <p:sldId id="632" r:id="rId16"/>
    <p:sldId id="633" r:id="rId17"/>
    <p:sldId id="637" r:id="rId18"/>
    <p:sldId id="638" r:id="rId19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Part-of-Speech Tagging and Maxent Sequence Models" id="{EBC58517-C585-0B42-ACB8-0E9F9DA5DA5B}">
          <p14:sldIdLst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27"/>
            <p14:sldId id="628"/>
            <p14:sldId id="629"/>
            <p14:sldId id="630"/>
            <p14:sldId id="632"/>
            <p14:sldId id="633"/>
            <p14:sldId id="637"/>
            <p14:sldId id="6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71" autoAdjust="0"/>
    <p:restoredTop sz="74811" autoAdjust="0"/>
  </p:normalViewPr>
  <p:slideViewPr>
    <p:cSldViewPr>
      <p:cViewPr varScale="1">
        <p:scale>
          <a:sx n="87" d="100"/>
          <a:sy n="87" d="100"/>
        </p:scale>
        <p:origin x="1264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620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Doing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71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A12441-541C-8049-9EB6-B7944644D433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83758" y="8946168"/>
            <a:ext cx="2985311" cy="463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0" hangingPunct="0"/>
            <a:fld id="{511E387A-761F-6A49-BCBC-FEFB84592E4B}" type="slidenum">
              <a:rPr lang="en-US" sz="1200">
                <a:latin typeface="Times New Roman" charset="0"/>
              </a:rPr>
              <a:pPr algn="r" eaLnBrk="0" hangingPunct="0"/>
              <a:t>2</a:t>
            </a:fld>
            <a:endParaRPr lang="en-US" sz="1200">
              <a:latin typeface="Times New Roman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7D92F1-8734-4144-B257-88D33EAF4046}" type="slidenum">
              <a:rPr lang="en-US"/>
              <a:pPr/>
              <a:t>4</a:t>
            </a:fld>
            <a:endParaRPr lang="en-US"/>
          </a:p>
        </p:txBody>
      </p:sp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3758" y="8946168"/>
            <a:ext cx="2985311" cy="463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0" hangingPunct="0"/>
            <a:fld id="{5625C148-C31F-2643-B3A9-4F14A87B232E}" type="slidenum">
              <a:rPr lang="en-US" sz="1200">
                <a:latin typeface="Times New Roman" charset="0"/>
              </a:rPr>
              <a:pPr algn="r" eaLnBrk="0" hangingPunct="0"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3688" y="704850"/>
            <a:ext cx="6259512" cy="3522663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4928"/>
            <a:ext cx="5019887" cy="4226754"/>
          </a:xfrm>
        </p:spPr>
        <p:txBody>
          <a:bodyPr lIns="92821" tIns="46410" rIns="92821" bIns="46410"/>
          <a:lstStyle/>
          <a:p>
            <a:pPr>
              <a:buFontTx/>
              <a:buChar char="•"/>
            </a:pPr>
            <a:r>
              <a:rPr lang="en-US" dirty="0"/>
              <a:t>Review</a:t>
            </a:r>
            <a:r>
              <a:rPr lang="en-US" baseline="0" dirty="0"/>
              <a:t> J&amp;M 2ed Section 5.1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1BAE1-A481-E94A-B7BA-6707B07F446A}" type="slidenum">
              <a:rPr lang="en-US"/>
              <a:pPr/>
              <a:t>5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3BCA0-DD48-C143-A81F-AA0312F72ECB}" type="slidenum">
              <a:rPr lang="en-US"/>
              <a:pPr/>
              <a:t>8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65626-52F0-F143-B284-71EA0A24C968}" type="slidenum">
              <a:rPr lang="en-US"/>
              <a:pPr/>
              <a:t>9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were the features of HMM taggers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solidFill>
                  <a:srgbClr val="A4001D"/>
                </a:solidFill>
                <a:latin typeface="+mn-lt"/>
              </a:rPr>
              <a:t>Christopher Manning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Part-of-speech tagging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 simple but useful form of linguistic analysis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Christopher Manning</a:t>
            </a:r>
          </a:p>
        </p:txBody>
      </p:sp>
    </p:spTree>
    <p:extLst>
      <p:ext uri="{BB962C8B-B14F-4D97-AF65-F5344CB8AC3E}">
        <p14:creationId xmlns:p14="http://schemas.microsoft.com/office/powerpoint/2010/main" val="294142409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Part-of-speech tagging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A simple but useful form of linguistic analysis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Christopher Manning</a:t>
            </a:r>
          </a:p>
        </p:txBody>
      </p:sp>
    </p:spTree>
    <p:extLst>
      <p:ext uri="{BB962C8B-B14F-4D97-AF65-F5344CB8AC3E}">
        <p14:creationId xmlns:p14="http://schemas.microsoft.com/office/powerpoint/2010/main" val="110351546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Part-of-speech tagging revisited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A simple but useful form of linguistic analysis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Christopher Manning</a:t>
            </a:r>
          </a:p>
        </p:txBody>
      </p:sp>
    </p:spTree>
    <p:extLst>
      <p:ext uri="{BB962C8B-B14F-4D97-AF65-F5344CB8AC3E}">
        <p14:creationId xmlns:p14="http://schemas.microsoft.com/office/powerpoint/2010/main" val="417497049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main sources of information for POS tagging?</a:t>
            </a:r>
          </a:p>
          <a:p>
            <a:pPr lvl="1"/>
            <a:r>
              <a:rPr lang="en-US" dirty="0"/>
              <a:t>Knowledge of neighboring words</a:t>
            </a:r>
          </a:p>
          <a:p>
            <a:pPr lvl="2"/>
            <a:r>
              <a:rPr lang="en-US" dirty="0"/>
              <a:t>Bill    saw     that  man yesterday</a:t>
            </a:r>
          </a:p>
          <a:p>
            <a:pPr lvl="2"/>
            <a:r>
              <a:rPr lang="en-US" dirty="0"/>
              <a:t>NNP NN        DT    NN   NN</a:t>
            </a:r>
          </a:p>
          <a:p>
            <a:pPr lvl="2"/>
            <a:r>
              <a:rPr lang="en-US" dirty="0"/>
              <a:t>VB     VB(D)  IN      VB    NN</a:t>
            </a:r>
          </a:p>
          <a:p>
            <a:pPr lvl="1"/>
            <a:r>
              <a:rPr lang="en-US" dirty="0"/>
              <a:t>Knowledge of word probabilities</a:t>
            </a:r>
          </a:p>
          <a:p>
            <a:pPr lvl="2"/>
            <a:r>
              <a:rPr lang="en-US" i="1" dirty="0"/>
              <a:t>man</a:t>
            </a:r>
            <a:r>
              <a:rPr lang="en-US" dirty="0"/>
              <a:t> is rarely used as a verb….</a:t>
            </a:r>
          </a:p>
          <a:p>
            <a:r>
              <a:rPr lang="en-US" dirty="0"/>
              <a:t>The latter proves the most useful, but the former also helps</a:t>
            </a:r>
          </a:p>
        </p:txBody>
      </p:sp>
    </p:spTree>
    <p:extLst>
      <p:ext uri="{BB962C8B-B14F-4D97-AF65-F5344CB8AC3E}">
        <p14:creationId xmlns:p14="http://schemas.microsoft.com/office/powerpoint/2010/main" val="387303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and Better Features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ea typeface="Wingdings"/>
                <a:cs typeface="Wingdings"/>
                <a:sym typeface="Wingdings"/>
              </a:rPr>
              <a:t> Feature-based tagger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do surprisingly well just looking at a word by itself:</a:t>
            </a:r>
          </a:p>
          <a:p>
            <a:pPr lvl="1"/>
            <a:r>
              <a:rPr lang="en-US" dirty="0"/>
              <a:t>Word		the: the </a:t>
            </a:r>
            <a:r>
              <a:rPr lang="en-US" dirty="0">
                <a:sym typeface="Symbol" charset="0"/>
              </a:rPr>
              <a:t> DT</a:t>
            </a:r>
          </a:p>
          <a:p>
            <a:pPr lvl="1"/>
            <a:r>
              <a:rPr lang="en-US" dirty="0"/>
              <a:t>Lowercased word	Importantly: importantly </a:t>
            </a:r>
            <a:r>
              <a:rPr lang="en-US" dirty="0">
                <a:sym typeface="Symbol" charset="0"/>
              </a:rPr>
              <a:t> RB</a:t>
            </a:r>
            <a:endParaRPr lang="en-US" dirty="0"/>
          </a:p>
          <a:p>
            <a:pPr lvl="1"/>
            <a:r>
              <a:rPr lang="en-US" dirty="0"/>
              <a:t>Prefixes		unfathomable: un- </a:t>
            </a:r>
            <a:r>
              <a:rPr lang="en-US" dirty="0">
                <a:sym typeface="Symbol" charset="0"/>
              </a:rPr>
              <a:t> JJ</a:t>
            </a:r>
            <a:endParaRPr lang="en-US" dirty="0"/>
          </a:p>
          <a:p>
            <a:pPr lvl="1"/>
            <a:r>
              <a:rPr lang="en-US" dirty="0"/>
              <a:t>Suffixes		Importantly: -</a:t>
            </a:r>
            <a:r>
              <a:rPr lang="en-US" dirty="0" err="1"/>
              <a:t>ly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 RB</a:t>
            </a:r>
            <a:endParaRPr lang="en-US" dirty="0"/>
          </a:p>
          <a:p>
            <a:pPr lvl="1"/>
            <a:r>
              <a:rPr lang="en-US" dirty="0"/>
              <a:t>Capitalization	Meridian: CAP </a:t>
            </a:r>
            <a:r>
              <a:rPr lang="en-US" dirty="0">
                <a:sym typeface="Symbol" charset="0"/>
              </a:rPr>
              <a:t> NNP</a:t>
            </a:r>
            <a:endParaRPr lang="en-US" dirty="0"/>
          </a:p>
          <a:p>
            <a:pPr lvl="1"/>
            <a:r>
              <a:rPr lang="en-US" dirty="0"/>
              <a:t>Word shapes	35-year: d-x </a:t>
            </a:r>
            <a:r>
              <a:rPr lang="en-US" dirty="0">
                <a:sym typeface="Symbol" charset="0"/>
              </a:rPr>
              <a:t> JJ</a:t>
            </a:r>
            <a:endParaRPr lang="en-US" dirty="0"/>
          </a:p>
          <a:p>
            <a:r>
              <a:rPr lang="en-US" dirty="0"/>
              <a:t>Then build a </a:t>
            </a:r>
            <a:r>
              <a:rPr lang="en-US" dirty="0" err="1"/>
              <a:t>maxent</a:t>
            </a:r>
            <a:r>
              <a:rPr lang="en-US" dirty="0"/>
              <a:t> (or whatever) model to predict tag</a:t>
            </a:r>
          </a:p>
          <a:p>
            <a:pPr lvl="1"/>
            <a:r>
              <a:rPr lang="en-US" dirty="0" err="1"/>
              <a:t>Maxent</a:t>
            </a:r>
            <a:r>
              <a:rPr lang="en-US" dirty="0"/>
              <a:t> P(</a:t>
            </a:r>
            <a:r>
              <a:rPr lang="en-US" dirty="0" err="1"/>
              <a:t>t|w</a:t>
            </a:r>
            <a:r>
              <a:rPr lang="en-US" dirty="0"/>
              <a:t>): 	93.7% overall / 82.6% unknown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30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Overview: POS Tagging Accuracies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Rough accuracies: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Most </a:t>
            </a:r>
            <a:r>
              <a:rPr lang="en-US" dirty="0" err="1">
                <a:latin typeface="Arial" charset="0"/>
                <a:ea typeface="ＭＳ Ｐゴシック" charset="0"/>
              </a:rPr>
              <a:t>freq</a:t>
            </a:r>
            <a:r>
              <a:rPr lang="en-US" dirty="0">
                <a:latin typeface="Arial" charset="0"/>
                <a:ea typeface="ＭＳ Ｐゴシック" charset="0"/>
              </a:rPr>
              <a:t> tag: 			~90% / ~50%</a:t>
            </a:r>
          </a:p>
          <a:p>
            <a:pPr lvl="1" eaLnBrk="1" hangingPunct="1"/>
            <a:endParaRPr lang="en-US" dirty="0">
              <a:solidFill>
                <a:schemeClr val="accent2"/>
              </a:solidFill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Trigram HMM: 			~95% / ~55%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dirty="0" err="1">
                <a:latin typeface="Arial" charset="0"/>
                <a:ea typeface="ＭＳ Ｐゴシック" charset="0"/>
              </a:rPr>
              <a:t>Maxent</a:t>
            </a:r>
            <a:r>
              <a:rPr lang="en-US" dirty="0">
                <a:latin typeface="Arial" charset="0"/>
                <a:ea typeface="ＭＳ Ｐゴシック" charset="0"/>
              </a:rPr>
              <a:t> P(</a:t>
            </a:r>
            <a:r>
              <a:rPr lang="en-US" dirty="0" err="1">
                <a:latin typeface="Arial" charset="0"/>
                <a:ea typeface="ＭＳ Ｐゴシック" charset="0"/>
              </a:rPr>
              <a:t>t|w</a:t>
            </a:r>
            <a:r>
              <a:rPr lang="en-US" dirty="0">
                <a:latin typeface="Arial" charset="0"/>
                <a:ea typeface="ＭＳ Ｐゴシック" charset="0"/>
              </a:rPr>
              <a:t>): 			93.7% / 82.6%</a:t>
            </a:r>
          </a:p>
          <a:p>
            <a:pPr lvl="1" eaLnBrk="1" hangingPunct="1"/>
            <a:r>
              <a:rPr lang="en-US" dirty="0" err="1">
                <a:latin typeface="Arial" charset="0"/>
                <a:ea typeface="ＭＳ Ｐゴシック" charset="0"/>
              </a:rPr>
              <a:t>TnT</a:t>
            </a:r>
            <a:r>
              <a:rPr lang="en-US" dirty="0">
                <a:latin typeface="Arial" charset="0"/>
                <a:ea typeface="ＭＳ Ｐゴシック" charset="0"/>
              </a:rPr>
              <a:t> (HMM++): 			96.2% / 86.0%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MEMM tagger: 			96.9% / 86.9%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Bidirectional dependencies:	97.2% / 90.0%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Upper bound: 			~98% (human agreement)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4876800" y="1809750"/>
            <a:ext cx="1600200" cy="533400"/>
          </a:xfrm>
          <a:prstGeom prst="ellips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AutoShape 5"/>
          <p:cNvSpPr>
            <a:spLocks/>
          </p:cNvSpPr>
          <p:nvPr/>
        </p:nvSpPr>
        <p:spPr bwMode="auto">
          <a:xfrm>
            <a:off x="7162800" y="2428875"/>
            <a:ext cx="1676400" cy="981075"/>
          </a:xfrm>
          <a:prstGeom prst="borderCallout2">
            <a:avLst>
              <a:gd name="adj1" fmla="val 12000"/>
              <a:gd name="adj2" fmla="val -4764"/>
              <a:gd name="adj3" fmla="val 12000"/>
              <a:gd name="adj4" fmla="val -28273"/>
              <a:gd name="adj5" fmla="val -21588"/>
              <a:gd name="adj6" fmla="val -4486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/>
            <a:r>
              <a:rPr lang="en-US" sz="2000" dirty="0">
                <a:latin typeface="+mn-lt"/>
              </a:rPr>
              <a:t>Most errors on unknown words</a:t>
            </a:r>
          </a:p>
        </p:txBody>
      </p:sp>
    </p:spTree>
    <p:extLst>
      <p:ext uri="{BB962C8B-B14F-4D97-AF65-F5344CB8AC3E}">
        <p14:creationId xmlns:p14="http://schemas.microsoft.com/office/powerpoint/2010/main" val="260370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How to improve supervised results?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382000" cy="3619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Build better features!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We could fix this with a feature that looked at the next word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We could fix this by linking capitalized words to their lowercase versions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209800" y="1962149"/>
            <a:ext cx="586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PRP  VBD   </a:t>
            </a:r>
            <a:r>
              <a:rPr lang="en-US" sz="1800">
                <a:solidFill>
                  <a:srgbClr val="CC0000"/>
                </a:solidFill>
              </a:rPr>
              <a:t>IN</a:t>
            </a:r>
            <a:r>
              <a:rPr lang="en-US" sz="1800">
                <a:solidFill>
                  <a:schemeClr val="accent2"/>
                </a:solidFill>
              </a:rPr>
              <a:t>   RB  IN  PRP    VBD   .</a:t>
            </a:r>
          </a:p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They  left     as soon as   he    arrived .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209800" y="3297019"/>
            <a:ext cx="586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  </a:t>
            </a:r>
            <a:r>
              <a:rPr lang="en-US" sz="1800">
                <a:solidFill>
                  <a:srgbClr val="CC0000"/>
                </a:solidFill>
              </a:rPr>
              <a:t>NNP</a:t>
            </a:r>
            <a:r>
              <a:rPr lang="en-US" sz="1800">
                <a:solidFill>
                  <a:schemeClr val="accent2"/>
                </a:solidFill>
              </a:rPr>
              <a:t>    NNS    VBD          VBN        .</a:t>
            </a:r>
          </a:p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Intrinsic flaws remained undetected  .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3429000" y="1733550"/>
            <a:ext cx="83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RB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438400" y="3045798"/>
            <a:ext cx="83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JJ</a:t>
            </a:r>
          </a:p>
        </p:txBody>
      </p:sp>
    </p:spTree>
    <p:extLst>
      <p:ext uri="{BB962C8B-B14F-4D97-AF65-F5344CB8AC3E}">
        <p14:creationId xmlns:p14="http://schemas.microsoft.com/office/powerpoint/2010/main" val="77411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71450"/>
            <a:ext cx="7391400" cy="742950"/>
          </a:xfrm>
        </p:spPr>
        <p:txBody>
          <a:bodyPr/>
          <a:lstStyle/>
          <a:p>
            <a:r>
              <a:rPr lang="en-US" sz="3200" dirty="0"/>
              <a:t>Tagging Without Sequence Information</a:t>
            </a:r>
            <a:endParaRPr lang="en-US" dirty="0"/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1295400" y="1485900"/>
            <a:ext cx="762000" cy="51435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</a:t>
            </a:r>
            <a:r>
              <a:rPr lang="en-US" sz="1800" baseline="-25000"/>
              <a:t>0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1295400" y="2514600"/>
            <a:ext cx="762000" cy="51435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w</a:t>
            </a:r>
            <a:r>
              <a:rPr lang="en-US" sz="2000" baseline="-2500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4037" name="AutoShape 5"/>
          <p:cNvCxnSpPr>
            <a:cxnSpLocks noChangeShapeType="1"/>
          </p:cNvCxnSpPr>
          <p:nvPr/>
        </p:nvCxnSpPr>
        <p:spPr bwMode="auto">
          <a:xfrm flipV="1">
            <a:off x="1676400" y="2000250"/>
            <a:ext cx="0" cy="514350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066800" y="971550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hlink"/>
                </a:solidFill>
              </a:rPr>
              <a:t>Baseline</a:t>
            </a:r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4953000" y="1485900"/>
            <a:ext cx="762000" cy="51435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</a:t>
            </a:r>
            <a:r>
              <a:rPr lang="en-US" sz="1800" baseline="-25000"/>
              <a:t>0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4953000" y="2514600"/>
            <a:ext cx="762000" cy="51435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w</a:t>
            </a:r>
            <a:r>
              <a:rPr lang="en-US" sz="2000" baseline="-2500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4041" name="AutoShape 9"/>
          <p:cNvCxnSpPr>
            <a:cxnSpLocks noChangeShapeType="1"/>
          </p:cNvCxnSpPr>
          <p:nvPr/>
        </p:nvCxnSpPr>
        <p:spPr bwMode="auto">
          <a:xfrm flipV="1">
            <a:off x="5334000" y="2000250"/>
            <a:ext cx="0" cy="514350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3962400" y="2514600"/>
            <a:ext cx="762000" cy="51435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w</a:t>
            </a:r>
            <a:r>
              <a:rPr lang="en-US" sz="2000" baseline="-2500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5943600" y="2514600"/>
            <a:ext cx="762000" cy="51435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w</a:t>
            </a:r>
            <a:r>
              <a:rPr lang="en-US" sz="2000" baseline="-2500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44044" name="AutoShape 12"/>
          <p:cNvCxnSpPr>
            <a:cxnSpLocks noChangeShapeType="1"/>
            <a:stCxn id="44042" idx="0"/>
            <a:endCxn id="44039" idx="3"/>
          </p:cNvCxnSpPr>
          <p:nvPr/>
        </p:nvCxnSpPr>
        <p:spPr bwMode="auto">
          <a:xfrm flipV="1">
            <a:off x="4343401" y="1925241"/>
            <a:ext cx="720725" cy="589359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045" name="AutoShape 13"/>
          <p:cNvCxnSpPr>
            <a:cxnSpLocks noChangeShapeType="1"/>
            <a:stCxn id="44043" idx="0"/>
            <a:endCxn id="44039" idx="5"/>
          </p:cNvCxnSpPr>
          <p:nvPr/>
        </p:nvCxnSpPr>
        <p:spPr bwMode="auto">
          <a:xfrm flipH="1" flipV="1">
            <a:off x="5603876" y="1925241"/>
            <a:ext cx="720725" cy="589359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4267200" y="971550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hlink"/>
                </a:solidFill>
              </a:rPr>
              <a:t>Three Words</a:t>
            </a:r>
          </a:p>
        </p:txBody>
      </p:sp>
      <p:graphicFrame>
        <p:nvGraphicFramePr>
          <p:cNvPr id="44082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55987"/>
              </p:ext>
            </p:extLst>
          </p:nvPr>
        </p:nvGraphicFramePr>
        <p:xfrm>
          <a:off x="609600" y="3261122"/>
          <a:ext cx="7924800" cy="1028700"/>
        </p:xfrm>
        <a:graphic>
          <a:graphicData uri="http://schemas.openxmlformats.org/drawingml/2006/table">
            <a:tbl>
              <a:tblPr/>
              <a:tblGrid>
                <a:gridCol w="196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Model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Features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Token 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Unknown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Sentence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Baseline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 56,805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93.69%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82.61%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26.74%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3Words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239,767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96.57%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86.78%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48.27%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079" name="Text Box 47"/>
          <p:cNvSpPr txBox="1">
            <a:spLocks noChangeArrowheads="1"/>
          </p:cNvSpPr>
          <p:nvPr/>
        </p:nvSpPr>
        <p:spPr bwMode="auto">
          <a:xfrm>
            <a:off x="533400" y="4629150"/>
            <a:ext cx="769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4080" name="Text Box 48"/>
          <p:cNvSpPr txBox="1">
            <a:spLocks noChangeArrowheads="1"/>
          </p:cNvSpPr>
          <p:nvPr/>
        </p:nvSpPr>
        <p:spPr bwMode="auto">
          <a:xfrm>
            <a:off x="685800" y="4343400"/>
            <a:ext cx="7772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6600"/>
                </a:solidFill>
              </a:rPr>
              <a:t>Using words only in a straight classifier works as well as a basic (HMM or discriminative) sequence model!!</a:t>
            </a:r>
          </a:p>
        </p:txBody>
      </p:sp>
      <p:sp>
        <p:nvSpPr>
          <p:cNvPr id="44081" name="Line 49"/>
          <p:cNvSpPr>
            <a:spLocks noChangeShapeType="1"/>
          </p:cNvSpPr>
          <p:nvPr/>
        </p:nvSpPr>
        <p:spPr bwMode="auto">
          <a:xfrm>
            <a:off x="609600" y="3943350"/>
            <a:ext cx="7924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96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Summary of POS Tagging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4450"/>
            <a:ext cx="82804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ea typeface="ＭＳ Ｐゴシック" charset="0"/>
                <a:cs typeface="ＭＳ Ｐゴシック" charset="0"/>
              </a:rPr>
              <a:t>For tagging, the change from generative to discriminative model 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does not by itself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result in great improvement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a typeface="ＭＳ Ｐゴシック" charset="0"/>
                <a:cs typeface="ＭＳ Ｐゴシック" charset="0"/>
              </a:rPr>
              <a:t>One profits from models for specifying dependence on 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overlapping features of the observation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such as spelling, suffix analysis, etc.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a typeface="ＭＳ Ｐゴシック" charset="0"/>
                <a:cs typeface="ＭＳ Ｐゴシック" charset="0"/>
              </a:rPr>
              <a:t>An MEMM allows integration of rich features of the observations, but can suffer strongly from assuming independence from following observations; this effect can be relieved by adding dependence on following words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a typeface="ＭＳ Ｐゴシック" charset="0"/>
                <a:cs typeface="ＭＳ Ｐゴシック" charset="0"/>
              </a:rPr>
              <a:t>This additional power (of the MEMM ,CRF, Perceptron models) has been shown to result in improvements in accuracy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a typeface="ＭＳ Ｐゴシック" charset="0"/>
                <a:cs typeface="ＭＳ Ｐゴシック" charset="0"/>
              </a:rPr>
              <a:t>The 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higher accuracy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of discriminative models comes at the price of 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much slower training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199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Part-of-speech tagging revisited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A simple but useful form of linguistic analysis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Christopher Manning</a:t>
            </a:r>
          </a:p>
        </p:txBody>
      </p:sp>
    </p:spTree>
    <p:extLst>
      <p:ext uri="{BB962C8B-B14F-4D97-AF65-F5344CB8AC3E}">
        <p14:creationId xmlns:p14="http://schemas.microsoft.com/office/powerpoint/2010/main" val="218813352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r>
              <a:rPr lang="en-US" dirty="0"/>
              <a:t>Parts of Speech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r>
              <a:rPr lang="en-US" dirty="0"/>
              <a:t>Perhaps starting with Aristotle in the West (384–322 BCE), there was the idea of having parts of speech</a:t>
            </a:r>
          </a:p>
          <a:p>
            <a:pPr lvl="1"/>
            <a:r>
              <a:rPr lang="en-US" dirty="0" err="1"/>
              <a:t>a.k.a</a:t>
            </a:r>
            <a:r>
              <a:rPr lang="en-US" dirty="0"/>
              <a:t> lexical categories, word classes, “tags”, POS</a:t>
            </a:r>
          </a:p>
          <a:p>
            <a:r>
              <a:rPr lang="en-US" dirty="0"/>
              <a:t>It comes from Dionysius </a:t>
            </a:r>
            <a:r>
              <a:rPr lang="en-US" dirty="0" err="1"/>
              <a:t>Thrax</a:t>
            </a:r>
            <a:r>
              <a:rPr lang="en-US" dirty="0"/>
              <a:t> of Alexandria (c. 100 BCE) the idea that is still with us that there are 8 parts of speech</a:t>
            </a:r>
          </a:p>
          <a:p>
            <a:pPr lvl="1"/>
            <a:r>
              <a:rPr lang="en-US" dirty="0"/>
              <a:t>But actually his 8 aren’t exactly the ones we are taught today</a:t>
            </a:r>
          </a:p>
          <a:p>
            <a:pPr lvl="2"/>
            <a:r>
              <a:rPr lang="en-US" dirty="0" err="1"/>
              <a:t>Thrax</a:t>
            </a:r>
            <a:r>
              <a:rPr lang="en-US" dirty="0"/>
              <a:t>: noun, verb, article, adverb, preposition, conjunction, participle, pronoun</a:t>
            </a:r>
          </a:p>
          <a:p>
            <a:pPr lvl="2"/>
            <a:r>
              <a:rPr lang="en-US" dirty="0"/>
              <a:t>School grammar: noun, verb, adjective, adverb, preposition, conjunction, pronoun, interjection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0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04800" y="285750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Open class (lexical) words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04800" y="27241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Closed class (functional)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04800" y="285750"/>
            <a:ext cx="84582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04800" y="2724150"/>
            <a:ext cx="84582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81000" y="666750"/>
            <a:ext cx="2667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81000" y="681038"/>
            <a:ext cx="1447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Nouns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124200" y="666750"/>
            <a:ext cx="1600200" cy="3581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124200" y="6810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Verbs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457200" y="1123950"/>
            <a:ext cx="1219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457200" y="113823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Proper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1752600" y="1123950"/>
            <a:ext cx="1219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1752600" y="1138238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Common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3276600" y="2876550"/>
            <a:ext cx="1219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276600" y="289083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Modals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276600" y="1123950"/>
            <a:ext cx="1219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276600" y="113823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Main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4876800" y="666750"/>
            <a:ext cx="3124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4876800" y="6810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Adjectives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876800" y="1200150"/>
            <a:ext cx="3124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4876800" y="12144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Adverbs</a:t>
            </a: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4876800" y="3257550"/>
            <a:ext cx="2362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4876800" y="32718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Prepositions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4876800" y="3790950"/>
            <a:ext cx="2362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4876800" y="38052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Particles</a:t>
            </a: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457200" y="3257550"/>
            <a:ext cx="2362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57200" y="32718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Determiners</a:t>
            </a: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457200" y="3790950"/>
            <a:ext cx="2362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457200" y="38052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Conjunctions</a:t>
            </a: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457200" y="4324350"/>
            <a:ext cx="2362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457200" y="43386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Pronouns</a:t>
            </a: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6781800" y="196215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i="1">
                <a:solidFill>
                  <a:srgbClr val="FF3300"/>
                </a:solidFill>
              </a:rPr>
              <a:t>… more</a:t>
            </a: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7467600" y="3790950"/>
            <a:ext cx="114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i="1" dirty="0">
                <a:solidFill>
                  <a:srgbClr val="FF3300"/>
                </a:solidFill>
              </a:rPr>
              <a:t>… more</a:t>
            </a:r>
          </a:p>
        </p:txBody>
      </p: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533400" y="1560513"/>
            <a:ext cx="1066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 dirty="0">
                <a:solidFill>
                  <a:schemeClr val="accent2"/>
                </a:solidFill>
              </a:rPr>
              <a:t>IBM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i="1" dirty="0">
                <a:solidFill>
                  <a:schemeClr val="accent2"/>
                </a:solidFill>
              </a:rPr>
              <a:t>Italy</a:t>
            </a:r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1828800" y="1560513"/>
            <a:ext cx="1066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 dirty="0">
                <a:solidFill>
                  <a:schemeClr val="accent2"/>
                </a:solidFill>
              </a:rPr>
              <a:t>cat / cats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i="1" dirty="0">
                <a:solidFill>
                  <a:schemeClr val="accent2"/>
                </a:solidFill>
              </a:rPr>
              <a:t>snow</a:t>
            </a:r>
          </a:p>
        </p:txBody>
      </p: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3352800" y="1581150"/>
            <a:ext cx="11430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see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registered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3352800" y="3313113"/>
            <a:ext cx="11430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can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had</a:t>
            </a: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6172200" y="711200"/>
            <a:ext cx="198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 dirty="0">
                <a:solidFill>
                  <a:schemeClr val="accent2"/>
                </a:solidFill>
              </a:rPr>
              <a:t>old   older   oldest</a:t>
            </a: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6172200" y="12446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slowly</a:t>
            </a:r>
          </a:p>
        </p:txBody>
      </p:sp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6324600" y="33020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to with</a:t>
            </a:r>
          </a:p>
        </p:txBody>
      </p: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6324600" y="38354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 dirty="0">
                <a:solidFill>
                  <a:schemeClr val="accent2"/>
                </a:solidFill>
              </a:rPr>
              <a:t>off   up</a:t>
            </a:r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1752600" y="33020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the some</a:t>
            </a:r>
          </a:p>
        </p:txBody>
      </p:sp>
      <p:sp>
        <p:nvSpPr>
          <p:cNvPr id="43" name="Text Box 47"/>
          <p:cNvSpPr txBox="1">
            <a:spLocks noChangeArrowheads="1"/>
          </p:cNvSpPr>
          <p:nvPr/>
        </p:nvSpPr>
        <p:spPr bwMode="auto">
          <a:xfrm>
            <a:off x="1905000" y="38354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and or</a:t>
            </a:r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1905000" y="43688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he its</a:t>
            </a: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4876800" y="1885950"/>
            <a:ext cx="1219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50"/>
          <p:cNvSpPr txBox="1">
            <a:spLocks noChangeArrowheads="1"/>
          </p:cNvSpPr>
          <p:nvPr/>
        </p:nvSpPr>
        <p:spPr bwMode="auto">
          <a:xfrm>
            <a:off x="4876800" y="1900238"/>
            <a:ext cx="114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Numbers</a:t>
            </a:r>
          </a:p>
        </p:txBody>
      </p:sp>
      <p:sp>
        <p:nvSpPr>
          <p:cNvPr id="47" name="Text Box 51"/>
          <p:cNvSpPr txBox="1">
            <a:spLocks noChangeArrowheads="1"/>
          </p:cNvSpPr>
          <p:nvPr/>
        </p:nvSpPr>
        <p:spPr bwMode="auto">
          <a:xfrm>
            <a:off x="4953000" y="2322513"/>
            <a:ext cx="11430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122,312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one</a:t>
            </a:r>
          </a:p>
        </p:txBody>
      </p:sp>
      <p:sp>
        <p:nvSpPr>
          <p:cNvPr id="48" name="Rectangle 28"/>
          <p:cNvSpPr>
            <a:spLocks noChangeArrowheads="1"/>
          </p:cNvSpPr>
          <p:nvPr/>
        </p:nvSpPr>
        <p:spPr bwMode="auto">
          <a:xfrm>
            <a:off x="4876800" y="4324350"/>
            <a:ext cx="2362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latin typeface="Arial"/>
                <a:cs typeface="Arial"/>
              </a:rPr>
              <a:t>Interjections</a:t>
            </a:r>
          </a:p>
        </p:txBody>
      </p: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6324600" y="440055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 dirty="0" err="1">
                <a:solidFill>
                  <a:schemeClr val="accent2"/>
                </a:solidFill>
              </a:rPr>
              <a:t>Ow</a:t>
            </a:r>
            <a:r>
              <a:rPr lang="en-US" sz="1600" i="1" dirty="0">
                <a:solidFill>
                  <a:schemeClr val="accent2"/>
                </a:solidFill>
              </a:rPr>
              <a:t>  Eh</a:t>
            </a:r>
          </a:p>
        </p:txBody>
      </p:sp>
    </p:spTree>
    <p:extLst>
      <p:ext uri="{BB962C8B-B14F-4D97-AF65-F5344CB8AC3E}">
        <p14:creationId xmlns:p14="http://schemas.microsoft.com/office/powerpoint/2010/main" val="37508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r>
              <a:rPr lang="en-US" dirty="0"/>
              <a:t>Open vs. Closed classes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r>
              <a:rPr lang="en-US" dirty="0"/>
              <a:t>Open vs. Closed classes</a:t>
            </a:r>
          </a:p>
          <a:p>
            <a:pPr lvl="1"/>
            <a:r>
              <a:rPr lang="en-US" sz="2400" dirty="0"/>
              <a:t>Closed: </a:t>
            </a:r>
          </a:p>
          <a:p>
            <a:pPr lvl="2"/>
            <a:r>
              <a:rPr lang="en-US" sz="2400" dirty="0"/>
              <a:t>determiners: </a:t>
            </a:r>
            <a:r>
              <a:rPr lang="en-US" sz="2400" b="1" i="1" dirty="0">
                <a:solidFill>
                  <a:srgbClr val="0070C0"/>
                </a:solidFill>
              </a:rPr>
              <a:t>a, an, the</a:t>
            </a:r>
          </a:p>
          <a:p>
            <a:pPr lvl="2"/>
            <a:r>
              <a:rPr lang="en-US" sz="2400" dirty="0"/>
              <a:t>pronouns: </a:t>
            </a:r>
            <a:r>
              <a:rPr lang="en-US" sz="2400" b="1" i="1" dirty="0">
                <a:solidFill>
                  <a:srgbClr val="0070C0"/>
                </a:solidFill>
              </a:rPr>
              <a:t>she, he, I</a:t>
            </a:r>
          </a:p>
          <a:p>
            <a:pPr lvl="2"/>
            <a:r>
              <a:rPr lang="en-US" sz="2400" dirty="0"/>
              <a:t>prepositions: </a:t>
            </a:r>
            <a:r>
              <a:rPr lang="en-US" sz="2400" b="1" i="1" dirty="0">
                <a:solidFill>
                  <a:srgbClr val="0070C0"/>
                </a:solidFill>
              </a:rPr>
              <a:t>on, under, over, near, by, …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Why </a:t>
            </a:r>
            <a:r>
              <a:rPr lang="en-US" sz="2400" dirty="0">
                <a:solidFill>
                  <a:srgbClr val="FF0000"/>
                </a:solidFill>
                <a:latin typeface="Arial"/>
              </a:rPr>
              <a:t>“</a:t>
            </a:r>
            <a:r>
              <a:rPr lang="en-US" sz="2400" dirty="0">
                <a:solidFill>
                  <a:srgbClr val="FF0000"/>
                </a:solidFill>
              </a:rPr>
              <a:t>closed</a:t>
            </a:r>
            <a:r>
              <a:rPr lang="en-US" sz="2400" dirty="0">
                <a:solidFill>
                  <a:srgbClr val="FF0000"/>
                </a:solidFill>
                <a:latin typeface="Arial"/>
              </a:rPr>
              <a:t>”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  <a:endParaRPr lang="en-US" sz="2400" dirty="0"/>
          </a:p>
          <a:p>
            <a:pPr lvl="1"/>
            <a:r>
              <a:rPr lang="en-US" sz="2400" dirty="0"/>
              <a:t>Open: </a:t>
            </a:r>
          </a:p>
          <a:p>
            <a:pPr lvl="2"/>
            <a:r>
              <a:rPr lang="en-US" sz="2400" dirty="0"/>
              <a:t>Nouns, Verbs, Adjectives, Adverbs. </a:t>
            </a:r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567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 Tagging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Words often have more than one POS: </a:t>
            </a:r>
            <a:r>
              <a:rPr lang="en-US" i="1"/>
              <a:t>back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The </a:t>
            </a:r>
            <a:r>
              <a:rPr lang="en-US" i="1" u="sng">
                <a:solidFill>
                  <a:schemeClr val="accent2"/>
                </a:solidFill>
              </a:rPr>
              <a:t>back</a:t>
            </a:r>
            <a:r>
              <a:rPr lang="en-US">
                <a:solidFill>
                  <a:schemeClr val="accent2"/>
                </a:solidFill>
              </a:rPr>
              <a:t> door</a:t>
            </a:r>
            <a:r>
              <a:rPr lang="en-US"/>
              <a:t> = JJ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On my </a:t>
            </a:r>
            <a:r>
              <a:rPr lang="en-US" i="1" u="sng">
                <a:solidFill>
                  <a:schemeClr val="accent2"/>
                </a:solidFill>
              </a:rPr>
              <a:t>back</a:t>
            </a:r>
            <a:r>
              <a:rPr lang="en-US"/>
              <a:t> = NN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Win the voters </a:t>
            </a:r>
            <a:r>
              <a:rPr lang="en-US" i="1" u="sng">
                <a:solidFill>
                  <a:schemeClr val="accent2"/>
                </a:solidFill>
              </a:rPr>
              <a:t>back</a:t>
            </a:r>
            <a:r>
              <a:rPr lang="en-US"/>
              <a:t> = RB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Promised to </a:t>
            </a:r>
            <a:r>
              <a:rPr lang="en-US" i="1" u="sng">
                <a:solidFill>
                  <a:schemeClr val="accent2"/>
                </a:solidFill>
              </a:rPr>
              <a:t>back</a:t>
            </a:r>
            <a:r>
              <a:rPr lang="en-US">
                <a:solidFill>
                  <a:schemeClr val="accent2"/>
                </a:solidFill>
              </a:rPr>
              <a:t> the bill</a:t>
            </a:r>
            <a:r>
              <a:rPr lang="en-US"/>
              <a:t> = VB</a:t>
            </a:r>
          </a:p>
          <a:p>
            <a:r>
              <a:rPr lang="en-US"/>
              <a:t>The POS tagging problem is to determine the POS tag for a particular instance of a word.</a:t>
            </a:r>
          </a:p>
        </p:txBody>
      </p:sp>
    </p:spTree>
    <p:extLst>
      <p:ext uri="{BB962C8B-B14F-4D97-AF65-F5344CB8AC3E}">
        <p14:creationId xmlns:p14="http://schemas.microsoft.com/office/powerpoint/2010/main" val="393405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Tagging</a:t>
            </a:r>
          </a:p>
        </p:txBody>
      </p:sp>
      <p:sp>
        <p:nvSpPr>
          <p:cNvPr id="5427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  	Plays        well                  with  others</a:t>
            </a:r>
          </a:p>
          <a:p>
            <a:r>
              <a:rPr lang="en-US" dirty="0"/>
              <a:t>Ambiguity:  NNS/VBZ UH/JJ/NN/RB IN      NNS</a:t>
            </a:r>
          </a:p>
          <a:p>
            <a:r>
              <a:rPr lang="en-US" dirty="0"/>
              <a:t>Output:	Plays/VBZ well/RB with/IN others/NNS</a:t>
            </a:r>
          </a:p>
          <a:p>
            <a:r>
              <a:rPr lang="en-US" dirty="0"/>
              <a:t>Uses:</a:t>
            </a:r>
          </a:p>
          <a:p>
            <a:pPr lvl="1"/>
            <a:r>
              <a:rPr lang="en-US" dirty="0"/>
              <a:t>Text-to-speech (how do we pronounce </a:t>
            </a:r>
            <a:r>
              <a:rPr lang="ja-JP" altLang="en-US" dirty="0"/>
              <a:t>“</a:t>
            </a:r>
            <a:r>
              <a:rPr lang="en-US" dirty="0"/>
              <a:t>lead</a:t>
            </a:r>
            <a:r>
              <a:rPr lang="ja-JP" altLang="en-US" dirty="0"/>
              <a:t>”</a:t>
            </a:r>
            <a:r>
              <a:rPr lang="en-US" dirty="0"/>
              <a:t>?)</a:t>
            </a:r>
          </a:p>
          <a:p>
            <a:pPr lvl="1"/>
            <a:r>
              <a:rPr lang="en-US" dirty="0"/>
              <a:t>Can write </a:t>
            </a:r>
            <a:r>
              <a:rPr lang="en-US" dirty="0" err="1"/>
              <a:t>regexps</a:t>
            </a:r>
            <a:r>
              <a:rPr lang="en-US" dirty="0"/>
              <a:t> like (</a:t>
            </a:r>
            <a:r>
              <a:rPr lang="en-US" dirty="0" err="1"/>
              <a:t>Det</a:t>
            </a:r>
            <a:r>
              <a:rPr lang="en-US" dirty="0"/>
              <a:t>) </a:t>
            </a:r>
            <a:r>
              <a:rPr lang="en-US" dirty="0" err="1"/>
              <a:t>Adj</a:t>
            </a:r>
            <a:r>
              <a:rPr lang="en-US" dirty="0"/>
              <a:t>* N+ over the output for phrases, etc.</a:t>
            </a:r>
          </a:p>
          <a:p>
            <a:pPr lvl="1"/>
            <a:r>
              <a:rPr lang="en-US" dirty="0"/>
              <a:t>As input to or to speed up a full parser</a:t>
            </a:r>
          </a:p>
          <a:p>
            <a:pPr lvl="1"/>
            <a:r>
              <a:rPr lang="en-US" dirty="0"/>
              <a:t>If you know the tag, you can back off to it in other tasks</a:t>
            </a:r>
          </a:p>
          <a:p>
            <a:pPr lvl="2"/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315200" y="1504950"/>
            <a:ext cx="1295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Penn Treebank POS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tags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432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build="p" bldLvl="2" autoUpdateAnimBg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 tagging performance</a:t>
            </a:r>
            <a:endParaRPr lang="en-US" dirty="0"/>
          </a:p>
        </p:txBody>
      </p:sp>
      <p:sp>
        <p:nvSpPr>
          <p:cNvPr id="546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tags are correct?  (Tag accuracy)</a:t>
            </a:r>
          </a:p>
          <a:p>
            <a:pPr lvl="1"/>
            <a:r>
              <a:rPr lang="en-US" dirty="0"/>
              <a:t>About 97% currently</a:t>
            </a:r>
          </a:p>
          <a:p>
            <a:pPr lvl="1"/>
            <a:r>
              <a:rPr lang="en-US" dirty="0"/>
              <a:t>But baseline is already 90%</a:t>
            </a:r>
          </a:p>
          <a:p>
            <a:pPr lvl="2"/>
            <a:r>
              <a:rPr lang="en-US" dirty="0"/>
              <a:t>Baseline is performance of stupidest possible method</a:t>
            </a:r>
          </a:p>
          <a:p>
            <a:pPr lvl="3"/>
            <a:r>
              <a:rPr lang="en-US" dirty="0"/>
              <a:t>Tag every word with its most frequent tag</a:t>
            </a:r>
          </a:p>
          <a:p>
            <a:pPr lvl="3"/>
            <a:r>
              <a:rPr lang="en-US" dirty="0"/>
              <a:t>Tag unknown words as nouns</a:t>
            </a:r>
          </a:p>
          <a:p>
            <a:pPr lvl="1"/>
            <a:r>
              <a:rPr lang="en-US" dirty="0"/>
              <a:t>Partly easy because</a:t>
            </a:r>
          </a:p>
          <a:p>
            <a:pPr lvl="2"/>
            <a:r>
              <a:rPr lang="en-US" dirty="0"/>
              <a:t>Many words are unambiguous</a:t>
            </a:r>
          </a:p>
          <a:p>
            <a:pPr lvl="2"/>
            <a:r>
              <a:rPr lang="en-US" dirty="0"/>
              <a:t>You get points for them (</a:t>
            </a:r>
            <a:r>
              <a:rPr lang="en-US" i="1" dirty="0">
                <a:solidFill>
                  <a:srgbClr val="2584BB"/>
                </a:solidFill>
              </a:rPr>
              <a:t>the</a:t>
            </a:r>
            <a:r>
              <a:rPr lang="en-US" i="1" dirty="0"/>
              <a:t>, </a:t>
            </a:r>
            <a:r>
              <a:rPr lang="en-US" i="1" dirty="0">
                <a:solidFill>
                  <a:srgbClr val="2584BB"/>
                </a:solidFill>
              </a:rPr>
              <a:t>a</a:t>
            </a:r>
            <a:r>
              <a:rPr lang="en-US" i="1" dirty="0"/>
              <a:t>, </a:t>
            </a:r>
            <a:r>
              <a:rPr lang="en-US" dirty="0"/>
              <a:t>etc.) and for punctuation marks!</a:t>
            </a:r>
          </a:p>
        </p:txBody>
      </p:sp>
    </p:spTree>
    <p:extLst>
      <p:ext uri="{BB962C8B-B14F-4D97-AF65-F5344CB8AC3E}">
        <p14:creationId xmlns:p14="http://schemas.microsoft.com/office/powerpoint/2010/main" val="293656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on the correct part of speech can be difficult even for people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Mrs</a:t>
            </a:r>
            <a:r>
              <a:rPr lang="en-US" dirty="0"/>
              <a:t>/NNP </a:t>
            </a:r>
            <a:r>
              <a:rPr lang="en-US" dirty="0" err="1"/>
              <a:t>Shaefer</a:t>
            </a:r>
            <a:r>
              <a:rPr lang="en-US" dirty="0"/>
              <a:t>/NNP never/RB got/VBD </a:t>
            </a:r>
            <a:r>
              <a:rPr lang="en-US" dirty="0">
                <a:solidFill>
                  <a:schemeClr val="accent2"/>
                </a:solidFill>
              </a:rPr>
              <a:t>around/RP</a:t>
            </a:r>
            <a:r>
              <a:rPr lang="en-US" dirty="0"/>
              <a:t> to/TO joining/VBG</a:t>
            </a:r>
          </a:p>
          <a:p>
            <a:endParaRPr lang="en-US" dirty="0"/>
          </a:p>
          <a:p>
            <a:r>
              <a:rPr lang="en-US" dirty="0"/>
              <a:t>All/DT we/PRP </a:t>
            </a:r>
            <a:r>
              <a:rPr lang="en-US" dirty="0" err="1"/>
              <a:t>gotta</a:t>
            </a:r>
            <a:r>
              <a:rPr lang="en-US" dirty="0"/>
              <a:t>/VBN do/VB is/VBZ go/VB </a:t>
            </a:r>
            <a:r>
              <a:rPr lang="en-US" dirty="0">
                <a:solidFill>
                  <a:srgbClr val="2584BB"/>
                </a:solidFill>
              </a:rPr>
              <a:t>around/IN </a:t>
            </a:r>
            <a:r>
              <a:rPr lang="en-US" dirty="0"/>
              <a:t>the/DT corner/NN</a:t>
            </a:r>
          </a:p>
          <a:p>
            <a:endParaRPr lang="en-US" dirty="0"/>
          </a:p>
          <a:p>
            <a:r>
              <a:rPr lang="en-US" dirty="0"/>
              <a:t>Chateau/NNP </a:t>
            </a:r>
            <a:r>
              <a:rPr lang="en-US" dirty="0" err="1"/>
              <a:t>Petrus</a:t>
            </a:r>
            <a:r>
              <a:rPr lang="en-US" dirty="0"/>
              <a:t>/NNP costs/VBZ </a:t>
            </a:r>
            <a:r>
              <a:rPr lang="en-US" dirty="0">
                <a:solidFill>
                  <a:srgbClr val="2584BB"/>
                </a:solidFill>
              </a:rPr>
              <a:t>around/RB </a:t>
            </a:r>
            <a:r>
              <a:rPr lang="en-US" dirty="0"/>
              <a:t>250/CD</a:t>
            </a:r>
          </a:p>
        </p:txBody>
      </p:sp>
    </p:spTree>
    <p:extLst>
      <p:ext uri="{BB962C8B-B14F-4D97-AF65-F5344CB8AC3E}">
        <p14:creationId xmlns:p14="http://schemas.microsoft.com/office/powerpoint/2010/main" val="279590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difficult is POS tagging?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11% of the word types in the Brown corpus are ambiguous with regard to part of speech</a:t>
            </a:r>
          </a:p>
          <a:p>
            <a:r>
              <a:rPr lang="en-US" dirty="0"/>
              <a:t>But they tend to be very common words. E.g., </a:t>
            </a:r>
            <a:r>
              <a:rPr lang="en-US" i="1" dirty="0">
                <a:solidFill>
                  <a:srgbClr val="2584BB"/>
                </a:solidFill>
              </a:rPr>
              <a:t>that</a:t>
            </a:r>
            <a:endParaRPr lang="en-US" dirty="0">
              <a:solidFill>
                <a:srgbClr val="2584BB"/>
              </a:solidFill>
            </a:endParaRPr>
          </a:p>
          <a:p>
            <a:pPr lvl="1"/>
            <a:r>
              <a:rPr lang="en-US" sz="2400" dirty="0"/>
              <a:t>I know </a:t>
            </a:r>
            <a:r>
              <a:rPr lang="en-US" sz="2400" i="1" dirty="0">
                <a:solidFill>
                  <a:schemeClr val="accent2"/>
                </a:solidFill>
              </a:rPr>
              <a:t>that</a:t>
            </a:r>
            <a:r>
              <a:rPr lang="en-US" sz="2400" dirty="0"/>
              <a:t> he is honest = IN</a:t>
            </a:r>
          </a:p>
          <a:p>
            <a:pPr lvl="1"/>
            <a:r>
              <a:rPr lang="en-US" sz="2400" dirty="0"/>
              <a:t>Yes, </a:t>
            </a:r>
            <a:r>
              <a:rPr lang="en-US" sz="2400" i="1" dirty="0">
                <a:solidFill>
                  <a:srgbClr val="2584BB"/>
                </a:solidFill>
              </a:rPr>
              <a:t>that</a:t>
            </a:r>
            <a:r>
              <a:rPr lang="en-US" sz="2400" dirty="0"/>
              <a:t> play was nice = DT</a:t>
            </a:r>
          </a:p>
          <a:p>
            <a:pPr lvl="1"/>
            <a:r>
              <a:rPr lang="en-US" sz="2400" dirty="0"/>
              <a:t>You can’t go </a:t>
            </a:r>
            <a:r>
              <a:rPr lang="en-US" sz="2400" i="1" dirty="0">
                <a:solidFill>
                  <a:srgbClr val="2584BB"/>
                </a:solidFill>
              </a:rPr>
              <a:t>that</a:t>
            </a:r>
            <a:r>
              <a:rPr lang="en-US" sz="2400" dirty="0"/>
              <a:t> far = RB</a:t>
            </a:r>
            <a:endParaRPr lang="en-US" dirty="0"/>
          </a:p>
          <a:p>
            <a:r>
              <a:rPr lang="en-US" dirty="0"/>
              <a:t>40% of the word tokens are ambiguous</a:t>
            </a:r>
          </a:p>
        </p:txBody>
      </p:sp>
    </p:spTree>
    <p:extLst>
      <p:ext uri="{BB962C8B-B14F-4D97-AF65-F5344CB8AC3E}">
        <p14:creationId xmlns:p14="http://schemas.microsoft.com/office/powerpoint/2010/main" val="2202566606"/>
      </p:ext>
    </p:extLst>
  </p:cSld>
  <p:clrMapOvr>
    <a:masterClrMapping/>
  </p:clrMapOvr>
</p:sld>
</file>

<file path=ppt/theme/theme1.xml><?xml version="1.0" encoding="utf-8"?>
<a:theme xmlns:a="http://schemas.openxmlformats.org/drawingml/2006/main" name="NLP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NLP-class.potx</Template>
  <TotalTime>54935</TotalTime>
  <Words>905</Words>
  <Application>Microsoft Macintosh PowerPoint</Application>
  <PresentationFormat>On-screen Show (16:9)</PresentationFormat>
  <Paragraphs>205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ＭＳ Ｐゴシック</vt:lpstr>
      <vt:lpstr>Arial</vt:lpstr>
      <vt:lpstr>Calibri</vt:lpstr>
      <vt:lpstr>Lucida Sans</vt:lpstr>
      <vt:lpstr>Symbol</vt:lpstr>
      <vt:lpstr>Tahoma</vt:lpstr>
      <vt:lpstr>Times</vt:lpstr>
      <vt:lpstr>Times New Roman</vt:lpstr>
      <vt:lpstr>Wingdings</vt:lpstr>
      <vt:lpstr>NLP-class</vt:lpstr>
      <vt:lpstr>Part-of-speech tagging</vt:lpstr>
      <vt:lpstr>Parts of Speech</vt:lpstr>
      <vt:lpstr>PowerPoint Presentation</vt:lpstr>
      <vt:lpstr>Open vs. Closed classes</vt:lpstr>
      <vt:lpstr>POS Tagging</vt:lpstr>
      <vt:lpstr>POS Tagging</vt:lpstr>
      <vt:lpstr>POS tagging performance</vt:lpstr>
      <vt:lpstr>Deciding on the correct part of speech can be difficult even for people</vt:lpstr>
      <vt:lpstr>How difficult is POS tagging?</vt:lpstr>
      <vt:lpstr>Part-of-speech tagging</vt:lpstr>
      <vt:lpstr>Part-of-speech tagging revisited</vt:lpstr>
      <vt:lpstr>Sources of information</vt:lpstr>
      <vt:lpstr>More and Better Features  Feature-based tagger</vt:lpstr>
      <vt:lpstr>Overview: POS Tagging Accuracies</vt:lpstr>
      <vt:lpstr>How to improve supervised results?</vt:lpstr>
      <vt:lpstr>Tagging Without Sequence Information</vt:lpstr>
      <vt:lpstr>Summary of POS Tagging</vt:lpstr>
      <vt:lpstr>Part-of-speech tagging revisited</vt:lpstr>
    </vt:vector>
  </TitlesOfParts>
  <Company>Stanford University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Microsoft Office User</cp:lastModifiedBy>
  <cp:revision>249</cp:revision>
  <cp:lastPrinted>2012-03-06T20:53:56Z</cp:lastPrinted>
  <dcterms:created xsi:type="dcterms:W3CDTF">2010-04-19T15:31:24Z</dcterms:created>
  <dcterms:modified xsi:type="dcterms:W3CDTF">2018-08-29T11:47:14Z</dcterms:modified>
</cp:coreProperties>
</file>