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84" r:id="rId2"/>
    <p:sldId id="386" r:id="rId3"/>
    <p:sldId id="435" r:id="rId4"/>
    <p:sldId id="387" r:id="rId5"/>
    <p:sldId id="388" r:id="rId6"/>
    <p:sldId id="389" r:id="rId7"/>
    <p:sldId id="436" r:id="rId8"/>
    <p:sldId id="432" r:id="rId9"/>
    <p:sldId id="433" r:id="rId10"/>
    <p:sldId id="394" r:id="rId11"/>
    <p:sldId id="395" r:id="rId12"/>
    <p:sldId id="396" r:id="rId13"/>
    <p:sldId id="397" r:id="rId14"/>
    <p:sldId id="438" r:id="rId15"/>
    <p:sldId id="437" r:id="rId16"/>
    <p:sldId id="439" r:id="rId17"/>
    <p:sldId id="399" r:id="rId18"/>
    <p:sldId id="441" r:id="rId19"/>
    <p:sldId id="409" r:id="rId20"/>
    <p:sldId id="444" r:id="rId21"/>
    <p:sldId id="445" r:id="rId22"/>
    <p:sldId id="401" r:id="rId23"/>
    <p:sldId id="440" r:id="rId24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12" autoAdjust="0"/>
    <p:restoredTop sz="86837" autoAdjust="0"/>
  </p:normalViewPr>
  <p:slideViewPr>
    <p:cSldViewPr>
      <p:cViewPr varScale="1">
        <p:scale>
          <a:sx n="77" d="100"/>
          <a:sy n="77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F217101-A38A-C947-A07E-D9D935C59DF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BD9E31C-8927-AA4E-B63D-46FAD072007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9984A0C-85B8-344F-BCE7-5A0F9EA0918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5E1DC06-EAE4-FD4F-B8BD-DE8FAC8087D4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Use Fed raises interest rates example.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B1C31DD-2627-8044-9A02-2C0BA0C76F4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3BC1F5B-8973-6F49-8D2A-785D3A7E8D3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Christopher Manning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views of syntactic structure</a:t>
            </a:r>
          </a:p>
        </p:txBody>
      </p:sp>
    </p:spTree>
    <p:extLst>
      <p:ext uri="{BB962C8B-B14F-4D97-AF65-F5344CB8AC3E}">
        <p14:creationId xmlns:p14="http://schemas.microsoft.com/office/powerpoint/2010/main" val="25062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 1990 (“Classical”) NLP Parsing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82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Wrote symbolic grammar (CFG or often richer) and lexicon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</a:rPr>
              <a:t>S </a:t>
            </a:r>
            <a:r>
              <a:rPr lang="en-US" dirty="0">
                <a:ea typeface="ＭＳ Ｐゴシック" charset="0"/>
                <a:sym typeface="Symbol" charset="0"/>
              </a:rPr>
              <a:t> NP VP			NN  </a:t>
            </a:r>
            <a:r>
              <a:rPr lang="en-US" i="1" dirty="0">
                <a:ea typeface="ＭＳ Ｐゴシック" charset="0"/>
                <a:sym typeface="Symbol" charset="0"/>
              </a:rPr>
              <a:t>interest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sym typeface="Symbol" charset="0"/>
              </a:rPr>
              <a:t>NP  (DT) NN		NNS  </a:t>
            </a:r>
            <a:r>
              <a:rPr lang="en-US" i="1" dirty="0">
                <a:ea typeface="ＭＳ Ｐゴシック" charset="0"/>
                <a:sym typeface="Symbol" charset="0"/>
              </a:rPr>
              <a:t>rates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sym typeface="Symbol" charset="0"/>
              </a:rPr>
              <a:t>NP  NN NNS		NNS  </a:t>
            </a:r>
            <a:r>
              <a:rPr lang="en-US" i="1" dirty="0">
                <a:ea typeface="ＭＳ Ｐゴシック" charset="0"/>
                <a:sym typeface="Symbol" charset="0"/>
              </a:rPr>
              <a:t>raises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sym typeface="Symbol" charset="0"/>
              </a:rPr>
              <a:t>NP  NNP			VBP  </a:t>
            </a:r>
            <a:r>
              <a:rPr lang="en-US" i="1" dirty="0">
                <a:ea typeface="ＭＳ Ｐゴシック" charset="0"/>
                <a:sym typeface="Symbol" charset="0"/>
              </a:rPr>
              <a:t>interest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sym typeface="Symbol" charset="0"/>
              </a:rPr>
              <a:t>VP   V NP		VBZ  </a:t>
            </a:r>
            <a:r>
              <a:rPr lang="en-US" i="1" dirty="0">
                <a:ea typeface="ＭＳ Ｐゴシック" charset="0"/>
                <a:sym typeface="Symbol" charset="0"/>
              </a:rPr>
              <a:t>rates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i="1" dirty="0"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Used grammar/proof systems to prove parses from words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sz="7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This scaled very badly and didn’t give coverage. For sentence: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Fed raises interest rates 0.5% in effort to control inflation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sym typeface="Symbol" charset="0"/>
              </a:rPr>
              <a:t>Minimal grammar:			</a:t>
            </a:r>
            <a:r>
              <a:rPr lang="en-US" altLang="ja-JP" dirty="0">
                <a:ea typeface="ＭＳ Ｐゴシック" charset="0"/>
                <a:sym typeface="Symbol" charset="0"/>
              </a:rPr>
              <a:t>36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sym typeface="Symbol" charset="0"/>
              </a:rPr>
              <a:t>Simple 10 rule grammar:		592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sym typeface="Symbol" charset="0"/>
              </a:rPr>
              <a:t>Real-size broad-coverage grammar: 	millions of parses</a:t>
            </a:r>
            <a:endParaRPr lang="en-US" i="1" dirty="0"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Classical NLP Parsing:</a:t>
            </a:r>
            <a:br>
              <a:rPr lang="en-US"/>
            </a:br>
            <a:r>
              <a:rPr lang="en-US"/>
              <a:t>The problem and its solution</a:t>
            </a:r>
            <a:endParaRPr lang="en-US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382000" cy="4673600"/>
          </a:xfrm>
        </p:spPr>
        <p:txBody>
          <a:bodyPr/>
          <a:lstStyle/>
          <a:p>
            <a:r>
              <a:rPr lang="en-US" dirty="0"/>
              <a:t>Categorical constraints can be added to grammars to limit unlikely/weird parses for sentences</a:t>
            </a:r>
          </a:p>
          <a:p>
            <a:pPr lvl="1"/>
            <a:r>
              <a:rPr lang="en-US" dirty="0"/>
              <a:t>But the attempt make the grammars not robust</a:t>
            </a:r>
          </a:p>
          <a:p>
            <a:pPr lvl="2"/>
            <a:r>
              <a:rPr lang="en-US" dirty="0"/>
              <a:t>In traditional systems, commonly 30% of sentences in even an edited text would have </a:t>
            </a:r>
            <a:r>
              <a:rPr lang="en-US" i="1" dirty="0">
                <a:solidFill>
                  <a:srgbClr val="A4001D"/>
                </a:solidFill>
              </a:rPr>
              <a:t>no</a:t>
            </a:r>
            <a:r>
              <a:rPr lang="en-US" dirty="0"/>
              <a:t> parse.</a:t>
            </a:r>
          </a:p>
          <a:p>
            <a:r>
              <a:rPr lang="en-US" dirty="0"/>
              <a:t>A less constrained grammar can parse more sentences</a:t>
            </a:r>
          </a:p>
          <a:p>
            <a:pPr lvl="1"/>
            <a:r>
              <a:rPr lang="en-US" dirty="0"/>
              <a:t>But simple sentences end up with ever more parses with no way to choose between them</a:t>
            </a:r>
          </a:p>
          <a:p>
            <a:r>
              <a:rPr lang="en-US" dirty="0"/>
              <a:t>We need mechanisms that allow us to find the most likely parse(s) for a sentence</a:t>
            </a:r>
          </a:p>
          <a:p>
            <a:pPr lvl="1"/>
            <a:r>
              <a:rPr lang="en-US" dirty="0"/>
              <a:t>Statistical parsing lets us work with very loose grammars that admit millions of parses for sentences but still quickly find the best parse(s)</a:t>
            </a:r>
          </a:p>
        </p:txBody>
      </p:sp>
    </p:spTree>
    <p:extLst>
      <p:ext uri="{BB962C8B-B14F-4D97-AF65-F5344CB8AC3E}">
        <p14:creationId xmlns:p14="http://schemas.microsoft.com/office/powerpoint/2010/main" val="119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rise of annotated data: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Penn Treebank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1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( (S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(NP-SBJ (DT The) (NN move))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(VP (VBD followed)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 (DT a) (NN round))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(PP (IN of)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(JJ similar) (NNS increases))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by)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(JJ other) (NNS lenders)))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against)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(NNP Arizona) (JJ real) (NN estate) (NNS loans))))))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(, ,)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(S-ADV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(NP-SBJ (-NONE- *))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(VP (VBG reflecting)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(DT a) (VBG continuing) (NN decline))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(PP-LOC (IN in)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(DT that) (NN market)))))))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(. .)))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1447800"/>
            <a:ext cx="547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[Marcus et al. 1993, </a:t>
            </a:r>
            <a:r>
              <a:rPr lang="en-US" sz="1800" i="1" dirty="0">
                <a:solidFill>
                  <a:schemeClr val="accent4"/>
                </a:solidFill>
              </a:rPr>
              <a:t>Computational Linguistics</a:t>
            </a:r>
            <a:r>
              <a:rPr lang="en-US" sz="1800" dirty="0">
                <a:solidFill>
                  <a:schemeClr val="accent4"/>
                </a:solidFill>
              </a:rPr>
              <a:t>]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81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rise of annotated data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Starting off, building a treebank seems a lot slower and less useful than building a grammar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But a treebank gives us many things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Reusability of the labor</a:t>
            </a:r>
          </a:p>
          <a:p>
            <a:pPr lvl="2"/>
            <a:r>
              <a:rPr lang="en-US" dirty="0">
                <a:ea typeface="ＭＳ Ｐゴシック" charset="0"/>
              </a:rPr>
              <a:t>Many parsers, POS taggers, etc.</a:t>
            </a:r>
          </a:p>
          <a:p>
            <a:pPr lvl="2"/>
            <a:r>
              <a:rPr lang="en-US" dirty="0">
                <a:ea typeface="ＭＳ Ｐゴシック" charset="0"/>
              </a:rPr>
              <a:t>Valuable resource for linguistics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Broad coverage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Frequencies and distributional information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 way to evaluate systems</a:t>
            </a:r>
          </a:p>
        </p:txBody>
      </p:sp>
    </p:spTree>
    <p:extLst>
      <p:ext uri="{BB962C8B-B14F-4D97-AF65-F5344CB8AC3E}">
        <p14:creationId xmlns:p14="http://schemas.microsoft.com/office/powerpoint/2010/main" val="9608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parsing applications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parsers are now robust and widely used in larger NLP applications:</a:t>
            </a:r>
          </a:p>
          <a:p>
            <a:r>
              <a:rPr lang="en-US" dirty="0"/>
              <a:t>High precision question answering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>
                <a:solidFill>
                  <a:srgbClr val="177245"/>
                </a:solidFill>
              </a:rPr>
              <a:t>Pasca</a:t>
            </a:r>
            <a:r>
              <a:rPr lang="en-US" sz="2000" dirty="0">
                <a:solidFill>
                  <a:srgbClr val="177245"/>
                </a:solidFill>
              </a:rPr>
              <a:t> and </a:t>
            </a:r>
            <a:r>
              <a:rPr lang="en-US" sz="2000" dirty="0" err="1">
                <a:solidFill>
                  <a:srgbClr val="177245"/>
                </a:solidFill>
              </a:rPr>
              <a:t>Harabagiu</a:t>
            </a:r>
            <a:r>
              <a:rPr lang="en-US" sz="2000" dirty="0">
                <a:solidFill>
                  <a:srgbClr val="177245"/>
                </a:solidFill>
              </a:rPr>
              <a:t> SIGIR 2001]</a:t>
            </a:r>
          </a:p>
          <a:p>
            <a:r>
              <a:rPr lang="en-US" dirty="0"/>
              <a:t>Improving biological named entity finding </a:t>
            </a:r>
            <a:r>
              <a:rPr lang="en-US" sz="2000" dirty="0">
                <a:solidFill>
                  <a:srgbClr val="177245"/>
                </a:solidFill>
              </a:rPr>
              <a:t>[Finkel et al. JNLPBA 2004]</a:t>
            </a:r>
            <a:endParaRPr lang="en-US" dirty="0">
              <a:solidFill>
                <a:srgbClr val="177245"/>
              </a:solidFill>
            </a:endParaRPr>
          </a:p>
          <a:p>
            <a:r>
              <a:rPr lang="en-US" dirty="0"/>
              <a:t>Syntactically based sentence compression </a:t>
            </a:r>
            <a:r>
              <a:rPr lang="en-US" sz="2000" dirty="0">
                <a:solidFill>
                  <a:srgbClr val="177245"/>
                </a:solidFill>
              </a:rPr>
              <a:t>[Lin and Wilbur 2007]</a:t>
            </a:r>
            <a:endParaRPr lang="en-US" dirty="0">
              <a:solidFill>
                <a:srgbClr val="177245"/>
              </a:solidFill>
            </a:endParaRPr>
          </a:p>
          <a:p>
            <a:r>
              <a:rPr lang="en-US" dirty="0"/>
              <a:t>Extracting</a:t>
            </a:r>
            <a:r>
              <a:rPr lang="en-US" altLang="ja-JP" dirty="0"/>
              <a:t> opinions about products </a:t>
            </a:r>
            <a:r>
              <a:rPr lang="en-US" altLang="ja-JP" sz="2000" dirty="0">
                <a:solidFill>
                  <a:srgbClr val="177245"/>
                </a:solidFill>
              </a:rPr>
              <a:t>[Bloom et al. NAACL 2007]</a:t>
            </a:r>
          </a:p>
          <a:p>
            <a:r>
              <a:rPr lang="en-US" dirty="0"/>
              <a:t>Improved interaction in computer games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>
                <a:solidFill>
                  <a:srgbClr val="177245"/>
                </a:solidFill>
              </a:rPr>
              <a:t>Gorniak</a:t>
            </a:r>
            <a:r>
              <a:rPr lang="en-US" sz="2000" dirty="0">
                <a:solidFill>
                  <a:srgbClr val="177245"/>
                </a:solidFill>
              </a:rPr>
              <a:t> and Roy 2005]</a:t>
            </a:r>
            <a:endParaRPr lang="en-US" dirty="0">
              <a:solidFill>
                <a:srgbClr val="177245"/>
              </a:solidFill>
            </a:endParaRPr>
          </a:p>
          <a:p>
            <a:r>
              <a:rPr lang="en-US" dirty="0"/>
              <a:t>Helping linguists find data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>
                <a:solidFill>
                  <a:srgbClr val="177245"/>
                </a:solidFill>
              </a:rPr>
              <a:t>Resnik</a:t>
            </a:r>
            <a:r>
              <a:rPr lang="en-US" sz="2000" dirty="0">
                <a:solidFill>
                  <a:srgbClr val="177245"/>
                </a:solidFill>
              </a:rPr>
              <a:t> et al. BLS 2005]</a:t>
            </a:r>
          </a:p>
          <a:p>
            <a:r>
              <a:rPr lang="en-US" dirty="0"/>
              <a:t>Source sentence analysis for machine translation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>
                <a:solidFill>
                  <a:srgbClr val="177245"/>
                </a:solidFill>
              </a:rPr>
              <a:t>Xu</a:t>
            </a:r>
            <a:r>
              <a:rPr lang="en-US" sz="2000" dirty="0">
                <a:solidFill>
                  <a:srgbClr val="177245"/>
                </a:solidFill>
              </a:rPr>
              <a:t> et al. 2009]</a:t>
            </a:r>
          </a:p>
          <a:p>
            <a:r>
              <a:rPr lang="en-US" dirty="0">
                <a:solidFill>
                  <a:srgbClr val="000000"/>
                </a:solidFill>
              </a:rPr>
              <a:t>Relation extraction systems</a:t>
            </a:r>
            <a:r>
              <a:rPr lang="en-US" sz="2000" dirty="0">
                <a:solidFill>
                  <a:schemeClr val="accent4"/>
                </a:solidFill>
              </a:rPr>
              <a:t> [</a:t>
            </a:r>
            <a:r>
              <a:rPr lang="en-US" sz="2000" dirty="0" err="1">
                <a:solidFill>
                  <a:schemeClr val="accent4"/>
                </a:solidFill>
              </a:rPr>
              <a:t>Fundel</a:t>
            </a:r>
            <a:r>
              <a:rPr lang="en-US" sz="2000" dirty="0">
                <a:solidFill>
                  <a:schemeClr val="accent4"/>
                </a:solidFill>
              </a:rPr>
              <a:t> et al. </a:t>
            </a:r>
            <a:r>
              <a:rPr lang="en-US" sz="2000" i="1" dirty="0">
                <a:solidFill>
                  <a:schemeClr val="accent4"/>
                </a:solidFill>
              </a:rPr>
              <a:t>Bioinformatics </a:t>
            </a:r>
            <a:r>
              <a:rPr lang="en-US" sz="2000" dirty="0">
                <a:solidFill>
                  <a:schemeClr val="accent4"/>
                </a:solidFill>
              </a:rPr>
              <a:t>2006]</a:t>
            </a:r>
          </a:p>
        </p:txBody>
      </p:sp>
    </p:spTree>
    <p:extLst>
      <p:ext uri="{BB962C8B-B14F-4D97-AF65-F5344CB8AC3E}">
        <p14:creationId xmlns:p14="http://schemas.microsoft.com/office/powerpoint/2010/main" val="267977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Parsing: The rise of data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51743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exponential number of attachments</a:t>
            </a:r>
          </a:p>
        </p:txBody>
      </p:sp>
    </p:spTree>
    <p:extLst>
      <p:ext uri="{BB962C8B-B14F-4D97-AF65-F5344CB8AC3E}">
        <p14:creationId xmlns:p14="http://schemas.microsoft.com/office/powerpoint/2010/main" val="151320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key parsing decision is how we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PPs, adverbial or participial phrases, infinitives, coordinations, etc.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numbers: </a:t>
            </a:r>
            <a:r>
              <a:rPr lang="en-US" sz="1400" i="1" dirty="0" err="1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 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2590800"/>
            <a:ext cx="3124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78141" y="3581400"/>
            <a:ext cx="441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4376820"/>
            <a:ext cx="914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Right Triangle 2"/>
          <p:cNvSpPr/>
          <p:nvPr/>
        </p:nvSpPr>
        <p:spPr bwMode="auto">
          <a:xfrm>
            <a:off x="3733800" y="335280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ight Triangle 8"/>
          <p:cNvSpPr/>
          <p:nvPr/>
        </p:nvSpPr>
        <p:spPr bwMode="auto">
          <a:xfrm>
            <a:off x="3581400" y="303864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5670436" y="349406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3124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0" y="3505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key parsing decision is how we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PPs, adverbial or participial phrases, infinitives, coordinations, etc.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numbers: </a:t>
            </a:r>
            <a:r>
              <a:rPr lang="en-US" sz="1400" i="1" dirty="0" err="1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 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7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810500" cy="4495800"/>
          </a:xfrm>
        </p:spPr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many distinct parses does the following sentence have due to PP attachment ambiguities?</a:t>
            </a:r>
          </a:p>
          <a:p>
            <a:pPr lvl="1"/>
            <a:r>
              <a:rPr lang="en-US">
                <a:latin typeface="Lucida Sans" charset="0"/>
                <a:ea typeface="ＭＳ Ｐゴシック" charset="0"/>
              </a:rPr>
              <a:t>A PP can attach to any preceding V or N within the verb phrase, subject only to the parse still being a tree. </a:t>
            </a:r>
          </a:p>
          <a:p>
            <a:pPr lvl="2"/>
            <a:r>
              <a:rPr lang="en-US">
                <a:latin typeface="Lucida Sans" charset="0"/>
                <a:ea typeface="ＭＳ Ｐゴシック" charset="0"/>
              </a:rPr>
              <a:t>(This is equivalent to there being no crossing dependencies, where if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and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, then the line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–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begins at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under the line from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to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.)  </a:t>
            </a: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algn="ctr">
              <a:buFont typeface="Times" charset="0"/>
              <a:buNone/>
            </a:pPr>
            <a:r>
              <a:rPr lang="en-US">
                <a:solidFill>
                  <a:schemeClr val="tx2"/>
                </a:solidFill>
                <a:latin typeface="Lucida Sans" charset="0"/>
                <a:ea typeface="ＭＳ Ｐゴシック" charset="0"/>
                <a:cs typeface="ＭＳ Ｐゴシック" charset="0"/>
              </a:rPr>
              <a:t>John wrote the book with a pen in the room</a:t>
            </a:r>
            <a:r>
              <a:rPr lang="en-US">
                <a:solidFill>
                  <a:srgbClr val="333399"/>
                </a:solidFill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8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57587"/>
            <a:ext cx="2454275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Phrase structure organizes words into nested constituents.</a:t>
            </a:r>
          </a:p>
          <a:p>
            <a:r>
              <a:rPr lang="en-US" dirty="0"/>
              <a:t>How do we know what is a </a:t>
            </a:r>
            <a:r>
              <a:rPr lang="en-US" dirty="0">
                <a:solidFill>
                  <a:srgbClr val="A4001D"/>
                </a:solidFill>
              </a:rPr>
              <a:t>constituent</a:t>
            </a:r>
            <a:r>
              <a:rPr lang="en-US" dirty="0"/>
              <a:t>?  (Not that linguists don’t argue about some cases.)</a:t>
            </a:r>
          </a:p>
          <a:p>
            <a:pPr lvl="1"/>
            <a:r>
              <a:rPr lang="en-US" dirty="0"/>
              <a:t>Distribution: a constituent behaves as a unit that can appear in different places:</a:t>
            </a:r>
          </a:p>
          <a:p>
            <a:pPr lvl="2"/>
            <a:r>
              <a:rPr lang="en-US" dirty="0"/>
              <a:t>John talked [to the children] [about drugs].</a:t>
            </a:r>
          </a:p>
          <a:p>
            <a:pPr lvl="2"/>
            <a:r>
              <a:rPr lang="en-US" dirty="0"/>
              <a:t>John talked [about drugs] [to the children].</a:t>
            </a:r>
          </a:p>
          <a:p>
            <a:pPr lvl="2"/>
            <a:r>
              <a:rPr lang="en-US" dirty="0"/>
              <a:t>*John talked drugs to the children about</a:t>
            </a:r>
          </a:p>
          <a:p>
            <a:pPr lvl="1"/>
            <a:r>
              <a:rPr lang="en-US" dirty="0"/>
              <a:t>Substitution/expansion/pro-forms:</a:t>
            </a:r>
          </a:p>
          <a:p>
            <a:pPr lvl="2"/>
            <a:r>
              <a:rPr lang="en-US" dirty="0"/>
              <a:t>I sat [on the box/right on top of the box/there].</a:t>
            </a:r>
          </a:p>
          <a:p>
            <a:pPr lvl="1"/>
            <a:r>
              <a:rPr lang="en-US" dirty="0"/>
              <a:t>Coordination, regular internal structure, no intrusion,                   fragments, semantics, …</a:t>
            </a:r>
          </a:p>
        </p:txBody>
      </p:sp>
    </p:spTree>
    <p:extLst>
      <p:ext uri="{BB962C8B-B14F-4D97-AF65-F5344CB8AC3E}">
        <p14:creationId xmlns:p14="http://schemas.microsoft.com/office/powerpoint/2010/main" val="35348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1. Repeated 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Freeform 9"/>
          <p:cNvSpPr>
            <a:spLocks/>
          </p:cNvSpPr>
          <p:nvPr/>
        </p:nvSpPr>
        <p:spPr bwMode="auto">
          <a:xfrm>
            <a:off x="1430338" y="19558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Freeform 10"/>
          <p:cNvSpPr>
            <a:spLocks/>
          </p:cNvSpPr>
          <p:nvPr/>
        </p:nvSpPr>
        <p:spPr bwMode="auto">
          <a:xfrm>
            <a:off x="4364038" y="22225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1"/>
          <p:cNvSpPr>
            <a:spLocks noChangeShapeType="1"/>
          </p:cNvSpPr>
          <p:nvPr/>
        </p:nvSpPr>
        <p:spPr bwMode="auto">
          <a:xfrm flipV="1">
            <a:off x="3314700" y="3136900"/>
            <a:ext cx="1219200" cy="889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reeform 12"/>
          <p:cNvSpPr>
            <a:spLocks/>
          </p:cNvSpPr>
          <p:nvPr/>
        </p:nvSpPr>
        <p:spPr bwMode="auto">
          <a:xfrm>
            <a:off x="6896100" y="2413000"/>
            <a:ext cx="1435100" cy="12763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Freeform 13"/>
          <p:cNvSpPr>
            <a:spLocks/>
          </p:cNvSpPr>
          <p:nvPr/>
        </p:nvSpPr>
        <p:spPr bwMode="auto">
          <a:xfrm>
            <a:off x="6184900" y="5092700"/>
            <a:ext cx="1803400" cy="15684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 flipV="1">
            <a:off x="6934200" y="3581400"/>
            <a:ext cx="59690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Freeform 15"/>
          <p:cNvSpPr>
            <a:spLocks/>
          </p:cNvSpPr>
          <p:nvPr/>
        </p:nvSpPr>
        <p:spPr bwMode="auto">
          <a:xfrm>
            <a:off x="8293100" y="2333625"/>
            <a:ext cx="860425" cy="11826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915275" y="4746625"/>
            <a:ext cx="1203325" cy="13731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7"/>
          <p:cNvSpPr>
            <a:spLocks noChangeShapeType="1"/>
          </p:cNvSpPr>
          <p:nvPr/>
        </p:nvSpPr>
        <p:spPr bwMode="auto">
          <a:xfrm flipV="1">
            <a:off x="8432800" y="3479800"/>
            <a:ext cx="3429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Freeform 18"/>
          <p:cNvSpPr>
            <a:spLocks/>
          </p:cNvSpPr>
          <p:nvPr/>
        </p:nvSpPr>
        <p:spPr bwMode="auto">
          <a:xfrm>
            <a:off x="349250" y="1924050"/>
            <a:ext cx="1123950" cy="10445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Freeform 19"/>
          <p:cNvSpPr>
            <a:spLocks/>
          </p:cNvSpPr>
          <p:nvPr/>
        </p:nvSpPr>
        <p:spPr bwMode="auto">
          <a:xfrm>
            <a:off x="615950" y="4845050"/>
            <a:ext cx="1403350" cy="14128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20"/>
          <p:cNvSpPr>
            <a:spLocks noChangeShapeType="1"/>
          </p:cNvSpPr>
          <p:nvPr/>
        </p:nvSpPr>
        <p:spPr bwMode="auto">
          <a:xfrm flipH="1" flipV="1">
            <a:off x="1016000" y="2946400"/>
            <a:ext cx="241300" cy="1930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Freeform 21"/>
          <p:cNvSpPr>
            <a:spLocks/>
          </p:cNvSpPr>
          <p:nvPr/>
        </p:nvSpPr>
        <p:spPr bwMode="auto">
          <a:xfrm>
            <a:off x="3203575" y="4508500"/>
            <a:ext cx="1289050" cy="1404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Freeform 22"/>
          <p:cNvSpPr>
            <a:spLocks/>
          </p:cNvSpPr>
          <p:nvPr/>
        </p:nvSpPr>
        <p:spPr bwMode="auto">
          <a:xfrm>
            <a:off x="5210175" y="2654300"/>
            <a:ext cx="819150" cy="896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3"/>
          <p:cNvSpPr>
            <a:spLocks noChangeShapeType="1"/>
          </p:cNvSpPr>
          <p:nvPr/>
        </p:nvSpPr>
        <p:spPr bwMode="auto">
          <a:xfrm flipV="1">
            <a:off x="4229100" y="3365500"/>
            <a:ext cx="1104900" cy="135890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Freeform 26"/>
          <p:cNvSpPr>
            <a:spLocks/>
          </p:cNvSpPr>
          <p:nvPr/>
        </p:nvSpPr>
        <p:spPr bwMode="auto">
          <a:xfrm>
            <a:off x="2133600" y="4876800"/>
            <a:ext cx="1066800" cy="12954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Freeform 27"/>
          <p:cNvSpPr>
            <a:spLocks/>
          </p:cNvSpPr>
          <p:nvPr/>
        </p:nvSpPr>
        <p:spPr bwMode="auto">
          <a:xfrm>
            <a:off x="6870700" y="5372100"/>
            <a:ext cx="977900" cy="11811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8"/>
          <p:cNvSpPr>
            <a:spLocks/>
          </p:cNvSpPr>
          <p:nvPr/>
        </p:nvSpPr>
        <p:spPr bwMode="auto">
          <a:xfrm>
            <a:off x="3124200" y="6172200"/>
            <a:ext cx="3848100" cy="412750"/>
          </a:xfrm>
          <a:custGeom>
            <a:avLst/>
            <a:gdLst>
              <a:gd name="T0" fmla="*/ 0 w 2424"/>
              <a:gd name="T1" fmla="*/ 0 h 260"/>
              <a:gd name="T2" fmla="*/ 2147483647 w 2424"/>
              <a:gd name="T3" fmla="*/ 2147483647 h 260"/>
              <a:gd name="T4" fmla="*/ 2147483647 w 2424"/>
              <a:gd name="T5" fmla="*/ 2147483647 h 260"/>
              <a:gd name="T6" fmla="*/ 0 60000 65536"/>
              <a:gd name="T7" fmla="*/ 0 60000 65536"/>
              <a:gd name="T8" fmla="*/ 0 60000 65536"/>
              <a:gd name="T9" fmla="*/ 0 w 2424"/>
              <a:gd name="T10" fmla="*/ 0 h 260"/>
              <a:gd name="T11" fmla="*/ 2424 w 2424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4" h="260">
                <a:moveTo>
                  <a:pt x="0" y="0"/>
                </a:moveTo>
                <a:cubicBezTo>
                  <a:pt x="346" y="118"/>
                  <a:pt x="692" y="236"/>
                  <a:pt x="1096" y="248"/>
                </a:cubicBezTo>
                <a:cubicBezTo>
                  <a:pt x="1500" y="260"/>
                  <a:pt x="1962" y="166"/>
                  <a:pt x="2424" y="72"/>
                </a:cubicBezTo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1. Repeated 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0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2. Choosing the correct parse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do we work out the correct attachment:</a:t>
            </a: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She saw the man with a telescope</a:t>
            </a:r>
          </a:p>
          <a:p>
            <a:pPr marL="0"/>
            <a:r>
              <a:rPr lang="en-US" dirty="0">
                <a:ea typeface="ＭＳ Ｐゴシック" charset="0"/>
                <a:cs typeface="ＭＳ Ｐゴシック" charset="0"/>
              </a:rPr>
              <a:t>Is the problem ‘AI complete’? Yes, but …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Words are good predictors of attachment</a:t>
            </a:r>
          </a:p>
          <a:p>
            <a:pPr lvl="2"/>
            <a:r>
              <a:rPr lang="en-US" dirty="0">
                <a:ea typeface="ＭＳ Ｐゴシック" charset="0"/>
                <a:cs typeface="ＭＳ Ｐゴシック" charset="0"/>
              </a:rPr>
              <a:t>Even absent full understanding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Moscow sent more than 100,000 soldiers into Afghanistan 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Sydney Water breached an agreement with NSW Health 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Our statistical parsers will try to exploit such statistics.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exponential number of attachments</a:t>
            </a:r>
          </a:p>
        </p:txBody>
      </p:sp>
    </p:spTree>
    <p:extLst>
      <p:ext uri="{BB962C8B-B14F-4D97-AF65-F5344CB8AC3E}">
        <p14:creationId xmlns:p14="http://schemas.microsoft.com/office/powerpoint/2010/main" val="15848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Phrase structure organizes words into nested constituents.</a:t>
            </a:r>
          </a:p>
          <a:p>
            <a:r>
              <a:rPr lang="en-US" dirty="0"/>
              <a:t>How do we know what is a </a:t>
            </a:r>
            <a:r>
              <a:rPr lang="en-US" dirty="0">
                <a:solidFill>
                  <a:srgbClr val="A4001D"/>
                </a:solidFill>
              </a:rPr>
              <a:t>constituent</a:t>
            </a:r>
            <a:r>
              <a:rPr lang="en-US" dirty="0"/>
              <a:t>?  (Not that linguists don’t argue about some cases.)</a:t>
            </a:r>
          </a:p>
          <a:p>
            <a:pPr lvl="1"/>
            <a:r>
              <a:rPr lang="en-US" dirty="0"/>
              <a:t>Distribution: a constituent behaves as a unit that can appear in different places:</a:t>
            </a:r>
          </a:p>
          <a:p>
            <a:pPr lvl="2"/>
            <a:r>
              <a:rPr lang="en-US" dirty="0"/>
              <a:t>John talked [to the children] [about drugs].</a:t>
            </a:r>
          </a:p>
          <a:p>
            <a:pPr lvl="2"/>
            <a:r>
              <a:rPr lang="en-US" dirty="0"/>
              <a:t>John talked [about drugs] [to the children].</a:t>
            </a:r>
          </a:p>
          <a:p>
            <a:pPr lvl="2"/>
            <a:r>
              <a:rPr lang="en-US" dirty="0"/>
              <a:t>*John talked drugs to the children about</a:t>
            </a:r>
          </a:p>
          <a:p>
            <a:pPr lvl="1"/>
            <a:r>
              <a:rPr lang="en-US" dirty="0"/>
              <a:t>Substitution/expansion/pro-forms:</a:t>
            </a:r>
          </a:p>
          <a:p>
            <a:pPr lvl="2"/>
            <a:r>
              <a:rPr lang="en-US" dirty="0"/>
              <a:t>I sat [on the box/right on top of the box/there].</a:t>
            </a:r>
          </a:p>
          <a:p>
            <a:pPr lvl="1"/>
            <a:r>
              <a:rPr lang="en-US" dirty="0"/>
              <a:t>Coordination, regular internal structure, no intrusion,                   fragments, semantics, …</a:t>
            </a:r>
          </a:p>
        </p:txBody>
      </p:sp>
    </p:spTree>
    <p:extLst>
      <p:ext uri="{BB962C8B-B14F-4D97-AF65-F5344CB8AC3E}">
        <p14:creationId xmlns:p14="http://schemas.microsoft.com/office/powerpoint/2010/main" val="38255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9144000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Headed phrase structure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 … VB*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NP  … NN*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ADJP  … JJ*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ADVP  … RB*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SBAR(Q)  S|SINV|SQ  … NP VP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Plus minor phrase types: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QP (quantifier phrase in NP), CONJP (multi word constructions: </a:t>
            </a:r>
            <a:r>
              <a:rPr lang="en-US" i="1" dirty="0">
                <a:ea typeface="ＭＳ Ｐゴシック" charset="0"/>
                <a:sym typeface="Symbol" charset="0"/>
              </a:rPr>
              <a:t>as well as</a:t>
            </a:r>
            <a:r>
              <a:rPr lang="en-US" dirty="0">
                <a:ea typeface="ＭＳ Ｐゴシック" charset="0"/>
                <a:sym typeface="Symbol" charset="0"/>
              </a:rPr>
              <a:t>), INTJ (interjections), etc.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6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Dependency structure shows which words depend on (modify or are arguments of) which other words.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36588" y="53911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101725" y="5391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1584325" y="53911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2047875" y="53911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2489200" y="5391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384550" y="53911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700463" y="538638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4137025" y="5373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cxnSp>
        <p:nvCxnSpPr>
          <p:cNvPr id="20491" name="AutoShape 15"/>
          <p:cNvCxnSpPr>
            <a:cxnSpLocks noChangeShapeType="1"/>
            <a:stCxn id="20484" idx="0"/>
            <a:endCxn id="20483" idx="0"/>
          </p:cNvCxnSpPr>
          <p:nvPr/>
        </p:nvCxnSpPr>
        <p:spPr bwMode="auto">
          <a:xfrm rot="-5400000" flipH="1" flipV="1">
            <a:off x="1160463" y="5162550"/>
            <a:ext cx="1588" cy="458787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6"/>
          <p:cNvCxnSpPr>
            <a:cxnSpLocks noChangeShapeType="1"/>
            <a:stCxn id="20485" idx="0"/>
            <a:endCxn id="20484" idx="0"/>
          </p:cNvCxnSpPr>
          <p:nvPr/>
        </p:nvCxnSpPr>
        <p:spPr bwMode="auto">
          <a:xfrm rot="-5400000" flipH="1" flipV="1">
            <a:off x="1624806" y="5156994"/>
            <a:ext cx="1588" cy="4699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7"/>
          <p:cNvCxnSpPr>
            <a:cxnSpLocks noChangeShapeType="1"/>
            <a:stCxn id="20485" idx="0"/>
            <a:endCxn id="20487" idx="0"/>
          </p:cNvCxnSpPr>
          <p:nvPr/>
        </p:nvCxnSpPr>
        <p:spPr bwMode="auto">
          <a:xfrm rot="5400000" flipH="1" flipV="1">
            <a:off x="2431257" y="4820443"/>
            <a:ext cx="12700" cy="1141413"/>
          </a:xfrm>
          <a:prstGeom prst="curvedConnector3">
            <a:avLst>
              <a:gd name="adj1" fmla="val 31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8"/>
          <p:cNvCxnSpPr>
            <a:cxnSpLocks noChangeShapeType="1"/>
            <a:stCxn id="20485" idx="0"/>
            <a:endCxn id="20488" idx="0"/>
          </p:cNvCxnSpPr>
          <p:nvPr/>
        </p:nvCxnSpPr>
        <p:spPr bwMode="auto">
          <a:xfrm rot="5400000" flipH="1" flipV="1">
            <a:off x="2736057" y="4515643"/>
            <a:ext cx="12700" cy="1751013"/>
          </a:xfrm>
          <a:prstGeom prst="curvedConnector3">
            <a:avLst>
              <a:gd name="adj1" fmla="val 49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9"/>
          <p:cNvCxnSpPr>
            <a:cxnSpLocks noChangeShapeType="1"/>
            <a:stCxn id="20488" idx="0"/>
            <a:endCxn id="20490" idx="0"/>
          </p:cNvCxnSpPr>
          <p:nvPr/>
        </p:nvCxnSpPr>
        <p:spPr bwMode="auto">
          <a:xfrm rot="-5400000">
            <a:off x="4010026" y="4976812"/>
            <a:ext cx="17462" cy="811213"/>
          </a:xfrm>
          <a:prstGeom prst="curvedConnector3">
            <a:avLst>
              <a:gd name="adj1" fmla="val 2636361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0"/>
          <p:cNvCxnSpPr>
            <a:cxnSpLocks noChangeShapeType="1"/>
            <a:stCxn id="20490" idx="0"/>
            <a:endCxn id="20489" idx="0"/>
          </p:cNvCxnSpPr>
          <p:nvPr/>
        </p:nvCxnSpPr>
        <p:spPr bwMode="auto">
          <a:xfrm rot="-5400000" flipH="1" flipV="1">
            <a:off x="4190207" y="5152231"/>
            <a:ext cx="12700" cy="455613"/>
          </a:xfrm>
          <a:prstGeom prst="curvedConnector3">
            <a:avLst>
              <a:gd name="adj1" fmla="val -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1"/>
          <p:cNvCxnSpPr>
            <a:cxnSpLocks noChangeShapeType="1"/>
            <a:stCxn id="20487" idx="0"/>
            <a:endCxn id="20486" idx="0"/>
          </p:cNvCxnSpPr>
          <p:nvPr/>
        </p:nvCxnSpPr>
        <p:spPr bwMode="auto">
          <a:xfrm rot="16200000" flipV="1">
            <a:off x="2659063" y="5048250"/>
            <a:ext cx="12700" cy="6858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8150225" y="5119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7750175" y="55816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6289675" y="52260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1" name="Text Box 40"/>
          <p:cNvSpPr txBox="1">
            <a:spLocks noChangeArrowheads="1"/>
          </p:cNvSpPr>
          <p:nvPr/>
        </p:nvSpPr>
        <p:spPr bwMode="auto">
          <a:xfrm>
            <a:off x="7524750" y="47307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>
            <a:off x="7797800" y="50546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42"/>
          <p:cNvSpPr>
            <a:spLocks noChangeShapeType="1"/>
          </p:cNvSpPr>
          <p:nvPr/>
        </p:nvSpPr>
        <p:spPr bwMode="auto">
          <a:xfrm flipH="1">
            <a:off x="8026400" y="5448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Text Box 43"/>
          <p:cNvSpPr txBox="1">
            <a:spLocks noChangeArrowheads="1"/>
          </p:cNvSpPr>
          <p:nvPr/>
        </p:nvSpPr>
        <p:spPr bwMode="auto">
          <a:xfrm>
            <a:off x="6515100" y="4756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505" name="Text Box 44"/>
          <p:cNvSpPr txBox="1">
            <a:spLocks noChangeArrowheads="1"/>
          </p:cNvSpPr>
          <p:nvPr/>
        </p:nvSpPr>
        <p:spPr bwMode="auto">
          <a:xfrm>
            <a:off x="6207125" y="42608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506" name="Text Box 45"/>
          <p:cNvSpPr txBox="1">
            <a:spLocks noChangeArrowheads="1"/>
          </p:cNvSpPr>
          <p:nvPr/>
        </p:nvSpPr>
        <p:spPr bwMode="auto">
          <a:xfrm>
            <a:off x="5788025" y="47307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507" name="Text Box 46"/>
          <p:cNvSpPr txBox="1">
            <a:spLocks noChangeArrowheads="1"/>
          </p:cNvSpPr>
          <p:nvPr/>
        </p:nvSpPr>
        <p:spPr bwMode="auto">
          <a:xfrm>
            <a:off x="5411788" y="51879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8" name="Line 47"/>
          <p:cNvSpPr>
            <a:spLocks noChangeShapeType="1"/>
          </p:cNvSpPr>
          <p:nvPr/>
        </p:nvSpPr>
        <p:spPr bwMode="auto">
          <a:xfrm flipH="1">
            <a:off x="6565900" y="51054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664200" y="5067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49"/>
          <p:cNvSpPr>
            <a:spLocks noChangeShapeType="1"/>
          </p:cNvSpPr>
          <p:nvPr/>
        </p:nvSpPr>
        <p:spPr bwMode="auto">
          <a:xfrm flipH="1">
            <a:off x="6083300" y="46482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50"/>
          <p:cNvSpPr>
            <a:spLocks noChangeShapeType="1"/>
          </p:cNvSpPr>
          <p:nvPr/>
        </p:nvSpPr>
        <p:spPr bwMode="auto">
          <a:xfrm>
            <a:off x="6502400" y="46609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51"/>
          <p:cNvSpPr>
            <a:spLocks noChangeShapeType="1"/>
          </p:cNvSpPr>
          <p:nvPr/>
        </p:nvSpPr>
        <p:spPr bwMode="auto">
          <a:xfrm>
            <a:off x="6502400" y="4635500"/>
            <a:ext cx="124460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structure shows which words depend on (modify or are arguments of) which other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The  boy  put  the  tortoise  on  the  rug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views of syntactic structure</a:t>
            </a:r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Natural Language Parsing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Parsing: The rise of data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15141</TotalTime>
  <Words>1360</Words>
  <Application>Microsoft Macintosh PowerPoint</Application>
  <PresentationFormat>On-screen Show (4:3)</PresentationFormat>
  <Paragraphs>220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Lucida Sans</vt:lpstr>
      <vt:lpstr>Symbol</vt:lpstr>
      <vt:lpstr>Tahoma</vt:lpstr>
      <vt:lpstr>Times</vt:lpstr>
      <vt:lpstr>Times New Roman</vt:lpstr>
      <vt:lpstr>NLP3x4-class</vt:lpstr>
      <vt:lpstr>Statistical Natural Language Parsing</vt:lpstr>
      <vt:lpstr>Two views of linguistic structure:  1. Constituency (phrase structure)</vt:lpstr>
      <vt:lpstr>Two views of linguistic structure:  1. Constituency (phrase structure)</vt:lpstr>
      <vt:lpstr>PowerPoint Presentation</vt:lpstr>
      <vt:lpstr>Headed phrase structure</vt:lpstr>
      <vt:lpstr>Two views of linguistic structure:  2. Dependency structure</vt:lpstr>
      <vt:lpstr>Two views of linguistic structure:  2. Dependency structure</vt:lpstr>
      <vt:lpstr>Statistical Natural Language Parsing</vt:lpstr>
      <vt:lpstr>Statistical Natural Language Parsing</vt:lpstr>
      <vt:lpstr>Pre 1990 (“Classical”) NLP Parsing</vt:lpstr>
      <vt:lpstr>Classical NLP Parsing: The problem and its solution</vt:lpstr>
      <vt:lpstr>The rise of annotated data: The Penn Treebank</vt:lpstr>
      <vt:lpstr>The rise of annotated data</vt:lpstr>
      <vt:lpstr>Statistical parsing applications</vt:lpstr>
      <vt:lpstr>Statistical Natural Language Parsing</vt:lpstr>
      <vt:lpstr>Statistical Natural Language Parsing</vt:lpstr>
      <vt:lpstr>Attachment ambiguities</vt:lpstr>
      <vt:lpstr>Attachment ambiguities</vt:lpstr>
      <vt:lpstr>Quiz Question!</vt:lpstr>
      <vt:lpstr>Two problems to solve: 1. Repeated work…</vt:lpstr>
      <vt:lpstr>Two problems to solve: 1. Repeated work…</vt:lpstr>
      <vt:lpstr>Two problems to solve: 2. Choosing the correct parse</vt:lpstr>
      <vt:lpstr>Statistical Natural Language Parsing</vt:lpstr>
    </vt:vector>
  </TitlesOfParts>
  <Company>Stanford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Microsoft Office User</cp:lastModifiedBy>
  <cp:revision>113</cp:revision>
  <cp:lastPrinted>2009-04-20T16:46:08Z</cp:lastPrinted>
  <dcterms:created xsi:type="dcterms:W3CDTF">2010-04-19T15:31:24Z</dcterms:created>
  <dcterms:modified xsi:type="dcterms:W3CDTF">2018-08-29T12:28:21Z</dcterms:modified>
</cp:coreProperties>
</file>