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84" r:id="rId2"/>
    <p:sldId id="388" r:id="rId3"/>
    <p:sldId id="410" r:id="rId4"/>
    <p:sldId id="407" r:id="rId5"/>
    <p:sldId id="408" r:id="rId6"/>
    <p:sldId id="394" r:id="rId7"/>
    <p:sldId id="413" r:id="rId8"/>
    <p:sldId id="402" r:id="rId9"/>
    <p:sldId id="403" r:id="rId10"/>
    <p:sldId id="414" r:id="rId11"/>
    <p:sldId id="411" r:id="rId12"/>
    <p:sldId id="415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DEF1DE"/>
    <a:srgbClr val="000099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 autoAdjust="0"/>
    <p:restoredTop sz="78314" autoAdjust="0"/>
  </p:normalViewPr>
  <p:slideViewPr>
    <p:cSldViewPr>
      <p:cViewPr varScale="1">
        <p:scale>
          <a:sx n="92" d="100"/>
          <a:sy n="92" d="100"/>
        </p:scale>
        <p:origin x="153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F7344F-82A5-1A4C-9ACB-C5F81039E319}" type="slidenum">
              <a:rPr lang="en-US">
                <a:ea typeface="ＭＳ Ｐゴシック" pitchFamily="-106" charset="-128"/>
                <a:cs typeface="ＭＳ Ｐゴシック" pitchFamily="-10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26E6E50-DDC5-7B4F-9BB5-DFF9A02FA59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26E6E50-DDC5-7B4F-9BB5-DFF9A02FA597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class</a:t>
            </a:r>
            <a:endParaRPr 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Teaches key theory and methods for statistical NLP:</a:t>
            </a:r>
          </a:p>
          <a:p>
            <a:pPr lvl="1"/>
            <a:r>
              <a:rPr lang="en-US" sz="1800" dirty="0"/>
              <a:t>Viterbi</a:t>
            </a:r>
          </a:p>
          <a:p>
            <a:pPr lvl="1"/>
            <a:r>
              <a:rPr lang="fr-FR" sz="1800" dirty="0"/>
              <a:t>Naï</a:t>
            </a:r>
            <a:r>
              <a:rPr lang="en-US" sz="1800" dirty="0" err="1"/>
              <a:t>ve</a:t>
            </a:r>
            <a:r>
              <a:rPr lang="en-US" sz="1800" dirty="0"/>
              <a:t> Bayes, </a:t>
            </a:r>
            <a:r>
              <a:rPr lang="en-US" sz="1800" dirty="0" err="1"/>
              <a:t>Maxent</a:t>
            </a:r>
            <a:r>
              <a:rPr lang="en-US" sz="1800" dirty="0"/>
              <a:t> classifiers</a:t>
            </a:r>
          </a:p>
          <a:p>
            <a:pPr lvl="1"/>
            <a:r>
              <a:rPr lang="en-US" sz="1800" dirty="0"/>
              <a:t>N-gram language modeling</a:t>
            </a:r>
          </a:p>
          <a:p>
            <a:pPr lvl="1"/>
            <a:r>
              <a:rPr lang="en-US" sz="1800" dirty="0"/>
              <a:t>Statistical Parsing</a:t>
            </a:r>
          </a:p>
          <a:p>
            <a:pPr lvl="1"/>
            <a:r>
              <a:rPr lang="en-US" sz="1800" dirty="0"/>
              <a:t>Inverted index, </a:t>
            </a:r>
            <a:r>
              <a:rPr lang="en-US" sz="1800" dirty="0" err="1"/>
              <a:t>tf-idf</a:t>
            </a:r>
            <a:r>
              <a:rPr lang="en-US" sz="1800" dirty="0"/>
              <a:t>,  vector models of meaning</a:t>
            </a:r>
          </a:p>
          <a:p>
            <a:r>
              <a:rPr lang="en-US" sz="2000" dirty="0"/>
              <a:t>For practical, robust real-world applications</a:t>
            </a:r>
          </a:p>
          <a:p>
            <a:pPr lvl="1"/>
            <a:r>
              <a:rPr lang="en-US" sz="1800" dirty="0"/>
              <a:t>Information extraction</a:t>
            </a:r>
          </a:p>
          <a:p>
            <a:pPr lvl="1"/>
            <a:r>
              <a:rPr lang="en-US" sz="1800" dirty="0"/>
              <a:t>Spelling correction</a:t>
            </a:r>
          </a:p>
          <a:p>
            <a:pPr lvl="1"/>
            <a:r>
              <a:rPr lang="en-US" sz="1800" dirty="0"/>
              <a:t>Information retrieval</a:t>
            </a:r>
          </a:p>
          <a:p>
            <a:pPr lvl="1"/>
            <a:r>
              <a:rPr lang="en-US" sz="18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6717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Skills you’ll need</a:t>
            </a:r>
            <a:endParaRPr 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linear algebra (vectors, matrices)</a:t>
            </a:r>
          </a:p>
          <a:p>
            <a:r>
              <a:rPr lang="en-US" sz="2800" dirty="0"/>
              <a:t>Basic probability theory</a:t>
            </a:r>
          </a:p>
          <a:p>
            <a:r>
              <a:rPr lang="en-US" sz="2800"/>
              <a:t>Java or </a:t>
            </a:r>
            <a:r>
              <a:rPr lang="en-US" sz="2800" dirty="0"/>
              <a:t>Python programming</a:t>
            </a:r>
          </a:p>
          <a:p>
            <a:pPr lvl="1"/>
            <a:r>
              <a:rPr lang="en-US" sz="2400" dirty="0"/>
              <a:t>Weekly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09768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41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8003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/>
              <a:t>curriculum meeting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/>
              <a:t>January 15, 2012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/>
              <a:t>Dan Jurafsky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 Dan, we’ve now scheduled the curriculum meeting.</a:t>
            </a:r>
          </a:p>
          <a:p>
            <a:pPr marL="0" indent="0">
              <a:buNone/>
            </a:pPr>
            <a:r>
              <a:rPr lang="en-US" dirty="0"/>
              <a:t>It will be in Gates 159 tomorrow from 10:00-11:30.</a:t>
            </a:r>
          </a:p>
          <a:p>
            <a:pPr marL="0" indent="0">
              <a:buNone/>
            </a:pPr>
            <a:r>
              <a:rPr lang="en-US" dirty="0"/>
              <a:t>-Chris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724150"/>
            <a:ext cx="8534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766112" y="3562350"/>
            <a:ext cx="5029200" cy="457200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 bwMode="auto">
          <a:xfrm rot="5400000">
            <a:off x="6781800" y="3790950"/>
            <a:ext cx="304800" cy="30480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76600" y="4019550"/>
            <a:ext cx="44958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4095750"/>
            <a:ext cx="4495800" cy="381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Lucida Sans" pitchFamily="-65" charset="0"/>
              </a:rPr>
              <a:t> Create new Calendar entry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10200" y="590550"/>
            <a:ext cx="3733800" cy="22098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dirty="0">
                <a:latin typeface="Lucida Sans" pitchFamily="-65" charset="0"/>
              </a:rPr>
              <a:t>Curriculum </a:t>
            </a:r>
            <a:r>
              <a:rPr lang="en-US" dirty="0" err="1">
                <a:latin typeface="Lucida Sans" pitchFamily="-65" charset="0"/>
              </a:rPr>
              <a:t>mtg</a:t>
            </a:r>
            <a:endParaRPr lang="en-US" dirty="0">
              <a:latin typeface="Lucida Sans" pitchFamily="-65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Date: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Lucida Sans" pitchFamily="-65" charset="0"/>
              </a:rPr>
              <a:t>Jan-16-2012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dirty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dirty="0">
                <a:latin typeface="Lucida Sans" pitchFamily="-65" charset="0"/>
              </a:rPr>
              <a:t>   10:00am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End: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    </a:t>
            </a:r>
            <a:r>
              <a:rPr kumimoji="0" lang="en-US" sz="2400" b="0" i="0" u="none" strike="noStrike" cap="none" normalizeH="0" dirty="0">
                <a:ln>
                  <a:noFill/>
                </a:ln>
                <a:effectLst/>
                <a:latin typeface="Lucida Sans" pitchFamily="-65" charset="0"/>
              </a:rPr>
              <a:t>11:30am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 </a:t>
            </a:r>
            <a:r>
              <a:rPr lang="en-US" dirty="0">
                <a:latin typeface="Lucida Sans" pitchFamily="-65" charset="0"/>
              </a:rPr>
              <a:t>Gates 159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772400" cy="742950"/>
          </a:xfrm>
        </p:spPr>
        <p:txBody>
          <a:bodyPr/>
          <a:lstStyle/>
          <a:p>
            <a:r>
              <a:rPr lang="en-US" dirty="0"/>
              <a:t>Information Extraction &amp; Sentiment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2973751"/>
            <a:ext cx="8153400" cy="2152650"/>
          </a:xfrm>
        </p:spPr>
        <p:txBody>
          <a:bodyPr/>
          <a:lstStyle/>
          <a:p>
            <a:r>
              <a:rPr lang="en-US" dirty="0"/>
              <a:t>nice and compact to carry! </a:t>
            </a:r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/>
              <a:t>the camera feels flimsy, is plastic and very light in weight you have to be very delicate in the handling of this 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1515220" cy="147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Size and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0000"/>
                </a:solidFill>
                <a:latin typeface="+mn-lt"/>
              </a:rPr>
              <a:t>Attributes</a:t>
            </a:r>
            <a:r>
              <a:rPr lang="en-US" sz="1950" dirty="0">
                <a:solidFill>
                  <a:srgbClr val="800000"/>
                </a:solidFill>
                <a:latin typeface="+mn-lt"/>
              </a:rPr>
              <a:t>: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zoom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affordability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size and weight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flash 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5000" y="1276350"/>
            <a:ext cx="2362200" cy="14478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7467600" cy="742950"/>
          </a:xfrm>
        </p:spPr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4419600" cy="3333750"/>
          </a:xfrm>
        </p:spPr>
        <p:txBody>
          <a:bodyPr/>
          <a:lstStyle/>
          <a:p>
            <a:r>
              <a:rPr lang="en-US" sz="2800" dirty="0"/>
              <a:t>Fully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4950"/>
            <a:ext cx="4369071" cy="3562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9600" y="914400"/>
            <a:ext cx="4648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/>
              <a:t>Helping human translators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038350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Enter Source Text: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2495550"/>
            <a:ext cx="42672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TW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867150"/>
            <a:ext cx="41910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Calibri"/>
              <a:ea typeface="华文仿宋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69218"/>
            <a:ext cx="361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Translation from Stanford’s </a:t>
            </a:r>
            <a:r>
              <a:rPr lang="en-US" sz="1800" i="1" dirty="0">
                <a:latin typeface="+mn-lt"/>
              </a:rPr>
              <a:t>Phrasal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558241"/>
            <a:ext cx="4330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华文仿宋"/>
                <a:ea typeface="华文仿宋"/>
                <a:cs typeface="华文仿宋"/>
              </a:rPr>
              <a:t> 这 不过 是 一 个 时间 的 问题 </a:t>
            </a:r>
            <a:r>
              <a:rPr lang="en-US" altLang="zh-TW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929841"/>
            <a:ext cx="3730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1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149083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1237" y="1530351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5470" y="232744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25473" y="310091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5473" y="399097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191604" y="1504950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7999" y="2584162"/>
            <a:ext cx="262197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191605" y="2266950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183138" y="3058576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183138" y="3920068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183137" y="3886200"/>
            <a:ext cx="18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0" y="136421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248400" y="1123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20573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2418456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3259264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5" y="465878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511598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87655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2876550"/>
            <a:ext cx="2286000" cy="1889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398317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00800" y="334228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29400" y="363855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870650" y="3461146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72274" y="3379577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12444" y="1810146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1" y="3459291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3459291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1" y="3399759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87132" y="3394203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6" y="3341418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334141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1" y="334141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6" y="328188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1" y="3222356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39" y="328426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322711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329585" y="262070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329585" y="278998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097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8601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22573" y="4340605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477000" y="348615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3" y="257175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837" y="4070746"/>
            <a:ext cx="40816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Ambiguity makes NLP hard: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“Crash blossoms”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3550"/>
            <a:ext cx="6329363" cy="28194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dirty="0">
                <a:cs typeface="Calibri"/>
              </a:rPr>
              <a:t>Violinist Linked to JAL Crash Blossoms</a:t>
            </a:r>
          </a:p>
          <a:p>
            <a:pPr>
              <a:spcBef>
                <a:spcPts val="400"/>
              </a:spcBef>
              <a:buNone/>
            </a:pPr>
            <a:r>
              <a:rPr lang="en-US" dirty="0">
                <a:ea typeface="Arial" pitchFamily="-106" charset="0"/>
                <a:cs typeface="Calibri"/>
              </a:rPr>
              <a:t>Teacher Strikes Idle Kids</a:t>
            </a:r>
            <a:endParaRPr lang="en-US" dirty="0">
              <a:latin typeface="Calibri"/>
              <a:ea typeface="Arial" pitchFamily="-106" charset="0"/>
              <a:cs typeface="Calibri"/>
            </a:endParaRP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Red Tape Holds Up New Bridges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Times New Roman" pitchFamily="-106" charset="0"/>
                <a:cs typeface="Calibri"/>
              </a:rPr>
              <a:t>Hospitals Are Sued by 7 Foot Doctors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Juvenile Court to Try Shooting Defendant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>
                <a:latin typeface="Calibri"/>
                <a:ea typeface="Arial" pitchFamily="-106" charset="0"/>
                <a:cs typeface="Calibri"/>
              </a:rPr>
              <a:t>Local High School Dropouts Cut in Half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86600" y="361950"/>
            <a:ext cx="1828800" cy="1371600"/>
            <a:chOff x="6183619" y="2581834"/>
            <a:chExt cx="1828800" cy="1828800"/>
          </a:xfrm>
        </p:grpSpPr>
        <p:sp>
          <p:nvSpPr>
            <p:cNvPr id="7" name="16-Point Star 6"/>
            <p:cNvSpPr/>
            <p:nvPr/>
          </p:nvSpPr>
          <p:spPr>
            <a:xfrm>
              <a:off x="6183619" y="2581834"/>
              <a:ext cx="1828800" cy="1828800"/>
            </a:xfrm>
            <a:prstGeom prst="star16">
              <a:avLst/>
            </a:prstGeom>
            <a:solidFill>
              <a:srgbClr val="FFCC66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655" name="TextBox 7"/>
            <p:cNvSpPr txBox="1">
              <a:spLocks noChangeArrowheads="1"/>
            </p:cNvSpPr>
            <p:nvPr/>
          </p:nvSpPr>
          <p:spPr bwMode="auto">
            <a:xfrm rot="1200000">
              <a:off x="6512206" y="2690326"/>
              <a:ext cx="1216649" cy="160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100%</a:t>
              </a:r>
              <a:b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</a:br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5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428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200150"/>
            <a:ext cx="265797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English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1633160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195685"/>
            <a:ext cx="27818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382" y="1200150"/>
            <a:ext cx="10396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1759744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3025899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879" y="2948285"/>
            <a:ext cx="1628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420158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3011044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2897535"/>
            <a:ext cx="2396144" cy="41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3462121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2997323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900740"/>
            <a:ext cx="24034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3474927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4674880"/>
            <a:ext cx="38075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3288695" y="1937960"/>
            <a:ext cx="2755295" cy="5334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1885950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else is natural language understanding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progress on this problem…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is difficult!  What tools do we need?</a:t>
            </a:r>
          </a:p>
          <a:p>
            <a:pPr lvl="1"/>
            <a:r>
              <a:rPr lang="en-US" dirty="0"/>
              <a:t>Knowledge about language</a:t>
            </a:r>
          </a:p>
          <a:p>
            <a:pPr lvl="1"/>
            <a:r>
              <a:rPr lang="en-US" dirty="0"/>
              <a:t>Knowledge about the world</a:t>
            </a:r>
          </a:p>
          <a:p>
            <a:pPr lvl="1"/>
            <a:r>
              <a:rPr lang="en-US" dirty="0"/>
              <a:t>A way to combine knowledge sources</a:t>
            </a:r>
          </a:p>
          <a:p>
            <a:r>
              <a:rPr lang="en-US" dirty="0"/>
              <a:t>How we generally do this:</a:t>
            </a:r>
            <a:endParaRPr lang="en-US" altLang="ja-JP" dirty="0"/>
          </a:p>
          <a:p>
            <a:pPr lvl="1"/>
            <a:r>
              <a:rPr lang="en-US" dirty="0"/>
              <a:t>probabilistic models built from language data</a:t>
            </a:r>
          </a:p>
          <a:p>
            <a:pPr lvl="2"/>
            <a:r>
              <a:rPr lang="en-US" dirty="0"/>
              <a:t>P(“</a:t>
            </a:r>
            <a:r>
              <a:rPr lang="en-US" altLang="ja-JP" dirty="0" err="1"/>
              <a:t>maison</a:t>
            </a:r>
            <a:r>
              <a:rPr lang="en-US" altLang="ja-JP" dirty="0"/>
              <a:t>” </a:t>
            </a:r>
            <a:r>
              <a:rPr lang="en-US" altLang="ja-JP" dirty="0">
                <a:sym typeface="Symbol" charset="0"/>
              </a:rPr>
              <a:t> “house”)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>
                <a:sym typeface="Symbol" charset="0"/>
              </a:rPr>
              <a:t>P(“</a:t>
            </a:r>
            <a:r>
              <a:rPr lang="en-US" altLang="ja-JP" dirty="0" err="1">
                <a:sym typeface="Symbol" charset="0"/>
              </a:rPr>
              <a:t>L’avocat</a:t>
            </a:r>
            <a:r>
              <a:rPr lang="en-US" altLang="ja-JP" dirty="0">
                <a:sym typeface="Symbol" charset="0"/>
              </a:rPr>
              <a:t> </a:t>
            </a:r>
            <a:r>
              <a:rPr lang="en-US" altLang="ja-JP" dirty="0" err="1">
                <a:sym typeface="Symbol" charset="0"/>
              </a:rPr>
              <a:t>général</a:t>
            </a:r>
            <a:r>
              <a:rPr lang="en-US" altLang="ja-JP" dirty="0">
                <a:sym typeface="Symbol" charset="0"/>
              </a:rPr>
              <a:t>”  “the general avocado”)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Luckily, rough text features can often do half the job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9185</TotalTime>
  <Words>734</Words>
  <Application>Microsoft Macintosh PowerPoint</Application>
  <PresentationFormat>On-screen Show (16:9)</PresentationFormat>
  <Paragraphs>160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新細明體</vt:lpstr>
      <vt:lpstr>华文仿宋</vt:lpstr>
      <vt:lpstr>Arial</vt:lpstr>
      <vt:lpstr>Calibri</vt:lpstr>
      <vt:lpstr>Lucida Sans</vt:lpstr>
      <vt:lpstr>Symbol</vt:lpstr>
      <vt:lpstr>Tahoma</vt:lpstr>
      <vt:lpstr>Times</vt:lpstr>
      <vt:lpstr>Times New Roman</vt:lpstr>
      <vt:lpstr>Zapf Dingbats</vt:lpstr>
      <vt:lpstr>NLP-jurafsky</vt:lpstr>
      <vt:lpstr>Introduction to NLP</vt:lpstr>
      <vt:lpstr>Question Answering: IBM’s Watson</vt:lpstr>
      <vt:lpstr>Information Extraction</vt:lpstr>
      <vt:lpstr>Information Extraction &amp; Sentiment Analysis</vt:lpstr>
      <vt:lpstr>Machine Translation</vt:lpstr>
      <vt:lpstr>Language Technology</vt:lpstr>
      <vt:lpstr>Ambiguity makes NLP hard: “Crash blossoms”</vt:lpstr>
      <vt:lpstr>Why else is natural language understanding difficult?</vt:lpstr>
      <vt:lpstr>Making progress on this problem…</vt:lpstr>
      <vt:lpstr>This class</vt:lpstr>
      <vt:lpstr>Skills you’ll need</vt:lpstr>
      <vt:lpstr>Introduction to NLP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142</cp:revision>
  <cp:lastPrinted>2012-03-05T01:42:15Z</cp:lastPrinted>
  <dcterms:created xsi:type="dcterms:W3CDTF">2010-04-19T15:31:24Z</dcterms:created>
  <dcterms:modified xsi:type="dcterms:W3CDTF">2018-07-31T10:30:30Z</dcterms:modified>
</cp:coreProperties>
</file>