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1"/>
  </p:notesMasterIdLst>
  <p:handoutMasterIdLst>
    <p:handoutMasterId r:id="rId52"/>
  </p:handoutMasterIdLst>
  <p:sldIdLst>
    <p:sldId id="258" r:id="rId2"/>
    <p:sldId id="348" r:id="rId3"/>
    <p:sldId id="338" r:id="rId4"/>
    <p:sldId id="340" r:id="rId5"/>
    <p:sldId id="355" r:id="rId6"/>
    <p:sldId id="356" r:id="rId7"/>
    <p:sldId id="357" r:id="rId8"/>
    <p:sldId id="350" r:id="rId9"/>
    <p:sldId id="351" r:id="rId10"/>
    <p:sldId id="259" r:id="rId11"/>
    <p:sldId id="260" r:id="rId12"/>
    <p:sldId id="261" r:id="rId13"/>
    <p:sldId id="262" r:id="rId14"/>
    <p:sldId id="263" r:id="rId15"/>
    <p:sldId id="264" r:id="rId16"/>
    <p:sldId id="352" r:id="rId17"/>
    <p:sldId id="353" r:id="rId18"/>
    <p:sldId id="307" r:id="rId19"/>
    <p:sldId id="308" r:id="rId20"/>
    <p:sldId id="309" r:id="rId21"/>
    <p:sldId id="364" r:id="rId22"/>
    <p:sldId id="365" r:id="rId23"/>
    <p:sldId id="265" r:id="rId24"/>
    <p:sldId id="266" r:id="rId25"/>
    <p:sldId id="267" r:id="rId26"/>
    <p:sldId id="269" r:id="rId27"/>
    <p:sldId id="358" r:id="rId28"/>
    <p:sldId id="359" r:id="rId29"/>
    <p:sldId id="279" r:id="rId30"/>
    <p:sldId id="316" r:id="rId31"/>
    <p:sldId id="317" r:id="rId32"/>
    <p:sldId id="361" r:id="rId33"/>
    <p:sldId id="349" r:id="rId34"/>
    <p:sldId id="360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>
      <p:cViewPr varScale="1">
        <p:scale>
          <a:sx n="85" d="100"/>
          <a:sy n="85" d="100"/>
        </p:scale>
        <p:origin x="1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D-5A41-9A42-7C7BE5321C0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D-5A41-9A42-7C7BE532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1721728"/>
        <c:axId val="31727616"/>
        <c:axId val="0"/>
      </c:bar3DChart>
      <c:catAx>
        <c:axId val="3172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17276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727616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1721728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3-0F4E-AC36-C27DBB99DB2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D3-0F4E-AC36-C27DBB99D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0834944"/>
        <c:axId val="40836480"/>
        <c:axId val="0"/>
      </c:bar3DChart>
      <c:catAx>
        <c:axId val="4083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0836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0836480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0834944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surprise of many, the</a:t>
            </a:r>
            <a:r>
              <a:rPr lang="en-US" baseline="0" dirty="0"/>
              <a:t> search box has become the preferred method of information access.</a:t>
            </a:r>
          </a:p>
          <a:p>
            <a:r>
              <a:rPr lang="en-US" baseline="0" dirty="0"/>
              <a:t>Customers ask: Why can’t I search my database in the same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Wikimedia commons picture of Shake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3796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101111 = </a:t>
            </a:r>
          </a:p>
          <a:p>
            <a:pPr lvl="1"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48994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’ 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0’s and 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1’s.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What’s 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each doc by 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119915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computers).</a:t>
            </a:r>
          </a:p>
          <a:p>
            <a:pPr eaLnBrk="1" hangingPunct="1">
              <a:buClr>
                <a:srgbClr val="357E69"/>
              </a:buClr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4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>
                <a:sym typeface="Symbol" charset="2"/>
              </a:rPr>
              <a:t>Deal with </a:t>
            </a:r>
            <a:r>
              <a:rPr lang="en-US" b="1" i="1" dirty="0">
                <a:sym typeface="Symbol" charset="2"/>
              </a:rPr>
              <a:t>“John’s”</a:t>
            </a:r>
            <a:r>
              <a:rPr lang="en-US" dirty="0">
                <a:sym typeface="Symbol" charset="2"/>
              </a:rPr>
              <a:t>, </a:t>
            </a:r>
            <a:r>
              <a:rPr lang="en-US" b="1" i="1" dirty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>
                <a:sym typeface="Symbol" charset="2"/>
              </a:rPr>
              <a:t>You want </a:t>
            </a:r>
            <a:r>
              <a:rPr lang="en-US" b="1" i="1" dirty="0">
                <a:sym typeface="Symbol" charset="2"/>
              </a:rPr>
              <a:t>U.S.A.</a:t>
            </a:r>
            <a:r>
              <a:rPr lang="en-US" dirty="0">
                <a:sym typeface="Symbol" charset="2"/>
              </a:rPr>
              <a:t> and </a:t>
            </a:r>
            <a:r>
              <a:rPr lang="en-US" b="1" i="1" dirty="0">
                <a:sym typeface="Symbol" charset="2"/>
              </a:rPr>
              <a:t>USA </a:t>
            </a:r>
            <a:r>
              <a:rPr lang="en-US" dirty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authorize</a:t>
            </a:r>
            <a:r>
              <a:rPr lang="en-US" dirty="0">
                <a:sym typeface="Symbol" charset="2"/>
              </a:rPr>
              <a:t>,</a:t>
            </a:r>
            <a:r>
              <a:rPr lang="en-US" b="1" i="1" dirty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3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’ 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IR system implementation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Our focus</a:t>
            </a: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030C945-A0B0-DF4B-A5C9-6B6771E8A7B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01916"/>
              </p:ext>
            </p:extLst>
          </p:nvPr>
        </p:nvGraphicFramePr>
        <p:xfrm>
          <a:off x="73660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“Merge” the two postings (intersect the document sets):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7820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“merge” 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392135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Phrase queries and 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3670518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want to be able to answer queries such as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“I went to university at Stanford”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“advanced search” 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3105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example the text “Friends, Romans, Countrymen” 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886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can be processed by breaking them down</a:t>
            </a: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69221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Extended biwords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Call any string of terms of the form NX*N an </a:t>
            </a:r>
            <a:r>
              <a:rPr lang="en-US" sz="2400" u="sng" dirty="0">
                <a:latin typeface="Calibri" charset="0"/>
                <a:ea typeface="ＭＳ Ｐゴシック" charset="0"/>
                <a:cs typeface="ＭＳ Ｐゴシック" charset="0"/>
              </a:rPr>
              <a:t>extended </a:t>
            </a:r>
            <a:r>
              <a:rPr lang="en-US" sz="2400" u="sng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Each such extended </a:t>
            </a:r>
            <a:r>
              <a:rPr lang="en-US" dirty="0" err="1">
                <a:latin typeface="Calibri" charset="0"/>
                <a:ea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</a:rPr>
              <a:t>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Example:  </a:t>
            </a:r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                </a:t>
            </a:r>
            <a:r>
              <a:rPr lang="en-US" b="1" dirty="0">
                <a:latin typeface="Calibri" charset="0"/>
                <a:ea typeface="ＭＳ Ｐゴシック" charset="0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Query processing: parse it into N’s and X’s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Segment query into enhanced </a:t>
            </a:r>
            <a:r>
              <a:rPr lang="en-US" dirty="0" err="1">
                <a:latin typeface="Calibri" charset="0"/>
                <a:ea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Look up in index: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catcher rye</a:t>
            </a:r>
            <a:endParaRPr lang="en-US" b="1" i="1" dirty="0">
              <a:latin typeface="Calibri" charset="0"/>
              <a:ea typeface="ＭＳ Ｐゴシック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6074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56C0009-3AAF-3D48-B674-9D097F6197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470029272"/>
              </p:ext>
            </p:extLst>
          </p:nvPr>
        </p:nvGraphicFramePr>
        <p:xfrm>
          <a:off x="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Infeasible for more than biwords,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Biword indexes are not the standard solution (for all biwords)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902897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370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>
                <a:latin typeface="Times New Roman" charset="0"/>
              </a:rPr>
              <a:t>&lt;</a:t>
            </a:r>
            <a:r>
              <a:rPr lang="en-US" sz="2800" b="1" i="1">
                <a:latin typeface="Times New Roman" charset="0"/>
              </a:rPr>
              <a:t>be</a:t>
            </a:r>
            <a:r>
              <a:rPr lang="en-US" sz="2800">
                <a:latin typeface="Times New Roman" charset="0"/>
              </a:rPr>
              <a:t>: 993427;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: 7, 18, 33, 72, 86, 231;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: 3, 149;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>
                <a:latin typeface="Times New Roman" charset="0"/>
              </a:rPr>
              <a:t>: 17, 191, 291, 430, 434;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“</a:t>
            </a:r>
            <a:r>
              <a:rPr lang="en-US" b="1" i="1" dirty="0">
                <a:latin typeface="Times New Roman" charset="0"/>
              </a:rPr>
              <a:t>to 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be</a:t>
            </a:r>
            <a:r>
              <a:rPr lang="en-US" dirty="0">
                <a:latin typeface="Times New Roman" charset="0"/>
              </a:rPr>
              <a:t>”?</a:t>
            </a: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29070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“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 be or not to be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9845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of”.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IIR</a:t>
            </a: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102719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expands postings storage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40271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5029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360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“English-like” 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5386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(</a:t>
            </a:r>
            <a:r>
              <a:rPr lang="en-US" b="1" i="1" dirty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>
                <a:latin typeface="Calibri" charset="0"/>
                <a:ea typeface="ＭＳ Ｐゴシック" charset="0"/>
              </a:rPr>
              <a:t>) 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>
                <a:latin typeface="Calibri" charset="0"/>
                <a:ea typeface="ＭＳ Ｐゴシック" charset="0"/>
              </a:rPr>
              <a:t>“The Who”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191373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Phrase queries and 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337919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 set of documents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42929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need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>
                <a:latin typeface="Arial" charset="0"/>
              </a:rPr>
              <a:t>engine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>
                <a:latin typeface="Arial" charset="0"/>
              </a:rPr>
              <a:t>refinement 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1557338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849563"/>
            <a:ext cx="2824162" cy="579437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Info about removing mice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2362201"/>
            <a:ext cx="0" cy="4571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1" y="3429001"/>
            <a:ext cx="0" cy="7619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H="1">
            <a:off x="2874963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1" y="2373313"/>
            <a:ext cx="3951288" cy="369887"/>
            <a:chOff x="1776" y="1102"/>
            <a:chExt cx="2489" cy="233"/>
          </a:xfrm>
        </p:grpSpPr>
        <p:sp>
          <p:nvSpPr>
            <p:cNvPr id="28711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Misconception?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12" name="AutoShape 32"/>
            <p:cNvCxnSpPr>
              <a:cxnSpLocks noChangeShapeType="1"/>
              <a:stCxn id="28711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33"/>
            <p:cNvCxnSpPr>
              <a:cxnSpLocks noChangeShapeType="1"/>
              <a:stCxn id="28711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1" y="3505200"/>
            <a:ext cx="3970338" cy="369888"/>
            <a:chOff x="1776" y="2161"/>
            <a:chExt cx="2501" cy="233"/>
          </a:xfrm>
        </p:grpSpPr>
        <p:sp>
          <p:nvSpPr>
            <p:cNvPr id="28705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Misformulation?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06" name="AutoShape 40"/>
            <p:cNvCxnSpPr>
              <a:cxnSpLocks noChangeShapeType="1"/>
              <a:stCxn id="28705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retrieved</a:t>
            </a:r>
          </a:p>
          <a:p>
            <a:pPr eaLnBrk="1" hangingPunct="1"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follow later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7C971E6-1DA2-2640-A472-FB401E0F24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9294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19856</TotalTime>
  <Words>2303</Words>
  <Application>Microsoft Macintosh PowerPoint</Application>
  <PresentationFormat>On-screen Show (4:3)</PresentationFormat>
  <Paragraphs>509</Paragraphs>
  <Slides>49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 Unicode MS</vt:lpstr>
      <vt:lpstr>ＭＳ Ｐゴシック</vt:lpstr>
      <vt:lpstr>Arial</vt:lpstr>
      <vt:lpstr>Calibri</vt:lpstr>
      <vt:lpstr>Comic Sans MS</vt:lpstr>
      <vt:lpstr>Consolas</vt:lpstr>
      <vt:lpstr>Lucida Sans</vt:lpstr>
      <vt:lpstr>Lucida Sans Typewriter</vt:lpstr>
      <vt:lpstr>Symbol</vt:lpstr>
      <vt:lpstr>Tahoma</vt:lpstr>
      <vt:lpstr>Times New Roman</vt:lpstr>
      <vt:lpstr>Wingdings</vt:lpstr>
      <vt:lpstr>IIR-slides</vt:lpstr>
      <vt:lpstr>Worksheet</vt:lpstr>
      <vt:lpstr>PowerPoint Presentation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The classic search model</vt:lpstr>
      <vt:lpstr>How good are the retrieved docs?</vt:lpstr>
      <vt:lpstr>PowerPoint Presentation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  <vt:lpstr>PowerPoint Presentation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  <vt:lpstr>PowerPoint Presentation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PowerPoint Presentation</vt:lpstr>
      <vt:lpstr>PowerPoint Presentation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PowerPoint Presentation</vt:lpstr>
    </vt:vector>
  </TitlesOfParts>
  <Company>Stanford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Microsoft Office User</cp:lastModifiedBy>
  <cp:revision>314</cp:revision>
  <cp:lastPrinted>2018-10-03T00:50:32Z</cp:lastPrinted>
  <dcterms:created xsi:type="dcterms:W3CDTF">2009-09-21T23:46:17Z</dcterms:created>
  <dcterms:modified xsi:type="dcterms:W3CDTF">2018-10-03T03:34:32Z</dcterms:modified>
</cp:coreProperties>
</file>