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69"/>
  </p:notesMasterIdLst>
  <p:handoutMasterIdLst>
    <p:handoutMasterId r:id="rId70"/>
  </p:handoutMasterIdLst>
  <p:sldIdLst>
    <p:sldId id="384" r:id="rId2"/>
    <p:sldId id="385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19" r:id="rId37"/>
    <p:sldId id="420" r:id="rId38"/>
    <p:sldId id="421" r:id="rId39"/>
    <p:sldId id="422" r:id="rId40"/>
    <p:sldId id="423" r:id="rId41"/>
    <p:sldId id="424" r:id="rId42"/>
    <p:sldId id="425" r:id="rId43"/>
    <p:sldId id="426" r:id="rId44"/>
    <p:sldId id="427" r:id="rId45"/>
    <p:sldId id="428" r:id="rId46"/>
    <p:sldId id="429" r:id="rId47"/>
    <p:sldId id="430" r:id="rId48"/>
    <p:sldId id="431" r:id="rId49"/>
    <p:sldId id="432" r:id="rId50"/>
    <p:sldId id="433" r:id="rId51"/>
    <p:sldId id="434" r:id="rId52"/>
    <p:sldId id="435" r:id="rId53"/>
    <p:sldId id="436" r:id="rId54"/>
    <p:sldId id="437" r:id="rId55"/>
    <p:sldId id="438" r:id="rId56"/>
    <p:sldId id="439" r:id="rId57"/>
    <p:sldId id="440" r:id="rId58"/>
    <p:sldId id="441" r:id="rId59"/>
    <p:sldId id="442" r:id="rId60"/>
    <p:sldId id="450" r:id="rId61"/>
    <p:sldId id="451" r:id="rId62"/>
    <p:sldId id="452" r:id="rId63"/>
    <p:sldId id="453" r:id="rId64"/>
    <p:sldId id="454" r:id="rId65"/>
    <p:sldId id="455" r:id="rId66"/>
    <p:sldId id="462" r:id="rId67"/>
    <p:sldId id="463" r:id="rId6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F9966"/>
    <a:srgbClr val="F4F3EB"/>
    <a:srgbClr val="F0EEEB"/>
    <a:srgbClr val="00A000"/>
    <a:srgbClr val="A40508"/>
    <a:srgbClr val="A50021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7"/>
  </p:normalViewPr>
  <p:slideViewPr>
    <p:cSldViewPr>
      <p:cViewPr varScale="1">
        <p:scale>
          <a:sx n="85" d="100"/>
          <a:sy n="85" d="100"/>
        </p:scale>
        <p:origin x="18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437807DD-A241-D94D-B937-A271B5E43D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A64ED6-6AC7-0648-9B49-C01E4E7584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>
                <a:ea typeface="ＭＳ Ｐゴシック" charset="0"/>
              </a:rPr>
              <a:t>Cf. our discussion of how Westlaw Boolean queries didn</a:t>
            </a:r>
            <a:r>
              <a:rPr lang="ja-JP" altLang="en-US">
                <a:ea typeface="ＭＳ Ｐゴシック" charset="0"/>
              </a:rPr>
              <a:t>’</a:t>
            </a:r>
            <a:r>
              <a:rPr lang="en-US">
                <a:ea typeface="ＭＳ Ｐゴシック" charset="0"/>
              </a:rPr>
              <a:t>t actually outperform free text querying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9B45AE43-DAD5-5549-85DE-D513DBD71903}" type="slidenum">
              <a:rPr lang="en-US" sz="1200"/>
              <a:pPr eaLnBrk="1" hangingPunct="1"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Needs to be after the idea of separately weighting query and document terms.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472170B6-7133-8340-BA7D-540FED543EA4}" type="slidenum">
              <a:rPr lang="en-US" sz="1200"/>
              <a:pPr eaLnBrk="1" hangingPunct="1"/>
              <a:t>57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Underline</a:t>
            </a:r>
            <a:r>
              <a:rPr lang="en-US" baseline="0" dirty="0"/>
              <a:t> count vector and circle a vector!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758CC-F7CA-5D4C-9288-CB423C2C932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0 → 0, 1 → 1, 2 → 1.3, 10 → 2, 1000 → 4,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758CC-F7CA-5D4C-9288-CB423C2C932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94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6 4 3 2 1 0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82702D6-CC1F-A64F-B9A5-EB201DA0251D}" type="slidenum">
              <a:rPr lang="en-US" sz="1200"/>
              <a:pPr eaLnBrk="1" hangingPunct="1"/>
              <a:t>27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do you get these numbers?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Suggests df is better.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05957016-9118-814F-82FB-321282CA8DEF}" type="slidenum">
              <a:rPr lang="en-US" sz="1200"/>
              <a:pPr eaLnBrk="1" hangingPunct="1"/>
              <a:t>30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See Law of Cosines (Cosine Rule) wikipedia page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711E3A2A-4E64-BA4C-9424-F0CCC20B2367}" type="slidenum">
              <a:rPr lang="en-US" sz="1200"/>
              <a:pPr eaLnBrk="1" hangingPunct="1"/>
              <a:t>46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n default is just term frequency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ltc is best known form of weighting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5FA4E0D-04C5-9F40-AD93-7EED497EE0A0}" type="slidenum">
              <a:rPr lang="en-US" sz="1200"/>
              <a:pPr eaLnBrk="1" hangingPunct="1"/>
              <a:t>53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n default is just term frequency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ltc is best known form of weighting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5FA4E0D-04C5-9F40-AD93-7EED497EE0A0}" type="slidenum">
              <a:rPr lang="en-US" sz="1200"/>
              <a:pPr eaLnBrk="1" hangingPunct="1"/>
              <a:t>54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Leaving off idf weighting on documents is good for both efficiency and system effectiveness reasons.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99F0FBE3-5EB0-FF44-85C3-4B5C9B39BE3A}" type="slidenum">
              <a:rPr lang="en-US" sz="1200"/>
              <a:pPr eaLnBrk="1" hangingPunct="1"/>
              <a:t>55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5FB3C54-3D1D-C348-A420-03894B8BD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3182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6A21AC-5AE0-724C-A631-E8DFBB5127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0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E1108-5824-6545-8B47-627FD8748A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6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9E2CA-9A73-0648-B7E8-B307F27DAF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6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E39DD-5C31-EF47-B41C-0261057A41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5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8D4AA-8045-774A-8BBA-92806A8FB3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D0AAB-2FDA-E94A-96C2-71E55F7D62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2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79F22-8C9F-5A48-AEBC-1DB4176170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1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2BDFE-D06F-E64B-B999-58827E928E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1861B-8D7D-744A-A102-789C688F2F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9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205FA-497B-DE47-BB55-10B17C9B4B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1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5A6B6-EAB3-7645-B86B-F20EA43469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4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0031AD6-A09E-0A41-BF94-4D6066918E7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28" r:id="rId3"/>
    <p:sldLayoutId id="2147483837" r:id="rId4"/>
    <p:sldLayoutId id="2147483838" r:id="rId5"/>
    <p:sldLayoutId id="2147483839" r:id="rId6"/>
    <p:sldLayoutId id="2147483829" r:id="rId7"/>
    <p:sldLayoutId id="2147483830" r:id="rId8"/>
    <p:sldLayoutId id="2147483831" r:id="rId9"/>
    <p:sldLayoutId id="2147483840" r:id="rId10"/>
    <p:sldLayoutId id="2147483832" r:id="rId11"/>
    <p:sldLayoutId id="2147483833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charset="0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charset="0"/>
        <a:buChar char="§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9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7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Introducing ranked retrieval</a:t>
            </a:r>
          </a:p>
        </p:txBody>
      </p:sp>
    </p:spTree>
    <p:extLst>
      <p:ext uri="{BB962C8B-B14F-4D97-AF65-F5344CB8AC3E}">
        <p14:creationId xmlns:p14="http://schemas.microsoft.com/office/powerpoint/2010/main" val="3402473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Take 1: Jaccard coefficient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commonly used measure of overlap of two sets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is the Jaccard coefficient</a:t>
            </a:r>
            <a:endParaRPr lang="en-US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jaccard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(A,B) =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|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∩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B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| / |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∪ 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|</a:t>
            </a:r>
          </a:p>
          <a:p>
            <a:pPr eaLnBrk="1" hangingPunct="1"/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jaccard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(A,A) =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1</a:t>
            </a:r>
          </a:p>
          <a:p>
            <a:pPr eaLnBrk="1" hangingPunct="1"/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jaccard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(A,B) =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0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if 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 ∩ B =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0</a:t>
            </a:r>
          </a:p>
          <a:p>
            <a:pPr eaLnBrk="1" hangingPunct="1"/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B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don’t have to be the same size.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Always assigns a number between 0 and 1.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274423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Jaccard coefficient: Scoring example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 is the query-document match score that the Jaccard coefficient computes for each of the two documents below?</a:t>
            </a:r>
          </a:p>
          <a:p>
            <a:pPr eaLnBrk="1" hangingPunct="1"/>
            <a:r>
              <a:rPr lang="en-US" u="sng" dirty="0">
                <a:latin typeface="Calibri" charset="0"/>
                <a:ea typeface="ＭＳ Ｐゴシック" charset="0"/>
                <a:cs typeface="ＭＳ Ｐゴシック" charset="0"/>
              </a:rPr>
              <a:t>Query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ides of march</a:t>
            </a:r>
          </a:p>
          <a:p>
            <a:pPr eaLnBrk="1" hangingPunct="1"/>
            <a:r>
              <a:rPr lang="en-US" u="sng" dirty="0">
                <a:latin typeface="Calibri" charset="0"/>
                <a:ea typeface="ＭＳ Ｐゴシック" charset="0"/>
                <a:cs typeface="ＭＳ Ｐゴシック" charset="0"/>
              </a:rPr>
              <a:t>Document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1: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 died in march</a:t>
            </a:r>
          </a:p>
          <a:p>
            <a:pPr eaLnBrk="1" hangingPunct="1"/>
            <a:r>
              <a:rPr lang="en-US" u="sng" dirty="0">
                <a:latin typeface="Calibri" charset="0"/>
                <a:ea typeface="ＭＳ Ｐゴシック" charset="0"/>
                <a:cs typeface="ＭＳ Ｐゴシック" charset="0"/>
              </a:rPr>
              <a:t>Document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2: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the long march</a:t>
            </a:r>
            <a:endParaRPr lang="en-US" u="sng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162159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Issues with Jaccard for scoring</a:t>
            </a:r>
          </a:p>
        </p:txBody>
      </p:sp>
      <p:sp>
        <p:nvSpPr>
          <p:cNvPr id="286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It doesn’t consider </a:t>
            </a:r>
            <a:r>
              <a:rPr lang="en-US" i="1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term frequency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(how many times a term occurs in a document)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Rare terms in a collection are more informative than frequent terms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Jaccard doesn’t consider this information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need a more sophisticated way of normalizing for length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Later in this lecture, we’ll use </a:t>
            </a:r>
          </a:p>
          <a:p>
            <a:pPr marL="822960" lvl="1" indent="0" eaLnBrk="1" hangingPunct="1"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 . . instead of |A ∩ B|/|A ∪ B| (Jaccard) for length normalization.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644898"/>
              </p:ext>
            </p:extLst>
          </p:nvPr>
        </p:nvGraphicFramePr>
        <p:xfrm>
          <a:off x="5029200" y="4679950"/>
          <a:ext cx="25558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1193760" imgH="253800" progId="Equation.3">
                  <p:embed/>
                </p:oleObj>
              </mc:Choice>
              <mc:Fallback>
                <p:oleObj name="Equation" r:id="rId3" imgW="1193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679950"/>
                        <a:ext cx="25558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139912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Scoring with the Jaccard coefficient</a:t>
            </a:r>
          </a:p>
        </p:txBody>
      </p:sp>
    </p:spTree>
    <p:extLst>
      <p:ext uri="{BB962C8B-B14F-4D97-AF65-F5344CB8AC3E}">
        <p14:creationId xmlns:p14="http://schemas.microsoft.com/office/powerpoint/2010/main" val="298175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Term frequency weighting</a:t>
            </a:r>
          </a:p>
        </p:txBody>
      </p:sp>
    </p:spTree>
    <p:extLst>
      <p:ext uri="{BB962C8B-B14F-4D97-AF65-F5344CB8AC3E}">
        <p14:creationId xmlns:p14="http://schemas.microsoft.com/office/powerpoint/2010/main" val="3091050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Recall: Binary term-document incidence matrix</a:t>
            </a:r>
          </a:p>
        </p:txBody>
      </p:sp>
      <p:graphicFrame>
        <p:nvGraphicFramePr>
          <p:cNvPr id="29698" name="Object 1028"/>
          <p:cNvGraphicFramePr>
            <a:graphicFrameLocks noGrp="1" noChangeAspect="1"/>
          </p:cNvGraphicFramePr>
          <p:nvPr>
            <p:ph idx="1"/>
          </p:nvPr>
        </p:nvGraphicFramePr>
        <p:xfrm>
          <a:off x="0" y="1985963"/>
          <a:ext cx="9101138" cy="334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Worksheet" r:id="rId3" imgW="9804400" imgH="3606800" progId="Excel.Sheet.8">
                  <p:embed/>
                </p:oleObj>
              </mc:Choice>
              <mc:Fallback>
                <p:oleObj name="Worksheet" r:id="rId3" imgW="9804400" imgH="36068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85963"/>
                        <a:ext cx="9101138" cy="334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Box 6"/>
          <p:cNvSpPr txBox="1">
            <a:spLocks noChangeArrowheads="1"/>
          </p:cNvSpPr>
          <p:nvPr/>
        </p:nvSpPr>
        <p:spPr bwMode="auto">
          <a:xfrm>
            <a:off x="76200" y="6096000"/>
            <a:ext cx="9094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/>
              <a:t>Each document is represented by a binary vector ∈ {0,1}</a:t>
            </a:r>
            <a:r>
              <a:rPr lang="en-US" baseline="30000" dirty="0"/>
              <a:t>|V|</a:t>
            </a:r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</a:t>
            </a:r>
          </a:p>
        </p:txBody>
      </p:sp>
    </p:spTree>
    <p:extLst>
      <p:ext uri="{BB962C8B-B14F-4D97-AF65-F5344CB8AC3E}">
        <p14:creationId xmlns:p14="http://schemas.microsoft.com/office/powerpoint/2010/main" val="1172003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Term-document count matrices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the number of occurrences of a term in a document: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Each document is a count vector in </a:t>
            </a:r>
            <a:r>
              <a:rPr lang="en-US" dirty="0">
                <a:latin typeface="Lucida Sans Unicode" charset="0"/>
                <a:ea typeface="ＭＳ Ｐゴシック" charset="0"/>
                <a:cs typeface="Lucida Sans Unicode" charset="0"/>
              </a:rPr>
              <a:t>ℕ</a:t>
            </a:r>
            <a:r>
              <a:rPr lang="en-US" baseline="30000" dirty="0"/>
              <a:t>|V|</a:t>
            </a:r>
            <a:r>
              <a:rPr lang="en-US" dirty="0">
                <a:latin typeface="Calibri" charset="0"/>
                <a:ea typeface="ＭＳ Ｐゴシック" charset="0"/>
              </a:rPr>
              <a:t>: a column below 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76200" y="3765550"/>
          <a:ext cx="8932863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name="Worksheet" r:id="rId4" imgW="9804400" imgH="2933700" progId="Excel.Sheet.8">
                  <p:embed/>
                </p:oleObj>
              </mc:Choice>
              <mc:Fallback>
                <p:oleObj name="Worksheet" r:id="rId4" imgW="9804400" imgH="2933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765550"/>
                        <a:ext cx="8932863" cy="27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</a:t>
            </a:r>
          </a:p>
        </p:txBody>
      </p:sp>
    </p:spTree>
    <p:extLst>
      <p:ext uri="{BB962C8B-B14F-4D97-AF65-F5344CB8AC3E}">
        <p14:creationId xmlns:p14="http://schemas.microsoft.com/office/powerpoint/2010/main" val="3646989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Term-document count matrices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the number of occurrences of a term in a document: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Each document is a count vector in </a:t>
            </a:r>
            <a:r>
              <a:rPr lang="en-US" dirty="0">
                <a:latin typeface="Lucida Sans Unicode" charset="0"/>
                <a:ea typeface="ＭＳ Ｐゴシック" charset="0"/>
                <a:cs typeface="Lucida Sans Unicode" charset="0"/>
              </a:rPr>
              <a:t>ℕ</a:t>
            </a:r>
            <a:r>
              <a:rPr lang="en-US" baseline="30000" dirty="0"/>
              <a:t>|V|</a:t>
            </a:r>
            <a:r>
              <a:rPr lang="en-US" dirty="0">
                <a:latin typeface="Calibri" charset="0"/>
                <a:ea typeface="ＭＳ Ｐゴシック" charset="0"/>
              </a:rPr>
              <a:t>: a column below 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76200" y="3765550"/>
          <a:ext cx="8932863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" name="Worksheet" r:id="rId3" imgW="9804400" imgH="2933700" progId="Excel.Sheet.8">
                  <p:embed/>
                </p:oleObj>
              </mc:Choice>
              <mc:Fallback>
                <p:oleObj name="Worksheet" r:id="rId3" imgW="9804400" imgH="2933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765550"/>
                        <a:ext cx="8932863" cy="27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3352800" y="3810000"/>
            <a:ext cx="137160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3733800" y="2667000"/>
            <a:ext cx="160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</a:t>
            </a:r>
          </a:p>
        </p:txBody>
      </p:sp>
    </p:spTree>
    <p:extLst>
      <p:ext uri="{BB962C8B-B14F-4D97-AF65-F5344CB8AC3E}">
        <p14:creationId xmlns:p14="http://schemas.microsoft.com/office/powerpoint/2010/main" val="359977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Bag of words 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model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Vector representation doesn’t consider the ordering of words in a document</a:t>
            </a:r>
          </a:p>
          <a:p>
            <a:pPr eaLnBrk="1" hangingPunct="1"/>
            <a:r>
              <a:rPr lang="en-US" i="1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John is quicker than Mary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i="1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Mary is quicker than John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have the same vectors</a:t>
            </a:r>
          </a:p>
          <a:p>
            <a:pPr eaLnBrk="1" hangingPunct="1"/>
            <a:endParaRPr lang="en-US" dirty="0">
              <a:solidFill>
                <a:srgbClr val="C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This is called the </a:t>
            </a:r>
            <a:r>
              <a:rPr lang="en-US" b="1" dirty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bag of words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model.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In a sense, this is a step back: The positional index was able to distinguish these two documents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will look at “recovering” positional information later on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now: bag of words model</a:t>
            </a:r>
          </a:p>
        </p:txBody>
      </p:sp>
    </p:spTree>
    <p:extLst>
      <p:ext uri="{BB962C8B-B14F-4D97-AF65-F5344CB8AC3E}">
        <p14:creationId xmlns:p14="http://schemas.microsoft.com/office/powerpoint/2010/main" val="194431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Term frequency tf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term frequency tf</a:t>
            </a:r>
            <a:r>
              <a:rPr lang="en-US" i="1" baseline="-25000">
                <a:latin typeface="Calibri" charset="0"/>
                <a:ea typeface="ＭＳ Ｐゴシック" charset="0"/>
                <a:cs typeface="ＭＳ Ｐゴシック" charset="0"/>
              </a:rPr>
              <a:t>t,d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of term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in document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is defined as the number of times that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t 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occurs in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We want to use tf when computing query-document match scores. But how?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Raw term frequency is not what we want: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</a:rPr>
              <a:t>A document with 10 occurrences of the term is more relevant than a document with 1 occurrence of the term.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</a:rPr>
              <a:t>But not 10 times more relevant.</a:t>
            </a:r>
          </a:p>
          <a:p>
            <a:pPr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Relevance does not increase proportionally with term frequency.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8200" y="6019800"/>
            <a:ext cx="41910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NB: frequency = count in IR</a:t>
            </a:r>
          </a:p>
        </p:txBody>
      </p:sp>
    </p:spTree>
    <p:extLst>
      <p:ext uri="{BB962C8B-B14F-4D97-AF65-F5344CB8AC3E}">
        <p14:creationId xmlns:p14="http://schemas.microsoft.com/office/powerpoint/2010/main" val="381573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Ranked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Thus far, our queries have all been Boolean.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Documents either match or don’t.</a:t>
            </a:r>
          </a:p>
          <a:p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Good for expert users with precise understanding of their needs and the collection.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Also good for applications: Applications can easily consume 1000s of results.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Not good for the majority of users.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Most users incapable of writing Boolean queries (or they are, but they think it’s too much work).</a:t>
            </a:r>
          </a:p>
          <a:p>
            <a:pPr lvl="1"/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</a:rPr>
              <a:t>Most users don’t want to wade through 1000s of results.</a:t>
            </a:r>
          </a:p>
          <a:p>
            <a:pPr lvl="2"/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</a:rPr>
              <a:t>This is particularly true of web search.</a:t>
            </a: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2574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Log-frequency weighting</a:t>
            </a:r>
          </a:p>
        </p:txBody>
      </p:sp>
      <p:sp>
        <p:nvSpPr>
          <p:cNvPr id="337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log frequency weight of term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Score for a document-query pair: sum over terms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in both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q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score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score is 0 if none of the query terms is present in the document.</a:t>
            </a: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384300" y="2209800"/>
          <a:ext cx="532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2" name="Equation" r:id="rId4" imgW="2108160" imgH="457200" progId="Equation.3">
                  <p:embed/>
                </p:oleObj>
              </mc:Choice>
              <mc:Fallback>
                <p:oleObj name="Equation" r:id="rId4" imgW="2108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2209800"/>
                        <a:ext cx="5321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981200" y="4529138"/>
          <a:ext cx="3538538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3" name="Equation" r:id="rId6" imgW="1358640" imgH="279360" progId="Equation.3">
                  <p:embed/>
                </p:oleObj>
              </mc:Choice>
              <mc:Fallback>
                <p:oleObj name="Equation" r:id="rId6" imgW="13586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29138"/>
                        <a:ext cx="3538538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</a:t>
            </a:r>
          </a:p>
        </p:txBody>
      </p:sp>
    </p:spTree>
    <p:extLst>
      <p:ext uri="{BB962C8B-B14F-4D97-AF65-F5344CB8AC3E}">
        <p14:creationId xmlns:p14="http://schemas.microsoft.com/office/powerpoint/2010/main" val="345785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Log-frequency weighting</a:t>
            </a:r>
          </a:p>
        </p:txBody>
      </p:sp>
      <p:sp>
        <p:nvSpPr>
          <p:cNvPr id="337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log frequency weight of term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0 → 0, 1 → 1, 2 → 1.3, 10 → 2, 1000 → 4, etc.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Score for a document-query pair: sum over terms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in both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q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score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score is 0 if none of the query terms is present in the document.</a:t>
            </a: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384300" y="2209800"/>
          <a:ext cx="532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6" name="Equation" r:id="rId3" imgW="2108160" imgH="457200" progId="Equation.3">
                  <p:embed/>
                </p:oleObj>
              </mc:Choice>
              <mc:Fallback>
                <p:oleObj name="Equation" r:id="rId3" imgW="2108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2209800"/>
                        <a:ext cx="5321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981200" y="4529138"/>
          <a:ext cx="3538538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7" name="Equation" r:id="rId5" imgW="1358640" imgH="279360" progId="Equation.3">
                  <p:embed/>
                </p:oleObj>
              </mc:Choice>
              <mc:Fallback>
                <p:oleObj name="Equation" r:id="rId5" imgW="13586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29138"/>
                        <a:ext cx="3538538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</a:t>
            </a:r>
          </a:p>
        </p:txBody>
      </p:sp>
    </p:spTree>
    <p:extLst>
      <p:ext uri="{BB962C8B-B14F-4D97-AF65-F5344CB8AC3E}">
        <p14:creationId xmlns:p14="http://schemas.microsoft.com/office/powerpoint/2010/main" val="28323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Term frequency weighting</a:t>
            </a:r>
          </a:p>
        </p:txBody>
      </p:sp>
    </p:spTree>
    <p:extLst>
      <p:ext uri="{BB962C8B-B14F-4D97-AF65-F5344CB8AC3E}">
        <p14:creationId xmlns:p14="http://schemas.microsoft.com/office/powerpoint/2010/main" val="241442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(Inverse) Document frequency weighting</a:t>
            </a:r>
          </a:p>
        </p:txBody>
      </p:sp>
    </p:spTree>
    <p:extLst>
      <p:ext uri="{BB962C8B-B14F-4D97-AF65-F5344CB8AC3E}">
        <p14:creationId xmlns:p14="http://schemas.microsoft.com/office/powerpoint/2010/main" val="4084243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Document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876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Rare terms are more informative than frequent terms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</a:rPr>
              <a:t>Recall stop words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Consider a term in the query that is rare in the collection (e.g., </a:t>
            </a:r>
            <a:r>
              <a:rPr lang="en-US" i="1" dirty="0" err="1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arachnocentric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document containing this term is very likely to be relevant to the query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arachnocentric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→ We want a high weight for rare terms like </a:t>
            </a:r>
            <a:r>
              <a:rPr lang="en-US" i="1" dirty="0" err="1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arachnocentric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6.2.1</a:t>
            </a:r>
          </a:p>
        </p:txBody>
      </p:sp>
    </p:spTree>
    <p:extLst>
      <p:ext uri="{BB962C8B-B14F-4D97-AF65-F5344CB8AC3E}">
        <p14:creationId xmlns:p14="http://schemas.microsoft.com/office/powerpoint/2010/main" val="63037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Document frequency, continued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Frequent terms are less informative than rare terms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a query term that is frequent in the collection (e.g.,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high, increase, line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document containing such a term is more likely to be relevant than a document that doesn’t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But it’s not a sure indicator of relevance.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→ For frequent terms, we want positive weights for words like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high, increase, and line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But lower weights than for rare terms.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will use document frequency (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 to capture this.</a:t>
            </a: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6.2.1</a:t>
            </a:r>
          </a:p>
        </p:txBody>
      </p:sp>
    </p:spTree>
    <p:extLst>
      <p:ext uri="{BB962C8B-B14F-4D97-AF65-F5344CB8AC3E}">
        <p14:creationId xmlns:p14="http://schemas.microsoft.com/office/powerpoint/2010/main" val="31145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idf weight</a:t>
            </a:r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df</a:t>
            </a:r>
            <a:r>
              <a:rPr lang="en-US" i="1" baseline="-25000" dirty="0" err="1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the </a:t>
            </a:r>
            <a:r>
              <a:rPr lang="en-US" u="sng" dirty="0">
                <a:latin typeface="Calibri" charset="0"/>
                <a:ea typeface="ＭＳ Ｐゴシック" charset="0"/>
                <a:cs typeface="ＭＳ Ｐゴシック" charset="0"/>
              </a:rPr>
              <a:t>document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frequency of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the number of documents that contain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 err="1">
                <a:latin typeface="Calibri" charset="0"/>
                <a:ea typeface="ＭＳ Ｐゴシック" charset="0"/>
              </a:rPr>
              <a:t>df</a:t>
            </a:r>
            <a:r>
              <a:rPr lang="en-US" i="1" baseline="-25000" dirty="0" err="1">
                <a:latin typeface="Calibri" charset="0"/>
                <a:ea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</a:rPr>
              <a:t> is an inverse measure of the informativeness of </a:t>
            </a:r>
            <a:r>
              <a:rPr lang="en-US" i="1" dirty="0">
                <a:latin typeface="Calibri" charset="0"/>
                <a:ea typeface="ＭＳ Ｐゴシック" charset="0"/>
              </a:rPr>
              <a:t>t</a:t>
            </a:r>
          </a:p>
          <a:p>
            <a:pPr lvl="1" eaLnBrk="1" hangingPunct="1"/>
            <a:r>
              <a:rPr lang="en-US" dirty="0" err="1">
                <a:latin typeface="Calibri" charset="0"/>
                <a:ea typeface="ＭＳ Ｐゴシック" charset="0"/>
              </a:rPr>
              <a:t>df</a:t>
            </a:r>
            <a:r>
              <a:rPr lang="en-US" i="1" baseline="-25000" dirty="0" err="1">
                <a:latin typeface="Calibri" charset="0"/>
                <a:ea typeface="ＭＳ Ｐゴシック" charset="0"/>
              </a:rPr>
              <a:t>t</a:t>
            </a:r>
            <a:r>
              <a:rPr lang="en-US" i="1" baseline="-25000" dirty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 </a:t>
            </a:r>
            <a:r>
              <a:rPr lang="en-US" i="1" dirty="0">
                <a:latin typeface="Calibri" charset="0"/>
                <a:ea typeface="ＭＳ Ｐゴシック" charset="0"/>
              </a:rPr>
              <a:t>N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define the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(inverse document frequency) of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by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We use log (</a:t>
            </a:r>
            <a:r>
              <a:rPr lang="en-US" i="1" dirty="0">
                <a:latin typeface="Calibri" charset="0"/>
                <a:ea typeface="ＭＳ Ｐゴシック" charset="0"/>
              </a:rPr>
              <a:t>N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err="1">
                <a:latin typeface="Calibri" charset="0"/>
                <a:ea typeface="ＭＳ Ｐゴシック" charset="0"/>
              </a:rPr>
              <a:t>df</a:t>
            </a:r>
            <a:r>
              <a:rPr lang="en-US" i="1" baseline="-25000" dirty="0" err="1">
                <a:latin typeface="Calibri" charset="0"/>
                <a:ea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</a:rPr>
              <a:t>) instead of </a:t>
            </a:r>
            <a:r>
              <a:rPr lang="en-US" i="1" dirty="0">
                <a:latin typeface="Calibri" charset="0"/>
                <a:ea typeface="ＭＳ Ｐゴシック" charset="0"/>
              </a:rPr>
              <a:t>N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err="1">
                <a:latin typeface="Calibri" charset="0"/>
                <a:ea typeface="ＭＳ Ｐゴシック" charset="0"/>
              </a:rPr>
              <a:t>df</a:t>
            </a:r>
            <a:r>
              <a:rPr lang="en-US" i="1" baseline="-25000" dirty="0" err="1">
                <a:latin typeface="Calibri" charset="0"/>
                <a:ea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</a:rPr>
              <a:t> to “dampen” the effect of </a:t>
            </a:r>
            <a:r>
              <a:rPr lang="en-US" dirty="0" err="1">
                <a:latin typeface="Calibri" charset="0"/>
                <a:ea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</a:rPr>
              <a:t>.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182813" y="4081463"/>
          <a:ext cx="363696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name="Equation" r:id="rId3" imgW="1155600" imgH="228600" progId="Equation.3">
                  <p:embed/>
                </p:oleObj>
              </mc:Choice>
              <mc:Fallback>
                <p:oleObj name="Equation" r:id="rId3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4081463"/>
                        <a:ext cx="363696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Callout 2 4"/>
          <p:cNvSpPr>
            <a:spLocks/>
          </p:cNvSpPr>
          <p:nvPr/>
        </p:nvSpPr>
        <p:spPr bwMode="auto">
          <a:xfrm>
            <a:off x="1295400" y="6167438"/>
            <a:ext cx="7078663" cy="461962"/>
          </a:xfrm>
          <a:prstGeom prst="borderCallout2">
            <a:avLst>
              <a:gd name="adj1" fmla="val 49403"/>
              <a:gd name="adj2" fmla="val -28"/>
              <a:gd name="adj3" fmla="val -242981"/>
              <a:gd name="adj4" fmla="val -13440"/>
              <a:gd name="adj5" fmla="val -321356"/>
              <a:gd name="adj6" fmla="val 42366"/>
            </a:avLst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rgbClr val="357E69"/>
                </a:solidFill>
              </a:rPr>
              <a:t>Will turn out the base of the log is immaterial.</a:t>
            </a:r>
          </a:p>
        </p:txBody>
      </p:sp>
      <p:sp>
        <p:nvSpPr>
          <p:cNvPr id="3687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6.2.1</a:t>
            </a:r>
          </a:p>
        </p:txBody>
      </p:sp>
    </p:spTree>
    <p:extLst>
      <p:ext uri="{BB962C8B-B14F-4D97-AF65-F5344CB8AC3E}">
        <p14:creationId xmlns:p14="http://schemas.microsoft.com/office/powerpoint/2010/main" val="362363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idf example, suppose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N 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= 1 million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708729"/>
              </p:ext>
            </p:extLst>
          </p:nvPr>
        </p:nvGraphicFramePr>
        <p:xfrm>
          <a:off x="152400" y="1752600"/>
          <a:ext cx="8915400" cy="3122616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df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idf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calpurnia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animal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sunday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fly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under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926" name="TextBox 4"/>
          <p:cNvSpPr txBox="1">
            <a:spLocks noChangeArrowheads="1"/>
          </p:cNvSpPr>
          <p:nvPr/>
        </p:nvSpPr>
        <p:spPr bwMode="auto">
          <a:xfrm>
            <a:off x="596900" y="5862638"/>
            <a:ext cx="8013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There is one idf value for each term </a:t>
            </a:r>
            <a:r>
              <a:rPr lang="en-US" i="1"/>
              <a:t>t</a:t>
            </a:r>
            <a:r>
              <a:rPr lang="en-US"/>
              <a:t> in a collection.</a:t>
            </a:r>
          </a:p>
        </p:txBody>
      </p:sp>
      <p:sp>
        <p:nvSpPr>
          <p:cNvPr id="3792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6.2.1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057400" y="5105400"/>
          <a:ext cx="363696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name="Equation" r:id="rId4" imgW="1155600" imgH="228600" progId="Equation.3">
                  <p:embed/>
                </p:oleObj>
              </mc:Choice>
              <mc:Fallback>
                <p:oleObj name="Equation" r:id="rId4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05400"/>
                        <a:ext cx="363696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6497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Effect of idf on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Question: Does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have an effect on ranking for one-term queries, like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iPhone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B5E4D45-71CB-1E4C-ADFA-ED3AC217480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133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Effect of idf on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Question: Does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have an effect on ranking for one-term queries, like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iPhone</a:t>
            </a:r>
          </a:p>
          <a:p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has no effect on ranking one term queries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</a:rPr>
              <a:t> affects the ranking of documents for queries with at least two terms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For the query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</a:rPr>
              <a:t>capricious person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</a:rPr>
              <a:t> weighting makes occurrences of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</a:rPr>
              <a:t>capricious</a:t>
            </a:r>
            <a:r>
              <a:rPr lang="en-US" dirty="0">
                <a:latin typeface="Calibri" charset="0"/>
                <a:ea typeface="ＭＳ Ｐゴシック" charset="0"/>
              </a:rPr>
              <a:t> count for much more in the final document ranking than occurrences of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</a:rPr>
              <a:t>person</a:t>
            </a:r>
            <a:r>
              <a:rPr lang="en-US" dirty="0">
                <a:latin typeface="Calibri" charset="0"/>
                <a:ea typeface="ＭＳ Ｐゴシック" charset="0"/>
              </a:rPr>
              <a:t>.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B5E4D45-71CB-1E4C-ADFA-ED3AC217480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19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Problem with Boolean search:</a:t>
            </a:r>
            <a:br>
              <a:rPr lang="en-US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feast or famine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Boolean queries often result in either too few (≈0) or too many (1000s) results.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Query 1: “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standard user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dlink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 650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” → 200,000 hits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Query 2: “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standard user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dlink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 650 no card found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” → 0 hits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It takes a lot of skill to come up with a query that produces a manageable number of hits.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AND gives too few; OR gives too many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53881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Collection vs. Document frequency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876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collection frequency of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the number of occurrences of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in the collection, counting multiple occurrences.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Example: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Which word is a better search term (and should get a higher weight)?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94303"/>
              </p:ext>
            </p:extLst>
          </p:nvPr>
        </p:nvGraphicFramePr>
        <p:xfrm>
          <a:off x="1143000" y="3657600"/>
          <a:ext cx="6858000" cy="1309688"/>
        </p:xfrm>
        <a:graphic>
          <a:graphicData uri="http://schemas.openxmlformats.org/drawingml/2006/table">
            <a:tbl>
              <a:tblPr/>
              <a:tblGrid>
                <a:gridCol w="147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Collection 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Document 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insurance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10440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3997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10422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8760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98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6.2.1</a:t>
            </a:r>
          </a:p>
        </p:txBody>
      </p:sp>
    </p:spTree>
    <p:extLst>
      <p:ext uri="{BB962C8B-B14F-4D97-AF65-F5344CB8AC3E}">
        <p14:creationId xmlns:p14="http://schemas.microsoft.com/office/powerpoint/2010/main" val="9165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(Inverse) Document frequency weighting</a:t>
            </a:r>
          </a:p>
        </p:txBody>
      </p:sp>
    </p:spTree>
    <p:extLst>
      <p:ext uri="{BB962C8B-B14F-4D97-AF65-F5344CB8AC3E}">
        <p14:creationId xmlns:p14="http://schemas.microsoft.com/office/powerpoint/2010/main" val="1626423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tf-idf</a:t>
            </a:r>
            <a:r>
              <a:rPr lang="en-US" dirty="0"/>
              <a:t> weighting</a:t>
            </a:r>
          </a:p>
        </p:txBody>
      </p:sp>
    </p:spTree>
    <p:extLst>
      <p:ext uri="{BB962C8B-B14F-4D97-AF65-F5344CB8AC3E}">
        <p14:creationId xmlns:p14="http://schemas.microsoft.com/office/powerpoint/2010/main" val="1166872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tf-idf weighting</a:t>
            </a: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458200" cy="4876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tf-idf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weight of a term is the product of its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tf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weight and its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weight.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Best known weighting scheme in information retrieval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Note: the “-” in </a:t>
            </a:r>
            <a:r>
              <a:rPr lang="en-US" dirty="0" err="1">
                <a:latin typeface="Calibri" charset="0"/>
                <a:ea typeface="ＭＳ Ｐゴシック" charset="0"/>
              </a:rPr>
              <a:t>tf-idf</a:t>
            </a:r>
            <a:r>
              <a:rPr lang="en-US" dirty="0">
                <a:latin typeface="Calibri" charset="0"/>
                <a:ea typeface="ＭＳ Ｐゴシック" charset="0"/>
              </a:rPr>
              <a:t> is a hyphen, not a minus sign!</a:t>
            </a:r>
          </a:p>
          <a:p>
            <a:pPr lvl="1"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</a:rPr>
              <a:t>Alternative names: </a:t>
            </a:r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</a:rPr>
              <a:t>tf.idf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</a:rPr>
              <a:t>tf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</a:rPr>
              <a:t> x </a:t>
            </a:r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</a:rPr>
              <a:t>idf</a:t>
            </a:r>
            <a:endParaRPr lang="en-US" dirty="0">
              <a:solidFill>
                <a:srgbClr val="C00000"/>
              </a:solidFill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Increases with the number of occurrences within a document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Increases with the rarity of the term in the collection</a:t>
            </a: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071059"/>
              </p:ext>
            </p:extLst>
          </p:nvPr>
        </p:nvGraphicFramePr>
        <p:xfrm>
          <a:off x="1219200" y="2738437"/>
          <a:ext cx="632618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3" name="Equation" r:id="rId3" imgW="2095200" imgH="253800" progId="Equation.3">
                  <p:embed/>
                </p:oleObj>
              </mc:Choice>
              <mc:Fallback>
                <p:oleObj name="Equation" r:id="rId3" imgW="2095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38437"/>
                        <a:ext cx="6326188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6.2.2</a:t>
            </a:r>
          </a:p>
        </p:txBody>
      </p:sp>
    </p:spTree>
    <p:extLst>
      <p:ext uri="{BB962C8B-B14F-4D97-AF65-F5344CB8AC3E}">
        <p14:creationId xmlns:p14="http://schemas.microsoft.com/office/powerpoint/2010/main" val="33891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Final ranking of documents for a query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888EEE6-E5D6-B744-97BF-5340DF07A521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44034" name="Object 3"/>
          <p:cNvGraphicFramePr>
            <a:graphicFrameLocks noChangeAspect="1"/>
          </p:cNvGraphicFramePr>
          <p:nvPr/>
        </p:nvGraphicFramePr>
        <p:xfrm>
          <a:off x="1219200" y="2819400"/>
          <a:ext cx="70024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7" name="Equation" r:id="rId3" imgW="1714500" imgH="279400" progId="Equation.3">
                  <p:embed/>
                </p:oleObj>
              </mc:Choice>
              <mc:Fallback>
                <p:oleObj name="Equation" r:id="rId3" imgW="1714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19400"/>
                        <a:ext cx="700246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6.2.2</a:t>
            </a:r>
          </a:p>
        </p:txBody>
      </p:sp>
    </p:spTree>
    <p:extLst>
      <p:ext uri="{BB962C8B-B14F-4D97-AF65-F5344CB8AC3E}">
        <p14:creationId xmlns:p14="http://schemas.microsoft.com/office/powerpoint/2010/main" val="2397815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Binary → count → weight matrix</a:t>
            </a: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20650" y="1905000"/>
          <a:ext cx="8947150" cy="26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1" name="Worksheet" r:id="rId3" imgW="9779000" imgH="2933700" progId="Excel.Sheet.8">
                  <p:embed/>
                </p:oleObj>
              </mc:Choice>
              <mc:Fallback>
                <p:oleObj name="Worksheet" r:id="rId3" imgW="9779000" imgH="2933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1905000"/>
                        <a:ext cx="8947150" cy="267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TextBox 8"/>
          <p:cNvSpPr txBox="1">
            <a:spLocks noChangeArrowheads="1"/>
          </p:cNvSpPr>
          <p:nvPr/>
        </p:nvSpPr>
        <p:spPr bwMode="auto">
          <a:xfrm>
            <a:off x="609600" y="53340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Each document is now represented by a real-valued vector of tf-idf weights ∈ </a:t>
            </a:r>
            <a:r>
              <a:rPr lang="en-US">
                <a:latin typeface="Palatino Linotype" charset="0"/>
              </a:rPr>
              <a:t>R</a:t>
            </a:r>
            <a:r>
              <a:rPr lang="en-US" baseline="30000"/>
              <a:t>|V|</a:t>
            </a:r>
          </a:p>
        </p:txBody>
      </p:sp>
      <p:sp>
        <p:nvSpPr>
          <p:cNvPr id="4506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1265456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tf-idf</a:t>
            </a:r>
            <a:r>
              <a:rPr lang="en-US" dirty="0"/>
              <a:t> weighting</a:t>
            </a:r>
          </a:p>
        </p:txBody>
      </p:sp>
    </p:spTree>
    <p:extLst>
      <p:ext uri="{BB962C8B-B14F-4D97-AF65-F5344CB8AC3E}">
        <p14:creationId xmlns:p14="http://schemas.microsoft.com/office/powerpoint/2010/main" val="3085359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Vector Space Model (VSM)</a:t>
            </a:r>
          </a:p>
        </p:txBody>
      </p:sp>
    </p:spTree>
    <p:extLst>
      <p:ext uri="{BB962C8B-B14F-4D97-AF65-F5344CB8AC3E}">
        <p14:creationId xmlns:p14="http://schemas.microsoft.com/office/powerpoint/2010/main" val="2436610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Documents as vectors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Now we have a |V|-dimensional vector space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Terms are axes of the space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Documents are points or vectors in this space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Very high-dimensional: tens of millions of dimensions when you apply this to a web search engine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These are very sparse vectors – most entries are zero</a:t>
            </a:r>
          </a:p>
        </p:txBody>
      </p:sp>
      <p:sp>
        <p:nvSpPr>
          <p:cNvPr id="46084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183572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Queries as vectors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Key idea 1:</a:t>
            </a:r>
            <a:r>
              <a:rPr lang="en-US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Do the same for queries: represent them as vectors in the space</a:t>
            </a:r>
          </a:p>
          <a:p>
            <a:pPr eaLnBrk="1" hangingPunct="1"/>
            <a:r>
              <a:rPr lang="en-US" u="sng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Key idea 2:</a:t>
            </a:r>
            <a:r>
              <a:rPr lang="en-US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Rank documents according to their proximity to the query in this space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proximity = similarity of vectors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proximity ≈ inverse of distance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Recall: We do this because we want to get away from the you’re-either-in-or-out Boolean model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Instead: rank more relevant documents higher than less relevant documents</a:t>
            </a:r>
          </a:p>
        </p:txBody>
      </p:sp>
      <p:sp>
        <p:nvSpPr>
          <p:cNvPr id="47108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419362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Ranked retrieval models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Rather than a set of documents satisfying a query expression, in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ranked retrieval models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the system returns an ordering over the (top) documents in the collection with respect to a query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Free text queries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Rather than a query language of operators and expressions, the user’s query is just one or more words in a human language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 principle, there are two separate choices here, but in practice, ranked retrieval models have normally been associated with free text queries and vice versa</a:t>
            </a:r>
          </a:p>
          <a:p>
            <a:pPr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F04CD622-71EB-E942-81D1-1DC915DC6908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84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Formalizing vector space proximity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First cut: distance between two points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( = distance between the end points of the two vectors)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Euclidean distance?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Euclidean distance is a bad idea . . 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 . . because Euclidean distance is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large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vectors of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different lengths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115105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315200" cy="1054100"/>
          </a:xfrm>
        </p:spPr>
        <p:txBody>
          <a:bodyPr/>
          <a:lstStyle/>
          <a:p>
            <a:pPr eaLnBrk="1" hangingPunct="1"/>
            <a:r>
              <a:rPr lang="en-US" sz="4000" b="0">
                <a:latin typeface="Calibri" charset="0"/>
                <a:ea typeface="ＭＳ Ｐゴシック" charset="0"/>
                <a:cs typeface="ＭＳ Ｐゴシック" charset="0"/>
              </a:rPr>
              <a:t>Why distance is a bad idea</a:t>
            </a:r>
          </a:p>
        </p:txBody>
      </p:sp>
      <p:pic>
        <p:nvPicPr>
          <p:cNvPr id="49155" name="Content Placeholder 3" descr="vs1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3800" y="1600200"/>
            <a:ext cx="5257800" cy="4114800"/>
          </a:xfrm>
        </p:spPr>
      </p:pic>
      <p:sp>
        <p:nvSpPr>
          <p:cNvPr id="49156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633538"/>
            <a:ext cx="3008313" cy="4691062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The Euclidean distance between </a:t>
            </a:r>
            <a:r>
              <a:rPr lang="en-US" sz="2400" i="1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q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sz="2400" i="1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400" i="1" baseline="-25000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is large even though the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distribution of terms in the query </a:t>
            </a:r>
            <a:r>
              <a:rPr lang="en-US" sz="2400" i="1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2400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and the distribution of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terms in the document </a:t>
            </a:r>
            <a:r>
              <a:rPr lang="en-US" sz="2400" i="1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400" i="1" baseline="-25000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are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very similar.</a:t>
            </a:r>
          </a:p>
        </p:txBody>
      </p:sp>
      <p:cxnSp>
        <p:nvCxnSpPr>
          <p:cNvPr id="49157" name="Straight Arrow Connector 6"/>
          <p:cNvCxnSpPr>
            <a:cxnSpLocks noChangeShapeType="1"/>
          </p:cNvCxnSpPr>
          <p:nvPr/>
        </p:nvCxnSpPr>
        <p:spPr bwMode="auto">
          <a:xfrm>
            <a:off x="1676400" y="21336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58" name="Straight Arrow Connector 7"/>
          <p:cNvCxnSpPr>
            <a:cxnSpLocks noChangeShapeType="1"/>
          </p:cNvCxnSpPr>
          <p:nvPr/>
        </p:nvCxnSpPr>
        <p:spPr bwMode="auto">
          <a:xfrm>
            <a:off x="1143000" y="25130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59" name="Straight Arrow Connector 8"/>
          <p:cNvCxnSpPr>
            <a:cxnSpLocks noChangeShapeType="1"/>
          </p:cNvCxnSpPr>
          <p:nvPr/>
        </p:nvCxnSpPr>
        <p:spPr bwMode="auto">
          <a:xfrm>
            <a:off x="2133600" y="37322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0" name="Straight Arrow Connector 9"/>
          <p:cNvCxnSpPr>
            <a:cxnSpLocks noChangeShapeType="1"/>
          </p:cNvCxnSpPr>
          <p:nvPr/>
        </p:nvCxnSpPr>
        <p:spPr bwMode="auto">
          <a:xfrm>
            <a:off x="1905000" y="48752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1" name="TextBox 8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2382890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Use angle instead of distance</a:t>
            </a:r>
          </a:p>
        </p:txBody>
      </p:sp>
      <p:sp>
        <p:nvSpPr>
          <p:cNvPr id="5017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Thought experiment: take a document 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and append it to itself. Call this document 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′.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“Semantically”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′ have the same content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The Euclidean distance between the two documents can be quite large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angle between the two documents is 0, corresponding to maximal similarity.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Key idea: Rank documents according to angle with query.</a:t>
            </a: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107509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From angles to cosines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following two notions are equivalent.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Rank documents in </a:t>
            </a:r>
            <a:r>
              <a:rPr lang="en-US" u="sng" dirty="0">
                <a:latin typeface="Calibri" charset="0"/>
                <a:ea typeface="ＭＳ Ｐゴシック" charset="0"/>
              </a:rPr>
              <a:t>decreasing</a:t>
            </a:r>
            <a:r>
              <a:rPr lang="en-US" dirty="0">
                <a:latin typeface="Calibri" charset="0"/>
                <a:ea typeface="ＭＳ Ｐゴシック" charset="0"/>
              </a:rPr>
              <a:t> order of the angle between query and document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Rank documents in </a:t>
            </a:r>
            <a:r>
              <a:rPr lang="en-US" u="sng" dirty="0">
                <a:latin typeface="Calibri" charset="0"/>
                <a:ea typeface="ＭＳ Ｐゴシック" charset="0"/>
              </a:rPr>
              <a:t>increasing</a:t>
            </a:r>
            <a:r>
              <a:rPr lang="en-US" dirty="0">
                <a:latin typeface="Calibri" charset="0"/>
                <a:ea typeface="ＭＳ Ｐゴシック" charset="0"/>
              </a:rPr>
              <a:t> order of </a:t>
            </a:r>
          </a:p>
          <a:p>
            <a:pPr marL="914400" lvl="2" indent="0" eaLnBrk="1" hangingPunct="1">
              <a:buNone/>
            </a:pPr>
            <a:r>
              <a:rPr lang="en-US" sz="2400" dirty="0">
                <a:latin typeface="Calibri" charset="0"/>
                <a:ea typeface="ＭＳ Ｐゴシック" charset="0"/>
              </a:rPr>
              <a:t>cosine(</a:t>
            </a:r>
            <a:r>
              <a:rPr lang="en-US" sz="2400" dirty="0" err="1">
                <a:latin typeface="Calibri" charset="0"/>
                <a:ea typeface="ＭＳ Ｐゴシック" charset="0"/>
              </a:rPr>
              <a:t>query,document</a:t>
            </a:r>
            <a:r>
              <a:rPr lang="en-US" sz="2400" dirty="0">
                <a:latin typeface="Calibri" charset="0"/>
                <a:ea typeface="ＭＳ Ｐゴシック" charset="0"/>
              </a:rPr>
              <a:t>)</a:t>
            </a:r>
          </a:p>
          <a:p>
            <a:pPr marL="914400" lvl="2" indent="0" eaLnBrk="1" hangingPunct="1">
              <a:buNone/>
            </a:pPr>
            <a:endParaRPr lang="en-US" sz="2400" dirty="0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Cosine is a monotonically decreasing function for the interval [0</a:t>
            </a:r>
            <a:r>
              <a:rPr lang="en-US" baseline="30000" dirty="0">
                <a:latin typeface="Calibri" charset="0"/>
                <a:ea typeface="ＭＳ Ｐゴシック" charset="0"/>
                <a:cs typeface="ＭＳ Ｐゴシック" charset="0"/>
              </a:rPr>
              <a:t>o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180</a:t>
            </a:r>
            <a:r>
              <a:rPr lang="en-US" baseline="30000" dirty="0">
                <a:latin typeface="Calibri" charset="0"/>
                <a:ea typeface="ＭＳ Ｐゴシック" charset="0"/>
                <a:cs typeface="ＭＳ Ｐゴシック" charset="0"/>
              </a:rPr>
              <a:t>o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  <p:sp>
        <p:nvSpPr>
          <p:cNvPr id="51204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18574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From angles to cosines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685800"/>
          </a:xfrm>
        </p:spPr>
        <p:txBody>
          <a:bodyPr/>
          <a:lstStyle/>
          <a:p>
            <a:pPr eaLnBrk="1" hangingPunct="1"/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But how – </a:t>
            </a:r>
            <a:r>
              <a:rPr lang="en-US" sz="2600" i="1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and why</a:t>
            </a: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 – should we be computing cosines?</a:t>
            </a:r>
          </a:p>
        </p:txBody>
      </p:sp>
      <p:sp>
        <p:nvSpPr>
          <p:cNvPr id="52228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  <p:pic>
        <p:nvPicPr>
          <p:cNvPr id="5222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6" b="16666"/>
          <a:stretch>
            <a:fillRect/>
          </a:stretch>
        </p:blipFill>
        <p:spPr bwMode="auto">
          <a:xfrm>
            <a:off x="1219200" y="1676400"/>
            <a:ext cx="63246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3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Length normalization</a:t>
            </a:r>
          </a:p>
        </p:txBody>
      </p:sp>
      <p:sp>
        <p:nvSpPr>
          <p:cNvPr id="532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 vector can be (length-) normalized by dividing each of its components by its length – for this we use the L</a:t>
            </a:r>
            <a:r>
              <a:rPr lang="en-US" baseline="-2500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norm:</a:t>
            </a:r>
          </a:p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Dividing a vector by its L</a:t>
            </a:r>
            <a:r>
              <a:rPr lang="en-US" baseline="-2500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norm makes it a unit (length) vector (on surface of unit hypersphere)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Effect on the two documents d and d′ (d appended to itself) from earlier slide: they have identical vectors after length-normalization.</a:t>
            </a:r>
          </a:p>
          <a:p>
            <a:pPr lvl="1"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</a:rPr>
              <a:t>Long and short documents now have comparable weights</a:t>
            </a: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3871913" y="2590800"/>
          <a:ext cx="20875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5" name="Equation" r:id="rId3" imgW="876240" imgH="317160" progId="Equation.3">
                  <p:embed/>
                </p:oleObj>
              </mc:Choice>
              <mc:Fallback>
                <p:oleObj name="Equation" r:id="rId3" imgW="8762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913" y="2590800"/>
                        <a:ext cx="208756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426306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cosine(query,document)</a:t>
            </a:r>
          </a:p>
        </p:txBody>
      </p:sp>
      <p:graphicFrame>
        <p:nvGraphicFramePr>
          <p:cNvPr id="5427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012825" y="2317750"/>
          <a:ext cx="7216775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9" name="Equation" r:id="rId4" imgW="2946240" imgH="609480" progId="Equation.3">
                  <p:embed/>
                </p:oleObj>
              </mc:Choice>
              <mc:Fallback>
                <p:oleObj name="Equation" r:id="rId4" imgW="29462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317750"/>
                        <a:ext cx="7216775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Callout 1 4"/>
          <p:cNvSpPr>
            <a:spLocks/>
          </p:cNvSpPr>
          <p:nvPr/>
        </p:nvSpPr>
        <p:spPr bwMode="auto">
          <a:xfrm>
            <a:off x="1600200" y="1676400"/>
            <a:ext cx="1984375" cy="461963"/>
          </a:xfrm>
          <a:prstGeom prst="borderCallout1">
            <a:avLst>
              <a:gd name="adj1" fmla="val 104463"/>
              <a:gd name="adj2" fmla="val 51190"/>
              <a:gd name="adj3" fmla="val 204176"/>
              <a:gd name="adj4" fmla="val 7493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Dot product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14800" y="1676400"/>
            <a:ext cx="1981200" cy="762000"/>
            <a:chOff x="4114800" y="1676400"/>
            <a:chExt cx="1981200" cy="762000"/>
          </a:xfrm>
        </p:grpSpPr>
        <p:sp>
          <p:nvSpPr>
            <p:cNvPr id="54286" name="Line Callout 2 5"/>
            <p:cNvSpPr>
              <a:spLocks/>
            </p:cNvSpPr>
            <p:nvPr/>
          </p:nvSpPr>
          <p:spPr bwMode="auto">
            <a:xfrm>
              <a:off x="4114800" y="1676400"/>
              <a:ext cx="1981200" cy="457200"/>
            </a:xfrm>
            <a:prstGeom prst="borderCallout2">
              <a:avLst>
                <a:gd name="adj1" fmla="val 97319"/>
                <a:gd name="adj2" fmla="val 8153"/>
                <a:gd name="adj3" fmla="val 159227"/>
                <a:gd name="adj4" fmla="val 7509"/>
                <a:gd name="adj5" fmla="val 172023"/>
                <a:gd name="adj6" fmla="val 388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Unit vectors</a:t>
              </a:r>
            </a:p>
          </p:txBody>
        </p:sp>
        <p:cxnSp>
          <p:nvCxnSpPr>
            <p:cNvPr id="54287" name="Straight Connector 7"/>
            <p:cNvCxnSpPr>
              <a:cxnSpLocks noChangeShapeType="1"/>
            </p:cNvCxnSpPr>
            <p:nvPr/>
          </p:nvCxnSpPr>
          <p:spPr bwMode="auto">
            <a:xfrm rot="5400000">
              <a:off x="4572794" y="2286000"/>
              <a:ext cx="304006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278" name="TextBox 10"/>
          <p:cNvSpPr txBox="1">
            <a:spLocks noChangeArrowheads="1"/>
          </p:cNvSpPr>
          <p:nvPr/>
        </p:nvSpPr>
        <p:spPr bwMode="auto">
          <a:xfrm>
            <a:off x="304800" y="4343400"/>
            <a:ext cx="8610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0000FF"/>
                </a:solidFill>
              </a:rPr>
              <a:t>q</a:t>
            </a:r>
            <a:r>
              <a:rPr lang="en-US" i="1" baseline="-25000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 is the tf-idf weight of term </a:t>
            </a:r>
            <a:r>
              <a:rPr lang="en-US" i="1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 in the query</a:t>
            </a:r>
          </a:p>
          <a:p>
            <a:pPr eaLnBrk="1" hangingPunct="1"/>
            <a:r>
              <a:rPr lang="en-US" i="1">
                <a:solidFill>
                  <a:srgbClr val="0000FF"/>
                </a:solidFill>
              </a:rPr>
              <a:t>d</a:t>
            </a:r>
            <a:r>
              <a:rPr lang="en-US" i="1" baseline="-25000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 is the tf-idf weight of term </a:t>
            </a:r>
            <a:r>
              <a:rPr lang="en-US" i="1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 in the document</a:t>
            </a:r>
          </a:p>
          <a:p>
            <a:pPr eaLnBrk="1" hangingPunct="1"/>
            <a:endParaRPr lang="en-US">
              <a:solidFill>
                <a:srgbClr val="0000FF"/>
              </a:solidFill>
            </a:endParaRPr>
          </a:p>
          <a:p>
            <a:pPr eaLnBrk="1" hangingPunct="1"/>
            <a:r>
              <a:rPr lang="en-US"/>
              <a:t>cos(</a:t>
            </a:r>
            <a:r>
              <a:rPr lang="en-US" i="1"/>
              <a:t>q,d</a:t>
            </a:r>
            <a:r>
              <a:rPr lang="en-US"/>
              <a:t>) is the cosine similarity of </a:t>
            </a:r>
            <a:r>
              <a:rPr lang="en-US" i="1"/>
              <a:t>q</a:t>
            </a:r>
            <a:r>
              <a:rPr lang="en-US"/>
              <a:t> and </a:t>
            </a:r>
            <a:r>
              <a:rPr lang="en-US" i="1"/>
              <a:t>d</a:t>
            </a:r>
            <a:r>
              <a:rPr lang="en-US"/>
              <a:t> … or,</a:t>
            </a:r>
          </a:p>
          <a:p>
            <a:pPr eaLnBrk="1" hangingPunct="1"/>
            <a:r>
              <a:rPr lang="en-US"/>
              <a:t>equivalently, the cosine of the angle between </a:t>
            </a:r>
            <a:r>
              <a:rPr lang="en-US" i="1"/>
              <a:t>q</a:t>
            </a:r>
            <a:r>
              <a:rPr lang="en-US"/>
              <a:t> and </a:t>
            </a:r>
            <a:r>
              <a:rPr lang="en-US" i="1"/>
              <a:t>d</a:t>
            </a:r>
            <a:r>
              <a:rPr lang="en-US"/>
              <a:t>.</a:t>
            </a:r>
          </a:p>
        </p:txBody>
      </p:sp>
      <p:cxnSp>
        <p:nvCxnSpPr>
          <p:cNvPr id="54279" name="Straight Arrow Connector 11"/>
          <p:cNvCxnSpPr>
            <a:cxnSpLocks noChangeShapeType="1"/>
          </p:cNvCxnSpPr>
          <p:nvPr/>
        </p:nvCxnSpPr>
        <p:spPr bwMode="auto">
          <a:xfrm>
            <a:off x="5486400" y="55610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0" name="Straight Arrow Connector 12"/>
          <p:cNvCxnSpPr>
            <a:cxnSpLocks noChangeShapeType="1"/>
          </p:cNvCxnSpPr>
          <p:nvPr/>
        </p:nvCxnSpPr>
        <p:spPr bwMode="auto">
          <a:xfrm>
            <a:off x="6400800" y="54864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1" name="Straight Arrow Connector 13"/>
          <p:cNvCxnSpPr>
            <a:cxnSpLocks noChangeShapeType="1"/>
          </p:cNvCxnSpPr>
          <p:nvPr/>
        </p:nvCxnSpPr>
        <p:spPr bwMode="auto">
          <a:xfrm>
            <a:off x="7239000" y="59420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2" name="Straight Arrow Connector 14"/>
          <p:cNvCxnSpPr>
            <a:cxnSpLocks noChangeShapeType="1"/>
          </p:cNvCxnSpPr>
          <p:nvPr/>
        </p:nvCxnSpPr>
        <p:spPr bwMode="auto">
          <a:xfrm>
            <a:off x="8077200" y="58658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3" name="Straight Arrow Connector 15"/>
          <p:cNvCxnSpPr>
            <a:cxnSpLocks noChangeShapeType="1"/>
          </p:cNvCxnSpPr>
          <p:nvPr/>
        </p:nvCxnSpPr>
        <p:spPr bwMode="auto">
          <a:xfrm>
            <a:off x="1295400" y="54864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4" name="Straight Arrow Connector 16"/>
          <p:cNvCxnSpPr>
            <a:cxnSpLocks noChangeShapeType="1"/>
          </p:cNvCxnSpPr>
          <p:nvPr/>
        </p:nvCxnSpPr>
        <p:spPr bwMode="auto">
          <a:xfrm>
            <a:off x="990600" y="55626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5" name="TextBox 1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373083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Cosine for length-normalized vectors</a:t>
            </a:r>
          </a:p>
        </p:txBody>
      </p:sp>
      <p:sp>
        <p:nvSpPr>
          <p:cNvPr id="563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length-normalized vectors, cosine similarity is simply the dot product (or scalar product):</a:t>
            </a: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                                for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q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length-normalized.</a:t>
            </a:r>
          </a:p>
          <a:p>
            <a:pPr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1A75144-B418-A04F-ACEF-BB5DF4DD4359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56322" name="Content Placeholder 3"/>
          <p:cNvGraphicFramePr>
            <a:graphicFrameLocks noChangeAspect="1"/>
          </p:cNvGraphicFramePr>
          <p:nvPr/>
        </p:nvGraphicFramePr>
        <p:xfrm>
          <a:off x="1504950" y="3124200"/>
          <a:ext cx="52006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3" name="Equation" r:id="rId3" imgW="1638300" imgH="304800" progId="Equation.3">
                  <p:embed/>
                </p:oleObj>
              </mc:Choice>
              <mc:Fallback>
                <p:oleObj name="Equation" r:id="rId3" imgW="16383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124200"/>
                        <a:ext cx="520065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2024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Cosine similarity illustrated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593FD82A-4A0E-874B-843C-B5BEFE993F13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57349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6713"/>
            <a:ext cx="6559550" cy="48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5036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3"/>
          <p:cNvSpPr>
            <a:spLocks noGrp="1"/>
          </p:cNvSpPr>
          <p:nvPr>
            <p:ph type="title"/>
          </p:nvPr>
        </p:nvSpPr>
        <p:spPr>
          <a:xfrm>
            <a:off x="533400" y="273050"/>
            <a:ext cx="8610600" cy="1162050"/>
          </a:xfrm>
        </p:spPr>
        <p:txBody>
          <a:bodyPr/>
          <a:lstStyle/>
          <a:p>
            <a:pPr eaLnBrk="1" hangingPunct="1"/>
            <a:r>
              <a:rPr lang="en-US" sz="3600" b="0" dirty="0">
                <a:latin typeface="Calibri" charset="0"/>
                <a:ea typeface="ＭＳ Ｐゴシック" charset="0"/>
                <a:cs typeface="ＭＳ Ｐゴシック" charset="0"/>
              </a:rPr>
              <a:t>Cosine similarity amongst 3 documents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505200" y="2209800"/>
          <a:ext cx="5410200" cy="2436815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403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633538"/>
            <a:ext cx="3008313" cy="4691062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How similar are</a:t>
            </a:r>
          </a:p>
          <a:p>
            <a:pPr eaLnBrk="1" hangingPunct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the novels</a:t>
            </a:r>
          </a:p>
          <a:p>
            <a:pPr eaLnBrk="1" hangingPunct="1"/>
            <a:r>
              <a:rPr lang="en-US" sz="2800" dirty="0" err="1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SaS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Sense and</a:t>
            </a:r>
          </a:p>
          <a:p>
            <a:pPr eaLnBrk="1" hangingPunct="1"/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Sensibility</a:t>
            </a:r>
          </a:p>
          <a:p>
            <a:pPr eaLnBrk="1" hangingPunct="1"/>
            <a:r>
              <a:rPr lang="en-US" sz="2800" dirty="0" err="1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PaP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Pride and</a:t>
            </a:r>
          </a:p>
          <a:p>
            <a:pPr eaLnBrk="1" hangingPunct="1"/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Prejudice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, and</a:t>
            </a:r>
          </a:p>
          <a:p>
            <a:pPr eaLnBrk="1" hangingPunct="1"/>
            <a:r>
              <a:rPr lang="en-US" sz="2800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WH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Wuthering</a:t>
            </a:r>
          </a:p>
          <a:p>
            <a:pPr eaLnBrk="1" hangingPunct="1"/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Heights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</p:txBody>
      </p:sp>
      <p:sp>
        <p:nvSpPr>
          <p:cNvPr id="58404" name="TextBox 7"/>
          <p:cNvSpPr txBox="1">
            <a:spLocks noChangeArrowheads="1"/>
          </p:cNvSpPr>
          <p:nvPr/>
        </p:nvSpPr>
        <p:spPr bwMode="auto">
          <a:xfrm>
            <a:off x="4099128" y="4800600"/>
            <a:ext cx="3978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C00000"/>
                </a:solidFill>
                <a:latin typeface="+mn-lt"/>
              </a:rPr>
              <a:t>Term frequencies (counts)</a:t>
            </a:r>
          </a:p>
        </p:txBody>
      </p:sp>
      <p:sp>
        <p:nvSpPr>
          <p:cNvPr id="58405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  <p:sp>
        <p:nvSpPr>
          <p:cNvPr id="58406" name="TextBox 7"/>
          <p:cNvSpPr txBox="1">
            <a:spLocks noChangeArrowheads="1"/>
          </p:cNvSpPr>
          <p:nvPr/>
        </p:nvSpPr>
        <p:spPr bwMode="auto">
          <a:xfrm>
            <a:off x="260350" y="6172200"/>
            <a:ext cx="7343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57E69"/>
                </a:solidFill>
                <a:latin typeface="+mn-lt"/>
              </a:rPr>
              <a:t>Note: To simplify this example, we don’t do </a:t>
            </a:r>
            <a:r>
              <a:rPr lang="en-US" dirty="0" err="1">
                <a:solidFill>
                  <a:srgbClr val="357E69"/>
                </a:solidFill>
                <a:latin typeface="+mn-lt"/>
              </a:rPr>
              <a:t>idf</a:t>
            </a:r>
            <a:r>
              <a:rPr lang="en-US" dirty="0">
                <a:solidFill>
                  <a:srgbClr val="357E69"/>
                </a:solidFill>
                <a:latin typeface="+mn-lt"/>
              </a:rPr>
              <a:t> weighting.</a:t>
            </a:r>
          </a:p>
        </p:txBody>
      </p:sp>
    </p:spTree>
    <p:extLst>
      <p:ext uri="{BB962C8B-B14F-4D97-AF65-F5344CB8AC3E}">
        <p14:creationId xmlns:p14="http://schemas.microsoft.com/office/powerpoint/2010/main" val="414043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Feast or famine: not a problem in ranked retrieval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When a system produces a ranked result set, large result sets are not an issue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Indeed, the size of the result set is not an issue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We just show the top </a:t>
            </a:r>
            <a:r>
              <a:rPr lang="en-US" i="1" dirty="0">
                <a:latin typeface="Calibri" charset="0"/>
                <a:ea typeface="ＭＳ Ｐゴシック" charset="0"/>
              </a:rPr>
              <a:t>k </a:t>
            </a:r>
            <a:r>
              <a:rPr lang="en-US" dirty="0">
                <a:latin typeface="Calibri" charset="0"/>
                <a:ea typeface="ＭＳ Ｐゴシック" charset="0"/>
              </a:rPr>
              <a:t>( ≈ 10) results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We don’t overwhelm the user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Premise: the ranking algorithm works</a:t>
            </a: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276852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3 documents example contd.</a:t>
            </a:r>
          </a:p>
        </p:txBody>
      </p:sp>
      <p:sp>
        <p:nvSpPr>
          <p:cNvPr id="59395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Log frequency weighting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</p:nvPr>
        </p:nvGraphicFramePr>
        <p:xfrm>
          <a:off x="228600" y="2438400"/>
          <a:ext cx="4191000" cy="1857375"/>
        </p:xfrm>
        <a:graphic>
          <a:graphicData uri="http://schemas.openxmlformats.org/drawingml/2006/table">
            <a:tbl>
              <a:tblPr/>
              <a:tblGrid>
                <a:gridCol w="1185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3.06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1.30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After length normalization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quarter" idx="4"/>
          </p:nvPr>
        </p:nvGraphicFramePr>
        <p:xfrm>
          <a:off x="4645025" y="2438400"/>
          <a:ext cx="4268788" cy="1857375"/>
        </p:xfrm>
        <a:graphic>
          <a:graphicData uri="http://schemas.openxmlformats.org/drawingml/2006/table">
            <a:tbl>
              <a:tblPr/>
              <a:tblGrid>
                <a:gridCol w="1236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0.832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0.335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81000" y="4450140"/>
            <a:ext cx="7924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 err="1">
                <a:solidFill>
                  <a:srgbClr val="0000FF"/>
                </a:solidFill>
                <a:latin typeface="+mn-lt"/>
              </a:rPr>
              <a:t>cos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+mn-lt"/>
              </a:rPr>
              <a:t>SaS,PaP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) </a:t>
            </a:r>
            <a:r>
              <a:rPr lang="en-US" dirty="0">
                <a:latin typeface="+mn-lt"/>
              </a:rPr>
              <a:t>≈</a:t>
            </a:r>
          </a:p>
          <a:p>
            <a:pPr eaLnBrk="1" hangingPunct="1"/>
            <a:r>
              <a:rPr lang="en-US" dirty="0">
                <a:latin typeface="+mn-lt"/>
              </a:rPr>
              <a:t>0.789 × 0.832 + 0.515 × 0.555 + 0.335 × 0.0 + 0.0 × 0.0 ≈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0.94</a:t>
            </a:r>
            <a:endParaRPr lang="en-US" dirty="0">
              <a:latin typeface="+mn-lt"/>
            </a:endParaRPr>
          </a:p>
          <a:p>
            <a:pPr eaLnBrk="1" hangingPunct="1"/>
            <a:r>
              <a:rPr lang="en-US" dirty="0" err="1">
                <a:solidFill>
                  <a:srgbClr val="0000FF"/>
                </a:solidFill>
                <a:latin typeface="+mn-lt"/>
              </a:rPr>
              <a:t>cos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+mn-lt"/>
              </a:rPr>
              <a:t>SaS,WH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)</a:t>
            </a:r>
            <a:r>
              <a:rPr lang="en-US" dirty="0">
                <a:latin typeface="+mn-lt"/>
              </a:rPr>
              <a:t> ≈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0.79</a:t>
            </a:r>
          </a:p>
          <a:p>
            <a:pPr eaLnBrk="1" hangingPunct="1"/>
            <a:r>
              <a:rPr lang="en-US" dirty="0" err="1">
                <a:solidFill>
                  <a:srgbClr val="0000FF"/>
                </a:solidFill>
                <a:latin typeface="+mn-lt"/>
              </a:rPr>
              <a:t>cos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+mn-lt"/>
              </a:rPr>
              <a:t>PaP,WH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) </a:t>
            </a:r>
            <a:r>
              <a:rPr lang="en-US" dirty="0">
                <a:latin typeface="+mn-lt"/>
              </a:rPr>
              <a:t>≈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0.69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447800" y="6324600"/>
            <a:ext cx="58929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7254"/>
                </a:solidFill>
                <a:latin typeface="+mn-lt"/>
              </a:rPr>
              <a:t>Why do we have </a:t>
            </a:r>
            <a:r>
              <a:rPr lang="en-US" dirty="0" err="1">
                <a:solidFill>
                  <a:srgbClr val="007254"/>
                </a:solidFill>
                <a:latin typeface="+mn-lt"/>
              </a:rPr>
              <a:t>cos</a:t>
            </a:r>
            <a:r>
              <a:rPr lang="en-US" dirty="0">
                <a:solidFill>
                  <a:srgbClr val="007254"/>
                </a:solidFill>
                <a:latin typeface="+mn-lt"/>
              </a:rPr>
              <a:t>(</a:t>
            </a:r>
            <a:r>
              <a:rPr lang="en-US" dirty="0" err="1">
                <a:solidFill>
                  <a:srgbClr val="007254"/>
                </a:solidFill>
                <a:latin typeface="+mn-lt"/>
              </a:rPr>
              <a:t>SaS,PaP</a:t>
            </a:r>
            <a:r>
              <a:rPr lang="en-US" dirty="0">
                <a:solidFill>
                  <a:srgbClr val="007254"/>
                </a:solidFill>
                <a:latin typeface="+mn-lt"/>
              </a:rPr>
              <a:t>) &gt; </a:t>
            </a:r>
            <a:r>
              <a:rPr lang="en-US" dirty="0" err="1">
                <a:solidFill>
                  <a:srgbClr val="007254"/>
                </a:solidFill>
                <a:latin typeface="+mn-lt"/>
              </a:rPr>
              <a:t>cos</a:t>
            </a:r>
            <a:r>
              <a:rPr lang="en-US" dirty="0">
                <a:solidFill>
                  <a:srgbClr val="007254"/>
                </a:solidFill>
                <a:latin typeface="+mn-lt"/>
              </a:rPr>
              <a:t>(SAS,WH)?</a:t>
            </a:r>
          </a:p>
        </p:txBody>
      </p:sp>
      <p:sp>
        <p:nvSpPr>
          <p:cNvPr id="59463" name="TextBox 8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366386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5" grpId="0"/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Vector Space Model (VSM)</a:t>
            </a:r>
          </a:p>
        </p:txBody>
      </p:sp>
    </p:spTree>
    <p:extLst>
      <p:ext uri="{BB962C8B-B14F-4D97-AF65-F5344CB8AC3E}">
        <p14:creationId xmlns:p14="http://schemas.microsoft.com/office/powerpoint/2010/main" val="1604112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Calculating </a:t>
            </a:r>
            <a:r>
              <a:rPr lang="en-US" dirty="0" err="1"/>
              <a:t>tf-idf</a:t>
            </a:r>
            <a:r>
              <a:rPr lang="en-US" dirty="0"/>
              <a:t> cosine scores</a:t>
            </a:r>
          </a:p>
          <a:p>
            <a:r>
              <a:rPr lang="en-US" dirty="0"/>
              <a:t>in an IR system</a:t>
            </a:r>
          </a:p>
        </p:txBody>
      </p:sp>
    </p:spTree>
    <p:extLst>
      <p:ext uri="{BB962C8B-B14F-4D97-AF65-F5344CB8AC3E}">
        <p14:creationId xmlns:p14="http://schemas.microsoft.com/office/powerpoint/2010/main" val="1464164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tf-idf weighting has many variants</a:t>
            </a:r>
          </a:p>
        </p:txBody>
      </p:sp>
      <p:pic>
        <p:nvPicPr>
          <p:cNvPr id="60419" name="Content Placeholder 7" descr="table1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188" y="1592263"/>
            <a:ext cx="8888412" cy="2751137"/>
          </a:xfrm>
        </p:spPr>
      </p:pic>
      <p:sp>
        <p:nvSpPr>
          <p:cNvPr id="60420" name="Rectangle 8"/>
          <p:cNvSpPr>
            <a:spLocks noChangeArrowheads="1"/>
          </p:cNvSpPr>
          <p:nvPr/>
        </p:nvSpPr>
        <p:spPr bwMode="auto">
          <a:xfrm>
            <a:off x="152400" y="1905000"/>
            <a:ext cx="7772400" cy="381000"/>
          </a:xfrm>
          <a:prstGeom prst="rect">
            <a:avLst/>
          </a:prstGeom>
          <a:solidFill>
            <a:schemeClr val="accent1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TextBox 10"/>
          <p:cNvSpPr txBox="1">
            <a:spLocks noChangeArrowheads="1"/>
          </p:cNvSpPr>
          <p:nvPr/>
        </p:nvSpPr>
        <p:spPr bwMode="auto">
          <a:xfrm>
            <a:off x="228600" y="5105400"/>
            <a:ext cx="8386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Columns headed </a:t>
            </a:r>
            <a:r>
              <a:rPr lang="ja-JP" altLang="en-US"/>
              <a:t>‘</a:t>
            </a:r>
            <a:r>
              <a:rPr lang="en-US"/>
              <a:t>n</a:t>
            </a:r>
            <a:r>
              <a:rPr lang="ja-JP" altLang="en-US"/>
              <a:t>’</a:t>
            </a:r>
            <a:r>
              <a:rPr lang="en-US"/>
              <a:t> are acronyms for weight schemes.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20763" y="6019800"/>
            <a:ext cx="6751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Why is the base of the log in idf immaterial?</a:t>
            </a:r>
          </a:p>
        </p:txBody>
      </p:sp>
      <p:sp>
        <p:nvSpPr>
          <p:cNvPr id="60423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6.4</a:t>
            </a:r>
          </a:p>
        </p:txBody>
      </p:sp>
    </p:spTree>
    <p:extLst>
      <p:ext uri="{BB962C8B-B14F-4D97-AF65-F5344CB8AC3E}">
        <p14:creationId xmlns:p14="http://schemas.microsoft.com/office/powerpoint/2010/main" val="241616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tf-idf weighting has many variants</a:t>
            </a:r>
          </a:p>
        </p:txBody>
      </p:sp>
      <p:pic>
        <p:nvPicPr>
          <p:cNvPr id="60419" name="Content Placeholder 7" descr="table1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188" y="1592263"/>
            <a:ext cx="8888412" cy="2751137"/>
          </a:xfrm>
        </p:spPr>
      </p:pic>
      <p:sp>
        <p:nvSpPr>
          <p:cNvPr id="60420" name="Rectangle 8"/>
          <p:cNvSpPr>
            <a:spLocks noChangeArrowheads="1"/>
          </p:cNvSpPr>
          <p:nvPr/>
        </p:nvSpPr>
        <p:spPr bwMode="auto">
          <a:xfrm>
            <a:off x="152400" y="1905000"/>
            <a:ext cx="7772400" cy="381000"/>
          </a:xfrm>
          <a:prstGeom prst="rect">
            <a:avLst/>
          </a:prstGeom>
          <a:solidFill>
            <a:schemeClr val="accent1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6.4</a:t>
            </a:r>
          </a:p>
        </p:txBody>
      </p:sp>
    </p:spTree>
    <p:extLst>
      <p:ext uri="{BB962C8B-B14F-4D97-AF65-F5344CB8AC3E}">
        <p14:creationId xmlns:p14="http://schemas.microsoft.com/office/powerpoint/2010/main" val="7871389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Weighting may differ in queries vs documents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Many search engines allow for different weightings for queries vs. documents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SMART Notation: denotes the combination in use in an engine, with the notation </a:t>
            </a:r>
            <a:r>
              <a:rPr lang="en-US" i="1" dirty="0" err="1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ddd.qqq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using the acronyms from the previous table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very standard weighting scheme is: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lnc.ltc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Aft>
                <a:spcPts val="900"/>
              </a:spcAft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Document: logarithmic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tf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(l as first character)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no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cosine normalization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Query: logarithmic </a:t>
            </a:r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tf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(l in leftmost column), </a:t>
            </a:r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(t in second column), cosine normalization …</a:t>
            </a:r>
          </a:p>
        </p:txBody>
      </p:sp>
      <p:sp>
        <p:nvSpPr>
          <p:cNvPr id="4" name="Up Arrow Callout 3"/>
          <p:cNvSpPr>
            <a:spLocks noChangeArrowheads="1"/>
          </p:cNvSpPr>
          <p:nvPr/>
        </p:nvSpPr>
        <p:spPr bwMode="auto">
          <a:xfrm>
            <a:off x="7164388" y="4876800"/>
            <a:ext cx="1903412" cy="706438"/>
          </a:xfrm>
          <a:prstGeom prst="upArrowCallout">
            <a:avLst>
              <a:gd name="adj1" fmla="val 25048"/>
              <a:gd name="adj2" fmla="val 25073"/>
              <a:gd name="adj3" fmla="val 25000"/>
              <a:gd name="adj4" fmla="val 64977"/>
            </a:avLst>
          </a:prstGeom>
          <a:solidFill>
            <a:schemeClr val="accent1">
              <a:alpha val="3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A bad idea?</a:t>
            </a:r>
          </a:p>
        </p:txBody>
      </p:sp>
      <p:sp>
        <p:nvSpPr>
          <p:cNvPr id="6246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6.4</a:t>
            </a:r>
          </a:p>
        </p:txBody>
      </p:sp>
    </p:spTree>
    <p:extLst>
      <p:ext uri="{BB962C8B-B14F-4D97-AF65-F5344CB8AC3E}">
        <p14:creationId xmlns:p14="http://schemas.microsoft.com/office/powerpoint/2010/main" val="416030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tf-idf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example: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lnc.ltc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" y="2514600"/>
          <a:ext cx="9067800" cy="27660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29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Query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Prod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tf-raw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tf-wt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idf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n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’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lize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tf-raw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tf-wt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n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’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lize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auto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best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50000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0.34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car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insurance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4612" name="TextBox 4"/>
          <p:cNvSpPr txBox="1">
            <a:spLocks noChangeArrowheads="1"/>
          </p:cNvSpPr>
          <p:nvPr/>
        </p:nvSpPr>
        <p:spPr bwMode="auto">
          <a:xfrm>
            <a:off x="838200" y="1600200"/>
            <a:ext cx="6302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Document: </a:t>
            </a:r>
            <a:r>
              <a:rPr lang="en-US" i="1"/>
              <a:t>car insurance auto insurance</a:t>
            </a:r>
          </a:p>
          <a:p>
            <a:pPr eaLnBrk="1" hangingPunct="1"/>
            <a:r>
              <a:rPr lang="en-US"/>
              <a:t>Query: </a:t>
            </a:r>
            <a:r>
              <a:rPr lang="en-US" i="1"/>
              <a:t>best car insurance</a:t>
            </a:r>
          </a:p>
        </p:txBody>
      </p:sp>
      <p:sp>
        <p:nvSpPr>
          <p:cNvPr id="64613" name="TextBox 5"/>
          <p:cNvSpPr txBox="1">
            <a:spLocks noChangeArrowheads="1"/>
          </p:cNvSpPr>
          <p:nvPr/>
        </p:nvSpPr>
        <p:spPr bwMode="auto">
          <a:xfrm>
            <a:off x="1217613" y="5176838"/>
            <a:ext cx="6249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</a:rPr>
              <a:t>Exercise: what is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, the number of docs?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52650" y="6243638"/>
            <a:ext cx="4595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solidFill>
                  <a:srgbClr val="C00000"/>
                </a:solidFill>
              </a:rPr>
              <a:t>Score = 0+0+0.27+0.53 = 0.8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133600" y="5715000"/>
            <a:ext cx="4895850" cy="461963"/>
            <a:chOff x="2133600" y="5715000"/>
            <a:chExt cx="4895850" cy="461665"/>
          </a:xfrm>
        </p:grpSpPr>
        <p:sp>
          <p:nvSpPr>
            <p:cNvPr id="64617" name="TextBox 8"/>
            <p:cNvSpPr txBox="1">
              <a:spLocks noChangeArrowheads="1"/>
            </p:cNvSpPr>
            <p:nvPr/>
          </p:nvSpPr>
          <p:spPr bwMode="auto">
            <a:xfrm>
              <a:off x="2133600" y="5715000"/>
              <a:ext cx="21018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Doc length =</a:t>
              </a:r>
            </a:p>
          </p:txBody>
        </p:sp>
        <p:graphicFrame>
          <p:nvGraphicFramePr>
            <p:cNvPr id="64514" name="Object 2"/>
            <p:cNvGraphicFramePr>
              <a:graphicFrameLocks noChangeAspect="1"/>
            </p:cNvGraphicFramePr>
            <p:nvPr/>
          </p:nvGraphicFramePr>
          <p:xfrm>
            <a:off x="4070350" y="5729723"/>
            <a:ext cx="2959100" cy="405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17" name="Equation" r:id="rId3" imgW="1574800" imgH="215900" progId="Equation.3">
                    <p:embed/>
                  </p:oleObj>
                </mc:Choice>
                <mc:Fallback>
                  <p:oleObj name="Equation" r:id="rId3" imgW="15748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0350" y="5729723"/>
                          <a:ext cx="2959100" cy="4057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616" name="TextBox 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6.4</a:t>
            </a:r>
          </a:p>
        </p:txBody>
      </p:sp>
    </p:spTree>
    <p:extLst>
      <p:ext uri="{BB962C8B-B14F-4D97-AF65-F5344CB8AC3E}">
        <p14:creationId xmlns:p14="http://schemas.microsoft.com/office/powerpoint/2010/main" val="123582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3" grpId="0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6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58200" cy="9906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Computing cosine scores</a:t>
            </a:r>
          </a:p>
        </p:txBody>
      </p:sp>
      <p:pic>
        <p:nvPicPr>
          <p:cNvPr id="65539" name="Content Placeholder 8" descr="cosinescore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73213"/>
            <a:ext cx="8153400" cy="5187950"/>
          </a:xfrm>
        </p:spPr>
      </p:pic>
      <p:sp>
        <p:nvSpPr>
          <p:cNvPr id="65540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28210096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Summary – vector space ranking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8768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Represent the query as a weighted tf-idf vector</a:t>
            </a:r>
          </a:p>
          <a:p>
            <a:pPr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Represent each document as a weighted tf-idf vector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Compute the cosine similarity score for the query vector and each document vector</a:t>
            </a:r>
          </a:p>
          <a:p>
            <a:pPr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Rank documents with respect to the query by score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Return the top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K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(e.g.,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K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= 10) to the user</a:t>
            </a:r>
          </a:p>
        </p:txBody>
      </p:sp>
    </p:spTree>
    <p:extLst>
      <p:ext uri="{BB962C8B-B14F-4D97-AF65-F5344CB8AC3E}">
        <p14:creationId xmlns:p14="http://schemas.microsoft.com/office/powerpoint/2010/main" val="26560100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Calculating </a:t>
            </a:r>
            <a:r>
              <a:rPr lang="en-US" dirty="0" err="1"/>
              <a:t>tf-idf</a:t>
            </a:r>
            <a:r>
              <a:rPr lang="en-US" dirty="0"/>
              <a:t> cosine scores</a:t>
            </a:r>
          </a:p>
          <a:p>
            <a:r>
              <a:rPr lang="en-US" dirty="0"/>
              <a:t>in an IR system</a:t>
            </a:r>
          </a:p>
        </p:txBody>
      </p:sp>
    </p:spTree>
    <p:extLst>
      <p:ext uri="{BB962C8B-B14F-4D97-AF65-F5344CB8AC3E}">
        <p14:creationId xmlns:p14="http://schemas.microsoft.com/office/powerpoint/2010/main" val="302676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Scoring as the basis of ranked retrieval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wish to return in order the documents most likely to be useful to the searcher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How can we rank-order the documents in the collection with respect to a query?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Assign a score – say in [0, 1] – to each document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This score measures how well document and query “match”.</a:t>
            </a:r>
          </a:p>
        </p:txBody>
      </p:sp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274185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Evaluating search engines</a:t>
            </a:r>
          </a:p>
        </p:txBody>
      </p:sp>
    </p:spTree>
    <p:extLst>
      <p:ext uri="{BB962C8B-B14F-4D97-AF65-F5344CB8AC3E}">
        <p14:creationId xmlns:p14="http://schemas.microsoft.com/office/powerpoint/2010/main" val="21099566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C2FD227-1B32-9841-8F32-D5027975D067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Measures for a search engine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How fast does it index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Number of documents/hour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(Average document size)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How fast does it search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Latency as a function of index size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Expressiveness of query language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Ability to express complex information needs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Speed on complex queries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Uncluttered UI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Is it free?</a:t>
            </a: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8.6</a:t>
            </a:r>
          </a:p>
        </p:txBody>
      </p:sp>
    </p:spTree>
    <p:extLst>
      <p:ext uri="{BB962C8B-B14F-4D97-AF65-F5344CB8AC3E}">
        <p14:creationId xmlns:p14="http://schemas.microsoft.com/office/powerpoint/2010/main" val="423093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E714F11-BDBB-204C-95CB-C43AD7FC1D0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Measures for a search engine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All of the preceding criteria are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measurable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we can quantify speed/size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we can make expressiveness precise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key measure: user happiness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What is this?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Speed of response/size of index are factors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But blindingly fast, useless answers won</a:t>
            </a:r>
            <a:r>
              <a:rPr lang="en-US" altLang="ja-JP" dirty="0">
                <a:latin typeface="Calibri" charset="0"/>
                <a:ea typeface="ＭＳ Ｐゴシック" charset="0"/>
              </a:rPr>
              <a:t>’</a:t>
            </a:r>
            <a:r>
              <a:rPr lang="en-US" dirty="0">
                <a:latin typeface="Calibri" charset="0"/>
                <a:ea typeface="ＭＳ Ｐゴシック" charset="0"/>
              </a:rPr>
              <a:t>t make a user happy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Need a way of quantifying user happiness with the results returned</a:t>
            </a:r>
          </a:p>
          <a:p>
            <a:pPr lvl="1" eaLnBrk="1" hangingPunct="1"/>
            <a:r>
              <a:rPr lang="en-US" dirty="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rPr>
              <a:t>Relevance of results to user’s information need</a:t>
            </a: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8.6</a:t>
            </a:r>
          </a:p>
        </p:txBody>
      </p:sp>
    </p:spTree>
    <p:extLst>
      <p:ext uri="{BB962C8B-B14F-4D97-AF65-F5344CB8AC3E}">
        <p14:creationId xmlns:p14="http://schemas.microsoft.com/office/powerpoint/2010/main" val="184251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525A91E-051E-1046-BAF8-3751230A1028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Evaluating an IR system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An 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information need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translated into a 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query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Relevance is assessed relative to the 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information need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not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query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E.g., </a:t>
            </a:r>
            <a:r>
              <a:rPr lang="en-US" u="sng" dirty="0">
                <a:latin typeface="Calibri" charset="0"/>
                <a:ea typeface="ＭＳ Ｐゴシック" charset="0"/>
                <a:cs typeface="ＭＳ Ｐゴシック" charset="0"/>
              </a:rPr>
              <a:t>Information need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I’m looking for information on whether drinking red wine is more effective at reducing your risk of heart attacks than white wine.</a:t>
            </a:r>
          </a:p>
          <a:p>
            <a:pPr eaLnBrk="1" hangingPunct="1"/>
            <a:r>
              <a:rPr lang="en-US" u="sng" dirty="0">
                <a:latin typeface="Calibri" charset="0"/>
                <a:ea typeface="ＭＳ Ｐゴシック" charset="0"/>
                <a:cs typeface="ＭＳ Ｐゴシック" charset="0"/>
              </a:rPr>
              <a:t>Query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wine red white heart attack effective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You evaluate whether the doc addresses the information need, not whether it has these words</a:t>
            </a:r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8.1</a:t>
            </a:r>
          </a:p>
        </p:txBody>
      </p:sp>
    </p:spTree>
    <p:extLst>
      <p:ext uri="{BB962C8B-B14F-4D97-AF65-F5344CB8AC3E}">
        <p14:creationId xmlns:p14="http://schemas.microsoft.com/office/powerpoint/2010/main" val="419601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9B368E0-EAE3-8546-AE8F-F38CF365E70A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Evaluating ranked results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Evaluation of a result set: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If we have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benchmark document collection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benchmark set of queries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assessor judgments of whether documents are relevant to queries</a:t>
            </a:r>
          </a:p>
          <a:p>
            <a:pPr marL="457200" lvl="1" indent="0" eaLnBrk="1" hangingPunct="1"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Then we can use Precision/Recall/F measure as before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Evaluation of ranked results: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The system can return any number of results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By taking various numbers of the top returned documents (levels of recall), the evaluator can produce a </a:t>
            </a:r>
            <a:r>
              <a:rPr lang="en-US" i="1" dirty="0">
                <a:latin typeface="Calibri" charset="0"/>
                <a:ea typeface="ＭＳ Ｐゴシック" charset="0"/>
              </a:rPr>
              <a:t>precision-recall curve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8.4</a:t>
            </a:r>
          </a:p>
        </p:txBody>
      </p:sp>
    </p:spTree>
    <p:extLst>
      <p:ext uri="{BB962C8B-B14F-4D97-AF65-F5344CB8AC3E}">
        <p14:creationId xmlns:p14="http://schemas.microsoft.com/office/powerpoint/2010/main" val="39004712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Recall/Precision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2135188"/>
            <a:ext cx="4495800" cy="41894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1	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2	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3	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4	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5	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6	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7	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8	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9	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10	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2819400" y="1600200"/>
            <a:ext cx="2514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	  	P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622925" y="2546350"/>
            <a:ext cx="3178175" cy="8223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Assume 10 rel docs</a:t>
            </a:r>
          </a:p>
          <a:p>
            <a:r>
              <a:rPr lang="en-US"/>
              <a:t>in collection</a:t>
            </a:r>
          </a:p>
        </p:txBody>
      </p:sp>
    </p:spTree>
    <p:extLst>
      <p:ext uri="{BB962C8B-B14F-4D97-AF65-F5344CB8AC3E}">
        <p14:creationId xmlns:p14="http://schemas.microsoft.com/office/powerpoint/2010/main" val="16763690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D2D5C5C-D87B-0B4F-ADAE-BA81F6F67866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Two current evaluation measures…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Mean average precision (MAP)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AP: Average of the precision value obtained for the top </a:t>
            </a:r>
            <a:r>
              <a:rPr lang="en-US" i="1" dirty="0">
                <a:latin typeface="Calibri" charset="0"/>
                <a:ea typeface="ＭＳ Ｐゴシック" charset="0"/>
              </a:rPr>
              <a:t>k</a:t>
            </a:r>
            <a:r>
              <a:rPr lang="en-US" dirty="0">
                <a:latin typeface="Calibri" charset="0"/>
                <a:ea typeface="ＭＳ Ｐゴシック" charset="0"/>
              </a:rPr>
              <a:t> documents, each time a relevant doc is retrieved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Avoids interpolation, use of fixed recall levels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Does weight most accuracy of top returned results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MAP for set of queries is arithmetic average of APs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Macro-averaging: each query counts equally</a:t>
            </a:r>
          </a:p>
        </p:txBody>
      </p:sp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8.4</a:t>
            </a:r>
          </a:p>
        </p:txBody>
      </p:sp>
    </p:spTree>
    <p:extLst>
      <p:ext uri="{BB962C8B-B14F-4D97-AF65-F5344CB8AC3E}">
        <p14:creationId xmlns:p14="http://schemas.microsoft.com/office/powerpoint/2010/main" val="20165942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Evaluating search engines</a:t>
            </a:r>
          </a:p>
        </p:txBody>
      </p:sp>
    </p:spTree>
    <p:extLst>
      <p:ext uri="{BB962C8B-B14F-4D97-AF65-F5344CB8AC3E}">
        <p14:creationId xmlns:p14="http://schemas.microsoft.com/office/powerpoint/2010/main" val="398620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Query-document matching scores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need a way of assigning a score to a query/document pair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Let’s start with a one-term query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If the query term does not occur in the document: score should be 0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The more frequent the query term in the document, the higher the score (should be)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will look at a number of alternatives for this</a:t>
            </a: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379686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Introducing ranked retrieval</a:t>
            </a:r>
          </a:p>
        </p:txBody>
      </p:sp>
    </p:spTree>
    <p:extLst>
      <p:ext uri="{BB962C8B-B14F-4D97-AF65-F5344CB8AC3E}">
        <p14:creationId xmlns:p14="http://schemas.microsoft.com/office/powerpoint/2010/main" val="130570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Scoring with the Jaccard coefficient</a:t>
            </a:r>
          </a:p>
        </p:txBody>
      </p:sp>
    </p:spTree>
    <p:extLst>
      <p:ext uri="{BB962C8B-B14F-4D97-AF65-F5344CB8AC3E}">
        <p14:creationId xmlns:p14="http://schemas.microsoft.com/office/powerpoint/2010/main" val="2380185069"/>
      </p:ext>
    </p:extLst>
  </p:cSld>
  <p:clrMapOvr>
    <a:masterClrMapping/>
  </p:clrMapOvr>
</p:sld>
</file>

<file path=ppt/theme/theme1.xml><?xml version="1.0" encoding="utf-8"?>
<a:theme xmlns:a="http://schemas.openxmlformats.org/drawingml/2006/main" name="IIR-slides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IIR-slides.pot</Template>
  <TotalTime>19024</TotalTime>
  <Words>3222</Words>
  <Application>Microsoft Macintosh PowerPoint</Application>
  <PresentationFormat>On-screen Show (4:3)</PresentationFormat>
  <Paragraphs>559</Paragraphs>
  <Slides>67</Slides>
  <Notes>10</Notes>
  <HiddenSlides>3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80" baseType="lpstr">
      <vt:lpstr>Arial Unicode MS</vt:lpstr>
      <vt:lpstr>ＭＳ Ｐゴシック</vt:lpstr>
      <vt:lpstr>Arial</vt:lpstr>
      <vt:lpstr>Calibri</vt:lpstr>
      <vt:lpstr>Lucida Sans</vt:lpstr>
      <vt:lpstr>Lucida Sans Unicode</vt:lpstr>
      <vt:lpstr>Palatino Linotype</vt:lpstr>
      <vt:lpstr>Symbol</vt:lpstr>
      <vt:lpstr>Tahoma</vt:lpstr>
      <vt:lpstr>Wingdings</vt:lpstr>
      <vt:lpstr>IIR-slides</vt:lpstr>
      <vt:lpstr>Equation</vt:lpstr>
      <vt:lpstr>Worksheet</vt:lpstr>
      <vt:lpstr>PowerPoint Presentation</vt:lpstr>
      <vt:lpstr>Ranked retrieval</vt:lpstr>
      <vt:lpstr>Problem with Boolean search: feast or famine</vt:lpstr>
      <vt:lpstr>Ranked retrieval models</vt:lpstr>
      <vt:lpstr>Feast or famine: not a problem in ranked retrieval</vt:lpstr>
      <vt:lpstr>Scoring as the basis of ranked retrieval</vt:lpstr>
      <vt:lpstr>Query-document matching scores</vt:lpstr>
      <vt:lpstr>PowerPoint Presentation</vt:lpstr>
      <vt:lpstr>PowerPoint Presentation</vt:lpstr>
      <vt:lpstr>Take 1: Jaccard coefficient</vt:lpstr>
      <vt:lpstr>Jaccard coefficient: Scoring example</vt:lpstr>
      <vt:lpstr>Issues with Jaccard for scoring</vt:lpstr>
      <vt:lpstr>PowerPoint Presentation</vt:lpstr>
      <vt:lpstr>PowerPoint Presentation</vt:lpstr>
      <vt:lpstr>Recall: Binary term-document incidence matrix</vt:lpstr>
      <vt:lpstr>Term-document count matrices</vt:lpstr>
      <vt:lpstr>Term-document count matrices</vt:lpstr>
      <vt:lpstr>Bag of words model</vt:lpstr>
      <vt:lpstr>Term frequency tf</vt:lpstr>
      <vt:lpstr>Log-frequency weighting</vt:lpstr>
      <vt:lpstr>Log-frequency weighting</vt:lpstr>
      <vt:lpstr>PowerPoint Presentation</vt:lpstr>
      <vt:lpstr>PowerPoint Presentation</vt:lpstr>
      <vt:lpstr>Document frequency</vt:lpstr>
      <vt:lpstr>Document frequency, continued</vt:lpstr>
      <vt:lpstr>idf weight</vt:lpstr>
      <vt:lpstr>idf example, suppose N = 1 million</vt:lpstr>
      <vt:lpstr>Effect of idf on ranking</vt:lpstr>
      <vt:lpstr>Effect of idf on ranking</vt:lpstr>
      <vt:lpstr>Collection vs. Document frequency</vt:lpstr>
      <vt:lpstr>PowerPoint Presentation</vt:lpstr>
      <vt:lpstr>PowerPoint Presentation</vt:lpstr>
      <vt:lpstr>tf-idf weighting</vt:lpstr>
      <vt:lpstr>Final ranking of documents for a query</vt:lpstr>
      <vt:lpstr>Binary → count → weight matrix</vt:lpstr>
      <vt:lpstr>PowerPoint Presentation</vt:lpstr>
      <vt:lpstr>PowerPoint Presentation</vt:lpstr>
      <vt:lpstr>Documents as vectors</vt:lpstr>
      <vt:lpstr>Queries as vectors</vt:lpstr>
      <vt:lpstr>Formalizing vector space proximity</vt:lpstr>
      <vt:lpstr>Why distance is a bad idea</vt:lpstr>
      <vt:lpstr>Use angle instead of distance</vt:lpstr>
      <vt:lpstr>From angles to cosines</vt:lpstr>
      <vt:lpstr>From angles to cosines</vt:lpstr>
      <vt:lpstr>Length normalization</vt:lpstr>
      <vt:lpstr>cosine(query,document)</vt:lpstr>
      <vt:lpstr>Cosine for length-normalized vectors</vt:lpstr>
      <vt:lpstr>Cosine similarity illustrated</vt:lpstr>
      <vt:lpstr>Cosine similarity amongst 3 documents</vt:lpstr>
      <vt:lpstr>3 documents example contd.</vt:lpstr>
      <vt:lpstr>PowerPoint Presentation</vt:lpstr>
      <vt:lpstr>PowerPoint Presentation</vt:lpstr>
      <vt:lpstr>tf-idf weighting has many variants</vt:lpstr>
      <vt:lpstr>tf-idf weighting has many variants</vt:lpstr>
      <vt:lpstr>Weighting may differ in queries vs documents</vt:lpstr>
      <vt:lpstr>tf-idf example: lnc.ltc</vt:lpstr>
      <vt:lpstr>Computing cosine scores</vt:lpstr>
      <vt:lpstr>Summary – vector space ranking</vt:lpstr>
      <vt:lpstr>PowerPoint Presentation</vt:lpstr>
      <vt:lpstr>PowerPoint Presentation</vt:lpstr>
      <vt:lpstr>Measures for a search engine</vt:lpstr>
      <vt:lpstr>Measures for a search engine</vt:lpstr>
      <vt:lpstr>Evaluating an IR system</vt:lpstr>
      <vt:lpstr>Evaluating ranked results</vt:lpstr>
      <vt:lpstr>Recall/Precision </vt:lpstr>
      <vt:lpstr>Two current evaluation measures…</vt:lpstr>
      <vt:lpstr>PowerPoint Presentation</vt:lpstr>
    </vt:vector>
  </TitlesOfParts>
  <Company>Stanford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Microsoft Office User</cp:lastModifiedBy>
  <cp:revision>311</cp:revision>
  <cp:lastPrinted>2009-09-22T15:48:09Z</cp:lastPrinted>
  <dcterms:created xsi:type="dcterms:W3CDTF">2009-09-21T23:46:17Z</dcterms:created>
  <dcterms:modified xsi:type="dcterms:W3CDTF">2018-10-05T17:17:14Z</dcterms:modified>
</cp:coreProperties>
</file>