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5" r:id="rId7"/>
    <p:sldId id="270" r:id="rId8"/>
    <p:sldId id="271" r:id="rId9"/>
    <p:sldId id="272" r:id="rId10"/>
    <p:sldId id="266" r:id="rId11"/>
    <p:sldId id="269" r:id="rId12"/>
    <p:sldId id="268" r:id="rId13"/>
    <p:sldId id="264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CA05-73E2-40FA-A056-C32C157AAB5A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6F98-8358-4B47-8DD7-FBB61D3E7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7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CEA-8B65-4EA0-AFF2-4B3247BB001C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AF-8D72-4C38-B883-E6CAAA1C131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F331-61CA-4BB3-BB8A-A29082A8FDF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6812-88F1-4231-96AE-9A798792496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050-F135-4173-BC5C-4ECC7E42445E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A527-5759-4FDF-AC33-0034DEBEF74C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53A-AC47-4FAB-862A-E79EB2A39238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C48E-244A-45C5-9F24-D4087F4865D4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9D8F-D6C0-432C-A15E-4ED1C6F598FF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E71E-BB9F-42D5-8E29-D76995D5FEEC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A78E-B420-44DE-AE56-91BC2101F518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F626-EC4B-461E-A1F1-BE819CA46263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A12F-05E0-4410-AC68-9D75F93F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s-svm-c9ef22815589" TargetMode="External"/><Relationship Id="rId2" Type="http://schemas.openxmlformats.org/officeDocument/2006/relationships/hyperlink" Target="https://archive.ics.uci.edu/dataset/602/dry+bean+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classification-using-neural-networks-b8e98f3a904f" TargetMode="External"/><Relationship Id="rId5" Type="http://schemas.openxmlformats.org/officeDocument/2006/relationships/hyperlink" Target="https://www.linkedin.com/pulse/understanding-sigmoid-function-logistic-regression-piduguralla/" TargetMode="External"/><Relationship Id="rId4" Type="http://schemas.openxmlformats.org/officeDocument/2006/relationships/hyperlink" Target="https://stats.stackexchange.com/questions/213687/svm-cost-function-old-and-new-defini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6165" y="2208056"/>
            <a:ext cx="6096000" cy="11335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en-IN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Classification of Dry Bean Varieties Using Machine Learning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669" y="178793"/>
            <a:ext cx="386516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Statistical Learning for Engineers</a:t>
            </a: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2935" y="4203786"/>
            <a:ext cx="2198038" cy="2459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 No. 6</a:t>
            </a:r>
          </a:p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Krishna </a:t>
            </a:r>
            <a:r>
              <a:rPr lang="en-IN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Barfiwala</a:t>
            </a: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Niraj</a:t>
            </a: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Gandhi</a:t>
            </a:r>
          </a:p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Mukund Bankar</a:t>
            </a:r>
          </a:p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Shaurin</a:t>
            </a: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Karnik</a:t>
            </a:r>
            <a:endParaRPr lang="en-IN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spcBef>
                <a:spcPts val="1100"/>
              </a:spcBef>
              <a:spcAft>
                <a:spcPts val="0"/>
              </a:spcAft>
            </a:pPr>
            <a:r>
              <a:rPr lang="en-IN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Utkarsh</a:t>
            </a: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Singh</a:t>
            </a:r>
            <a:endParaRPr lang="en-IN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447" y="6155603"/>
            <a:ext cx="2762296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en-IN" b="1" dirty="0" err="1" smtClean="0">
                <a:latin typeface="Ria"/>
                <a:ea typeface="Times New Roman" panose="02020603050405020304" pitchFamily="18" charset="0"/>
              </a:rPr>
              <a:t>Prof.</a:t>
            </a:r>
            <a:r>
              <a:rPr lang="en-IN" b="1" dirty="0" smtClean="0">
                <a:latin typeface="Ria"/>
                <a:ea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Ria"/>
                <a:ea typeface="Times New Roman" panose="02020603050405020304" pitchFamily="18" charset="0"/>
              </a:rPr>
              <a:t>Ramin</a:t>
            </a:r>
            <a:r>
              <a:rPr lang="en-IN" b="1" dirty="0" smtClean="0">
                <a:latin typeface="Ria"/>
                <a:ea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Ria"/>
                <a:ea typeface="Times New Roman" panose="02020603050405020304" pitchFamily="18" charset="0"/>
              </a:rPr>
              <a:t>Mohmmadi</a:t>
            </a:r>
            <a:endParaRPr lang="en-IN" sz="1100" dirty="0">
              <a:effectLst/>
              <a:latin typeface="Ria"/>
              <a:ea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" y="227704"/>
            <a:ext cx="12192000" cy="7730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Soft-Margin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9B730D-D052-3DA7-2009-AF9471279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94" y="1253331"/>
            <a:ext cx="4562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C28B0-6F98-BEC4-2142-4A09DB704382}"/>
              </a:ext>
            </a:extLst>
          </p:cNvPr>
          <p:cNvSpPr txBox="1"/>
          <p:nvPr/>
        </p:nvSpPr>
        <p:spPr>
          <a:xfrm>
            <a:off x="303842" y="3906503"/>
            <a:ext cx="57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should be linearly separable for implementing SVM ,checked for linearity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shows lack of inherent linear separability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58A5C-470C-CF89-6AE1-8789DFE8C531}"/>
              </a:ext>
            </a:extLst>
          </p:cNvPr>
          <p:cNvSpPr txBox="1"/>
          <p:nvPr/>
        </p:nvSpPr>
        <p:spPr>
          <a:xfrm>
            <a:off x="303842" y="1428003"/>
            <a:ext cx="579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Soft Margin SVM represents a refined version of the classic Support Vector Machine, specifically designed for classification tasks. It permits a certain degree of error during training.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F9CA-E0C0-E9B4-DE7C-5974F9C0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5875866"/>
            <a:ext cx="9474200" cy="389467"/>
          </a:xfrm>
        </p:spPr>
        <p:txBody>
          <a:bodyPr>
            <a:normAutofit/>
          </a:bodyPr>
          <a:lstStyle/>
          <a:p>
            <a:r>
              <a:rPr lang="en-US" sz="1800" dirty="0"/>
              <a:t>Used one vs rest strategy, where individual binary SVM classifiers are trained for each class.</a:t>
            </a:r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B6A64-31E2-5DDC-1418-86D30BD3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44" y="919419"/>
            <a:ext cx="27336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A5DBF-9A66-B385-CBC2-F594B947F676}"/>
              </a:ext>
            </a:extLst>
          </p:cNvPr>
          <p:cNvSpPr txBox="1"/>
          <p:nvPr/>
        </p:nvSpPr>
        <p:spPr>
          <a:xfrm>
            <a:off x="1407153" y="172826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ℎ𝑖𝑛𝑔𝑒𝑙𝑜𝑠𝑠=[0,1−𝑦𝑓(𝑥)]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B6E6C-2B13-31D7-BD43-5EB27A2D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64" y="2112966"/>
            <a:ext cx="2943636" cy="37629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AB6B17-EF50-B740-4634-8631B968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7" y="1336146"/>
            <a:ext cx="4364814" cy="38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" y="227704"/>
            <a:ext cx="12192000" cy="7730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Soft-Margin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7F1951C-03B5-158A-3004-AECCBB58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40" y="1253331"/>
            <a:ext cx="7015921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58AEB1-6695-278C-B816-C0964509039C}"/>
              </a:ext>
            </a:extLst>
          </p:cNvPr>
          <p:cNvSpPr txBox="1"/>
          <p:nvPr/>
        </p:nvSpPr>
        <p:spPr>
          <a:xfrm>
            <a:off x="787399" y="1602966"/>
            <a:ext cx="3858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has a hyperparameter </a:t>
            </a:r>
            <a:r>
              <a:rPr lang="el-GR" dirty="0"/>
              <a:t>α</a:t>
            </a:r>
            <a:r>
              <a:rPr lang="en-US" dirty="0"/>
              <a:t>, for getting an optimal model we implement Bias Variance Tradeoff.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implement different learning rates we found the ideal value to be 0.005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achieves an accuracy of 52%.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 txBox="1">
            <a:spLocks/>
          </p:cNvSpPr>
          <p:nvPr/>
        </p:nvSpPr>
        <p:spPr>
          <a:xfrm>
            <a:off x="277585" y="325675"/>
            <a:ext cx="12192000" cy="77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Soft-Margin SVM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8290"/>
              </p:ext>
            </p:extLst>
          </p:nvPr>
        </p:nvGraphicFramePr>
        <p:xfrm>
          <a:off x="2814512" y="2774966"/>
          <a:ext cx="5986588" cy="204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903">
                  <a:extLst>
                    <a:ext uri="{9D8B030D-6E8A-4147-A177-3AD203B41FA5}">
                      <a16:colId xmlns:a16="http://schemas.microsoft.com/office/drawing/2014/main" val="829458669"/>
                    </a:ext>
                  </a:extLst>
                </a:gridCol>
                <a:gridCol w="916960">
                  <a:extLst>
                    <a:ext uri="{9D8B030D-6E8A-4147-A177-3AD203B41FA5}">
                      <a16:colId xmlns:a16="http://schemas.microsoft.com/office/drawing/2014/main" val="2898627573"/>
                    </a:ext>
                  </a:extLst>
                </a:gridCol>
                <a:gridCol w="1306931">
                  <a:extLst>
                    <a:ext uri="{9D8B030D-6E8A-4147-A177-3AD203B41FA5}">
                      <a16:colId xmlns:a16="http://schemas.microsoft.com/office/drawing/2014/main" val="1422857744"/>
                    </a:ext>
                  </a:extLst>
                </a:gridCol>
                <a:gridCol w="1306931">
                  <a:extLst>
                    <a:ext uri="{9D8B030D-6E8A-4147-A177-3AD203B41FA5}">
                      <a16:colId xmlns:a16="http://schemas.microsoft.com/office/drawing/2014/main" val="3151173065"/>
                    </a:ext>
                  </a:extLst>
                </a:gridCol>
                <a:gridCol w="758863">
                  <a:extLst>
                    <a:ext uri="{9D8B030D-6E8A-4147-A177-3AD203B41FA5}">
                      <a16:colId xmlns:a16="http://schemas.microsoft.com/office/drawing/2014/main" val="316872747"/>
                    </a:ext>
                  </a:extLst>
                </a:gridCol>
              </a:tblGrid>
              <a:tr h="714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F1- Score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Precision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Recall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extLst>
                  <a:ext uri="{0D108BD9-81ED-4DB2-BD59-A6C34878D82A}">
                    <a16:rowId xmlns:a16="http://schemas.microsoft.com/office/drawing/2014/main" val="3846127757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91.37%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89.95%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91.86%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90.96%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extLst>
                  <a:ext uri="{0D108BD9-81ED-4DB2-BD59-A6C34878D82A}">
                    <a16:rowId xmlns:a16="http://schemas.microsoft.com/office/drawing/2014/main" val="2666779883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Neural Nets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91.83%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91.81%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91.13%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91.81%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extLst>
                  <a:ext uri="{0D108BD9-81ED-4DB2-BD59-A6C34878D82A}">
                    <a16:rowId xmlns:a16="http://schemas.microsoft.com/office/drawing/2014/main" val="2956563980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Soft Margin SVM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47.40%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52.11%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45.62%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52.11%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265" marR="70265" marT="70265" marB="70265"/>
                </a:tc>
                <a:extLst>
                  <a:ext uri="{0D108BD9-81ED-4DB2-BD59-A6C34878D82A}">
                    <a16:rowId xmlns:a16="http://schemas.microsoft.com/office/drawing/2014/main" val="22685847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" y="227704"/>
            <a:ext cx="12192000" cy="7730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iral"/>
              </a:rPr>
              <a:t>Conclusion</a:t>
            </a:r>
            <a:endParaRPr lang="en-IN" sz="3200" dirty="0">
              <a:latin typeface="Air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Neural Networks Best</a:t>
            </a:r>
            <a:r>
              <a:rPr lang="en-US" sz="1800" dirty="0"/>
              <a:t>: Neural Networks are the best choice for these types of classification jobs. They do really well in key areas like F1-Score and Recall.</a:t>
            </a:r>
          </a:p>
          <a:p>
            <a:r>
              <a:rPr lang="en-US" sz="1800" b="1" dirty="0"/>
              <a:t>Logistic Regression Also Good</a:t>
            </a:r>
            <a:r>
              <a:rPr lang="en-US" sz="1800" dirty="0"/>
              <a:t>: Logistic Regression is good too but not as good as Neural Networks. It's especially helpful for more complicated tasks.</a:t>
            </a:r>
          </a:p>
          <a:p>
            <a:r>
              <a:rPr lang="en-US" sz="1800" b="1" dirty="0"/>
              <a:t>Soft Margin SVM Not as Good</a:t>
            </a:r>
            <a:r>
              <a:rPr lang="en-US" sz="1800" dirty="0"/>
              <a:t>: Soft Margin SVM doesn't perform as well. It might not be the right choice for this kind of work unless it's changed a lot.</a:t>
            </a:r>
          </a:p>
          <a:p>
            <a:r>
              <a:rPr lang="en-US" sz="1800" b="1" dirty="0"/>
              <a:t>Future Choice</a:t>
            </a:r>
            <a:r>
              <a:rPr lang="en-US" sz="1800" dirty="0"/>
              <a:t>: For future projects that need accurate classification, Neural Networks are the go-to choice. Logistic Regression can be a backup for tougher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Dry Bean Dataset: </a:t>
            </a:r>
            <a:r>
              <a:rPr lang="en-IN" sz="2400" dirty="0" smtClean="0">
                <a:hlinkClick r:id="rId2"/>
              </a:rPr>
              <a:t>https://archive.ics.uci.edu/dataset/602/dry+bean+dataset</a:t>
            </a:r>
            <a:endParaRPr lang="en-IN" sz="2400" dirty="0" smtClean="0"/>
          </a:p>
          <a:p>
            <a:r>
              <a:rPr lang="en-IN" sz="2400" dirty="0" smtClean="0"/>
              <a:t>Towards Data Science: </a:t>
            </a:r>
            <a:r>
              <a:rPr lang="en-IN" sz="2400" dirty="0" smtClean="0">
                <a:hlinkClick r:id="rId3"/>
              </a:rPr>
              <a:t>https://towardsdatascience.com/support-vector-machines-svm-c9ef22815589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SVM: </a:t>
            </a:r>
            <a:r>
              <a:rPr lang="en-IN" sz="2400" dirty="0" smtClean="0">
                <a:hlinkClick r:id="rId4"/>
              </a:rPr>
              <a:t>https://stats.stackexchange.com/questions/213687/svm-cost-function-old-and-new-definitions</a:t>
            </a:r>
            <a:r>
              <a:rPr lang="en-IN" sz="2400" dirty="0" smtClean="0"/>
              <a:t>   </a:t>
            </a:r>
          </a:p>
          <a:p>
            <a:r>
              <a:rPr lang="en-IN" sz="2400" dirty="0" smtClean="0"/>
              <a:t>Sigmoid Function: </a:t>
            </a:r>
            <a:r>
              <a:rPr lang="en-IN" sz="2400" dirty="0" smtClean="0">
                <a:hlinkClick r:id="rId5"/>
              </a:rPr>
              <a:t>https://www.linkedin.com/pulse/understanding-sigmoid-function-logistic-regression-piduguralla/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Neural Networks: </a:t>
            </a:r>
            <a:r>
              <a:rPr lang="en-IN" sz="2400" dirty="0" smtClean="0">
                <a:hlinkClick r:id="rId6"/>
              </a:rPr>
              <a:t>https://towardsdatascience.com/classification-using-neural-networks-b8e98f3a904f</a:t>
            </a:r>
            <a:r>
              <a:rPr lang="en-IN" sz="2400" dirty="0" smtClean="0"/>
              <a:t>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9C98-66F3-4CEC-D5AA-98904FDD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88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- Class Distribution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499631-FCC1-0695-E3AF-38EF28FC8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6391" y="1490890"/>
            <a:ext cx="86792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28F9AF-A9E1-AD71-439D-23053B36FB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/>
          <a:stretch/>
        </p:blipFill>
        <p:spPr bwMode="auto">
          <a:xfrm>
            <a:off x="814646" y="1012372"/>
            <a:ext cx="5176901" cy="5232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725DE-DC89-3AB7-3D40-6EDEAF24D3D6}"/>
              </a:ext>
            </a:extLst>
          </p:cNvPr>
          <p:cNvSpPr txBox="1"/>
          <p:nvPr/>
        </p:nvSpPr>
        <p:spPr>
          <a:xfrm>
            <a:off x="6367448" y="2023569"/>
            <a:ext cx="2718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Highly correlated Attributes with correlation more than 95%.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and documentation of the dataset – Perimeter and ShapeFactor4 were dropped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E50F6-F8CB-6CA0-7A04-FDDA7912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62" y="1145079"/>
            <a:ext cx="2380601" cy="50995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9F9C98-66F3-4CEC-D5AA-98904FDD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88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– Correlation Heat Map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9CCD-F2F4-BB17-777C-D35551C1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0" cy="7315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 Component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7159D3-1B59-960A-D383-31B36831BB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1" y="1039983"/>
            <a:ext cx="5414001" cy="31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2E082-D72C-E428-78EC-4BE7F0B8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39" y="4486795"/>
            <a:ext cx="7031584" cy="199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1231-7E60-F07C-C68D-FEC464E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ia"/>
              </a:rPr>
              <a:t>Machine Learning Models</a:t>
            </a:r>
            <a:endParaRPr lang="en-US" sz="3200" dirty="0">
              <a:latin typeface="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46D2-C887-25A5-D9CA-AAB20FE0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Regression</a:t>
            </a:r>
          </a:p>
          <a:p>
            <a:r>
              <a:rPr lang="en-US" sz="2400" dirty="0" smtClean="0"/>
              <a:t>Neural Network</a:t>
            </a:r>
          </a:p>
          <a:p>
            <a:r>
              <a:rPr lang="en-US" sz="2400" dirty="0" smtClean="0"/>
              <a:t>Soft Margin Support Vector Machine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75B4-5DC6-387E-60F2-AFF2182F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E128-CED7-2135-5181-3BCE2EC6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0667" cy="1772708"/>
          </a:xfrm>
        </p:spPr>
        <p:txBody>
          <a:bodyPr>
            <a:normAutofit/>
          </a:bodyPr>
          <a:lstStyle/>
          <a:p>
            <a:r>
              <a:rPr lang="en-US" sz="1800" dirty="0"/>
              <a:t>Classifies multiclass category of dry beans</a:t>
            </a:r>
          </a:p>
          <a:p>
            <a:r>
              <a:rPr lang="en-US" sz="1800" dirty="0"/>
              <a:t>Sigmoid and logit function are used </a:t>
            </a:r>
          </a:p>
          <a:p>
            <a:r>
              <a:rPr lang="en-US" sz="1800" dirty="0"/>
              <a:t>Gradient descent is used to minimize prediction error</a:t>
            </a:r>
          </a:p>
          <a:p>
            <a:r>
              <a:rPr lang="en-US" sz="1800" dirty="0"/>
              <a:t>There should be Linear combination of features and weights </a:t>
            </a:r>
          </a:p>
        </p:txBody>
      </p:sp>
      <p:pic>
        <p:nvPicPr>
          <p:cNvPr id="3074" name="Picture 2" descr="Understanding the Sigmoid Function in Logistic Regress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18" y="1825625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63" y="4627265"/>
            <a:ext cx="2334970" cy="743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25" y="3598333"/>
            <a:ext cx="2950720" cy="10668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F5468-99D6-5560-AAAD-BF1C7D7D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69" y="1281746"/>
            <a:ext cx="672985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4CE8D-ED15-437C-97A0-7113605AE704}"/>
              </a:ext>
            </a:extLst>
          </p:cNvPr>
          <p:cNvSpPr txBox="1"/>
          <p:nvPr/>
        </p:nvSpPr>
        <p:spPr>
          <a:xfrm>
            <a:off x="973063" y="5965069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model has a smooth decreasing curve in the cost vs iterations graph for each class. This shows the model is improving to predict the dry bean Classes.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8375B4-5DC6-387E-60F2-AFF2182F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-43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394176-63C1-65FB-85E8-906491E367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04" y="618412"/>
            <a:ext cx="3293061" cy="54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1A2DF-3D83-7E91-4CF8-B458940076C9}"/>
              </a:ext>
            </a:extLst>
          </p:cNvPr>
          <p:cNvSpPr txBox="1"/>
          <p:nvPr/>
        </p:nvSpPr>
        <p:spPr>
          <a:xfrm>
            <a:off x="523702" y="2859578"/>
            <a:ext cx="6891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standard Layers and 2 Dropout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Hidden layers contain 50 and 30 Neurons respectively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ctivation function: Rectified Linear Unit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ropout layers after each hidden layers randomly drop 20% of the Neurons in order to prevent overfitting of the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61028-AD9C-CB1A-BCE4-AF726E3F578E}"/>
              </a:ext>
            </a:extLst>
          </p:cNvPr>
          <p:cNvSpPr txBox="1"/>
          <p:nvPr/>
        </p:nvSpPr>
        <p:spPr>
          <a:xfrm>
            <a:off x="8245004" y="6089973"/>
            <a:ext cx="32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ia"/>
                <a:cs typeface="Times New Roman" panose="02020603050405020304" pitchFamily="18" charset="0"/>
              </a:rPr>
              <a:t>Model Snapshot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 txBox="1">
            <a:spLocks/>
          </p:cNvSpPr>
          <p:nvPr/>
        </p:nvSpPr>
        <p:spPr>
          <a:xfrm>
            <a:off x="187778" y="227704"/>
            <a:ext cx="12192000" cy="77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8E79C01-D34A-3C0C-47B2-2F08EA4E1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59" y="0"/>
            <a:ext cx="6673541" cy="4271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FD319-89D1-52F3-797F-641EBAF1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9" y="4362815"/>
            <a:ext cx="4053667" cy="2398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94381-29BB-48F4-012B-FDDB1B23F541}"/>
              </a:ext>
            </a:extLst>
          </p:cNvPr>
          <p:cNvSpPr txBox="1"/>
          <p:nvPr/>
        </p:nvSpPr>
        <p:spPr>
          <a:xfrm>
            <a:off x="111009" y="1302015"/>
            <a:ext cx="5117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ia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Ria"/>
                <a:cs typeface="Times New Roman" panose="02020603050405020304" pitchFamily="18" charset="0"/>
              </a:rPr>
              <a:t>apid </a:t>
            </a:r>
            <a:r>
              <a:rPr lang="en-US" dirty="0">
                <a:latin typeface="Ria"/>
                <a:cs typeface="Times New Roman" panose="02020603050405020304" pitchFamily="18" charset="0"/>
              </a:rPr>
              <a:t>improvement in the training and validation accuracy after the 1st epoch.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ia"/>
                <a:cs typeface="Times New Roman" panose="02020603050405020304" pitchFamily="18" charset="0"/>
              </a:rPr>
              <a:t>After 3rd epoch the accuracies begin to plateau which is an indication towards the convergence of the model to an optimal state.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ia"/>
                <a:cs typeface="Times New Roman" panose="02020603050405020304" pitchFamily="18" charset="0"/>
              </a:rPr>
              <a:t>The small gap between training and validation accuracy implies that the model is not overfitting significantly to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5B124-7D9B-F519-CA43-648C86796E73}"/>
              </a:ext>
            </a:extLst>
          </p:cNvPr>
          <p:cNvSpPr txBox="1"/>
          <p:nvPr/>
        </p:nvSpPr>
        <p:spPr>
          <a:xfrm>
            <a:off x="4513811" y="5381907"/>
            <a:ext cx="4688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Metrics after running 10 Epochs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10139B-DE64-78DE-1CB0-EC48F44C8805}"/>
              </a:ext>
            </a:extLst>
          </p:cNvPr>
          <p:cNvSpPr txBox="1">
            <a:spLocks/>
          </p:cNvSpPr>
          <p:nvPr/>
        </p:nvSpPr>
        <p:spPr>
          <a:xfrm>
            <a:off x="187778" y="227704"/>
            <a:ext cx="12192000" cy="77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A12F-05E0-4410-AC68-9D75F93FA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590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Airal</vt:lpstr>
      <vt:lpstr>Arial</vt:lpstr>
      <vt:lpstr>Calibri</vt:lpstr>
      <vt:lpstr>Calibri Light</vt:lpstr>
      <vt:lpstr>Ria</vt:lpstr>
      <vt:lpstr>Times New Roman</vt:lpstr>
      <vt:lpstr>Office Theme</vt:lpstr>
      <vt:lpstr>PowerPoint Presentation</vt:lpstr>
      <vt:lpstr>Exploratory Data Analysis - Class Distribution</vt:lpstr>
      <vt:lpstr>Exploratory Data Analysis – Correlation Heat Map</vt:lpstr>
      <vt:lpstr>Principle Component Analysis</vt:lpstr>
      <vt:lpstr>Machine Learning Models</vt:lpstr>
      <vt:lpstr>Logistic Regression</vt:lpstr>
      <vt:lpstr>Logistic Regression</vt:lpstr>
      <vt:lpstr>PowerPoint Presentation</vt:lpstr>
      <vt:lpstr>PowerPoint Presentation</vt:lpstr>
      <vt:lpstr>Soft-Margin SVM</vt:lpstr>
      <vt:lpstr>Soft-Margin SVM</vt:lpstr>
      <vt:lpstr>PowerPoint Presentation</vt:lpstr>
      <vt:lpstr>Model Comparison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Singh</dc:creator>
  <cp:lastModifiedBy>Mukund Bankar</cp:lastModifiedBy>
  <cp:revision>10</cp:revision>
  <dcterms:created xsi:type="dcterms:W3CDTF">2023-12-09T00:41:59Z</dcterms:created>
  <dcterms:modified xsi:type="dcterms:W3CDTF">2023-12-09T04:48:00Z</dcterms:modified>
</cp:coreProperties>
</file>