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0" r:id="rId5"/>
    <p:sldId id="268" r:id="rId6"/>
    <p:sldId id="262" r:id="rId7"/>
    <p:sldId id="270" r:id="rId8"/>
    <p:sldId id="261" r:id="rId9"/>
    <p:sldId id="267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2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72CA-29F3-4B94-8C84-332CF2DBA826}" type="datetimeFigureOut">
              <a:rPr lang="en-IE" smtClean="0"/>
              <a:pPr/>
              <a:t>21/12/2013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53BF-42FD-433A-B04F-C1A3B92A625F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72CA-29F3-4B94-8C84-332CF2DBA826}" type="datetimeFigureOut">
              <a:rPr lang="en-IE" smtClean="0"/>
              <a:pPr/>
              <a:t>21/12/2013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53BF-42FD-433A-B04F-C1A3B92A625F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72CA-29F3-4B94-8C84-332CF2DBA826}" type="datetimeFigureOut">
              <a:rPr lang="en-IE" smtClean="0"/>
              <a:pPr/>
              <a:t>21/12/2013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53BF-42FD-433A-B04F-C1A3B92A625F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72CA-29F3-4B94-8C84-332CF2DBA826}" type="datetimeFigureOut">
              <a:rPr lang="en-IE" smtClean="0"/>
              <a:pPr/>
              <a:t>21/12/2013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53BF-42FD-433A-B04F-C1A3B92A625F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72CA-29F3-4B94-8C84-332CF2DBA826}" type="datetimeFigureOut">
              <a:rPr lang="en-IE" smtClean="0"/>
              <a:pPr/>
              <a:t>21/12/2013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53BF-42FD-433A-B04F-C1A3B92A625F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72CA-29F3-4B94-8C84-332CF2DBA826}" type="datetimeFigureOut">
              <a:rPr lang="en-IE" smtClean="0"/>
              <a:pPr/>
              <a:t>21/12/2013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53BF-42FD-433A-B04F-C1A3B92A625F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72CA-29F3-4B94-8C84-332CF2DBA826}" type="datetimeFigureOut">
              <a:rPr lang="en-IE" smtClean="0"/>
              <a:pPr/>
              <a:t>21/12/2013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53BF-42FD-433A-B04F-C1A3B92A625F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72CA-29F3-4B94-8C84-332CF2DBA826}" type="datetimeFigureOut">
              <a:rPr lang="en-IE" smtClean="0"/>
              <a:pPr/>
              <a:t>21/12/2013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53BF-42FD-433A-B04F-C1A3B92A625F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72CA-29F3-4B94-8C84-332CF2DBA826}" type="datetimeFigureOut">
              <a:rPr lang="en-IE" smtClean="0"/>
              <a:pPr/>
              <a:t>21/12/2013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53BF-42FD-433A-B04F-C1A3B92A625F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72CA-29F3-4B94-8C84-332CF2DBA826}" type="datetimeFigureOut">
              <a:rPr lang="en-IE" smtClean="0"/>
              <a:pPr/>
              <a:t>21/12/2013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53BF-42FD-433A-B04F-C1A3B92A625F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72CA-29F3-4B94-8C84-332CF2DBA826}" type="datetimeFigureOut">
              <a:rPr lang="en-IE" smtClean="0"/>
              <a:pPr/>
              <a:t>21/12/2013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53BF-42FD-433A-B04F-C1A3B92A625F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F72CA-29F3-4B94-8C84-332CF2DBA826}" type="datetimeFigureOut">
              <a:rPr lang="en-IE" smtClean="0"/>
              <a:pPr/>
              <a:t>21/12/2013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553BF-42FD-433A-B04F-C1A3B92A625F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s-lab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Binomial Probability Distribution</a:t>
            </a:r>
            <a:br>
              <a:rPr lang="en-IE" dirty="0" smtClean="0"/>
            </a:br>
            <a:r>
              <a:rPr lang="en-IE" sz="4000" dirty="0" smtClean="0"/>
              <a:t>Worked Example using Statistical Tables</a:t>
            </a:r>
            <a:endParaRPr lang="en-IE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sz="3600" dirty="0" smtClean="0">
                <a:solidFill>
                  <a:schemeClr val="tx1"/>
                </a:solidFill>
                <a:latin typeface="+mj-lt"/>
                <a:ea typeface="+mj-ea"/>
                <a:cs typeface="+mj-cs"/>
                <a:hlinkClick r:id="rId2"/>
              </a:rPr>
              <a:t>www.Stats-Lab.com</a:t>
            </a:r>
            <a:endParaRPr lang="en-IE" sz="36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IE" sz="36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http://</a:t>
            </a:r>
            <a:r>
              <a:rPr lang="en-IE" sz="36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bit.ly/StatsIntro</a:t>
            </a:r>
            <a:endParaRPr lang="en-IE" sz="36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b="1" u="sng" dirty="0" smtClean="0"/>
              <a:t>Solution</a:t>
            </a:r>
            <a:endParaRPr lang="en-IE" dirty="0" smtClean="0"/>
          </a:p>
          <a:p>
            <a:r>
              <a:rPr lang="en-GB" dirty="0" smtClean="0"/>
              <a:t> </a:t>
            </a:r>
            <a:endParaRPr lang="en-IE" dirty="0" smtClean="0"/>
          </a:p>
          <a:p>
            <a:r>
              <a:rPr lang="en-GB" dirty="0" smtClean="0"/>
              <a:t>Binomial distribution with n=10 p=0.4</a:t>
            </a:r>
            <a:endParaRPr lang="en-IE" dirty="0" smtClean="0"/>
          </a:p>
          <a:p>
            <a:r>
              <a:rPr lang="en-GB" dirty="0" smtClean="0"/>
              <a:t>Using Murdoch Barnes Table 1</a:t>
            </a:r>
            <a:endParaRPr lang="en-IE" dirty="0" smtClean="0"/>
          </a:p>
          <a:p>
            <a:r>
              <a:rPr lang="en-GB" dirty="0" smtClean="0"/>
              <a:t> </a:t>
            </a:r>
            <a:endParaRPr lang="en-IE" dirty="0" smtClean="0"/>
          </a:p>
          <a:p>
            <a:r>
              <a:rPr lang="en-GB" dirty="0" smtClean="0"/>
              <a:t>1) P( X ≥ 4) 	=  </a:t>
            </a:r>
            <a:r>
              <a:rPr lang="en-GB" b="1" dirty="0" smtClean="0"/>
              <a:t>0.6177    </a:t>
            </a:r>
            <a:endParaRPr lang="en-IE" dirty="0" smtClean="0"/>
          </a:p>
          <a:p>
            <a:r>
              <a:rPr lang="en-GB" b="1" dirty="0" smtClean="0"/>
              <a:t> </a:t>
            </a:r>
            <a:endParaRPr lang="en-IE" dirty="0" smtClean="0"/>
          </a:p>
          <a:p>
            <a:r>
              <a:rPr lang="en-GB" dirty="0" smtClean="0"/>
              <a:t>2) P( X &lt; 2) 	P( X &lt; 2) =  1 - P( X ≥ 2)</a:t>
            </a:r>
            <a:endParaRPr lang="en-IE" dirty="0" smtClean="0"/>
          </a:p>
          <a:p>
            <a:r>
              <a:rPr lang="en-GB" dirty="0" smtClean="0"/>
              <a:t>			   =   1 – (0.9536)</a:t>
            </a:r>
            <a:endParaRPr lang="en-IE" dirty="0" smtClean="0"/>
          </a:p>
          <a:p>
            <a:r>
              <a:rPr lang="en-GB" dirty="0" smtClean="0"/>
              <a:t>			   =   </a:t>
            </a:r>
            <a:r>
              <a:rPr lang="en-GB" b="1" dirty="0" smtClean="0"/>
              <a:t>0.0464</a:t>
            </a:r>
            <a:endParaRPr lang="en-IE" dirty="0" smtClean="0"/>
          </a:p>
          <a:p>
            <a:r>
              <a:rPr lang="en-GB" b="1" dirty="0" smtClean="0"/>
              <a:t> </a:t>
            </a:r>
            <a:endParaRPr lang="en-IE" dirty="0" smtClean="0"/>
          </a:p>
          <a:p>
            <a:r>
              <a:rPr lang="en-GB" dirty="0" smtClean="0"/>
              <a:t>3) P(X=5) 	P(X=5)  =  P( X ≥ 5) - P( X ≥ 6)</a:t>
            </a:r>
            <a:endParaRPr lang="en-IE" dirty="0" smtClean="0"/>
          </a:p>
          <a:p>
            <a:r>
              <a:rPr lang="en-US" dirty="0" smtClean="0"/>
              <a:t>			 =  0.3669 – 0.1662</a:t>
            </a:r>
            <a:endParaRPr lang="en-IE" dirty="0" smtClean="0"/>
          </a:p>
          <a:p>
            <a:r>
              <a:rPr lang="en-US" dirty="0" smtClean="0"/>
              <a:t>			=  </a:t>
            </a:r>
            <a:r>
              <a:rPr lang="en-US" b="1" dirty="0" smtClean="0"/>
              <a:t>0.2007</a:t>
            </a:r>
            <a:endParaRPr lang="en-IE" dirty="0" smtClean="0"/>
          </a:p>
          <a:p>
            <a:r>
              <a:rPr lang="en-US" dirty="0" smtClean="0"/>
              <a:t> </a:t>
            </a:r>
            <a:endParaRPr lang="en-IE" dirty="0" smtClean="0"/>
          </a:p>
          <a:p>
            <a:r>
              <a:rPr lang="en-US" dirty="0" smtClean="0"/>
              <a:t>4) 	mean 		= </a:t>
            </a:r>
            <a:r>
              <a:rPr lang="en-US" dirty="0" err="1" smtClean="0"/>
              <a:t>np</a:t>
            </a:r>
            <a:r>
              <a:rPr lang="en-US" dirty="0" smtClean="0"/>
              <a:t> 		= 10×0.4 	= </a:t>
            </a:r>
            <a:r>
              <a:rPr lang="en-US" b="1" dirty="0" smtClean="0"/>
              <a:t>4 employees</a:t>
            </a:r>
            <a:endParaRPr lang="en-IE" dirty="0" smtClean="0"/>
          </a:p>
          <a:p>
            <a:r>
              <a:rPr lang="en-US" dirty="0" smtClean="0"/>
              <a:t>	Variance 	= </a:t>
            </a:r>
            <a:r>
              <a:rPr lang="en-US" dirty="0" err="1" smtClean="0"/>
              <a:t>np</a:t>
            </a:r>
            <a:r>
              <a:rPr lang="en-US" dirty="0" smtClean="0"/>
              <a:t>(1-p) 	= 10×0.4×0.6 	</a:t>
            </a:r>
            <a:r>
              <a:rPr lang="en-US" b="1" dirty="0" smtClean="0"/>
              <a:t>=  2.4 employees</a:t>
            </a:r>
            <a:endParaRPr lang="en-IE" dirty="0" smtClean="0"/>
          </a:p>
          <a:p>
            <a:endParaRPr lang="en-I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E" dirty="0" smtClean="0"/>
              <a:t>Binomial Distribution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Suppose </a:t>
            </a:r>
            <a:r>
              <a:rPr lang="en-GB" dirty="0"/>
              <a:t>40% of employees in a large company favour unionisation.  </a:t>
            </a:r>
            <a:endParaRPr lang="en-GB" dirty="0" smtClean="0"/>
          </a:p>
          <a:p>
            <a:r>
              <a:rPr lang="en-GB" dirty="0" smtClean="0"/>
              <a:t>A </a:t>
            </a:r>
            <a:r>
              <a:rPr lang="en-GB" dirty="0"/>
              <a:t>poll of 10 employees in this company is taken.  </a:t>
            </a:r>
            <a:endParaRPr lang="en-IE" dirty="0"/>
          </a:p>
          <a:p>
            <a:r>
              <a:rPr lang="en-GB" dirty="0" smtClean="0"/>
              <a:t>This poll can be considered as binomial experiment with </a:t>
            </a:r>
            <a:r>
              <a:rPr lang="en-GB" b="1" i="1" dirty="0" smtClean="0"/>
              <a:t>n=10</a:t>
            </a:r>
            <a:r>
              <a:rPr lang="en-GB" dirty="0" smtClean="0"/>
              <a:t> and </a:t>
            </a:r>
            <a:r>
              <a:rPr lang="en-GB" b="1" i="1" dirty="0" smtClean="0"/>
              <a:t>p=0.40.</a:t>
            </a:r>
            <a:endParaRPr lang="en-IE" b="1" i="1" dirty="0"/>
          </a:p>
          <a:p>
            <a:endParaRPr lang="en-GB" dirty="0" smtClean="0"/>
          </a:p>
          <a:p>
            <a:pPr>
              <a:buNone/>
            </a:pPr>
            <a:r>
              <a:rPr lang="en-GB" b="1" u="sng" dirty="0" smtClean="0"/>
              <a:t>Question 1</a:t>
            </a:r>
            <a:endParaRPr lang="en-IE" b="1" u="sng" dirty="0" smtClean="0"/>
          </a:p>
          <a:p>
            <a:r>
              <a:rPr lang="en-GB" dirty="0" smtClean="0"/>
              <a:t>What </a:t>
            </a:r>
            <a:r>
              <a:rPr lang="en-GB" dirty="0"/>
              <a:t>is the probability that 4 or more employees polled favour unionisation? </a:t>
            </a:r>
            <a:endParaRPr lang="en-IE" dirty="0"/>
          </a:p>
          <a:p>
            <a:pPr>
              <a:buNone/>
            </a:pPr>
            <a:r>
              <a:rPr lang="en-GB" dirty="0"/>
              <a:t> </a:t>
            </a:r>
            <a:endParaRPr lang="en-IE" dirty="0"/>
          </a:p>
          <a:p>
            <a:pPr>
              <a:buNone/>
            </a:pPr>
            <a:endParaRPr lang="en-I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Binomial Distribution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b="1" u="sng" dirty="0" smtClean="0"/>
              <a:t>Solution</a:t>
            </a:r>
            <a:endParaRPr lang="en-IE" dirty="0" smtClean="0"/>
          </a:p>
          <a:p>
            <a:pPr>
              <a:buNone/>
            </a:pPr>
            <a:r>
              <a:rPr lang="en-GB" dirty="0" smtClean="0"/>
              <a:t> </a:t>
            </a:r>
            <a:endParaRPr lang="en-IE" dirty="0" smtClean="0"/>
          </a:p>
          <a:p>
            <a:pPr>
              <a:buNone/>
            </a:pPr>
            <a:r>
              <a:rPr lang="en-GB" dirty="0" smtClean="0"/>
              <a:t>Binomial distribution with </a:t>
            </a:r>
            <a:r>
              <a:rPr lang="en-GB" b="1" i="1" dirty="0" smtClean="0"/>
              <a:t>n=10  </a:t>
            </a:r>
            <a:r>
              <a:rPr lang="en-GB" dirty="0" smtClean="0"/>
              <a:t>and</a:t>
            </a:r>
            <a:r>
              <a:rPr lang="en-GB" b="1" i="1" dirty="0" smtClean="0"/>
              <a:t> p=0.4.</a:t>
            </a:r>
            <a:endParaRPr lang="en-IE" b="1" i="1" dirty="0" smtClean="0"/>
          </a:p>
          <a:p>
            <a:pPr>
              <a:buNone/>
            </a:pPr>
            <a:r>
              <a:rPr lang="en-GB" dirty="0" smtClean="0"/>
              <a:t>Using Murdoch Barnes Table 1.</a:t>
            </a:r>
            <a:endParaRPr lang="en-IE" dirty="0" smtClean="0"/>
          </a:p>
          <a:p>
            <a:pPr>
              <a:buNone/>
            </a:pPr>
            <a:r>
              <a:rPr lang="en-GB" dirty="0" smtClean="0"/>
              <a:t> </a:t>
            </a:r>
            <a:endParaRPr lang="en-IE" dirty="0" smtClean="0"/>
          </a:p>
          <a:p>
            <a:pPr>
              <a:buNone/>
            </a:pPr>
            <a:r>
              <a:rPr lang="en-GB" dirty="0" smtClean="0"/>
              <a:t>P( X ≥ 4) 	=  </a:t>
            </a:r>
            <a:r>
              <a:rPr lang="en-GB" b="1" dirty="0" smtClean="0"/>
              <a:t>0.6177    </a:t>
            </a:r>
            <a:endParaRPr lang="en-IE" dirty="0" smtClean="0"/>
          </a:p>
          <a:p>
            <a:pPr>
              <a:buNone/>
            </a:pPr>
            <a:r>
              <a:rPr lang="en-GB" b="1" dirty="0" smtClean="0"/>
              <a:t> </a:t>
            </a:r>
            <a:endParaRPr lang="en-IE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IE" dirty="0" smtClean="0"/>
              <a:t>Binomial Distribution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Suppose 40% of employees in a large company favour unionisation.  </a:t>
            </a:r>
          </a:p>
          <a:p>
            <a:r>
              <a:rPr lang="en-GB" dirty="0" smtClean="0"/>
              <a:t>A poll of 10 employees in this company is taken.  </a:t>
            </a:r>
            <a:endParaRPr lang="en-IE" dirty="0" smtClean="0"/>
          </a:p>
          <a:p>
            <a:r>
              <a:rPr lang="en-GB" dirty="0" smtClean="0"/>
              <a:t>This poll can be considered as binomial experiment with </a:t>
            </a:r>
            <a:r>
              <a:rPr lang="en-GB" b="1" i="1" dirty="0" smtClean="0"/>
              <a:t>n=10</a:t>
            </a:r>
            <a:r>
              <a:rPr lang="en-GB" dirty="0" smtClean="0"/>
              <a:t> and </a:t>
            </a:r>
            <a:r>
              <a:rPr lang="en-GB" b="1" i="1" dirty="0" smtClean="0"/>
              <a:t>p=0.40.</a:t>
            </a:r>
            <a:endParaRPr lang="en-IE" b="1" i="1" dirty="0" smtClean="0"/>
          </a:p>
          <a:p>
            <a:pPr>
              <a:buNone/>
            </a:pPr>
            <a:endParaRPr lang="en-GB" b="1" u="sng" dirty="0" smtClean="0"/>
          </a:p>
          <a:p>
            <a:pPr>
              <a:buNone/>
            </a:pPr>
            <a:r>
              <a:rPr lang="en-GB" b="1" u="sng" dirty="0" smtClean="0"/>
              <a:t>Question 2</a:t>
            </a:r>
          </a:p>
          <a:p>
            <a:r>
              <a:rPr lang="en-GB" dirty="0"/>
              <a:t>What is the probability that less than 2 employees polled favour unionisation?</a:t>
            </a:r>
            <a:endParaRPr lang="en-I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Binomial Distribution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b="1" u="sng" dirty="0" smtClean="0"/>
              <a:t>Solution</a:t>
            </a:r>
            <a:endParaRPr lang="en-IE" dirty="0" smtClean="0"/>
          </a:p>
          <a:p>
            <a:pPr>
              <a:buNone/>
            </a:pPr>
            <a:r>
              <a:rPr lang="en-GB" dirty="0" smtClean="0"/>
              <a:t> </a:t>
            </a:r>
            <a:endParaRPr lang="en-IE" dirty="0" smtClean="0"/>
          </a:p>
          <a:p>
            <a:pPr>
              <a:buNone/>
            </a:pPr>
            <a:r>
              <a:rPr lang="en-GB" dirty="0" smtClean="0"/>
              <a:t>Binomial distribution with </a:t>
            </a:r>
            <a:r>
              <a:rPr lang="en-GB" b="1" i="1" dirty="0" smtClean="0"/>
              <a:t>n=10  </a:t>
            </a:r>
            <a:r>
              <a:rPr lang="en-GB" dirty="0" smtClean="0"/>
              <a:t>and</a:t>
            </a:r>
            <a:r>
              <a:rPr lang="en-GB" b="1" i="1" dirty="0" smtClean="0"/>
              <a:t> p=0.4.</a:t>
            </a:r>
            <a:endParaRPr lang="en-IE" b="1" i="1" dirty="0" smtClean="0"/>
          </a:p>
          <a:p>
            <a:pPr>
              <a:buNone/>
            </a:pPr>
            <a:r>
              <a:rPr lang="en-GB" dirty="0" smtClean="0"/>
              <a:t>Using Murdoch Barnes Table 1.</a:t>
            </a:r>
            <a:endParaRPr lang="en-IE" dirty="0" smtClean="0"/>
          </a:p>
          <a:p>
            <a:pPr>
              <a:buNone/>
            </a:pPr>
            <a:r>
              <a:rPr lang="en-GB" dirty="0" smtClean="0"/>
              <a:t> </a:t>
            </a:r>
            <a:r>
              <a:rPr lang="en-GB" b="1" dirty="0" smtClean="0"/>
              <a:t> </a:t>
            </a:r>
            <a:endParaRPr lang="en-IE" dirty="0" smtClean="0"/>
          </a:p>
          <a:p>
            <a:pPr>
              <a:buNone/>
            </a:pPr>
            <a:r>
              <a:rPr lang="en-GB" dirty="0" smtClean="0"/>
              <a:t>P( X &lt; 2) 	</a:t>
            </a:r>
          </a:p>
          <a:p>
            <a:pPr>
              <a:buNone/>
            </a:pPr>
            <a:r>
              <a:rPr lang="en-GB" dirty="0"/>
              <a:t> </a:t>
            </a:r>
            <a:r>
              <a:rPr lang="en-GB" dirty="0" smtClean="0"/>
              <a:t>          P( X &lt; 2) =  1 - P( X ≥ 2)</a:t>
            </a:r>
            <a:endParaRPr lang="en-IE" dirty="0" smtClean="0"/>
          </a:p>
          <a:p>
            <a:pPr>
              <a:buNone/>
            </a:pPr>
            <a:r>
              <a:rPr lang="en-GB" dirty="0" smtClean="0"/>
              <a:t>			   =   1 – (0.9536)</a:t>
            </a:r>
            <a:endParaRPr lang="en-IE" dirty="0" smtClean="0"/>
          </a:p>
          <a:p>
            <a:pPr>
              <a:buNone/>
            </a:pPr>
            <a:r>
              <a:rPr lang="en-GB" dirty="0" smtClean="0"/>
              <a:t>			   =   </a:t>
            </a:r>
            <a:r>
              <a:rPr lang="en-GB" b="1" dirty="0" smtClean="0"/>
              <a:t>0.0464</a:t>
            </a:r>
            <a:endParaRPr lang="en-IE" dirty="0" smtClean="0"/>
          </a:p>
          <a:p>
            <a:pPr>
              <a:buNone/>
            </a:pPr>
            <a:r>
              <a:rPr lang="en-GB" b="1" dirty="0" smtClean="0"/>
              <a:t> </a:t>
            </a:r>
            <a:endParaRPr lang="en-I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IE" dirty="0" smtClean="0"/>
              <a:t>Binomial Distribution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Suppose 40% of employees in a large company favour unionisation.  </a:t>
            </a:r>
          </a:p>
          <a:p>
            <a:r>
              <a:rPr lang="en-GB" dirty="0" smtClean="0"/>
              <a:t>A poll of 10 employees in this company is taken.  </a:t>
            </a:r>
            <a:endParaRPr lang="en-IE" dirty="0" smtClean="0"/>
          </a:p>
          <a:p>
            <a:r>
              <a:rPr lang="en-GB" dirty="0" smtClean="0"/>
              <a:t>This poll can be considered as binomial experiment with </a:t>
            </a:r>
            <a:r>
              <a:rPr lang="en-GB" b="1" i="1" dirty="0" smtClean="0"/>
              <a:t>n=10</a:t>
            </a:r>
            <a:r>
              <a:rPr lang="en-GB" dirty="0" smtClean="0"/>
              <a:t> and </a:t>
            </a:r>
            <a:r>
              <a:rPr lang="en-GB" b="1" i="1" dirty="0" smtClean="0"/>
              <a:t>p=0.40.</a:t>
            </a:r>
            <a:endParaRPr lang="en-IE" b="1" i="1" dirty="0" smtClean="0"/>
          </a:p>
          <a:p>
            <a:pPr>
              <a:buNone/>
            </a:pPr>
            <a:r>
              <a:rPr lang="en-GB" dirty="0"/>
              <a:t> </a:t>
            </a:r>
            <a:endParaRPr lang="en-IE" dirty="0"/>
          </a:p>
          <a:p>
            <a:pPr>
              <a:buNone/>
            </a:pPr>
            <a:r>
              <a:rPr lang="en-GB" b="1" u="sng" dirty="0" smtClean="0"/>
              <a:t>Question 3</a:t>
            </a:r>
          </a:p>
          <a:p>
            <a:r>
              <a:rPr lang="en-GB" dirty="0" smtClean="0"/>
              <a:t>What </a:t>
            </a:r>
            <a:r>
              <a:rPr lang="en-GB" dirty="0"/>
              <a:t>is the probability that exactly 5 employees polled favour unionisation?</a:t>
            </a:r>
            <a:endParaRPr lang="en-IE" dirty="0"/>
          </a:p>
          <a:p>
            <a:endParaRPr lang="en-I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Binomial Distribution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b="1" u="sng" dirty="0" smtClean="0"/>
              <a:t>Solution</a:t>
            </a:r>
            <a:endParaRPr lang="en-IE" dirty="0" smtClean="0"/>
          </a:p>
          <a:p>
            <a:pPr>
              <a:buNone/>
            </a:pPr>
            <a:r>
              <a:rPr lang="en-GB" dirty="0" smtClean="0"/>
              <a:t> </a:t>
            </a:r>
            <a:endParaRPr lang="en-IE" dirty="0" smtClean="0"/>
          </a:p>
          <a:p>
            <a:pPr>
              <a:buNone/>
            </a:pPr>
            <a:r>
              <a:rPr lang="en-GB" dirty="0" smtClean="0"/>
              <a:t>Binomial distribution with </a:t>
            </a:r>
            <a:r>
              <a:rPr lang="en-GB" b="1" i="1" dirty="0" smtClean="0"/>
              <a:t>n=10  </a:t>
            </a:r>
            <a:r>
              <a:rPr lang="en-GB" dirty="0" smtClean="0"/>
              <a:t>and</a:t>
            </a:r>
            <a:r>
              <a:rPr lang="en-GB" b="1" i="1" dirty="0" smtClean="0"/>
              <a:t> p=0.4.</a:t>
            </a:r>
            <a:endParaRPr lang="en-IE" b="1" i="1" dirty="0" smtClean="0"/>
          </a:p>
          <a:p>
            <a:pPr>
              <a:buNone/>
            </a:pPr>
            <a:r>
              <a:rPr lang="en-GB" dirty="0" smtClean="0"/>
              <a:t>Using Murdoch Barnes Table 1.</a:t>
            </a:r>
            <a:endParaRPr lang="en-IE" dirty="0" smtClean="0"/>
          </a:p>
          <a:p>
            <a:pPr>
              <a:buNone/>
            </a:pPr>
            <a:r>
              <a:rPr lang="en-GB" dirty="0" smtClean="0"/>
              <a:t> </a:t>
            </a:r>
            <a:r>
              <a:rPr lang="en-GB" b="1" dirty="0" smtClean="0"/>
              <a:t> </a:t>
            </a:r>
            <a:endParaRPr lang="en-IE" dirty="0" smtClean="0"/>
          </a:p>
          <a:p>
            <a:pPr>
              <a:buNone/>
            </a:pPr>
            <a:r>
              <a:rPr lang="en-GB" dirty="0" smtClean="0"/>
              <a:t>P(X=5) 	</a:t>
            </a:r>
          </a:p>
          <a:p>
            <a:pPr>
              <a:buNone/>
            </a:pPr>
            <a:r>
              <a:rPr lang="en-GB" dirty="0" smtClean="0"/>
              <a:t>            P(X=5)  =  P( X ≥ 5) - P( X ≥ 6)</a:t>
            </a:r>
            <a:endParaRPr lang="en-IE" dirty="0" smtClean="0"/>
          </a:p>
          <a:p>
            <a:pPr>
              <a:buNone/>
            </a:pPr>
            <a:r>
              <a:rPr lang="en-US" dirty="0" smtClean="0"/>
              <a:t>		   	     =  0.3669 – 0.1662</a:t>
            </a:r>
            <a:endParaRPr lang="en-IE" dirty="0" smtClean="0"/>
          </a:p>
          <a:p>
            <a:pPr>
              <a:buNone/>
            </a:pPr>
            <a:r>
              <a:rPr lang="en-US" dirty="0" smtClean="0"/>
              <a:t>			     =  </a:t>
            </a:r>
            <a:r>
              <a:rPr lang="en-US" b="1" dirty="0" smtClean="0"/>
              <a:t>0.2007 </a:t>
            </a:r>
            <a:r>
              <a:rPr lang="en-GB" b="1" dirty="0" smtClean="0"/>
              <a:t> </a:t>
            </a:r>
            <a:endParaRPr lang="en-I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IE" dirty="0" smtClean="0"/>
              <a:t>Binomial Distribution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Suppose 40% of employees in a large company favour unionisation.  </a:t>
            </a:r>
          </a:p>
          <a:p>
            <a:r>
              <a:rPr lang="en-GB" dirty="0" smtClean="0"/>
              <a:t>A poll of 10 employees in this company is taken.  </a:t>
            </a:r>
            <a:endParaRPr lang="en-IE" dirty="0" smtClean="0"/>
          </a:p>
          <a:p>
            <a:r>
              <a:rPr lang="en-GB" dirty="0" smtClean="0"/>
              <a:t>This poll can be considered as binomial experiment with </a:t>
            </a:r>
            <a:r>
              <a:rPr lang="en-GB" b="1" i="1" dirty="0" smtClean="0"/>
              <a:t>n=10</a:t>
            </a:r>
            <a:r>
              <a:rPr lang="en-GB" dirty="0" smtClean="0"/>
              <a:t> and </a:t>
            </a:r>
            <a:r>
              <a:rPr lang="en-GB" b="1" i="1" dirty="0" smtClean="0"/>
              <a:t>p=0.40.</a:t>
            </a:r>
            <a:endParaRPr lang="en-IE" b="1" i="1" dirty="0" smtClean="0"/>
          </a:p>
          <a:p>
            <a:pPr>
              <a:buNone/>
            </a:pPr>
            <a:r>
              <a:rPr lang="en-GB" dirty="0"/>
              <a:t> </a:t>
            </a:r>
            <a:endParaRPr lang="en-IE" dirty="0"/>
          </a:p>
          <a:p>
            <a:pPr>
              <a:buNone/>
            </a:pPr>
            <a:r>
              <a:rPr lang="en-GB" b="1" u="sng" dirty="0" smtClean="0"/>
              <a:t>Question 4</a:t>
            </a:r>
          </a:p>
          <a:p>
            <a:r>
              <a:rPr lang="en-GB" dirty="0" smtClean="0"/>
              <a:t>What </a:t>
            </a:r>
            <a:r>
              <a:rPr lang="en-GB" dirty="0"/>
              <a:t>is the mean and variance for this distribution?</a:t>
            </a:r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Binomial Distribution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u="sng" dirty="0" smtClean="0"/>
              <a:t>Solution</a:t>
            </a:r>
            <a:endParaRPr lang="en-IE" dirty="0" smtClean="0"/>
          </a:p>
          <a:p>
            <a:pPr>
              <a:buNone/>
            </a:pPr>
            <a:r>
              <a:rPr lang="en-GB" dirty="0" smtClean="0"/>
              <a:t> Binomial distribution with </a:t>
            </a:r>
            <a:r>
              <a:rPr lang="en-GB" b="1" i="1" dirty="0" smtClean="0"/>
              <a:t>n=10  </a:t>
            </a:r>
            <a:r>
              <a:rPr lang="en-GB" dirty="0" smtClean="0"/>
              <a:t>and</a:t>
            </a:r>
            <a:r>
              <a:rPr lang="en-GB" b="1" i="1" dirty="0" smtClean="0"/>
              <a:t> p=0.4.</a:t>
            </a:r>
            <a:endParaRPr lang="en-IE" b="1" i="1" dirty="0" smtClean="0"/>
          </a:p>
          <a:p>
            <a:pPr>
              <a:buNone/>
            </a:pPr>
            <a:r>
              <a:rPr lang="en-GB" dirty="0" smtClean="0"/>
              <a:t>M</a:t>
            </a:r>
            <a:r>
              <a:rPr lang="en-US" dirty="0" err="1" smtClean="0"/>
              <a:t>ean</a:t>
            </a:r>
            <a:r>
              <a:rPr lang="en-US" dirty="0" smtClean="0"/>
              <a:t>     = </a:t>
            </a:r>
            <a:r>
              <a:rPr lang="en-US" dirty="0" err="1" smtClean="0"/>
              <a:t>np</a:t>
            </a:r>
            <a:r>
              <a:rPr lang="en-US" dirty="0" smtClean="0"/>
              <a:t> 	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= 10×0.4 	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= </a:t>
            </a:r>
            <a:r>
              <a:rPr lang="en-US" b="1" dirty="0" smtClean="0"/>
              <a:t>4 employees</a:t>
            </a:r>
            <a:endParaRPr lang="en-IE" dirty="0" smtClean="0"/>
          </a:p>
          <a:p>
            <a:pPr>
              <a:buNone/>
            </a:pPr>
            <a:r>
              <a:rPr lang="en-US" dirty="0" smtClean="0"/>
              <a:t>Variance = </a:t>
            </a:r>
            <a:r>
              <a:rPr lang="en-US" dirty="0" err="1" smtClean="0"/>
              <a:t>np</a:t>
            </a:r>
            <a:r>
              <a:rPr lang="en-US" dirty="0" smtClean="0"/>
              <a:t>(1-p) 	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= 10×0.4×0.6 	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</a:t>
            </a:r>
            <a:r>
              <a:rPr lang="en-US" dirty="0" smtClean="0"/>
              <a:t>=</a:t>
            </a:r>
            <a:r>
              <a:rPr lang="en-US" b="1" dirty="0" smtClean="0"/>
              <a:t>  2.4 employees</a:t>
            </a:r>
            <a:endParaRPr lang="en-IE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202</Words>
  <Application>Microsoft Office PowerPoint</Application>
  <PresentationFormat>On-screen Show (4:3)</PresentationFormat>
  <Paragraphs>87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Binomial Probability Distribution Worked Example using Statistical Tables</vt:lpstr>
      <vt:lpstr>Binomial Distribution</vt:lpstr>
      <vt:lpstr>Binomial Distribution</vt:lpstr>
      <vt:lpstr>Binomial Distribution</vt:lpstr>
      <vt:lpstr>Binomial Distribution</vt:lpstr>
      <vt:lpstr>Binomial Distribution</vt:lpstr>
      <vt:lpstr>Binomial Distribution</vt:lpstr>
      <vt:lpstr>Binomial Distribution</vt:lpstr>
      <vt:lpstr>Binomial Distribution</vt:lpstr>
      <vt:lpstr>Slide 10</vt:lpstr>
      <vt:lpstr>Slide 11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Computer5</dc:creator>
  <cp:lastModifiedBy>kevin.obrien</cp:lastModifiedBy>
  <cp:revision>4</cp:revision>
  <dcterms:created xsi:type="dcterms:W3CDTF">2013-12-21T15:53:27Z</dcterms:created>
  <dcterms:modified xsi:type="dcterms:W3CDTF">2013-12-21T18:35:04Z</dcterms:modified>
</cp:coreProperties>
</file>