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4" r:id="rId5"/>
    <p:sldId id="257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4" autoAdjust="0"/>
  </p:normalViewPr>
  <p:slideViewPr>
    <p:cSldViewPr>
      <p:cViewPr varScale="1">
        <p:scale>
          <a:sx n="74" d="100"/>
          <a:sy n="74" d="100"/>
        </p:scale>
        <p:origin x="-169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1E6C372-CDA5-4678-8304-2ED52EA6267A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58A61D4-DD82-412D-99C2-4F7E59F40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0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75A5F94-D3AB-4800-8AFB-6979C2315CD7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FAC010C-E5B2-428E-AC42-F3053E9F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talk is about matchings. Matching theory, and all the issues we will discuss, are actually a branch of Game Theory, but I’m not going to use any terminology from game theory here.</a:t>
            </a:r>
          </a:p>
          <a:p>
            <a:r>
              <a:rPr lang="en-GB" baseline="0" dirty="0" smtClean="0"/>
              <a:t>Its also, more importantly, a theory that has been used to help solve some very tricky problems in the real world. As we’ll see, a big part of the topic is the impossibility of pleasing everyone, and the advantages and disadvantages of various methods to try to do that.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8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2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where not being able to please everyone comes into it.</a:t>
            </a:r>
          </a:p>
          <a:p>
            <a:r>
              <a:rPr lang="en-GB" dirty="0" smtClean="0"/>
              <a:t>Instead of describing matchings to you any more, we’re going to play a game</a:t>
            </a:r>
            <a:r>
              <a:rPr lang="en-GB" baseline="0" dirty="0" smtClean="0"/>
              <a:t> to understand some of the issues.</a:t>
            </a:r>
          </a:p>
          <a:p>
            <a:r>
              <a:rPr lang="en-GB" baseline="0" dirty="0" smtClean="0"/>
              <a:t>Some of you will be applying for Universities, and the seminal work on this subject was called “college admissions and the stability of marriage”, so I thought we’d dive in and do a game with a University admissions theme.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1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UCAS is actually very complicated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3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 land not too far from here, there are four Universities.</a:t>
            </a:r>
            <a:endParaRPr lang="en-GB" dirty="0" smtClean="0"/>
          </a:p>
          <a:p>
            <a:r>
              <a:rPr lang="en-GB" dirty="0" smtClean="0"/>
              <a:t>These are the national rankings, but each applicant</a:t>
            </a:r>
            <a:r>
              <a:rPr lang="en-GB" baseline="0" dirty="0" smtClean="0"/>
              <a:t> has his or her own reasons for going to University, and his or her individual preferences.</a:t>
            </a:r>
          </a:p>
          <a:p>
            <a:r>
              <a:rPr lang="en-GB" baseline="0" dirty="0" smtClean="0"/>
              <a:t>This is a very small place with only eight students, and each University has only two places (so all students can find a place).</a:t>
            </a:r>
          </a:p>
          <a:p>
            <a:r>
              <a:rPr lang="en-GB" baseline="0" dirty="0" smtClean="0"/>
              <a:t>ASSIGN ROLES.</a:t>
            </a:r>
          </a:p>
          <a:p>
            <a:r>
              <a:rPr lang="en-GB" baseline="0" dirty="0" smtClean="0"/>
              <a:t>We’re going to try, if we have time, to find FOUR different ways of matching students to Universities, and see what the pros and cons of each are.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7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02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010C-E5B2-428E-AC42-F3053E9F548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Matchings, Stability, and University Admissions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Or, how I learned you can’t please everybody.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2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Four methods. Which is your favourite?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940454"/>
              </p:ext>
            </p:extLst>
          </p:nvPr>
        </p:nvGraphicFramePr>
        <p:xfrm>
          <a:off x="381000" y="2895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133600"/>
                <a:gridCol w="1676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Pareto optimal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r>
                        <a:rPr lang="en-GB" baseline="0" dirty="0" smtClean="0"/>
                        <a:t>-proof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First-</a:t>
                      </a:r>
                      <a:r>
                        <a:rPr lang="en-GB" dirty="0" err="1" smtClean="0"/>
                        <a:t>prefs</a:t>
                      </a:r>
                      <a:r>
                        <a:rPr lang="en-GB" dirty="0" smtClean="0"/>
                        <a:t>-first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 (for stated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prefs</a:t>
                      </a:r>
                      <a:r>
                        <a:rPr lang="en-GB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Student</a:t>
                      </a:r>
                      <a:r>
                        <a:rPr lang="en-GB" baseline="0" dirty="0" smtClean="0"/>
                        <a:t>-proposing 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Uni</a:t>
                      </a:r>
                      <a:r>
                        <a:rPr lang="en-GB" dirty="0" smtClean="0"/>
                        <a:t>-proposing 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Top-trading Cycles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matching?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Getting into the right school</a:t>
            </a:r>
          </a:p>
          <a:p>
            <a:pPr>
              <a:spcAft>
                <a:spcPts val="600"/>
              </a:spcAft>
            </a:pPr>
            <a:r>
              <a:rPr lang="en-GB" dirty="0"/>
              <a:t>Getting a good </a:t>
            </a:r>
            <a:r>
              <a:rPr lang="en-GB" dirty="0" smtClean="0"/>
              <a:t>job/ hiring the right employee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smtClean="0"/>
              <a:t>Finding your next home/ finding buyers for your home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Meeting like-minded people for companionship, walks on the beach, etc.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Finding someone to give you their kidney</a:t>
            </a:r>
          </a:p>
        </p:txBody>
      </p:sp>
    </p:spTree>
    <p:extLst>
      <p:ext uri="{BB962C8B-B14F-4D97-AF65-F5344CB8AC3E}">
        <p14:creationId xmlns:p14="http://schemas.microsoft.com/office/powerpoint/2010/main" val="13341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matching?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 matching there are two sides:</a:t>
            </a:r>
          </a:p>
          <a:p>
            <a:pPr lvl="1"/>
            <a:r>
              <a:rPr lang="en-GB" dirty="0" smtClean="0"/>
              <a:t>men and women</a:t>
            </a:r>
          </a:p>
          <a:p>
            <a:pPr lvl="1"/>
            <a:r>
              <a:rPr lang="en-GB" dirty="0" smtClean="0"/>
              <a:t>Employers and employees</a:t>
            </a:r>
          </a:p>
          <a:p>
            <a:pPr lvl="1"/>
            <a:r>
              <a:rPr lang="en-GB" dirty="0" smtClean="0"/>
              <a:t>Students and Universities</a:t>
            </a:r>
          </a:p>
          <a:p>
            <a:r>
              <a:rPr lang="en-GB" dirty="0" smtClean="0"/>
              <a:t>Each side wants to match with the other side</a:t>
            </a:r>
          </a:p>
          <a:p>
            <a:r>
              <a:rPr lang="en-GB" dirty="0" smtClean="0"/>
              <a:t>You have to take into account preferences on both sides</a:t>
            </a:r>
          </a:p>
        </p:txBody>
      </p:sp>
    </p:spTree>
    <p:extLst>
      <p:ext uri="{BB962C8B-B14F-4D97-AF65-F5344CB8AC3E}">
        <p14:creationId xmlns:p14="http://schemas.microsoft.com/office/powerpoint/2010/main" val="22225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Matchings can be achieved in two 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GB" dirty="0" smtClean="0"/>
              <a:t>Decentralised matching “markets”</a:t>
            </a:r>
          </a:p>
          <a:p>
            <a:pPr lvl="1"/>
            <a:r>
              <a:rPr lang="en-GB" dirty="0" smtClean="0"/>
              <a:t>Choosing a relationship</a:t>
            </a:r>
          </a:p>
          <a:p>
            <a:pPr lvl="1"/>
            <a:r>
              <a:rPr lang="en-GB" dirty="0" smtClean="0"/>
              <a:t>Finding a house</a:t>
            </a:r>
          </a:p>
          <a:p>
            <a:r>
              <a:rPr lang="en-GB" dirty="0" smtClean="0"/>
              <a:t>Centralised mechanisms</a:t>
            </a:r>
          </a:p>
          <a:p>
            <a:pPr lvl="1"/>
            <a:r>
              <a:rPr lang="en-GB" dirty="0" smtClean="0"/>
              <a:t>School choice</a:t>
            </a:r>
          </a:p>
          <a:p>
            <a:pPr lvl="1"/>
            <a:r>
              <a:rPr lang="en-GB" dirty="0" smtClean="0"/>
              <a:t>University Admissions (UCAS)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81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Fantasy University League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Westeros Times’ Rankings, 2017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 smtClean="0"/>
              <a:t>University of Stark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 smtClean="0"/>
              <a:t>Lannister University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 smtClean="0"/>
              <a:t>Mormont College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 smtClean="0"/>
              <a:t>Cleveleys Institute of Technology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91" y="2438399"/>
            <a:ext cx="839709" cy="839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91" y="3352800"/>
            <a:ext cx="8382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4267200"/>
            <a:ext cx="8255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64" y="5154727"/>
            <a:ext cx="890771" cy="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I prefer you to my match, and you prefer me to your match, then together, we are a:</a:t>
            </a:r>
          </a:p>
          <a:p>
            <a:pPr marL="0" indent="0">
              <a:buNone/>
            </a:pPr>
            <a:r>
              <a:rPr lang="en-GB" dirty="0" smtClean="0"/>
              <a:t>                        BLOCKING PAIR</a:t>
            </a:r>
          </a:p>
          <a:p>
            <a:r>
              <a:rPr lang="en-GB" dirty="0" smtClean="0"/>
              <a:t>If a matching has any blocking pairs it is unstable.</a:t>
            </a:r>
          </a:p>
          <a:p>
            <a:r>
              <a:rPr lang="en-GB" dirty="0" smtClean="0"/>
              <a:t>If a matching has no blocking pairs it is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A STABLE MATCHING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54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Method 1: First-preferences-first</a:t>
            </a:r>
            <a:br>
              <a:rPr lang="en-GB" dirty="0" smtClean="0"/>
            </a:br>
            <a:r>
              <a:rPr lang="en-GB" dirty="0" smtClean="0"/>
              <a:t>AKA The Boston Mechanism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assign as many people as possible to their first preference, then their second preference, etc.</a:t>
            </a:r>
          </a:p>
          <a:p>
            <a:r>
              <a:rPr lang="en-GB" dirty="0" smtClean="0"/>
              <a:t>Pros: Optimal for student welfare (if students tell truth)</a:t>
            </a:r>
          </a:p>
          <a:p>
            <a:r>
              <a:rPr lang="en-GB" dirty="0" smtClean="0"/>
              <a:t>Cons: Gives students a reason not to tell the truth</a:t>
            </a:r>
          </a:p>
          <a:p>
            <a:r>
              <a:rPr lang="en-GB" dirty="0" smtClean="0"/>
              <a:t>Cons: NOT STABLE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782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2 and 3: </a:t>
            </a:r>
            <a:br>
              <a:rPr lang="en-GB" dirty="0" smtClean="0"/>
            </a:br>
            <a:r>
              <a:rPr lang="en-GB" dirty="0" smtClean="0"/>
              <a:t>“Deferred Acceptance”</a:t>
            </a:r>
            <a:br>
              <a:rPr lang="en-GB" dirty="0" smtClean="0"/>
            </a:br>
            <a:r>
              <a:rPr lang="en-GB" dirty="0" smtClean="0"/>
              <a:t>AKA Gale-Shapley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GB" dirty="0" smtClean="0"/>
              <a:t>Two “flavours”: Student-proposing (SP) and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Uni</a:t>
            </a:r>
            <a:r>
              <a:rPr lang="en-GB" dirty="0" smtClean="0"/>
              <a:t>-proposing (UP)</a:t>
            </a:r>
          </a:p>
          <a:p>
            <a:r>
              <a:rPr lang="en-GB" dirty="0" smtClean="0"/>
              <a:t>Pros: STABLE</a:t>
            </a:r>
          </a:p>
          <a:p>
            <a:r>
              <a:rPr lang="en-GB" dirty="0" smtClean="0"/>
              <a:t>Pros: SP is not </a:t>
            </a:r>
            <a:r>
              <a:rPr lang="en-GB" dirty="0" err="1" smtClean="0"/>
              <a:t>manipulable</a:t>
            </a:r>
            <a:r>
              <a:rPr lang="en-GB" dirty="0" smtClean="0"/>
              <a:t> (is strategy-proof)</a:t>
            </a:r>
          </a:p>
          <a:p>
            <a:r>
              <a:rPr lang="en-GB" dirty="0" smtClean="0"/>
              <a:t>Cons: Not guaranteed pupil-optimal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7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3: Top-Trading Cycles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 students “swap” University places</a:t>
            </a:r>
          </a:p>
          <a:p>
            <a:r>
              <a:rPr lang="en-GB" dirty="0" smtClean="0"/>
              <a:t>Pros: Optimal for students</a:t>
            </a:r>
          </a:p>
          <a:p>
            <a:r>
              <a:rPr lang="en-GB" dirty="0" smtClean="0"/>
              <a:t>Pros: Strategy-proof</a:t>
            </a:r>
          </a:p>
          <a:p>
            <a:r>
              <a:rPr lang="en-GB" dirty="0" smtClean="0"/>
              <a:t>Cons: Not stable</a:t>
            </a:r>
          </a:p>
          <a:p>
            <a:r>
              <a:rPr lang="en-GB" dirty="0" smtClean="0"/>
              <a:t>Cons: Doesn’t take Universities views into account.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0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627</Words>
  <Application>Microsoft Office PowerPoint</Application>
  <PresentationFormat>On-screen Show (4:3)</PresentationFormat>
  <Paragraphs>93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Matchings, Stability, and University Admissions</vt:lpstr>
      <vt:lpstr>What is a matching?</vt:lpstr>
      <vt:lpstr>What is a matching?</vt:lpstr>
      <vt:lpstr>Matchings can be achieved in two ways</vt:lpstr>
      <vt:lpstr>Fantasy University League</vt:lpstr>
      <vt:lpstr>Stability</vt:lpstr>
      <vt:lpstr>Method 1: First-preferences-first AKA The Boston Mechanism</vt:lpstr>
      <vt:lpstr>Method 2 and 3:  “Deferred Acceptance” AKA Gale-Shapley</vt:lpstr>
      <vt:lpstr>Method 3: Top-Trading Cycles</vt:lpstr>
      <vt:lpstr>Four methods. Which is your favourite?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Matchings, Stability, and University Admissions</dc:title>
  <dc:creator>Weldon, Mat</dc:creator>
  <cp:lastModifiedBy>Weldon, Mat</cp:lastModifiedBy>
  <cp:revision>10</cp:revision>
  <cp:lastPrinted>2016-02-24T16:01:26Z</cp:lastPrinted>
  <dcterms:created xsi:type="dcterms:W3CDTF">2006-08-16T00:00:00Z</dcterms:created>
  <dcterms:modified xsi:type="dcterms:W3CDTF">2016-02-25T10:04:08Z</dcterms:modified>
</cp:coreProperties>
</file>