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82" r:id="rId3"/>
    <p:sldId id="285" r:id="rId4"/>
    <p:sldId id="286" r:id="rId5"/>
    <p:sldId id="283" r:id="rId6"/>
    <p:sldId id="256" r:id="rId7"/>
    <p:sldId id="274" r:id="rId8"/>
    <p:sldId id="266" r:id="rId9"/>
    <p:sldId id="268" r:id="rId10"/>
    <p:sldId id="280" r:id="rId11"/>
    <p:sldId id="269" r:id="rId12"/>
    <p:sldId id="281" r:id="rId13"/>
    <p:sldId id="277" r:id="rId14"/>
    <p:sldId id="271" r:id="rId15"/>
    <p:sldId id="272" r:id="rId16"/>
    <p:sldId id="278" r:id="rId17"/>
    <p:sldId id="275" r:id="rId18"/>
    <p:sldId id="276" r:id="rId19"/>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271" autoAdjust="0"/>
    <p:restoredTop sz="94706" autoAdjust="0"/>
  </p:normalViewPr>
  <p:slideViewPr>
    <p:cSldViewPr>
      <p:cViewPr>
        <p:scale>
          <a:sx n="75" d="100"/>
          <a:sy n="75" d="100"/>
        </p:scale>
        <p:origin x="-1704" y="-13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F95896EC-1EF3-4A6E-8748-F9F654D70689}" type="datetimeFigureOut">
              <a:rPr lang="en-GB"/>
              <a:pPr>
                <a:defRPr/>
              </a:pPr>
              <a:t>13/02/2013</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3F4B6E67-BEC3-472B-847F-072059BD0A87}" type="slidenum">
              <a:rPr lang="en-GB"/>
              <a:pPr>
                <a:defRPr/>
              </a:pPr>
              <a:t>‹#›</a:t>
            </a:fld>
            <a:endParaRPr lang="en-GB"/>
          </a:p>
        </p:txBody>
      </p:sp>
    </p:spTree>
    <p:extLst>
      <p:ext uri="{BB962C8B-B14F-4D97-AF65-F5344CB8AC3E}">
        <p14:creationId xmlns:p14="http://schemas.microsoft.com/office/powerpoint/2010/main" val="37183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FE9623D5-F5A7-4680-ABA9-277F4AD8C7C4}" type="datetimeFigureOut">
              <a:rPr lang="en-GB"/>
              <a:pPr>
                <a:defRPr/>
              </a:pPr>
              <a:t>13/02/2013</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523CDE6B-2169-4CDF-8B35-126EDAF70AB3}" type="slidenum">
              <a:rPr lang="en-GB"/>
              <a:pPr>
                <a:defRPr/>
              </a:pPr>
              <a:t>‹#›</a:t>
            </a:fld>
            <a:endParaRPr lang="en-GB"/>
          </a:p>
        </p:txBody>
      </p:sp>
    </p:spTree>
    <p:extLst>
      <p:ext uri="{BB962C8B-B14F-4D97-AF65-F5344CB8AC3E}">
        <p14:creationId xmlns:p14="http://schemas.microsoft.com/office/powerpoint/2010/main" val="4166626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702A3426-7679-4EE9-8DBD-F8FB5DFE41FB}" type="datetimeFigureOut">
              <a:rPr lang="en-GB"/>
              <a:pPr>
                <a:defRPr/>
              </a:pPr>
              <a:t>13/02/2013</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8296F96-582E-482B-AD1C-865C50907ACE}" type="slidenum">
              <a:rPr lang="en-GB"/>
              <a:pPr>
                <a:defRPr/>
              </a:pPr>
              <a:t>‹#›</a:t>
            </a:fld>
            <a:endParaRPr lang="en-GB"/>
          </a:p>
        </p:txBody>
      </p:sp>
    </p:spTree>
    <p:extLst>
      <p:ext uri="{BB962C8B-B14F-4D97-AF65-F5344CB8AC3E}">
        <p14:creationId xmlns:p14="http://schemas.microsoft.com/office/powerpoint/2010/main" val="202167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EC6EDDAD-FC76-4ADA-BCA9-5D12DC6BB4D2}" type="datetimeFigureOut">
              <a:rPr lang="en-GB"/>
              <a:pPr>
                <a:defRPr/>
              </a:pPr>
              <a:t>13/02/2013</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589F4ECF-0D67-4E71-8167-693E4CD0576F}" type="slidenum">
              <a:rPr lang="en-GB"/>
              <a:pPr>
                <a:defRPr/>
              </a:pPr>
              <a:t>‹#›</a:t>
            </a:fld>
            <a:endParaRPr lang="en-GB"/>
          </a:p>
        </p:txBody>
      </p:sp>
    </p:spTree>
    <p:extLst>
      <p:ext uri="{BB962C8B-B14F-4D97-AF65-F5344CB8AC3E}">
        <p14:creationId xmlns:p14="http://schemas.microsoft.com/office/powerpoint/2010/main" val="381850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5841715-2928-47E2-9508-B4CBB2292FE4}" type="datetimeFigureOut">
              <a:rPr lang="en-GB"/>
              <a:pPr>
                <a:defRPr/>
              </a:pPr>
              <a:t>13/02/2013</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96A8DAFC-A39F-4D8A-9EFE-D503A0B6A2D5}" type="slidenum">
              <a:rPr lang="en-GB"/>
              <a:pPr>
                <a:defRPr/>
              </a:pPr>
              <a:t>‹#›</a:t>
            </a:fld>
            <a:endParaRPr lang="en-GB"/>
          </a:p>
        </p:txBody>
      </p:sp>
    </p:spTree>
    <p:extLst>
      <p:ext uri="{BB962C8B-B14F-4D97-AF65-F5344CB8AC3E}">
        <p14:creationId xmlns:p14="http://schemas.microsoft.com/office/powerpoint/2010/main" val="601640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02D9D9DA-E3E9-4565-B991-748F30ABA624}" type="datetimeFigureOut">
              <a:rPr lang="en-GB"/>
              <a:pPr>
                <a:defRPr/>
              </a:pPr>
              <a:t>13/02/2013</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B58F6071-CE42-4698-B788-5D3D7E1FC1CA}" type="slidenum">
              <a:rPr lang="en-GB"/>
              <a:pPr>
                <a:defRPr/>
              </a:pPr>
              <a:t>‹#›</a:t>
            </a:fld>
            <a:endParaRPr lang="en-GB"/>
          </a:p>
        </p:txBody>
      </p:sp>
    </p:spTree>
    <p:extLst>
      <p:ext uri="{BB962C8B-B14F-4D97-AF65-F5344CB8AC3E}">
        <p14:creationId xmlns:p14="http://schemas.microsoft.com/office/powerpoint/2010/main" val="1359834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90AA3FD0-06E2-4933-AAB2-47539D0A504E}" type="datetimeFigureOut">
              <a:rPr lang="en-GB"/>
              <a:pPr>
                <a:defRPr/>
              </a:pPr>
              <a:t>13/02/2013</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B4CD198D-1A7B-4D8E-9416-C6C1DAA20594}" type="slidenum">
              <a:rPr lang="en-GB"/>
              <a:pPr>
                <a:defRPr/>
              </a:pPr>
              <a:t>‹#›</a:t>
            </a:fld>
            <a:endParaRPr lang="en-GB"/>
          </a:p>
        </p:txBody>
      </p:sp>
    </p:spTree>
    <p:extLst>
      <p:ext uri="{BB962C8B-B14F-4D97-AF65-F5344CB8AC3E}">
        <p14:creationId xmlns:p14="http://schemas.microsoft.com/office/powerpoint/2010/main" val="4026110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6A7E431F-F573-4FD6-81B2-495C5E20FB91}" type="datetimeFigureOut">
              <a:rPr lang="en-GB"/>
              <a:pPr>
                <a:defRPr/>
              </a:pPr>
              <a:t>13/02/2013</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6989BC06-F633-40B8-9E2B-1520C7239F09}" type="slidenum">
              <a:rPr lang="en-GB"/>
              <a:pPr>
                <a:defRPr/>
              </a:pPr>
              <a:t>‹#›</a:t>
            </a:fld>
            <a:endParaRPr lang="en-GB"/>
          </a:p>
        </p:txBody>
      </p:sp>
    </p:spTree>
    <p:extLst>
      <p:ext uri="{BB962C8B-B14F-4D97-AF65-F5344CB8AC3E}">
        <p14:creationId xmlns:p14="http://schemas.microsoft.com/office/powerpoint/2010/main" val="1990203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078B4D0-FD37-49DA-B42F-E04F46247505}" type="datetimeFigureOut">
              <a:rPr lang="en-GB"/>
              <a:pPr>
                <a:defRPr/>
              </a:pPr>
              <a:t>13/02/2013</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1B4F5128-8D32-48B9-9241-2672A8769EA6}" type="slidenum">
              <a:rPr lang="en-GB"/>
              <a:pPr>
                <a:defRPr/>
              </a:pPr>
              <a:t>‹#›</a:t>
            </a:fld>
            <a:endParaRPr lang="en-GB"/>
          </a:p>
        </p:txBody>
      </p:sp>
    </p:spTree>
    <p:extLst>
      <p:ext uri="{BB962C8B-B14F-4D97-AF65-F5344CB8AC3E}">
        <p14:creationId xmlns:p14="http://schemas.microsoft.com/office/powerpoint/2010/main" val="2959176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3BE050C-29EF-4C1C-B6DB-71DA50A0D494}" type="datetimeFigureOut">
              <a:rPr lang="en-GB"/>
              <a:pPr>
                <a:defRPr/>
              </a:pPr>
              <a:t>13/02/2013</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F44AC03D-F3EC-4DCE-9779-398236946B73}" type="slidenum">
              <a:rPr lang="en-GB"/>
              <a:pPr>
                <a:defRPr/>
              </a:pPr>
              <a:t>‹#›</a:t>
            </a:fld>
            <a:endParaRPr lang="en-GB"/>
          </a:p>
        </p:txBody>
      </p:sp>
    </p:spTree>
    <p:extLst>
      <p:ext uri="{BB962C8B-B14F-4D97-AF65-F5344CB8AC3E}">
        <p14:creationId xmlns:p14="http://schemas.microsoft.com/office/powerpoint/2010/main" val="102810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B55C4BA-263F-4E8E-8911-AE63EEE856C5}" type="datetimeFigureOut">
              <a:rPr lang="en-GB"/>
              <a:pPr>
                <a:defRPr/>
              </a:pPr>
              <a:t>13/02/2013</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07E5D356-EA8D-4070-ABF1-9380B1113904}" type="slidenum">
              <a:rPr lang="en-GB"/>
              <a:pPr>
                <a:defRPr/>
              </a:pPr>
              <a:t>‹#›</a:t>
            </a:fld>
            <a:endParaRPr lang="en-GB"/>
          </a:p>
        </p:txBody>
      </p:sp>
    </p:spTree>
    <p:extLst>
      <p:ext uri="{BB962C8B-B14F-4D97-AF65-F5344CB8AC3E}">
        <p14:creationId xmlns:p14="http://schemas.microsoft.com/office/powerpoint/2010/main" val="4140131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09D1713F-DAE2-4964-A781-1E75159CA584}" type="datetimeFigureOut">
              <a:rPr lang="en-GB"/>
              <a:pPr>
                <a:defRPr/>
              </a:pPr>
              <a:t>13/02/2013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45DF4216-B329-4E89-935A-E2FC4FE6F7C3}"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Valentine’s Day maths</a:t>
            </a:r>
            <a:endParaRPr lang="en-GB" dirty="0"/>
          </a:p>
        </p:txBody>
      </p:sp>
      <p:pic>
        <p:nvPicPr>
          <p:cNvPr id="3074" name="Picture 2" descr="http://www.tsm-resources.com/pics/ValentinesDay.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4520" y="1556792"/>
            <a:ext cx="6048672" cy="4768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33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txBox="1">
            <a:spLocks/>
          </p:cNvSpPr>
          <p:nvPr/>
        </p:nvSpPr>
        <p:spPr bwMode="auto">
          <a:xfrm>
            <a:off x="1166813" y="1817688"/>
            <a:ext cx="2746375"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20000"/>
              </a:spcBef>
              <a:buFont typeface="Arial" charset="0"/>
              <a:buNone/>
            </a:pPr>
            <a:r>
              <a:rPr lang="en-GB" sz="6000">
                <a:solidFill>
                  <a:schemeClr val="accent1"/>
                </a:solidFill>
              </a:rPr>
              <a:t>A	</a:t>
            </a:r>
            <a:r>
              <a:rPr lang="en-GB" sz="3200"/>
              <a:t>WXYZ</a:t>
            </a:r>
            <a:endParaRPr lang="en-GB" sz="6000"/>
          </a:p>
          <a:p>
            <a:pPr algn="ctr">
              <a:spcBef>
                <a:spcPct val="20000"/>
              </a:spcBef>
              <a:buFont typeface="Arial" charset="0"/>
              <a:buNone/>
            </a:pPr>
            <a:r>
              <a:rPr lang="en-GB" sz="6000">
                <a:solidFill>
                  <a:schemeClr val="accent1"/>
                </a:solidFill>
              </a:rPr>
              <a:t>B	</a:t>
            </a:r>
            <a:r>
              <a:rPr lang="en-GB" sz="3200"/>
              <a:t>XWYZ</a:t>
            </a:r>
            <a:endParaRPr lang="en-GB" sz="6000"/>
          </a:p>
          <a:p>
            <a:pPr algn="ctr">
              <a:spcBef>
                <a:spcPct val="20000"/>
              </a:spcBef>
              <a:buFont typeface="Arial" charset="0"/>
              <a:buNone/>
            </a:pPr>
            <a:r>
              <a:rPr lang="en-GB" sz="6000">
                <a:solidFill>
                  <a:schemeClr val="accent1"/>
                </a:solidFill>
              </a:rPr>
              <a:t>C	</a:t>
            </a:r>
            <a:r>
              <a:rPr lang="en-GB" sz="3200"/>
              <a:t>WZYX</a:t>
            </a:r>
            <a:endParaRPr lang="en-GB" sz="6000"/>
          </a:p>
          <a:p>
            <a:pPr algn="ctr">
              <a:spcBef>
                <a:spcPct val="20000"/>
              </a:spcBef>
              <a:buFont typeface="Arial" charset="0"/>
              <a:buNone/>
            </a:pPr>
            <a:r>
              <a:rPr lang="en-GB" sz="6000">
                <a:solidFill>
                  <a:schemeClr val="accent1"/>
                </a:solidFill>
              </a:rPr>
              <a:t>D	</a:t>
            </a:r>
            <a:r>
              <a:rPr lang="en-GB" sz="3200"/>
              <a:t>ZYWX</a:t>
            </a:r>
            <a:endParaRPr lang="en-GB" sz="6000"/>
          </a:p>
        </p:txBody>
      </p:sp>
      <p:sp>
        <p:nvSpPr>
          <p:cNvPr id="4" name="Content Placeholder 2"/>
          <p:cNvSpPr txBox="1">
            <a:spLocks/>
          </p:cNvSpPr>
          <p:nvPr/>
        </p:nvSpPr>
        <p:spPr>
          <a:xfrm>
            <a:off x="5229225" y="1882775"/>
            <a:ext cx="2747963" cy="4276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GB" sz="6000" dirty="0" smtClean="0">
                <a:solidFill>
                  <a:schemeClr val="accent2">
                    <a:lumMod val="60000"/>
                    <a:lumOff val="40000"/>
                  </a:schemeClr>
                </a:solidFill>
              </a:rPr>
              <a:t>W</a:t>
            </a:r>
            <a:r>
              <a:rPr lang="en-GB" sz="6000" dirty="0"/>
              <a:t>	</a:t>
            </a:r>
            <a:r>
              <a:rPr lang="en-GB" dirty="0" smtClean="0"/>
              <a:t>ABCD</a:t>
            </a:r>
            <a:endParaRPr lang="en-GB" sz="6000" dirty="0" smtClean="0"/>
          </a:p>
          <a:p>
            <a:pPr marL="0" indent="0" algn="ctr" fontAlgn="auto">
              <a:spcAft>
                <a:spcPts val="0"/>
              </a:spcAft>
              <a:buFont typeface="Arial" pitchFamily="34" charset="0"/>
              <a:buNone/>
              <a:defRPr/>
            </a:pPr>
            <a:r>
              <a:rPr lang="en-GB" sz="6000" dirty="0" smtClean="0">
                <a:solidFill>
                  <a:schemeClr val="accent2">
                    <a:lumMod val="60000"/>
                    <a:lumOff val="40000"/>
                  </a:schemeClr>
                </a:solidFill>
              </a:rPr>
              <a:t>X</a:t>
            </a:r>
            <a:r>
              <a:rPr lang="en-GB" sz="6000" dirty="0" smtClean="0"/>
              <a:t>	</a:t>
            </a:r>
            <a:r>
              <a:rPr lang="en-GB" dirty="0" smtClean="0"/>
              <a:t>DCBA</a:t>
            </a:r>
            <a:endParaRPr lang="en-GB" sz="6000" dirty="0" smtClean="0"/>
          </a:p>
          <a:p>
            <a:pPr marL="0" indent="0" algn="ctr" fontAlgn="auto">
              <a:spcAft>
                <a:spcPts val="0"/>
              </a:spcAft>
              <a:buFont typeface="Arial" pitchFamily="34" charset="0"/>
              <a:buNone/>
              <a:defRPr/>
            </a:pPr>
            <a:r>
              <a:rPr lang="en-GB" sz="6000" dirty="0" smtClean="0">
                <a:solidFill>
                  <a:schemeClr val="accent2">
                    <a:lumMod val="60000"/>
                    <a:lumOff val="40000"/>
                  </a:schemeClr>
                </a:solidFill>
              </a:rPr>
              <a:t>Y</a:t>
            </a:r>
            <a:r>
              <a:rPr lang="en-GB" sz="6000" dirty="0"/>
              <a:t>	</a:t>
            </a:r>
            <a:r>
              <a:rPr lang="en-GB" dirty="0" smtClean="0"/>
              <a:t>ABCD</a:t>
            </a:r>
            <a:endParaRPr lang="en-GB" sz="6000" dirty="0" smtClean="0"/>
          </a:p>
          <a:p>
            <a:pPr marL="0" indent="0" algn="ctr" fontAlgn="auto">
              <a:spcAft>
                <a:spcPts val="0"/>
              </a:spcAft>
              <a:buFont typeface="Arial" pitchFamily="34" charset="0"/>
              <a:buNone/>
              <a:defRPr/>
            </a:pPr>
            <a:r>
              <a:rPr lang="en-GB" sz="6000" dirty="0" smtClean="0">
                <a:solidFill>
                  <a:schemeClr val="accent2">
                    <a:lumMod val="60000"/>
                    <a:lumOff val="40000"/>
                  </a:schemeClr>
                </a:solidFill>
              </a:rPr>
              <a:t>Z</a:t>
            </a:r>
            <a:r>
              <a:rPr lang="en-GB" sz="6000" dirty="0"/>
              <a:t>	</a:t>
            </a:r>
            <a:r>
              <a:rPr lang="en-GB" dirty="0" smtClean="0"/>
              <a:t>CDAB</a:t>
            </a:r>
            <a:endParaRPr lang="en-GB" sz="6000" dirty="0" smtClean="0"/>
          </a:p>
        </p:txBody>
      </p:sp>
      <p:pic>
        <p:nvPicPr>
          <p:cNvPr id="5" name="Content Placeholder 4"/>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25824" r="25483"/>
          <a:stretch/>
        </p:blipFill>
        <p:spPr>
          <a:xfrm>
            <a:off x="2195736" y="404664"/>
            <a:ext cx="688758" cy="1421625"/>
          </a:xfrm>
          <a:prstGeom prst="rect">
            <a:avLst/>
          </a:prstGeom>
        </p:spPr>
      </p:pic>
      <p:pic>
        <p:nvPicPr>
          <p:cNvPr id="6" name="Picture 5"/>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276654" y="437925"/>
            <a:ext cx="652860" cy="14216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611188" y="115888"/>
          <a:ext cx="7921625" cy="6553200"/>
        </p:xfrm>
        <a:graphic>
          <a:graphicData uri="http://schemas.openxmlformats.org/drawingml/2006/table">
            <a:tbl>
              <a:tblPr firstRow="1" bandRow="1">
                <a:tableStyleId>{5C22544A-7EE6-4342-B048-85BDC9FD1C3A}</a:tableStyleId>
              </a:tblPr>
              <a:tblGrid>
                <a:gridCol w="1584325"/>
                <a:gridCol w="1584325"/>
                <a:gridCol w="1584325"/>
                <a:gridCol w="1584325"/>
                <a:gridCol w="1584325"/>
              </a:tblGrid>
              <a:tr h="1195333">
                <a:tc>
                  <a:txBody>
                    <a:bodyPr/>
                    <a:lstStyle/>
                    <a:p>
                      <a:endParaRPr lang="en-GB" dirty="0"/>
                    </a:p>
                  </a:txBody>
                  <a:tcPr marL="91449" marR="91449">
                    <a:solidFill>
                      <a:schemeClr val="bg1"/>
                    </a:solidFill>
                  </a:tcPr>
                </a:tc>
                <a:tc>
                  <a:txBody>
                    <a:bodyPr/>
                    <a:lstStyle/>
                    <a:p>
                      <a:pPr algn="ctr"/>
                      <a:r>
                        <a:rPr lang="en-GB" sz="6000" b="0" dirty="0" smtClean="0">
                          <a:solidFill>
                            <a:schemeClr val="bg1"/>
                          </a:solidFill>
                        </a:rPr>
                        <a:t>W</a:t>
                      </a:r>
                    </a:p>
                    <a:p>
                      <a:pPr algn="ctr"/>
                      <a:r>
                        <a:rPr lang="en-GB" sz="2000" b="0" dirty="0" smtClean="0">
                          <a:solidFill>
                            <a:schemeClr val="bg1"/>
                          </a:solidFill>
                        </a:rPr>
                        <a:t>ABCD</a:t>
                      </a:r>
                      <a:endParaRPr lang="en-GB" sz="2000" b="0" dirty="0">
                        <a:solidFill>
                          <a:schemeClr val="bg1"/>
                        </a:solidFill>
                      </a:endParaRPr>
                    </a:p>
                  </a:txBody>
                  <a:tcPr marL="91449" marR="91449"/>
                </a:tc>
                <a:tc>
                  <a:txBody>
                    <a:bodyPr/>
                    <a:lstStyle/>
                    <a:p>
                      <a:pPr algn="ctr"/>
                      <a:r>
                        <a:rPr lang="en-GB" sz="6000" b="0" dirty="0" smtClean="0">
                          <a:solidFill>
                            <a:schemeClr val="bg1"/>
                          </a:solidFill>
                        </a:rPr>
                        <a:t>X</a:t>
                      </a:r>
                    </a:p>
                    <a:p>
                      <a:pPr marL="0" marR="0" indent="0" algn="ctr" defTabSz="914400" rtl="0" eaLnBrk="1" fontAlgn="auto" latinLnBrk="0" hangingPunct="1">
                        <a:lnSpc>
                          <a:spcPct val="100000"/>
                        </a:lnSpc>
                        <a:spcBef>
                          <a:spcPts val="0"/>
                        </a:spcBef>
                        <a:spcAft>
                          <a:spcPts val="0"/>
                        </a:spcAft>
                        <a:buClrTx/>
                        <a:buSzTx/>
                        <a:buFontTx/>
                        <a:buNone/>
                        <a:tabLst/>
                        <a:defRPr/>
                      </a:pPr>
                      <a:r>
                        <a:rPr lang="en-GB" sz="2000" b="0" dirty="0" smtClean="0">
                          <a:solidFill>
                            <a:schemeClr val="bg1"/>
                          </a:solidFill>
                        </a:rPr>
                        <a:t>DCBA</a:t>
                      </a:r>
                    </a:p>
                  </a:txBody>
                  <a:tcPr marL="91449" marR="91449"/>
                </a:tc>
                <a:tc>
                  <a:txBody>
                    <a:bodyPr/>
                    <a:lstStyle/>
                    <a:p>
                      <a:pPr algn="ctr"/>
                      <a:r>
                        <a:rPr lang="en-GB" sz="6000" b="0" dirty="0" smtClean="0">
                          <a:solidFill>
                            <a:schemeClr val="bg1"/>
                          </a:solidFill>
                        </a:rPr>
                        <a:t>Y</a:t>
                      </a:r>
                      <a:endParaRPr lang="en-GB" sz="2000" b="0" dirty="0" smtClean="0">
                        <a:solidFill>
                          <a:schemeClr val="bg1"/>
                        </a:solidFill>
                      </a:endParaRPr>
                    </a:p>
                    <a:p>
                      <a:pPr algn="ctr"/>
                      <a:r>
                        <a:rPr lang="en-GB" sz="2000" b="0" dirty="0" smtClean="0">
                          <a:solidFill>
                            <a:schemeClr val="bg1"/>
                          </a:solidFill>
                        </a:rPr>
                        <a:t>ABCD</a:t>
                      </a:r>
                      <a:endParaRPr lang="en-GB" sz="2000" b="0" dirty="0">
                        <a:solidFill>
                          <a:schemeClr val="bg1"/>
                        </a:solidFill>
                      </a:endParaRPr>
                    </a:p>
                  </a:txBody>
                  <a:tcPr marL="91449" marR="91449"/>
                </a:tc>
                <a:tc>
                  <a:txBody>
                    <a:bodyPr/>
                    <a:lstStyle/>
                    <a:p>
                      <a:pPr algn="ctr"/>
                      <a:r>
                        <a:rPr lang="en-GB" sz="6000" b="0" dirty="0" smtClean="0">
                          <a:solidFill>
                            <a:schemeClr val="bg1"/>
                          </a:solidFill>
                        </a:rPr>
                        <a:t>Z</a:t>
                      </a:r>
                    </a:p>
                    <a:p>
                      <a:pPr algn="ctr"/>
                      <a:r>
                        <a:rPr lang="en-GB" sz="2000" b="0" dirty="0" smtClean="0">
                          <a:solidFill>
                            <a:schemeClr val="bg1"/>
                          </a:solidFill>
                        </a:rPr>
                        <a:t>CDAB</a:t>
                      </a:r>
                      <a:endParaRPr lang="en-GB" sz="2000" b="0" dirty="0">
                        <a:solidFill>
                          <a:schemeClr val="bg1"/>
                        </a:solidFill>
                      </a:endParaRPr>
                    </a:p>
                  </a:txBody>
                  <a:tcPr marL="91449" marR="91449"/>
                </a:tc>
              </a:tr>
              <a:tr h="1195333">
                <a:tc>
                  <a:txBody>
                    <a:bodyPr/>
                    <a:lstStyle/>
                    <a:p>
                      <a:pPr algn="ctr"/>
                      <a:r>
                        <a:rPr lang="en-GB" sz="6000" dirty="0" smtClean="0">
                          <a:solidFill>
                            <a:schemeClr val="bg1"/>
                          </a:solidFill>
                        </a:rPr>
                        <a:t>A</a:t>
                      </a:r>
                      <a:endParaRPr lang="en-GB" sz="2000" dirty="0" smtClean="0">
                        <a:solidFill>
                          <a:schemeClr val="bg1"/>
                        </a:solidFill>
                      </a:endParaRPr>
                    </a:p>
                    <a:p>
                      <a:pPr algn="ctr"/>
                      <a:r>
                        <a:rPr lang="en-GB" sz="2000" dirty="0" smtClean="0">
                          <a:solidFill>
                            <a:schemeClr val="bg1"/>
                          </a:solidFill>
                        </a:rPr>
                        <a:t>WXYZ</a:t>
                      </a:r>
                    </a:p>
                  </a:txBody>
                  <a:tcPr marL="91449" marR="91449">
                    <a:solidFill>
                      <a:schemeClr val="accent1"/>
                    </a:solidFill>
                  </a:tcPr>
                </a:tc>
                <a:tc>
                  <a:txBody>
                    <a:bodyPr/>
                    <a:lstStyle/>
                    <a:p>
                      <a:endParaRPr lang="en-GB" dirty="0"/>
                    </a:p>
                  </a:txBody>
                  <a:tcPr marL="91449" marR="91449"/>
                </a:tc>
                <a:tc>
                  <a:txBody>
                    <a:bodyPr/>
                    <a:lstStyle/>
                    <a:p>
                      <a:endParaRPr lang="en-GB" dirty="0"/>
                    </a:p>
                  </a:txBody>
                  <a:tcPr marL="91449" marR="91449"/>
                </a:tc>
                <a:tc>
                  <a:txBody>
                    <a:bodyPr/>
                    <a:lstStyle/>
                    <a:p>
                      <a:endParaRPr lang="en-GB" dirty="0"/>
                    </a:p>
                  </a:txBody>
                  <a:tcPr marL="91449" marR="91449"/>
                </a:tc>
                <a:tc>
                  <a:txBody>
                    <a:bodyPr/>
                    <a:lstStyle/>
                    <a:p>
                      <a:endParaRPr lang="en-GB" dirty="0"/>
                    </a:p>
                  </a:txBody>
                  <a:tcPr marL="91449" marR="91449"/>
                </a:tc>
              </a:tr>
              <a:tr h="1195333">
                <a:tc>
                  <a:txBody>
                    <a:bodyPr/>
                    <a:lstStyle/>
                    <a:p>
                      <a:pPr algn="ctr"/>
                      <a:r>
                        <a:rPr lang="en-GB" sz="6000" dirty="0" smtClean="0">
                          <a:solidFill>
                            <a:schemeClr val="bg1"/>
                          </a:solidFill>
                        </a:rPr>
                        <a:t>B </a:t>
                      </a:r>
                      <a:endParaRPr lang="en-GB" sz="2000" dirty="0" smtClean="0">
                        <a:solidFill>
                          <a:schemeClr val="bg1"/>
                        </a:solidFill>
                      </a:endParaRPr>
                    </a:p>
                    <a:p>
                      <a:pPr algn="ctr"/>
                      <a:r>
                        <a:rPr lang="en-GB" sz="2000" dirty="0" smtClean="0">
                          <a:solidFill>
                            <a:schemeClr val="bg1"/>
                          </a:solidFill>
                        </a:rPr>
                        <a:t>XWYZ</a:t>
                      </a:r>
                      <a:endParaRPr lang="en-GB" sz="2000" dirty="0">
                        <a:solidFill>
                          <a:schemeClr val="bg1"/>
                        </a:solidFill>
                      </a:endParaRPr>
                    </a:p>
                  </a:txBody>
                  <a:tcPr marL="91449" marR="91449">
                    <a:solidFill>
                      <a:schemeClr val="accent1"/>
                    </a:solidFill>
                  </a:tcPr>
                </a:tc>
                <a:tc>
                  <a:txBody>
                    <a:bodyPr/>
                    <a:lstStyle/>
                    <a:p>
                      <a:endParaRPr lang="en-GB" dirty="0"/>
                    </a:p>
                  </a:txBody>
                  <a:tcPr marL="91449" marR="91449"/>
                </a:tc>
                <a:tc>
                  <a:txBody>
                    <a:bodyPr/>
                    <a:lstStyle/>
                    <a:p>
                      <a:endParaRPr lang="en-GB" dirty="0"/>
                    </a:p>
                  </a:txBody>
                  <a:tcPr marL="91449" marR="91449"/>
                </a:tc>
                <a:tc>
                  <a:txBody>
                    <a:bodyPr/>
                    <a:lstStyle/>
                    <a:p>
                      <a:endParaRPr lang="en-GB"/>
                    </a:p>
                  </a:txBody>
                  <a:tcPr marL="91449" marR="91449"/>
                </a:tc>
                <a:tc>
                  <a:txBody>
                    <a:bodyPr/>
                    <a:lstStyle/>
                    <a:p>
                      <a:endParaRPr lang="en-GB" dirty="0"/>
                    </a:p>
                  </a:txBody>
                  <a:tcPr marL="91449" marR="91449"/>
                </a:tc>
              </a:tr>
              <a:tr h="1195333">
                <a:tc>
                  <a:txBody>
                    <a:bodyPr/>
                    <a:lstStyle/>
                    <a:p>
                      <a:pPr algn="ctr"/>
                      <a:r>
                        <a:rPr lang="en-GB" sz="6000" dirty="0" smtClean="0">
                          <a:solidFill>
                            <a:schemeClr val="bg1"/>
                          </a:solidFill>
                        </a:rPr>
                        <a:t>C</a:t>
                      </a:r>
                    </a:p>
                    <a:p>
                      <a:pPr algn="ctr"/>
                      <a:r>
                        <a:rPr lang="en-GB" sz="2000" dirty="0" smtClean="0">
                          <a:solidFill>
                            <a:schemeClr val="bg1"/>
                          </a:solidFill>
                        </a:rPr>
                        <a:t>WZYX</a:t>
                      </a:r>
                      <a:endParaRPr lang="en-GB" sz="2000" dirty="0">
                        <a:solidFill>
                          <a:schemeClr val="bg1"/>
                        </a:solidFill>
                      </a:endParaRPr>
                    </a:p>
                  </a:txBody>
                  <a:tcPr marL="91449" marR="91449">
                    <a:solidFill>
                      <a:schemeClr val="accent1"/>
                    </a:solidFill>
                  </a:tcPr>
                </a:tc>
                <a:tc>
                  <a:txBody>
                    <a:bodyPr/>
                    <a:lstStyle/>
                    <a:p>
                      <a:endParaRPr lang="en-GB"/>
                    </a:p>
                  </a:txBody>
                  <a:tcPr marL="91449" marR="91449"/>
                </a:tc>
                <a:tc>
                  <a:txBody>
                    <a:bodyPr/>
                    <a:lstStyle/>
                    <a:p>
                      <a:endParaRPr lang="en-GB"/>
                    </a:p>
                  </a:txBody>
                  <a:tcPr marL="91449" marR="91449"/>
                </a:tc>
                <a:tc>
                  <a:txBody>
                    <a:bodyPr/>
                    <a:lstStyle/>
                    <a:p>
                      <a:endParaRPr lang="en-GB" dirty="0"/>
                    </a:p>
                  </a:txBody>
                  <a:tcPr marL="91449" marR="91449"/>
                </a:tc>
                <a:tc>
                  <a:txBody>
                    <a:bodyPr/>
                    <a:lstStyle/>
                    <a:p>
                      <a:endParaRPr lang="en-GB" dirty="0"/>
                    </a:p>
                  </a:txBody>
                  <a:tcPr marL="91449" marR="91449"/>
                </a:tc>
              </a:tr>
              <a:tr h="1195333">
                <a:tc>
                  <a:txBody>
                    <a:bodyPr/>
                    <a:lstStyle/>
                    <a:p>
                      <a:pPr algn="ctr"/>
                      <a:r>
                        <a:rPr lang="en-GB" sz="6000" dirty="0" smtClean="0">
                          <a:solidFill>
                            <a:schemeClr val="bg1"/>
                          </a:solidFill>
                        </a:rPr>
                        <a:t>D</a:t>
                      </a:r>
                    </a:p>
                    <a:p>
                      <a:pPr algn="ctr"/>
                      <a:r>
                        <a:rPr lang="en-GB" sz="2000" dirty="0" smtClean="0">
                          <a:solidFill>
                            <a:schemeClr val="bg1"/>
                          </a:solidFill>
                        </a:rPr>
                        <a:t>ZYWX</a:t>
                      </a:r>
                      <a:endParaRPr lang="en-GB" sz="2000" dirty="0">
                        <a:solidFill>
                          <a:schemeClr val="bg1"/>
                        </a:solidFill>
                      </a:endParaRPr>
                    </a:p>
                  </a:txBody>
                  <a:tcPr marL="91449" marR="91449">
                    <a:solidFill>
                      <a:schemeClr val="accent1"/>
                    </a:solidFill>
                  </a:tcPr>
                </a:tc>
                <a:tc>
                  <a:txBody>
                    <a:bodyPr/>
                    <a:lstStyle/>
                    <a:p>
                      <a:endParaRPr lang="en-GB"/>
                    </a:p>
                  </a:txBody>
                  <a:tcPr marL="91449" marR="91449"/>
                </a:tc>
                <a:tc>
                  <a:txBody>
                    <a:bodyPr/>
                    <a:lstStyle/>
                    <a:p>
                      <a:endParaRPr lang="en-GB"/>
                    </a:p>
                  </a:txBody>
                  <a:tcPr marL="91449" marR="91449"/>
                </a:tc>
                <a:tc>
                  <a:txBody>
                    <a:bodyPr/>
                    <a:lstStyle/>
                    <a:p>
                      <a:endParaRPr lang="en-GB"/>
                    </a:p>
                  </a:txBody>
                  <a:tcPr marL="91449" marR="91449"/>
                </a:tc>
                <a:tc>
                  <a:txBody>
                    <a:bodyPr/>
                    <a:lstStyle/>
                    <a:p>
                      <a:endParaRPr lang="en-GB" dirty="0"/>
                    </a:p>
                  </a:txBody>
                  <a:tcPr marL="91449" marR="91449"/>
                </a:tc>
              </a:tr>
            </a:tbl>
          </a:graphicData>
        </a:graphic>
      </p:graphicFrame>
      <p:sp>
        <p:nvSpPr>
          <p:cNvPr id="6" name="Heart 5"/>
          <p:cNvSpPr/>
          <p:nvPr/>
        </p:nvSpPr>
        <p:spPr>
          <a:xfrm>
            <a:off x="2627313" y="1814513"/>
            <a:ext cx="720725" cy="647700"/>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7" name="Heart 6"/>
          <p:cNvSpPr/>
          <p:nvPr/>
        </p:nvSpPr>
        <p:spPr>
          <a:xfrm>
            <a:off x="4211638" y="3068638"/>
            <a:ext cx="720725" cy="647700"/>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8" name="Heart 7"/>
          <p:cNvSpPr/>
          <p:nvPr/>
        </p:nvSpPr>
        <p:spPr>
          <a:xfrm>
            <a:off x="7308850" y="4381500"/>
            <a:ext cx="719138" cy="647700"/>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9" name="Heart 8"/>
          <p:cNvSpPr/>
          <p:nvPr/>
        </p:nvSpPr>
        <p:spPr>
          <a:xfrm>
            <a:off x="5786438" y="5680075"/>
            <a:ext cx="720725" cy="647700"/>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0" name="Heart 9"/>
          <p:cNvSpPr/>
          <p:nvPr/>
        </p:nvSpPr>
        <p:spPr>
          <a:xfrm>
            <a:off x="2657475" y="4381500"/>
            <a:ext cx="720725" cy="647700"/>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1" name="Heart 10"/>
          <p:cNvSpPr/>
          <p:nvPr/>
        </p:nvSpPr>
        <p:spPr>
          <a:xfrm>
            <a:off x="7308850" y="5680075"/>
            <a:ext cx="719138" cy="647700"/>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3" name="&quot;No&quot; Symbol 12"/>
          <p:cNvSpPr/>
          <p:nvPr/>
        </p:nvSpPr>
        <p:spPr>
          <a:xfrm>
            <a:off x="2497138" y="4210050"/>
            <a:ext cx="1039812" cy="968375"/>
          </a:xfrm>
          <a:prstGeom prst="noSmoking">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solidFill>
                <a:schemeClr val="bg1"/>
              </a:solidFill>
            </a:endParaRPr>
          </a:p>
        </p:txBody>
      </p:sp>
      <p:sp>
        <p:nvSpPr>
          <p:cNvPr id="15" name="&quot;No&quot; Symbol 14"/>
          <p:cNvSpPr/>
          <p:nvPr/>
        </p:nvSpPr>
        <p:spPr>
          <a:xfrm>
            <a:off x="7148513" y="5519738"/>
            <a:ext cx="1039812" cy="968375"/>
          </a:xfrm>
          <a:prstGeom prst="noSmoking">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smtClean="0"/>
              <a:t>Is it always stable?</a:t>
            </a:r>
          </a:p>
        </p:txBody>
      </p:sp>
      <p:pic>
        <p:nvPicPr>
          <p:cNvPr id="6" name="Picture 5"/>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475656" y="2488901"/>
            <a:ext cx="882265" cy="1921165"/>
          </a:xfrm>
          <a:prstGeom prst="rect">
            <a:avLst/>
          </a:prstGeom>
        </p:spPr>
      </p:pic>
      <p:pic>
        <p:nvPicPr>
          <p:cNvPr id="11" name="Content Placeholder 4"/>
          <p:cNvPicPr>
            <a:picLocks noGrp="1" noChangeAspect="1"/>
          </p:cNvPicPr>
          <p:nvPr>
            <p:ph sz="half" idx="1"/>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l="25824" r="25483"/>
          <a:stretch/>
        </p:blipFill>
        <p:spPr>
          <a:xfrm>
            <a:off x="2373070" y="2425098"/>
            <a:ext cx="974793" cy="2012014"/>
          </a:xfrm>
        </p:spPr>
      </p:pic>
      <p:pic>
        <p:nvPicPr>
          <p:cNvPr id="13" name="Picture 12"/>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52120" y="2488901"/>
            <a:ext cx="882265" cy="1921165"/>
          </a:xfrm>
          <a:prstGeom prst="rect">
            <a:avLst/>
          </a:prstGeom>
        </p:spPr>
      </p:pic>
      <p:pic>
        <p:nvPicPr>
          <p:cNvPr id="14" name="Content Placeholder 4"/>
          <p:cNvPicPr>
            <a:picLocks noGrp="1" noChangeAspect="1"/>
          </p:cNvPicPr>
          <p:nvPr>
            <p:ph sz="half" idx="1"/>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l="25824" r="25483"/>
          <a:stretch/>
        </p:blipFill>
        <p:spPr>
          <a:xfrm>
            <a:off x="6549534" y="2425098"/>
            <a:ext cx="974793" cy="2012014"/>
          </a:xfrm>
        </p:spPr>
      </p:pic>
      <p:sp>
        <p:nvSpPr>
          <p:cNvPr id="8199" name="TextBox 14"/>
          <p:cNvSpPr txBox="1">
            <a:spLocks noChangeArrowheads="1"/>
          </p:cNvSpPr>
          <p:nvPr/>
        </p:nvSpPr>
        <p:spPr bwMode="auto">
          <a:xfrm>
            <a:off x="5732463" y="1870075"/>
            <a:ext cx="720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a:t>Alice</a:t>
            </a:r>
          </a:p>
        </p:txBody>
      </p:sp>
      <p:sp>
        <p:nvSpPr>
          <p:cNvPr id="8200" name="TextBox 15"/>
          <p:cNvSpPr txBox="1">
            <a:spLocks noChangeArrowheads="1"/>
          </p:cNvSpPr>
          <p:nvPr/>
        </p:nvSpPr>
        <p:spPr bwMode="auto">
          <a:xfrm>
            <a:off x="2484438" y="1870075"/>
            <a:ext cx="64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a:t>Bob</a:t>
            </a:r>
          </a:p>
        </p:txBody>
      </p:sp>
      <p:sp>
        <p:nvSpPr>
          <p:cNvPr id="17" name="Heart 16"/>
          <p:cNvSpPr/>
          <p:nvPr/>
        </p:nvSpPr>
        <p:spPr>
          <a:xfrm>
            <a:off x="3779838" y="2133600"/>
            <a:ext cx="1296987" cy="1150938"/>
          </a:xfrm>
          <a:prstGeom prst="hear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4800" dirty="0"/>
              <a:t>?</a:t>
            </a:r>
          </a:p>
        </p:txBody>
      </p:sp>
      <p:sp>
        <p:nvSpPr>
          <p:cNvPr id="8202" name="TextBox 9"/>
          <p:cNvSpPr txBox="1">
            <a:spLocks noChangeArrowheads="1"/>
          </p:cNvSpPr>
          <p:nvPr/>
        </p:nvSpPr>
        <p:spPr bwMode="auto">
          <a:xfrm>
            <a:off x="1362075" y="1874838"/>
            <a:ext cx="981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smtClean="0"/>
              <a:t>Bobetta</a:t>
            </a:r>
            <a:endParaRPr lang="en-GB"/>
          </a:p>
        </p:txBody>
      </p:sp>
      <p:sp>
        <p:nvSpPr>
          <p:cNvPr id="8203" name="TextBox 11"/>
          <p:cNvSpPr txBox="1">
            <a:spLocks noChangeArrowheads="1"/>
          </p:cNvSpPr>
          <p:nvPr/>
        </p:nvSpPr>
        <p:spPr bwMode="auto">
          <a:xfrm>
            <a:off x="6615113" y="1870075"/>
            <a:ext cx="720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a:t>Alan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GB" dirty="0" smtClean="0"/>
              <a:t>Proof that G-S algorithm gives a stable pairing.</a:t>
            </a:r>
            <a:endParaRPr lang="en-GB" dirty="0"/>
          </a:p>
        </p:txBody>
      </p:sp>
      <p:sp>
        <p:nvSpPr>
          <p:cNvPr id="3" name="Content Placeholder 2"/>
          <p:cNvSpPr>
            <a:spLocks noGrp="1"/>
          </p:cNvSpPr>
          <p:nvPr>
            <p:ph sz="half" idx="1"/>
          </p:nvPr>
        </p:nvSpPr>
        <p:spPr>
          <a:xfrm>
            <a:off x="457200" y="1600200"/>
            <a:ext cx="8218488" cy="4525963"/>
          </a:xfrm>
        </p:spPr>
        <p:txBody>
          <a:bodyPr/>
          <a:lstStyle/>
          <a:p>
            <a:r>
              <a:rPr lang="en-GB" dirty="0" smtClean="0"/>
              <a:t>Suppose Bob prefers Alice to his wife </a:t>
            </a:r>
            <a:r>
              <a:rPr lang="en-GB" dirty="0" err="1" smtClean="0"/>
              <a:t>Bobetta</a:t>
            </a:r>
            <a:endParaRPr lang="en-GB" dirty="0" smtClean="0"/>
          </a:p>
          <a:p>
            <a:r>
              <a:rPr lang="en-GB" dirty="0" smtClean="0"/>
              <a:t>During G-S, Bob must have proposed to Alice before proposing to </a:t>
            </a:r>
            <a:r>
              <a:rPr lang="en-GB" dirty="0" err="1" smtClean="0"/>
              <a:t>Bobetta</a:t>
            </a:r>
            <a:r>
              <a:rPr lang="en-GB" dirty="0" smtClean="0"/>
              <a:t>.</a:t>
            </a:r>
          </a:p>
          <a:p>
            <a:r>
              <a:rPr lang="en-GB" dirty="0" smtClean="0"/>
              <a:t>If Alice accepted his proposal, yet is not married to him at the end, she must have dumped him for someone she likes more, and therefore doesn't like Bob more than Alan.</a:t>
            </a:r>
          </a:p>
          <a:p>
            <a:r>
              <a:rPr lang="en-GB" dirty="0" smtClean="0"/>
              <a:t> If Alice rejected his proposal, she was already with someone she liked more than Bob.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11188" y="115888"/>
          <a:ext cx="7921625" cy="6553200"/>
        </p:xfrm>
        <a:graphic>
          <a:graphicData uri="http://schemas.openxmlformats.org/drawingml/2006/table">
            <a:tbl>
              <a:tblPr firstRow="1" bandRow="1">
                <a:tableStyleId>{5C22544A-7EE6-4342-B048-85BDC9FD1C3A}</a:tableStyleId>
              </a:tblPr>
              <a:tblGrid>
                <a:gridCol w="1584325"/>
                <a:gridCol w="1584325"/>
                <a:gridCol w="1584325"/>
                <a:gridCol w="1584325"/>
                <a:gridCol w="1584325"/>
              </a:tblGrid>
              <a:tr h="1195333">
                <a:tc>
                  <a:txBody>
                    <a:bodyPr/>
                    <a:lstStyle/>
                    <a:p>
                      <a:endParaRPr lang="en-GB" dirty="0"/>
                    </a:p>
                  </a:txBody>
                  <a:tcPr marL="91449" marR="91449">
                    <a:solidFill>
                      <a:schemeClr val="bg1"/>
                    </a:solidFill>
                  </a:tcPr>
                </a:tc>
                <a:tc>
                  <a:txBody>
                    <a:bodyPr/>
                    <a:lstStyle/>
                    <a:p>
                      <a:pPr algn="ctr"/>
                      <a:r>
                        <a:rPr lang="en-GB" sz="6000" b="0" dirty="0" smtClean="0">
                          <a:solidFill>
                            <a:schemeClr val="bg1"/>
                          </a:solidFill>
                        </a:rPr>
                        <a:t>W</a:t>
                      </a:r>
                    </a:p>
                    <a:p>
                      <a:pPr algn="ctr"/>
                      <a:r>
                        <a:rPr lang="en-GB" sz="2000" b="0" dirty="0" smtClean="0">
                          <a:solidFill>
                            <a:schemeClr val="bg1"/>
                          </a:solidFill>
                        </a:rPr>
                        <a:t>ABCD</a:t>
                      </a:r>
                      <a:endParaRPr lang="en-GB" sz="2000" b="0" dirty="0">
                        <a:solidFill>
                          <a:schemeClr val="bg1"/>
                        </a:solidFill>
                      </a:endParaRPr>
                    </a:p>
                  </a:txBody>
                  <a:tcPr marL="91449" marR="91449"/>
                </a:tc>
                <a:tc>
                  <a:txBody>
                    <a:bodyPr/>
                    <a:lstStyle/>
                    <a:p>
                      <a:pPr algn="ctr"/>
                      <a:r>
                        <a:rPr lang="en-GB" sz="6000" b="0" dirty="0" smtClean="0">
                          <a:solidFill>
                            <a:schemeClr val="bg1"/>
                          </a:solidFill>
                        </a:rPr>
                        <a:t>X</a:t>
                      </a:r>
                    </a:p>
                    <a:p>
                      <a:pPr marL="0" marR="0" indent="0" algn="ctr" defTabSz="914400" rtl="0" eaLnBrk="1" fontAlgn="auto" latinLnBrk="0" hangingPunct="1">
                        <a:lnSpc>
                          <a:spcPct val="100000"/>
                        </a:lnSpc>
                        <a:spcBef>
                          <a:spcPts val="0"/>
                        </a:spcBef>
                        <a:spcAft>
                          <a:spcPts val="0"/>
                        </a:spcAft>
                        <a:buClrTx/>
                        <a:buSzTx/>
                        <a:buFontTx/>
                        <a:buNone/>
                        <a:tabLst/>
                        <a:defRPr/>
                      </a:pPr>
                      <a:r>
                        <a:rPr lang="en-GB" sz="2000" b="0" dirty="0" smtClean="0">
                          <a:solidFill>
                            <a:schemeClr val="bg1"/>
                          </a:solidFill>
                        </a:rPr>
                        <a:t>DCBA</a:t>
                      </a:r>
                    </a:p>
                  </a:txBody>
                  <a:tcPr marL="91449" marR="91449"/>
                </a:tc>
                <a:tc>
                  <a:txBody>
                    <a:bodyPr/>
                    <a:lstStyle/>
                    <a:p>
                      <a:pPr algn="ctr"/>
                      <a:r>
                        <a:rPr lang="en-GB" sz="6000" b="0" dirty="0" smtClean="0">
                          <a:solidFill>
                            <a:schemeClr val="bg1"/>
                          </a:solidFill>
                        </a:rPr>
                        <a:t>Y</a:t>
                      </a:r>
                      <a:endParaRPr lang="en-GB" sz="2000" b="0" dirty="0" smtClean="0">
                        <a:solidFill>
                          <a:schemeClr val="bg1"/>
                        </a:solidFill>
                      </a:endParaRPr>
                    </a:p>
                    <a:p>
                      <a:pPr algn="ctr"/>
                      <a:r>
                        <a:rPr lang="en-GB" sz="2000" b="0" dirty="0" smtClean="0">
                          <a:solidFill>
                            <a:schemeClr val="bg1"/>
                          </a:solidFill>
                        </a:rPr>
                        <a:t>ABCD</a:t>
                      </a:r>
                      <a:endParaRPr lang="en-GB" sz="2000" b="0" dirty="0">
                        <a:solidFill>
                          <a:schemeClr val="bg1"/>
                        </a:solidFill>
                      </a:endParaRPr>
                    </a:p>
                  </a:txBody>
                  <a:tcPr marL="91449" marR="91449"/>
                </a:tc>
                <a:tc>
                  <a:txBody>
                    <a:bodyPr/>
                    <a:lstStyle/>
                    <a:p>
                      <a:pPr algn="ctr"/>
                      <a:r>
                        <a:rPr lang="en-GB" sz="6000" b="0" dirty="0" smtClean="0">
                          <a:solidFill>
                            <a:schemeClr val="bg1"/>
                          </a:solidFill>
                        </a:rPr>
                        <a:t>Z</a:t>
                      </a:r>
                    </a:p>
                    <a:p>
                      <a:pPr algn="ctr"/>
                      <a:r>
                        <a:rPr lang="en-GB" sz="2000" b="0" dirty="0" smtClean="0">
                          <a:solidFill>
                            <a:schemeClr val="bg1"/>
                          </a:solidFill>
                        </a:rPr>
                        <a:t>CDAB</a:t>
                      </a:r>
                      <a:endParaRPr lang="en-GB" sz="2000" b="0" dirty="0">
                        <a:solidFill>
                          <a:schemeClr val="bg1"/>
                        </a:solidFill>
                      </a:endParaRPr>
                    </a:p>
                  </a:txBody>
                  <a:tcPr marL="91449" marR="91449"/>
                </a:tc>
              </a:tr>
              <a:tr h="1195333">
                <a:tc>
                  <a:txBody>
                    <a:bodyPr/>
                    <a:lstStyle/>
                    <a:p>
                      <a:pPr algn="ctr"/>
                      <a:r>
                        <a:rPr lang="en-GB" sz="6000" dirty="0" smtClean="0">
                          <a:solidFill>
                            <a:schemeClr val="bg1"/>
                          </a:solidFill>
                        </a:rPr>
                        <a:t>A</a:t>
                      </a:r>
                      <a:endParaRPr lang="en-GB" sz="2000" dirty="0" smtClean="0">
                        <a:solidFill>
                          <a:schemeClr val="bg1"/>
                        </a:solidFill>
                      </a:endParaRPr>
                    </a:p>
                    <a:p>
                      <a:pPr algn="ctr"/>
                      <a:r>
                        <a:rPr lang="en-GB" sz="2000" dirty="0" smtClean="0">
                          <a:solidFill>
                            <a:schemeClr val="bg1"/>
                          </a:solidFill>
                        </a:rPr>
                        <a:t>WXYZ</a:t>
                      </a:r>
                    </a:p>
                  </a:txBody>
                  <a:tcPr marL="91449" marR="91449">
                    <a:solidFill>
                      <a:schemeClr val="accent1"/>
                    </a:solidFill>
                  </a:tcPr>
                </a:tc>
                <a:tc>
                  <a:txBody>
                    <a:bodyPr/>
                    <a:lstStyle/>
                    <a:p>
                      <a:endParaRPr lang="en-GB" dirty="0"/>
                    </a:p>
                  </a:txBody>
                  <a:tcPr marL="91449" marR="91449"/>
                </a:tc>
                <a:tc>
                  <a:txBody>
                    <a:bodyPr/>
                    <a:lstStyle/>
                    <a:p>
                      <a:endParaRPr lang="en-GB" dirty="0"/>
                    </a:p>
                  </a:txBody>
                  <a:tcPr marL="91449" marR="91449"/>
                </a:tc>
                <a:tc>
                  <a:txBody>
                    <a:bodyPr/>
                    <a:lstStyle/>
                    <a:p>
                      <a:endParaRPr lang="en-GB" dirty="0"/>
                    </a:p>
                  </a:txBody>
                  <a:tcPr marL="91449" marR="91449"/>
                </a:tc>
                <a:tc>
                  <a:txBody>
                    <a:bodyPr/>
                    <a:lstStyle/>
                    <a:p>
                      <a:endParaRPr lang="en-GB"/>
                    </a:p>
                  </a:txBody>
                  <a:tcPr marL="91449" marR="91449"/>
                </a:tc>
              </a:tr>
              <a:tr h="1195333">
                <a:tc>
                  <a:txBody>
                    <a:bodyPr/>
                    <a:lstStyle/>
                    <a:p>
                      <a:pPr algn="ctr"/>
                      <a:r>
                        <a:rPr lang="en-GB" sz="6000" dirty="0" smtClean="0">
                          <a:solidFill>
                            <a:schemeClr val="bg1"/>
                          </a:solidFill>
                        </a:rPr>
                        <a:t>B </a:t>
                      </a:r>
                      <a:endParaRPr lang="en-GB" sz="2000" dirty="0" smtClean="0">
                        <a:solidFill>
                          <a:schemeClr val="bg1"/>
                        </a:solidFill>
                      </a:endParaRPr>
                    </a:p>
                    <a:p>
                      <a:pPr algn="ctr"/>
                      <a:r>
                        <a:rPr lang="en-GB" sz="2000" dirty="0" smtClean="0">
                          <a:solidFill>
                            <a:schemeClr val="bg1"/>
                          </a:solidFill>
                        </a:rPr>
                        <a:t>XWYZ</a:t>
                      </a:r>
                      <a:endParaRPr lang="en-GB" sz="2000" dirty="0">
                        <a:solidFill>
                          <a:schemeClr val="bg1"/>
                        </a:solidFill>
                      </a:endParaRPr>
                    </a:p>
                  </a:txBody>
                  <a:tcPr marL="91449" marR="91449">
                    <a:solidFill>
                      <a:schemeClr val="accent1"/>
                    </a:solidFill>
                  </a:tcPr>
                </a:tc>
                <a:tc>
                  <a:txBody>
                    <a:bodyPr/>
                    <a:lstStyle/>
                    <a:p>
                      <a:endParaRPr lang="en-GB" dirty="0"/>
                    </a:p>
                  </a:txBody>
                  <a:tcPr marL="91449" marR="91449"/>
                </a:tc>
                <a:tc>
                  <a:txBody>
                    <a:bodyPr/>
                    <a:lstStyle/>
                    <a:p>
                      <a:endParaRPr lang="en-GB" dirty="0"/>
                    </a:p>
                  </a:txBody>
                  <a:tcPr marL="91449" marR="91449"/>
                </a:tc>
                <a:tc>
                  <a:txBody>
                    <a:bodyPr/>
                    <a:lstStyle/>
                    <a:p>
                      <a:endParaRPr lang="en-GB" dirty="0"/>
                    </a:p>
                  </a:txBody>
                  <a:tcPr marL="91449" marR="91449"/>
                </a:tc>
                <a:tc>
                  <a:txBody>
                    <a:bodyPr/>
                    <a:lstStyle/>
                    <a:p>
                      <a:endParaRPr lang="en-GB"/>
                    </a:p>
                  </a:txBody>
                  <a:tcPr marL="91449" marR="91449"/>
                </a:tc>
              </a:tr>
              <a:tr h="1195333">
                <a:tc>
                  <a:txBody>
                    <a:bodyPr/>
                    <a:lstStyle/>
                    <a:p>
                      <a:pPr algn="ctr"/>
                      <a:r>
                        <a:rPr lang="en-GB" sz="6000" dirty="0" smtClean="0">
                          <a:solidFill>
                            <a:schemeClr val="bg1"/>
                          </a:solidFill>
                        </a:rPr>
                        <a:t>C</a:t>
                      </a:r>
                    </a:p>
                    <a:p>
                      <a:pPr algn="ctr"/>
                      <a:r>
                        <a:rPr lang="en-GB" sz="2000" dirty="0" smtClean="0">
                          <a:solidFill>
                            <a:schemeClr val="bg1"/>
                          </a:solidFill>
                        </a:rPr>
                        <a:t>WZYX</a:t>
                      </a:r>
                      <a:endParaRPr lang="en-GB" sz="2000" dirty="0">
                        <a:solidFill>
                          <a:schemeClr val="bg1"/>
                        </a:solidFill>
                      </a:endParaRPr>
                    </a:p>
                  </a:txBody>
                  <a:tcPr marL="91449" marR="91449">
                    <a:solidFill>
                      <a:schemeClr val="accent1"/>
                    </a:solidFill>
                  </a:tcPr>
                </a:tc>
                <a:tc>
                  <a:txBody>
                    <a:bodyPr/>
                    <a:lstStyle/>
                    <a:p>
                      <a:endParaRPr lang="en-GB"/>
                    </a:p>
                  </a:txBody>
                  <a:tcPr marL="91449" marR="91449"/>
                </a:tc>
                <a:tc>
                  <a:txBody>
                    <a:bodyPr/>
                    <a:lstStyle/>
                    <a:p>
                      <a:endParaRPr lang="en-GB" dirty="0"/>
                    </a:p>
                  </a:txBody>
                  <a:tcPr marL="91449" marR="91449"/>
                </a:tc>
                <a:tc>
                  <a:txBody>
                    <a:bodyPr/>
                    <a:lstStyle/>
                    <a:p>
                      <a:endParaRPr lang="en-GB" dirty="0"/>
                    </a:p>
                  </a:txBody>
                  <a:tcPr marL="91449" marR="91449"/>
                </a:tc>
                <a:tc>
                  <a:txBody>
                    <a:bodyPr/>
                    <a:lstStyle/>
                    <a:p>
                      <a:endParaRPr lang="en-GB"/>
                    </a:p>
                  </a:txBody>
                  <a:tcPr marL="91449" marR="91449"/>
                </a:tc>
              </a:tr>
              <a:tr h="1195333">
                <a:tc>
                  <a:txBody>
                    <a:bodyPr/>
                    <a:lstStyle/>
                    <a:p>
                      <a:pPr algn="ctr"/>
                      <a:r>
                        <a:rPr lang="en-GB" sz="6000" dirty="0" smtClean="0">
                          <a:solidFill>
                            <a:schemeClr val="bg1"/>
                          </a:solidFill>
                        </a:rPr>
                        <a:t>D</a:t>
                      </a:r>
                    </a:p>
                    <a:p>
                      <a:pPr algn="ctr"/>
                      <a:r>
                        <a:rPr lang="en-GB" sz="2000" dirty="0" smtClean="0">
                          <a:solidFill>
                            <a:schemeClr val="bg1"/>
                          </a:solidFill>
                        </a:rPr>
                        <a:t>ZYWX</a:t>
                      </a:r>
                      <a:endParaRPr lang="en-GB" sz="2000" dirty="0">
                        <a:solidFill>
                          <a:schemeClr val="bg1"/>
                        </a:solidFill>
                      </a:endParaRPr>
                    </a:p>
                  </a:txBody>
                  <a:tcPr marL="91449" marR="91449">
                    <a:solidFill>
                      <a:schemeClr val="accent1"/>
                    </a:solidFill>
                  </a:tcPr>
                </a:tc>
                <a:tc>
                  <a:txBody>
                    <a:bodyPr/>
                    <a:lstStyle/>
                    <a:p>
                      <a:endParaRPr lang="en-GB"/>
                    </a:p>
                  </a:txBody>
                  <a:tcPr marL="91449" marR="91449"/>
                </a:tc>
                <a:tc>
                  <a:txBody>
                    <a:bodyPr/>
                    <a:lstStyle/>
                    <a:p>
                      <a:endParaRPr lang="en-GB"/>
                    </a:p>
                  </a:txBody>
                  <a:tcPr marL="91449" marR="91449"/>
                </a:tc>
                <a:tc>
                  <a:txBody>
                    <a:bodyPr/>
                    <a:lstStyle/>
                    <a:p>
                      <a:endParaRPr lang="en-GB"/>
                    </a:p>
                  </a:txBody>
                  <a:tcPr marL="91449" marR="91449"/>
                </a:tc>
                <a:tc>
                  <a:txBody>
                    <a:bodyPr/>
                    <a:lstStyle/>
                    <a:p>
                      <a:endParaRPr lang="en-GB" dirty="0"/>
                    </a:p>
                  </a:txBody>
                  <a:tcPr marL="91449" marR="91449"/>
                </a:tc>
              </a:tr>
            </a:tbl>
          </a:graphicData>
        </a:graphic>
      </p:graphicFrame>
      <p:sp>
        <p:nvSpPr>
          <p:cNvPr id="3" name="Heart 2"/>
          <p:cNvSpPr/>
          <p:nvPr/>
        </p:nvSpPr>
        <p:spPr>
          <a:xfrm>
            <a:off x="2627313" y="1814513"/>
            <a:ext cx="720725" cy="647700"/>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4" name="Heart 3"/>
          <p:cNvSpPr/>
          <p:nvPr/>
        </p:nvSpPr>
        <p:spPr>
          <a:xfrm>
            <a:off x="4211638" y="5732463"/>
            <a:ext cx="720725" cy="649287"/>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5" name="Heart 4"/>
          <p:cNvSpPr/>
          <p:nvPr/>
        </p:nvSpPr>
        <p:spPr>
          <a:xfrm>
            <a:off x="5795963" y="1814513"/>
            <a:ext cx="720725" cy="647700"/>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6" name="Heart 5"/>
          <p:cNvSpPr/>
          <p:nvPr/>
        </p:nvSpPr>
        <p:spPr>
          <a:xfrm>
            <a:off x="5795963" y="2997200"/>
            <a:ext cx="720725" cy="647700"/>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7" name="Heart 6"/>
          <p:cNvSpPr/>
          <p:nvPr/>
        </p:nvSpPr>
        <p:spPr>
          <a:xfrm>
            <a:off x="7380288" y="4437063"/>
            <a:ext cx="720725" cy="647700"/>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8" name="&quot;No&quot; Symbol 7"/>
          <p:cNvSpPr/>
          <p:nvPr/>
        </p:nvSpPr>
        <p:spPr>
          <a:xfrm>
            <a:off x="5635625" y="1654175"/>
            <a:ext cx="1039813" cy="968375"/>
          </a:xfrm>
          <a:prstGeom prst="noSmoking">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979613" y="1233488"/>
            <a:ext cx="1152525" cy="410368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Arial" pitchFamily="34" charset="0"/>
              <a:buNone/>
              <a:defRPr/>
            </a:pPr>
            <a:r>
              <a:rPr lang="en-GB" sz="2000" dirty="0" smtClean="0">
                <a:solidFill>
                  <a:schemeClr val="accent1"/>
                </a:solidFill>
              </a:rPr>
              <a:t>W  X  Y  Z</a:t>
            </a:r>
          </a:p>
          <a:p>
            <a:pPr marL="0" indent="0" fontAlgn="auto">
              <a:spcAft>
                <a:spcPts val="0"/>
              </a:spcAft>
              <a:buFont typeface="Arial" pitchFamily="34" charset="0"/>
              <a:buNone/>
              <a:defRPr/>
            </a:pPr>
            <a:r>
              <a:rPr lang="en-GB" sz="2000" dirty="0" smtClean="0">
                <a:solidFill>
                  <a:schemeClr val="accent2">
                    <a:lumMod val="40000"/>
                    <a:lumOff val="60000"/>
                  </a:schemeClr>
                </a:solidFill>
              </a:rPr>
              <a:t>W  X  Y  Z</a:t>
            </a:r>
          </a:p>
          <a:p>
            <a:pPr marL="0" indent="0" fontAlgn="auto">
              <a:spcAft>
                <a:spcPts val="0"/>
              </a:spcAft>
              <a:buFont typeface="Arial" pitchFamily="34" charset="0"/>
              <a:buNone/>
              <a:defRPr/>
            </a:pPr>
            <a:endParaRPr lang="en-GB" sz="2000" dirty="0" smtClean="0"/>
          </a:p>
          <a:p>
            <a:pPr marL="0" indent="0" fontAlgn="auto">
              <a:spcAft>
                <a:spcPts val="0"/>
              </a:spcAft>
              <a:buFont typeface="Arial" pitchFamily="34" charset="0"/>
              <a:buNone/>
              <a:defRPr/>
            </a:pPr>
            <a:r>
              <a:rPr lang="en-GB" sz="2000" dirty="0" smtClean="0">
                <a:solidFill>
                  <a:schemeClr val="accent1"/>
                </a:solidFill>
              </a:rPr>
              <a:t>X  W  Y  Z</a:t>
            </a:r>
            <a:endParaRPr lang="en-GB" sz="2000" dirty="0">
              <a:solidFill>
                <a:schemeClr val="accent1"/>
              </a:solidFill>
            </a:endParaRPr>
          </a:p>
          <a:p>
            <a:pPr marL="0" indent="0" fontAlgn="auto">
              <a:spcAft>
                <a:spcPts val="0"/>
              </a:spcAft>
              <a:buFont typeface="Arial" pitchFamily="34" charset="0"/>
              <a:buNone/>
              <a:defRPr/>
            </a:pPr>
            <a:r>
              <a:rPr lang="en-GB" sz="2000" dirty="0" smtClean="0">
                <a:solidFill>
                  <a:schemeClr val="accent2">
                    <a:lumMod val="40000"/>
                    <a:lumOff val="60000"/>
                  </a:schemeClr>
                </a:solidFill>
              </a:rPr>
              <a:t>X  W  Y  Z</a:t>
            </a:r>
          </a:p>
          <a:p>
            <a:pPr marL="0" indent="0" fontAlgn="auto">
              <a:spcAft>
                <a:spcPts val="0"/>
              </a:spcAft>
              <a:buFont typeface="Arial" pitchFamily="34" charset="0"/>
              <a:buNone/>
              <a:defRPr/>
            </a:pPr>
            <a:endParaRPr lang="en-GB" sz="2000" dirty="0"/>
          </a:p>
          <a:p>
            <a:pPr marL="0" indent="0" fontAlgn="auto">
              <a:spcAft>
                <a:spcPts val="0"/>
              </a:spcAft>
              <a:buFont typeface="Arial" pitchFamily="34" charset="0"/>
              <a:buNone/>
              <a:defRPr/>
            </a:pPr>
            <a:r>
              <a:rPr lang="en-GB" sz="2000" dirty="0" smtClean="0">
                <a:solidFill>
                  <a:schemeClr val="accent1"/>
                </a:solidFill>
              </a:rPr>
              <a:t>W  Z  Y  X</a:t>
            </a:r>
          </a:p>
          <a:p>
            <a:pPr marL="0" indent="0" fontAlgn="auto">
              <a:spcAft>
                <a:spcPts val="0"/>
              </a:spcAft>
              <a:buFont typeface="Arial" pitchFamily="34" charset="0"/>
              <a:buNone/>
              <a:defRPr/>
            </a:pPr>
            <a:r>
              <a:rPr lang="en-GB" sz="2000" dirty="0" smtClean="0">
                <a:solidFill>
                  <a:schemeClr val="accent2">
                    <a:lumMod val="40000"/>
                    <a:lumOff val="60000"/>
                  </a:schemeClr>
                </a:solidFill>
              </a:rPr>
              <a:t>W  Z  Y  X</a:t>
            </a:r>
          </a:p>
          <a:p>
            <a:pPr marL="0" indent="0" fontAlgn="auto">
              <a:spcAft>
                <a:spcPts val="0"/>
              </a:spcAft>
              <a:buFont typeface="Arial" pitchFamily="34" charset="0"/>
              <a:buNone/>
              <a:defRPr/>
            </a:pPr>
            <a:endParaRPr lang="en-GB" sz="2000" dirty="0" smtClean="0"/>
          </a:p>
          <a:p>
            <a:pPr marL="0" indent="0" fontAlgn="auto">
              <a:spcAft>
                <a:spcPts val="0"/>
              </a:spcAft>
              <a:buFont typeface="Arial" pitchFamily="34" charset="0"/>
              <a:buNone/>
              <a:defRPr/>
            </a:pPr>
            <a:r>
              <a:rPr lang="en-GB" sz="2000" dirty="0" smtClean="0">
                <a:solidFill>
                  <a:schemeClr val="accent1"/>
                </a:solidFill>
              </a:rPr>
              <a:t>Z  Y  W  X</a:t>
            </a:r>
          </a:p>
          <a:p>
            <a:pPr marL="0" indent="0" fontAlgn="auto">
              <a:spcAft>
                <a:spcPts val="0"/>
              </a:spcAft>
              <a:buFont typeface="Arial" pitchFamily="34" charset="0"/>
              <a:buNone/>
              <a:defRPr/>
            </a:pPr>
            <a:r>
              <a:rPr lang="en-GB" sz="2000" dirty="0" smtClean="0">
                <a:solidFill>
                  <a:schemeClr val="accent2">
                    <a:lumMod val="40000"/>
                    <a:lumOff val="60000"/>
                  </a:schemeClr>
                </a:solidFill>
              </a:rPr>
              <a:t>Z  Y  W  X</a:t>
            </a:r>
          </a:p>
        </p:txBody>
      </p:sp>
      <p:sp>
        <p:nvSpPr>
          <p:cNvPr id="11267" name="Content Placeholder 2"/>
          <p:cNvSpPr txBox="1">
            <a:spLocks/>
          </p:cNvSpPr>
          <p:nvPr/>
        </p:nvSpPr>
        <p:spPr bwMode="auto">
          <a:xfrm>
            <a:off x="1042988" y="1052513"/>
            <a:ext cx="720725"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20000"/>
              </a:spcBef>
              <a:buFont typeface="Arial" charset="0"/>
              <a:buNone/>
            </a:pPr>
            <a:r>
              <a:rPr lang="en-GB" sz="6000">
                <a:solidFill>
                  <a:schemeClr val="accent1"/>
                </a:solidFill>
              </a:rPr>
              <a:t>A</a:t>
            </a:r>
          </a:p>
          <a:p>
            <a:pPr algn="ctr">
              <a:spcBef>
                <a:spcPct val="20000"/>
              </a:spcBef>
              <a:buFont typeface="Arial" charset="0"/>
              <a:buNone/>
            </a:pPr>
            <a:r>
              <a:rPr lang="en-GB" sz="6000">
                <a:solidFill>
                  <a:schemeClr val="accent1"/>
                </a:solidFill>
              </a:rPr>
              <a:t>B</a:t>
            </a:r>
          </a:p>
          <a:p>
            <a:pPr algn="ctr">
              <a:spcBef>
                <a:spcPct val="20000"/>
              </a:spcBef>
              <a:buFont typeface="Arial" charset="0"/>
              <a:buNone/>
            </a:pPr>
            <a:r>
              <a:rPr lang="en-GB" sz="6000">
                <a:solidFill>
                  <a:schemeClr val="accent1"/>
                </a:solidFill>
              </a:rPr>
              <a:t>C</a:t>
            </a:r>
          </a:p>
          <a:p>
            <a:pPr algn="ctr">
              <a:spcBef>
                <a:spcPct val="20000"/>
              </a:spcBef>
              <a:buFont typeface="Arial" charset="0"/>
              <a:buNone/>
            </a:pPr>
            <a:r>
              <a:rPr lang="en-GB" sz="6000">
                <a:solidFill>
                  <a:schemeClr val="accent1"/>
                </a:solidFill>
              </a:rPr>
              <a:t>D</a:t>
            </a:r>
            <a:r>
              <a:rPr lang="en-GB" sz="6000"/>
              <a:t>	</a:t>
            </a:r>
          </a:p>
        </p:txBody>
      </p:sp>
      <p:sp>
        <p:nvSpPr>
          <p:cNvPr id="5" name="Content Placeholder 2"/>
          <p:cNvSpPr txBox="1">
            <a:spLocks/>
          </p:cNvSpPr>
          <p:nvPr/>
        </p:nvSpPr>
        <p:spPr>
          <a:xfrm>
            <a:off x="6084888" y="1233488"/>
            <a:ext cx="1150937" cy="410368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Arial" pitchFamily="34" charset="0"/>
              <a:buNone/>
              <a:defRPr/>
            </a:pPr>
            <a:r>
              <a:rPr lang="en-GB" sz="2000" dirty="0" smtClean="0">
                <a:solidFill>
                  <a:schemeClr val="accent1"/>
                </a:solidFill>
              </a:rPr>
              <a:t>A  B  C  D</a:t>
            </a:r>
          </a:p>
          <a:p>
            <a:pPr marL="0" indent="0" fontAlgn="auto">
              <a:spcAft>
                <a:spcPts val="0"/>
              </a:spcAft>
              <a:buFont typeface="Arial" pitchFamily="34" charset="0"/>
              <a:buNone/>
              <a:defRPr/>
            </a:pPr>
            <a:r>
              <a:rPr lang="en-GB" sz="2000" dirty="0" smtClean="0">
                <a:solidFill>
                  <a:schemeClr val="accent2">
                    <a:lumMod val="40000"/>
                    <a:lumOff val="60000"/>
                  </a:schemeClr>
                </a:solidFill>
              </a:rPr>
              <a:t>A  B  C  D</a:t>
            </a:r>
          </a:p>
          <a:p>
            <a:pPr marL="0" indent="0" fontAlgn="auto">
              <a:spcAft>
                <a:spcPts val="0"/>
              </a:spcAft>
              <a:buFont typeface="Arial" pitchFamily="34" charset="0"/>
              <a:buNone/>
              <a:defRPr/>
            </a:pPr>
            <a:endParaRPr lang="en-GB" sz="2000" dirty="0" smtClean="0"/>
          </a:p>
          <a:p>
            <a:pPr marL="0" indent="0" fontAlgn="auto">
              <a:spcAft>
                <a:spcPts val="0"/>
              </a:spcAft>
              <a:buFont typeface="Arial" pitchFamily="34" charset="0"/>
              <a:buNone/>
              <a:defRPr/>
            </a:pPr>
            <a:r>
              <a:rPr lang="en-GB" sz="2000" dirty="0" smtClean="0">
                <a:solidFill>
                  <a:schemeClr val="accent1"/>
                </a:solidFill>
              </a:rPr>
              <a:t>D  C  B  A</a:t>
            </a:r>
            <a:endParaRPr lang="en-GB" sz="2000" dirty="0">
              <a:solidFill>
                <a:schemeClr val="accent1"/>
              </a:solidFill>
            </a:endParaRPr>
          </a:p>
          <a:p>
            <a:pPr marL="0" indent="0" fontAlgn="auto">
              <a:spcAft>
                <a:spcPts val="0"/>
              </a:spcAft>
              <a:buFont typeface="Arial" pitchFamily="34" charset="0"/>
              <a:buNone/>
              <a:defRPr/>
            </a:pPr>
            <a:r>
              <a:rPr lang="en-GB" sz="2000" dirty="0" smtClean="0">
                <a:solidFill>
                  <a:schemeClr val="accent2">
                    <a:lumMod val="40000"/>
                    <a:lumOff val="60000"/>
                  </a:schemeClr>
                </a:solidFill>
              </a:rPr>
              <a:t>D  C  B  A</a:t>
            </a:r>
          </a:p>
          <a:p>
            <a:pPr marL="0" indent="0" fontAlgn="auto">
              <a:spcAft>
                <a:spcPts val="0"/>
              </a:spcAft>
              <a:buFont typeface="Arial" pitchFamily="34" charset="0"/>
              <a:buNone/>
              <a:defRPr/>
            </a:pPr>
            <a:endParaRPr lang="en-GB" sz="2000" dirty="0"/>
          </a:p>
          <a:p>
            <a:pPr marL="0" indent="0" fontAlgn="auto">
              <a:spcAft>
                <a:spcPts val="0"/>
              </a:spcAft>
              <a:buFont typeface="Arial" pitchFamily="34" charset="0"/>
              <a:buNone/>
              <a:defRPr/>
            </a:pPr>
            <a:r>
              <a:rPr lang="en-GB" sz="2000" dirty="0" smtClean="0">
                <a:solidFill>
                  <a:schemeClr val="accent1"/>
                </a:solidFill>
              </a:rPr>
              <a:t>A  B  C  D</a:t>
            </a:r>
          </a:p>
          <a:p>
            <a:pPr marL="0" indent="0" fontAlgn="auto">
              <a:spcAft>
                <a:spcPts val="0"/>
              </a:spcAft>
              <a:buFont typeface="Arial" pitchFamily="34" charset="0"/>
              <a:buNone/>
              <a:defRPr/>
            </a:pPr>
            <a:r>
              <a:rPr lang="en-GB" sz="2000" dirty="0" smtClean="0">
                <a:solidFill>
                  <a:schemeClr val="accent2">
                    <a:lumMod val="40000"/>
                    <a:lumOff val="60000"/>
                  </a:schemeClr>
                </a:solidFill>
              </a:rPr>
              <a:t>A  B  C  D</a:t>
            </a:r>
          </a:p>
          <a:p>
            <a:pPr marL="0" indent="0" fontAlgn="auto">
              <a:spcAft>
                <a:spcPts val="0"/>
              </a:spcAft>
              <a:buFont typeface="Arial" pitchFamily="34" charset="0"/>
              <a:buNone/>
              <a:defRPr/>
            </a:pPr>
            <a:endParaRPr lang="en-GB" sz="2000" dirty="0" smtClean="0"/>
          </a:p>
          <a:p>
            <a:pPr marL="0" indent="0" fontAlgn="auto">
              <a:spcAft>
                <a:spcPts val="0"/>
              </a:spcAft>
              <a:buFont typeface="Arial" pitchFamily="34" charset="0"/>
              <a:buNone/>
              <a:defRPr/>
            </a:pPr>
            <a:r>
              <a:rPr lang="en-GB" sz="2000" dirty="0" smtClean="0">
                <a:solidFill>
                  <a:schemeClr val="accent1"/>
                </a:solidFill>
              </a:rPr>
              <a:t>C  D  A  B</a:t>
            </a:r>
          </a:p>
          <a:p>
            <a:pPr marL="0" indent="0" fontAlgn="auto">
              <a:spcAft>
                <a:spcPts val="0"/>
              </a:spcAft>
              <a:buFont typeface="Arial" pitchFamily="34" charset="0"/>
              <a:buNone/>
              <a:defRPr/>
            </a:pPr>
            <a:r>
              <a:rPr lang="en-GB" sz="2000" dirty="0" smtClean="0">
                <a:solidFill>
                  <a:schemeClr val="accent2">
                    <a:lumMod val="40000"/>
                    <a:lumOff val="60000"/>
                  </a:schemeClr>
                </a:solidFill>
              </a:rPr>
              <a:t>C  D  A  B</a:t>
            </a:r>
          </a:p>
        </p:txBody>
      </p:sp>
      <p:sp>
        <p:nvSpPr>
          <p:cNvPr id="6" name="Content Placeholder 2"/>
          <p:cNvSpPr txBox="1">
            <a:spLocks/>
          </p:cNvSpPr>
          <p:nvPr/>
        </p:nvSpPr>
        <p:spPr>
          <a:xfrm>
            <a:off x="4932363" y="1146175"/>
            <a:ext cx="719137" cy="427831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GB" sz="6000" dirty="0" smtClean="0">
                <a:solidFill>
                  <a:schemeClr val="accent2">
                    <a:lumMod val="40000"/>
                    <a:lumOff val="60000"/>
                  </a:schemeClr>
                </a:solidFill>
              </a:rPr>
              <a:t>W</a:t>
            </a:r>
          </a:p>
          <a:p>
            <a:pPr marL="0" indent="0" algn="ctr" fontAlgn="auto">
              <a:spcAft>
                <a:spcPts val="0"/>
              </a:spcAft>
              <a:buFont typeface="Arial" pitchFamily="34" charset="0"/>
              <a:buNone/>
              <a:defRPr/>
            </a:pPr>
            <a:r>
              <a:rPr lang="en-GB" sz="6000" dirty="0">
                <a:solidFill>
                  <a:schemeClr val="accent2">
                    <a:lumMod val="40000"/>
                    <a:lumOff val="60000"/>
                  </a:schemeClr>
                </a:solidFill>
              </a:rPr>
              <a:t>X</a:t>
            </a:r>
            <a:endParaRPr lang="en-GB" sz="6000" dirty="0" smtClean="0">
              <a:solidFill>
                <a:schemeClr val="accent2">
                  <a:lumMod val="40000"/>
                  <a:lumOff val="60000"/>
                </a:schemeClr>
              </a:solidFill>
            </a:endParaRPr>
          </a:p>
          <a:p>
            <a:pPr marL="0" indent="0" algn="ctr" fontAlgn="auto">
              <a:spcAft>
                <a:spcPts val="0"/>
              </a:spcAft>
              <a:buFont typeface="Arial" pitchFamily="34" charset="0"/>
              <a:buNone/>
              <a:defRPr/>
            </a:pPr>
            <a:r>
              <a:rPr lang="en-GB" sz="6000" dirty="0">
                <a:solidFill>
                  <a:schemeClr val="accent2">
                    <a:lumMod val="40000"/>
                    <a:lumOff val="60000"/>
                  </a:schemeClr>
                </a:solidFill>
              </a:rPr>
              <a:t>Y</a:t>
            </a:r>
            <a:endParaRPr lang="en-GB" sz="6000" dirty="0" smtClean="0">
              <a:solidFill>
                <a:schemeClr val="accent2">
                  <a:lumMod val="40000"/>
                  <a:lumOff val="60000"/>
                </a:schemeClr>
              </a:solidFill>
            </a:endParaRPr>
          </a:p>
          <a:p>
            <a:pPr marL="0" indent="0" algn="ctr" fontAlgn="auto">
              <a:spcAft>
                <a:spcPts val="0"/>
              </a:spcAft>
              <a:buFont typeface="Arial" pitchFamily="34" charset="0"/>
              <a:buNone/>
              <a:defRPr/>
            </a:pPr>
            <a:r>
              <a:rPr lang="en-GB" sz="6000" dirty="0">
                <a:solidFill>
                  <a:schemeClr val="accent2">
                    <a:lumMod val="40000"/>
                    <a:lumOff val="60000"/>
                  </a:schemeClr>
                </a:solidFill>
              </a:rPr>
              <a:t>Z</a:t>
            </a:r>
            <a:r>
              <a:rPr lang="en-GB" sz="6000" dirty="0"/>
              <a:t>	</a:t>
            </a:r>
            <a:endParaRPr lang="en-GB" sz="6000" dirty="0" smtClean="0"/>
          </a:p>
        </p:txBody>
      </p:sp>
      <p:sp>
        <p:nvSpPr>
          <p:cNvPr id="8" name="Oval 7"/>
          <p:cNvSpPr/>
          <p:nvPr/>
        </p:nvSpPr>
        <p:spPr>
          <a:xfrm>
            <a:off x="2051050" y="1273175"/>
            <a:ext cx="288925" cy="288925"/>
          </a:xfrm>
          <a:prstGeom prst="ellipse">
            <a:avLst/>
          </a:prstGeom>
          <a:solidFill>
            <a:schemeClr val="accent1">
              <a:alpha val="23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9" name="Oval 8"/>
          <p:cNvSpPr/>
          <p:nvPr/>
        </p:nvSpPr>
        <p:spPr>
          <a:xfrm>
            <a:off x="1979613" y="2349500"/>
            <a:ext cx="288925" cy="287338"/>
          </a:xfrm>
          <a:prstGeom prst="ellipse">
            <a:avLst/>
          </a:prstGeom>
          <a:solidFill>
            <a:schemeClr val="accent1">
              <a:alpha val="23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0" name="Oval 9"/>
          <p:cNvSpPr/>
          <p:nvPr/>
        </p:nvSpPr>
        <p:spPr>
          <a:xfrm>
            <a:off x="2339975" y="3500438"/>
            <a:ext cx="287338" cy="288925"/>
          </a:xfrm>
          <a:prstGeom prst="ellipse">
            <a:avLst/>
          </a:prstGeom>
          <a:solidFill>
            <a:schemeClr val="accent1">
              <a:alpha val="23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1" name="Oval 10"/>
          <p:cNvSpPr/>
          <p:nvPr/>
        </p:nvSpPr>
        <p:spPr>
          <a:xfrm>
            <a:off x="2219325" y="4581525"/>
            <a:ext cx="287338" cy="287338"/>
          </a:xfrm>
          <a:prstGeom prst="ellipse">
            <a:avLst/>
          </a:prstGeom>
          <a:solidFill>
            <a:schemeClr val="accent1">
              <a:alpha val="23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2" name="Oval 11"/>
          <p:cNvSpPr/>
          <p:nvPr/>
        </p:nvSpPr>
        <p:spPr>
          <a:xfrm>
            <a:off x="6084888" y="1273175"/>
            <a:ext cx="287337" cy="288925"/>
          </a:xfrm>
          <a:prstGeom prst="ellipse">
            <a:avLst/>
          </a:prstGeom>
          <a:solidFill>
            <a:schemeClr val="accent1">
              <a:alpha val="23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3" name="Oval 12"/>
          <p:cNvSpPr/>
          <p:nvPr/>
        </p:nvSpPr>
        <p:spPr>
          <a:xfrm>
            <a:off x="6875463" y="3500438"/>
            <a:ext cx="288925" cy="288925"/>
          </a:xfrm>
          <a:prstGeom prst="ellipse">
            <a:avLst/>
          </a:prstGeom>
          <a:solidFill>
            <a:schemeClr val="accent1">
              <a:alpha val="23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4" name="Oval 13"/>
          <p:cNvSpPr/>
          <p:nvPr/>
        </p:nvSpPr>
        <p:spPr>
          <a:xfrm>
            <a:off x="6656388" y="2349500"/>
            <a:ext cx="288925" cy="287338"/>
          </a:xfrm>
          <a:prstGeom prst="ellipse">
            <a:avLst/>
          </a:prstGeom>
          <a:solidFill>
            <a:schemeClr val="accent1">
              <a:alpha val="23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5" name="Oval 14"/>
          <p:cNvSpPr/>
          <p:nvPr/>
        </p:nvSpPr>
        <p:spPr>
          <a:xfrm>
            <a:off x="6097588" y="4581525"/>
            <a:ext cx="287337" cy="287338"/>
          </a:xfrm>
          <a:prstGeom prst="ellipse">
            <a:avLst/>
          </a:prstGeom>
          <a:solidFill>
            <a:schemeClr val="accent1">
              <a:alpha val="23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6" name="Oval 15"/>
          <p:cNvSpPr/>
          <p:nvPr/>
        </p:nvSpPr>
        <p:spPr>
          <a:xfrm>
            <a:off x="2022475" y="1685925"/>
            <a:ext cx="287338" cy="288925"/>
          </a:xfrm>
          <a:prstGeom prst="ellipse">
            <a:avLst/>
          </a:prstGeom>
          <a:solidFill>
            <a:schemeClr val="accent2">
              <a:lumMod val="40000"/>
              <a:lumOff val="60000"/>
              <a:alpha val="23000"/>
            </a:schemeClr>
          </a:solid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7" name="Oval 16"/>
          <p:cNvSpPr/>
          <p:nvPr/>
        </p:nvSpPr>
        <p:spPr>
          <a:xfrm>
            <a:off x="2319338" y="3860800"/>
            <a:ext cx="287337" cy="288925"/>
          </a:xfrm>
          <a:prstGeom prst="ellipse">
            <a:avLst/>
          </a:prstGeom>
          <a:solidFill>
            <a:schemeClr val="accent2">
              <a:lumMod val="40000"/>
              <a:lumOff val="60000"/>
              <a:alpha val="23000"/>
            </a:schemeClr>
          </a:solid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8" name="Oval 17"/>
          <p:cNvSpPr/>
          <p:nvPr/>
        </p:nvSpPr>
        <p:spPr>
          <a:xfrm>
            <a:off x="2560638" y="2781300"/>
            <a:ext cx="287337" cy="287338"/>
          </a:xfrm>
          <a:prstGeom prst="ellipse">
            <a:avLst/>
          </a:prstGeom>
          <a:solidFill>
            <a:schemeClr val="accent2">
              <a:lumMod val="40000"/>
              <a:lumOff val="60000"/>
              <a:alpha val="23000"/>
            </a:schemeClr>
          </a:solid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9" name="Oval 18"/>
          <p:cNvSpPr/>
          <p:nvPr/>
        </p:nvSpPr>
        <p:spPr>
          <a:xfrm>
            <a:off x="2838450" y="4992688"/>
            <a:ext cx="287338" cy="287337"/>
          </a:xfrm>
          <a:prstGeom prst="ellipse">
            <a:avLst/>
          </a:prstGeom>
          <a:solidFill>
            <a:schemeClr val="accent2">
              <a:lumMod val="40000"/>
              <a:lumOff val="60000"/>
              <a:alpha val="23000"/>
            </a:schemeClr>
          </a:solid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0" name="Oval 19"/>
          <p:cNvSpPr/>
          <p:nvPr/>
        </p:nvSpPr>
        <p:spPr>
          <a:xfrm>
            <a:off x="6097588" y="1685925"/>
            <a:ext cx="287337" cy="288925"/>
          </a:xfrm>
          <a:prstGeom prst="ellipse">
            <a:avLst/>
          </a:prstGeom>
          <a:solidFill>
            <a:schemeClr val="accent2">
              <a:lumMod val="40000"/>
              <a:lumOff val="60000"/>
              <a:alpha val="23000"/>
            </a:schemeClr>
          </a:solid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1" name="Oval 20"/>
          <p:cNvSpPr/>
          <p:nvPr/>
        </p:nvSpPr>
        <p:spPr>
          <a:xfrm>
            <a:off x="6084888" y="2781300"/>
            <a:ext cx="287337" cy="287338"/>
          </a:xfrm>
          <a:prstGeom prst="ellipse">
            <a:avLst/>
          </a:prstGeom>
          <a:solidFill>
            <a:schemeClr val="accent2">
              <a:lumMod val="40000"/>
              <a:lumOff val="60000"/>
              <a:alpha val="23000"/>
            </a:schemeClr>
          </a:solid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2" name="Oval 21"/>
          <p:cNvSpPr/>
          <p:nvPr/>
        </p:nvSpPr>
        <p:spPr>
          <a:xfrm>
            <a:off x="6364288" y="3860800"/>
            <a:ext cx="287337" cy="288925"/>
          </a:xfrm>
          <a:prstGeom prst="ellipse">
            <a:avLst/>
          </a:prstGeom>
          <a:solidFill>
            <a:schemeClr val="accent2">
              <a:lumMod val="40000"/>
              <a:lumOff val="60000"/>
              <a:alpha val="23000"/>
            </a:schemeClr>
          </a:solid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3" name="Oval 22"/>
          <p:cNvSpPr/>
          <p:nvPr/>
        </p:nvSpPr>
        <p:spPr>
          <a:xfrm>
            <a:off x="6091238" y="4940300"/>
            <a:ext cx="287337" cy="288925"/>
          </a:xfrm>
          <a:prstGeom prst="ellipse">
            <a:avLst/>
          </a:prstGeom>
          <a:solidFill>
            <a:schemeClr val="accent2">
              <a:lumMod val="40000"/>
              <a:lumOff val="60000"/>
              <a:alpha val="23000"/>
            </a:schemeClr>
          </a:solid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4"/>
          <p:cNvSpPr>
            <a:spLocks noGrp="1"/>
          </p:cNvSpPr>
          <p:nvPr>
            <p:ph type="title"/>
          </p:nvPr>
        </p:nvSpPr>
        <p:spPr/>
        <p:txBody>
          <a:bodyPr/>
          <a:lstStyle/>
          <a:p>
            <a:r>
              <a:rPr lang="en-GB" dirty="0" smtClean="0"/>
              <a:t>Other applications</a:t>
            </a:r>
          </a:p>
        </p:txBody>
      </p:sp>
      <p:sp>
        <p:nvSpPr>
          <p:cNvPr id="6" name="Content Placeholder 5"/>
          <p:cNvSpPr>
            <a:spLocks noGrp="1"/>
          </p:cNvSpPr>
          <p:nvPr>
            <p:ph sz="half" idx="1"/>
          </p:nvPr>
        </p:nvSpPr>
        <p:spPr>
          <a:xfrm>
            <a:off x="457200" y="1600200"/>
            <a:ext cx="8218488" cy="4525963"/>
          </a:xfrm>
        </p:spPr>
        <p:txBody>
          <a:bodyPr rtlCol="0">
            <a:normAutofit/>
          </a:bodyPr>
          <a:lstStyle/>
          <a:p>
            <a:pPr fontAlgn="auto">
              <a:spcAft>
                <a:spcPts val="0"/>
              </a:spcAft>
              <a:buFont typeface="Arial" pitchFamily="34" charset="0"/>
              <a:buChar char="•"/>
              <a:defRPr/>
            </a:pPr>
            <a:r>
              <a:rPr lang="en-GB" dirty="0" smtClean="0"/>
              <a:t>Stable roommates problem</a:t>
            </a:r>
          </a:p>
          <a:p>
            <a:pPr fontAlgn="auto">
              <a:spcAft>
                <a:spcPts val="0"/>
              </a:spcAft>
              <a:buFont typeface="Arial" pitchFamily="34" charset="0"/>
              <a:buChar char="•"/>
              <a:defRPr/>
            </a:pPr>
            <a:endParaRPr lang="en-GB" dirty="0"/>
          </a:p>
          <a:p>
            <a:pPr fontAlgn="auto">
              <a:spcAft>
                <a:spcPts val="0"/>
              </a:spcAft>
              <a:buFont typeface="Arial" pitchFamily="34" charset="0"/>
              <a:buChar char="•"/>
              <a:defRPr/>
            </a:pPr>
            <a:r>
              <a:rPr lang="en-GB" dirty="0"/>
              <a:t>Medical i</a:t>
            </a:r>
            <a:r>
              <a:rPr lang="en-GB" dirty="0" smtClean="0"/>
              <a:t>nterns and hospitals</a:t>
            </a:r>
            <a:endParaRPr lang="en-GB" dirty="0"/>
          </a:p>
          <a:p>
            <a:pPr marL="0" indent="0" fontAlgn="auto">
              <a:spcAft>
                <a:spcPts val="0"/>
              </a:spcAft>
              <a:buFont typeface="Arial" pitchFamily="34" charset="0"/>
              <a:buNone/>
              <a:defRPr/>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GB" dirty="0" smtClean="0"/>
              <a:t>Conclusion</a:t>
            </a:r>
          </a:p>
        </p:txBody>
      </p:sp>
      <p:sp>
        <p:nvSpPr>
          <p:cNvPr id="13315" name="Subtitle 2"/>
          <p:cNvSpPr>
            <a:spLocks noGrp="1"/>
          </p:cNvSpPr>
          <p:nvPr>
            <p:ph type="subTitle" idx="1"/>
          </p:nvPr>
        </p:nvSpPr>
        <p:spPr>
          <a:xfrm>
            <a:off x="0" y="4005263"/>
            <a:ext cx="9144000" cy="622300"/>
          </a:xfrm>
        </p:spPr>
        <p:txBody>
          <a:bodyPr/>
          <a:lstStyle/>
          <a:p>
            <a:r>
              <a:rPr lang="en-GB" dirty="0" smtClean="0">
                <a:solidFill>
                  <a:schemeClr val="tx1"/>
                </a:solidFill>
              </a:rPr>
              <a:t>Don’t wait to be asked, </a:t>
            </a:r>
          </a:p>
          <a:p>
            <a:r>
              <a:rPr lang="en-GB" dirty="0">
                <a:solidFill>
                  <a:schemeClr val="tx1"/>
                </a:solidFill>
              </a:rPr>
              <a:t>a</a:t>
            </a:r>
            <a:r>
              <a:rPr lang="en-GB" dirty="0" smtClean="0">
                <a:solidFill>
                  <a:schemeClr val="tx1"/>
                </a:solidFill>
              </a:rPr>
              <a:t>lways make the first move!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smtClean="0"/>
              <a:t>References</a:t>
            </a:r>
          </a:p>
        </p:txBody>
      </p:sp>
      <p:sp>
        <p:nvSpPr>
          <p:cNvPr id="14339" name="Content Placeholder 2"/>
          <p:cNvSpPr>
            <a:spLocks noGrp="1"/>
          </p:cNvSpPr>
          <p:nvPr>
            <p:ph sz="half" idx="1"/>
          </p:nvPr>
        </p:nvSpPr>
        <p:spPr>
          <a:xfrm>
            <a:off x="395288" y="2133600"/>
            <a:ext cx="8362950" cy="1971675"/>
          </a:xfrm>
        </p:spPr>
        <p:txBody>
          <a:bodyPr/>
          <a:lstStyle/>
          <a:p>
            <a:r>
              <a:rPr lang="en-US" sz="2000" smtClean="0"/>
              <a:t>D. Gale and L. S. Shapley, </a:t>
            </a:r>
            <a:r>
              <a:rPr lang="en-US" sz="2000" i="1" smtClean="0"/>
              <a:t>College admissions and the stability of marriage</a:t>
            </a:r>
            <a:r>
              <a:rPr lang="en-US" sz="2000" smtClean="0"/>
              <a:t>, American Mathematical Monthly 69 (1962), 9-15 </a:t>
            </a:r>
          </a:p>
          <a:p>
            <a:endParaRPr lang="en-US" sz="2000" smtClean="0"/>
          </a:p>
          <a:p>
            <a:r>
              <a:rPr lang="en-GB" sz="2000" smtClean="0"/>
              <a:t>http://en.wikipedia.org/wiki/Stable_marriage_problem</a:t>
            </a:r>
          </a:p>
          <a:p>
            <a:endParaRPr lang="en-GB" sz="20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484784"/>
            <a:ext cx="8229600" cy="1143000"/>
          </a:xfrm>
        </p:spPr>
        <p:txBody>
          <a:bodyPr/>
          <a:lstStyle/>
          <a:p>
            <a:r>
              <a:rPr lang="en-GB" sz="8000" dirty="0" smtClean="0"/>
              <a:t>9x – 7i &gt; 3(3x </a:t>
            </a:r>
            <a:r>
              <a:rPr lang="en-GB" sz="8000" dirty="0"/>
              <a:t>–</a:t>
            </a:r>
            <a:r>
              <a:rPr lang="en-GB" sz="8000" dirty="0" smtClean="0"/>
              <a:t> 7u)</a:t>
            </a:r>
            <a:endParaRPr lang="en-GB" sz="80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3848" y="2780928"/>
            <a:ext cx="2252214" cy="2108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bwMode="auto">
          <a:xfrm>
            <a:off x="538683" y="5157192"/>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GB" sz="8000" dirty="0" err="1"/>
              <a:t>i</a:t>
            </a:r>
            <a:r>
              <a:rPr lang="en-GB" sz="8000" dirty="0" smtClean="0"/>
              <a:t> &lt; 3 u</a:t>
            </a:r>
            <a:endParaRPr lang="en-GB" sz="8000" dirty="0"/>
          </a:p>
        </p:txBody>
      </p:sp>
    </p:spTree>
    <p:extLst>
      <p:ext uri="{BB962C8B-B14F-4D97-AF65-F5344CB8AC3E}">
        <p14:creationId xmlns:p14="http://schemas.microsoft.com/office/powerpoint/2010/main" val="177263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Mobius Hearts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926" y="1600200"/>
            <a:ext cx="8048148" cy="4525963"/>
          </a:xfrm>
        </p:spPr>
      </p:pic>
    </p:spTree>
    <p:extLst>
      <p:ext uri="{BB962C8B-B14F-4D97-AF65-F5344CB8AC3E}">
        <p14:creationId xmlns:p14="http://schemas.microsoft.com/office/powerpoint/2010/main" val="1218300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Amicable Numbers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7828" y="1600200"/>
            <a:ext cx="3868344" cy="4525963"/>
          </a:xfrm>
        </p:spPr>
      </p:pic>
      <p:sp>
        <p:nvSpPr>
          <p:cNvPr id="5" name="TextBox 4"/>
          <p:cNvSpPr txBox="1"/>
          <p:nvPr/>
        </p:nvSpPr>
        <p:spPr>
          <a:xfrm>
            <a:off x="827584" y="1052736"/>
            <a:ext cx="1124396" cy="4832092"/>
          </a:xfrm>
          <a:prstGeom prst="rect">
            <a:avLst/>
          </a:prstGeom>
          <a:noFill/>
        </p:spPr>
        <p:txBody>
          <a:bodyPr wrap="square" rtlCol="0">
            <a:spAutoFit/>
          </a:bodyPr>
          <a:lstStyle/>
          <a:p>
            <a:r>
              <a:rPr lang="en-GB" sz="2800" dirty="0" smtClean="0"/>
              <a:t>1</a:t>
            </a:r>
          </a:p>
          <a:p>
            <a:r>
              <a:rPr lang="en-GB" sz="2800" dirty="0" smtClean="0"/>
              <a:t>2</a:t>
            </a:r>
          </a:p>
          <a:p>
            <a:r>
              <a:rPr lang="en-GB" sz="2800" dirty="0" smtClean="0"/>
              <a:t>4</a:t>
            </a:r>
          </a:p>
          <a:p>
            <a:r>
              <a:rPr lang="en-GB" sz="2800" dirty="0" smtClean="0"/>
              <a:t>5</a:t>
            </a:r>
          </a:p>
          <a:p>
            <a:r>
              <a:rPr lang="en-GB" sz="2800" dirty="0" smtClean="0"/>
              <a:t>10</a:t>
            </a:r>
          </a:p>
          <a:p>
            <a:r>
              <a:rPr lang="en-GB" sz="2800" dirty="0" smtClean="0"/>
              <a:t>11</a:t>
            </a:r>
          </a:p>
          <a:p>
            <a:r>
              <a:rPr lang="en-GB" sz="2800" dirty="0" smtClean="0"/>
              <a:t>20</a:t>
            </a:r>
          </a:p>
          <a:p>
            <a:r>
              <a:rPr lang="en-GB" sz="2800" dirty="0" smtClean="0"/>
              <a:t>22</a:t>
            </a:r>
          </a:p>
          <a:p>
            <a:r>
              <a:rPr lang="en-GB" sz="2800" dirty="0" smtClean="0"/>
              <a:t>44</a:t>
            </a:r>
          </a:p>
          <a:p>
            <a:r>
              <a:rPr lang="en-GB" sz="2800" dirty="0" smtClean="0"/>
              <a:t>55</a:t>
            </a:r>
          </a:p>
          <a:p>
            <a:r>
              <a:rPr lang="en-GB" sz="2800" dirty="0" smtClean="0"/>
              <a:t>110</a:t>
            </a:r>
            <a:endParaRPr lang="en-GB" sz="2800" dirty="0"/>
          </a:p>
        </p:txBody>
      </p:sp>
      <p:sp>
        <p:nvSpPr>
          <p:cNvPr id="6" name="TextBox 5"/>
          <p:cNvSpPr txBox="1"/>
          <p:nvPr/>
        </p:nvSpPr>
        <p:spPr>
          <a:xfrm>
            <a:off x="7308304" y="1052736"/>
            <a:ext cx="1124396" cy="2677656"/>
          </a:xfrm>
          <a:prstGeom prst="rect">
            <a:avLst/>
          </a:prstGeom>
          <a:noFill/>
        </p:spPr>
        <p:txBody>
          <a:bodyPr wrap="square" rtlCol="0">
            <a:spAutoFit/>
          </a:bodyPr>
          <a:lstStyle/>
          <a:p>
            <a:r>
              <a:rPr lang="en-GB" sz="2800" dirty="0" smtClean="0"/>
              <a:t>1</a:t>
            </a:r>
          </a:p>
          <a:p>
            <a:r>
              <a:rPr lang="en-GB" sz="2800" dirty="0" smtClean="0"/>
              <a:t>2</a:t>
            </a:r>
          </a:p>
          <a:p>
            <a:r>
              <a:rPr lang="en-GB" sz="2800" dirty="0" smtClean="0"/>
              <a:t>4</a:t>
            </a:r>
          </a:p>
          <a:p>
            <a:r>
              <a:rPr lang="en-GB" sz="2800" dirty="0" smtClean="0"/>
              <a:t>71</a:t>
            </a:r>
          </a:p>
          <a:p>
            <a:r>
              <a:rPr lang="en-GB" sz="2800" dirty="0" smtClean="0"/>
              <a:t>142</a:t>
            </a:r>
          </a:p>
          <a:p>
            <a:r>
              <a:rPr lang="en-GB" sz="2800" dirty="0" smtClean="0"/>
              <a:t>284</a:t>
            </a:r>
          </a:p>
        </p:txBody>
      </p:sp>
    </p:spTree>
    <p:extLst>
      <p:ext uri="{BB962C8B-B14F-4D97-AF65-F5344CB8AC3E}">
        <p14:creationId xmlns:p14="http://schemas.microsoft.com/office/powerpoint/2010/main" val="66588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lstStyle/>
          <a:p>
            <a:r>
              <a:rPr lang="en-GB" sz="4000" dirty="0" smtClean="0"/>
              <a:t>Why Peter </a:t>
            </a:r>
            <a:r>
              <a:rPr lang="en-GB" sz="4000" dirty="0"/>
              <a:t>B</a:t>
            </a:r>
            <a:r>
              <a:rPr lang="en-GB" sz="4000" dirty="0" smtClean="0"/>
              <a:t>ackus can’t get a girlfriend</a:t>
            </a:r>
            <a:endParaRPr lang="en-GB" sz="4000" dirty="0"/>
          </a:p>
        </p:txBody>
      </p:sp>
      <p:sp>
        <p:nvSpPr>
          <p:cNvPr id="3" name="Content Placeholder 2"/>
          <p:cNvSpPr>
            <a:spLocks noGrp="1"/>
          </p:cNvSpPr>
          <p:nvPr>
            <p:ph idx="1"/>
          </p:nvPr>
        </p:nvSpPr>
        <p:spPr>
          <a:xfrm>
            <a:off x="730052" y="3645024"/>
            <a:ext cx="5616624" cy="2448272"/>
          </a:xfrm>
        </p:spPr>
        <p:txBody>
          <a:bodyPr/>
          <a:lstStyle/>
          <a:p>
            <a:r>
              <a:rPr lang="en-GB" sz="2000" dirty="0" smtClean="0"/>
              <a:t>a </a:t>
            </a:r>
            <a:r>
              <a:rPr lang="en-GB" sz="2000" dirty="0"/>
              <a:t>woman between the age of 24 and </a:t>
            </a:r>
            <a:r>
              <a:rPr lang="en-GB" sz="2000" dirty="0" smtClean="0"/>
              <a:t>34</a:t>
            </a:r>
            <a:endParaRPr lang="en-GB" sz="2000" dirty="0"/>
          </a:p>
          <a:p>
            <a:r>
              <a:rPr lang="en-GB" sz="2000" dirty="0" smtClean="0"/>
              <a:t>with </a:t>
            </a:r>
            <a:r>
              <a:rPr lang="en-GB" sz="2000" dirty="0"/>
              <a:t>a university </a:t>
            </a:r>
            <a:r>
              <a:rPr lang="en-GB" sz="2000" dirty="0" smtClean="0"/>
              <a:t>degree</a:t>
            </a:r>
          </a:p>
          <a:p>
            <a:r>
              <a:rPr lang="en-GB" sz="2000" dirty="0" smtClean="0"/>
              <a:t>whom </a:t>
            </a:r>
            <a:r>
              <a:rPr lang="en-GB" sz="2000" dirty="0"/>
              <a:t>he finds </a:t>
            </a:r>
            <a:r>
              <a:rPr lang="en-GB" sz="2000" dirty="0" smtClean="0"/>
              <a:t>attractive</a:t>
            </a:r>
          </a:p>
          <a:p>
            <a:r>
              <a:rPr lang="en-GB" sz="2000" dirty="0"/>
              <a:t>s</a:t>
            </a:r>
            <a:r>
              <a:rPr lang="en-GB" sz="2000" dirty="0" smtClean="0"/>
              <a:t>he must </a:t>
            </a:r>
            <a:r>
              <a:rPr lang="en-GB" sz="2000" dirty="0"/>
              <a:t>find him attractive </a:t>
            </a:r>
            <a:endParaRPr lang="en-GB" sz="2000" dirty="0" smtClean="0"/>
          </a:p>
          <a:p>
            <a:r>
              <a:rPr lang="en-GB" sz="2000" dirty="0" smtClean="0"/>
              <a:t>she </a:t>
            </a:r>
            <a:r>
              <a:rPr lang="en-GB" sz="2000" dirty="0"/>
              <a:t>must herself be </a:t>
            </a:r>
            <a:r>
              <a:rPr lang="en-GB" sz="2000" dirty="0" smtClean="0"/>
              <a:t>single</a:t>
            </a:r>
          </a:p>
          <a:p>
            <a:r>
              <a:rPr lang="en-GB" sz="2000" dirty="0" smtClean="0"/>
              <a:t>he must get along with her</a:t>
            </a:r>
            <a:endParaRPr lang="en-GB" sz="200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7864" y="1124905"/>
            <a:ext cx="2039560" cy="1800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2924944"/>
            <a:ext cx="8085760" cy="692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16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r>
              <a:rPr lang="en-GB" smtClean="0"/>
              <a:t>The Stable Marriage Problem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68313" y="260350"/>
            <a:ext cx="8229600" cy="1143000"/>
          </a:xfrm>
        </p:spPr>
        <p:txBody>
          <a:bodyPr/>
          <a:lstStyle/>
          <a:p>
            <a:r>
              <a:rPr lang="en-GB" dirty="0" smtClean="0"/>
              <a:t>Scenario</a:t>
            </a:r>
          </a:p>
        </p:txBody>
      </p:sp>
      <p:grpSp>
        <p:nvGrpSpPr>
          <p:cNvPr id="3075" name="Group 19"/>
          <p:cNvGrpSpPr>
            <a:grpSpLocks/>
          </p:cNvGrpSpPr>
          <p:nvPr/>
        </p:nvGrpSpPr>
        <p:grpSpPr bwMode="auto">
          <a:xfrm>
            <a:off x="1835150" y="1985963"/>
            <a:ext cx="2417763" cy="3213100"/>
            <a:chOff x="971600" y="1985393"/>
            <a:chExt cx="2416950" cy="3213176"/>
          </a:xfrm>
        </p:grpSpPr>
        <p:pic>
          <p:nvPicPr>
            <p:cNvPr id="4" name="Content Placeholder 4"/>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25824" r="25483"/>
            <a:stretch/>
          </p:blipFill>
          <p:spPr>
            <a:xfrm>
              <a:off x="971600" y="1985395"/>
              <a:ext cx="688758" cy="1421625"/>
            </a:xfrm>
            <a:prstGeom prst="rect">
              <a:avLst/>
            </a:prstGeom>
          </p:spPr>
        </p:pic>
        <p:pic>
          <p:nvPicPr>
            <p:cNvPr id="6" name="Content Placeholder 4"/>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25824" r="25483"/>
            <a:stretch/>
          </p:blipFill>
          <p:spPr>
            <a:xfrm>
              <a:off x="1861701" y="3745337"/>
              <a:ext cx="688758" cy="1421625"/>
            </a:xfrm>
            <a:prstGeom prst="rect">
              <a:avLst/>
            </a:prstGeom>
          </p:spPr>
        </p:pic>
        <p:pic>
          <p:nvPicPr>
            <p:cNvPr id="8" name="Content Placeholder 4"/>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25824" r="25483"/>
            <a:stretch/>
          </p:blipFill>
          <p:spPr>
            <a:xfrm>
              <a:off x="1861701" y="1985396"/>
              <a:ext cx="688758" cy="1421625"/>
            </a:xfrm>
            <a:prstGeom prst="rect">
              <a:avLst/>
            </a:prstGeom>
          </p:spPr>
        </p:pic>
        <p:pic>
          <p:nvPicPr>
            <p:cNvPr id="10" name="Content Placeholder 4"/>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25824" r="25483"/>
            <a:stretch/>
          </p:blipFill>
          <p:spPr>
            <a:xfrm>
              <a:off x="2699792" y="1985393"/>
              <a:ext cx="688758" cy="1421625"/>
            </a:xfrm>
            <a:prstGeom prst="rect">
              <a:avLst/>
            </a:prstGeom>
          </p:spPr>
        </p:pic>
        <p:pic>
          <p:nvPicPr>
            <p:cNvPr id="12" name="Content Placeholder 4"/>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25824" r="25483"/>
            <a:stretch/>
          </p:blipFill>
          <p:spPr>
            <a:xfrm>
              <a:off x="975073" y="3745338"/>
              <a:ext cx="688758" cy="1421625"/>
            </a:xfrm>
            <a:prstGeom prst="rect">
              <a:avLst/>
            </a:prstGeom>
          </p:spPr>
        </p:pic>
        <p:pic>
          <p:nvPicPr>
            <p:cNvPr id="14" name="Content Placeholder 4"/>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25824" r="25483"/>
            <a:stretch/>
          </p:blipFill>
          <p:spPr>
            <a:xfrm>
              <a:off x="2699792" y="3776944"/>
              <a:ext cx="688758" cy="1421625"/>
            </a:xfrm>
            <a:prstGeom prst="rect">
              <a:avLst/>
            </a:prstGeom>
          </p:spPr>
        </p:pic>
      </p:grpSp>
      <p:sp>
        <p:nvSpPr>
          <p:cNvPr id="19" name="Title 1"/>
          <p:cNvSpPr txBox="1">
            <a:spLocks/>
          </p:cNvSpPr>
          <p:nvPr/>
        </p:nvSpPr>
        <p:spPr bwMode="auto">
          <a:xfrm>
            <a:off x="0" y="5367338"/>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sz="3600"/>
              <a:t>How do we pair them off?</a:t>
            </a:r>
          </a:p>
        </p:txBody>
      </p:sp>
      <p:grpSp>
        <p:nvGrpSpPr>
          <p:cNvPr id="3078" name="Group 20"/>
          <p:cNvGrpSpPr>
            <a:grpSpLocks/>
          </p:cNvGrpSpPr>
          <p:nvPr/>
        </p:nvGrpSpPr>
        <p:grpSpPr bwMode="auto">
          <a:xfrm>
            <a:off x="4446572" y="1985963"/>
            <a:ext cx="2568575" cy="3228975"/>
            <a:chOff x="5420073" y="1995551"/>
            <a:chExt cx="2569029" cy="3229286"/>
          </a:xfrm>
        </p:grpSpPr>
        <p:pic>
          <p:nvPicPr>
            <p:cNvPr id="5" name="Picture 4"/>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7733" y="1995551"/>
              <a:ext cx="652860" cy="1421625"/>
            </a:xfrm>
            <a:prstGeom prst="rect">
              <a:avLst/>
            </a:prstGeom>
          </p:spPr>
        </p:pic>
        <p:pic>
          <p:nvPicPr>
            <p:cNvPr id="7" name="Picture 6"/>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420073" y="1995551"/>
              <a:ext cx="652860" cy="1421625"/>
            </a:xfrm>
            <a:prstGeom prst="rect">
              <a:avLst/>
            </a:prstGeom>
          </p:spPr>
        </p:pic>
        <p:pic>
          <p:nvPicPr>
            <p:cNvPr id="9" name="Picture 8"/>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432009" y="3776944"/>
              <a:ext cx="652860" cy="1421625"/>
            </a:xfrm>
            <a:prstGeom prst="rect">
              <a:avLst/>
            </a:prstGeom>
          </p:spPr>
        </p:pic>
        <p:pic>
          <p:nvPicPr>
            <p:cNvPr id="11" name="Picture 10"/>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420073" y="3803212"/>
              <a:ext cx="652860" cy="1421625"/>
            </a:xfrm>
            <a:prstGeom prst="rect">
              <a:avLst/>
            </a:prstGeom>
          </p:spPr>
        </p:pic>
        <p:pic>
          <p:nvPicPr>
            <p:cNvPr id="13" name="Picture 12"/>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333956" y="1995551"/>
              <a:ext cx="652860" cy="1421625"/>
            </a:xfrm>
            <a:prstGeom prst="rect">
              <a:avLst/>
            </a:prstGeom>
          </p:spPr>
        </p:pic>
        <p:pic>
          <p:nvPicPr>
            <p:cNvPr id="17" name="Picture 16"/>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336242" y="3776944"/>
              <a:ext cx="652860" cy="1421625"/>
            </a:xfrm>
            <a:prstGeom prst="rect">
              <a:avLst/>
            </a:prstGeom>
          </p:spPr>
        </p:pic>
      </p:grpSp>
      <p:pic>
        <p:nvPicPr>
          <p:cNvPr id="22" name="Content Placeholder 4"/>
          <p:cNvPicPr>
            <a:picLocks noChangeAspect="1"/>
          </p:cNvPicPr>
          <p:nvPr/>
        </p:nvPicPr>
        <p:blipFill rotWithShape="1">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l="25824" r="25483"/>
          <a:stretch/>
        </p:blipFill>
        <p:spPr>
          <a:xfrm>
            <a:off x="1839169" y="1977573"/>
            <a:ext cx="688758" cy="1421625"/>
          </a:xfrm>
          <a:prstGeom prst="rect">
            <a:avLst/>
          </a:prstGeom>
        </p:spPr>
      </p:pic>
      <p:grpSp>
        <p:nvGrpSpPr>
          <p:cNvPr id="15" name="Group 14"/>
          <p:cNvGrpSpPr>
            <a:grpSpLocks/>
          </p:cNvGrpSpPr>
          <p:nvPr/>
        </p:nvGrpSpPr>
        <p:grpSpPr bwMode="auto">
          <a:xfrm>
            <a:off x="5102225" y="2503488"/>
            <a:ext cx="2128838" cy="2168525"/>
            <a:chOff x="5101709" y="2503719"/>
            <a:chExt cx="2129907" cy="2168703"/>
          </a:xfrm>
        </p:grpSpPr>
        <p:sp>
          <p:nvSpPr>
            <p:cNvPr id="3081" name="TextBox 2"/>
            <p:cNvSpPr txBox="1">
              <a:spLocks noChangeArrowheads="1"/>
            </p:cNvSpPr>
            <p:nvPr/>
          </p:nvSpPr>
          <p:spPr bwMode="auto">
            <a:xfrm>
              <a:off x="5101709" y="2503719"/>
              <a:ext cx="216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dirty="0">
                  <a:solidFill>
                    <a:schemeClr val="bg1"/>
                  </a:solidFill>
                </a:rPr>
                <a:t>1</a:t>
              </a:r>
            </a:p>
          </p:txBody>
        </p:sp>
        <p:sp>
          <p:nvSpPr>
            <p:cNvPr id="3082" name="TextBox 22"/>
            <p:cNvSpPr txBox="1">
              <a:spLocks noChangeArrowheads="1"/>
            </p:cNvSpPr>
            <p:nvPr/>
          </p:nvSpPr>
          <p:spPr bwMode="auto">
            <a:xfrm>
              <a:off x="6113645" y="4271484"/>
              <a:ext cx="216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a:solidFill>
                    <a:schemeClr val="bg1"/>
                  </a:solidFill>
                </a:rPr>
                <a:t>2</a:t>
              </a:r>
            </a:p>
          </p:txBody>
        </p:sp>
        <p:sp>
          <p:nvSpPr>
            <p:cNvPr id="3083" name="TextBox 23"/>
            <p:cNvSpPr txBox="1">
              <a:spLocks noChangeArrowheads="1"/>
            </p:cNvSpPr>
            <p:nvPr/>
          </p:nvSpPr>
          <p:spPr bwMode="auto">
            <a:xfrm>
              <a:off x="6059369" y="2521697"/>
              <a:ext cx="216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a:solidFill>
                    <a:schemeClr val="bg1"/>
                  </a:solidFill>
                </a:rPr>
                <a:t>6</a:t>
              </a:r>
            </a:p>
          </p:txBody>
        </p:sp>
        <p:sp>
          <p:nvSpPr>
            <p:cNvPr id="3084" name="TextBox 24"/>
            <p:cNvSpPr txBox="1">
              <a:spLocks noChangeArrowheads="1"/>
            </p:cNvSpPr>
            <p:nvPr/>
          </p:nvSpPr>
          <p:spPr bwMode="auto">
            <a:xfrm>
              <a:off x="7015592" y="2521697"/>
              <a:ext cx="216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a:solidFill>
                    <a:schemeClr val="bg1"/>
                  </a:solidFill>
                </a:rPr>
                <a:t>5</a:t>
              </a:r>
            </a:p>
          </p:txBody>
        </p:sp>
        <p:sp>
          <p:nvSpPr>
            <p:cNvPr id="3085" name="TextBox 25"/>
            <p:cNvSpPr txBox="1">
              <a:spLocks noChangeArrowheads="1"/>
            </p:cNvSpPr>
            <p:nvPr/>
          </p:nvSpPr>
          <p:spPr bwMode="auto">
            <a:xfrm>
              <a:off x="5101709" y="4303090"/>
              <a:ext cx="216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a:solidFill>
                    <a:schemeClr val="bg1"/>
                  </a:solidFill>
                </a:rPr>
                <a:t>4</a:t>
              </a:r>
            </a:p>
          </p:txBody>
        </p:sp>
        <p:sp>
          <p:nvSpPr>
            <p:cNvPr id="3086" name="TextBox 26"/>
            <p:cNvSpPr txBox="1">
              <a:spLocks noChangeArrowheads="1"/>
            </p:cNvSpPr>
            <p:nvPr/>
          </p:nvSpPr>
          <p:spPr bwMode="auto">
            <a:xfrm>
              <a:off x="7015592" y="4271483"/>
              <a:ext cx="216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a:solidFill>
                    <a:schemeClr val="bg1"/>
                  </a:solidFill>
                </a:rPr>
                <a:t>3</a:t>
              </a:r>
            </a:p>
          </p:txBody>
        </p:sp>
      </p:grpSp>
      <p:sp>
        <p:nvSpPr>
          <p:cNvPr id="18" name="Heart 17"/>
          <p:cNvSpPr/>
          <p:nvPr/>
        </p:nvSpPr>
        <p:spPr>
          <a:xfrm>
            <a:off x="3994928" y="3284538"/>
            <a:ext cx="903288" cy="852487"/>
          </a:xfrm>
          <a:prstGeom prst="hear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3200" dirty="0"/>
              <a:t>?</a:t>
            </a:r>
          </a:p>
        </p:txBody>
      </p:sp>
      <p:grpSp>
        <p:nvGrpSpPr>
          <p:cNvPr id="34" name="Group 33"/>
          <p:cNvGrpSpPr>
            <a:grpSpLocks/>
          </p:cNvGrpSpPr>
          <p:nvPr/>
        </p:nvGrpSpPr>
        <p:grpSpPr bwMode="auto">
          <a:xfrm>
            <a:off x="4644008" y="2492896"/>
            <a:ext cx="2128838" cy="2168525"/>
            <a:chOff x="5101709" y="2503719"/>
            <a:chExt cx="2129907" cy="2168703"/>
          </a:xfrm>
        </p:grpSpPr>
        <p:sp>
          <p:nvSpPr>
            <p:cNvPr id="35" name="TextBox 2"/>
            <p:cNvSpPr txBox="1">
              <a:spLocks noChangeArrowheads="1"/>
            </p:cNvSpPr>
            <p:nvPr/>
          </p:nvSpPr>
          <p:spPr bwMode="auto">
            <a:xfrm>
              <a:off x="5101709" y="2503719"/>
              <a:ext cx="216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dirty="0">
                  <a:solidFill>
                    <a:schemeClr val="bg1"/>
                  </a:solidFill>
                </a:rPr>
                <a:t>1</a:t>
              </a:r>
            </a:p>
          </p:txBody>
        </p:sp>
        <p:sp>
          <p:nvSpPr>
            <p:cNvPr id="36" name="TextBox 22"/>
            <p:cNvSpPr txBox="1">
              <a:spLocks noChangeArrowheads="1"/>
            </p:cNvSpPr>
            <p:nvPr/>
          </p:nvSpPr>
          <p:spPr bwMode="auto">
            <a:xfrm>
              <a:off x="6113645" y="4271484"/>
              <a:ext cx="216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a:solidFill>
                    <a:schemeClr val="bg1"/>
                  </a:solidFill>
                </a:rPr>
                <a:t>2</a:t>
              </a:r>
            </a:p>
          </p:txBody>
        </p:sp>
        <p:sp>
          <p:nvSpPr>
            <p:cNvPr id="37" name="TextBox 23"/>
            <p:cNvSpPr txBox="1">
              <a:spLocks noChangeArrowheads="1"/>
            </p:cNvSpPr>
            <p:nvPr/>
          </p:nvSpPr>
          <p:spPr bwMode="auto">
            <a:xfrm>
              <a:off x="6059369" y="2521697"/>
              <a:ext cx="216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a:solidFill>
                    <a:schemeClr val="bg1"/>
                  </a:solidFill>
                </a:rPr>
                <a:t>6</a:t>
              </a:r>
            </a:p>
          </p:txBody>
        </p:sp>
        <p:sp>
          <p:nvSpPr>
            <p:cNvPr id="38" name="TextBox 24"/>
            <p:cNvSpPr txBox="1">
              <a:spLocks noChangeArrowheads="1"/>
            </p:cNvSpPr>
            <p:nvPr/>
          </p:nvSpPr>
          <p:spPr bwMode="auto">
            <a:xfrm>
              <a:off x="7015592" y="2521697"/>
              <a:ext cx="216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a:solidFill>
                    <a:schemeClr val="bg1"/>
                  </a:solidFill>
                </a:rPr>
                <a:t>5</a:t>
              </a:r>
            </a:p>
          </p:txBody>
        </p:sp>
        <p:sp>
          <p:nvSpPr>
            <p:cNvPr id="39" name="TextBox 25"/>
            <p:cNvSpPr txBox="1">
              <a:spLocks noChangeArrowheads="1"/>
            </p:cNvSpPr>
            <p:nvPr/>
          </p:nvSpPr>
          <p:spPr bwMode="auto">
            <a:xfrm>
              <a:off x="5101709" y="4303090"/>
              <a:ext cx="216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a:solidFill>
                    <a:schemeClr val="bg1"/>
                  </a:solidFill>
                </a:rPr>
                <a:t>4</a:t>
              </a:r>
            </a:p>
          </p:txBody>
        </p:sp>
        <p:sp>
          <p:nvSpPr>
            <p:cNvPr id="40" name="TextBox 26"/>
            <p:cNvSpPr txBox="1">
              <a:spLocks noChangeArrowheads="1"/>
            </p:cNvSpPr>
            <p:nvPr/>
          </p:nvSpPr>
          <p:spPr bwMode="auto">
            <a:xfrm>
              <a:off x="7015592" y="4271483"/>
              <a:ext cx="216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a:solidFill>
                    <a:schemeClr val="bg1"/>
                  </a:solidFill>
                </a:rPr>
                <a:t>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down)">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GB" dirty="0" smtClean="0"/>
              <a:t>What is a stable marriage situation?</a:t>
            </a:r>
            <a:endParaRPr lang="en-GB" dirty="0"/>
          </a:p>
        </p:txBody>
      </p:sp>
      <p:sp>
        <p:nvSpPr>
          <p:cNvPr id="4099" name="Content Placeholder 2"/>
          <p:cNvSpPr txBox="1">
            <a:spLocks/>
          </p:cNvSpPr>
          <p:nvPr/>
        </p:nvSpPr>
        <p:spPr bwMode="auto">
          <a:xfrm>
            <a:off x="574675" y="1758950"/>
            <a:ext cx="8229600"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charset="0"/>
              <a:buChar char="•"/>
            </a:pPr>
            <a:r>
              <a:rPr lang="en-US" sz="3200"/>
              <a:t>A matching of men and women such that </a:t>
            </a:r>
            <a:r>
              <a:rPr lang="en-GB" sz="3200"/>
              <a:t>no two people of opposite sex would </a:t>
            </a:r>
            <a:r>
              <a:rPr lang="en-GB" sz="3200" b="1" u="sng"/>
              <a:t>both</a:t>
            </a:r>
            <a:r>
              <a:rPr lang="en-GB" sz="3200"/>
              <a:t> rather have each other than their current partners.</a:t>
            </a:r>
          </a:p>
        </p:txBody>
      </p:sp>
      <p:grpSp>
        <p:nvGrpSpPr>
          <p:cNvPr id="4100" name="Group 5"/>
          <p:cNvGrpSpPr>
            <a:grpSpLocks/>
          </p:cNvGrpSpPr>
          <p:nvPr/>
        </p:nvGrpSpPr>
        <p:grpSpPr bwMode="auto">
          <a:xfrm>
            <a:off x="10260013" y="765175"/>
            <a:ext cx="847725" cy="1079500"/>
            <a:chOff x="2699792" y="4437112"/>
            <a:chExt cx="1152581" cy="1421625"/>
          </a:xfrm>
        </p:grpSpPr>
        <p:pic>
          <p:nvPicPr>
            <p:cNvPr id="4" name="Content Placeholder 4"/>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25824" r="25483"/>
            <a:stretch/>
          </p:blipFill>
          <p:spPr>
            <a:xfrm>
              <a:off x="2699792" y="4437112"/>
              <a:ext cx="688758" cy="1421625"/>
            </a:xfrm>
            <a:prstGeom prst="rect">
              <a:avLst/>
            </a:prstGeom>
          </p:spPr>
        </p:pic>
        <p:pic>
          <p:nvPicPr>
            <p:cNvPr id="5" name="Picture 4"/>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232582" y="4509120"/>
              <a:ext cx="619791" cy="1349617"/>
            </a:xfrm>
            <a:prstGeom prst="rect">
              <a:avLst/>
            </a:prstGeom>
          </p:spPr>
        </p:pic>
      </p:grpSp>
      <p:grpSp>
        <p:nvGrpSpPr>
          <p:cNvPr id="15" name="Group 14"/>
          <p:cNvGrpSpPr>
            <a:grpSpLocks/>
          </p:cNvGrpSpPr>
          <p:nvPr/>
        </p:nvGrpSpPr>
        <p:grpSpPr bwMode="auto">
          <a:xfrm>
            <a:off x="1409700" y="3514725"/>
            <a:ext cx="6162675" cy="2566988"/>
            <a:chOff x="1421472" y="4291147"/>
            <a:chExt cx="6162803" cy="2566853"/>
          </a:xfrm>
        </p:grpSpPr>
        <p:pic>
          <p:nvPicPr>
            <p:cNvPr id="7" name="Picture 6"/>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535604" y="4909789"/>
              <a:ext cx="882265" cy="1921165"/>
            </a:xfrm>
            <a:prstGeom prst="rect">
              <a:avLst/>
            </a:prstGeom>
          </p:spPr>
        </p:pic>
        <p:pic>
          <p:nvPicPr>
            <p:cNvPr id="8" name="Content Placeholder 4"/>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25824" r="25483"/>
            <a:stretch/>
          </p:blipFill>
          <p:spPr>
            <a:xfrm>
              <a:off x="2433018" y="4845986"/>
              <a:ext cx="974793" cy="2012014"/>
            </a:xfrm>
            <a:prstGeom prst="rect">
              <a:avLst/>
            </a:prstGeom>
          </p:spPr>
        </p:pic>
        <p:pic>
          <p:nvPicPr>
            <p:cNvPr id="9" name="Picture 8"/>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712068" y="4909789"/>
              <a:ext cx="882265" cy="1921165"/>
            </a:xfrm>
            <a:prstGeom prst="rect">
              <a:avLst/>
            </a:prstGeom>
          </p:spPr>
        </p:pic>
        <p:pic>
          <p:nvPicPr>
            <p:cNvPr id="10" name="Content Placeholder 4"/>
            <p:cNvPicPr>
              <a:picLocks noChangeAspect="1"/>
            </p:cNvPicPr>
            <p:nvPr/>
          </p:nvPicPr>
          <p:blipFill rotWithShape="1">
            <a:blip r:embed="rId2" cstate="print">
              <a:duotone>
                <a:schemeClr val="accent2">
                  <a:shade val="45000"/>
                  <a:satMod val="135000"/>
                </a:schemeClr>
                <a:prstClr val="white"/>
              </a:duotone>
              <a:extLst>
                <a:ext uri="{28A0092B-C50C-407E-A947-70E740481C1C}">
                  <a14:useLocalDpi xmlns:a14="http://schemas.microsoft.com/office/drawing/2010/main" val="0"/>
                </a:ext>
              </a:extLst>
            </a:blip>
            <a:srcRect l="25824" r="25483"/>
            <a:stretch/>
          </p:blipFill>
          <p:spPr>
            <a:xfrm>
              <a:off x="6609482" y="4845986"/>
              <a:ext cx="974793" cy="2012014"/>
            </a:xfrm>
            <a:prstGeom prst="rect">
              <a:avLst/>
            </a:prstGeom>
          </p:spPr>
        </p:pic>
        <p:sp>
          <p:nvSpPr>
            <p:cNvPr id="4106" name="TextBox 10"/>
            <p:cNvSpPr txBox="1">
              <a:spLocks noChangeArrowheads="1"/>
            </p:cNvSpPr>
            <p:nvPr/>
          </p:nvSpPr>
          <p:spPr bwMode="auto">
            <a:xfrm>
              <a:off x="5793160" y="4291147"/>
              <a:ext cx="7200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a:t>Alice</a:t>
              </a:r>
            </a:p>
          </p:txBody>
        </p:sp>
        <p:sp>
          <p:nvSpPr>
            <p:cNvPr id="4107" name="TextBox 11"/>
            <p:cNvSpPr txBox="1">
              <a:spLocks noChangeArrowheads="1"/>
            </p:cNvSpPr>
            <p:nvPr/>
          </p:nvSpPr>
          <p:spPr bwMode="auto">
            <a:xfrm>
              <a:off x="2543716" y="4291147"/>
              <a:ext cx="6480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a:t>Bob</a:t>
              </a:r>
            </a:p>
          </p:txBody>
        </p:sp>
        <p:sp>
          <p:nvSpPr>
            <p:cNvPr id="4108" name="TextBox 12"/>
            <p:cNvSpPr txBox="1">
              <a:spLocks noChangeArrowheads="1"/>
            </p:cNvSpPr>
            <p:nvPr/>
          </p:nvSpPr>
          <p:spPr bwMode="auto">
            <a:xfrm>
              <a:off x="1421472" y="4296237"/>
              <a:ext cx="9811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dirty="0" err="1" smtClean="0"/>
                <a:t>Bobetta</a:t>
              </a:r>
              <a:endParaRPr lang="en-GB" dirty="0"/>
            </a:p>
          </p:txBody>
        </p:sp>
        <p:sp>
          <p:nvSpPr>
            <p:cNvPr id="4109" name="TextBox 13"/>
            <p:cNvSpPr txBox="1">
              <a:spLocks noChangeArrowheads="1"/>
            </p:cNvSpPr>
            <p:nvPr/>
          </p:nvSpPr>
          <p:spPr bwMode="auto">
            <a:xfrm>
              <a:off x="6675140" y="4291147"/>
              <a:ext cx="7200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a:t>Alan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GB" smtClean="0"/>
              <a:t>Gale – Shapley algorithm (1962)</a:t>
            </a:r>
          </a:p>
        </p:txBody>
      </p:sp>
      <p:sp>
        <p:nvSpPr>
          <p:cNvPr id="4" name="Content Placeholder 3"/>
          <p:cNvSpPr>
            <a:spLocks noGrp="1"/>
          </p:cNvSpPr>
          <p:nvPr>
            <p:ph sz="half" idx="2"/>
          </p:nvPr>
        </p:nvSpPr>
        <p:spPr>
          <a:xfrm>
            <a:off x="539750" y="3141663"/>
            <a:ext cx="7920038" cy="3024187"/>
          </a:xfrm>
        </p:spPr>
        <p:txBody>
          <a:bodyPr/>
          <a:lstStyle/>
          <a:p>
            <a:r>
              <a:rPr lang="en-GB" smtClean="0"/>
              <a:t>Male proposes to his preferred female</a:t>
            </a:r>
          </a:p>
          <a:p>
            <a:r>
              <a:rPr lang="en-GB" smtClean="0"/>
              <a:t>If available she </a:t>
            </a:r>
            <a:r>
              <a:rPr lang="en-GB" b="1" u="sng" smtClean="0"/>
              <a:t>always</a:t>
            </a:r>
            <a:r>
              <a:rPr lang="en-GB" smtClean="0"/>
              <a:t> accepts his proposal, and we consider the next male.</a:t>
            </a:r>
          </a:p>
          <a:p>
            <a:r>
              <a:rPr lang="en-GB" smtClean="0"/>
              <a:t>If already engaged she chooses her favourite. The rejected male must now propose to his next preference.</a:t>
            </a:r>
          </a:p>
        </p:txBody>
      </p:sp>
      <p:grpSp>
        <p:nvGrpSpPr>
          <p:cNvPr id="5124" name="Group 5"/>
          <p:cNvGrpSpPr>
            <a:grpSpLocks/>
          </p:cNvGrpSpPr>
          <p:nvPr/>
        </p:nvGrpSpPr>
        <p:grpSpPr bwMode="auto">
          <a:xfrm>
            <a:off x="2916238" y="1412875"/>
            <a:ext cx="3397250" cy="1622425"/>
            <a:chOff x="1331640" y="4509120"/>
            <a:chExt cx="3398118" cy="1622261"/>
          </a:xfrm>
        </p:grpSpPr>
        <p:pic>
          <p:nvPicPr>
            <p:cNvPr id="5126" name="Picture 2"/>
            <p:cNvPicPr>
              <a:picLocks noChangeAspect="1"/>
            </p:cNvPicPr>
            <p:nvPr/>
          </p:nvPicPr>
          <p:blipFill>
            <a:blip r:embed="rId2" cstate="print">
              <a:extLst>
                <a:ext uri="{28A0092B-C50C-407E-A947-70E740481C1C}">
                  <a14:useLocalDpi xmlns:a14="http://schemas.microsoft.com/office/drawing/2010/main" val="0"/>
                </a:ext>
              </a:extLst>
            </a:blip>
            <a:srcRect l="30997" t="23273" r="9608" b="35321"/>
            <a:stretch>
              <a:fillRect/>
            </a:stretch>
          </p:blipFill>
          <p:spPr bwMode="auto">
            <a:xfrm>
              <a:off x="3078138" y="4509120"/>
              <a:ext cx="1651620" cy="1622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rotWithShape="1">
            <a:blip r:embed="rId3" cstate="print">
              <a:duotone>
                <a:prstClr val="black"/>
                <a:srgbClr val="D9C3A5">
                  <a:tint val="50000"/>
                  <a:satMod val="180000"/>
                </a:srgbClr>
              </a:duotone>
              <a:extLst>
                <a:ext uri="{28A0092B-C50C-407E-A947-70E740481C1C}">
                  <a14:useLocalDpi xmlns:a14="http://schemas.microsoft.com/office/drawing/2010/main" val="0"/>
                </a:ext>
              </a:extLst>
            </a:blip>
            <a:srcRect r="24125"/>
            <a:stretch/>
          </p:blipFill>
          <p:spPr>
            <a:xfrm>
              <a:off x="1331640" y="4509120"/>
              <a:ext cx="1746498" cy="1611267"/>
            </a:xfrm>
            <a:prstGeom prst="rect">
              <a:avLst/>
            </a:prstGeom>
          </p:spPr>
        </p:pic>
      </p:grpSp>
      <p:sp>
        <p:nvSpPr>
          <p:cNvPr id="5125" name="Rectangle 6"/>
          <p:cNvSpPr>
            <a:spLocks noChangeArrowheads="1"/>
          </p:cNvSpPr>
          <p:nvPr/>
        </p:nvSpPr>
        <p:spPr bwMode="auto">
          <a:xfrm>
            <a:off x="6313488" y="2654300"/>
            <a:ext cx="960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GB" sz="900"/>
              <a:t>Oberwolfach </a:t>
            </a:r>
          </a:p>
          <a:p>
            <a:r>
              <a:rPr lang="en-GB" sz="900"/>
              <a:t>Photo Collection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648</TotalTime>
  <Words>440</Words>
  <Application>Microsoft Office PowerPoint</Application>
  <PresentationFormat>On-screen Show (4:3)</PresentationFormat>
  <Paragraphs>149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Valentine’s Day maths</vt:lpstr>
      <vt:lpstr>9x – 7i &gt; 3(3x – 7u)</vt:lpstr>
      <vt:lpstr>Mobius Hearts</vt:lpstr>
      <vt:lpstr>Amicable Numbers</vt:lpstr>
      <vt:lpstr>Why Peter Backus can’t get a girlfriend</vt:lpstr>
      <vt:lpstr>The Stable Marriage Problem</vt:lpstr>
      <vt:lpstr>Scenario</vt:lpstr>
      <vt:lpstr>What is a stable marriage situation?</vt:lpstr>
      <vt:lpstr>Gale – Shapley algorithm (1962)</vt:lpstr>
      <vt:lpstr>PowerPoint Presentation</vt:lpstr>
      <vt:lpstr>PowerPoint Presentation</vt:lpstr>
      <vt:lpstr>Is it always stable?</vt:lpstr>
      <vt:lpstr>Proof that G-S algorithm gives a stable pairing.</vt:lpstr>
      <vt:lpstr>PowerPoint Presentation</vt:lpstr>
      <vt:lpstr>PowerPoint Presentation</vt:lpstr>
      <vt:lpstr>Other applications</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Maths and Dating</dc:title>
  <dc:creator>Davies, Rhian (daviesr3)</dc:creator>
  <cp:lastModifiedBy>Davies, Rhian (daviesr3)</cp:lastModifiedBy>
  <cp:revision>50</cp:revision>
  <dcterms:created xsi:type="dcterms:W3CDTF">2012-01-27T00:22:06Z</dcterms:created>
  <dcterms:modified xsi:type="dcterms:W3CDTF">2013-02-13T11:48:30Z</dcterms:modified>
</cp:coreProperties>
</file>