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2"/>
  </p:notesMasterIdLst>
  <p:sldIdLst>
    <p:sldId id="256" r:id="rId2"/>
    <p:sldId id="258" r:id="rId3"/>
    <p:sldId id="273" r:id="rId4"/>
    <p:sldId id="272" r:id="rId5"/>
    <p:sldId id="274" r:id="rId6"/>
    <p:sldId id="260" r:id="rId7"/>
    <p:sldId id="257" r:id="rId8"/>
    <p:sldId id="275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70" autoAdjust="0"/>
  </p:normalViewPr>
  <p:slideViewPr>
    <p:cSldViewPr>
      <p:cViewPr>
        <p:scale>
          <a:sx n="96" d="100"/>
          <a:sy n="96" d="100"/>
        </p:scale>
        <p:origin x="-30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915C4195-BC73-4728-87E2-C1280502A82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70F42-D6C1-4233-8D37-5EE902472DB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B7FD4-480F-4583-BA3F-90EF5D17627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C4195-BC73-4728-87E2-C1280502A82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8"/>
          <p:cNvSpPr>
            <a:spLocks noChangeArrowheads="1"/>
          </p:cNvSpPr>
          <p:nvPr userDrawn="1"/>
        </p:nvSpPr>
        <p:spPr bwMode="invGray">
          <a:xfrm>
            <a:off x="457200" y="3048000"/>
            <a:ext cx="7924800" cy="74613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95536" y="1828800"/>
            <a:ext cx="836746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42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C89C595-3690-4A08-B7FF-BC437592B0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9A49D-67CD-4936-BA88-51468B849E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3100" y="188913"/>
            <a:ext cx="1968500" cy="5907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013" y="188913"/>
            <a:ext cx="5754687" cy="5907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95A99-4567-4957-8FAF-805F475CA2C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7" y="188913"/>
            <a:ext cx="8513514" cy="855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1438"/>
            <a:ext cx="8596064" cy="4754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F652D-6CB6-4F19-AE8E-AB141D9E36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633CA2-08BD-4628-B515-1197E644544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341438"/>
            <a:ext cx="381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07FBC-13BD-413B-ABC9-C9602D5F124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A4096-EF75-4E07-ADA9-39FEE11CA38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E796AABC-BDEE-4F6C-9B97-2C1BFA81DD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4F0D0-FF5F-4B6E-9826-5FB92F8F80F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17E71-D210-4BEA-8D01-638DA87AB99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8BA21-A007-4A0B-982B-8BC38C7DD1A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188640"/>
            <a:ext cx="8640960" cy="63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268760"/>
            <a:ext cx="859606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326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81328"/>
            <a:ext cx="2895600" cy="40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532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528" y="6421288"/>
            <a:ext cx="514672" cy="3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</a:defRPr>
            </a:lvl1pPr>
          </a:lstStyle>
          <a:p>
            <a:fld id="{2ADDBE38-1D77-4D01-A903-B14DDEF73344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4102" name="Picture 14" descr="LUMSLOGO444x10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65168" y="6309320"/>
            <a:ext cx="1971328" cy="44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63" name="AutoShape 15"/>
          <p:cNvSpPr>
            <a:spLocks noChangeArrowheads="1"/>
          </p:cNvSpPr>
          <p:nvPr userDrawn="1"/>
        </p:nvSpPr>
        <p:spPr bwMode="invGray">
          <a:xfrm>
            <a:off x="323528" y="980728"/>
            <a:ext cx="8568952" cy="71214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124744"/>
            <a:ext cx="8568952" cy="1847056"/>
          </a:xfrm>
        </p:spPr>
        <p:txBody>
          <a:bodyPr/>
          <a:lstStyle/>
          <a:p>
            <a:pPr eaLnBrk="1" hangingPunct="1"/>
            <a:r>
              <a:rPr lang="en-GB" sz="2800" smtClean="0"/>
              <a:t>MSCI 534 – Optimisation &amp; Heuristics</a:t>
            </a:r>
            <a:br>
              <a:rPr lang="en-GB" sz="2800" smtClean="0"/>
            </a:br>
            <a:r>
              <a:rPr lang="en-GB" sz="2800" smtClean="0"/>
              <a:t>MSCI 535 – Optimisation with </a:t>
            </a:r>
            <a:r>
              <a:rPr lang="en-GB" sz="2800" smtClean="0"/>
              <a:t>Financial Applications </a:t>
            </a:r>
            <a:br>
              <a:rPr lang="en-GB" sz="2800" smtClean="0"/>
            </a:br>
            <a:r>
              <a:rPr lang="en-GB" sz="2800" smtClean="0"/>
              <a:t/>
            </a:r>
            <a:br>
              <a:rPr lang="en-GB" sz="2800" smtClean="0"/>
            </a:br>
            <a:r>
              <a:rPr lang="en-GB" sz="2800" smtClean="0"/>
              <a:t>Lecture 16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676400" y="3505200"/>
            <a:ext cx="5867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Richard Eglese </a:t>
            </a:r>
          </a:p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Department of Management Science</a:t>
            </a:r>
          </a:p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Lancaster University Management School</a:t>
            </a:r>
          </a:p>
          <a:p>
            <a:pPr>
              <a:spcBef>
                <a:spcPct val="50000"/>
              </a:spcBef>
            </a:pPr>
            <a:endParaRPr lang="en-GB" sz="160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GB" sz="160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GB" sz="160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GB">
              <a:latin typeface="Calibri" pitchFamily="34" charset="0"/>
            </a:endParaRPr>
          </a:p>
        </p:txBody>
      </p:sp>
      <p:pic>
        <p:nvPicPr>
          <p:cNvPr id="6" name="Picture 14" descr="LUMSLOGO444x1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5168" y="6309320"/>
            <a:ext cx="1971328" cy="44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267744" y="1988840"/>
            <a:ext cx="4680520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784186-0006-457C-82A4-3657DC28C4D8}" type="slidenum">
              <a:rPr lang="en-GB"/>
              <a:pPr/>
              <a:t>10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 General D.P. </a:t>
            </a:r>
            <a:r>
              <a:rPr lang="en-GB" smtClean="0"/>
              <a:t>Formulation</a:t>
            </a:r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060848"/>
            <a:ext cx="8596064" cy="4035152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sz="3200" smtClean="0"/>
              <a:t>f</a:t>
            </a:r>
            <a:r>
              <a:rPr lang="en-GB" sz="3200" baseline="-25000" smtClean="0"/>
              <a:t>N</a:t>
            </a:r>
            <a:r>
              <a:rPr lang="en-GB" sz="3200" smtClean="0"/>
              <a:t>(S</a:t>
            </a:r>
            <a:r>
              <a:rPr lang="en-GB" sz="3200" smtClean="0"/>
              <a:t>) = Opt</a:t>
            </a:r>
            <a:r>
              <a:rPr lang="en-GB" sz="3200" baseline="-25000" smtClean="0"/>
              <a:t>k</a:t>
            </a:r>
            <a:r>
              <a:rPr lang="en-GB" sz="3200" smtClean="0"/>
              <a:t>{G[r</a:t>
            </a:r>
            <a:r>
              <a:rPr lang="en-GB" sz="3200" smtClean="0"/>
              <a:t>, f</a:t>
            </a:r>
            <a:r>
              <a:rPr lang="en-GB" sz="3200" baseline="-25000" smtClean="0"/>
              <a:t>N-1</a:t>
            </a:r>
            <a:r>
              <a:rPr lang="en-GB" sz="3200" smtClean="0"/>
              <a:t> </a:t>
            </a:r>
            <a:r>
              <a:rPr lang="en-GB" sz="3200" smtClean="0"/>
              <a:t>(</a:t>
            </a:r>
            <a:r>
              <a:rPr lang="en-GB" sz="3200" smtClean="0"/>
              <a:t>S’)]}</a:t>
            </a:r>
            <a:endParaRPr lang="en-GB" sz="3200" smtClean="0"/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   where G is a general function showing how </a:t>
            </a:r>
            <a:r>
              <a:rPr lang="en-GB" smtClean="0"/>
              <a:t>immediate return </a:t>
            </a:r>
            <a:r>
              <a:rPr lang="en-GB" smtClean="0"/>
              <a:t>combines with the overall return.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  G is often </a:t>
            </a:r>
            <a:r>
              <a:rPr lang="en-GB" smtClean="0"/>
              <a:t>positive.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42B5C7-A854-42CE-AA07-0A6B93E10A67}" type="slidenum">
              <a:rPr lang="en-GB"/>
              <a:pPr/>
              <a:t>11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Further examples</a:t>
            </a:r>
            <a:endParaRPr 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See D.P. lecture notes for</a:t>
            </a:r>
          </a:p>
          <a:p>
            <a:pPr lvl="1" eaLnBrk="1" hangingPunct="1"/>
            <a:r>
              <a:rPr lang="en-GB" smtClean="0"/>
              <a:t> Example 3 – An investment planning problem</a:t>
            </a:r>
          </a:p>
          <a:p>
            <a:pPr lvl="1" eaLnBrk="1" hangingPunct="1"/>
            <a:r>
              <a:rPr lang="en-GB" smtClean="0"/>
              <a:t>Example 4 – Allocation of salesmen between sales areas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52345A-D9E9-4022-A89F-1E9229F3794A}" type="slidenum">
              <a:rPr lang="en-GB"/>
              <a:pPr/>
              <a:t>12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5: Knapsack Problem</a:t>
            </a:r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Essential features:</a:t>
            </a:r>
            <a:endParaRPr lang="it-IT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Weight </a:t>
            </a:r>
            <a:r>
              <a:rPr lang="en-GB" smtClean="0"/>
              <a:t>limit = 100</a:t>
            </a:r>
            <a:endParaRPr lang="en-GB" i="1" smtClean="0"/>
          </a:p>
          <a:p>
            <a:pPr eaLnBrk="1" hangingPunct="1"/>
            <a:r>
              <a:rPr lang="en-GB" smtClean="0"/>
              <a:t>How to maximise the profit?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aphicFrame>
        <p:nvGraphicFramePr>
          <p:cNvPr id="211998" name="Group 30"/>
          <p:cNvGraphicFramePr>
            <a:graphicFrameLocks noGrp="1"/>
          </p:cNvGraphicFramePr>
          <p:nvPr/>
        </p:nvGraphicFramePr>
        <p:xfrm>
          <a:off x="2195513" y="2063154"/>
          <a:ext cx="5904879" cy="2085927"/>
        </p:xfrm>
        <a:graphic>
          <a:graphicData uri="http://schemas.openxmlformats.org/drawingml/2006/table">
            <a:tbl>
              <a:tblPr/>
              <a:tblGrid>
                <a:gridCol w="1656407"/>
                <a:gridCol w="1062118"/>
                <a:gridCol w="1062118"/>
                <a:gridCol w="1062118"/>
                <a:gridCol w="1062118"/>
              </a:tblGrid>
              <a:tr h="695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Package i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Profit p</a:t>
                      </a:r>
                      <a:r>
                        <a:rPr kumimoji="0" lang="en-GB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Weight w</a:t>
                      </a:r>
                      <a:r>
                        <a:rPr kumimoji="0" lang="en-GB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862B66-0247-4060-AFE2-373FEA9C345C}" type="slidenum">
              <a:rPr lang="en-GB"/>
              <a:pPr/>
              <a:t>13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Knapsack problem formulation</a:t>
            </a:r>
            <a:endParaRPr 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What are the stages?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What are the states?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What are the decisions?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What are the immediate returns or costs from this decision?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What state will I be in at the next stage after the decision?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What is the dynamic programming recurrence relation?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EDFD7B-71F5-4AF2-80F4-36F711A20959}" type="slidenum">
              <a:rPr lang="en-GB"/>
              <a:pPr/>
              <a:t>14</a:t>
            </a:fld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Knapsack Problem Calculations</a:t>
            </a:r>
            <a:endParaRPr lang="en-US" smtClean="0"/>
          </a:p>
        </p:txBody>
      </p:sp>
      <p:graphicFrame>
        <p:nvGraphicFramePr>
          <p:cNvPr id="3074" name="Object 565"/>
          <p:cNvGraphicFramePr>
            <a:graphicFrameLocks noChangeAspect="1"/>
          </p:cNvGraphicFramePr>
          <p:nvPr/>
        </p:nvGraphicFramePr>
        <p:xfrm>
          <a:off x="395288" y="1620838"/>
          <a:ext cx="8748712" cy="3462337"/>
        </p:xfrm>
        <a:graphic>
          <a:graphicData uri="http://schemas.openxmlformats.org/presentationml/2006/ole">
            <p:oleObj spid="_x0000_s3074" name="Document" r:id="rId4" imgW="5328472" imgH="210949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34A97F-EF19-4A07-A240-972DEF45B8B6}" type="slidenum">
              <a:rPr lang="en-GB"/>
              <a:pPr/>
              <a:t>15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Curse of Dimensionality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The problem: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Need 100 states at each stage, and several different possible decisions for each state.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Even worse if we have multiple states for weight and volume etc.</a:t>
            </a:r>
            <a:endParaRPr lang="en-GB" sz="2800" smtClean="0"/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A problem may have so many states that even a computer fails!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E.g. knapsack problem with 10000 grams weight capacity and 10000 cm3 volume capacity.</a:t>
            </a:r>
            <a:endParaRPr lang="en-GB" sz="2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smtClean="0">
                <a:sym typeface="Symbol" pitchFamily="18" charset="2"/>
              </a:rPr>
              <a:t></a:t>
            </a:r>
            <a:r>
              <a:rPr lang="en-GB" sz="2800" smtClean="0"/>
              <a:t> 10</a:t>
            </a:r>
            <a:r>
              <a:rPr lang="en-GB" sz="2800" baseline="30000" smtClean="0"/>
              <a:t>8</a:t>
            </a:r>
            <a:r>
              <a:rPr lang="en-GB" sz="2800" smtClean="0"/>
              <a:t> states at each stage!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0E8315-972B-45DA-B420-17BE21036806}" type="slidenum">
              <a:rPr lang="en-GB"/>
              <a:pPr/>
              <a:t>16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Strategies to reduce the size (1)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Increase the “grid size” to reduce the no. possible states.</a:t>
            </a:r>
          </a:p>
          <a:p>
            <a:pPr eaLnBrk="1" hangingPunct="1"/>
            <a:r>
              <a:rPr lang="en-US" smtClean="0"/>
              <a:t>e.g. use weight units of 5.</a:t>
            </a:r>
          </a:p>
          <a:p>
            <a:pPr eaLnBrk="1" hangingPunct="1"/>
            <a:r>
              <a:rPr lang="en-US" smtClean="0"/>
              <a:t>Note that this strategy will approximate the problem and may lead to missing the optimum.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B21AB9-E91D-4D74-A828-1DA207AA57A0}" type="slidenum">
              <a:rPr lang="en-GB"/>
              <a:pPr/>
              <a:t>17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Strategies to reduce the size 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Reduce the no. decisions at each state, i.e. remove any options not leading to optimum.</a:t>
            </a:r>
            <a:endParaRPr lang="en-US" smtClean="0"/>
          </a:p>
          <a:p>
            <a:pPr eaLnBrk="1" hangingPunct="1"/>
            <a:r>
              <a:rPr lang="en-US" smtClean="0"/>
              <a:t>e.g. Compare</a:t>
            </a:r>
          </a:p>
          <a:p>
            <a:pPr eaLnBrk="1" hangingPunct="1"/>
            <a:r>
              <a:rPr lang="en-US" smtClean="0"/>
              <a:t>2 packets of type 4 – value 10, weight 16</a:t>
            </a:r>
          </a:p>
          <a:p>
            <a:pPr eaLnBrk="1" hangingPunct="1"/>
            <a:r>
              <a:rPr lang="en-US" smtClean="0"/>
              <a:t>1 packet of type 3 – value 10, weight 15</a:t>
            </a:r>
          </a:p>
          <a:p>
            <a:pPr eaLnBrk="1" hangingPunct="1"/>
            <a:r>
              <a:rPr lang="en-US" smtClean="0"/>
              <a:t>So no need to consider more than 1 packet of type 4. Other comparisons are also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4CD337-03A5-462D-B529-C224BDECF5C5}" type="slidenum">
              <a:rPr lang="en-GB"/>
              <a:pPr/>
              <a:t>18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it worth using D.P.?	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Why  not use Complete Enumeration? (CE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Possible only for very small problems</a:t>
            </a:r>
            <a:endParaRPr lang="en-US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mtClean="0"/>
              <a:t> 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mtClean="0"/>
              <a:t>In </a:t>
            </a:r>
            <a:r>
              <a:rPr lang="en-US" smtClean="0"/>
              <a:t>general, </a:t>
            </a:r>
            <a:r>
              <a:rPr lang="en-US" smtClean="0"/>
              <a:t>n </a:t>
            </a:r>
            <a:r>
              <a:rPr lang="en-US" smtClean="0"/>
              <a:t>stages and m states: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CE: </a:t>
            </a:r>
            <a:r>
              <a:rPr lang="en-US" smtClean="0"/>
              <a:t>m</a:t>
            </a:r>
            <a:r>
              <a:rPr lang="en-US" baseline="30000" smtClean="0"/>
              <a:t>n</a:t>
            </a:r>
            <a:r>
              <a:rPr lang="en-US" smtClean="0"/>
              <a:t> routes:</a:t>
            </a:r>
            <a:r>
              <a:rPr lang="en-US" smtClean="0"/>
              <a:t>	If </a:t>
            </a:r>
            <a:r>
              <a:rPr lang="en-US" smtClean="0"/>
              <a:t>n=10</a:t>
            </a:r>
            <a:r>
              <a:rPr lang="en-US" smtClean="0"/>
              <a:t>, m=4, </a:t>
            </a:r>
            <a:r>
              <a:rPr lang="en-US" smtClean="0"/>
              <a:t>m</a:t>
            </a:r>
            <a:r>
              <a:rPr lang="en-US" baseline="30000" smtClean="0"/>
              <a:t>n </a:t>
            </a:r>
            <a:r>
              <a:rPr lang="en-US" smtClean="0"/>
              <a:t>&gt; 10</a:t>
            </a:r>
            <a:r>
              <a:rPr lang="en-US" baseline="30000" smtClean="0"/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DP: m + </a:t>
            </a:r>
            <a:r>
              <a:rPr lang="en-US" smtClean="0"/>
              <a:t>m</a:t>
            </a:r>
            <a:r>
              <a:rPr lang="en-US" baseline="30000" smtClean="0"/>
              <a:t>2</a:t>
            </a:r>
            <a:r>
              <a:rPr lang="en-US" smtClean="0"/>
              <a:t>(n-1</a:t>
            </a:r>
            <a:r>
              <a:rPr lang="en-US" smtClean="0"/>
              <a:t>) calcs.</a:t>
            </a:r>
            <a:endParaRPr lang="pt-PT" smtClean="0"/>
          </a:p>
          <a:p>
            <a:pPr eaLnBrk="1" hangingPunct="1">
              <a:lnSpc>
                <a:spcPct val="90000"/>
              </a:lnSpc>
            </a:pPr>
            <a:r>
              <a:rPr lang="pt-PT" smtClean="0"/>
              <a:t>If </a:t>
            </a:r>
            <a:r>
              <a:rPr lang="pt-PT" smtClean="0"/>
              <a:t>n=10</a:t>
            </a:r>
            <a:r>
              <a:rPr lang="pt-PT" smtClean="0"/>
              <a:t>, m=4, no. calcs=148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E22009-092D-4649-ADCA-F46C85BD17F6}" type="slidenum">
              <a:rPr lang="en-GB"/>
              <a:pPr/>
              <a:t>19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 not use L.P.?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e.g. Production Planning 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Let x</a:t>
            </a:r>
            <a:r>
              <a:rPr lang="en-US" sz="2400" baseline="-25000" smtClean="0"/>
              <a:t>i</a:t>
            </a:r>
            <a:r>
              <a:rPr lang="en-US" sz="2400" smtClean="0"/>
              <a:t> be no. lots produced in month i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Let s</a:t>
            </a:r>
            <a:r>
              <a:rPr lang="en-US" sz="2400" baseline="-25000" smtClean="0"/>
              <a:t>i</a:t>
            </a:r>
            <a:r>
              <a:rPr lang="en-US" sz="2400" smtClean="0"/>
              <a:t> be no. lots in stock in month i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Constraints are linear e.g. s</a:t>
            </a:r>
            <a:r>
              <a:rPr lang="en-US" sz="2400" baseline="-25000" smtClean="0"/>
              <a:t>2</a:t>
            </a:r>
            <a:r>
              <a:rPr lang="en-US" sz="2400" smtClean="0"/>
              <a:t> = s</a:t>
            </a:r>
            <a:r>
              <a:rPr lang="en-US" sz="2400" baseline="-25000" smtClean="0"/>
              <a:t>1</a:t>
            </a:r>
            <a:r>
              <a:rPr lang="en-US" sz="2400" smtClean="0"/>
              <a:t> + x</a:t>
            </a:r>
            <a:r>
              <a:rPr lang="en-US" sz="2400" baseline="-25000" smtClean="0"/>
              <a:t>2</a:t>
            </a:r>
            <a:r>
              <a:rPr lang="en-US" sz="2400" smtClean="0"/>
              <a:t> – 3;  x</a:t>
            </a:r>
            <a:r>
              <a:rPr lang="en-US" sz="2400" baseline="-25000" smtClean="0"/>
              <a:t>i</a:t>
            </a:r>
            <a:r>
              <a:rPr lang="en-US" sz="2400" smtClean="0"/>
              <a:t> &lt;=5</a:t>
            </a:r>
            <a:endParaRPr lang="da-DK" sz="2400" smtClean="0"/>
          </a:p>
          <a:p>
            <a:pPr eaLnBrk="1" hangingPunct="1">
              <a:lnSpc>
                <a:spcPct val="90000"/>
              </a:lnSpc>
            </a:pPr>
            <a:r>
              <a:rPr lang="da-DK" sz="2400" smtClean="0"/>
              <a:t>Min f = </a:t>
            </a:r>
            <a:r>
              <a:rPr lang="en-US" sz="2400" smtClean="0"/>
              <a:t>Σ</a:t>
            </a:r>
            <a:r>
              <a:rPr lang="da-DK" sz="2400" smtClean="0"/>
              <a:t>{f(x</a:t>
            </a:r>
            <a:r>
              <a:rPr lang="da-DK" sz="2400" baseline="-25000" smtClean="0"/>
              <a:t>i</a:t>
            </a:r>
            <a:r>
              <a:rPr lang="da-DK" sz="2400" smtClean="0"/>
              <a:t>) + 50 s</a:t>
            </a:r>
            <a:r>
              <a:rPr lang="da-DK" sz="2400" baseline="-25000" smtClean="0"/>
              <a:t>i</a:t>
            </a:r>
            <a:r>
              <a:rPr lang="da-DK" sz="2400" smtClean="0"/>
              <a:t>}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For LP, f must be linear, but DP can cope with any form of objective, provided we have a look-up table.</a:t>
            </a: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If number of states fairly small, DP likely to be much faster.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E.g., in knapsack problem, DP superior when </a:t>
            </a:r>
            <a:r>
              <a:rPr lang="en-GB" sz="2400" i="1" smtClean="0"/>
              <a:t>W</a:t>
            </a:r>
            <a:r>
              <a:rPr lang="en-GB" sz="2400" smtClean="0"/>
              <a:t> is a small integer.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2368FD-3758-4568-90D8-2E0076E66CB9}" type="slidenum">
              <a:rPr lang="en-GB"/>
              <a:pPr/>
              <a:t>2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Production Planning  (continued)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0742"/>
            <a:ext cx="8496944" cy="4754562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smtClean="0"/>
              <a:t>Setting:</a:t>
            </a:r>
          </a:p>
          <a:p>
            <a:pPr eaLnBrk="1" hangingPunct="1"/>
            <a:r>
              <a:rPr lang="en-US" sz="2800" smtClean="0"/>
              <a:t>Wallpaper manufacturing</a:t>
            </a:r>
          </a:p>
          <a:p>
            <a:pPr eaLnBrk="1" hangingPunct="1">
              <a:buNone/>
            </a:pPr>
            <a:endParaRPr lang="en-US" sz="2800" smtClean="0"/>
          </a:p>
          <a:p>
            <a:pPr eaLnBrk="1" hangingPunct="1"/>
            <a:r>
              <a:rPr lang="en-US" sz="2800" smtClean="0"/>
              <a:t>Order for 3 reels at the end of each month April-July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Known production cost, known inventory holding cost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b="1" smtClean="0"/>
              <a:t>Aim</a:t>
            </a:r>
            <a:r>
              <a:rPr lang="en-US" sz="2800" smtClean="0"/>
              <a:t>: minimise cost of producing 12 lots of wallpaper</a:t>
            </a:r>
          </a:p>
          <a:p>
            <a:pPr eaLnBrk="1" hangingPunct="1">
              <a:buFont typeface="Arial" charset="0"/>
              <a:buChar char="•"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3E853E-5946-445D-BE40-08A1E730C7BC}" type="slidenum">
              <a:rPr lang="en-GB"/>
              <a:pPr/>
              <a:t>20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Stochastic D.P. 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D.P. can also be used in stochastic optimisation problems and can be applied in areas such as commodity purchasing and games. See e.g.</a:t>
            </a:r>
          </a:p>
          <a:p>
            <a:pPr eaLnBrk="1" hangingPunct="1"/>
            <a:r>
              <a:rPr lang="en-GB" smtClean="0"/>
              <a:t>THOMAS, L.C. The Best Banking Strategy When Playing The Weakest Link. </a:t>
            </a:r>
            <a:r>
              <a:rPr lang="en-GB" i="1" smtClean="0"/>
              <a:t>J. Operational Research Society</a:t>
            </a:r>
            <a:r>
              <a:rPr lang="en-GB" smtClean="0"/>
              <a:t>, </a:t>
            </a:r>
            <a:r>
              <a:rPr lang="en-GB" i="1" smtClean="0"/>
              <a:t>54, </a:t>
            </a:r>
            <a:r>
              <a:rPr lang="en-GB" smtClean="0"/>
              <a:t>747-750. (2003)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492F17-F6A1-4B0D-9E10-D5E53711FACC}" type="slidenum">
              <a:rPr lang="en-GB"/>
              <a:pPr/>
              <a:t>3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Key formulation questions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4680520" cy="475456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sz="2400" kern="1200" smtClean="0"/>
              <a:t>What are the </a:t>
            </a:r>
            <a:r>
              <a:rPr lang="en-GB" sz="2400" kern="1200" smtClean="0"/>
              <a:t>stages</a:t>
            </a:r>
            <a:r>
              <a:rPr lang="en-GB" sz="2400" kern="1200" smtClean="0"/>
              <a:t>?</a:t>
            </a:r>
          </a:p>
          <a:p>
            <a:pPr eaLnBrk="1" hangingPunct="1">
              <a:spcBef>
                <a:spcPct val="0"/>
              </a:spcBef>
            </a:pPr>
            <a:endParaRPr lang="en-GB" sz="2400" kern="1200" smtClean="0"/>
          </a:p>
          <a:p>
            <a:pPr eaLnBrk="1" hangingPunct="1">
              <a:spcBef>
                <a:spcPct val="0"/>
              </a:spcBef>
            </a:pPr>
            <a:r>
              <a:rPr lang="en-GB" sz="2400" kern="1200" smtClean="0"/>
              <a:t>What are the </a:t>
            </a:r>
            <a:r>
              <a:rPr lang="en-GB" sz="2400" kern="1200" smtClean="0"/>
              <a:t>states</a:t>
            </a:r>
            <a:r>
              <a:rPr lang="en-GB" sz="2400" kern="1200" smtClean="0"/>
              <a:t>?</a:t>
            </a:r>
          </a:p>
          <a:p>
            <a:pPr eaLnBrk="1" hangingPunct="1">
              <a:spcBef>
                <a:spcPct val="0"/>
              </a:spcBef>
            </a:pPr>
            <a:endParaRPr lang="en-GB" sz="2400" kern="1200" smtClean="0"/>
          </a:p>
          <a:p>
            <a:pPr eaLnBrk="1" hangingPunct="1">
              <a:spcBef>
                <a:spcPct val="0"/>
              </a:spcBef>
            </a:pPr>
            <a:r>
              <a:rPr lang="en-GB" sz="2400" kern="1200" smtClean="0"/>
              <a:t>What are the </a:t>
            </a:r>
            <a:r>
              <a:rPr lang="en-GB" sz="2400" kern="1200" smtClean="0"/>
              <a:t>decisions</a:t>
            </a:r>
            <a:r>
              <a:rPr lang="en-GB" sz="2400" kern="1200" smtClean="0"/>
              <a:t>?</a:t>
            </a:r>
          </a:p>
          <a:p>
            <a:pPr eaLnBrk="1" hangingPunct="1">
              <a:spcBef>
                <a:spcPct val="0"/>
              </a:spcBef>
            </a:pPr>
            <a:endParaRPr lang="en-GB" sz="2400" kern="1200" smtClean="0"/>
          </a:p>
          <a:p>
            <a:pPr eaLnBrk="1" hangingPunct="1">
              <a:spcBef>
                <a:spcPct val="0"/>
              </a:spcBef>
            </a:pPr>
            <a:r>
              <a:rPr lang="en-GB" sz="2400" kern="1200" smtClean="0"/>
              <a:t>What are the immediate returns or costs from this </a:t>
            </a:r>
            <a:r>
              <a:rPr lang="en-GB" sz="2400" kern="1200" smtClean="0"/>
              <a:t>decision</a:t>
            </a:r>
            <a:r>
              <a:rPr lang="en-GB" sz="2400" kern="1200" smtClean="0"/>
              <a:t>?</a:t>
            </a:r>
          </a:p>
          <a:p>
            <a:pPr eaLnBrk="1" hangingPunct="1">
              <a:spcBef>
                <a:spcPct val="0"/>
              </a:spcBef>
            </a:pPr>
            <a:endParaRPr lang="en-GB" sz="2400" kern="1200" smtClean="0"/>
          </a:p>
          <a:p>
            <a:pPr eaLnBrk="1" hangingPunct="1">
              <a:spcBef>
                <a:spcPct val="0"/>
              </a:spcBef>
            </a:pPr>
            <a:r>
              <a:rPr lang="en-GB" sz="2400" kern="1200" smtClean="0"/>
              <a:t>What state will I be in at the next stage after the </a:t>
            </a:r>
            <a:r>
              <a:rPr lang="en-GB" sz="2400" kern="1200" smtClean="0"/>
              <a:t>decision</a:t>
            </a:r>
            <a:r>
              <a:rPr lang="en-GB" sz="2400" kern="1200" smtClean="0"/>
              <a:t>?</a:t>
            </a:r>
          </a:p>
          <a:p>
            <a:pPr eaLnBrk="1" hangingPunct="1">
              <a:spcBef>
                <a:spcPct val="0"/>
              </a:spcBef>
            </a:pPr>
            <a:endParaRPr lang="en-GB" sz="2400" kern="1200" smtClean="0"/>
          </a:p>
          <a:p>
            <a:pPr eaLnBrk="1" hangingPunct="1">
              <a:spcBef>
                <a:spcPct val="0"/>
              </a:spcBef>
            </a:pPr>
            <a:r>
              <a:rPr lang="en-GB" sz="2400" kern="1200" smtClean="0"/>
              <a:t>What is the final state? (boundary conditions)</a:t>
            </a:r>
            <a:endParaRPr lang="en-GB" sz="2400" kern="1200" smtClean="0"/>
          </a:p>
        </p:txBody>
      </p:sp>
      <p:sp>
        <p:nvSpPr>
          <p:cNvPr id="6" name="TextBox 5"/>
          <p:cNvSpPr txBox="1"/>
          <p:nvPr/>
        </p:nvSpPr>
        <p:spPr>
          <a:xfrm>
            <a:off x="4968552" y="1340768"/>
            <a:ext cx="4211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GB" smtClean="0">
                <a:latin typeface="Calibri" pitchFamily="34" charset="0"/>
              </a:rPr>
              <a:t> Months (April-August)</a:t>
            </a:r>
          </a:p>
          <a:p>
            <a:pPr>
              <a:buFont typeface="Wingdings" pitchFamily="2" charset="2"/>
              <a:buChar char="§"/>
            </a:pPr>
            <a:endParaRPr lang="en-GB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mtClean="0">
                <a:latin typeface="Calibri" pitchFamily="34" charset="0"/>
              </a:rPr>
              <a:t> </a:t>
            </a:r>
            <a:r>
              <a:rPr lang="en-GB" smtClean="0">
                <a:latin typeface="Calibri" pitchFamily="34" charset="0"/>
              </a:rPr>
              <a:t>Number of reels in stock</a:t>
            </a:r>
          </a:p>
          <a:p>
            <a:pPr>
              <a:buFont typeface="Wingdings" pitchFamily="2" charset="2"/>
              <a:buChar char="§"/>
            </a:pPr>
            <a:endParaRPr lang="en-GB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mtClean="0">
                <a:latin typeface="Calibri" pitchFamily="34" charset="0"/>
              </a:rPr>
              <a:t> </a:t>
            </a:r>
            <a:r>
              <a:rPr lang="en-GB" smtClean="0">
                <a:latin typeface="Calibri" pitchFamily="34" charset="0"/>
              </a:rPr>
              <a:t>H</a:t>
            </a:r>
            <a:r>
              <a:rPr lang="en-GB" smtClean="0">
                <a:latin typeface="Calibri" pitchFamily="34" charset="0"/>
              </a:rPr>
              <a:t>ow many reels to produce?</a:t>
            </a:r>
          </a:p>
          <a:p>
            <a:pPr>
              <a:buFont typeface="Wingdings" pitchFamily="2" charset="2"/>
              <a:buChar char="§"/>
            </a:pPr>
            <a:endParaRPr lang="en-GB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mtClean="0">
                <a:latin typeface="Calibri" pitchFamily="34" charset="0"/>
              </a:rPr>
              <a:t> </a:t>
            </a:r>
            <a:r>
              <a:rPr lang="en-GB" smtClean="0">
                <a:latin typeface="Calibri" pitchFamily="34" charset="0"/>
              </a:rPr>
              <a:t>P</a:t>
            </a:r>
            <a:r>
              <a:rPr lang="en-GB" smtClean="0">
                <a:latin typeface="Calibri" pitchFamily="34" charset="0"/>
              </a:rPr>
              <a:t>rocessing and inventory holding costs</a:t>
            </a:r>
          </a:p>
          <a:p>
            <a:pPr>
              <a:buFont typeface="Wingdings" pitchFamily="2" charset="2"/>
              <a:buChar char="§"/>
            </a:pPr>
            <a:endParaRPr lang="en-GB" smtClean="0">
              <a:latin typeface="Calibri" pitchFamily="34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en-GB" smtClean="0">
                <a:latin typeface="Calibri" pitchFamily="34" charset="0"/>
              </a:rPr>
              <a:t> Current state + production – 3  = next state</a:t>
            </a:r>
          </a:p>
          <a:p>
            <a:pPr marL="179388" indent="-179388">
              <a:buFont typeface="Wingdings" pitchFamily="2" charset="2"/>
              <a:buChar char="§"/>
            </a:pPr>
            <a:endParaRPr lang="en-GB" smtClean="0">
              <a:latin typeface="Calibri" pitchFamily="34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en-GB" smtClean="0">
                <a:latin typeface="Calibri" pitchFamily="34" charset="0"/>
              </a:rPr>
              <a:t> No stock left at final stage</a:t>
            </a:r>
          </a:p>
          <a:p>
            <a:pPr>
              <a:buFont typeface="Arial" pitchFamily="34" charset="0"/>
              <a:buChar char="•"/>
            </a:pPr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Representation of the structure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14F974-4A18-4D47-A4AE-9209DFAB4F11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1560" y="1484784"/>
          <a:ext cx="8064894" cy="4503189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344149"/>
                <a:gridCol w="1344149"/>
                <a:gridCol w="1344149"/>
                <a:gridCol w="1344149"/>
                <a:gridCol w="1344149"/>
                <a:gridCol w="1344149"/>
              </a:tblGrid>
              <a:tr h="772235">
                <a:tc>
                  <a:txBody>
                    <a:bodyPr/>
                    <a:lstStyle/>
                    <a:p>
                      <a:r>
                        <a:rPr lang="en-GB" smtClean="0">
                          <a:latin typeface="Calibri" pitchFamily="34" charset="0"/>
                        </a:rPr>
                        <a:t>Stock = 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2235">
                <a:tc>
                  <a:txBody>
                    <a:bodyPr/>
                    <a:lstStyle/>
                    <a:p>
                      <a:r>
                        <a:rPr lang="en-GB" smtClean="0">
                          <a:latin typeface="Calibri" pitchFamily="34" charset="0"/>
                        </a:rPr>
                        <a:t>Stock</a:t>
                      </a:r>
                      <a:r>
                        <a:rPr lang="en-GB" baseline="0" smtClean="0">
                          <a:latin typeface="Calibri" pitchFamily="34" charset="0"/>
                        </a:rPr>
                        <a:t> = 3</a:t>
                      </a:r>
                      <a:endParaRPr lang="en-GB"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2235">
                <a:tc>
                  <a:txBody>
                    <a:bodyPr/>
                    <a:lstStyle/>
                    <a:p>
                      <a:r>
                        <a:rPr lang="en-GB" smtClean="0">
                          <a:latin typeface="Calibri" pitchFamily="34" charset="0"/>
                        </a:rPr>
                        <a:t>Stock = 2</a:t>
                      </a:r>
                      <a:endParaRPr lang="en-GB"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2235">
                <a:tc>
                  <a:txBody>
                    <a:bodyPr/>
                    <a:lstStyle/>
                    <a:p>
                      <a:r>
                        <a:rPr lang="en-GB" smtClean="0">
                          <a:latin typeface="Calibri" pitchFamily="34" charset="0"/>
                        </a:rPr>
                        <a:t>Stock = 1</a:t>
                      </a:r>
                      <a:endParaRPr lang="en-GB"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7179">
                <a:tc>
                  <a:txBody>
                    <a:bodyPr/>
                    <a:lstStyle/>
                    <a:p>
                      <a:r>
                        <a:rPr lang="en-GB" smtClean="0">
                          <a:latin typeface="Calibri" pitchFamily="34" charset="0"/>
                        </a:rPr>
                        <a:t>Stock = 0</a:t>
                      </a:r>
                      <a:endParaRPr lang="en-GB"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805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Month</a:t>
                      </a:r>
                      <a:endParaRPr lang="en-GB" b="1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April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May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June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July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August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46265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Stage</a:t>
                      </a:r>
                      <a:endParaRPr lang="en-GB" b="1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 bwMode="auto">
          <a:xfrm>
            <a:off x="2411760" y="4653136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1560" y="137270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>
                <a:latin typeface="Calibri" pitchFamily="34" charset="0"/>
              </a:rPr>
              <a:t>State</a:t>
            </a:r>
            <a:endParaRPr lang="en-GB" sz="2000" b="1">
              <a:latin typeface="Calibri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771800" y="3284984"/>
            <a:ext cx="1368152" cy="1728192"/>
            <a:chOff x="2771800" y="3284984"/>
            <a:chExt cx="1368152" cy="1728192"/>
          </a:xfrm>
        </p:grpSpPr>
        <p:grpSp>
          <p:nvGrpSpPr>
            <p:cNvPr id="65" name="Group 64"/>
            <p:cNvGrpSpPr/>
            <p:nvPr/>
          </p:nvGrpSpPr>
          <p:grpSpPr>
            <a:xfrm>
              <a:off x="2771800" y="3284984"/>
              <a:ext cx="1368152" cy="1728192"/>
              <a:chOff x="2771800" y="3284984"/>
              <a:chExt cx="1368152" cy="1728192"/>
            </a:xfrm>
          </p:grpSpPr>
          <p:cxnSp>
            <p:nvCxnSpPr>
              <p:cNvPr id="29" name="Straight Arrow Connector 28"/>
              <p:cNvCxnSpPr>
                <a:stCxn id="12" idx="6"/>
                <a:endCxn id="24" idx="2"/>
              </p:cNvCxnSpPr>
              <p:nvPr/>
            </p:nvCxnSpPr>
            <p:spPr bwMode="auto">
              <a:xfrm flipV="1">
                <a:off x="2771800" y="4185084"/>
                <a:ext cx="1008112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>
                <a:stCxn id="12" idx="6"/>
                <a:endCxn id="25" idx="2"/>
              </p:cNvCxnSpPr>
              <p:nvPr/>
            </p:nvCxnSpPr>
            <p:spPr bwMode="auto">
              <a:xfrm flipV="1">
                <a:off x="2771800" y="3465004"/>
                <a:ext cx="1008112" cy="13681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2771800" y="4833156"/>
                <a:ext cx="1008112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sp>
            <p:nvSpPr>
              <p:cNvPr id="13" name="Oval 12"/>
              <p:cNvSpPr/>
              <p:nvPr/>
            </p:nvSpPr>
            <p:spPr bwMode="auto">
              <a:xfrm>
                <a:off x="3779912" y="4653136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779912" y="4005064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3779912" y="3284984"/>
                <a:ext cx="360040" cy="36004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915816" y="3933056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5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31840" y="4201343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>
                  <a:latin typeface="Calibri" pitchFamily="34" charset="0"/>
                </a:rPr>
                <a:t>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31840" y="4581128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3</a:t>
              </a:r>
              <a:endParaRPr lang="en-GB" sz="1400">
                <a:latin typeface="Calibri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04248" y="2672916"/>
            <a:ext cx="1296144" cy="2340260"/>
            <a:chOff x="6804248" y="2672916"/>
            <a:chExt cx="1296144" cy="2340260"/>
          </a:xfrm>
        </p:grpSpPr>
        <p:sp>
          <p:nvSpPr>
            <p:cNvPr id="16" name="Oval 15"/>
            <p:cNvSpPr/>
            <p:nvPr/>
          </p:nvSpPr>
          <p:spPr bwMode="auto">
            <a:xfrm>
              <a:off x="7740352" y="465313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2" name="Straight Arrow Connector 61"/>
            <p:cNvCxnSpPr>
              <a:stCxn id="15" idx="6"/>
              <a:endCxn id="16" idx="2"/>
            </p:cNvCxnSpPr>
            <p:nvPr/>
          </p:nvCxnSpPr>
          <p:spPr bwMode="auto">
            <a:xfrm>
              <a:off x="6804248" y="4833156"/>
              <a:ext cx="936104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2" name="Straight Arrow Connector 121"/>
            <p:cNvCxnSpPr>
              <a:stCxn id="19" idx="6"/>
              <a:endCxn id="16" idx="2"/>
            </p:cNvCxnSpPr>
            <p:nvPr/>
          </p:nvCxnSpPr>
          <p:spPr bwMode="auto">
            <a:xfrm>
              <a:off x="6804248" y="2672916"/>
              <a:ext cx="936104" cy="21602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27" name="Straight Arrow Connector 126"/>
            <p:cNvCxnSpPr>
              <a:stCxn id="18" idx="6"/>
              <a:endCxn id="16" idx="2"/>
            </p:cNvCxnSpPr>
            <p:nvPr/>
          </p:nvCxnSpPr>
          <p:spPr bwMode="auto">
            <a:xfrm>
              <a:off x="6804248" y="3465004"/>
              <a:ext cx="936104" cy="1368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30" name="Straight Arrow Connector 129"/>
            <p:cNvCxnSpPr>
              <a:stCxn id="17" idx="6"/>
              <a:endCxn id="16" idx="2"/>
            </p:cNvCxnSpPr>
            <p:nvPr/>
          </p:nvCxnSpPr>
          <p:spPr bwMode="auto">
            <a:xfrm>
              <a:off x="6804248" y="4257092"/>
              <a:ext cx="936104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05" name="Group 104"/>
          <p:cNvGrpSpPr/>
          <p:nvPr/>
        </p:nvGrpSpPr>
        <p:grpSpPr>
          <a:xfrm>
            <a:off x="5436096" y="1880828"/>
            <a:ext cx="1368152" cy="3132348"/>
            <a:chOff x="5436096" y="1880828"/>
            <a:chExt cx="1368152" cy="3132348"/>
          </a:xfrm>
        </p:grpSpPr>
        <p:sp>
          <p:nvSpPr>
            <p:cNvPr id="15" name="Oval 14"/>
            <p:cNvSpPr/>
            <p:nvPr/>
          </p:nvSpPr>
          <p:spPr bwMode="auto">
            <a:xfrm>
              <a:off x="6444208" y="465313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444208" y="4077072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444208" y="3284984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444208" y="249289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14" idx="6"/>
              <a:endCxn id="15" idx="2"/>
            </p:cNvCxnSpPr>
            <p:nvPr/>
          </p:nvCxnSpPr>
          <p:spPr bwMode="auto">
            <a:xfrm>
              <a:off x="5436096" y="4833156"/>
              <a:ext cx="100811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9" name="Straight Arrow Connector 88"/>
            <p:cNvCxnSpPr>
              <a:stCxn id="23" idx="6"/>
              <a:endCxn id="18" idx="2"/>
            </p:cNvCxnSpPr>
            <p:nvPr/>
          </p:nvCxnSpPr>
          <p:spPr bwMode="auto">
            <a:xfrm>
              <a:off x="5436096" y="1880828"/>
              <a:ext cx="1008112" cy="15841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2" name="Straight Arrow Connector 91"/>
            <p:cNvCxnSpPr>
              <a:stCxn id="23" idx="6"/>
              <a:endCxn id="19" idx="2"/>
            </p:cNvCxnSpPr>
            <p:nvPr/>
          </p:nvCxnSpPr>
          <p:spPr bwMode="auto">
            <a:xfrm>
              <a:off x="5436096" y="1880828"/>
              <a:ext cx="100811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5" name="Straight Arrow Connector 94"/>
            <p:cNvCxnSpPr>
              <a:stCxn id="23" idx="6"/>
              <a:endCxn id="17" idx="2"/>
            </p:cNvCxnSpPr>
            <p:nvPr/>
          </p:nvCxnSpPr>
          <p:spPr bwMode="auto">
            <a:xfrm>
              <a:off x="5436096" y="1880828"/>
              <a:ext cx="1008112" cy="23762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stCxn id="22" idx="6"/>
              <a:endCxn id="19" idx="2"/>
            </p:cNvCxnSpPr>
            <p:nvPr/>
          </p:nvCxnSpPr>
          <p:spPr bwMode="auto">
            <a:xfrm>
              <a:off x="5436096" y="2672916"/>
              <a:ext cx="100811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1" name="Straight Arrow Connector 100"/>
            <p:cNvCxnSpPr>
              <a:stCxn id="22" idx="6"/>
              <a:endCxn id="18" idx="2"/>
            </p:cNvCxnSpPr>
            <p:nvPr/>
          </p:nvCxnSpPr>
          <p:spPr bwMode="auto">
            <a:xfrm>
              <a:off x="5436096" y="2672916"/>
              <a:ext cx="100811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4" name="Straight Arrow Connector 103"/>
            <p:cNvCxnSpPr>
              <a:stCxn id="22" idx="6"/>
              <a:endCxn id="17" idx="2"/>
            </p:cNvCxnSpPr>
            <p:nvPr/>
          </p:nvCxnSpPr>
          <p:spPr bwMode="auto">
            <a:xfrm>
              <a:off x="5436096" y="2672916"/>
              <a:ext cx="1008112" cy="15841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07" name="Straight Arrow Connector 106"/>
            <p:cNvCxnSpPr>
              <a:stCxn id="22" idx="6"/>
              <a:endCxn id="15" idx="2"/>
            </p:cNvCxnSpPr>
            <p:nvPr/>
          </p:nvCxnSpPr>
          <p:spPr bwMode="auto">
            <a:xfrm>
              <a:off x="5436096" y="2672916"/>
              <a:ext cx="1008112" cy="21602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10" name="Straight Arrow Connector 109"/>
            <p:cNvCxnSpPr>
              <a:stCxn id="21" idx="6"/>
              <a:endCxn id="19" idx="2"/>
            </p:cNvCxnSpPr>
            <p:nvPr/>
          </p:nvCxnSpPr>
          <p:spPr bwMode="auto">
            <a:xfrm flipV="1">
              <a:off x="5436096" y="2672916"/>
              <a:ext cx="100811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13" name="Straight Arrow Connector 112"/>
            <p:cNvCxnSpPr>
              <a:stCxn id="21" idx="6"/>
              <a:endCxn id="18" idx="2"/>
            </p:cNvCxnSpPr>
            <p:nvPr/>
          </p:nvCxnSpPr>
          <p:spPr bwMode="auto">
            <a:xfrm>
              <a:off x="5436096" y="3465004"/>
              <a:ext cx="100811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16" name="Straight Arrow Connector 115"/>
            <p:cNvCxnSpPr>
              <a:stCxn id="21" idx="6"/>
              <a:endCxn id="17" idx="2"/>
            </p:cNvCxnSpPr>
            <p:nvPr/>
          </p:nvCxnSpPr>
          <p:spPr bwMode="auto">
            <a:xfrm>
              <a:off x="5436096" y="3465004"/>
              <a:ext cx="100811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19" name="Straight Arrow Connector 118"/>
            <p:cNvCxnSpPr>
              <a:stCxn id="21" idx="6"/>
              <a:endCxn id="15" idx="2"/>
            </p:cNvCxnSpPr>
            <p:nvPr/>
          </p:nvCxnSpPr>
          <p:spPr bwMode="auto">
            <a:xfrm>
              <a:off x="5436096" y="3465004"/>
              <a:ext cx="1008112" cy="1368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33" name="Straight Arrow Connector 132"/>
            <p:cNvCxnSpPr>
              <a:stCxn id="20" idx="6"/>
              <a:endCxn id="15" idx="2"/>
            </p:cNvCxnSpPr>
            <p:nvPr/>
          </p:nvCxnSpPr>
          <p:spPr bwMode="auto">
            <a:xfrm>
              <a:off x="5436096" y="4257092"/>
              <a:ext cx="1008112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36" name="Straight Arrow Connector 135"/>
            <p:cNvCxnSpPr>
              <a:stCxn id="20" idx="6"/>
              <a:endCxn id="17" idx="2"/>
            </p:cNvCxnSpPr>
            <p:nvPr/>
          </p:nvCxnSpPr>
          <p:spPr bwMode="auto">
            <a:xfrm>
              <a:off x="5436096" y="4257092"/>
              <a:ext cx="1008112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39" name="Straight Arrow Connector 138"/>
            <p:cNvCxnSpPr>
              <a:stCxn id="20" idx="6"/>
              <a:endCxn id="18" idx="2"/>
            </p:cNvCxnSpPr>
            <p:nvPr/>
          </p:nvCxnSpPr>
          <p:spPr bwMode="auto">
            <a:xfrm flipV="1">
              <a:off x="5436096" y="3465004"/>
              <a:ext cx="100811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42" name="Straight Arrow Connector 141"/>
            <p:cNvCxnSpPr>
              <a:stCxn id="20" idx="6"/>
              <a:endCxn id="19" idx="2"/>
            </p:cNvCxnSpPr>
            <p:nvPr/>
          </p:nvCxnSpPr>
          <p:spPr bwMode="auto">
            <a:xfrm flipV="1">
              <a:off x="5436096" y="2672916"/>
              <a:ext cx="1008112" cy="15841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45" name="Straight Arrow Connector 144"/>
            <p:cNvCxnSpPr>
              <a:stCxn id="14" idx="6"/>
              <a:endCxn id="17" idx="2"/>
            </p:cNvCxnSpPr>
            <p:nvPr/>
          </p:nvCxnSpPr>
          <p:spPr bwMode="auto">
            <a:xfrm flipV="1">
              <a:off x="5436096" y="4257092"/>
              <a:ext cx="1008112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48" name="Straight Arrow Connector 147"/>
            <p:cNvCxnSpPr>
              <a:stCxn id="14" idx="6"/>
              <a:endCxn id="18" idx="2"/>
            </p:cNvCxnSpPr>
            <p:nvPr/>
          </p:nvCxnSpPr>
          <p:spPr bwMode="auto">
            <a:xfrm flipV="1">
              <a:off x="5436096" y="3465004"/>
              <a:ext cx="1008112" cy="1368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4067944" y="2672916"/>
            <a:ext cx="1008112" cy="2412268"/>
            <a:chOff x="4067944" y="2672916"/>
            <a:chExt cx="1008112" cy="2412268"/>
          </a:xfrm>
        </p:grpSpPr>
        <p:sp>
          <p:nvSpPr>
            <p:cNvPr id="78" name="TextBox 77"/>
            <p:cNvSpPr txBox="1"/>
            <p:nvPr/>
          </p:nvSpPr>
          <p:spPr>
            <a:xfrm>
              <a:off x="4139952" y="4345359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5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55976" y="443711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>
                  <a:latin typeface="Calibri" pitchFamily="34" charset="0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55976" y="4777407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3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283968" y="3789040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>
                  <a:latin typeface="Calibri" pitchFamily="34" charset="0"/>
                </a:rPr>
                <a:t>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67944" y="3697287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5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83968" y="3933056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3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83968" y="4149080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2</a:t>
              </a:r>
              <a:endParaRPr lang="en-GB" sz="1400">
                <a:latin typeface="Calibri" pitchFamily="34" charset="0"/>
              </a:endParaRPr>
            </a:p>
          </p:txBody>
        </p:sp>
        <p:cxnSp>
          <p:nvCxnSpPr>
            <p:cNvPr id="45" name="Straight Arrow Connector 44"/>
            <p:cNvCxnSpPr>
              <a:stCxn id="24" idx="6"/>
              <a:endCxn id="22" idx="2"/>
            </p:cNvCxnSpPr>
            <p:nvPr/>
          </p:nvCxnSpPr>
          <p:spPr bwMode="auto">
            <a:xfrm flipV="1">
              <a:off x="4139952" y="2672916"/>
              <a:ext cx="936104" cy="15121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>
              <a:stCxn id="24" idx="6"/>
              <a:endCxn id="21" idx="2"/>
            </p:cNvCxnSpPr>
            <p:nvPr/>
          </p:nvCxnSpPr>
          <p:spPr bwMode="auto">
            <a:xfrm flipV="1">
              <a:off x="4139952" y="3465004"/>
              <a:ext cx="936104" cy="720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24" idx="6"/>
              <a:endCxn id="14" idx="2"/>
            </p:cNvCxnSpPr>
            <p:nvPr/>
          </p:nvCxnSpPr>
          <p:spPr bwMode="auto">
            <a:xfrm>
              <a:off x="4139952" y="4185084"/>
              <a:ext cx="936104" cy="6480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>
              <a:stCxn id="13" idx="6"/>
            </p:cNvCxnSpPr>
            <p:nvPr/>
          </p:nvCxnSpPr>
          <p:spPr bwMode="auto">
            <a:xfrm>
              <a:off x="4139952" y="4833156"/>
              <a:ext cx="936104" cy="36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stCxn id="13" idx="6"/>
              <a:endCxn id="21" idx="2"/>
            </p:cNvCxnSpPr>
            <p:nvPr/>
          </p:nvCxnSpPr>
          <p:spPr bwMode="auto">
            <a:xfrm flipV="1">
              <a:off x="4139952" y="3465004"/>
              <a:ext cx="936104" cy="1368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>
              <a:stCxn id="13" idx="6"/>
              <a:endCxn id="20" idx="2"/>
            </p:cNvCxnSpPr>
            <p:nvPr/>
          </p:nvCxnSpPr>
          <p:spPr bwMode="auto">
            <a:xfrm flipV="1">
              <a:off x="4139952" y="4257092"/>
              <a:ext cx="936104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24" idx="6"/>
            </p:cNvCxnSpPr>
            <p:nvPr/>
          </p:nvCxnSpPr>
          <p:spPr bwMode="auto">
            <a:xfrm>
              <a:off x="4139952" y="4185084"/>
              <a:ext cx="936104" cy="36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02" name="Group 101"/>
          <p:cNvGrpSpPr/>
          <p:nvPr/>
        </p:nvGrpSpPr>
        <p:grpSpPr>
          <a:xfrm>
            <a:off x="4067944" y="1700808"/>
            <a:ext cx="1368152" cy="3312368"/>
            <a:chOff x="4067944" y="1700808"/>
            <a:chExt cx="1368152" cy="3312368"/>
          </a:xfrm>
        </p:grpSpPr>
        <p:sp>
          <p:nvSpPr>
            <p:cNvPr id="14" name="Oval 13"/>
            <p:cNvSpPr/>
            <p:nvPr/>
          </p:nvSpPr>
          <p:spPr bwMode="auto">
            <a:xfrm>
              <a:off x="5076056" y="465313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076056" y="4077072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8" name="Straight Arrow Connector 27"/>
            <p:cNvCxnSpPr>
              <a:stCxn id="25" idx="6"/>
              <a:endCxn id="20" idx="2"/>
            </p:cNvCxnSpPr>
            <p:nvPr/>
          </p:nvCxnSpPr>
          <p:spPr bwMode="auto">
            <a:xfrm>
              <a:off x="4139952" y="3465004"/>
              <a:ext cx="936104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>
              <a:stCxn id="25" idx="6"/>
              <a:endCxn id="23" idx="2"/>
            </p:cNvCxnSpPr>
            <p:nvPr/>
          </p:nvCxnSpPr>
          <p:spPr bwMode="auto">
            <a:xfrm flipV="1">
              <a:off x="4139952" y="1880828"/>
              <a:ext cx="936104" cy="15841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>
              <a:stCxn id="25" idx="6"/>
              <a:endCxn id="22" idx="2"/>
            </p:cNvCxnSpPr>
            <p:nvPr/>
          </p:nvCxnSpPr>
          <p:spPr bwMode="auto">
            <a:xfrm flipV="1">
              <a:off x="4139952" y="2672916"/>
              <a:ext cx="936104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25" idx="6"/>
              <a:endCxn id="14" idx="2"/>
            </p:cNvCxnSpPr>
            <p:nvPr/>
          </p:nvCxnSpPr>
          <p:spPr bwMode="auto">
            <a:xfrm>
              <a:off x="4139952" y="3465004"/>
              <a:ext cx="936104" cy="1368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>
              <a:stCxn id="25" idx="6"/>
              <a:endCxn id="21" idx="2"/>
            </p:cNvCxnSpPr>
            <p:nvPr/>
          </p:nvCxnSpPr>
          <p:spPr bwMode="auto">
            <a:xfrm>
              <a:off x="4139952" y="3465004"/>
              <a:ext cx="936104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1" name="Oval 20"/>
            <p:cNvSpPr/>
            <p:nvPr/>
          </p:nvSpPr>
          <p:spPr bwMode="auto">
            <a:xfrm>
              <a:off x="5076056" y="3284984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076056" y="249289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076056" y="1700808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11960" y="2512641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5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27984" y="2780928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>
                  <a:latin typeface="Calibri" pitchFamily="34" charset="0"/>
                </a:rPr>
                <a:t>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55976" y="3212976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3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83968" y="3429000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>
                  <a:latin typeface="Calibri" pitchFamily="34" charset="0"/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67944" y="3501008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1</a:t>
              </a:r>
              <a:endParaRPr lang="en-GB" sz="1400">
                <a:latin typeface="Calibri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804248" y="2708920"/>
            <a:ext cx="288032" cy="2179985"/>
            <a:chOff x="6804248" y="2708920"/>
            <a:chExt cx="288032" cy="2179985"/>
          </a:xfrm>
        </p:grpSpPr>
        <p:sp>
          <p:nvSpPr>
            <p:cNvPr id="87" name="TextBox 86"/>
            <p:cNvSpPr txBox="1"/>
            <p:nvPr/>
          </p:nvSpPr>
          <p:spPr>
            <a:xfrm>
              <a:off x="6876256" y="2708920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0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76256" y="3429000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1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04248" y="407707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2</a:t>
              </a:r>
              <a:endParaRPr lang="en-GB" sz="1400">
                <a:latin typeface="Calibri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804248" y="4581128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smtClean="0">
                  <a:latin typeface="Calibri" pitchFamily="34" charset="0"/>
                </a:rPr>
                <a:t>3</a:t>
              </a:r>
              <a:endParaRPr lang="en-GB" sz="140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Solution Process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GB" smtClean="0"/>
              <a:t>Compute minimum cost function for all states at all stages by working from final stage backwards 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GB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GB" smtClean="0"/>
          </a:p>
          <a:p>
            <a:pPr marL="514350" indent="-514350">
              <a:buSzPct val="100000"/>
              <a:buFont typeface="+mj-lt"/>
              <a:buAutoNum type="arabicPeriod"/>
            </a:pPr>
            <a:endParaRPr lang="en-GB" smtClean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GB" smtClean="0"/>
              <a:t>Retrace compution steps to obtain optimal policy from initial stage forwards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3F652D-6CB6-4F19-AE8E-AB141D9E366A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2276872"/>
          <a:ext cx="8064894" cy="89707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344149"/>
                <a:gridCol w="1344149"/>
                <a:gridCol w="1344149"/>
                <a:gridCol w="1344149"/>
                <a:gridCol w="1344149"/>
                <a:gridCol w="1344149"/>
              </a:tblGrid>
              <a:tr h="450805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Month</a:t>
                      </a:r>
                      <a:endParaRPr lang="en-GB" b="1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April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May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June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July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August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46265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Stage</a:t>
                      </a:r>
                      <a:endParaRPr lang="en-GB" b="1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 rot="10800000">
            <a:off x="2195736" y="3212976"/>
            <a:ext cx="6336704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4725144"/>
          <a:ext cx="8064894" cy="89707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344149"/>
                <a:gridCol w="1344149"/>
                <a:gridCol w="1344149"/>
                <a:gridCol w="1344149"/>
                <a:gridCol w="1344149"/>
                <a:gridCol w="1344149"/>
              </a:tblGrid>
              <a:tr h="450805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Month</a:t>
                      </a:r>
                      <a:endParaRPr lang="en-GB" b="1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April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May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June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July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August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446265">
                <a:tc>
                  <a:txBody>
                    <a:bodyPr/>
                    <a:lstStyle/>
                    <a:p>
                      <a:r>
                        <a:rPr lang="en-GB" b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Stage</a:t>
                      </a:r>
                      <a:endParaRPr lang="en-GB" b="1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  <a:endParaRPr lang="en-GB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2195736" y="5661248"/>
            <a:ext cx="6336704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13254C-426B-4685-A862-2B32B33E24C6}" type="slidenum">
              <a:rPr lang="en-GB"/>
              <a:pPr/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Dynamic Programming Notation</a:t>
            </a:r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1441158"/>
          <a:ext cx="8640960" cy="43641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088"/>
                <a:gridCol w="1656184"/>
                <a:gridCol w="6192688"/>
              </a:tblGrid>
              <a:tr h="727351"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N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Stage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No. decisions yet to make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27351"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S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State</a:t>
                      </a:r>
                      <a:r>
                        <a:rPr lang="en-GB" sz="2000" baseline="0" smtClean="0">
                          <a:latin typeface="Calibri" pitchFamily="34" charset="0"/>
                        </a:rPr>
                        <a:t> of system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Description of system at a given stage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27351"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k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Decision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List of available decisions at each state and stage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27351"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S’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Resultant state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State at stage N-1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27351"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r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Return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Immediate return from taking</a:t>
                      </a:r>
                      <a:r>
                        <a:rPr lang="en-GB" sz="2000" baseline="0" smtClean="0">
                          <a:latin typeface="Calibri" pitchFamily="34" charset="0"/>
                        </a:rPr>
                        <a:t> decision k, at state S and stage N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</a:tr>
              <a:tr h="727351"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f</a:t>
                      </a:r>
                      <a:r>
                        <a:rPr lang="en-GB" sz="2000" baseline="-25000" smtClean="0">
                          <a:latin typeface="Calibri" pitchFamily="34" charset="0"/>
                        </a:rPr>
                        <a:t>N</a:t>
                      </a:r>
                      <a:r>
                        <a:rPr lang="en-GB" sz="2000" smtClean="0">
                          <a:latin typeface="Calibri" pitchFamily="34" charset="0"/>
                        </a:rPr>
                        <a:t>(S)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Optimal return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smtClean="0">
                          <a:latin typeface="Calibri" pitchFamily="34" charset="0"/>
                        </a:rPr>
                        <a:t>Optimal overall return</a:t>
                      </a:r>
                      <a:r>
                        <a:rPr lang="en-GB" sz="2000" baseline="0" smtClean="0">
                          <a:latin typeface="Calibri" pitchFamily="34" charset="0"/>
                        </a:rPr>
                        <a:t> starting from state S at stage N</a:t>
                      </a:r>
                      <a:endParaRPr lang="en-GB" sz="200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3BA8E29-B2F1-4BD0-AEAF-4336C4709883}" type="slidenum">
              <a:rPr lang="en-GB"/>
              <a:pPr/>
              <a:t>7</a:t>
            </a:fld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Production Planning Problem</a:t>
            </a:r>
            <a:endParaRPr lang="en-US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96875" y="1271588"/>
          <a:ext cx="7951788" cy="4394200"/>
        </p:xfrm>
        <a:graphic>
          <a:graphicData uri="http://schemas.openxmlformats.org/presentationml/2006/ole">
            <p:oleObj spid="_x0000_s2050" name="Document" r:id="rId4" imgW="5306783" imgH="2935074" progId="Word.Document.8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539552" y="2420888"/>
            <a:ext cx="8064896" cy="3672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Underlying Formulae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96AABC-BDEE-4F6C-9B97-2C1BFA81DD8A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mtClean="0">
                <a:latin typeface="Calibri" pitchFamily="34" charset="0"/>
              </a:rPr>
              <a:t> Resultant state: S’(N,S,k) = k+S-3 </a:t>
            </a:r>
          </a:p>
          <a:p>
            <a:pPr>
              <a:buFont typeface="Arial" pitchFamily="34" charset="0"/>
              <a:buChar char="•"/>
            </a:pPr>
            <a:endParaRPr lang="en-GB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mtClean="0">
                <a:latin typeface="Calibri" pitchFamily="34" charset="0"/>
              </a:rPr>
              <a:t> Cost to next stage: r(N,S,k) = production cost(k) + 50 * S’</a:t>
            </a:r>
          </a:p>
          <a:p>
            <a:pPr>
              <a:buFont typeface="Arial" pitchFamily="34" charset="0"/>
              <a:buChar char="•"/>
            </a:pPr>
            <a:endParaRPr lang="en-GB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mtClean="0">
                <a:latin typeface="Calibri" pitchFamily="34" charset="0"/>
              </a:rPr>
              <a:t> </a:t>
            </a:r>
            <a:r>
              <a:rPr lang="en-GB" smtClean="0">
                <a:latin typeface="Calibri" pitchFamily="34" charset="0"/>
              </a:rPr>
              <a:t>Min cost from next stage: look up value f</a:t>
            </a:r>
            <a:r>
              <a:rPr lang="en-GB" baseline="-25000" smtClean="0">
                <a:latin typeface="Calibri" pitchFamily="34" charset="0"/>
              </a:rPr>
              <a:t>N-1</a:t>
            </a:r>
            <a:r>
              <a:rPr lang="en-GB" smtClean="0">
                <a:latin typeface="Calibri" pitchFamily="34" charset="0"/>
              </a:rPr>
              <a:t>(S’) for S’ and N</a:t>
            </a:r>
          </a:p>
          <a:p>
            <a:pPr>
              <a:buFont typeface="Arial" pitchFamily="34" charset="0"/>
              <a:buChar char="•"/>
            </a:pPr>
            <a:endParaRPr lang="en-GB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mtClean="0">
                <a:latin typeface="Calibri" pitchFamily="34" charset="0"/>
              </a:rPr>
              <a:t> </a:t>
            </a:r>
            <a:r>
              <a:rPr lang="en-GB" smtClean="0">
                <a:latin typeface="Calibri" pitchFamily="34" charset="0"/>
              </a:rPr>
              <a:t>Total Cost:  cost to next stage + min cost from next stage</a:t>
            </a:r>
          </a:p>
          <a:p>
            <a:pPr marL="1520825" indent="-1520825"/>
            <a:r>
              <a:rPr lang="en-GB" smtClean="0">
                <a:latin typeface="Calibri" pitchFamily="34" charset="0"/>
              </a:rPr>
              <a:t>	  </a:t>
            </a:r>
            <a:r>
              <a:rPr lang="en-GB" smtClean="0">
                <a:latin typeface="Calibri" pitchFamily="34" charset="0"/>
              </a:rPr>
              <a:t>= r(N,S,k) + </a:t>
            </a:r>
            <a:r>
              <a:rPr lang="en-GB" smtClean="0">
                <a:latin typeface="Calibri" pitchFamily="34" charset="0"/>
              </a:rPr>
              <a:t>f</a:t>
            </a:r>
            <a:r>
              <a:rPr lang="en-GB" baseline="-25000" smtClean="0">
                <a:latin typeface="Calibri" pitchFamily="34" charset="0"/>
              </a:rPr>
              <a:t>N-1</a:t>
            </a:r>
            <a:r>
              <a:rPr lang="en-GB" smtClean="0">
                <a:latin typeface="Calibri" pitchFamily="34" charset="0"/>
              </a:rPr>
              <a:t>(S</a:t>
            </a:r>
            <a:r>
              <a:rPr lang="en-GB" smtClean="0">
                <a:latin typeface="Calibri" pitchFamily="34" charset="0"/>
              </a:rPr>
              <a:t>’)</a:t>
            </a:r>
          </a:p>
          <a:p>
            <a:pPr marL="1520825" indent="-1520825"/>
            <a:endParaRPr lang="en-GB" smtClean="0">
              <a:latin typeface="Calibri" pitchFamily="34" charset="0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smtClean="0">
                <a:latin typeface="Calibri" pitchFamily="34" charset="0"/>
              </a:rPr>
              <a:t>Minimum Cost: f</a:t>
            </a:r>
            <a:r>
              <a:rPr lang="en-GB" baseline="-25000" smtClean="0">
                <a:latin typeface="Calibri" pitchFamily="34" charset="0"/>
              </a:rPr>
              <a:t>N</a:t>
            </a:r>
            <a:r>
              <a:rPr lang="en-GB" smtClean="0">
                <a:latin typeface="Calibri" pitchFamily="34" charset="0"/>
              </a:rPr>
              <a:t>(S) = minimum over Total Cost’s associated with all decisions k that can be taken at stage N and state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118147-FEF5-428E-8046-030640D921BF}" type="slidenum">
              <a:rPr lang="en-GB"/>
              <a:pPr/>
              <a:t>9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Specifying the optimal solution(s)</a:t>
            </a:r>
            <a:endParaRPr lang="en-US" sz="40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full calculation table, reproduced in the lecture notes, can be used to find the optimal production plan(s).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7">
      <a:dk1>
        <a:srgbClr val="000000"/>
      </a:dk1>
      <a:lt1>
        <a:srgbClr val="FFFFFF"/>
      </a:lt1>
      <a:dk2>
        <a:srgbClr val="515F7B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3254</TotalTime>
  <Words>979</Words>
  <Application>Microsoft Office PowerPoint</Application>
  <PresentationFormat>On-screen Show (4:3)</PresentationFormat>
  <Paragraphs>256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Blends</vt:lpstr>
      <vt:lpstr>Microsoft Office Word 97 - 2003 Document</vt:lpstr>
      <vt:lpstr>Document</vt:lpstr>
      <vt:lpstr>MSCI 534 – Optimisation &amp; Heuristics MSCI 535 – Optimisation with Financial Applications   Lecture 16</vt:lpstr>
      <vt:lpstr>Production Planning  (continued)</vt:lpstr>
      <vt:lpstr>Key formulation questions</vt:lpstr>
      <vt:lpstr>Representation of the structure</vt:lpstr>
      <vt:lpstr>Solution Process</vt:lpstr>
      <vt:lpstr>Dynamic Programming Notation</vt:lpstr>
      <vt:lpstr>Production Planning Problem</vt:lpstr>
      <vt:lpstr>Underlying Formulae</vt:lpstr>
      <vt:lpstr>Specifying the optimal solution(s)</vt:lpstr>
      <vt:lpstr>A General D.P. Formulation</vt:lpstr>
      <vt:lpstr>Further examples</vt:lpstr>
      <vt:lpstr>Example 5: Knapsack Problem</vt:lpstr>
      <vt:lpstr>Knapsack problem formulation</vt:lpstr>
      <vt:lpstr>Knapsack Problem Calculations</vt:lpstr>
      <vt:lpstr>The Curse of Dimensionality</vt:lpstr>
      <vt:lpstr>Strategies to reduce the size (1)</vt:lpstr>
      <vt:lpstr>Strategies to reduce the size (2)</vt:lpstr>
      <vt:lpstr>Is it worth using D.P.? </vt:lpstr>
      <vt:lpstr>Why  not use L.P.? </vt:lpstr>
      <vt:lpstr>Stochastic D.P.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Timetable TM </dc:title>
  <dc:creator>Will Maden</dc:creator>
  <cp:lastModifiedBy>strauss</cp:lastModifiedBy>
  <cp:revision>116</cp:revision>
  <dcterms:created xsi:type="dcterms:W3CDTF">2003-08-10T16:27:31Z</dcterms:created>
  <dcterms:modified xsi:type="dcterms:W3CDTF">2011-03-08T13:51:28Z</dcterms:modified>
</cp:coreProperties>
</file>