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4"/>
  </p:notesMasterIdLst>
  <p:handoutMasterIdLst>
    <p:handoutMasterId r:id="rId25"/>
  </p:handoutMasterIdLst>
  <p:sldIdLst>
    <p:sldId id="256" r:id="rId2"/>
    <p:sldId id="264" r:id="rId3"/>
    <p:sldId id="260" r:id="rId4"/>
    <p:sldId id="258" r:id="rId5"/>
    <p:sldId id="259" r:id="rId6"/>
    <p:sldId id="267" r:id="rId7"/>
    <p:sldId id="261" r:id="rId8"/>
    <p:sldId id="266" r:id="rId9"/>
    <p:sldId id="279" r:id="rId10"/>
    <p:sldId id="262" r:id="rId11"/>
    <p:sldId id="269" r:id="rId12"/>
    <p:sldId id="280" r:id="rId13"/>
    <p:sldId id="281" r:id="rId14"/>
    <p:sldId id="282" r:id="rId15"/>
    <p:sldId id="283" r:id="rId16"/>
    <p:sldId id="284" r:id="rId17"/>
    <p:sldId id="285" r:id="rId18"/>
    <p:sldId id="286" r:id="rId19"/>
    <p:sldId id="275" r:id="rId20"/>
    <p:sldId id="263" r:id="rId21"/>
    <p:sldId id="268" r:id="rId22"/>
    <p:sldId id="265" r:id="rId2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9" autoAdjust="0"/>
  </p:normalViewPr>
  <p:slideViewPr>
    <p:cSldViewPr>
      <p:cViewPr>
        <p:scale>
          <a:sx n="118" d="100"/>
          <a:sy n="118" d="100"/>
        </p:scale>
        <p:origin x="-1434" y="60"/>
      </p:cViewPr>
      <p:guideLst>
        <p:guide orient="horz" pos="2160"/>
        <p:guide pos="2880"/>
      </p:guideLst>
    </p:cSldViewPr>
  </p:slideViewPr>
  <p:outlineViewPr>
    <p:cViewPr>
      <p:scale>
        <a:sx n="33" d="100"/>
        <a:sy n="33" d="100"/>
      </p:scale>
      <p:origin x="0" y="9618"/>
    </p:cViewPr>
  </p:outlineViewPr>
  <p:notesTextViewPr>
    <p:cViewPr>
      <p:scale>
        <a:sx n="100" d="100"/>
        <a:sy n="100" d="100"/>
      </p:scale>
      <p:origin x="0" y="0"/>
    </p:cViewPr>
  </p:notesTextViewPr>
  <p:notesViewPr>
    <p:cSldViewPr>
      <p:cViewPr varScale="1">
        <p:scale>
          <a:sx n="82" d="100"/>
          <a:sy n="82" d="100"/>
        </p:scale>
        <p:origin x="-313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C514AA0E-7D8F-44F9-85FA-AA6DAFA546EC}" type="datetimeFigureOut">
              <a:rPr lang="en-GB" smtClean="0"/>
              <a:t>10/11/2016</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FD673A2-86F8-4D23-BFCE-90FF1B11FC85}" type="slidenum">
              <a:rPr lang="en-GB" smtClean="0"/>
              <a:t>‹#›</a:t>
            </a:fld>
            <a:endParaRPr lang="en-GB"/>
          </a:p>
        </p:txBody>
      </p:sp>
    </p:spTree>
    <p:extLst>
      <p:ext uri="{BB962C8B-B14F-4D97-AF65-F5344CB8AC3E}">
        <p14:creationId xmlns:p14="http://schemas.microsoft.com/office/powerpoint/2010/main" val="423952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EEDB3347-90ED-4144-9DF0-ED8F51D8E9BB}" type="datetimeFigureOut">
              <a:rPr lang="en-US" smtClean="0"/>
              <a:pPr/>
              <a:t>11/10/2016</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6E8B6FD2-1471-49BF-AD3E-A88032FEB3E7}" type="slidenum">
              <a:rPr lang="en-GB" smtClean="0"/>
              <a:pPr/>
              <a:t>‹#›</a:t>
            </a:fld>
            <a:endParaRPr lang="en-GB"/>
          </a:p>
        </p:txBody>
      </p:sp>
    </p:spTree>
    <p:extLst>
      <p:ext uri="{BB962C8B-B14F-4D97-AF65-F5344CB8AC3E}">
        <p14:creationId xmlns:p14="http://schemas.microsoft.com/office/powerpoint/2010/main" val="200814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E8B6FD2-1471-49BF-AD3E-A88032FEB3E7}" type="slidenum">
              <a:rPr lang="en-GB" smtClean="0"/>
              <a:pPr/>
              <a:t>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8B6FD2-1471-49BF-AD3E-A88032FEB3E7}" type="slidenum">
              <a:rPr lang="en-GB" smtClean="0"/>
              <a:pPr/>
              <a:t>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6E8B6FD2-1471-49BF-AD3E-A88032FEB3E7}" type="slidenum">
              <a:rPr lang="en-GB" smtClean="0"/>
              <a:pPr/>
              <a:t>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6E8B6FD2-1471-49BF-AD3E-A88032FEB3E7}" type="slidenum">
              <a:rPr lang="en-GB" smtClean="0"/>
              <a:pPr/>
              <a:t>3</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endParaRPr lang="en-GB" i="1" dirty="0"/>
          </a:p>
        </p:txBody>
      </p:sp>
      <p:sp>
        <p:nvSpPr>
          <p:cNvPr id="4" name="Slide Number Placeholder 3"/>
          <p:cNvSpPr>
            <a:spLocks noGrp="1"/>
          </p:cNvSpPr>
          <p:nvPr>
            <p:ph type="sldNum" sz="quarter" idx="10"/>
          </p:nvPr>
        </p:nvSpPr>
        <p:spPr/>
        <p:txBody>
          <a:bodyPr/>
          <a:lstStyle/>
          <a:p>
            <a:fld id="{6E8B6FD2-1471-49BF-AD3E-A88032FEB3E7}" type="slidenum">
              <a:rPr lang="en-GB" smtClean="0"/>
              <a:pPr/>
              <a:t>4</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8B6FD2-1471-49BF-AD3E-A88032FEB3E7}"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 could apply your analytical and numeracy skills to real world problems. Now, more than ever before, the public and private sectors require the involvement of those who can approach highly complex problems in a systematic, creative and pragmatic manner.</a:t>
            </a:r>
          </a:p>
          <a:p>
            <a:endParaRPr lang="en-GB" dirty="0" smtClean="0"/>
          </a:p>
          <a:p>
            <a:r>
              <a:rPr lang="en-GB" dirty="0" smtClean="0"/>
              <a:t>You can make a difference to  the way things are run, to the way people think and improve the use of resources</a:t>
            </a:r>
          </a:p>
          <a:p>
            <a:endParaRPr lang="en-GB" dirty="0" smtClean="0"/>
          </a:p>
          <a:p>
            <a:r>
              <a:rPr lang="en-GB" dirty="0" smtClean="0"/>
              <a:t>OR is an evolving discipline - because the world is ever changing. Over the years, OR has firmly embedded itself in a wide range of sectors, including manufacturing, transport, retailing, marketing, the financial and service sectors as well as local and central government.</a:t>
            </a:r>
          </a:p>
          <a:p>
            <a:endParaRPr lang="en-GB" dirty="0" smtClean="0"/>
          </a:p>
          <a:p>
            <a:r>
              <a:rPr lang="en-GB" dirty="0" smtClean="0"/>
              <a:t>Because the skills required to undertake good OR - an analytical mind, pro-active and sound people skills - are precisely what are needed in all successful managers, OR is a significant recruiting ground for senior management talent. </a:t>
            </a:r>
          </a:p>
          <a:p>
            <a:endParaRPr lang="en-GB" dirty="0"/>
          </a:p>
        </p:txBody>
      </p:sp>
      <p:sp>
        <p:nvSpPr>
          <p:cNvPr id="4" name="Slide Number Placeholder 3"/>
          <p:cNvSpPr>
            <a:spLocks noGrp="1"/>
          </p:cNvSpPr>
          <p:nvPr>
            <p:ph type="sldNum" sz="quarter" idx="10"/>
          </p:nvPr>
        </p:nvSpPr>
        <p:spPr/>
        <p:txBody>
          <a:bodyPr/>
          <a:lstStyle/>
          <a:p>
            <a:fld id="{6E8B6FD2-1471-49BF-AD3E-A88032FEB3E7}" type="slidenum">
              <a:rPr lang="en-GB" smtClean="0"/>
              <a:pPr/>
              <a:t>19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8B6FD2-1471-49BF-AD3E-A88032FEB3E7}" type="slidenum">
              <a:rPr lang="en-GB" smtClean="0"/>
              <a:pPr/>
              <a:t>21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2000240"/>
            <a:ext cx="6786610" cy="1112835"/>
          </a:xfrm>
        </p:spPr>
        <p:txBody>
          <a:bodyPr anchor="b">
            <a:normAutofit/>
          </a:bodyPr>
          <a:lstStyle>
            <a:lvl1pPr algn="l">
              <a:defRPr sz="3600"/>
            </a:lvl1pPr>
          </a:lstStyle>
          <a:p>
            <a:r>
              <a:rPr lang="en-US" dirty="0" smtClean="0"/>
              <a:t>Click to edit Master title style</a:t>
            </a:r>
            <a:endParaRPr lang="en-GB" dirty="0"/>
          </a:p>
        </p:txBody>
      </p:sp>
      <p:sp>
        <p:nvSpPr>
          <p:cNvPr id="3" name="Subtitle 2"/>
          <p:cNvSpPr>
            <a:spLocks noGrp="1"/>
          </p:cNvSpPr>
          <p:nvPr>
            <p:ph type="subTitle" idx="1"/>
          </p:nvPr>
        </p:nvSpPr>
        <p:spPr>
          <a:xfrm>
            <a:off x="2143108" y="3357562"/>
            <a:ext cx="6786610" cy="785818"/>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12" descr="ORS logo colour frutiga"/>
          <p:cNvPicPr>
            <a:picLocks noChangeAspect="1" noChangeArrowheads="1"/>
          </p:cNvPicPr>
          <p:nvPr userDrawn="1"/>
        </p:nvPicPr>
        <p:blipFill>
          <a:blip r:embed="rId2" cstate="print"/>
          <a:srcRect/>
          <a:stretch>
            <a:fillRect/>
          </a:stretch>
        </p:blipFill>
        <p:spPr bwMode="auto">
          <a:xfrm>
            <a:off x="342883" y="2143116"/>
            <a:ext cx="1800225" cy="1428760"/>
          </a:xfrm>
          <a:prstGeom prst="rect">
            <a:avLst/>
          </a:prstGeom>
          <a:noFill/>
        </p:spPr>
      </p:pic>
      <p:sp>
        <p:nvSpPr>
          <p:cNvPr id="8" name="Line 5"/>
          <p:cNvSpPr>
            <a:spLocks noChangeShapeType="1"/>
          </p:cNvSpPr>
          <p:nvPr userDrawn="1"/>
        </p:nvSpPr>
        <p:spPr bwMode="auto">
          <a:xfrm>
            <a:off x="2143108" y="3214686"/>
            <a:ext cx="6824662" cy="0"/>
          </a:xfrm>
          <a:prstGeom prst="line">
            <a:avLst/>
          </a:prstGeom>
          <a:noFill/>
          <a:ln w="50800">
            <a:solidFill>
              <a:srgbClr val="FF0000"/>
            </a:solidFill>
            <a:round/>
            <a:headEnd type="none" w="sm" len="sm"/>
            <a:tailEnd type="none" w="sm" len="sm"/>
          </a:ln>
          <a:effectLst/>
        </p:spPr>
        <p:txBody>
          <a:bodyPr wrap="none" anchor="ct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21/11/2016</a:t>
            </a:r>
            <a:endParaRPr lang="en-GB"/>
          </a:p>
        </p:txBody>
      </p:sp>
      <p:sp>
        <p:nvSpPr>
          <p:cNvPr id="5" name="Footer Placeholder 4"/>
          <p:cNvSpPr>
            <a:spLocks noGrp="1"/>
          </p:cNvSpPr>
          <p:nvPr>
            <p:ph type="ftr" sz="quarter" idx="11"/>
          </p:nvPr>
        </p:nvSpPr>
        <p:spPr/>
        <p:txBody>
          <a:bodyPr/>
          <a:lstStyle/>
          <a:p>
            <a:r>
              <a:rPr lang="en-GB" smtClean="0"/>
              <a:t>www.TheORSociety.com        www.LearnAboutOR.co.uk        www.ScienceofBetter.co.uk</a:t>
            </a:r>
            <a:endParaRPr lang="en-GB"/>
          </a:p>
        </p:txBody>
      </p:sp>
      <p:sp>
        <p:nvSpPr>
          <p:cNvPr id="6" name="Slide Number Placeholder 5"/>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21/11/2016</a:t>
            </a:r>
            <a:endParaRPr lang="en-GB"/>
          </a:p>
        </p:txBody>
      </p:sp>
      <p:sp>
        <p:nvSpPr>
          <p:cNvPr id="5" name="Footer Placeholder 4"/>
          <p:cNvSpPr>
            <a:spLocks noGrp="1"/>
          </p:cNvSpPr>
          <p:nvPr>
            <p:ph type="ftr" sz="quarter" idx="11"/>
          </p:nvPr>
        </p:nvSpPr>
        <p:spPr/>
        <p:txBody>
          <a:bodyPr/>
          <a:lstStyle/>
          <a:p>
            <a:r>
              <a:rPr lang="en-GB" smtClean="0"/>
              <a:t>www.TheORSociety.com        www.LearnAboutOR.co.uk        www.ScienceofBetter.co.uk</a:t>
            </a:r>
            <a:endParaRPr lang="en-GB"/>
          </a:p>
        </p:txBody>
      </p:sp>
      <p:sp>
        <p:nvSpPr>
          <p:cNvPr id="6" name="Slide Number Placeholder 5"/>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15130" cy="1143000"/>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0000FF"/>
              </a:buClr>
              <a:defRPr/>
            </a:lvl1pPr>
            <a:lvl2pPr>
              <a:buClr>
                <a:srgbClr val="FF0000"/>
              </a:buClr>
              <a:buFont typeface="Arial"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r>
              <a:rPr lang="en-US" smtClean="0"/>
              <a:t>21/11/2016</a:t>
            </a:r>
            <a:endParaRPr lang="en-GB"/>
          </a:p>
        </p:txBody>
      </p:sp>
      <p:sp>
        <p:nvSpPr>
          <p:cNvPr id="5" name="Footer Placeholder 4"/>
          <p:cNvSpPr>
            <a:spLocks noGrp="1"/>
          </p:cNvSpPr>
          <p:nvPr>
            <p:ph type="ftr" sz="quarter" idx="11"/>
          </p:nvPr>
        </p:nvSpPr>
        <p:spPr>
          <a:xfrm>
            <a:off x="1857356" y="6356350"/>
            <a:ext cx="5786478" cy="365125"/>
          </a:xfrm>
        </p:spPr>
        <p:txBody>
          <a:bodyPr/>
          <a:lstStyle/>
          <a:p>
            <a:r>
              <a:rPr lang="en-GB" smtClean="0"/>
              <a:t>www.TheORSociety.com        www.LearnAboutOR.co.uk        www.ScienceofBetter.co.uk</a:t>
            </a:r>
            <a:endParaRPr lang="en-GB" dirty="0"/>
          </a:p>
        </p:txBody>
      </p:sp>
      <p:sp>
        <p:nvSpPr>
          <p:cNvPr id="6" name="Slide Number Placeholder 5"/>
          <p:cNvSpPr>
            <a:spLocks noGrp="1"/>
          </p:cNvSpPr>
          <p:nvPr>
            <p:ph type="sldNum" sz="quarter" idx="12"/>
          </p:nvPr>
        </p:nvSpPr>
        <p:spPr/>
        <p:txBody>
          <a:bodyPr/>
          <a:lstStyle/>
          <a:p>
            <a:fld id="{34F9C9A3-4F00-461C-B5EF-5EE961DEBCE1}" type="slidenum">
              <a:rPr lang="en-GB" smtClean="0"/>
              <a:pPr/>
              <a:t>‹#›</a:t>
            </a:fld>
            <a:endParaRPr lang="en-GB"/>
          </a:p>
        </p:txBody>
      </p:sp>
      <p:pic>
        <p:nvPicPr>
          <p:cNvPr id="7" name="Picture 59" descr="ORS logo colour frutiga"/>
          <p:cNvPicPr>
            <a:picLocks noChangeAspect="1" noChangeArrowheads="1"/>
          </p:cNvPicPr>
          <p:nvPr userDrawn="1"/>
        </p:nvPicPr>
        <p:blipFill>
          <a:blip r:embed="rId2" cstate="print"/>
          <a:srcRect/>
          <a:stretch>
            <a:fillRect/>
          </a:stretch>
        </p:blipFill>
        <p:spPr bwMode="auto">
          <a:xfrm>
            <a:off x="7342490" y="285728"/>
            <a:ext cx="1314873" cy="1000132"/>
          </a:xfrm>
          <a:prstGeom prst="rect">
            <a:avLst/>
          </a:prstGeom>
          <a:noFill/>
        </p:spPr>
      </p:pic>
      <p:cxnSp>
        <p:nvCxnSpPr>
          <p:cNvPr id="9" name="Straight Connector 8"/>
          <p:cNvCxnSpPr/>
          <p:nvPr userDrawn="1"/>
        </p:nvCxnSpPr>
        <p:spPr>
          <a:xfrm>
            <a:off x="428596" y="6286520"/>
            <a:ext cx="828680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28596" y="1500174"/>
            <a:ext cx="828680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21/11/2016</a:t>
            </a:r>
            <a:endParaRPr lang="en-GB"/>
          </a:p>
        </p:txBody>
      </p:sp>
      <p:sp>
        <p:nvSpPr>
          <p:cNvPr id="5" name="Footer Placeholder 4"/>
          <p:cNvSpPr>
            <a:spLocks noGrp="1"/>
          </p:cNvSpPr>
          <p:nvPr>
            <p:ph type="ftr" sz="quarter" idx="11"/>
          </p:nvPr>
        </p:nvSpPr>
        <p:spPr/>
        <p:txBody>
          <a:bodyPr/>
          <a:lstStyle/>
          <a:p>
            <a:r>
              <a:rPr lang="en-GB" smtClean="0"/>
              <a:t>www.TheORSociety.com        www.LearnAboutOR.co.uk        www.ScienceofBetter.co.uk</a:t>
            </a:r>
            <a:endParaRPr lang="en-GB"/>
          </a:p>
        </p:txBody>
      </p:sp>
      <p:sp>
        <p:nvSpPr>
          <p:cNvPr id="6" name="Slide Number Placeholder 5"/>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21/11/2016</a:t>
            </a:r>
            <a:endParaRPr lang="en-GB"/>
          </a:p>
        </p:txBody>
      </p:sp>
      <p:sp>
        <p:nvSpPr>
          <p:cNvPr id="6" name="Footer Placeholder 5"/>
          <p:cNvSpPr>
            <a:spLocks noGrp="1"/>
          </p:cNvSpPr>
          <p:nvPr>
            <p:ph type="ftr" sz="quarter" idx="11"/>
          </p:nvPr>
        </p:nvSpPr>
        <p:spPr/>
        <p:txBody>
          <a:bodyPr/>
          <a:lstStyle/>
          <a:p>
            <a:r>
              <a:rPr lang="en-GB" smtClean="0"/>
              <a:t>www.TheORSociety.com        www.LearnAboutOR.co.uk        www.ScienceofBetter.co.uk</a:t>
            </a:r>
            <a:endParaRPr lang="en-GB"/>
          </a:p>
        </p:txBody>
      </p:sp>
      <p:sp>
        <p:nvSpPr>
          <p:cNvPr id="7" name="Slide Number Placeholder 6"/>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21/11/2016</a:t>
            </a:r>
            <a:endParaRPr lang="en-GB"/>
          </a:p>
        </p:txBody>
      </p:sp>
      <p:sp>
        <p:nvSpPr>
          <p:cNvPr id="8" name="Footer Placeholder 7"/>
          <p:cNvSpPr>
            <a:spLocks noGrp="1"/>
          </p:cNvSpPr>
          <p:nvPr>
            <p:ph type="ftr" sz="quarter" idx="11"/>
          </p:nvPr>
        </p:nvSpPr>
        <p:spPr/>
        <p:txBody>
          <a:bodyPr/>
          <a:lstStyle/>
          <a:p>
            <a:r>
              <a:rPr lang="en-GB" smtClean="0"/>
              <a:t>www.TheORSociety.com        www.LearnAboutOR.co.uk        www.ScienceofBetter.co.uk</a:t>
            </a:r>
            <a:endParaRPr lang="en-GB"/>
          </a:p>
        </p:txBody>
      </p:sp>
      <p:sp>
        <p:nvSpPr>
          <p:cNvPr id="9" name="Slide Number Placeholder 8"/>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21/11/2016</a:t>
            </a:r>
            <a:endParaRPr lang="en-GB"/>
          </a:p>
        </p:txBody>
      </p:sp>
      <p:sp>
        <p:nvSpPr>
          <p:cNvPr id="4" name="Footer Placeholder 3"/>
          <p:cNvSpPr>
            <a:spLocks noGrp="1"/>
          </p:cNvSpPr>
          <p:nvPr>
            <p:ph type="ftr" sz="quarter" idx="11"/>
          </p:nvPr>
        </p:nvSpPr>
        <p:spPr/>
        <p:txBody>
          <a:bodyPr/>
          <a:lstStyle/>
          <a:p>
            <a:r>
              <a:rPr lang="en-GB" smtClean="0"/>
              <a:t>www.TheORSociety.com        www.LearnAboutOR.co.uk        www.ScienceofBetter.co.uk</a:t>
            </a:r>
            <a:endParaRPr lang="en-GB"/>
          </a:p>
        </p:txBody>
      </p:sp>
      <p:sp>
        <p:nvSpPr>
          <p:cNvPr id="5" name="Slide Number Placeholder 4"/>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21/11/2016</a:t>
            </a:r>
            <a:endParaRPr lang="en-GB"/>
          </a:p>
        </p:txBody>
      </p:sp>
      <p:sp>
        <p:nvSpPr>
          <p:cNvPr id="3" name="Footer Placeholder 2"/>
          <p:cNvSpPr>
            <a:spLocks noGrp="1"/>
          </p:cNvSpPr>
          <p:nvPr>
            <p:ph type="ftr" sz="quarter" idx="11"/>
          </p:nvPr>
        </p:nvSpPr>
        <p:spPr/>
        <p:txBody>
          <a:bodyPr/>
          <a:lstStyle/>
          <a:p>
            <a:r>
              <a:rPr lang="en-GB" smtClean="0"/>
              <a:t>www.TheORSociety.com        www.LearnAboutOR.co.uk        www.ScienceofBetter.co.uk</a:t>
            </a:r>
            <a:endParaRPr lang="en-GB"/>
          </a:p>
        </p:txBody>
      </p:sp>
      <p:sp>
        <p:nvSpPr>
          <p:cNvPr id="4" name="Slide Number Placeholder 3"/>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21/11/2016</a:t>
            </a:r>
            <a:endParaRPr lang="en-GB"/>
          </a:p>
        </p:txBody>
      </p:sp>
      <p:sp>
        <p:nvSpPr>
          <p:cNvPr id="6" name="Footer Placeholder 5"/>
          <p:cNvSpPr>
            <a:spLocks noGrp="1"/>
          </p:cNvSpPr>
          <p:nvPr>
            <p:ph type="ftr" sz="quarter" idx="11"/>
          </p:nvPr>
        </p:nvSpPr>
        <p:spPr/>
        <p:txBody>
          <a:bodyPr/>
          <a:lstStyle/>
          <a:p>
            <a:r>
              <a:rPr lang="en-GB" smtClean="0"/>
              <a:t>www.TheORSociety.com        www.LearnAboutOR.co.uk        www.ScienceofBetter.co.uk</a:t>
            </a:r>
            <a:endParaRPr lang="en-GB"/>
          </a:p>
        </p:txBody>
      </p:sp>
      <p:sp>
        <p:nvSpPr>
          <p:cNvPr id="7" name="Slide Number Placeholder 6"/>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21/11/2016</a:t>
            </a:r>
            <a:endParaRPr lang="en-GB"/>
          </a:p>
        </p:txBody>
      </p:sp>
      <p:sp>
        <p:nvSpPr>
          <p:cNvPr id="6" name="Footer Placeholder 5"/>
          <p:cNvSpPr>
            <a:spLocks noGrp="1"/>
          </p:cNvSpPr>
          <p:nvPr>
            <p:ph type="ftr" sz="quarter" idx="11"/>
          </p:nvPr>
        </p:nvSpPr>
        <p:spPr/>
        <p:txBody>
          <a:bodyPr/>
          <a:lstStyle/>
          <a:p>
            <a:r>
              <a:rPr lang="en-GB" smtClean="0"/>
              <a:t>www.TheORSociety.com        www.LearnAboutOR.co.uk        www.ScienceofBetter.co.uk</a:t>
            </a:r>
            <a:endParaRPr lang="en-GB"/>
          </a:p>
        </p:txBody>
      </p:sp>
      <p:sp>
        <p:nvSpPr>
          <p:cNvPr id="7" name="Slide Number Placeholder 6"/>
          <p:cNvSpPr>
            <a:spLocks noGrp="1"/>
          </p:cNvSpPr>
          <p:nvPr>
            <p:ph type="sldNum" sz="quarter" idx="12"/>
          </p:nvPr>
        </p:nvSpPr>
        <p:spPr/>
        <p:txBody>
          <a:bodyPr/>
          <a:lstStyle/>
          <a:p>
            <a:fld id="{34F9C9A3-4F00-461C-B5EF-5EE961DEBCE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58204"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21/11/2016</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www.TheORSociety.com        www.LearnAboutOR.co.uk        www.ScienceofBetter.co.uk</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1</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Operational Research?</a:t>
            </a:r>
            <a:endParaRPr lang="en-GB" dirty="0"/>
          </a:p>
        </p:txBody>
      </p:sp>
      <p:sp>
        <p:nvSpPr>
          <p:cNvPr id="3" name="Subtitle 2"/>
          <p:cNvSpPr>
            <a:spLocks noGrp="1"/>
          </p:cNvSpPr>
          <p:nvPr>
            <p:ph type="subTitle" idx="1"/>
          </p:nvPr>
        </p:nvSpPr>
        <p:spPr>
          <a:xfrm>
            <a:off x="1763688" y="3356992"/>
            <a:ext cx="7524328" cy="785818"/>
          </a:xfrm>
        </p:spPr>
        <p:txBody>
          <a:bodyPr>
            <a:noAutofit/>
          </a:bodyPr>
          <a:lstStyle/>
          <a:p>
            <a:r>
              <a:rPr lang="en-GB" sz="3200" dirty="0" smtClean="0">
                <a:solidFill>
                  <a:schemeClr val="tx1"/>
                </a:solidFill>
                <a:latin typeface="+mj-lt"/>
              </a:rPr>
              <a:t>Why chemists should consider a PhD in O.R</a:t>
            </a:r>
            <a:endParaRPr lang="en-GB" sz="3200" dirty="0">
              <a:solidFill>
                <a:schemeClr val="tx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Petroleum Refinery</a:t>
            </a:r>
            <a:endParaRPr lang="en-GB" dirty="0"/>
          </a:p>
        </p:txBody>
      </p:sp>
      <p:sp>
        <p:nvSpPr>
          <p:cNvPr id="3" name="Content Placeholder 2"/>
          <p:cNvSpPr>
            <a:spLocks noGrp="1"/>
          </p:cNvSpPr>
          <p:nvPr>
            <p:ph idx="1"/>
          </p:nvPr>
        </p:nvSpPr>
        <p:spPr/>
        <p:txBody>
          <a:bodyPr>
            <a:noAutofit/>
          </a:bodyPr>
          <a:lstStyle/>
          <a:p>
            <a:r>
              <a:rPr lang="en-US" altLang="en-US" sz="1800" dirty="0"/>
              <a:t>Three types of petrol (minimum Octane rating: 85, 90, 95)</a:t>
            </a:r>
          </a:p>
          <a:p>
            <a:r>
              <a:rPr lang="en-US" altLang="en-US" sz="1800" dirty="0" smtClean="0"/>
              <a:t>Four </a:t>
            </a:r>
            <a:r>
              <a:rPr lang="en-US" altLang="en-US" sz="1800" dirty="0"/>
              <a:t>types of </a:t>
            </a:r>
            <a:r>
              <a:rPr lang="en-US" altLang="en-US" sz="1800" dirty="0" smtClean="0"/>
              <a:t>raw oils </a:t>
            </a:r>
            <a:r>
              <a:rPr lang="en-US" altLang="en-US" sz="1800" dirty="0"/>
              <a:t>(Octane rating: 68, 86, 91, 99)</a:t>
            </a:r>
          </a:p>
          <a:p>
            <a:r>
              <a:rPr lang="en-US" altLang="en-US" sz="1800" dirty="0" smtClean="0"/>
              <a:t>Blending </a:t>
            </a:r>
            <a:r>
              <a:rPr lang="en-US" altLang="en-US" sz="1800" dirty="0"/>
              <a:t>oils </a:t>
            </a:r>
            <a:r>
              <a:rPr lang="en-US" altLang="en-US" sz="1800" dirty="0">
                <a:sym typeface="Wingdings" pitchFamily="2" charset="2"/>
              </a:rPr>
              <a:t></a:t>
            </a:r>
            <a:r>
              <a:rPr lang="en-US" altLang="en-US" sz="1800" dirty="0"/>
              <a:t> petrol, with proportional Octane rating</a:t>
            </a:r>
          </a:p>
          <a:p>
            <a:r>
              <a:rPr lang="en-US" altLang="en-US" sz="1800" dirty="0" smtClean="0"/>
              <a:t>Objective: How </a:t>
            </a:r>
            <a:r>
              <a:rPr lang="en-US" altLang="en-US" sz="1800" dirty="0"/>
              <a:t>much of each </a:t>
            </a:r>
            <a:r>
              <a:rPr lang="en-US" altLang="en-US" sz="1800" dirty="0" smtClean="0"/>
              <a:t>petrol to make?</a:t>
            </a:r>
            <a:endParaRPr lang="en-US" altLang="en-US" sz="1800" dirty="0"/>
          </a:p>
          <a:p>
            <a:pPr marL="0" indent="0">
              <a:buNone/>
            </a:pPr>
            <a:endParaRPr lang="en-GB" sz="1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8670"/>
          <a:stretch/>
        </p:blipFill>
        <p:spPr>
          <a:xfrm>
            <a:off x="755576" y="3140968"/>
            <a:ext cx="7470843" cy="299487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Blending Problem</a:t>
            </a:r>
            <a:endParaRPr lang="en-GB" dirty="0"/>
          </a:p>
        </p:txBody>
      </p:sp>
      <p:graphicFrame>
        <p:nvGraphicFramePr>
          <p:cNvPr id="7" name="Group 108"/>
          <p:cNvGraphicFramePr>
            <a:graphicFrameLocks noGrp="1"/>
          </p:cNvGraphicFramePr>
          <p:nvPr>
            <p:extLst>
              <p:ext uri="{D42A27DB-BD31-4B8C-83A1-F6EECF244321}">
                <p14:modId xmlns:p14="http://schemas.microsoft.com/office/powerpoint/2010/main" val="2810253522"/>
              </p:ext>
            </p:extLst>
          </p:nvPr>
        </p:nvGraphicFramePr>
        <p:xfrm>
          <a:off x="899592" y="4365104"/>
          <a:ext cx="7107238" cy="1656184"/>
        </p:xfrm>
        <a:graphic>
          <a:graphicData uri="http://schemas.openxmlformats.org/drawingml/2006/table">
            <a:tbl>
              <a:tblPr/>
              <a:tblGrid>
                <a:gridCol w="1560513"/>
                <a:gridCol w="1385887"/>
                <a:gridCol w="1820863"/>
                <a:gridCol w="2339975"/>
              </a:tblGrid>
              <a:tr h="399367">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Petrol Type</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Min </a:t>
                      </a:r>
                      <a:r>
                        <a:rPr kumimoji="0" lang="en-AU" altLang="en-US" sz="1600" b="0" i="0" u="none" strike="noStrike" cap="none" normalizeH="0" baseline="0" dirty="0" err="1" smtClean="0">
                          <a:ln>
                            <a:noFill/>
                          </a:ln>
                          <a:solidFill>
                            <a:schemeClr val="tx1"/>
                          </a:solidFill>
                          <a:effectLst/>
                          <a:latin typeface="+mj-lt"/>
                          <a:cs typeface="Times New Roman" pitchFamily="18" charset="0"/>
                        </a:rPr>
                        <a:t>OcR</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Selling Price</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Demand (barrels/day)</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9367">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1 (Premium)</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95</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45.15</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 10,000</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9367">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2 (Super)</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90</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42.95</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No limit</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083">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3 (Regular)</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85</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40.99</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 15,000</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Group 270"/>
          <p:cNvGraphicFramePr>
            <a:graphicFrameLocks noGrp="1"/>
          </p:cNvGraphicFramePr>
          <p:nvPr>
            <p:extLst>
              <p:ext uri="{D42A27DB-BD31-4B8C-83A1-F6EECF244321}">
                <p14:modId xmlns:p14="http://schemas.microsoft.com/office/powerpoint/2010/main" val="2241680879"/>
              </p:ext>
            </p:extLst>
          </p:nvPr>
        </p:nvGraphicFramePr>
        <p:xfrm>
          <a:off x="1259632" y="1772816"/>
          <a:ext cx="6280150" cy="2310061"/>
        </p:xfrm>
        <a:graphic>
          <a:graphicData uri="http://schemas.openxmlformats.org/drawingml/2006/table">
            <a:tbl>
              <a:tblPr/>
              <a:tblGrid>
                <a:gridCol w="938212"/>
                <a:gridCol w="954088"/>
                <a:gridCol w="2889250"/>
                <a:gridCol w="1498600"/>
              </a:tblGrid>
              <a:tr h="43204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Raw oil</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OcR</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Available amount (barrels/day)</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Cost/barrel</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1</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68</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4000</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31.02</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2</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86</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5050</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33.15</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3</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91</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7100</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36.35</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4</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smtClean="0">
                          <a:ln>
                            <a:noFill/>
                          </a:ln>
                          <a:solidFill>
                            <a:schemeClr val="tx1"/>
                          </a:solidFill>
                          <a:effectLst/>
                          <a:latin typeface="+mj-lt"/>
                          <a:cs typeface="Times New Roman" pitchFamily="18" charset="0"/>
                        </a:rPr>
                        <a:t>99</a:t>
                      </a:r>
                      <a:endParaRPr kumimoji="0" lang="en-AU" alt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4300</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smtClean="0">
                          <a:ln>
                            <a:noFill/>
                          </a:ln>
                          <a:solidFill>
                            <a:schemeClr val="tx1"/>
                          </a:solidFill>
                          <a:effectLst/>
                          <a:latin typeface="+mj-lt"/>
                          <a:cs typeface="Times New Roman" pitchFamily="18" charset="0"/>
                        </a:rPr>
                        <a:t>38.75</a:t>
                      </a:r>
                      <a:endParaRPr kumimoji="0" lang="en-AU" alt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6555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need to consider?</a:t>
            </a:r>
            <a:endParaRPr lang="en-GB" dirty="0"/>
          </a:p>
        </p:txBody>
      </p:sp>
      <p:sp>
        <p:nvSpPr>
          <p:cNvPr id="3" name="Content Placeholder 2"/>
          <p:cNvSpPr>
            <a:spLocks noGrp="1"/>
          </p:cNvSpPr>
          <p:nvPr>
            <p:ph idx="1"/>
          </p:nvPr>
        </p:nvSpPr>
        <p:spPr/>
        <p:txBody>
          <a:bodyPr/>
          <a:lstStyle/>
          <a:p>
            <a:r>
              <a:rPr lang="en-GB" dirty="0" smtClean="0"/>
              <a:t>How much raw oil is available?</a:t>
            </a:r>
          </a:p>
          <a:p>
            <a:r>
              <a:rPr lang="en-GB" dirty="0" smtClean="0"/>
              <a:t>Does our petrol meet the minimum </a:t>
            </a:r>
            <a:r>
              <a:rPr lang="en-GB" dirty="0" err="1" smtClean="0"/>
              <a:t>OcR</a:t>
            </a:r>
            <a:r>
              <a:rPr lang="en-GB" dirty="0" smtClean="0"/>
              <a:t>?</a:t>
            </a:r>
          </a:p>
          <a:p>
            <a:r>
              <a:rPr lang="en-GB" dirty="0" smtClean="0"/>
              <a:t>Do we have enough Regular petrol?</a:t>
            </a:r>
          </a:p>
          <a:p>
            <a:r>
              <a:rPr lang="en-GB" dirty="0" smtClean="0"/>
              <a:t>Do we have too much Premium petrol?</a:t>
            </a:r>
          </a:p>
          <a:p>
            <a:r>
              <a:rPr lang="en-GB" dirty="0" smtClean="0"/>
              <a:t>What exactly are we trying to maximise?</a:t>
            </a:r>
          </a:p>
          <a:p>
            <a:r>
              <a:rPr lang="en-GB" dirty="0" smtClean="0"/>
              <a:t>What are the constraints?</a:t>
            </a:r>
          </a:p>
          <a:p>
            <a:endParaRPr lang="en-GB" dirty="0"/>
          </a:p>
        </p:txBody>
      </p:sp>
    </p:spTree>
    <p:extLst>
      <p:ext uri="{BB962C8B-B14F-4D97-AF65-F5344CB8AC3E}">
        <p14:creationId xmlns:p14="http://schemas.microsoft.com/office/powerpoint/2010/main" val="310102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endParaRPr lang="en-AU" altLang="en-US" sz="2400" dirty="0" smtClean="0"/>
          </a:p>
          <a:p>
            <a:pPr marL="0" indent="0" algn="ctr">
              <a:buNone/>
            </a:pPr>
            <a:r>
              <a:rPr lang="en-AU" altLang="en-US" sz="2800" dirty="0" err="1" smtClean="0"/>
              <a:t>x</a:t>
            </a:r>
            <a:r>
              <a:rPr lang="en-AU" altLang="en-US" sz="2800" baseline="-25000" dirty="0" err="1" smtClean="0"/>
              <a:t>ij</a:t>
            </a:r>
            <a:r>
              <a:rPr lang="en-AU" altLang="en-US" sz="2800" dirty="0" smtClean="0"/>
              <a:t> </a:t>
            </a:r>
            <a:r>
              <a:rPr lang="en-AU" altLang="en-US" sz="2800" dirty="0"/>
              <a:t>= </a:t>
            </a:r>
            <a:r>
              <a:rPr lang="en-AU" altLang="en-US" sz="2800" dirty="0" smtClean="0"/>
              <a:t>number of barrels/day </a:t>
            </a:r>
            <a:r>
              <a:rPr lang="en-AU" altLang="en-US" sz="2800" dirty="0"/>
              <a:t>of oil </a:t>
            </a:r>
            <a:r>
              <a:rPr lang="en-AU" altLang="en-US" sz="2800" dirty="0" err="1" smtClean="0"/>
              <a:t>i</a:t>
            </a:r>
            <a:r>
              <a:rPr lang="en-AU" altLang="en-US" sz="2800" dirty="0" smtClean="0"/>
              <a:t> used to </a:t>
            </a:r>
            <a:r>
              <a:rPr lang="en-AU" altLang="en-US" sz="2800" dirty="0"/>
              <a:t>make </a:t>
            </a:r>
            <a:r>
              <a:rPr lang="en-AU" altLang="en-US" sz="2800" dirty="0" smtClean="0"/>
              <a:t>petrol </a:t>
            </a:r>
            <a:r>
              <a:rPr lang="en-AU" altLang="en-US" sz="2800" dirty="0"/>
              <a:t>j </a:t>
            </a:r>
            <a:endParaRPr lang="en-AU" altLang="en-US" sz="2400" dirty="0" smtClean="0"/>
          </a:p>
          <a:p>
            <a:endParaRPr lang="en-AU" altLang="en-US" sz="2400" dirty="0" smtClean="0"/>
          </a:p>
          <a:p>
            <a:pPr marL="0" indent="0">
              <a:buNone/>
            </a:pPr>
            <a:r>
              <a:rPr lang="en-AU" altLang="en-US" sz="2400" dirty="0" smtClean="0"/>
              <a:t>In terms of </a:t>
            </a:r>
            <a:r>
              <a:rPr lang="en-AU" altLang="en-US" sz="2400" dirty="0" err="1" smtClean="0"/>
              <a:t>x</a:t>
            </a:r>
            <a:r>
              <a:rPr lang="en-AU" altLang="en-US" sz="2400" baseline="-25000" dirty="0" err="1" smtClean="0"/>
              <a:t>ij</a:t>
            </a:r>
            <a:r>
              <a:rPr lang="en-AU" altLang="en-US" sz="2400" dirty="0" smtClean="0"/>
              <a:t>, write down:</a:t>
            </a:r>
          </a:p>
          <a:p>
            <a:pPr marL="0" indent="0">
              <a:buNone/>
            </a:pPr>
            <a:endParaRPr lang="en-AU" altLang="en-US" sz="2400" dirty="0" smtClean="0"/>
          </a:p>
          <a:p>
            <a:r>
              <a:rPr lang="en-AU" sz="2400" dirty="0" smtClean="0"/>
              <a:t>Total amount of premium petrol made each day</a:t>
            </a:r>
          </a:p>
          <a:p>
            <a:r>
              <a:rPr lang="en-AU" sz="2400" dirty="0" smtClean="0"/>
              <a:t>What </a:t>
            </a:r>
            <a:r>
              <a:rPr lang="en-AU" sz="2400" dirty="0"/>
              <a:t>we are trying to maximise </a:t>
            </a:r>
          </a:p>
          <a:p>
            <a:r>
              <a:rPr lang="en-AU" sz="2400" dirty="0" smtClean="0"/>
              <a:t>The raw oils constraints</a:t>
            </a:r>
          </a:p>
          <a:p>
            <a:r>
              <a:rPr lang="en-AU" sz="2400" dirty="0" smtClean="0"/>
              <a:t>The demand constraints</a:t>
            </a:r>
          </a:p>
          <a:p>
            <a:r>
              <a:rPr lang="en-AU" sz="2400" dirty="0" smtClean="0"/>
              <a:t>The </a:t>
            </a:r>
            <a:r>
              <a:rPr lang="en-AU" sz="2400" dirty="0" err="1" smtClean="0"/>
              <a:t>OcR</a:t>
            </a:r>
            <a:r>
              <a:rPr lang="en-AU" sz="2400" dirty="0" smtClean="0"/>
              <a:t> constraints</a:t>
            </a:r>
          </a:p>
          <a:p>
            <a:endParaRPr lang="en-AU" sz="2400" dirty="0" smtClean="0"/>
          </a:p>
          <a:p>
            <a:endParaRPr lang="en-AU" sz="2400" dirty="0"/>
          </a:p>
          <a:p>
            <a:endParaRPr lang="en-GB" sz="2400" dirty="0"/>
          </a:p>
        </p:txBody>
      </p:sp>
    </p:spTree>
    <p:extLst>
      <p:ext uri="{BB962C8B-B14F-4D97-AF65-F5344CB8AC3E}">
        <p14:creationId xmlns:p14="http://schemas.microsoft.com/office/powerpoint/2010/main" val="328986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AU" dirty="0"/>
              <a:t>Total amount of premium petrol made each </a:t>
            </a:r>
            <a:r>
              <a:rPr lang="en-AU" dirty="0" smtClean="0"/>
              <a:t>day</a:t>
            </a:r>
          </a:p>
          <a:p>
            <a:pPr marL="0" indent="0">
              <a:buNone/>
            </a:pPr>
            <a:endParaRPr lang="en-AU" dirty="0"/>
          </a:p>
          <a:p>
            <a:pPr marL="0" indent="0">
              <a:buNone/>
            </a:pPr>
            <a:endParaRPr lang="en-AU" dirty="0" smtClean="0"/>
          </a:p>
          <a:p>
            <a:pPr marL="0" indent="0">
              <a:buNone/>
            </a:pPr>
            <a:r>
              <a:rPr lang="en-US" altLang="en-US" sz="2800" dirty="0"/>
              <a:t>Total premium petrol per day = </a:t>
            </a:r>
            <a:r>
              <a:rPr lang="en-AU" altLang="en-US" sz="2800" dirty="0"/>
              <a:t>x</a:t>
            </a:r>
            <a:r>
              <a:rPr lang="en-AU" altLang="en-US" sz="2800" baseline="-25000" dirty="0"/>
              <a:t>11</a:t>
            </a:r>
            <a:r>
              <a:rPr lang="en-AU" altLang="en-US" sz="2800" dirty="0"/>
              <a:t> + x</a:t>
            </a:r>
            <a:r>
              <a:rPr lang="en-AU" altLang="en-US" sz="2800" baseline="-25000" dirty="0"/>
              <a:t>21</a:t>
            </a:r>
            <a:r>
              <a:rPr lang="en-AU" altLang="en-US" sz="2800" dirty="0"/>
              <a:t> + x</a:t>
            </a:r>
            <a:r>
              <a:rPr lang="en-AU" altLang="en-US" sz="2800" baseline="-25000" dirty="0"/>
              <a:t>31</a:t>
            </a:r>
            <a:r>
              <a:rPr lang="en-AU" altLang="en-US" sz="2800" dirty="0"/>
              <a:t> + x</a:t>
            </a:r>
            <a:r>
              <a:rPr lang="en-AU" altLang="en-US" sz="2800" baseline="-25000" dirty="0"/>
              <a:t>41</a:t>
            </a:r>
            <a:r>
              <a:rPr lang="en-US" altLang="en-US" sz="2800" dirty="0"/>
              <a:t>  </a:t>
            </a:r>
          </a:p>
          <a:p>
            <a:pPr marL="0" indent="0">
              <a:buNone/>
            </a:pPr>
            <a:endParaRPr lang="en-AU" dirty="0"/>
          </a:p>
          <a:p>
            <a:endParaRPr lang="en-GB" dirty="0"/>
          </a:p>
        </p:txBody>
      </p:sp>
    </p:spTree>
    <p:extLst>
      <p:ext uri="{BB962C8B-B14F-4D97-AF65-F5344CB8AC3E}">
        <p14:creationId xmlns:p14="http://schemas.microsoft.com/office/powerpoint/2010/main" val="6227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Function</a:t>
            </a:r>
            <a:endParaRPr lang="en-GB" dirty="0"/>
          </a:p>
        </p:txBody>
      </p:sp>
      <p:sp>
        <p:nvSpPr>
          <p:cNvPr id="3" name="Content Placeholder 2"/>
          <p:cNvSpPr>
            <a:spLocks noGrp="1"/>
          </p:cNvSpPr>
          <p:nvPr>
            <p:ph idx="1"/>
          </p:nvPr>
        </p:nvSpPr>
        <p:spPr>
          <a:xfrm>
            <a:off x="323528" y="2060848"/>
            <a:ext cx="8229600" cy="3556992"/>
          </a:xfrm>
        </p:spPr>
        <p:txBody>
          <a:bodyPr/>
          <a:lstStyle/>
          <a:p>
            <a:pPr marL="0" indent="0" algn="ctr">
              <a:spcBef>
                <a:spcPct val="50000"/>
              </a:spcBef>
              <a:spcAft>
                <a:spcPts val="500"/>
              </a:spcAft>
              <a:buNone/>
            </a:pPr>
            <a:r>
              <a:rPr lang="en-US" altLang="en-US" dirty="0" smtClean="0"/>
              <a:t>Maximize [</a:t>
            </a:r>
          </a:p>
          <a:p>
            <a:pPr marL="0" indent="0" algn="ctr">
              <a:spcBef>
                <a:spcPct val="50000"/>
              </a:spcBef>
              <a:spcAft>
                <a:spcPts val="500"/>
              </a:spcAft>
              <a:buNone/>
            </a:pPr>
            <a:r>
              <a:rPr lang="en-US" altLang="en-US" dirty="0" smtClean="0"/>
              <a:t>45.15(x</a:t>
            </a:r>
            <a:r>
              <a:rPr lang="en-US" altLang="en-US" baseline="-25000" dirty="0" smtClean="0"/>
              <a:t>11</a:t>
            </a:r>
            <a:r>
              <a:rPr lang="en-US" altLang="en-US" dirty="0" smtClean="0"/>
              <a:t> </a:t>
            </a:r>
            <a:r>
              <a:rPr lang="en-US" altLang="en-US" dirty="0"/>
              <a:t>+ x</a:t>
            </a:r>
            <a:r>
              <a:rPr lang="en-US" altLang="en-US" baseline="-25000" dirty="0"/>
              <a:t>21</a:t>
            </a:r>
            <a:r>
              <a:rPr lang="en-US" altLang="en-US" dirty="0"/>
              <a:t> + x</a:t>
            </a:r>
            <a:r>
              <a:rPr lang="en-US" altLang="en-US" baseline="-25000" dirty="0"/>
              <a:t>31</a:t>
            </a:r>
            <a:r>
              <a:rPr lang="en-US" altLang="en-US" dirty="0"/>
              <a:t> + x</a:t>
            </a:r>
            <a:r>
              <a:rPr lang="en-US" altLang="en-US" baseline="-25000" dirty="0"/>
              <a:t>41</a:t>
            </a:r>
            <a:r>
              <a:rPr lang="en-US" altLang="en-US" dirty="0"/>
              <a:t>) +</a:t>
            </a:r>
          </a:p>
          <a:p>
            <a:pPr marL="0" indent="0" algn="ctr">
              <a:spcBef>
                <a:spcPct val="50000"/>
              </a:spcBef>
              <a:spcAft>
                <a:spcPts val="500"/>
              </a:spcAft>
              <a:buNone/>
            </a:pPr>
            <a:r>
              <a:rPr lang="en-US" altLang="en-US" dirty="0"/>
              <a:t>42.95(x</a:t>
            </a:r>
            <a:r>
              <a:rPr lang="en-US" altLang="en-US" baseline="-25000" dirty="0"/>
              <a:t>12</a:t>
            </a:r>
            <a:r>
              <a:rPr lang="en-US" altLang="en-US" dirty="0"/>
              <a:t> + x</a:t>
            </a:r>
            <a:r>
              <a:rPr lang="en-US" altLang="en-US" baseline="-25000" dirty="0"/>
              <a:t>22</a:t>
            </a:r>
            <a:r>
              <a:rPr lang="en-US" altLang="en-US" dirty="0"/>
              <a:t> + x</a:t>
            </a:r>
            <a:r>
              <a:rPr lang="en-US" altLang="en-US" baseline="-25000" dirty="0"/>
              <a:t>32</a:t>
            </a:r>
            <a:r>
              <a:rPr lang="en-US" altLang="en-US" dirty="0"/>
              <a:t> + x</a:t>
            </a:r>
            <a:r>
              <a:rPr lang="en-US" altLang="en-US" baseline="-25000" dirty="0"/>
              <a:t>42</a:t>
            </a:r>
            <a:r>
              <a:rPr lang="en-US" altLang="en-US" dirty="0"/>
              <a:t>) +</a:t>
            </a:r>
          </a:p>
          <a:p>
            <a:pPr marL="0" indent="0" algn="ctr">
              <a:spcBef>
                <a:spcPct val="50000"/>
              </a:spcBef>
              <a:spcAft>
                <a:spcPts val="500"/>
              </a:spcAft>
              <a:buNone/>
            </a:pPr>
            <a:r>
              <a:rPr lang="en-US" altLang="en-US" dirty="0"/>
              <a:t>40.99(x</a:t>
            </a:r>
            <a:r>
              <a:rPr lang="en-US" altLang="en-US" baseline="-25000" dirty="0"/>
              <a:t>13</a:t>
            </a:r>
            <a:r>
              <a:rPr lang="en-US" altLang="en-US" dirty="0"/>
              <a:t> + x</a:t>
            </a:r>
            <a:r>
              <a:rPr lang="en-US" altLang="en-US" baseline="-25000" dirty="0"/>
              <a:t>23</a:t>
            </a:r>
            <a:r>
              <a:rPr lang="en-US" altLang="en-US" dirty="0"/>
              <a:t> + x</a:t>
            </a:r>
            <a:r>
              <a:rPr lang="en-US" altLang="en-US" baseline="-25000" dirty="0"/>
              <a:t>33</a:t>
            </a:r>
            <a:r>
              <a:rPr lang="en-US" altLang="en-US" dirty="0"/>
              <a:t> + x</a:t>
            </a:r>
            <a:r>
              <a:rPr lang="en-US" altLang="en-US" baseline="-25000" dirty="0"/>
              <a:t>43</a:t>
            </a:r>
            <a:r>
              <a:rPr lang="en-US" altLang="en-US" dirty="0" smtClean="0"/>
              <a:t>) ]</a:t>
            </a:r>
            <a:endParaRPr lang="en-GB" dirty="0"/>
          </a:p>
        </p:txBody>
      </p:sp>
    </p:spTree>
    <p:extLst>
      <p:ext uri="{BB962C8B-B14F-4D97-AF65-F5344CB8AC3E}">
        <p14:creationId xmlns:p14="http://schemas.microsoft.com/office/powerpoint/2010/main" val="104193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Available raw oil constraints</a:t>
            </a:r>
            <a:endParaRPr lang="en-GB" dirty="0"/>
          </a:p>
        </p:txBody>
      </p:sp>
      <p:sp>
        <p:nvSpPr>
          <p:cNvPr id="4" name="Rectangle 3"/>
          <p:cNvSpPr/>
          <p:nvPr/>
        </p:nvSpPr>
        <p:spPr>
          <a:xfrm>
            <a:off x="539552" y="2564904"/>
            <a:ext cx="8208912" cy="2654573"/>
          </a:xfrm>
          <a:prstGeom prst="rect">
            <a:avLst/>
          </a:prstGeom>
        </p:spPr>
        <p:txBody>
          <a:bodyPr wrap="square">
            <a:spAutoFit/>
          </a:bodyPr>
          <a:lstStyle/>
          <a:p>
            <a:pPr>
              <a:spcBef>
                <a:spcPct val="50000"/>
              </a:spcBef>
              <a:spcAft>
                <a:spcPts val="500"/>
              </a:spcAft>
            </a:pPr>
            <a:r>
              <a:rPr lang="en-US" altLang="en-US" sz="2800" dirty="0" smtClean="0"/>
              <a:t>x</a:t>
            </a:r>
            <a:r>
              <a:rPr lang="en-US" altLang="en-US" sz="2800" baseline="-25000" dirty="0" smtClean="0"/>
              <a:t>11</a:t>
            </a:r>
            <a:r>
              <a:rPr lang="en-US" altLang="en-US" sz="2800" dirty="0" smtClean="0"/>
              <a:t> </a:t>
            </a:r>
            <a:r>
              <a:rPr lang="en-US" altLang="en-US" sz="2800" dirty="0"/>
              <a:t>+ x</a:t>
            </a:r>
            <a:r>
              <a:rPr lang="en-US" altLang="en-US" sz="2800" baseline="-25000" dirty="0"/>
              <a:t>12</a:t>
            </a:r>
            <a:r>
              <a:rPr lang="en-US" altLang="en-US" sz="2800" dirty="0"/>
              <a:t> + x</a:t>
            </a:r>
            <a:r>
              <a:rPr lang="en-US" altLang="en-US" sz="2800" baseline="-25000" dirty="0"/>
              <a:t>13</a:t>
            </a:r>
            <a:r>
              <a:rPr lang="en-US" altLang="en-US" sz="2800" dirty="0"/>
              <a:t> ≤ </a:t>
            </a:r>
            <a:r>
              <a:rPr lang="en-US" altLang="en-US" sz="2800" dirty="0" smtClean="0"/>
              <a:t>4000	 Amount of Oil 1 available</a:t>
            </a:r>
            <a:endParaRPr lang="en-US" altLang="en-US" sz="2800" dirty="0"/>
          </a:p>
          <a:p>
            <a:pPr>
              <a:spcBef>
                <a:spcPct val="50000"/>
              </a:spcBef>
              <a:spcAft>
                <a:spcPts val="500"/>
              </a:spcAft>
            </a:pPr>
            <a:r>
              <a:rPr lang="en-US" altLang="en-US" sz="2800" dirty="0" smtClean="0"/>
              <a:t>x</a:t>
            </a:r>
            <a:r>
              <a:rPr lang="en-US" altLang="en-US" sz="2800" baseline="-25000" dirty="0" smtClean="0"/>
              <a:t>21</a:t>
            </a:r>
            <a:r>
              <a:rPr lang="en-US" altLang="en-US" sz="2800" dirty="0" smtClean="0"/>
              <a:t> </a:t>
            </a:r>
            <a:r>
              <a:rPr lang="en-US" altLang="en-US" sz="2800" dirty="0"/>
              <a:t>+ x</a:t>
            </a:r>
            <a:r>
              <a:rPr lang="en-US" altLang="en-US" sz="2800" baseline="-25000" dirty="0"/>
              <a:t>22</a:t>
            </a:r>
            <a:r>
              <a:rPr lang="en-US" altLang="en-US" sz="2800" dirty="0"/>
              <a:t> + x</a:t>
            </a:r>
            <a:r>
              <a:rPr lang="en-US" altLang="en-US" sz="2800" baseline="-25000" dirty="0"/>
              <a:t>23</a:t>
            </a:r>
            <a:r>
              <a:rPr lang="en-US" altLang="en-US" sz="2800" dirty="0"/>
              <a:t>  ≤ </a:t>
            </a:r>
            <a:r>
              <a:rPr lang="en-US" altLang="en-US" sz="2800" dirty="0" smtClean="0"/>
              <a:t>5050	</a:t>
            </a:r>
            <a:r>
              <a:rPr lang="en-US" altLang="en-US" sz="2800" dirty="0"/>
              <a:t> Amount of Oil </a:t>
            </a:r>
            <a:r>
              <a:rPr lang="en-US" altLang="en-US" sz="2800" dirty="0" smtClean="0"/>
              <a:t>2 </a:t>
            </a:r>
            <a:r>
              <a:rPr lang="en-US" altLang="en-US" sz="2800" dirty="0"/>
              <a:t>available</a:t>
            </a:r>
          </a:p>
          <a:p>
            <a:pPr>
              <a:spcBef>
                <a:spcPct val="50000"/>
              </a:spcBef>
              <a:spcAft>
                <a:spcPts val="500"/>
              </a:spcAft>
            </a:pPr>
            <a:r>
              <a:rPr lang="en-US" altLang="en-US" sz="2800" dirty="0" smtClean="0"/>
              <a:t>x</a:t>
            </a:r>
            <a:r>
              <a:rPr lang="en-US" altLang="en-US" sz="2800" baseline="-25000" dirty="0" smtClean="0"/>
              <a:t>31</a:t>
            </a:r>
            <a:r>
              <a:rPr lang="en-US" altLang="en-US" sz="2800" dirty="0" smtClean="0"/>
              <a:t> </a:t>
            </a:r>
            <a:r>
              <a:rPr lang="en-US" altLang="en-US" sz="2800" dirty="0"/>
              <a:t>+ x</a:t>
            </a:r>
            <a:r>
              <a:rPr lang="en-US" altLang="en-US" sz="2800" baseline="-25000" dirty="0"/>
              <a:t>32</a:t>
            </a:r>
            <a:r>
              <a:rPr lang="en-US" altLang="en-US" sz="2800" dirty="0"/>
              <a:t> + x</a:t>
            </a:r>
            <a:r>
              <a:rPr lang="en-US" altLang="en-US" sz="2800" baseline="-25000" dirty="0"/>
              <a:t>33</a:t>
            </a:r>
            <a:r>
              <a:rPr lang="en-US" altLang="en-US" sz="2800" dirty="0"/>
              <a:t> ≤ </a:t>
            </a:r>
            <a:r>
              <a:rPr lang="en-US" altLang="en-US" sz="2800" dirty="0" smtClean="0"/>
              <a:t>7100	</a:t>
            </a:r>
            <a:r>
              <a:rPr lang="en-US" altLang="en-US" sz="2800" dirty="0"/>
              <a:t> Amount of Oil </a:t>
            </a:r>
            <a:r>
              <a:rPr lang="en-US" altLang="en-US" sz="2800" dirty="0" smtClean="0"/>
              <a:t>3 </a:t>
            </a:r>
            <a:r>
              <a:rPr lang="en-US" altLang="en-US" sz="2800" dirty="0"/>
              <a:t>available</a:t>
            </a:r>
          </a:p>
          <a:p>
            <a:pPr>
              <a:spcBef>
                <a:spcPct val="50000"/>
              </a:spcBef>
              <a:spcAft>
                <a:spcPts val="500"/>
              </a:spcAft>
            </a:pPr>
            <a:r>
              <a:rPr lang="en-US" altLang="en-US" sz="2800" dirty="0" smtClean="0"/>
              <a:t>x</a:t>
            </a:r>
            <a:r>
              <a:rPr lang="en-US" altLang="en-US" sz="2800" baseline="-25000" dirty="0" smtClean="0"/>
              <a:t>41</a:t>
            </a:r>
            <a:r>
              <a:rPr lang="en-US" altLang="en-US" sz="2800" dirty="0" smtClean="0"/>
              <a:t> </a:t>
            </a:r>
            <a:r>
              <a:rPr lang="en-US" altLang="en-US" sz="2800" dirty="0"/>
              <a:t>+ x</a:t>
            </a:r>
            <a:r>
              <a:rPr lang="en-US" altLang="en-US" sz="2800" baseline="-25000" dirty="0"/>
              <a:t>42</a:t>
            </a:r>
            <a:r>
              <a:rPr lang="en-US" altLang="en-US" sz="2800" dirty="0"/>
              <a:t> + x</a:t>
            </a:r>
            <a:r>
              <a:rPr lang="en-US" altLang="en-US" sz="2800" baseline="-25000" dirty="0"/>
              <a:t>43</a:t>
            </a:r>
            <a:r>
              <a:rPr lang="en-US" altLang="en-US" sz="2800" dirty="0"/>
              <a:t> ≤ </a:t>
            </a:r>
            <a:r>
              <a:rPr lang="en-US" altLang="en-US" sz="2800" dirty="0" smtClean="0"/>
              <a:t>4300	</a:t>
            </a:r>
            <a:r>
              <a:rPr lang="en-US" altLang="en-US" sz="2800" dirty="0"/>
              <a:t> Amount of Oil </a:t>
            </a:r>
            <a:r>
              <a:rPr lang="en-US" altLang="en-US" sz="2800" dirty="0" smtClean="0"/>
              <a:t>4 </a:t>
            </a:r>
            <a:r>
              <a:rPr lang="en-US" altLang="en-US" sz="2800" dirty="0"/>
              <a:t>available</a:t>
            </a:r>
            <a:endParaRPr lang="en-US" altLang="en-US" sz="2800" dirty="0"/>
          </a:p>
        </p:txBody>
      </p:sp>
    </p:spTree>
    <p:extLst>
      <p:ext uri="{BB962C8B-B14F-4D97-AF65-F5344CB8AC3E}">
        <p14:creationId xmlns:p14="http://schemas.microsoft.com/office/powerpoint/2010/main" val="76040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Demand for petrol constraints</a:t>
            </a:r>
            <a:endParaRPr lang="en-GB" dirty="0"/>
          </a:p>
        </p:txBody>
      </p:sp>
      <p:sp>
        <p:nvSpPr>
          <p:cNvPr id="3" name="Content Placeholder 2"/>
          <p:cNvSpPr>
            <a:spLocks noGrp="1"/>
          </p:cNvSpPr>
          <p:nvPr>
            <p:ph idx="1"/>
          </p:nvPr>
        </p:nvSpPr>
        <p:spPr>
          <a:xfrm>
            <a:off x="467544" y="3068960"/>
            <a:ext cx="8229600" cy="1368153"/>
          </a:xfrm>
        </p:spPr>
        <p:txBody>
          <a:bodyPr>
            <a:normAutofit/>
          </a:bodyPr>
          <a:lstStyle/>
          <a:p>
            <a:pPr marL="0" indent="0">
              <a:spcBef>
                <a:spcPct val="50000"/>
              </a:spcBef>
              <a:spcAft>
                <a:spcPts val="500"/>
              </a:spcAft>
              <a:buNone/>
            </a:pPr>
            <a:r>
              <a:rPr lang="en-US" altLang="en-US" sz="2400" dirty="0" smtClean="0"/>
              <a:t>x</a:t>
            </a:r>
            <a:r>
              <a:rPr lang="en-US" altLang="en-US" sz="2400" baseline="-25000" dirty="0" smtClean="0"/>
              <a:t>11</a:t>
            </a:r>
            <a:r>
              <a:rPr lang="en-US" altLang="en-US" sz="2400" dirty="0" smtClean="0"/>
              <a:t> </a:t>
            </a:r>
            <a:r>
              <a:rPr lang="en-US" altLang="en-US" sz="2400" dirty="0"/>
              <a:t>+ x</a:t>
            </a:r>
            <a:r>
              <a:rPr lang="en-US" altLang="en-US" sz="2400" baseline="-25000" dirty="0"/>
              <a:t>21</a:t>
            </a:r>
            <a:r>
              <a:rPr lang="en-US" altLang="en-US" sz="2400" dirty="0"/>
              <a:t> + x</a:t>
            </a:r>
            <a:r>
              <a:rPr lang="en-US" altLang="en-US" sz="2400" baseline="-25000" dirty="0"/>
              <a:t>31</a:t>
            </a:r>
            <a:r>
              <a:rPr lang="en-US" altLang="en-US" sz="2400" dirty="0"/>
              <a:t> + x</a:t>
            </a:r>
            <a:r>
              <a:rPr lang="en-US" altLang="en-US" sz="2400" baseline="-25000" dirty="0"/>
              <a:t>41</a:t>
            </a:r>
            <a:r>
              <a:rPr lang="en-US" altLang="en-US" sz="2400" dirty="0"/>
              <a:t> ≤ </a:t>
            </a:r>
            <a:r>
              <a:rPr lang="en-US" altLang="en-US" sz="2400" dirty="0" smtClean="0"/>
              <a:t>10,000	Demand for Premium petrol</a:t>
            </a:r>
            <a:endParaRPr lang="en-US" altLang="en-US" sz="2400" dirty="0"/>
          </a:p>
          <a:p>
            <a:pPr marL="0" indent="0">
              <a:spcBef>
                <a:spcPct val="50000"/>
              </a:spcBef>
              <a:spcAft>
                <a:spcPts val="500"/>
              </a:spcAft>
              <a:buNone/>
            </a:pPr>
            <a:r>
              <a:rPr lang="en-US" altLang="en-US" sz="2400" dirty="0" smtClean="0"/>
              <a:t>x</a:t>
            </a:r>
            <a:r>
              <a:rPr lang="en-US" altLang="en-US" sz="2400" baseline="-25000" dirty="0" smtClean="0"/>
              <a:t>13</a:t>
            </a:r>
            <a:r>
              <a:rPr lang="en-US" altLang="en-US" sz="2400" dirty="0" smtClean="0"/>
              <a:t> </a:t>
            </a:r>
            <a:r>
              <a:rPr lang="en-US" altLang="en-US" sz="2400" dirty="0"/>
              <a:t>+ x</a:t>
            </a:r>
            <a:r>
              <a:rPr lang="en-US" altLang="en-US" sz="2400" baseline="-25000" dirty="0"/>
              <a:t>23</a:t>
            </a:r>
            <a:r>
              <a:rPr lang="en-US" altLang="en-US" sz="2400" dirty="0"/>
              <a:t> + x</a:t>
            </a:r>
            <a:r>
              <a:rPr lang="en-US" altLang="en-US" sz="2400" baseline="-25000" dirty="0"/>
              <a:t>33</a:t>
            </a:r>
            <a:r>
              <a:rPr lang="en-US" altLang="en-US" sz="2400" dirty="0"/>
              <a:t> + x</a:t>
            </a:r>
            <a:r>
              <a:rPr lang="en-US" altLang="en-US" sz="2400" baseline="-25000" dirty="0"/>
              <a:t>43</a:t>
            </a:r>
            <a:r>
              <a:rPr lang="en-US" altLang="en-US" sz="2400" dirty="0"/>
              <a:t> ≥ </a:t>
            </a:r>
            <a:r>
              <a:rPr lang="en-US" altLang="en-US" sz="2400" dirty="0" smtClean="0"/>
              <a:t>15,000	Demand for Regular petrol</a:t>
            </a:r>
            <a:endParaRPr lang="en-US" altLang="en-US" sz="2400" dirty="0"/>
          </a:p>
        </p:txBody>
      </p:sp>
    </p:spTree>
    <p:extLst>
      <p:ext uri="{BB962C8B-B14F-4D97-AF65-F5344CB8AC3E}">
        <p14:creationId xmlns:p14="http://schemas.microsoft.com/office/powerpoint/2010/main" val="133440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Minimum </a:t>
            </a:r>
            <a:r>
              <a:rPr lang="en-GB" dirty="0" err="1" smtClean="0"/>
              <a:t>OcR</a:t>
            </a:r>
            <a:r>
              <a:rPr lang="en-GB" dirty="0" smtClean="0"/>
              <a:t> constraints</a:t>
            </a:r>
            <a:endParaRPr lang="en-GB" dirty="0"/>
          </a:p>
        </p:txBody>
      </p:sp>
      <p:sp>
        <p:nvSpPr>
          <p:cNvPr id="3" name="Content Placeholder 2"/>
          <p:cNvSpPr>
            <a:spLocks noGrp="1"/>
          </p:cNvSpPr>
          <p:nvPr>
            <p:ph idx="1"/>
          </p:nvPr>
        </p:nvSpPr>
        <p:spPr/>
        <p:txBody>
          <a:bodyPr>
            <a:normAutofit/>
          </a:bodyPr>
          <a:lstStyle/>
          <a:p>
            <a:pPr marL="0" indent="0">
              <a:lnSpc>
                <a:spcPct val="70000"/>
              </a:lnSpc>
              <a:spcBef>
                <a:spcPct val="50000"/>
              </a:spcBef>
              <a:spcAft>
                <a:spcPts val="500"/>
              </a:spcAft>
              <a:buNone/>
            </a:pPr>
            <a:endParaRPr lang="en-US" altLang="en-US" sz="2000" dirty="0" smtClean="0"/>
          </a:p>
          <a:p>
            <a:pPr marL="0" indent="0">
              <a:lnSpc>
                <a:spcPct val="70000"/>
              </a:lnSpc>
              <a:spcBef>
                <a:spcPct val="50000"/>
              </a:spcBef>
              <a:spcAft>
                <a:spcPts val="500"/>
              </a:spcAft>
              <a:buNone/>
            </a:pPr>
            <a:endParaRPr lang="en-US" altLang="en-US" sz="2000" dirty="0" smtClean="0"/>
          </a:p>
          <a:p>
            <a:pPr marL="0" indent="0">
              <a:lnSpc>
                <a:spcPct val="70000"/>
              </a:lnSpc>
              <a:spcBef>
                <a:spcPct val="50000"/>
              </a:spcBef>
              <a:spcAft>
                <a:spcPts val="500"/>
              </a:spcAft>
              <a:buNone/>
            </a:pPr>
            <a:endParaRPr lang="en-US" altLang="en-US" sz="2000" dirty="0"/>
          </a:p>
          <a:p>
            <a:pPr marL="0" indent="0">
              <a:lnSpc>
                <a:spcPct val="70000"/>
              </a:lnSpc>
              <a:spcBef>
                <a:spcPct val="50000"/>
              </a:spcBef>
              <a:spcAft>
                <a:spcPts val="500"/>
              </a:spcAft>
              <a:buNone/>
            </a:pPr>
            <a:endParaRPr lang="en-US" altLang="en-US" sz="2000" dirty="0"/>
          </a:p>
          <a:p>
            <a:pPr marL="0" indent="0">
              <a:lnSpc>
                <a:spcPct val="70000"/>
              </a:lnSpc>
              <a:spcBef>
                <a:spcPct val="50000"/>
              </a:spcBef>
              <a:spcAft>
                <a:spcPts val="500"/>
              </a:spcAft>
              <a:buNone/>
            </a:pPr>
            <a:endParaRPr lang="en-US" altLang="en-US" sz="2000" dirty="0" smtClean="0"/>
          </a:p>
          <a:p>
            <a:pPr marL="0" indent="0">
              <a:lnSpc>
                <a:spcPct val="70000"/>
              </a:lnSpc>
              <a:spcBef>
                <a:spcPct val="50000"/>
              </a:spcBef>
              <a:spcAft>
                <a:spcPts val="500"/>
              </a:spcAft>
              <a:buNone/>
            </a:pPr>
            <a:r>
              <a:rPr lang="en-US" altLang="en-US" sz="2000" dirty="0" smtClean="0"/>
              <a:t>68x</a:t>
            </a:r>
            <a:r>
              <a:rPr lang="en-US" altLang="en-US" sz="2000" baseline="-25000" dirty="0" smtClean="0"/>
              <a:t>11</a:t>
            </a:r>
            <a:r>
              <a:rPr lang="en-US" altLang="en-US" sz="2000" dirty="0" smtClean="0"/>
              <a:t> </a:t>
            </a:r>
            <a:r>
              <a:rPr lang="en-US" altLang="en-US" sz="2000" dirty="0"/>
              <a:t>+ 86x</a:t>
            </a:r>
            <a:r>
              <a:rPr lang="en-US" altLang="en-US" sz="2000" baseline="-25000" dirty="0"/>
              <a:t>21</a:t>
            </a:r>
            <a:r>
              <a:rPr lang="en-US" altLang="en-US" sz="2000" dirty="0"/>
              <a:t> + 91x</a:t>
            </a:r>
            <a:r>
              <a:rPr lang="en-US" altLang="en-US" sz="2000" baseline="-25000" dirty="0"/>
              <a:t>31</a:t>
            </a:r>
            <a:r>
              <a:rPr lang="en-US" altLang="en-US" sz="2000" dirty="0"/>
              <a:t> + 99x</a:t>
            </a:r>
            <a:r>
              <a:rPr lang="en-US" altLang="en-US" sz="2000" baseline="-25000" dirty="0"/>
              <a:t>41</a:t>
            </a:r>
            <a:r>
              <a:rPr lang="en-US" altLang="en-US" sz="2000" dirty="0"/>
              <a:t> - 95(x</a:t>
            </a:r>
            <a:r>
              <a:rPr lang="en-US" altLang="en-US" sz="2000" baseline="-25000" dirty="0"/>
              <a:t>11</a:t>
            </a:r>
            <a:r>
              <a:rPr lang="en-US" altLang="en-US" sz="2000" dirty="0"/>
              <a:t> + x</a:t>
            </a:r>
            <a:r>
              <a:rPr lang="en-US" altLang="en-US" sz="2000" baseline="-25000" dirty="0"/>
              <a:t>21</a:t>
            </a:r>
            <a:r>
              <a:rPr lang="en-US" altLang="en-US" sz="2000" dirty="0"/>
              <a:t> + x</a:t>
            </a:r>
            <a:r>
              <a:rPr lang="en-US" altLang="en-US" sz="2000" baseline="-25000" dirty="0"/>
              <a:t>31</a:t>
            </a:r>
            <a:r>
              <a:rPr lang="en-US" altLang="en-US" sz="2000" dirty="0"/>
              <a:t> + x</a:t>
            </a:r>
            <a:r>
              <a:rPr lang="en-US" altLang="en-US" sz="2000" baseline="-25000" dirty="0"/>
              <a:t>41</a:t>
            </a:r>
            <a:r>
              <a:rPr lang="en-US" altLang="en-US" sz="2000" dirty="0"/>
              <a:t>) ≥ 0</a:t>
            </a:r>
          </a:p>
          <a:p>
            <a:pPr marL="0" indent="0">
              <a:lnSpc>
                <a:spcPct val="70000"/>
              </a:lnSpc>
              <a:spcBef>
                <a:spcPct val="50000"/>
              </a:spcBef>
              <a:spcAft>
                <a:spcPts val="500"/>
              </a:spcAft>
              <a:buNone/>
            </a:pPr>
            <a:r>
              <a:rPr lang="en-US" altLang="en-US" sz="2000" dirty="0" smtClean="0"/>
              <a:t>68x</a:t>
            </a:r>
            <a:r>
              <a:rPr lang="en-US" altLang="en-US" sz="2000" baseline="-25000" dirty="0" smtClean="0"/>
              <a:t>12</a:t>
            </a:r>
            <a:r>
              <a:rPr lang="en-US" altLang="en-US" sz="2000" dirty="0" smtClean="0"/>
              <a:t> </a:t>
            </a:r>
            <a:r>
              <a:rPr lang="en-US" altLang="en-US" sz="2000" dirty="0"/>
              <a:t>+ 86x</a:t>
            </a:r>
            <a:r>
              <a:rPr lang="en-US" altLang="en-US" sz="2000" baseline="-25000" dirty="0"/>
              <a:t>22</a:t>
            </a:r>
            <a:r>
              <a:rPr lang="en-US" altLang="en-US" sz="2000" dirty="0"/>
              <a:t> + 91x</a:t>
            </a:r>
            <a:r>
              <a:rPr lang="en-US" altLang="en-US" sz="2000" baseline="-25000" dirty="0"/>
              <a:t>32</a:t>
            </a:r>
            <a:r>
              <a:rPr lang="en-US" altLang="en-US" sz="2000" dirty="0"/>
              <a:t> + 99x</a:t>
            </a:r>
            <a:r>
              <a:rPr lang="en-US" altLang="en-US" sz="2000" baseline="-25000" dirty="0"/>
              <a:t>42</a:t>
            </a:r>
            <a:r>
              <a:rPr lang="en-US" altLang="en-US" sz="2000" dirty="0"/>
              <a:t> - 90(x</a:t>
            </a:r>
            <a:r>
              <a:rPr lang="en-US" altLang="en-US" sz="2000" baseline="-25000" dirty="0"/>
              <a:t>12</a:t>
            </a:r>
            <a:r>
              <a:rPr lang="en-US" altLang="en-US" sz="2000" dirty="0"/>
              <a:t> + x</a:t>
            </a:r>
            <a:r>
              <a:rPr lang="en-US" altLang="en-US" sz="2000" baseline="-25000" dirty="0"/>
              <a:t>22</a:t>
            </a:r>
            <a:r>
              <a:rPr lang="en-US" altLang="en-US" sz="2000" dirty="0"/>
              <a:t> + x</a:t>
            </a:r>
            <a:r>
              <a:rPr lang="en-US" altLang="en-US" sz="2000" baseline="-25000" dirty="0"/>
              <a:t>32</a:t>
            </a:r>
            <a:r>
              <a:rPr lang="en-US" altLang="en-US" sz="2000" dirty="0"/>
              <a:t> + x</a:t>
            </a:r>
            <a:r>
              <a:rPr lang="en-US" altLang="en-US" sz="2000" baseline="-25000" dirty="0"/>
              <a:t>42</a:t>
            </a:r>
            <a:r>
              <a:rPr lang="en-US" altLang="en-US" sz="2000" dirty="0"/>
              <a:t>) ≥ 0</a:t>
            </a:r>
          </a:p>
          <a:p>
            <a:pPr marL="0" indent="0">
              <a:lnSpc>
                <a:spcPct val="70000"/>
              </a:lnSpc>
              <a:spcBef>
                <a:spcPct val="50000"/>
              </a:spcBef>
              <a:spcAft>
                <a:spcPts val="500"/>
              </a:spcAft>
              <a:buNone/>
            </a:pPr>
            <a:r>
              <a:rPr lang="en-US" altLang="en-US" sz="2000" dirty="0" smtClean="0"/>
              <a:t>68x</a:t>
            </a:r>
            <a:r>
              <a:rPr lang="en-US" altLang="en-US" sz="2000" baseline="-25000" dirty="0" smtClean="0"/>
              <a:t>13</a:t>
            </a:r>
            <a:r>
              <a:rPr lang="en-US" altLang="en-US" sz="2000" dirty="0" smtClean="0"/>
              <a:t> </a:t>
            </a:r>
            <a:r>
              <a:rPr lang="en-US" altLang="en-US" sz="2000" dirty="0"/>
              <a:t>+ 86x</a:t>
            </a:r>
            <a:r>
              <a:rPr lang="en-US" altLang="en-US" sz="2000" baseline="-25000" dirty="0"/>
              <a:t>23</a:t>
            </a:r>
            <a:r>
              <a:rPr lang="en-US" altLang="en-US" sz="2000" dirty="0"/>
              <a:t> + 91x</a:t>
            </a:r>
            <a:r>
              <a:rPr lang="en-US" altLang="en-US" sz="2000" baseline="-25000" dirty="0"/>
              <a:t>33</a:t>
            </a:r>
            <a:r>
              <a:rPr lang="en-US" altLang="en-US" sz="2000" dirty="0"/>
              <a:t> + 99x</a:t>
            </a:r>
            <a:r>
              <a:rPr lang="en-US" altLang="en-US" sz="2000" baseline="-25000" dirty="0"/>
              <a:t>43</a:t>
            </a:r>
            <a:r>
              <a:rPr lang="en-US" altLang="en-US" sz="2000" dirty="0"/>
              <a:t> - 85(x</a:t>
            </a:r>
            <a:r>
              <a:rPr lang="en-US" altLang="en-US" sz="2000" baseline="-25000" dirty="0"/>
              <a:t>13</a:t>
            </a:r>
            <a:r>
              <a:rPr lang="en-US" altLang="en-US" sz="2000" dirty="0"/>
              <a:t> + x</a:t>
            </a:r>
            <a:r>
              <a:rPr lang="en-US" altLang="en-US" sz="2000" baseline="-25000" dirty="0"/>
              <a:t>23</a:t>
            </a:r>
            <a:r>
              <a:rPr lang="en-US" altLang="en-US" sz="2000" dirty="0"/>
              <a:t> + x</a:t>
            </a:r>
            <a:r>
              <a:rPr lang="en-US" altLang="en-US" sz="2000" baseline="-25000" dirty="0"/>
              <a:t>33</a:t>
            </a:r>
            <a:r>
              <a:rPr lang="en-US" altLang="en-US" sz="2000" dirty="0"/>
              <a:t> + x</a:t>
            </a:r>
            <a:r>
              <a:rPr lang="en-US" altLang="en-US" sz="2000" baseline="-25000" dirty="0"/>
              <a:t>43</a:t>
            </a:r>
            <a:r>
              <a:rPr lang="en-US" altLang="en-US" sz="2000" dirty="0"/>
              <a:t>) ≥ 0</a:t>
            </a:r>
          </a:p>
          <a:p>
            <a:endParaRPr lang="en-GB" sz="2000" dirty="0"/>
          </a:p>
        </p:txBody>
      </p:sp>
      <p:grpSp>
        <p:nvGrpSpPr>
          <p:cNvPr id="4" name="Group 15"/>
          <p:cNvGrpSpPr>
            <a:grpSpLocks/>
          </p:cNvGrpSpPr>
          <p:nvPr/>
        </p:nvGrpSpPr>
        <p:grpSpPr bwMode="auto">
          <a:xfrm>
            <a:off x="354478" y="2195049"/>
            <a:ext cx="7996238" cy="820738"/>
            <a:chOff x="428" y="2878"/>
            <a:chExt cx="5037" cy="517"/>
          </a:xfrm>
        </p:grpSpPr>
        <p:sp>
          <p:nvSpPr>
            <p:cNvPr id="5" name="Rectangle 6"/>
            <p:cNvSpPr>
              <a:spLocks noChangeArrowheads="1"/>
            </p:cNvSpPr>
            <p:nvPr/>
          </p:nvSpPr>
          <p:spPr bwMode="auto">
            <a:xfrm>
              <a:off x="428" y="2929"/>
              <a:ext cx="2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AU" altLang="en-US" dirty="0" smtClean="0">
                  <a:latin typeface="+mj-lt"/>
                </a:rPr>
                <a:t>Octane Rating for Premium Petrol:</a:t>
              </a:r>
              <a:endParaRPr lang="en-AU" altLang="en-US" dirty="0">
                <a:latin typeface="+mj-lt"/>
              </a:endParaRPr>
            </a:p>
          </p:txBody>
        </p:sp>
        <p:grpSp>
          <p:nvGrpSpPr>
            <p:cNvPr id="6" name="Group 12"/>
            <p:cNvGrpSpPr>
              <a:grpSpLocks/>
            </p:cNvGrpSpPr>
            <p:nvPr/>
          </p:nvGrpSpPr>
          <p:grpSpPr bwMode="auto">
            <a:xfrm>
              <a:off x="2572" y="2878"/>
              <a:ext cx="2893" cy="517"/>
              <a:chOff x="2572" y="3022"/>
              <a:chExt cx="2893" cy="517"/>
            </a:xfrm>
          </p:grpSpPr>
          <p:sp>
            <p:nvSpPr>
              <p:cNvPr id="7" name="Rectangle 7"/>
              <p:cNvSpPr>
                <a:spLocks noChangeArrowheads="1"/>
              </p:cNvSpPr>
              <p:nvPr/>
            </p:nvSpPr>
            <p:spPr bwMode="auto">
              <a:xfrm>
                <a:off x="2898" y="3022"/>
                <a:ext cx="17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dirty="0">
                    <a:latin typeface="+mj-lt"/>
                  </a:rPr>
                  <a:t>68x</a:t>
                </a:r>
                <a:r>
                  <a:rPr lang="en-AU" altLang="en-US" baseline="-25000" dirty="0">
                    <a:latin typeface="+mj-lt"/>
                  </a:rPr>
                  <a:t>11</a:t>
                </a:r>
                <a:r>
                  <a:rPr lang="en-AU" altLang="en-US" dirty="0">
                    <a:latin typeface="+mj-lt"/>
                  </a:rPr>
                  <a:t> + 86x</a:t>
                </a:r>
                <a:r>
                  <a:rPr lang="en-AU" altLang="en-US" baseline="-25000" dirty="0">
                    <a:latin typeface="+mj-lt"/>
                  </a:rPr>
                  <a:t>21</a:t>
                </a:r>
                <a:r>
                  <a:rPr lang="en-AU" altLang="en-US" dirty="0">
                    <a:latin typeface="+mj-lt"/>
                  </a:rPr>
                  <a:t> + 91x</a:t>
                </a:r>
                <a:r>
                  <a:rPr lang="en-AU" altLang="en-US" baseline="-25000" dirty="0">
                    <a:latin typeface="+mj-lt"/>
                  </a:rPr>
                  <a:t>31</a:t>
                </a:r>
                <a:r>
                  <a:rPr lang="en-AU" altLang="en-US" dirty="0">
                    <a:latin typeface="+mj-lt"/>
                  </a:rPr>
                  <a:t> + 99x</a:t>
                </a:r>
                <a:r>
                  <a:rPr lang="en-AU" altLang="en-US" baseline="-25000" dirty="0">
                    <a:latin typeface="+mj-lt"/>
                  </a:rPr>
                  <a:t>41</a:t>
                </a:r>
                <a:endParaRPr lang="en-US" altLang="en-US" baseline="-25000" dirty="0">
                  <a:latin typeface="+mj-lt"/>
                </a:endParaRPr>
              </a:p>
            </p:txBody>
          </p:sp>
          <p:sp>
            <p:nvSpPr>
              <p:cNvPr id="8" name="Line 8"/>
              <p:cNvSpPr>
                <a:spLocks noChangeShapeType="1"/>
              </p:cNvSpPr>
              <p:nvPr/>
            </p:nvSpPr>
            <p:spPr bwMode="auto">
              <a:xfrm>
                <a:off x="2572" y="3273"/>
                <a:ext cx="2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mj-lt"/>
                </a:endParaRPr>
              </a:p>
            </p:txBody>
          </p:sp>
          <p:sp>
            <p:nvSpPr>
              <p:cNvPr id="9" name="Rectangle 9"/>
              <p:cNvSpPr>
                <a:spLocks noChangeArrowheads="1"/>
              </p:cNvSpPr>
              <p:nvPr/>
            </p:nvSpPr>
            <p:spPr bwMode="auto">
              <a:xfrm>
                <a:off x="3130" y="3306"/>
                <a:ext cx="11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dirty="0">
                    <a:latin typeface="+mj-lt"/>
                  </a:rPr>
                  <a:t>x</a:t>
                </a:r>
                <a:r>
                  <a:rPr lang="en-AU" altLang="en-US" baseline="-25000" dirty="0">
                    <a:latin typeface="+mj-lt"/>
                  </a:rPr>
                  <a:t>11</a:t>
                </a:r>
                <a:r>
                  <a:rPr lang="en-AU" altLang="en-US" dirty="0">
                    <a:latin typeface="+mj-lt"/>
                  </a:rPr>
                  <a:t> + x</a:t>
                </a:r>
                <a:r>
                  <a:rPr lang="en-AU" altLang="en-US" baseline="-25000" dirty="0">
                    <a:latin typeface="+mj-lt"/>
                  </a:rPr>
                  <a:t>21</a:t>
                </a:r>
                <a:r>
                  <a:rPr lang="en-AU" altLang="en-US" dirty="0">
                    <a:latin typeface="+mj-lt"/>
                  </a:rPr>
                  <a:t> + x</a:t>
                </a:r>
                <a:r>
                  <a:rPr lang="en-AU" altLang="en-US" baseline="-25000" dirty="0">
                    <a:latin typeface="+mj-lt"/>
                  </a:rPr>
                  <a:t>31</a:t>
                </a:r>
                <a:r>
                  <a:rPr lang="en-AU" altLang="en-US" dirty="0">
                    <a:latin typeface="+mj-lt"/>
                  </a:rPr>
                  <a:t> + x</a:t>
                </a:r>
                <a:r>
                  <a:rPr lang="en-AU" altLang="en-US" baseline="-25000" dirty="0">
                    <a:latin typeface="+mj-lt"/>
                  </a:rPr>
                  <a:t>41</a:t>
                </a:r>
                <a:endParaRPr lang="en-US" altLang="en-US" baseline="-25000" dirty="0">
                  <a:latin typeface="+mj-lt"/>
                </a:endParaRPr>
              </a:p>
            </p:txBody>
          </p:sp>
          <p:sp>
            <p:nvSpPr>
              <p:cNvPr id="10" name="Rectangle 10"/>
              <p:cNvSpPr>
                <a:spLocks noChangeArrowheads="1"/>
              </p:cNvSpPr>
              <p:nvPr/>
            </p:nvSpPr>
            <p:spPr bwMode="auto">
              <a:xfrm>
                <a:off x="5059" y="3130"/>
                <a:ext cx="4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dirty="0">
                    <a:latin typeface="+mj-lt"/>
                  </a:rPr>
                  <a:t>≥ 95,</a:t>
                </a:r>
                <a:endParaRPr lang="en-US" altLang="en-US" dirty="0">
                  <a:latin typeface="+mj-lt"/>
                </a:endParaRPr>
              </a:p>
            </p:txBody>
          </p:sp>
        </p:grpSp>
      </p:grpSp>
    </p:spTree>
    <p:extLst>
      <p:ext uri="{BB962C8B-B14F-4D97-AF65-F5344CB8AC3E}">
        <p14:creationId xmlns:p14="http://schemas.microsoft.com/office/powerpoint/2010/main" val="258913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395536" y="476672"/>
            <a:ext cx="8372475" cy="583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spcAft>
                <a:spcPts val="500"/>
              </a:spcAft>
            </a:pPr>
            <a:r>
              <a:rPr lang="en-US" altLang="en-US" sz="1800" dirty="0"/>
              <a:t>Maximize:</a:t>
            </a:r>
          </a:p>
          <a:p>
            <a:pPr>
              <a:lnSpc>
                <a:spcPct val="70000"/>
              </a:lnSpc>
              <a:spcBef>
                <a:spcPct val="50000"/>
              </a:spcBef>
              <a:spcAft>
                <a:spcPts val="500"/>
              </a:spcAft>
            </a:pPr>
            <a:r>
              <a:rPr lang="en-US" altLang="en-US" sz="1800" dirty="0"/>
              <a:t>  </a:t>
            </a:r>
            <a:endParaRPr lang="en-US" altLang="en-US" sz="1800" dirty="0" smtClean="0"/>
          </a:p>
          <a:p>
            <a:pPr>
              <a:lnSpc>
                <a:spcPct val="70000"/>
              </a:lnSpc>
              <a:spcBef>
                <a:spcPct val="50000"/>
              </a:spcBef>
              <a:spcAft>
                <a:spcPts val="500"/>
              </a:spcAft>
            </a:pPr>
            <a:r>
              <a:rPr lang="en-US" altLang="en-US" sz="1800" dirty="0" smtClean="0"/>
              <a:t>45.15(x</a:t>
            </a:r>
            <a:r>
              <a:rPr lang="en-US" altLang="en-US" sz="1800" baseline="-25000" dirty="0" smtClean="0"/>
              <a:t>11</a:t>
            </a:r>
            <a:r>
              <a:rPr lang="en-US" altLang="en-US" sz="1800" dirty="0" smtClean="0"/>
              <a:t> </a:t>
            </a:r>
            <a:r>
              <a:rPr lang="en-US" altLang="en-US" sz="1800" dirty="0"/>
              <a:t>+ x</a:t>
            </a:r>
            <a:r>
              <a:rPr lang="en-US" altLang="en-US" sz="1800" baseline="-25000" dirty="0"/>
              <a:t>21</a:t>
            </a:r>
            <a:r>
              <a:rPr lang="en-US" altLang="en-US" sz="1800" dirty="0"/>
              <a:t> + x</a:t>
            </a:r>
            <a:r>
              <a:rPr lang="en-US" altLang="en-US" sz="1800" baseline="-25000" dirty="0"/>
              <a:t>31</a:t>
            </a:r>
            <a:r>
              <a:rPr lang="en-US" altLang="en-US" sz="1800" dirty="0"/>
              <a:t> + x</a:t>
            </a:r>
            <a:r>
              <a:rPr lang="en-US" altLang="en-US" sz="1800" baseline="-25000" dirty="0"/>
              <a:t>41</a:t>
            </a:r>
            <a:r>
              <a:rPr lang="en-US" altLang="en-US" sz="1800" dirty="0"/>
              <a:t>) + 42.95(x</a:t>
            </a:r>
            <a:r>
              <a:rPr lang="en-US" altLang="en-US" sz="1800" baseline="-25000" dirty="0"/>
              <a:t>12</a:t>
            </a:r>
            <a:r>
              <a:rPr lang="en-US" altLang="en-US" sz="1800" dirty="0"/>
              <a:t> + x</a:t>
            </a:r>
            <a:r>
              <a:rPr lang="en-US" altLang="en-US" sz="1800" baseline="-25000" dirty="0"/>
              <a:t>22</a:t>
            </a:r>
            <a:r>
              <a:rPr lang="en-US" altLang="en-US" sz="1800" dirty="0"/>
              <a:t> + x</a:t>
            </a:r>
            <a:r>
              <a:rPr lang="en-US" altLang="en-US" sz="1800" baseline="-25000" dirty="0"/>
              <a:t>32</a:t>
            </a:r>
            <a:r>
              <a:rPr lang="en-US" altLang="en-US" sz="1800" dirty="0"/>
              <a:t> + x</a:t>
            </a:r>
            <a:r>
              <a:rPr lang="en-US" altLang="en-US" sz="1800" baseline="-25000" dirty="0"/>
              <a:t>42</a:t>
            </a:r>
            <a:r>
              <a:rPr lang="en-US" altLang="en-US" sz="1800" dirty="0"/>
              <a:t>) + 40.99(x</a:t>
            </a:r>
            <a:r>
              <a:rPr lang="en-US" altLang="en-US" sz="1800" baseline="-25000" dirty="0"/>
              <a:t>13</a:t>
            </a:r>
            <a:r>
              <a:rPr lang="en-US" altLang="en-US" sz="1800" dirty="0"/>
              <a:t> + x</a:t>
            </a:r>
            <a:r>
              <a:rPr lang="en-US" altLang="en-US" sz="1800" baseline="-25000" dirty="0"/>
              <a:t>23</a:t>
            </a:r>
            <a:r>
              <a:rPr lang="en-US" altLang="en-US" sz="1800" dirty="0"/>
              <a:t> + x</a:t>
            </a:r>
            <a:r>
              <a:rPr lang="en-US" altLang="en-US" sz="1800" baseline="-25000" dirty="0"/>
              <a:t>33</a:t>
            </a:r>
            <a:r>
              <a:rPr lang="en-US" altLang="en-US" sz="1800" dirty="0"/>
              <a:t> + x</a:t>
            </a:r>
            <a:r>
              <a:rPr lang="en-US" altLang="en-US" sz="1800" baseline="-25000" dirty="0"/>
              <a:t>43</a:t>
            </a:r>
            <a:r>
              <a:rPr lang="en-US" altLang="en-US" sz="1800" dirty="0"/>
              <a:t>) </a:t>
            </a:r>
            <a:r>
              <a:rPr lang="en-US" altLang="en-US" sz="1800" dirty="0" smtClean="0"/>
              <a:t> </a:t>
            </a:r>
            <a:endParaRPr lang="en-US" altLang="en-US" sz="1800" dirty="0"/>
          </a:p>
          <a:p>
            <a:pPr>
              <a:lnSpc>
                <a:spcPct val="70000"/>
              </a:lnSpc>
              <a:spcBef>
                <a:spcPct val="50000"/>
              </a:spcBef>
              <a:spcAft>
                <a:spcPts val="500"/>
              </a:spcAft>
            </a:pPr>
            <a:endParaRPr lang="en-US" altLang="en-US" sz="1800" dirty="0" smtClean="0"/>
          </a:p>
          <a:p>
            <a:pPr>
              <a:lnSpc>
                <a:spcPct val="70000"/>
              </a:lnSpc>
              <a:spcBef>
                <a:spcPct val="50000"/>
              </a:spcBef>
              <a:spcAft>
                <a:spcPts val="500"/>
              </a:spcAft>
            </a:pPr>
            <a:r>
              <a:rPr lang="en-US" altLang="en-US" sz="1800" dirty="0" smtClean="0"/>
              <a:t>Subject </a:t>
            </a:r>
            <a:r>
              <a:rPr lang="en-US" altLang="en-US" sz="1800" dirty="0"/>
              <a:t>to:</a:t>
            </a:r>
          </a:p>
          <a:p>
            <a:pPr>
              <a:lnSpc>
                <a:spcPct val="70000"/>
              </a:lnSpc>
              <a:spcBef>
                <a:spcPct val="50000"/>
              </a:spcBef>
              <a:spcAft>
                <a:spcPts val="500"/>
              </a:spcAft>
            </a:pPr>
            <a:r>
              <a:rPr lang="en-US" altLang="en-US" sz="1800" dirty="0"/>
              <a:t>	</a:t>
            </a:r>
            <a:r>
              <a:rPr lang="en-US" altLang="en-US" sz="1800" dirty="0" smtClean="0"/>
              <a:t>68x</a:t>
            </a:r>
            <a:r>
              <a:rPr lang="en-US" altLang="en-US" sz="1800" baseline="-25000" dirty="0" smtClean="0"/>
              <a:t>11</a:t>
            </a:r>
            <a:r>
              <a:rPr lang="en-US" altLang="en-US" sz="1800" dirty="0" smtClean="0"/>
              <a:t> + 86x</a:t>
            </a:r>
            <a:r>
              <a:rPr lang="en-US" altLang="en-US" sz="1800" baseline="-25000" dirty="0" smtClean="0"/>
              <a:t>21</a:t>
            </a:r>
            <a:r>
              <a:rPr lang="en-US" altLang="en-US" sz="1800" dirty="0" smtClean="0"/>
              <a:t> + 91x</a:t>
            </a:r>
            <a:r>
              <a:rPr lang="en-US" altLang="en-US" sz="1800" baseline="-25000" dirty="0" smtClean="0"/>
              <a:t>31</a:t>
            </a:r>
            <a:r>
              <a:rPr lang="en-US" altLang="en-US" sz="1800" dirty="0" smtClean="0"/>
              <a:t> + 99x</a:t>
            </a:r>
            <a:r>
              <a:rPr lang="en-US" altLang="en-US" sz="1800" baseline="-25000" dirty="0" smtClean="0"/>
              <a:t>41</a:t>
            </a:r>
            <a:r>
              <a:rPr lang="en-US" altLang="en-US" sz="1800" dirty="0" smtClean="0"/>
              <a:t> - 95(x</a:t>
            </a:r>
            <a:r>
              <a:rPr lang="en-US" altLang="en-US" sz="1800" baseline="-25000" dirty="0" smtClean="0"/>
              <a:t>11</a:t>
            </a:r>
            <a:r>
              <a:rPr lang="en-US" altLang="en-US" sz="1800" dirty="0" smtClean="0"/>
              <a:t> + x</a:t>
            </a:r>
            <a:r>
              <a:rPr lang="en-US" altLang="en-US" sz="1800" baseline="-25000" dirty="0" smtClean="0"/>
              <a:t>21</a:t>
            </a:r>
            <a:r>
              <a:rPr lang="en-US" altLang="en-US" sz="1800" dirty="0" smtClean="0"/>
              <a:t> + x</a:t>
            </a:r>
            <a:r>
              <a:rPr lang="en-US" altLang="en-US" sz="1800" baseline="-25000" dirty="0" smtClean="0"/>
              <a:t>31</a:t>
            </a:r>
            <a:r>
              <a:rPr lang="en-US" altLang="en-US" sz="1800" dirty="0" smtClean="0"/>
              <a:t> + x</a:t>
            </a:r>
            <a:r>
              <a:rPr lang="en-US" altLang="en-US" sz="1800" baseline="-25000" dirty="0" smtClean="0"/>
              <a:t>41</a:t>
            </a:r>
            <a:r>
              <a:rPr lang="en-US" altLang="en-US" sz="1800" dirty="0" smtClean="0"/>
              <a:t>) ≥ 0</a:t>
            </a:r>
          </a:p>
          <a:p>
            <a:pPr>
              <a:lnSpc>
                <a:spcPct val="70000"/>
              </a:lnSpc>
              <a:spcBef>
                <a:spcPct val="50000"/>
              </a:spcBef>
              <a:spcAft>
                <a:spcPts val="500"/>
              </a:spcAft>
            </a:pPr>
            <a:r>
              <a:rPr lang="en-US" altLang="en-US" sz="1800" dirty="0" smtClean="0"/>
              <a:t>	68x</a:t>
            </a:r>
            <a:r>
              <a:rPr lang="en-US" altLang="en-US" sz="1800" baseline="-25000" dirty="0" smtClean="0"/>
              <a:t>12</a:t>
            </a:r>
            <a:r>
              <a:rPr lang="en-US" altLang="en-US" sz="1800" dirty="0" smtClean="0"/>
              <a:t> + 86x</a:t>
            </a:r>
            <a:r>
              <a:rPr lang="en-US" altLang="en-US" sz="1800" baseline="-25000" dirty="0" smtClean="0"/>
              <a:t>22</a:t>
            </a:r>
            <a:r>
              <a:rPr lang="en-US" altLang="en-US" sz="1800" dirty="0" smtClean="0"/>
              <a:t> + 91x</a:t>
            </a:r>
            <a:r>
              <a:rPr lang="en-US" altLang="en-US" sz="1800" baseline="-25000" dirty="0" smtClean="0"/>
              <a:t>32</a:t>
            </a:r>
            <a:r>
              <a:rPr lang="en-US" altLang="en-US" sz="1800" dirty="0" smtClean="0"/>
              <a:t> + 99x</a:t>
            </a:r>
            <a:r>
              <a:rPr lang="en-US" altLang="en-US" sz="1800" baseline="-25000" dirty="0" smtClean="0"/>
              <a:t>42</a:t>
            </a:r>
            <a:r>
              <a:rPr lang="en-US" altLang="en-US" sz="1800" dirty="0" smtClean="0"/>
              <a:t> - 90(x</a:t>
            </a:r>
            <a:r>
              <a:rPr lang="en-US" altLang="en-US" sz="1800" baseline="-25000" dirty="0" smtClean="0"/>
              <a:t>12</a:t>
            </a:r>
            <a:r>
              <a:rPr lang="en-US" altLang="en-US" sz="1800" dirty="0" smtClean="0"/>
              <a:t> + x</a:t>
            </a:r>
            <a:r>
              <a:rPr lang="en-US" altLang="en-US" sz="1800" baseline="-25000" dirty="0" smtClean="0"/>
              <a:t>22</a:t>
            </a:r>
            <a:r>
              <a:rPr lang="en-US" altLang="en-US" sz="1800" dirty="0" smtClean="0"/>
              <a:t> + x</a:t>
            </a:r>
            <a:r>
              <a:rPr lang="en-US" altLang="en-US" sz="1800" baseline="-25000" dirty="0" smtClean="0"/>
              <a:t>32</a:t>
            </a:r>
            <a:r>
              <a:rPr lang="en-US" altLang="en-US" sz="1800" dirty="0" smtClean="0"/>
              <a:t> + x</a:t>
            </a:r>
            <a:r>
              <a:rPr lang="en-US" altLang="en-US" sz="1800" baseline="-25000" dirty="0" smtClean="0"/>
              <a:t>42</a:t>
            </a:r>
            <a:r>
              <a:rPr lang="en-US" altLang="en-US" sz="1800" dirty="0" smtClean="0"/>
              <a:t>) ≥ 0</a:t>
            </a:r>
          </a:p>
          <a:p>
            <a:pPr>
              <a:lnSpc>
                <a:spcPct val="70000"/>
              </a:lnSpc>
              <a:spcBef>
                <a:spcPct val="50000"/>
              </a:spcBef>
              <a:spcAft>
                <a:spcPts val="500"/>
              </a:spcAft>
            </a:pPr>
            <a:r>
              <a:rPr lang="en-US" altLang="en-US" sz="1800" dirty="0" smtClean="0"/>
              <a:t>	68x</a:t>
            </a:r>
            <a:r>
              <a:rPr lang="en-US" altLang="en-US" sz="1800" baseline="-25000" dirty="0" smtClean="0"/>
              <a:t>13</a:t>
            </a:r>
            <a:r>
              <a:rPr lang="en-US" altLang="en-US" sz="1800" dirty="0" smtClean="0"/>
              <a:t> + 86x</a:t>
            </a:r>
            <a:r>
              <a:rPr lang="en-US" altLang="en-US" sz="1800" baseline="-25000" dirty="0" smtClean="0"/>
              <a:t>23</a:t>
            </a:r>
            <a:r>
              <a:rPr lang="en-US" altLang="en-US" sz="1800" dirty="0" smtClean="0"/>
              <a:t> + 91x</a:t>
            </a:r>
            <a:r>
              <a:rPr lang="en-US" altLang="en-US" sz="1800" baseline="-25000" dirty="0" smtClean="0"/>
              <a:t>33</a:t>
            </a:r>
            <a:r>
              <a:rPr lang="en-US" altLang="en-US" sz="1800" dirty="0" smtClean="0"/>
              <a:t> + 99x</a:t>
            </a:r>
            <a:r>
              <a:rPr lang="en-US" altLang="en-US" sz="1800" baseline="-25000" dirty="0" smtClean="0"/>
              <a:t>43</a:t>
            </a:r>
            <a:r>
              <a:rPr lang="en-US" altLang="en-US" sz="1800" dirty="0" smtClean="0"/>
              <a:t> - 85(x</a:t>
            </a:r>
            <a:r>
              <a:rPr lang="en-US" altLang="en-US" sz="1800" baseline="-25000" dirty="0" smtClean="0"/>
              <a:t>13</a:t>
            </a:r>
            <a:r>
              <a:rPr lang="en-US" altLang="en-US" sz="1800" dirty="0" smtClean="0"/>
              <a:t> + x</a:t>
            </a:r>
            <a:r>
              <a:rPr lang="en-US" altLang="en-US" sz="1800" baseline="-25000" dirty="0" smtClean="0"/>
              <a:t>23</a:t>
            </a:r>
            <a:r>
              <a:rPr lang="en-US" altLang="en-US" sz="1800" dirty="0" smtClean="0"/>
              <a:t> + x</a:t>
            </a:r>
            <a:r>
              <a:rPr lang="en-US" altLang="en-US" sz="1800" baseline="-25000" dirty="0" smtClean="0"/>
              <a:t>33</a:t>
            </a:r>
            <a:r>
              <a:rPr lang="en-US" altLang="en-US" sz="1800" dirty="0" smtClean="0"/>
              <a:t> + x</a:t>
            </a:r>
            <a:r>
              <a:rPr lang="en-US" altLang="en-US" sz="1800" baseline="-25000" dirty="0" smtClean="0"/>
              <a:t>43</a:t>
            </a:r>
            <a:r>
              <a:rPr lang="en-US" altLang="en-US" sz="1800" dirty="0" smtClean="0"/>
              <a:t>) ≥ 0</a:t>
            </a:r>
          </a:p>
          <a:p>
            <a:pPr>
              <a:lnSpc>
                <a:spcPct val="70000"/>
              </a:lnSpc>
              <a:spcBef>
                <a:spcPct val="50000"/>
              </a:spcBef>
              <a:spcAft>
                <a:spcPts val="500"/>
              </a:spcAft>
            </a:pPr>
            <a:r>
              <a:rPr lang="en-US" altLang="en-US" sz="1800" dirty="0" smtClean="0"/>
              <a:t>	x</a:t>
            </a:r>
            <a:r>
              <a:rPr lang="en-US" altLang="en-US" sz="1800" baseline="-25000" dirty="0" smtClean="0"/>
              <a:t>11</a:t>
            </a:r>
            <a:r>
              <a:rPr lang="en-US" altLang="en-US" sz="1800" dirty="0" smtClean="0"/>
              <a:t> + x</a:t>
            </a:r>
            <a:r>
              <a:rPr lang="en-US" altLang="en-US" sz="1800" baseline="-25000" dirty="0" smtClean="0"/>
              <a:t>12</a:t>
            </a:r>
            <a:r>
              <a:rPr lang="en-US" altLang="en-US" sz="1800" dirty="0" smtClean="0"/>
              <a:t> + x</a:t>
            </a:r>
            <a:r>
              <a:rPr lang="en-US" altLang="en-US" sz="1800" baseline="-25000" dirty="0" smtClean="0"/>
              <a:t>13</a:t>
            </a:r>
            <a:r>
              <a:rPr lang="en-US" altLang="en-US" sz="1800" dirty="0" smtClean="0"/>
              <a:t> ≤ 4000</a:t>
            </a:r>
          </a:p>
          <a:p>
            <a:pPr>
              <a:lnSpc>
                <a:spcPct val="70000"/>
              </a:lnSpc>
              <a:spcBef>
                <a:spcPct val="50000"/>
              </a:spcBef>
              <a:spcAft>
                <a:spcPts val="500"/>
              </a:spcAft>
            </a:pPr>
            <a:r>
              <a:rPr lang="en-US" altLang="en-US" sz="1800" dirty="0"/>
              <a:t>	x</a:t>
            </a:r>
            <a:r>
              <a:rPr lang="en-US" altLang="en-US" sz="1800" baseline="-25000" dirty="0"/>
              <a:t>21</a:t>
            </a:r>
            <a:r>
              <a:rPr lang="en-US" altLang="en-US" sz="1800" dirty="0"/>
              <a:t> + x</a:t>
            </a:r>
            <a:r>
              <a:rPr lang="en-US" altLang="en-US" sz="1800" baseline="-25000" dirty="0"/>
              <a:t>22</a:t>
            </a:r>
            <a:r>
              <a:rPr lang="en-US" altLang="en-US" sz="1800" dirty="0"/>
              <a:t> + x</a:t>
            </a:r>
            <a:r>
              <a:rPr lang="en-US" altLang="en-US" sz="1800" baseline="-25000" dirty="0"/>
              <a:t>23</a:t>
            </a:r>
            <a:r>
              <a:rPr lang="en-US" altLang="en-US" sz="1800" dirty="0"/>
              <a:t>  ≤ 5050</a:t>
            </a:r>
          </a:p>
          <a:p>
            <a:pPr>
              <a:lnSpc>
                <a:spcPct val="70000"/>
              </a:lnSpc>
              <a:spcBef>
                <a:spcPct val="50000"/>
              </a:spcBef>
              <a:spcAft>
                <a:spcPts val="500"/>
              </a:spcAft>
            </a:pPr>
            <a:r>
              <a:rPr lang="en-US" altLang="en-US" sz="1800" dirty="0"/>
              <a:t>	x</a:t>
            </a:r>
            <a:r>
              <a:rPr lang="en-US" altLang="en-US" sz="1800" baseline="-25000" dirty="0"/>
              <a:t>31</a:t>
            </a:r>
            <a:r>
              <a:rPr lang="en-US" altLang="en-US" sz="1800" dirty="0"/>
              <a:t> + x</a:t>
            </a:r>
            <a:r>
              <a:rPr lang="en-US" altLang="en-US" sz="1800" baseline="-25000" dirty="0"/>
              <a:t>32</a:t>
            </a:r>
            <a:r>
              <a:rPr lang="en-US" altLang="en-US" sz="1800" dirty="0"/>
              <a:t> + x</a:t>
            </a:r>
            <a:r>
              <a:rPr lang="en-US" altLang="en-US" sz="1800" baseline="-25000" dirty="0"/>
              <a:t>33</a:t>
            </a:r>
            <a:r>
              <a:rPr lang="en-US" altLang="en-US" sz="1800" dirty="0"/>
              <a:t> ≤ 7100</a:t>
            </a:r>
          </a:p>
          <a:p>
            <a:pPr>
              <a:lnSpc>
                <a:spcPct val="70000"/>
              </a:lnSpc>
              <a:spcBef>
                <a:spcPct val="50000"/>
              </a:spcBef>
              <a:spcAft>
                <a:spcPts val="500"/>
              </a:spcAft>
            </a:pPr>
            <a:r>
              <a:rPr lang="en-US" altLang="en-US" sz="1800" dirty="0"/>
              <a:t>	x</a:t>
            </a:r>
            <a:r>
              <a:rPr lang="en-US" altLang="en-US" sz="1800" baseline="-25000" dirty="0"/>
              <a:t>41</a:t>
            </a:r>
            <a:r>
              <a:rPr lang="en-US" altLang="en-US" sz="1800" dirty="0"/>
              <a:t> + x</a:t>
            </a:r>
            <a:r>
              <a:rPr lang="en-US" altLang="en-US" sz="1800" baseline="-25000" dirty="0"/>
              <a:t>42</a:t>
            </a:r>
            <a:r>
              <a:rPr lang="en-US" altLang="en-US" sz="1800" dirty="0"/>
              <a:t> + x</a:t>
            </a:r>
            <a:r>
              <a:rPr lang="en-US" altLang="en-US" sz="1800" baseline="-25000" dirty="0"/>
              <a:t>43</a:t>
            </a:r>
            <a:r>
              <a:rPr lang="en-US" altLang="en-US" sz="1800" dirty="0"/>
              <a:t> ≤ 4300</a:t>
            </a:r>
          </a:p>
          <a:p>
            <a:pPr>
              <a:lnSpc>
                <a:spcPct val="70000"/>
              </a:lnSpc>
              <a:spcBef>
                <a:spcPct val="50000"/>
              </a:spcBef>
              <a:spcAft>
                <a:spcPts val="500"/>
              </a:spcAft>
            </a:pPr>
            <a:r>
              <a:rPr lang="en-US" altLang="en-US" sz="1800" dirty="0"/>
              <a:t>	x</a:t>
            </a:r>
            <a:r>
              <a:rPr lang="en-US" altLang="en-US" sz="1800" baseline="-25000" dirty="0"/>
              <a:t>11</a:t>
            </a:r>
            <a:r>
              <a:rPr lang="en-US" altLang="en-US" sz="1800" dirty="0"/>
              <a:t> + x</a:t>
            </a:r>
            <a:r>
              <a:rPr lang="en-US" altLang="en-US" sz="1800" baseline="-25000" dirty="0"/>
              <a:t>21</a:t>
            </a:r>
            <a:r>
              <a:rPr lang="en-US" altLang="en-US" sz="1800" dirty="0"/>
              <a:t> + x</a:t>
            </a:r>
            <a:r>
              <a:rPr lang="en-US" altLang="en-US" sz="1800" baseline="-25000" dirty="0"/>
              <a:t>31</a:t>
            </a:r>
            <a:r>
              <a:rPr lang="en-US" altLang="en-US" sz="1800" dirty="0"/>
              <a:t> + x</a:t>
            </a:r>
            <a:r>
              <a:rPr lang="en-US" altLang="en-US" sz="1800" baseline="-25000" dirty="0"/>
              <a:t>41</a:t>
            </a:r>
            <a:r>
              <a:rPr lang="en-US" altLang="en-US" sz="1800" dirty="0"/>
              <a:t> ≤ 10,000</a:t>
            </a:r>
          </a:p>
          <a:p>
            <a:pPr>
              <a:lnSpc>
                <a:spcPct val="70000"/>
              </a:lnSpc>
              <a:spcBef>
                <a:spcPct val="50000"/>
              </a:spcBef>
              <a:spcAft>
                <a:spcPts val="500"/>
              </a:spcAft>
            </a:pPr>
            <a:r>
              <a:rPr lang="en-US" altLang="en-US" sz="1800" dirty="0"/>
              <a:t>	x</a:t>
            </a:r>
            <a:r>
              <a:rPr lang="en-US" altLang="en-US" sz="1800" baseline="-25000" dirty="0"/>
              <a:t>13</a:t>
            </a:r>
            <a:r>
              <a:rPr lang="en-US" altLang="en-US" sz="1800" dirty="0"/>
              <a:t> + x</a:t>
            </a:r>
            <a:r>
              <a:rPr lang="en-US" altLang="en-US" sz="1800" baseline="-25000" dirty="0"/>
              <a:t>23</a:t>
            </a:r>
            <a:r>
              <a:rPr lang="en-US" altLang="en-US" sz="1800" dirty="0"/>
              <a:t> + x</a:t>
            </a:r>
            <a:r>
              <a:rPr lang="en-US" altLang="en-US" sz="1800" baseline="-25000" dirty="0"/>
              <a:t>33</a:t>
            </a:r>
            <a:r>
              <a:rPr lang="en-US" altLang="en-US" sz="1800" dirty="0"/>
              <a:t> + x</a:t>
            </a:r>
            <a:r>
              <a:rPr lang="en-US" altLang="en-US" sz="1800" baseline="-25000" dirty="0"/>
              <a:t>43</a:t>
            </a:r>
            <a:r>
              <a:rPr lang="en-US" altLang="en-US" sz="1800" dirty="0"/>
              <a:t> ≥ 15,000</a:t>
            </a:r>
          </a:p>
          <a:p>
            <a:pPr>
              <a:lnSpc>
                <a:spcPct val="70000"/>
              </a:lnSpc>
              <a:spcBef>
                <a:spcPct val="50000"/>
              </a:spcBef>
              <a:spcAft>
                <a:spcPts val="500"/>
              </a:spcAft>
            </a:pPr>
            <a:r>
              <a:rPr lang="en-US" altLang="en-US" sz="1800" dirty="0"/>
              <a:t>	</a:t>
            </a:r>
            <a:r>
              <a:rPr lang="en-US" altLang="en-US" sz="1800" dirty="0" err="1"/>
              <a:t>x</a:t>
            </a:r>
            <a:r>
              <a:rPr lang="en-US" altLang="en-US" sz="1800" baseline="-25000" dirty="0" err="1"/>
              <a:t>ij</a:t>
            </a:r>
            <a:r>
              <a:rPr lang="en-US" altLang="en-US" sz="1800" dirty="0"/>
              <a:t> ≥ 0 for I = 1, 2, 3, 4, and j = 1, 2, 3.</a:t>
            </a:r>
          </a:p>
        </p:txBody>
      </p:sp>
    </p:spTree>
    <p:extLst>
      <p:ext uri="{BB962C8B-B14F-4D97-AF65-F5344CB8AC3E}">
        <p14:creationId xmlns:p14="http://schemas.microsoft.com/office/powerpoint/2010/main" val="2967669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Why am I here?</a:t>
            </a:r>
          </a:p>
          <a:p>
            <a:pPr>
              <a:buNone/>
            </a:pPr>
            <a:endParaRPr lang="en-GB" sz="1200" dirty="0" smtClean="0"/>
          </a:p>
          <a:p>
            <a:pPr lvl="1"/>
            <a:r>
              <a:rPr lang="en-GB" dirty="0" smtClean="0"/>
              <a:t>To introduce you to Operational Research (O.R.)</a:t>
            </a:r>
          </a:p>
          <a:p>
            <a:pPr lvl="1"/>
            <a:r>
              <a:rPr lang="en-GB" dirty="0" smtClean="0"/>
              <a:t>To show you how O.R. is used to help solve problems in lots of everyday situations</a:t>
            </a:r>
          </a:p>
          <a:p>
            <a:pPr lvl="1"/>
            <a:r>
              <a:rPr lang="en-GB" dirty="0" smtClean="0"/>
              <a:t>To prove </a:t>
            </a:r>
            <a:r>
              <a:rPr lang="en-GB" dirty="0" smtClean="0"/>
              <a:t>that there are plenty of options for future </a:t>
            </a:r>
            <a:r>
              <a:rPr lang="en-GB" dirty="0" smtClean="0"/>
              <a:t>research after an MSc/</a:t>
            </a:r>
            <a:r>
              <a:rPr lang="en-GB" dirty="0" err="1" smtClean="0"/>
              <a:t>MChem</a:t>
            </a: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can O.R. take you?</a:t>
            </a:r>
            <a:endParaRPr lang="en-GB" dirty="0"/>
          </a:p>
        </p:txBody>
      </p:sp>
      <p:sp>
        <p:nvSpPr>
          <p:cNvPr id="3" name="Content Placeholder 2"/>
          <p:cNvSpPr>
            <a:spLocks noGrp="1"/>
          </p:cNvSpPr>
          <p:nvPr>
            <p:ph idx="1"/>
          </p:nvPr>
        </p:nvSpPr>
        <p:spPr/>
        <p:txBody>
          <a:bodyPr>
            <a:normAutofit lnSpcReduction="10000"/>
          </a:bodyPr>
          <a:lstStyle/>
          <a:p>
            <a:r>
              <a:rPr lang="en-GB" sz="2000" dirty="0" smtClean="0"/>
              <a:t>O.R. is a profession where initiative, creativity and enthusiasm are every bit as important as technical ability. There is great scope for you to make your mark and, consequently, your future is very much in your own hands.</a:t>
            </a:r>
          </a:p>
          <a:p>
            <a:pPr>
              <a:buNone/>
            </a:pPr>
            <a:endParaRPr lang="en-GB" sz="2000" dirty="0" smtClean="0"/>
          </a:p>
          <a:p>
            <a:r>
              <a:rPr lang="en-GB" sz="2000" dirty="0" smtClean="0"/>
              <a:t>O.R. teams are involved in projects which draw on a wide range of business skills and have dealings with anyone from shop floor to boardroom.</a:t>
            </a:r>
          </a:p>
          <a:p>
            <a:pPr>
              <a:buNone/>
            </a:pPr>
            <a:endParaRPr lang="en-GB" sz="2000" dirty="0" smtClean="0"/>
          </a:p>
          <a:p>
            <a:r>
              <a:rPr lang="en-GB" sz="2000" dirty="0" smtClean="0"/>
              <a:t>As an Operational Researcher you will have the opportunity to undertake a variety of roles including:</a:t>
            </a:r>
          </a:p>
          <a:p>
            <a:pPr lvl="1"/>
            <a:r>
              <a:rPr lang="en-GB" sz="2000" dirty="0" smtClean="0"/>
              <a:t>Analytical/consultancy</a:t>
            </a:r>
          </a:p>
          <a:p>
            <a:pPr lvl="1"/>
            <a:r>
              <a:rPr lang="en-GB" sz="2000" dirty="0" smtClean="0"/>
              <a:t>Project management</a:t>
            </a:r>
          </a:p>
          <a:p>
            <a:pPr lvl="1"/>
            <a:r>
              <a:rPr lang="en-GB" sz="2000" dirty="0" smtClean="0"/>
              <a:t>General management</a:t>
            </a:r>
          </a:p>
          <a:p>
            <a:pPr lvl="1"/>
            <a:r>
              <a:rPr lang="en-GB" sz="2000" dirty="0" smtClean="0"/>
              <a:t>Lecturer/researcher</a:t>
            </a:r>
            <a:endParaRPr lang="en-GB"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OR - summary</a:t>
            </a:r>
            <a:endParaRPr lang="en-GB" dirty="0"/>
          </a:p>
        </p:txBody>
      </p:sp>
      <p:sp>
        <p:nvSpPr>
          <p:cNvPr id="3" name="Content Placeholder 2"/>
          <p:cNvSpPr>
            <a:spLocks noGrp="1"/>
          </p:cNvSpPr>
          <p:nvPr>
            <p:ph idx="1"/>
          </p:nvPr>
        </p:nvSpPr>
        <p:spPr>
          <a:xfrm>
            <a:off x="457200" y="1600200"/>
            <a:ext cx="4114800" cy="4525963"/>
          </a:xfrm>
        </p:spPr>
        <p:txBody>
          <a:bodyPr>
            <a:normAutofit fontScale="92500"/>
          </a:bodyPr>
          <a:lstStyle/>
          <a:p>
            <a:pPr>
              <a:defRPr/>
            </a:pPr>
            <a:r>
              <a:rPr lang="en-GB" sz="2400" dirty="0" smtClean="0"/>
              <a:t>You can help solve real problems</a:t>
            </a:r>
          </a:p>
          <a:p>
            <a:pPr>
              <a:defRPr/>
            </a:pPr>
            <a:r>
              <a:rPr lang="en-GB" sz="2400" dirty="0" smtClean="0"/>
              <a:t>You can make a difference</a:t>
            </a:r>
          </a:p>
          <a:p>
            <a:pPr lvl="1">
              <a:defRPr/>
            </a:pPr>
            <a:r>
              <a:rPr lang="en-GB" sz="2200" dirty="0" smtClean="0"/>
              <a:t>To the way things are run</a:t>
            </a:r>
          </a:p>
          <a:p>
            <a:pPr lvl="1">
              <a:defRPr/>
            </a:pPr>
            <a:r>
              <a:rPr lang="en-GB" sz="2200" dirty="0" smtClean="0"/>
              <a:t>To the way people think</a:t>
            </a:r>
          </a:p>
          <a:p>
            <a:pPr lvl="1">
              <a:defRPr/>
            </a:pPr>
            <a:r>
              <a:rPr lang="en-GB" sz="2200" dirty="0" smtClean="0"/>
              <a:t>To improve the use of resources or to increase profit</a:t>
            </a:r>
          </a:p>
          <a:p>
            <a:pPr>
              <a:defRPr/>
            </a:pPr>
            <a:r>
              <a:rPr lang="en-GB" sz="2400" dirty="0" smtClean="0"/>
              <a:t>Your skills are potentially valuable in a wide range of organisations</a:t>
            </a:r>
          </a:p>
          <a:p>
            <a:pPr>
              <a:defRPr/>
            </a:pPr>
            <a:r>
              <a:rPr lang="en-GB" sz="2400" dirty="0" smtClean="0"/>
              <a:t>OR </a:t>
            </a:r>
            <a:r>
              <a:rPr lang="en-GB" sz="2400" dirty="0" smtClean="0"/>
              <a:t>Post Graduates </a:t>
            </a:r>
            <a:r>
              <a:rPr lang="en-GB" sz="2400" dirty="0" smtClean="0"/>
              <a:t>are highly sought after</a:t>
            </a:r>
          </a:p>
          <a:p>
            <a:endParaRPr lang="en-GB" dirty="0"/>
          </a:p>
        </p:txBody>
      </p:sp>
      <p:sp>
        <p:nvSpPr>
          <p:cNvPr id="7" name="Content Placeholder 2"/>
          <p:cNvSpPr txBox="1">
            <a:spLocks/>
          </p:cNvSpPr>
          <p:nvPr/>
        </p:nvSpPr>
        <p:spPr>
          <a:xfrm>
            <a:off x="4600604" y="1571612"/>
            <a:ext cx="4114800" cy="4525963"/>
          </a:xfrm>
          <a:prstGeom prst="rect">
            <a:avLst/>
          </a:prstGeom>
        </p:spPr>
        <p:txBody>
          <a:bodyPr vert="horz" lIns="91440" tIns="45720" rIns="91440" bIns="45720" rtlCol="0">
            <a:normAutofit/>
          </a:bodyPr>
          <a:lstStyle/>
          <a:p>
            <a:pPr marL="342900" marR="0" lvl="0" indent="-342900" fontAlgn="auto">
              <a:lnSpc>
                <a:spcPct val="80000"/>
              </a:lnSpc>
              <a:spcBef>
                <a:spcPct val="20000"/>
              </a:spcBef>
              <a:spcAft>
                <a:spcPts val="0"/>
              </a:spcAft>
              <a:buClr>
                <a:srgbClr val="0000FF"/>
              </a:buClr>
              <a:buSzTx/>
              <a:buFont typeface="Arial" pitchFamily="34" charset="0"/>
              <a:buChar char="•"/>
              <a:tabLst/>
              <a:defRPr/>
            </a:pPr>
            <a:r>
              <a:rPr lang="en-GB" sz="2200" dirty="0" smtClean="0"/>
              <a:t>You can make use of a range of skills</a:t>
            </a:r>
          </a:p>
          <a:p>
            <a:pPr marL="742950" lvl="1" indent="-285750">
              <a:lnSpc>
                <a:spcPct val="80000"/>
              </a:lnSpc>
              <a:spcBef>
                <a:spcPct val="20000"/>
              </a:spcBef>
              <a:buClr>
                <a:srgbClr val="FF0000"/>
              </a:buClr>
              <a:buFont typeface="Arial" pitchFamily="34" charset="0"/>
              <a:buChar char="–"/>
            </a:pPr>
            <a:r>
              <a:rPr lang="en-GB" sz="2000" dirty="0" smtClean="0"/>
              <a:t>Analytical skills</a:t>
            </a:r>
          </a:p>
          <a:p>
            <a:pPr marL="742950" lvl="1" indent="-285750">
              <a:lnSpc>
                <a:spcPct val="80000"/>
              </a:lnSpc>
              <a:spcBef>
                <a:spcPct val="20000"/>
              </a:spcBef>
              <a:buClr>
                <a:srgbClr val="FF0000"/>
              </a:buClr>
              <a:buFont typeface="Arial" pitchFamily="34" charset="0"/>
              <a:buChar char="–"/>
            </a:pPr>
            <a:r>
              <a:rPr lang="en-GB" sz="2000" dirty="0" smtClean="0"/>
              <a:t>Communication skills</a:t>
            </a:r>
          </a:p>
          <a:p>
            <a:pPr marL="742950" lvl="1" indent="-285750">
              <a:lnSpc>
                <a:spcPct val="80000"/>
              </a:lnSpc>
              <a:spcBef>
                <a:spcPct val="20000"/>
              </a:spcBef>
              <a:buClr>
                <a:srgbClr val="FF0000"/>
              </a:buClr>
              <a:buFont typeface="Arial" pitchFamily="34" charset="0"/>
              <a:buChar char="–"/>
            </a:pPr>
            <a:r>
              <a:rPr lang="en-GB" sz="2000" dirty="0" smtClean="0"/>
              <a:t>Ability to see the big picture and to focus on detail</a:t>
            </a:r>
          </a:p>
          <a:p>
            <a:pPr marL="742950" lvl="1" indent="-285750">
              <a:lnSpc>
                <a:spcPct val="80000"/>
              </a:lnSpc>
              <a:spcBef>
                <a:spcPct val="20000"/>
              </a:spcBef>
              <a:buClr>
                <a:srgbClr val="FF0000"/>
              </a:buClr>
              <a:buFont typeface="Arial" pitchFamily="34" charset="0"/>
              <a:buChar char="–"/>
            </a:pPr>
            <a:r>
              <a:rPr lang="en-GB" sz="2000" dirty="0" smtClean="0"/>
              <a:t>Adaptable, flexible, “can do”</a:t>
            </a:r>
          </a:p>
          <a:p>
            <a:pPr marL="742950" lvl="1" indent="-285750">
              <a:lnSpc>
                <a:spcPct val="80000"/>
              </a:lnSpc>
              <a:spcBef>
                <a:spcPct val="20000"/>
              </a:spcBef>
              <a:buClr>
                <a:srgbClr val="FF0000"/>
              </a:buClr>
              <a:buFont typeface="Arial" pitchFamily="34" charset="0"/>
              <a:buChar char="–"/>
            </a:pPr>
            <a:r>
              <a:rPr lang="en-GB" sz="2000" dirty="0" smtClean="0"/>
              <a:t>Quick to learn</a:t>
            </a:r>
          </a:p>
          <a:p>
            <a:pPr marL="342900" indent="-342900">
              <a:spcBef>
                <a:spcPct val="20000"/>
              </a:spcBef>
              <a:buClr>
                <a:srgbClr val="0000FF"/>
              </a:buClr>
              <a:buFont typeface="Arial" pitchFamily="34" charset="0"/>
              <a:buChar char="•"/>
              <a:defRPr/>
            </a:pPr>
            <a:r>
              <a:rPr lang="en-GB" sz="2200" dirty="0" smtClean="0"/>
              <a:t>And you can have fun</a:t>
            </a:r>
          </a:p>
          <a:p>
            <a:pPr marL="342900" marR="0" lvl="0" indent="-342900" algn="l" defTabSz="914400" rtl="0" eaLnBrk="1" fontAlgn="auto" latinLnBrk="0" hangingPunct="1">
              <a:lnSpc>
                <a:spcPct val="100000"/>
              </a:lnSpc>
              <a:spcBef>
                <a:spcPct val="20000"/>
              </a:spcBef>
              <a:spcAft>
                <a:spcPts val="0"/>
              </a:spcAft>
              <a:buClr>
                <a:srgbClr val="0000FF"/>
              </a:buClr>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Are you interested in OR?</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564904"/>
            <a:ext cx="5760640" cy="250926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Operational Research</a:t>
            </a:r>
            <a:endParaRPr lang="en-GB" dirty="0"/>
          </a:p>
        </p:txBody>
      </p:sp>
      <p:sp>
        <p:nvSpPr>
          <p:cNvPr id="3" name="Content Placeholder 2"/>
          <p:cNvSpPr>
            <a:spLocks noGrp="1"/>
          </p:cNvSpPr>
          <p:nvPr>
            <p:ph idx="1"/>
          </p:nvPr>
        </p:nvSpPr>
        <p:spPr/>
        <p:txBody>
          <a:bodyPr>
            <a:normAutofit fontScale="92500"/>
          </a:bodyPr>
          <a:lstStyle/>
          <a:p>
            <a:r>
              <a:rPr lang="en-GB" sz="2400" dirty="0" smtClean="0"/>
              <a:t>Operational Research (O.R.) is the application of mathematical methods to tackle the real-life problems associated with decision-making in businesses and other enterprises.</a:t>
            </a:r>
          </a:p>
          <a:p>
            <a:pPr>
              <a:buNone/>
            </a:pPr>
            <a:r>
              <a:rPr lang="en-GB" sz="2400" dirty="0" smtClean="0"/>
              <a:t> </a:t>
            </a:r>
          </a:p>
          <a:p>
            <a:r>
              <a:rPr lang="en-GB" sz="2400" dirty="0" smtClean="0"/>
              <a:t>It’s very expensive to make a wrong decision! </a:t>
            </a:r>
          </a:p>
          <a:p>
            <a:endParaRPr lang="en-GB" sz="2400" dirty="0" smtClean="0"/>
          </a:p>
          <a:p>
            <a:r>
              <a:rPr lang="en-GB" sz="2400" dirty="0" smtClean="0"/>
              <a:t>O.R. combines</a:t>
            </a:r>
          </a:p>
          <a:p>
            <a:pPr>
              <a:buNone/>
            </a:pPr>
            <a:endParaRPr lang="en-GB" sz="2400" dirty="0" smtClean="0"/>
          </a:p>
          <a:p>
            <a:pPr>
              <a:buNone/>
            </a:pPr>
            <a:r>
              <a:rPr lang="en-GB" sz="2400" dirty="0" smtClean="0"/>
              <a:t>	</a:t>
            </a:r>
          </a:p>
          <a:p>
            <a:pPr>
              <a:buNone/>
            </a:pPr>
            <a:endParaRPr lang="en-GB" sz="2400" dirty="0" smtClean="0"/>
          </a:p>
          <a:p>
            <a:pPr>
              <a:buNone/>
            </a:pPr>
            <a:r>
              <a:rPr lang="en-GB" sz="2400" dirty="0" smtClean="0"/>
              <a:t>	to provide the means to make more informed and better decisions.</a:t>
            </a:r>
            <a:endParaRPr lang="en-GB" sz="2400" dirty="0"/>
          </a:p>
        </p:txBody>
      </p:sp>
      <p:grpSp>
        <p:nvGrpSpPr>
          <p:cNvPr id="15" name="Group 14"/>
          <p:cNvGrpSpPr/>
          <p:nvPr/>
        </p:nvGrpSpPr>
        <p:grpSpPr>
          <a:xfrm>
            <a:off x="2339751" y="4143380"/>
            <a:ext cx="3998640" cy="1200329"/>
            <a:chOff x="2339751" y="4143380"/>
            <a:chExt cx="3998640" cy="1200329"/>
          </a:xfrm>
        </p:grpSpPr>
        <p:pic>
          <p:nvPicPr>
            <p:cNvPr id="8" name="Picture 8" descr="MCj04238280000[1]"/>
            <p:cNvPicPr>
              <a:picLocks noGrp="1" noChangeAspect="1" noChangeArrowheads="1"/>
            </p:cNvPicPr>
            <p:nvPr>
              <p:ph sz="half" idx="2"/>
            </p:nvPr>
          </p:nvPicPr>
          <p:blipFill>
            <a:blip r:embed="rId3" cstate="print"/>
            <a:srcRect/>
            <a:stretch>
              <a:fillRect/>
            </a:stretch>
          </p:blipFill>
          <p:spPr>
            <a:xfrm>
              <a:off x="3239367" y="4352955"/>
              <a:ext cx="907999" cy="933433"/>
            </a:xfrm>
            <a:noFill/>
            <a:ln/>
          </p:spPr>
        </p:pic>
        <p:sp>
          <p:nvSpPr>
            <p:cNvPr id="9" name="Text Box 11"/>
            <p:cNvSpPr txBox="1">
              <a:spLocks noChangeArrowheads="1"/>
            </p:cNvSpPr>
            <p:nvPr/>
          </p:nvSpPr>
          <p:spPr bwMode="auto">
            <a:xfrm>
              <a:off x="2339751" y="4518152"/>
              <a:ext cx="2147839" cy="584775"/>
            </a:xfrm>
            <a:prstGeom prst="rect">
              <a:avLst/>
            </a:prstGeom>
            <a:noFill/>
            <a:ln w="9525">
              <a:noFill/>
              <a:miter lim="800000"/>
              <a:headEnd/>
              <a:tailEnd/>
            </a:ln>
            <a:effectLst/>
          </p:spPr>
          <p:txBody>
            <a:bodyPr wrap="square">
              <a:spAutoFit/>
            </a:bodyPr>
            <a:lstStyle/>
            <a:p>
              <a:r>
                <a:rPr lang="en-GB" sz="1600" b="1" dirty="0"/>
                <a:t>A way of thinking </a:t>
              </a:r>
            </a:p>
            <a:p>
              <a:r>
                <a:rPr lang="en-GB" sz="1600" b="1" dirty="0"/>
                <a:t>&amp; communicating</a:t>
              </a:r>
              <a:endParaRPr lang="en-US" sz="1600" b="1" dirty="0"/>
            </a:p>
          </p:txBody>
        </p:sp>
        <p:sp>
          <p:nvSpPr>
            <p:cNvPr id="10" name="Text Box 12"/>
            <p:cNvSpPr txBox="1">
              <a:spLocks noChangeArrowheads="1"/>
            </p:cNvSpPr>
            <p:nvPr/>
          </p:nvSpPr>
          <p:spPr bwMode="auto">
            <a:xfrm>
              <a:off x="4382375" y="4143380"/>
              <a:ext cx="622621" cy="1200329"/>
            </a:xfrm>
            <a:prstGeom prst="rect">
              <a:avLst/>
            </a:prstGeom>
            <a:noFill/>
            <a:ln w="9525">
              <a:noFill/>
              <a:miter lim="800000"/>
              <a:headEnd/>
              <a:tailEnd/>
            </a:ln>
            <a:effectLst/>
          </p:spPr>
          <p:txBody>
            <a:bodyPr wrap="square">
              <a:spAutoFit/>
            </a:bodyPr>
            <a:lstStyle/>
            <a:p>
              <a:r>
                <a:rPr lang="en-GB" sz="7200" dirty="0"/>
                <a:t>+</a:t>
              </a:r>
              <a:endParaRPr lang="en-US" sz="7200" dirty="0"/>
            </a:p>
          </p:txBody>
        </p:sp>
        <p:sp>
          <p:nvSpPr>
            <p:cNvPr id="12" name="Text Box 16"/>
            <p:cNvSpPr txBox="1">
              <a:spLocks noChangeArrowheads="1"/>
            </p:cNvSpPr>
            <p:nvPr/>
          </p:nvSpPr>
          <p:spPr bwMode="auto">
            <a:xfrm>
              <a:off x="5220072" y="4518152"/>
              <a:ext cx="1118319" cy="584775"/>
            </a:xfrm>
            <a:prstGeom prst="rect">
              <a:avLst/>
            </a:prstGeom>
            <a:noFill/>
            <a:ln w="9525">
              <a:noFill/>
              <a:miter lim="800000"/>
              <a:headEnd/>
              <a:tailEnd/>
            </a:ln>
            <a:effectLst/>
          </p:spPr>
          <p:txBody>
            <a:bodyPr wrap="none">
              <a:spAutoFit/>
            </a:bodyPr>
            <a:lstStyle/>
            <a:p>
              <a:r>
                <a:rPr lang="en-GB" sz="1600" b="1" dirty="0" smtClean="0"/>
                <a:t>Analytical </a:t>
              </a:r>
            </a:p>
            <a:p>
              <a:r>
                <a:rPr lang="en-GB" sz="1600" b="1" dirty="0" smtClean="0"/>
                <a:t>techniques</a:t>
              </a:r>
              <a:endParaRPr lang="en-GB" sz="1600" b="1"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28596" y="285736"/>
            <a:ext cx="6929486" cy="1143000"/>
          </a:xfrm>
        </p:spPr>
        <p:txBody>
          <a:bodyPr>
            <a:normAutofit/>
          </a:bodyPr>
          <a:lstStyle/>
          <a:p>
            <a:r>
              <a:rPr lang="en-GB" sz="3000" b="1" dirty="0" smtClean="0"/>
              <a:t>How is maths applied in the real world?</a:t>
            </a:r>
            <a:endParaRPr lang="en-GB" sz="3000" b="1" dirty="0"/>
          </a:p>
        </p:txBody>
      </p:sp>
      <p:sp>
        <p:nvSpPr>
          <p:cNvPr id="48131" name="Rectangle 3"/>
          <p:cNvSpPr>
            <a:spLocks noGrp="1" noChangeArrowheads="1"/>
          </p:cNvSpPr>
          <p:nvPr>
            <p:ph type="body" idx="1"/>
          </p:nvPr>
        </p:nvSpPr>
        <p:spPr>
          <a:xfrm>
            <a:off x="1296144" y="1600200"/>
            <a:ext cx="4572000" cy="1219200"/>
          </a:xfrm>
        </p:spPr>
        <p:txBody>
          <a:bodyPr>
            <a:normAutofit/>
          </a:bodyPr>
          <a:lstStyle/>
          <a:p>
            <a:pPr marL="0" indent="0">
              <a:spcBef>
                <a:spcPct val="0"/>
              </a:spcBef>
              <a:buFontTx/>
              <a:buNone/>
            </a:pPr>
            <a:r>
              <a:rPr lang="en-GB" sz="2800" dirty="0" smtClean="0"/>
              <a:t>How do you think maths is used in </a:t>
            </a:r>
            <a:r>
              <a:rPr lang="en-GB" sz="2800" dirty="0"/>
              <a:t>supermarkets?</a:t>
            </a:r>
          </a:p>
        </p:txBody>
      </p:sp>
      <p:pic>
        <p:nvPicPr>
          <p:cNvPr id="48132" name="Picture 4" descr="supermarket_checkout"/>
          <p:cNvPicPr>
            <a:picLocks noChangeAspect="1" noChangeArrowheads="1"/>
          </p:cNvPicPr>
          <p:nvPr/>
        </p:nvPicPr>
        <p:blipFill>
          <a:blip r:embed="rId3" cstate="print"/>
          <a:srcRect/>
          <a:stretch>
            <a:fillRect/>
          </a:stretch>
        </p:blipFill>
        <p:spPr bwMode="auto">
          <a:xfrm>
            <a:off x="5486400" y="1643050"/>
            <a:ext cx="2438400" cy="1482738"/>
          </a:xfrm>
          <a:prstGeom prst="rect">
            <a:avLst/>
          </a:prstGeom>
          <a:noFill/>
          <a:ln w="9525">
            <a:noFill/>
            <a:miter lim="800000"/>
            <a:headEnd/>
            <a:tailEnd/>
          </a:ln>
        </p:spPr>
      </p:pic>
      <p:sp>
        <p:nvSpPr>
          <p:cNvPr id="48133" name="Rectangle 5"/>
          <p:cNvSpPr>
            <a:spLocks noChangeArrowheads="1"/>
          </p:cNvSpPr>
          <p:nvPr/>
        </p:nvSpPr>
        <p:spPr bwMode="auto">
          <a:xfrm>
            <a:off x="3491880" y="3214686"/>
            <a:ext cx="3963888" cy="1143000"/>
          </a:xfrm>
          <a:prstGeom prst="rect">
            <a:avLst/>
          </a:prstGeom>
          <a:noFill/>
          <a:ln w="9525">
            <a:noFill/>
            <a:miter lim="800000"/>
            <a:headEnd/>
            <a:tailEnd/>
          </a:ln>
          <a:effectLst/>
        </p:spPr>
        <p:txBody>
          <a:bodyPr/>
          <a:lstStyle/>
          <a:p>
            <a:r>
              <a:rPr lang="en-GB" sz="2800" dirty="0" smtClean="0"/>
              <a:t>How do you think maths is </a:t>
            </a:r>
            <a:r>
              <a:rPr lang="en-GB" sz="2800" dirty="0"/>
              <a:t>used </a:t>
            </a:r>
            <a:r>
              <a:rPr lang="en-GB" sz="2800" dirty="0" smtClean="0"/>
              <a:t>in sport?</a:t>
            </a:r>
            <a:endParaRPr lang="en-GB" sz="2800" dirty="0"/>
          </a:p>
        </p:txBody>
      </p:sp>
      <p:sp>
        <p:nvSpPr>
          <p:cNvPr id="48134" name="Rectangle 6"/>
          <p:cNvSpPr>
            <a:spLocks noChangeArrowheads="1"/>
          </p:cNvSpPr>
          <p:nvPr/>
        </p:nvSpPr>
        <p:spPr bwMode="auto">
          <a:xfrm>
            <a:off x="1328908" y="5029200"/>
            <a:ext cx="4467228" cy="1295400"/>
          </a:xfrm>
          <a:prstGeom prst="rect">
            <a:avLst/>
          </a:prstGeom>
          <a:noFill/>
          <a:ln w="9525">
            <a:noFill/>
            <a:miter lim="800000"/>
            <a:headEnd/>
            <a:tailEnd/>
          </a:ln>
          <a:effectLst/>
        </p:spPr>
        <p:txBody>
          <a:bodyPr/>
          <a:lstStyle/>
          <a:p>
            <a:r>
              <a:rPr lang="en-GB" sz="2800" dirty="0" smtClean="0"/>
              <a:t>How do you think maths is </a:t>
            </a:r>
          </a:p>
          <a:p>
            <a:r>
              <a:rPr lang="en-GB" sz="2800" dirty="0" smtClean="0"/>
              <a:t>used by airlines</a:t>
            </a:r>
            <a:r>
              <a:rPr lang="en-GB" sz="2800" dirty="0"/>
              <a:t>?</a:t>
            </a:r>
          </a:p>
        </p:txBody>
      </p:sp>
      <p:pic>
        <p:nvPicPr>
          <p:cNvPr id="3074" name="Picture 2" descr="http://www.harvardfilmarchive.org/images/Cabin_Crew_exterior.jpg"/>
          <p:cNvPicPr>
            <a:picLocks noChangeAspect="1" noChangeArrowheads="1"/>
          </p:cNvPicPr>
          <p:nvPr/>
        </p:nvPicPr>
        <p:blipFill>
          <a:blip r:embed="rId4" cstate="print"/>
          <a:srcRect/>
          <a:stretch>
            <a:fillRect/>
          </a:stretch>
        </p:blipFill>
        <p:spPr bwMode="auto">
          <a:xfrm>
            <a:off x="5429256" y="4357694"/>
            <a:ext cx="2502823" cy="1785950"/>
          </a:xfrm>
          <a:prstGeom prst="rect">
            <a:avLst/>
          </a:prstGeom>
          <a:noFill/>
        </p:spPr>
      </p:pic>
      <p:pic>
        <p:nvPicPr>
          <p:cNvPr id="1026" name="Picture 2" descr="http://upload.wikimedia.org/wikipedia/commons/thumb/1/14/Lap4_Canada2005.jpg/320px-Lap4_Canada200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96008"/>
            <a:ext cx="2814464" cy="1917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Operational Research is:</a:t>
            </a:r>
            <a:br>
              <a:rPr lang="en-GB" sz="2800" dirty="0" smtClean="0"/>
            </a:br>
            <a:r>
              <a:rPr lang="en-GB" sz="2800" dirty="0" smtClean="0"/>
              <a:t>the application of maths in the real world</a:t>
            </a:r>
            <a:endParaRPr lang="en-GB" sz="2800" dirty="0"/>
          </a:p>
        </p:txBody>
      </p:sp>
      <p:sp>
        <p:nvSpPr>
          <p:cNvPr id="3" name="Content Placeholder 2"/>
          <p:cNvSpPr>
            <a:spLocks noGrp="1"/>
          </p:cNvSpPr>
          <p:nvPr>
            <p:ph idx="1"/>
          </p:nvPr>
        </p:nvSpPr>
        <p:spPr>
          <a:xfrm>
            <a:off x="457200" y="1600200"/>
            <a:ext cx="8229600" cy="4614882"/>
          </a:xfrm>
        </p:spPr>
        <p:txBody>
          <a:bodyPr>
            <a:noAutofit/>
          </a:bodyPr>
          <a:lstStyle/>
          <a:p>
            <a:pPr lvl="0"/>
            <a:r>
              <a:rPr lang="en-GB" sz="1800" dirty="0" smtClean="0"/>
              <a:t>O.R. is the maths used in supermarkets, e.g.</a:t>
            </a:r>
          </a:p>
          <a:p>
            <a:pPr lvl="1"/>
            <a:r>
              <a:rPr lang="en-GB" sz="1600" dirty="0" smtClean="0"/>
              <a:t>Understanding people’s buying patterns</a:t>
            </a:r>
          </a:p>
          <a:p>
            <a:pPr lvl="1"/>
            <a:r>
              <a:rPr lang="en-GB" sz="1600" dirty="0" smtClean="0"/>
              <a:t>Determining the number of staff needed on checkouts and at what times </a:t>
            </a:r>
          </a:p>
          <a:p>
            <a:pPr lvl="1"/>
            <a:r>
              <a:rPr lang="en-GB" sz="1600" dirty="0" smtClean="0"/>
              <a:t>Calculating how many of each product to be ordered and when to be delivered </a:t>
            </a:r>
          </a:p>
          <a:p>
            <a:pPr lvl="1">
              <a:buNone/>
            </a:pPr>
            <a:endParaRPr lang="en-GB" sz="1600" dirty="0" smtClean="0"/>
          </a:p>
          <a:p>
            <a:pPr lvl="0"/>
            <a:r>
              <a:rPr lang="en-GB" sz="1800" dirty="0" smtClean="0"/>
              <a:t>O.R. is the maths used in sport, e.g.</a:t>
            </a:r>
          </a:p>
          <a:p>
            <a:pPr lvl="1"/>
            <a:r>
              <a:rPr lang="en-GB" sz="1600" dirty="0" smtClean="0"/>
              <a:t>Formula One pit stop strategy</a:t>
            </a:r>
          </a:p>
          <a:p>
            <a:pPr lvl="1"/>
            <a:r>
              <a:rPr lang="en-GB" sz="1600" dirty="0" smtClean="0"/>
              <a:t>Scheduling football games</a:t>
            </a:r>
          </a:p>
          <a:p>
            <a:pPr lvl="1"/>
            <a:r>
              <a:rPr lang="en-GB" sz="1600" dirty="0" smtClean="0"/>
              <a:t>Designing a stadium </a:t>
            </a:r>
          </a:p>
          <a:p>
            <a:pPr lvl="1">
              <a:buNone/>
            </a:pPr>
            <a:endParaRPr lang="en-GB" sz="1600" dirty="0" smtClean="0"/>
          </a:p>
          <a:p>
            <a:pPr lvl="0"/>
            <a:r>
              <a:rPr lang="en-GB" sz="1800" dirty="0" smtClean="0"/>
              <a:t>O.R. is the maths used by airlines, e.g.</a:t>
            </a:r>
          </a:p>
          <a:p>
            <a:pPr lvl="1"/>
            <a:r>
              <a:rPr lang="en-GB" sz="1600" dirty="0" smtClean="0"/>
              <a:t>Calculating the number of staff required at check-in &amp; bag drop desks</a:t>
            </a:r>
          </a:p>
          <a:p>
            <a:pPr lvl="1"/>
            <a:r>
              <a:rPr lang="en-GB" sz="1600" dirty="0" smtClean="0"/>
              <a:t>Scheduling the cabin crew</a:t>
            </a:r>
          </a:p>
          <a:p>
            <a:pPr lvl="1"/>
            <a:r>
              <a:rPr lang="en-GB" sz="1600" dirty="0" smtClean="0"/>
              <a:t>Setting the prices of tickets to reflect changing demand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 is used all around us</a:t>
            </a:r>
            <a:endParaRPr lang="en-GB" dirty="0"/>
          </a:p>
        </p:txBody>
      </p:sp>
      <p:sp>
        <p:nvSpPr>
          <p:cNvPr id="3" name="Content Placeholder 2"/>
          <p:cNvSpPr>
            <a:spLocks noGrp="1"/>
          </p:cNvSpPr>
          <p:nvPr>
            <p:ph idx="1"/>
          </p:nvPr>
        </p:nvSpPr>
        <p:spPr/>
        <p:txBody>
          <a:bodyPr>
            <a:normAutofit fontScale="62500" lnSpcReduction="20000"/>
          </a:bodyPr>
          <a:lstStyle/>
          <a:p>
            <a:pPr>
              <a:lnSpc>
                <a:spcPct val="85000"/>
              </a:lnSpc>
              <a:spcBef>
                <a:spcPct val="50000"/>
              </a:spcBef>
            </a:pPr>
            <a:r>
              <a:rPr lang="en-GB" dirty="0" smtClean="0"/>
              <a:t>your supermarket </a:t>
            </a:r>
          </a:p>
          <a:p>
            <a:pPr>
              <a:lnSpc>
                <a:spcPct val="85000"/>
              </a:lnSpc>
              <a:spcBef>
                <a:spcPct val="50000"/>
              </a:spcBef>
            </a:pPr>
            <a:r>
              <a:rPr lang="en-GB" dirty="0" smtClean="0"/>
              <a:t>low cost airlines </a:t>
            </a:r>
          </a:p>
          <a:p>
            <a:pPr>
              <a:lnSpc>
                <a:spcPct val="85000"/>
              </a:lnSpc>
              <a:spcBef>
                <a:spcPct val="50000"/>
              </a:spcBef>
            </a:pPr>
            <a:r>
              <a:rPr lang="en-GB" dirty="0" smtClean="0"/>
              <a:t>your telephone tariff </a:t>
            </a:r>
          </a:p>
          <a:p>
            <a:pPr>
              <a:lnSpc>
                <a:spcPct val="85000"/>
              </a:lnSpc>
              <a:spcBef>
                <a:spcPct val="50000"/>
              </a:spcBef>
            </a:pPr>
            <a:r>
              <a:rPr lang="en-GB" dirty="0" smtClean="0"/>
              <a:t>your gas supply </a:t>
            </a:r>
          </a:p>
          <a:p>
            <a:pPr>
              <a:lnSpc>
                <a:spcPct val="85000"/>
              </a:lnSpc>
              <a:spcBef>
                <a:spcPct val="50000"/>
              </a:spcBef>
            </a:pPr>
            <a:r>
              <a:rPr lang="en-GB" dirty="0" smtClean="0"/>
              <a:t>your local factory</a:t>
            </a:r>
          </a:p>
          <a:p>
            <a:pPr>
              <a:lnSpc>
                <a:spcPct val="85000"/>
              </a:lnSpc>
              <a:spcBef>
                <a:spcPct val="50000"/>
              </a:spcBef>
            </a:pPr>
            <a:r>
              <a:rPr lang="en-GB" dirty="0" smtClean="0"/>
              <a:t>one-day cricket </a:t>
            </a:r>
          </a:p>
          <a:p>
            <a:pPr>
              <a:lnSpc>
                <a:spcPct val="85000"/>
              </a:lnSpc>
              <a:spcBef>
                <a:spcPct val="50000"/>
              </a:spcBef>
            </a:pPr>
            <a:r>
              <a:rPr lang="en-GB" dirty="0" smtClean="0"/>
              <a:t>your pint of milk </a:t>
            </a:r>
          </a:p>
          <a:p>
            <a:pPr>
              <a:lnSpc>
                <a:spcPct val="85000"/>
              </a:lnSpc>
              <a:spcBef>
                <a:spcPct val="50000"/>
              </a:spcBef>
            </a:pPr>
            <a:r>
              <a:rPr lang="en-GB" dirty="0" smtClean="0"/>
              <a:t>English football</a:t>
            </a:r>
          </a:p>
          <a:p>
            <a:pPr>
              <a:lnSpc>
                <a:spcPct val="85000"/>
              </a:lnSpc>
              <a:spcBef>
                <a:spcPct val="50000"/>
              </a:spcBef>
            </a:pPr>
            <a:r>
              <a:rPr lang="en-GB" dirty="0" smtClean="0"/>
              <a:t>a 999 call </a:t>
            </a:r>
          </a:p>
          <a:p>
            <a:pPr>
              <a:lnSpc>
                <a:spcPct val="85000"/>
              </a:lnSpc>
              <a:spcBef>
                <a:spcPct val="50000"/>
              </a:spcBef>
            </a:pPr>
            <a:r>
              <a:rPr lang="en-GB" dirty="0" smtClean="0"/>
              <a:t>your doctor's surgery </a:t>
            </a:r>
          </a:p>
          <a:p>
            <a:pPr>
              <a:lnSpc>
                <a:spcPct val="85000"/>
              </a:lnSpc>
              <a:spcBef>
                <a:spcPct val="50000"/>
              </a:spcBef>
            </a:pPr>
            <a:r>
              <a:rPr lang="en-GB" dirty="0" smtClean="0"/>
              <a:t>satnav  </a:t>
            </a:r>
          </a:p>
          <a:p>
            <a:pPr>
              <a:lnSpc>
                <a:spcPct val="85000"/>
              </a:lnSpc>
              <a:spcBef>
                <a:spcPct val="50000"/>
              </a:spcBef>
            </a:pPr>
            <a:r>
              <a:rPr lang="en-GB" dirty="0" smtClean="0"/>
              <a:t>new sports stadiums</a:t>
            </a:r>
          </a:p>
          <a:p>
            <a:pPr>
              <a:lnSpc>
                <a:spcPct val="85000"/>
              </a:lnSpc>
              <a:spcBef>
                <a:spcPct val="50000"/>
              </a:spcBef>
            </a:pPr>
            <a:r>
              <a:rPr lang="en-GB" dirty="0" smtClean="0"/>
              <a:t>factories and distribution channels</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O.R. techniques</a:t>
            </a:r>
            <a:endParaRPr lang="en-GB" dirty="0"/>
          </a:p>
        </p:txBody>
      </p:sp>
      <p:sp>
        <p:nvSpPr>
          <p:cNvPr id="3" name="Content Placeholder 2"/>
          <p:cNvSpPr>
            <a:spLocks noGrp="1"/>
          </p:cNvSpPr>
          <p:nvPr>
            <p:ph idx="1"/>
          </p:nvPr>
        </p:nvSpPr>
        <p:spPr/>
        <p:txBody>
          <a:bodyPr>
            <a:normAutofit/>
          </a:bodyPr>
          <a:lstStyle/>
          <a:p>
            <a:r>
              <a:rPr lang="en-GB" sz="2000" dirty="0" smtClean="0">
                <a:solidFill>
                  <a:srgbClr val="FF0000"/>
                </a:solidFill>
              </a:rPr>
              <a:t>Optimisation </a:t>
            </a:r>
            <a:r>
              <a:rPr lang="en-GB" sz="2000" dirty="0" smtClean="0"/>
              <a:t>is a way to solve problems in which one seeks to achieve the best outcome (such as maximum profit or lowest cost with limited resource).</a:t>
            </a:r>
          </a:p>
          <a:p>
            <a:pPr marL="342900" lvl="2" indent="-342900">
              <a:buClr>
                <a:srgbClr val="0000FF"/>
              </a:buClr>
            </a:pPr>
            <a:r>
              <a:rPr lang="en-GB" sz="2000" dirty="0" smtClean="0">
                <a:solidFill>
                  <a:srgbClr val="FF0000"/>
                </a:solidFill>
              </a:rPr>
              <a:t>Simulation</a:t>
            </a:r>
            <a:r>
              <a:rPr lang="en-GB" sz="2000" dirty="0" smtClean="0"/>
              <a:t> allows you to try out different approaches by simulating events numerous times and answer the “What if…?” question. </a:t>
            </a:r>
          </a:p>
          <a:p>
            <a:pPr marL="342900" lvl="2" indent="-342900">
              <a:buClr>
                <a:srgbClr val="0000FF"/>
              </a:buClr>
            </a:pPr>
            <a:r>
              <a:rPr lang="en-GB" sz="2000" dirty="0" smtClean="0">
                <a:solidFill>
                  <a:srgbClr val="FF0000"/>
                </a:solidFill>
              </a:rPr>
              <a:t>Queuing theory </a:t>
            </a:r>
            <a:r>
              <a:rPr lang="en-GB" sz="2000" dirty="0" smtClean="0"/>
              <a:t>is used to approximate a real queuing situation or system, so the queuing behaviour can be analysed mathematically.</a:t>
            </a:r>
          </a:p>
          <a:p>
            <a:pPr marL="342900" lvl="2" indent="-342900">
              <a:buClr>
                <a:srgbClr val="0000FF"/>
              </a:buClr>
              <a:buNone/>
            </a:pPr>
            <a:endParaRPr lang="en-GB" sz="2000" dirty="0" smtClean="0"/>
          </a:p>
          <a:p>
            <a:pPr marL="342900" lvl="2" indent="-342900">
              <a:buClr>
                <a:srgbClr val="0000FF"/>
              </a:buClr>
            </a:pPr>
            <a:r>
              <a:rPr lang="en-GB" sz="2000" dirty="0" smtClean="0"/>
              <a:t>Other techniques include:</a:t>
            </a:r>
            <a:endParaRPr lang="en-GB" sz="1600" dirty="0" smtClean="0"/>
          </a:p>
          <a:p>
            <a:pPr marL="342900" lvl="2" indent="-342900">
              <a:buClr>
                <a:srgbClr val="0000FF"/>
              </a:buClr>
              <a:buNone/>
            </a:pPr>
            <a:endParaRPr lang="en-GB" sz="2000" dirty="0" smtClean="0"/>
          </a:p>
          <a:p>
            <a:pPr>
              <a:buNone/>
            </a:pPr>
            <a:endParaRPr lang="en-GB" sz="2000" dirty="0" smtClean="0"/>
          </a:p>
          <a:p>
            <a:pPr>
              <a:buNone/>
            </a:pPr>
            <a:endParaRPr lang="en-GB" sz="2000" dirty="0"/>
          </a:p>
        </p:txBody>
      </p:sp>
      <p:sp>
        <p:nvSpPr>
          <p:cNvPr id="7" name="TextBox 6"/>
          <p:cNvSpPr txBox="1"/>
          <p:nvPr/>
        </p:nvSpPr>
        <p:spPr>
          <a:xfrm>
            <a:off x="2714612" y="5286388"/>
            <a:ext cx="1256049" cy="369332"/>
          </a:xfrm>
          <a:prstGeom prst="rect">
            <a:avLst/>
          </a:prstGeom>
          <a:noFill/>
        </p:spPr>
        <p:txBody>
          <a:bodyPr wrap="none" rtlCol="0">
            <a:spAutoFit/>
          </a:bodyPr>
          <a:lstStyle/>
          <a:p>
            <a:r>
              <a:rPr lang="en-GB" dirty="0" smtClean="0">
                <a:solidFill>
                  <a:srgbClr val="0000FF"/>
                </a:solidFill>
              </a:rPr>
              <a:t>Forecasting</a:t>
            </a:r>
            <a:endParaRPr lang="en-GB" dirty="0">
              <a:solidFill>
                <a:srgbClr val="0000FF"/>
              </a:solidFill>
            </a:endParaRPr>
          </a:p>
        </p:txBody>
      </p:sp>
      <p:sp>
        <p:nvSpPr>
          <p:cNvPr id="8" name="TextBox 7"/>
          <p:cNvSpPr txBox="1"/>
          <p:nvPr/>
        </p:nvSpPr>
        <p:spPr>
          <a:xfrm>
            <a:off x="1214414" y="4929198"/>
            <a:ext cx="1103828" cy="369332"/>
          </a:xfrm>
          <a:prstGeom prst="rect">
            <a:avLst/>
          </a:prstGeom>
          <a:noFill/>
        </p:spPr>
        <p:txBody>
          <a:bodyPr wrap="none" rtlCol="0">
            <a:spAutoFit/>
          </a:bodyPr>
          <a:lstStyle/>
          <a:p>
            <a:r>
              <a:rPr lang="en-GB" dirty="0" smtClean="0">
                <a:solidFill>
                  <a:srgbClr val="0000FF"/>
                </a:solidFill>
              </a:rPr>
              <a:t>Heuristics</a:t>
            </a:r>
            <a:endParaRPr lang="en-GB" dirty="0">
              <a:solidFill>
                <a:srgbClr val="0000FF"/>
              </a:solidFill>
            </a:endParaRPr>
          </a:p>
        </p:txBody>
      </p:sp>
      <p:sp>
        <p:nvSpPr>
          <p:cNvPr id="9" name="TextBox 8"/>
          <p:cNvSpPr txBox="1"/>
          <p:nvPr/>
        </p:nvSpPr>
        <p:spPr>
          <a:xfrm>
            <a:off x="5857884" y="5643578"/>
            <a:ext cx="1329082" cy="369332"/>
          </a:xfrm>
          <a:prstGeom prst="rect">
            <a:avLst/>
          </a:prstGeom>
          <a:noFill/>
        </p:spPr>
        <p:txBody>
          <a:bodyPr wrap="none" rtlCol="0">
            <a:spAutoFit/>
          </a:bodyPr>
          <a:lstStyle/>
          <a:p>
            <a:r>
              <a:rPr lang="en-GB" dirty="0" smtClean="0">
                <a:solidFill>
                  <a:srgbClr val="0000FF"/>
                </a:solidFill>
              </a:rPr>
              <a:t>Data Mining</a:t>
            </a:r>
            <a:endParaRPr lang="en-GB" dirty="0">
              <a:solidFill>
                <a:srgbClr val="0000FF"/>
              </a:solidFill>
            </a:endParaRPr>
          </a:p>
        </p:txBody>
      </p:sp>
      <p:sp>
        <p:nvSpPr>
          <p:cNvPr id="10" name="TextBox 9"/>
          <p:cNvSpPr txBox="1"/>
          <p:nvPr/>
        </p:nvSpPr>
        <p:spPr>
          <a:xfrm>
            <a:off x="3286116" y="4857760"/>
            <a:ext cx="2685351" cy="369332"/>
          </a:xfrm>
          <a:prstGeom prst="rect">
            <a:avLst/>
          </a:prstGeom>
          <a:noFill/>
        </p:spPr>
        <p:txBody>
          <a:bodyPr wrap="none" rtlCol="0">
            <a:spAutoFit/>
          </a:bodyPr>
          <a:lstStyle/>
          <a:p>
            <a:r>
              <a:rPr lang="en-GB" dirty="0" smtClean="0">
                <a:solidFill>
                  <a:srgbClr val="0000FF"/>
                </a:solidFill>
              </a:rPr>
              <a:t>Soft Systems Methodology</a:t>
            </a:r>
            <a:endParaRPr lang="en-GB" dirty="0">
              <a:solidFill>
                <a:srgbClr val="0000FF"/>
              </a:solidFill>
            </a:endParaRPr>
          </a:p>
        </p:txBody>
      </p:sp>
      <p:sp>
        <p:nvSpPr>
          <p:cNvPr id="11" name="TextBox 10"/>
          <p:cNvSpPr txBox="1"/>
          <p:nvPr/>
        </p:nvSpPr>
        <p:spPr>
          <a:xfrm>
            <a:off x="4214810" y="5643578"/>
            <a:ext cx="1007520" cy="369332"/>
          </a:xfrm>
          <a:prstGeom prst="rect">
            <a:avLst/>
          </a:prstGeom>
          <a:noFill/>
        </p:spPr>
        <p:txBody>
          <a:bodyPr wrap="none" rtlCol="0">
            <a:spAutoFit/>
          </a:bodyPr>
          <a:lstStyle/>
          <a:p>
            <a:r>
              <a:rPr lang="en-GB" dirty="0" smtClean="0">
                <a:solidFill>
                  <a:srgbClr val="0000FF"/>
                </a:solidFill>
              </a:rPr>
              <a:t>Statistics</a:t>
            </a:r>
            <a:endParaRPr lang="en-GB" dirty="0">
              <a:solidFill>
                <a:srgbClr val="0000FF"/>
              </a:solidFill>
            </a:endParaRPr>
          </a:p>
        </p:txBody>
      </p:sp>
      <p:sp>
        <p:nvSpPr>
          <p:cNvPr id="12" name="TextBox 11"/>
          <p:cNvSpPr txBox="1"/>
          <p:nvPr/>
        </p:nvSpPr>
        <p:spPr>
          <a:xfrm>
            <a:off x="1071538" y="5715016"/>
            <a:ext cx="2304926" cy="369332"/>
          </a:xfrm>
          <a:prstGeom prst="rect">
            <a:avLst/>
          </a:prstGeom>
          <a:noFill/>
        </p:spPr>
        <p:txBody>
          <a:bodyPr wrap="none" rtlCol="0">
            <a:spAutoFit/>
          </a:bodyPr>
          <a:lstStyle/>
          <a:p>
            <a:r>
              <a:rPr lang="en-GB" dirty="0" smtClean="0">
                <a:solidFill>
                  <a:srgbClr val="0000FF"/>
                </a:solidFill>
              </a:rPr>
              <a:t>Multi-criteria methods</a:t>
            </a:r>
            <a:endParaRPr lang="en-GB" dirty="0">
              <a:solidFill>
                <a:srgbClr val="0000FF"/>
              </a:solidFill>
            </a:endParaRPr>
          </a:p>
        </p:txBody>
      </p:sp>
      <p:sp>
        <p:nvSpPr>
          <p:cNvPr id="13" name="TextBox 12"/>
          <p:cNvSpPr txBox="1"/>
          <p:nvPr/>
        </p:nvSpPr>
        <p:spPr>
          <a:xfrm>
            <a:off x="6500826" y="5000636"/>
            <a:ext cx="1948931" cy="369332"/>
          </a:xfrm>
          <a:prstGeom prst="rect">
            <a:avLst/>
          </a:prstGeom>
          <a:noFill/>
        </p:spPr>
        <p:txBody>
          <a:bodyPr wrap="none" rtlCol="0">
            <a:spAutoFit/>
          </a:bodyPr>
          <a:lstStyle/>
          <a:p>
            <a:r>
              <a:rPr lang="en-GB" dirty="0" smtClean="0">
                <a:solidFill>
                  <a:srgbClr val="0000FF"/>
                </a:solidFill>
              </a:rPr>
              <a:t>Cognitive Mapping</a:t>
            </a:r>
            <a:endParaRPr lang="en-GB" dirty="0">
              <a:solidFill>
                <a:srgbClr val="0000FF"/>
              </a:solidFill>
            </a:endParaRPr>
          </a:p>
        </p:txBody>
      </p:sp>
      <p:sp>
        <p:nvSpPr>
          <p:cNvPr id="14" name="TextBox 13"/>
          <p:cNvSpPr txBox="1"/>
          <p:nvPr/>
        </p:nvSpPr>
        <p:spPr>
          <a:xfrm>
            <a:off x="5643570" y="4429132"/>
            <a:ext cx="1808124" cy="369332"/>
          </a:xfrm>
          <a:prstGeom prst="rect">
            <a:avLst/>
          </a:prstGeom>
          <a:noFill/>
        </p:spPr>
        <p:txBody>
          <a:bodyPr wrap="none" rtlCol="0">
            <a:spAutoFit/>
          </a:bodyPr>
          <a:lstStyle/>
          <a:p>
            <a:r>
              <a:rPr lang="en-GB" dirty="0" smtClean="0">
                <a:solidFill>
                  <a:srgbClr val="0000FF"/>
                </a:solidFill>
              </a:rPr>
              <a:t>System Dynamics</a:t>
            </a:r>
            <a:endParaRPr lang="en-GB" dirty="0">
              <a:solidFill>
                <a:srgbClr val="0000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is O.R. useful?</a:t>
            </a:r>
            <a:endParaRPr lang="en-GB" dirty="0"/>
          </a:p>
        </p:txBody>
      </p:sp>
      <p:sp>
        <p:nvSpPr>
          <p:cNvPr id="3" name="Content Placeholder 2"/>
          <p:cNvSpPr>
            <a:spLocks noGrp="1"/>
          </p:cNvSpPr>
          <p:nvPr>
            <p:ph idx="1"/>
          </p:nvPr>
        </p:nvSpPr>
        <p:spPr/>
        <p:txBody>
          <a:bodyPr>
            <a:normAutofit fontScale="70000" lnSpcReduction="20000"/>
          </a:bodyPr>
          <a:lstStyle/>
          <a:p>
            <a:pPr>
              <a:spcBef>
                <a:spcPct val="80000"/>
              </a:spcBef>
            </a:pPr>
            <a:r>
              <a:rPr lang="en-GB" dirty="0" smtClean="0"/>
              <a:t>When it’s not clear what the main problem is</a:t>
            </a:r>
          </a:p>
          <a:p>
            <a:pPr>
              <a:spcBef>
                <a:spcPct val="80000"/>
              </a:spcBef>
            </a:pPr>
            <a:r>
              <a:rPr lang="en-GB" dirty="0" smtClean="0"/>
              <a:t>When it’s uncertain what the outcome of different actions will be</a:t>
            </a:r>
          </a:p>
          <a:p>
            <a:pPr>
              <a:spcBef>
                <a:spcPct val="80000"/>
              </a:spcBef>
            </a:pPr>
            <a:r>
              <a:rPr lang="en-GB" dirty="0" smtClean="0"/>
              <a:t>When you think things could work better</a:t>
            </a:r>
          </a:p>
          <a:p>
            <a:pPr>
              <a:spcBef>
                <a:spcPct val="80000"/>
              </a:spcBef>
            </a:pPr>
            <a:r>
              <a:rPr lang="en-GB" dirty="0" smtClean="0"/>
              <a:t>When you don’t know how well things are working</a:t>
            </a:r>
          </a:p>
          <a:p>
            <a:pPr>
              <a:spcBef>
                <a:spcPct val="80000"/>
              </a:spcBef>
            </a:pPr>
            <a:r>
              <a:rPr lang="en-GB" dirty="0" smtClean="0"/>
              <a:t>When you are worried about risks</a:t>
            </a:r>
          </a:p>
          <a:p>
            <a:pPr>
              <a:spcBef>
                <a:spcPct val="80000"/>
              </a:spcBef>
            </a:pPr>
            <a:r>
              <a:rPr lang="en-GB" dirty="0" smtClean="0"/>
              <a:t>When you need to take account of the views of different stakeholder groups</a:t>
            </a:r>
          </a:p>
          <a:p>
            <a:pPr>
              <a:spcBef>
                <a:spcPct val="80000"/>
              </a:spcBef>
            </a:pPr>
            <a:r>
              <a:rPr lang="en-GB" dirty="0" smtClean="0"/>
              <a:t>When you feel you are not making best use of the data you have</a:t>
            </a:r>
          </a:p>
          <a:p>
            <a:pPr>
              <a:spcBef>
                <a:spcPct val="80000"/>
              </a:spcBef>
            </a:pPr>
            <a:r>
              <a:rPr lang="en-GB" dirty="0" smtClean="0"/>
              <a:t>Whenever you are faced with a complex decision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 and Chemistry?</a:t>
            </a:r>
            <a:endParaRPr lang="en-GB" dirty="0"/>
          </a:p>
        </p:txBody>
      </p:sp>
      <p:sp>
        <p:nvSpPr>
          <p:cNvPr id="3" name="Content Placeholder 2"/>
          <p:cNvSpPr>
            <a:spLocks noGrp="1"/>
          </p:cNvSpPr>
          <p:nvPr>
            <p:ph idx="1"/>
          </p:nvPr>
        </p:nvSpPr>
        <p:spPr/>
        <p:txBody>
          <a:bodyPr>
            <a:normAutofit fontScale="92500" lnSpcReduction="20000"/>
          </a:bodyPr>
          <a:lstStyle/>
          <a:p>
            <a:r>
              <a:rPr lang="en-GB" sz="2400" dirty="0" smtClean="0"/>
              <a:t>Chemical Engineering</a:t>
            </a:r>
          </a:p>
          <a:p>
            <a:r>
              <a:rPr lang="en-GB" sz="2400" dirty="0" smtClean="0"/>
              <a:t>Process Systems Engineer (PSE)</a:t>
            </a:r>
          </a:p>
          <a:p>
            <a:r>
              <a:rPr lang="en-GB" sz="2400" dirty="0" smtClean="0"/>
              <a:t>Many key algorithms developed by </a:t>
            </a:r>
            <a:r>
              <a:rPr lang="en-GB" sz="2400" dirty="0" err="1" smtClean="0"/>
              <a:t>Chem</a:t>
            </a:r>
            <a:r>
              <a:rPr lang="en-GB" sz="2400" dirty="0" smtClean="0"/>
              <a:t> Engineers</a:t>
            </a:r>
          </a:p>
          <a:p>
            <a:r>
              <a:rPr lang="en-GB" sz="2400" dirty="0" smtClean="0"/>
              <a:t>Strong numerical skills</a:t>
            </a:r>
          </a:p>
          <a:p>
            <a:r>
              <a:rPr lang="en-GB" sz="2400" dirty="0" smtClean="0"/>
              <a:t>Modelling</a:t>
            </a:r>
          </a:p>
          <a:p>
            <a:r>
              <a:rPr lang="en-GB" sz="2400" dirty="0" smtClean="0"/>
              <a:t>Balancing Inputs and Outputs</a:t>
            </a:r>
          </a:p>
          <a:p>
            <a:r>
              <a:rPr lang="en-GB" sz="2400" dirty="0" smtClean="0"/>
              <a:t>New opportunities</a:t>
            </a:r>
          </a:p>
          <a:p>
            <a:r>
              <a:rPr lang="en-GB" sz="2400" dirty="0"/>
              <a:t>“Chemists make good OR’s because they can understand abstract models but also keep the inputs/outputs balanced” – Gene Woolsey</a:t>
            </a:r>
          </a:p>
          <a:p>
            <a:r>
              <a:rPr lang="en-GB" sz="2400" dirty="0" smtClean="0"/>
              <a:t>Optimal </a:t>
            </a:r>
            <a:r>
              <a:rPr lang="en-GB" sz="2400" dirty="0"/>
              <a:t>design of plants</a:t>
            </a:r>
          </a:p>
          <a:p>
            <a:r>
              <a:rPr lang="en-GB" sz="2400" dirty="0"/>
              <a:t>Planning/scheduling</a:t>
            </a:r>
          </a:p>
          <a:p>
            <a:r>
              <a:rPr lang="en-GB" sz="2400" dirty="0"/>
              <a:t>Fault detection</a:t>
            </a:r>
          </a:p>
          <a:p>
            <a:endParaRPr lang="en-GB" sz="2400" dirty="0"/>
          </a:p>
        </p:txBody>
      </p:sp>
    </p:spTree>
    <p:extLst>
      <p:ext uri="{BB962C8B-B14F-4D97-AF65-F5344CB8AC3E}">
        <p14:creationId xmlns:p14="http://schemas.microsoft.com/office/powerpoint/2010/main" val="3112538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1283</Words>
  <Application>Microsoft Office PowerPoint</Application>
  <PresentationFormat>On-screen Show (4:3)</PresentationFormat>
  <Paragraphs>240</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What is Operational Research?</vt:lpstr>
      <vt:lpstr>Introduction</vt:lpstr>
      <vt:lpstr>Operational Research</vt:lpstr>
      <vt:lpstr>How is maths applied in the real world?</vt:lpstr>
      <vt:lpstr>Operational Research is: the application of maths in the real world</vt:lpstr>
      <vt:lpstr>O.R. is used all around us</vt:lpstr>
      <vt:lpstr>Examples of O.R. techniques</vt:lpstr>
      <vt:lpstr>When is O.R. useful?</vt:lpstr>
      <vt:lpstr>OR and Chemistry?</vt:lpstr>
      <vt:lpstr>Petroleum Refinery</vt:lpstr>
      <vt:lpstr>The Blending Problem</vt:lpstr>
      <vt:lpstr>What do we need to consider?</vt:lpstr>
      <vt:lpstr>Your turn</vt:lpstr>
      <vt:lpstr>PowerPoint Presentation</vt:lpstr>
      <vt:lpstr>Objective Function</vt:lpstr>
      <vt:lpstr>Available raw oil constraints</vt:lpstr>
      <vt:lpstr>Demand for petrol constraints</vt:lpstr>
      <vt:lpstr>Minimum OcR constraints</vt:lpstr>
      <vt:lpstr>PowerPoint Presentation</vt:lpstr>
      <vt:lpstr>Where can O.R. take you?</vt:lpstr>
      <vt:lpstr>Why OR - summary</vt:lpstr>
      <vt:lpstr>Are you interested in OR?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louise</dc:creator>
  <cp:lastModifiedBy>Davies, Rhian (daviesr3)</cp:lastModifiedBy>
  <cp:revision>106</cp:revision>
  <cp:lastPrinted>2016-11-10T16:26:34Z</cp:lastPrinted>
  <dcterms:created xsi:type="dcterms:W3CDTF">2010-06-02T09:55:00Z</dcterms:created>
  <dcterms:modified xsi:type="dcterms:W3CDTF">2016-11-10T16:31:16Z</dcterms:modified>
</cp:coreProperties>
</file>