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607" r:id="rId10"/>
    <p:sldId id="264" r:id="rId11"/>
    <p:sldId id="265" r:id="rId12"/>
    <p:sldId id="597" r:id="rId13"/>
    <p:sldId id="598" r:id="rId14"/>
    <p:sldId id="606" r:id="rId15"/>
    <p:sldId id="599" r:id="rId16"/>
    <p:sldId id="608" r:id="rId17"/>
    <p:sldId id="610" r:id="rId18"/>
    <p:sldId id="600" r:id="rId19"/>
    <p:sldId id="612" r:id="rId20"/>
    <p:sldId id="609" r:id="rId21"/>
    <p:sldId id="601" r:id="rId22"/>
    <p:sldId id="613" r:id="rId23"/>
    <p:sldId id="614" r:id="rId24"/>
    <p:sldId id="611" r:id="rId25"/>
    <p:sldId id="602" r:id="rId26"/>
    <p:sldId id="6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1C33"/>
    <a:srgbClr val="9B1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961" autoAdjust="0"/>
  </p:normalViewPr>
  <p:slideViewPr>
    <p:cSldViewPr snapToGrid="0">
      <p:cViewPr varScale="1">
        <p:scale>
          <a:sx n="77" d="100"/>
          <a:sy n="77" d="100"/>
        </p:scale>
        <p:origin x="19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, Ting RY34" userId="e0f36d7f-2b56-464b-943d-58e0b99d221f" providerId="ADAL" clId="{097602F7-1765-4CF1-9350-57D7D8B09AE3}"/>
    <pc:docChg chg="modSld">
      <pc:chgData name="Shi, Ting RY34" userId="e0f36d7f-2b56-464b-943d-58e0b99d221f" providerId="ADAL" clId="{097602F7-1765-4CF1-9350-57D7D8B09AE3}" dt="2024-09-02T05:21:27.646" v="20" actId="20577"/>
      <pc:docMkLst>
        <pc:docMk/>
      </pc:docMkLst>
      <pc:sldChg chg="modNotesTx">
        <pc:chgData name="Shi, Ting RY34" userId="e0f36d7f-2b56-464b-943d-58e0b99d221f" providerId="ADAL" clId="{097602F7-1765-4CF1-9350-57D7D8B09AE3}" dt="2024-09-02T05:19:59" v="0" actId="20577"/>
        <pc:sldMkLst>
          <pc:docMk/>
          <pc:sldMk cId="4127753673" sldId="259"/>
        </pc:sldMkLst>
      </pc:sldChg>
      <pc:sldChg chg="modNotesTx">
        <pc:chgData name="Shi, Ting RY34" userId="e0f36d7f-2b56-464b-943d-58e0b99d221f" providerId="ADAL" clId="{097602F7-1765-4CF1-9350-57D7D8B09AE3}" dt="2024-09-02T05:20:07.960" v="1" actId="20577"/>
        <pc:sldMkLst>
          <pc:docMk/>
          <pc:sldMk cId="2147896643" sldId="260"/>
        </pc:sldMkLst>
      </pc:sldChg>
      <pc:sldChg chg="modNotesTx">
        <pc:chgData name="Shi, Ting RY34" userId="e0f36d7f-2b56-464b-943d-58e0b99d221f" providerId="ADAL" clId="{097602F7-1765-4CF1-9350-57D7D8B09AE3}" dt="2024-09-02T05:20:13.295" v="2" actId="20577"/>
        <pc:sldMkLst>
          <pc:docMk/>
          <pc:sldMk cId="1893908206" sldId="262"/>
        </pc:sldMkLst>
      </pc:sldChg>
      <pc:sldChg chg="modNotesTx">
        <pc:chgData name="Shi, Ting RY34" userId="e0f36d7f-2b56-464b-943d-58e0b99d221f" providerId="ADAL" clId="{097602F7-1765-4CF1-9350-57D7D8B09AE3}" dt="2024-09-02T05:20:16.707" v="3" actId="20577"/>
        <pc:sldMkLst>
          <pc:docMk/>
          <pc:sldMk cId="2038821133" sldId="263"/>
        </pc:sldMkLst>
      </pc:sldChg>
      <pc:sldChg chg="modNotesTx">
        <pc:chgData name="Shi, Ting RY34" userId="e0f36d7f-2b56-464b-943d-58e0b99d221f" providerId="ADAL" clId="{097602F7-1765-4CF1-9350-57D7D8B09AE3}" dt="2024-09-02T05:20:26.601" v="5" actId="20577"/>
        <pc:sldMkLst>
          <pc:docMk/>
          <pc:sldMk cId="2836247866" sldId="265"/>
        </pc:sldMkLst>
      </pc:sldChg>
      <pc:sldChg chg="modNotesTx">
        <pc:chgData name="Shi, Ting RY34" userId="e0f36d7f-2b56-464b-943d-58e0b99d221f" providerId="ADAL" clId="{097602F7-1765-4CF1-9350-57D7D8B09AE3}" dt="2024-09-02T05:20:30.303" v="6" actId="20577"/>
        <pc:sldMkLst>
          <pc:docMk/>
          <pc:sldMk cId="1992458108" sldId="597"/>
        </pc:sldMkLst>
      </pc:sldChg>
      <pc:sldChg chg="modNotesTx">
        <pc:chgData name="Shi, Ting RY34" userId="e0f36d7f-2b56-464b-943d-58e0b99d221f" providerId="ADAL" clId="{097602F7-1765-4CF1-9350-57D7D8B09AE3}" dt="2024-09-02T05:20:36.493" v="7" actId="20577"/>
        <pc:sldMkLst>
          <pc:docMk/>
          <pc:sldMk cId="2402518734" sldId="598"/>
        </pc:sldMkLst>
      </pc:sldChg>
      <pc:sldChg chg="modNotesTx">
        <pc:chgData name="Shi, Ting RY34" userId="e0f36d7f-2b56-464b-943d-58e0b99d221f" providerId="ADAL" clId="{097602F7-1765-4CF1-9350-57D7D8B09AE3}" dt="2024-09-02T05:20:44.192" v="9" actId="20577"/>
        <pc:sldMkLst>
          <pc:docMk/>
          <pc:sldMk cId="438076211" sldId="599"/>
        </pc:sldMkLst>
      </pc:sldChg>
      <pc:sldChg chg="modNotesTx">
        <pc:chgData name="Shi, Ting RY34" userId="e0f36d7f-2b56-464b-943d-58e0b99d221f" providerId="ADAL" clId="{097602F7-1765-4CF1-9350-57D7D8B09AE3}" dt="2024-09-02T05:20:55.666" v="12" actId="20577"/>
        <pc:sldMkLst>
          <pc:docMk/>
          <pc:sldMk cId="1255055292" sldId="600"/>
        </pc:sldMkLst>
      </pc:sldChg>
      <pc:sldChg chg="modNotesTx">
        <pc:chgData name="Shi, Ting RY34" userId="e0f36d7f-2b56-464b-943d-58e0b99d221f" providerId="ADAL" clId="{097602F7-1765-4CF1-9350-57D7D8B09AE3}" dt="2024-09-02T05:21:06.882" v="15" actId="20577"/>
        <pc:sldMkLst>
          <pc:docMk/>
          <pc:sldMk cId="2033611480" sldId="601"/>
        </pc:sldMkLst>
      </pc:sldChg>
      <pc:sldChg chg="modNotesTx">
        <pc:chgData name="Shi, Ting RY34" userId="e0f36d7f-2b56-464b-943d-58e0b99d221f" providerId="ADAL" clId="{097602F7-1765-4CF1-9350-57D7D8B09AE3}" dt="2024-09-02T05:21:23.520" v="19" actId="20577"/>
        <pc:sldMkLst>
          <pc:docMk/>
          <pc:sldMk cId="3813883582" sldId="602"/>
        </pc:sldMkLst>
      </pc:sldChg>
      <pc:sldChg chg="modNotesTx">
        <pc:chgData name="Shi, Ting RY34" userId="e0f36d7f-2b56-464b-943d-58e0b99d221f" providerId="ADAL" clId="{097602F7-1765-4CF1-9350-57D7D8B09AE3}" dt="2024-09-02T05:21:27.646" v="20" actId="20577"/>
        <pc:sldMkLst>
          <pc:docMk/>
          <pc:sldMk cId="389519320" sldId="603"/>
        </pc:sldMkLst>
      </pc:sldChg>
      <pc:sldChg chg="modNotesTx">
        <pc:chgData name="Shi, Ting RY34" userId="e0f36d7f-2b56-464b-943d-58e0b99d221f" providerId="ADAL" clId="{097602F7-1765-4CF1-9350-57D7D8B09AE3}" dt="2024-09-02T05:20:40.286" v="8" actId="20577"/>
        <pc:sldMkLst>
          <pc:docMk/>
          <pc:sldMk cId="2775232958" sldId="606"/>
        </pc:sldMkLst>
      </pc:sldChg>
      <pc:sldChg chg="modNotesTx">
        <pc:chgData name="Shi, Ting RY34" userId="e0f36d7f-2b56-464b-943d-58e0b99d221f" providerId="ADAL" clId="{097602F7-1765-4CF1-9350-57D7D8B09AE3}" dt="2024-09-02T05:20:20.369" v="4" actId="20577"/>
        <pc:sldMkLst>
          <pc:docMk/>
          <pc:sldMk cId="1951832430" sldId="607"/>
        </pc:sldMkLst>
      </pc:sldChg>
      <pc:sldChg chg="modNotesTx">
        <pc:chgData name="Shi, Ting RY34" userId="e0f36d7f-2b56-464b-943d-58e0b99d221f" providerId="ADAL" clId="{097602F7-1765-4CF1-9350-57D7D8B09AE3}" dt="2024-09-02T05:20:47.471" v="10" actId="20577"/>
        <pc:sldMkLst>
          <pc:docMk/>
          <pc:sldMk cId="1138423996" sldId="608"/>
        </pc:sldMkLst>
      </pc:sldChg>
      <pc:sldChg chg="modNotesTx">
        <pc:chgData name="Shi, Ting RY34" userId="e0f36d7f-2b56-464b-943d-58e0b99d221f" providerId="ADAL" clId="{097602F7-1765-4CF1-9350-57D7D8B09AE3}" dt="2024-09-02T05:21:03.213" v="14" actId="20577"/>
        <pc:sldMkLst>
          <pc:docMk/>
          <pc:sldMk cId="1783031865" sldId="609"/>
        </pc:sldMkLst>
      </pc:sldChg>
      <pc:sldChg chg="modNotesTx">
        <pc:chgData name="Shi, Ting RY34" userId="e0f36d7f-2b56-464b-943d-58e0b99d221f" providerId="ADAL" clId="{097602F7-1765-4CF1-9350-57D7D8B09AE3}" dt="2024-09-02T05:20:52.035" v="11" actId="20577"/>
        <pc:sldMkLst>
          <pc:docMk/>
          <pc:sldMk cId="110011121" sldId="610"/>
        </pc:sldMkLst>
      </pc:sldChg>
      <pc:sldChg chg="modNotesTx">
        <pc:chgData name="Shi, Ting RY34" userId="e0f36d7f-2b56-464b-943d-58e0b99d221f" providerId="ADAL" clId="{097602F7-1765-4CF1-9350-57D7D8B09AE3}" dt="2024-09-02T05:21:18.275" v="18" actId="20577"/>
        <pc:sldMkLst>
          <pc:docMk/>
          <pc:sldMk cId="3410066505" sldId="611"/>
        </pc:sldMkLst>
      </pc:sldChg>
      <pc:sldChg chg="modNotesTx">
        <pc:chgData name="Shi, Ting RY34" userId="e0f36d7f-2b56-464b-943d-58e0b99d221f" providerId="ADAL" clId="{097602F7-1765-4CF1-9350-57D7D8B09AE3}" dt="2024-09-02T05:20:59.276" v="13" actId="20577"/>
        <pc:sldMkLst>
          <pc:docMk/>
          <pc:sldMk cId="4071450480" sldId="612"/>
        </pc:sldMkLst>
      </pc:sldChg>
      <pc:sldChg chg="modNotesTx">
        <pc:chgData name="Shi, Ting RY34" userId="e0f36d7f-2b56-464b-943d-58e0b99d221f" providerId="ADAL" clId="{097602F7-1765-4CF1-9350-57D7D8B09AE3}" dt="2024-09-02T05:21:10.662" v="16" actId="20577"/>
        <pc:sldMkLst>
          <pc:docMk/>
          <pc:sldMk cId="3818179822" sldId="613"/>
        </pc:sldMkLst>
      </pc:sldChg>
      <pc:sldChg chg="modNotesTx">
        <pc:chgData name="Shi, Ting RY34" userId="e0f36d7f-2b56-464b-943d-58e0b99d221f" providerId="ADAL" clId="{097602F7-1765-4CF1-9350-57D7D8B09AE3}" dt="2024-09-02T05:21:14.360" v="17" actId="20577"/>
        <pc:sldMkLst>
          <pc:docMk/>
          <pc:sldMk cId="1319051734" sldId="614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D048D-8D24-4C9F-A69F-8258DC99B4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502E1C-B6DC-4A26-845F-C1906D70B043}">
      <dgm:prSet/>
      <dgm:spPr/>
      <dgm:t>
        <a:bodyPr/>
        <a:lstStyle/>
        <a:p>
          <a:r>
            <a:rPr lang="en-US"/>
            <a:t>1. Introduction</a:t>
          </a:r>
        </a:p>
      </dgm:t>
    </dgm:pt>
    <dgm:pt modelId="{B103D3CD-A99E-4D8F-A191-B4596DF431E8}" type="parTrans" cxnId="{43DC210C-62E1-4E0D-858E-42224D2372B1}">
      <dgm:prSet/>
      <dgm:spPr/>
      <dgm:t>
        <a:bodyPr/>
        <a:lstStyle/>
        <a:p>
          <a:endParaRPr lang="en-US"/>
        </a:p>
      </dgm:t>
    </dgm:pt>
    <dgm:pt modelId="{8C3BC2BE-E9A2-4945-B269-6D8BA8A47325}" type="sibTrans" cxnId="{43DC210C-62E1-4E0D-858E-42224D2372B1}">
      <dgm:prSet/>
      <dgm:spPr/>
      <dgm:t>
        <a:bodyPr/>
        <a:lstStyle/>
        <a:p>
          <a:endParaRPr lang="en-US"/>
        </a:p>
      </dgm:t>
    </dgm:pt>
    <dgm:pt modelId="{ED48B4CD-F4E5-4729-BAFC-9C6235FC936A}">
      <dgm:prSet/>
      <dgm:spPr/>
      <dgm:t>
        <a:bodyPr/>
        <a:lstStyle/>
        <a:p>
          <a:r>
            <a:rPr lang="en-US" dirty="0"/>
            <a:t>2. Comorbidity</a:t>
          </a:r>
        </a:p>
      </dgm:t>
    </dgm:pt>
    <dgm:pt modelId="{13C2774E-487A-43CF-A655-1036B17CB77A}" type="parTrans" cxnId="{A2E4DB17-8C87-4060-894A-77475FEFF8DE}">
      <dgm:prSet/>
      <dgm:spPr/>
      <dgm:t>
        <a:bodyPr/>
        <a:lstStyle/>
        <a:p>
          <a:endParaRPr lang="en-US"/>
        </a:p>
      </dgm:t>
    </dgm:pt>
    <dgm:pt modelId="{2F95CCE8-3384-4B6A-A7AE-481203DF9D27}" type="sibTrans" cxnId="{A2E4DB17-8C87-4060-894A-77475FEFF8DE}">
      <dgm:prSet/>
      <dgm:spPr/>
      <dgm:t>
        <a:bodyPr/>
        <a:lstStyle/>
        <a:p>
          <a:endParaRPr lang="en-US"/>
        </a:p>
      </dgm:t>
    </dgm:pt>
    <dgm:pt modelId="{BD2998E9-2D28-4676-9D52-D38B332C5128}">
      <dgm:prSet/>
      <dgm:spPr/>
      <dgm:t>
        <a:bodyPr/>
        <a:lstStyle/>
        <a:p>
          <a:r>
            <a:rPr lang="en-US" dirty="0"/>
            <a:t>3. Example Process of SAS Macro / R function with CCI</a:t>
          </a:r>
        </a:p>
      </dgm:t>
    </dgm:pt>
    <dgm:pt modelId="{F10C08C7-04E6-4A26-9B91-06C05EBBF1EC}" type="parTrans" cxnId="{FD8B333F-EECB-4306-8DDC-7217814E602B}">
      <dgm:prSet/>
      <dgm:spPr/>
      <dgm:t>
        <a:bodyPr/>
        <a:lstStyle/>
        <a:p>
          <a:endParaRPr lang="en-US"/>
        </a:p>
      </dgm:t>
    </dgm:pt>
    <dgm:pt modelId="{A23C7C45-D29E-4391-8944-C6C47CC32DE3}" type="sibTrans" cxnId="{FD8B333F-EECB-4306-8DDC-7217814E602B}">
      <dgm:prSet/>
      <dgm:spPr/>
      <dgm:t>
        <a:bodyPr/>
        <a:lstStyle/>
        <a:p>
          <a:endParaRPr lang="en-US"/>
        </a:p>
      </dgm:t>
    </dgm:pt>
    <dgm:pt modelId="{59FCF0CE-5BC5-4570-9AE0-CC7E7C504BBA}">
      <dgm:prSet/>
      <dgm:spPr/>
      <dgm:t>
        <a:bodyPr/>
        <a:lstStyle/>
        <a:p>
          <a:r>
            <a:rPr lang="en-US" dirty="0"/>
            <a:t>4. Logistic Regression for Weight</a:t>
          </a:r>
        </a:p>
      </dgm:t>
    </dgm:pt>
    <dgm:pt modelId="{9640AEC7-95C1-45BF-A187-60DE4EFA1EB1}" type="parTrans" cxnId="{47488289-DAE4-4B59-85D1-8E23350A5104}">
      <dgm:prSet/>
      <dgm:spPr/>
      <dgm:t>
        <a:bodyPr/>
        <a:lstStyle/>
        <a:p>
          <a:endParaRPr lang="en-US"/>
        </a:p>
      </dgm:t>
    </dgm:pt>
    <dgm:pt modelId="{B0DD48CD-3ACA-4E59-88BB-9A1A903D192A}" type="sibTrans" cxnId="{47488289-DAE4-4B59-85D1-8E23350A5104}">
      <dgm:prSet/>
      <dgm:spPr/>
      <dgm:t>
        <a:bodyPr/>
        <a:lstStyle/>
        <a:p>
          <a:endParaRPr lang="en-US"/>
        </a:p>
      </dgm:t>
    </dgm:pt>
    <dgm:pt modelId="{EF440DC5-1D73-4773-8FD8-6C198342644C}">
      <dgm:prSet/>
      <dgm:spPr/>
      <dgm:t>
        <a:bodyPr/>
        <a:lstStyle/>
        <a:p>
          <a:r>
            <a:rPr lang="en-US" dirty="0"/>
            <a:t>5. Advantages of new macro/ function</a:t>
          </a:r>
        </a:p>
      </dgm:t>
    </dgm:pt>
    <dgm:pt modelId="{9ECB39F8-B950-4543-9833-0272DB6B0E3E}" type="parTrans" cxnId="{4F5929E9-0FB8-40C5-BA22-732FE9C5A623}">
      <dgm:prSet/>
      <dgm:spPr/>
      <dgm:t>
        <a:bodyPr/>
        <a:lstStyle/>
        <a:p>
          <a:endParaRPr lang="en-US"/>
        </a:p>
      </dgm:t>
    </dgm:pt>
    <dgm:pt modelId="{1D85A33A-3B74-4297-AA40-B4352E0EC038}" type="sibTrans" cxnId="{4F5929E9-0FB8-40C5-BA22-732FE9C5A623}">
      <dgm:prSet/>
      <dgm:spPr/>
      <dgm:t>
        <a:bodyPr/>
        <a:lstStyle/>
        <a:p>
          <a:endParaRPr lang="en-US"/>
        </a:p>
      </dgm:t>
    </dgm:pt>
    <dgm:pt modelId="{76BBCC67-0AF5-4670-BBF2-CF1D0D813DE6}">
      <dgm:prSet/>
      <dgm:spPr/>
      <dgm:t>
        <a:bodyPr/>
        <a:lstStyle/>
        <a:p>
          <a:r>
            <a:rPr lang="en-US"/>
            <a:t>6. Conclusion</a:t>
          </a:r>
        </a:p>
      </dgm:t>
    </dgm:pt>
    <dgm:pt modelId="{943358E1-62C6-4D5D-AEDB-871DCF573F72}" type="parTrans" cxnId="{42C5B494-F72F-46EC-A972-684FCD416183}">
      <dgm:prSet/>
      <dgm:spPr/>
      <dgm:t>
        <a:bodyPr/>
        <a:lstStyle/>
        <a:p>
          <a:endParaRPr lang="en-US"/>
        </a:p>
      </dgm:t>
    </dgm:pt>
    <dgm:pt modelId="{256C78FE-CDBB-4476-83D2-7A90A5D5825F}" type="sibTrans" cxnId="{42C5B494-F72F-46EC-A972-684FCD416183}">
      <dgm:prSet/>
      <dgm:spPr/>
      <dgm:t>
        <a:bodyPr/>
        <a:lstStyle/>
        <a:p>
          <a:endParaRPr lang="en-US"/>
        </a:p>
      </dgm:t>
    </dgm:pt>
    <dgm:pt modelId="{56BD7DF1-E936-450A-8F44-58C7737EE389}">
      <dgm:prSet/>
      <dgm:spPr/>
      <dgm:t>
        <a:bodyPr/>
        <a:lstStyle/>
        <a:p>
          <a:r>
            <a:rPr lang="en-US" dirty="0"/>
            <a:t>7. Q/A</a:t>
          </a:r>
        </a:p>
      </dgm:t>
    </dgm:pt>
    <dgm:pt modelId="{13A95A90-E1A2-490F-AA91-3CFC51FDD346}" type="parTrans" cxnId="{46439A3C-0911-4918-BA41-B6482A87BCB2}">
      <dgm:prSet/>
      <dgm:spPr/>
      <dgm:t>
        <a:bodyPr/>
        <a:lstStyle/>
        <a:p>
          <a:endParaRPr lang="en-US"/>
        </a:p>
      </dgm:t>
    </dgm:pt>
    <dgm:pt modelId="{3C386F57-3FCA-4CEB-ABA0-4223567B03B0}" type="sibTrans" cxnId="{46439A3C-0911-4918-BA41-B6482A87BCB2}">
      <dgm:prSet/>
      <dgm:spPr/>
      <dgm:t>
        <a:bodyPr/>
        <a:lstStyle/>
        <a:p>
          <a:endParaRPr lang="en-US"/>
        </a:p>
      </dgm:t>
    </dgm:pt>
    <dgm:pt modelId="{14E1C6AC-BDD8-449B-9F7C-99C9FFE28F01}" type="pres">
      <dgm:prSet presAssocID="{C47D048D-8D24-4C9F-A69F-8258DC99B409}" presName="linear" presStyleCnt="0">
        <dgm:presLayoutVars>
          <dgm:animLvl val="lvl"/>
          <dgm:resizeHandles val="exact"/>
        </dgm:presLayoutVars>
      </dgm:prSet>
      <dgm:spPr/>
    </dgm:pt>
    <dgm:pt modelId="{BD77B406-ED72-4F9A-BB81-D204E07E863E}" type="pres">
      <dgm:prSet presAssocID="{EF502E1C-B6DC-4A26-845F-C1906D70B04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B3FC40A-303A-4BED-B7B0-7A94AAB53EC2}" type="pres">
      <dgm:prSet presAssocID="{8C3BC2BE-E9A2-4945-B269-6D8BA8A47325}" presName="spacer" presStyleCnt="0"/>
      <dgm:spPr/>
    </dgm:pt>
    <dgm:pt modelId="{9830BFC0-297A-4ED1-B074-AAB5DA027478}" type="pres">
      <dgm:prSet presAssocID="{ED48B4CD-F4E5-4729-BAFC-9C6235FC936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E5BC84F-D678-4D9C-8DF3-C751360331C5}" type="pres">
      <dgm:prSet presAssocID="{2F95CCE8-3384-4B6A-A7AE-481203DF9D27}" presName="spacer" presStyleCnt="0"/>
      <dgm:spPr/>
    </dgm:pt>
    <dgm:pt modelId="{5B513E08-485D-4A19-88DF-A0AAEB2F5705}" type="pres">
      <dgm:prSet presAssocID="{BD2998E9-2D28-4676-9D52-D38B332C512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CA8D2D5-DFC0-4C23-9260-EF623C62D340}" type="pres">
      <dgm:prSet presAssocID="{A23C7C45-D29E-4391-8944-C6C47CC32DE3}" presName="spacer" presStyleCnt="0"/>
      <dgm:spPr/>
    </dgm:pt>
    <dgm:pt modelId="{FA001415-4E91-4FEC-83E2-A4D75FDBD374}" type="pres">
      <dgm:prSet presAssocID="{59FCF0CE-5BC5-4570-9AE0-CC7E7C504BB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AE16895-3D8E-45D3-8553-C4BE02FAB19E}" type="pres">
      <dgm:prSet presAssocID="{B0DD48CD-3ACA-4E59-88BB-9A1A903D192A}" presName="spacer" presStyleCnt="0"/>
      <dgm:spPr/>
    </dgm:pt>
    <dgm:pt modelId="{D7B8FCD5-2A55-4473-8364-D59656F9DC5B}" type="pres">
      <dgm:prSet presAssocID="{EF440DC5-1D73-4773-8FD8-6C198342644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0410400-E7B9-4372-9D62-547CDF6F39D7}" type="pres">
      <dgm:prSet presAssocID="{1D85A33A-3B74-4297-AA40-B4352E0EC038}" presName="spacer" presStyleCnt="0"/>
      <dgm:spPr/>
    </dgm:pt>
    <dgm:pt modelId="{812015E9-94E8-4FA7-9E2A-C55226C7D89E}" type="pres">
      <dgm:prSet presAssocID="{76BBCC67-0AF5-4670-BBF2-CF1D0D813DE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B8E8F50-3F4C-4A56-9D3A-BA5EC571A41A}" type="pres">
      <dgm:prSet presAssocID="{256C78FE-CDBB-4476-83D2-7A90A5D5825F}" presName="spacer" presStyleCnt="0"/>
      <dgm:spPr/>
    </dgm:pt>
    <dgm:pt modelId="{D7EB5F5E-94E2-40D2-9E38-3AE3C2F9B6A7}" type="pres">
      <dgm:prSet presAssocID="{56BD7DF1-E936-450A-8F44-58C7737EE38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3DC210C-62E1-4E0D-858E-42224D2372B1}" srcId="{C47D048D-8D24-4C9F-A69F-8258DC99B409}" destId="{EF502E1C-B6DC-4A26-845F-C1906D70B043}" srcOrd="0" destOrd="0" parTransId="{B103D3CD-A99E-4D8F-A191-B4596DF431E8}" sibTransId="{8C3BC2BE-E9A2-4945-B269-6D8BA8A47325}"/>
    <dgm:cxn modelId="{A2E4DB17-8C87-4060-894A-77475FEFF8DE}" srcId="{C47D048D-8D24-4C9F-A69F-8258DC99B409}" destId="{ED48B4CD-F4E5-4729-BAFC-9C6235FC936A}" srcOrd="1" destOrd="0" parTransId="{13C2774E-487A-43CF-A655-1036B17CB77A}" sibTransId="{2F95CCE8-3384-4B6A-A7AE-481203DF9D27}"/>
    <dgm:cxn modelId="{4C75EF1F-9D6E-4EB3-A0E3-F941874C77A2}" type="presOf" srcId="{EF440DC5-1D73-4773-8FD8-6C198342644C}" destId="{D7B8FCD5-2A55-4473-8364-D59656F9DC5B}" srcOrd="0" destOrd="0" presId="urn:microsoft.com/office/officeart/2005/8/layout/vList2"/>
    <dgm:cxn modelId="{46439A3C-0911-4918-BA41-B6482A87BCB2}" srcId="{C47D048D-8D24-4C9F-A69F-8258DC99B409}" destId="{56BD7DF1-E936-450A-8F44-58C7737EE389}" srcOrd="6" destOrd="0" parTransId="{13A95A90-E1A2-490F-AA91-3CFC51FDD346}" sibTransId="{3C386F57-3FCA-4CEB-ABA0-4223567B03B0}"/>
    <dgm:cxn modelId="{FD8B333F-EECB-4306-8DDC-7217814E602B}" srcId="{C47D048D-8D24-4C9F-A69F-8258DC99B409}" destId="{BD2998E9-2D28-4676-9D52-D38B332C5128}" srcOrd="2" destOrd="0" parTransId="{F10C08C7-04E6-4A26-9B91-06C05EBBF1EC}" sibTransId="{A23C7C45-D29E-4391-8944-C6C47CC32DE3}"/>
    <dgm:cxn modelId="{24330D43-3C88-4AAC-BA8F-335C4C137093}" type="presOf" srcId="{EF502E1C-B6DC-4A26-845F-C1906D70B043}" destId="{BD77B406-ED72-4F9A-BB81-D204E07E863E}" srcOrd="0" destOrd="0" presId="urn:microsoft.com/office/officeart/2005/8/layout/vList2"/>
    <dgm:cxn modelId="{E398C365-69A6-4CF9-9E10-0F81989D2A69}" type="presOf" srcId="{BD2998E9-2D28-4676-9D52-D38B332C5128}" destId="{5B513E08-485D-4A19-88DF-A0AAEB2F5705}" srcOrd="0" destOrd="0" presId="urn:microsoft.com/office/officeart/2005/8/layout/vList2"/>
    <dgm:cxn modelId="{8A9BD765-D6D8-4743-8E51-3E3F1FF093CF}" type="presOf" srcId="{C47D048D-8D24-4C9F-A69F-8258DC99B409}" destId="{14E1C6AC-BDD8-449B-9F7C-99C9FFE28F01}" srcOrd="0" destOrd="0" presId="urn:microsoft.com/office/officeart/2005/8/layout/vList2"/>
    <dgm:cxn modelId="{DF360257-6F06-4B4B-89BD-6C2B9BE43DA1}" type="presOf" srcId="{59FCF0CE-5BC5-4570-9AE0-CC7E7C504BBA}" destId="{FA001415-4E91-4FEC-83E2-A4D75FDBD374}" srcOrd="0" destOrd="0" presId="urn:microsoft.com/office/officeart/2005/8/layout/vList2"/>
    <dgm:cxn modelId="{47488289-DAE4-4B59-85D1-8E23350A5104}" srcId="{C47D048D-8D24-4C9F-A69F-8258DC99B409}" destId="{59FCF0CE-5BC5-4570-9AE0-CC7E7C504BBA}" srcOrd="3" destOrd="0" parTransId="{9640AEC7-95C1-45BF-A187-60DE4EFA1EB1}" sibTransId="{B0DD48CD-3ACA-4E59-88BB-9A1A903D192A}"/>
    <dgm:cxn modelId="{42C5B494-F72F-46EC-A972-684FCD416183}" srcId="{C47D048D-8D24-4C9F-A69F-8258DC99B409}" destId="{76BBCC67-0AF5-4670-BBF2-CF1D0D813DE6}" srcOrd="5" destOrd="0" parTransId="{943358E1-62C6-4D5D-AEDB-871DCF573F72}" sibTransId="{256C78FE-CDBB-4476-83D2-7A90A5D5825F}"/>
    <dgm:cxn modelId="{CB9D729D-0F6D-469D-977D-B1A17CE66D8F}" type="presOf" srcId="{ED48B4CD-F4E5-4729-BAFC-9C6235FC936A}" destId="{9830BFC0-297A-4ED1-B074-AAB5DA027478}" srcOrd="0" destOrd="0" presId="urn:microsoft.com/office/officeart/2005/8/layout/vList2"/>
    <dgm:cxn modelId="{CAECA8B8-319B-44C5-9245-6792B7F67EFC}" type="presOf" srcId="{76BBCC67-0AF5-4670-BBF2-CF1D0D813DE6}" destId="{812015E9-94E8-4FA7-9E2A-C55226C7D89E}" srcOrd="0" destOrd="0" presId="urn:microsoft.com/office/officeart/2005/8/layout/vList2"/>
    <dgm:cxn modelId="{689DF5C9-FFEE-4808-AFE5-FC9F6BCDF818}" type="presOf" srcId="{56BD7DF1-E936-450A-8F44-58C7737EE389}" destId="{D7EB5F5E-94E2-40D2-9E38-3AE3C2F9B6A7}" srcOrd="0" destOrd="0" presId="urn:microsoft.com/office/officeart/2005/8/layout/vList2"/>
    <dgm:cxn modelId="{4F5929E9-0FB8-40C5-BA22-732FE9C5A623}" srcId="{C47D048D-8D24-4C9F-A69F-8258DC99B409}" destId="{EF440DC5-1D73-4773-8FD8-6C198342644C}" srcOrd="4" destOrd="0" parTransId="{9ECB39F8-B950-4543-9833-0272DB6B0E3E}" sibTransId="{1D85A33A-3B74-4297-AA40-B4352E0EC038}"/>
    <dgm:cxn modelId="{E9997C99-3304-44DA-AFFA-5B450AE84CA5}" type="presParOf" srcId="{14E1C6AC-BDD8-449B-9F7C-99C9FFE28F01}" destId="{BD77B406-ED72-4F9A-BB81-D204E07E863E}" srcOrd="0" destOrd="0" presId="urn:microsoft.com/office/officeart/2005/8/layout/vList2"/>
    <dgm:cxn modelId="{B4E3F354-7B6D-4065-9876-B4AE515B0C94}" type="presParOf" srcId="{14E1C6AC-BDD8-449B-9F7C-99C9FFE28F01}" destId="{3B3FC40A-303A-4BED-B7B0-7A94AAB53EC2}" srcOrd="1" destOrd="0" presId="urn:microsoft.com/office/officeart/2005/8/layout/vList2"/>
    <dgm:cxn modelId="{FB961126-4CDD-4A02-9AD0-63D51D7F9B33}" type="presParOf" srcId="{14E1C6AC-BDD8-449B-9F7C-99C9FFE28F01}" destId="{9830BFC0-297A-4ED1-B074-AAB5DA027478}" srcOrd="2" destOrd="0" presId="urn:microsoft.com/office/officeart/2005/8/layout/vList2"/>
    <dgm:cxn modelId="{ED0967BD-5006-40D2-8344-CD8D5B8E7630}" type="presParOf" srcId="{14E1C6AC-BDD8-449B-9F7C-99C9FFE28F01}" destId="{EE5BC84F-D678-4D9C-8DF3-C751360331C5}" srcOrd="3" destOrd="0" presId="urn:microsoft.com/office/officeart/2005/8/layout/vList2"/>
    <dgm:cxn modelId="{F0426F77-E8E0-4A29-8B5E-9A4DAD869872}" type="presParOf" srcId="{14E1C6AC-BDD8-449B-9F7C-99C9FFE28F01}" destId="{5B513E08-485D-4A19-88DF-A0AAEB2F5705}" srcOrd="4" destOrd="0" presId="urn:microsoft.com/office/officeart/2005/8/layout/vList2"/>
    <dgm:cxn modelId="{B53C7495-61A1-437B-AE93-E1015111C7A8}" type="presParOf" srcId="{14E1C6AC-BDD8-449B-9F7C-99C9FFE28F01}" destId="{ECA8D2D5-DFC0-4C23-9260-EF623C62D340}" srcOrd="5" destOrd="0" presId="urn:microsoft.com/office/officeart/2005/8/layout/vList2"/>
    <dgm:cxn modelId="{FE247D7E-0F9A-452C-BD68-633C5F55E458}" type="presParOf" srcId="{14E1C6AC-BDD8-449B-9F7C-99C9FFE28F01}" destId="{FA001415-4E91-4FEC-83E2-A4D75FDBD374}" srcOrd="6" destOrd="0" presId="urn:microsoft.com/office/officeart/2005/8/layout/vList2"/>
    <dgm:cxn modelId="{A24F7E32-70AB-42E8-A67A-2D74AEFBB6A6}" type="presParOf" srcId="{14E1C6AC-BDD8-449B-9F7C-99C9FFE28F01}" destId="{CAE16895-3D8E-45D3-8553-C4BE02FAB19E}" srcOrd="7" destOrd="0" presId="urn:microsoft.com/office/officeart/2005/8/layout/vList2"/>
    <dgm:cxn modelId="{41FC20EB-1F18-46DC-AD91-2B476837811C}" type="presParOf" srcId="{14E1C6AC-BDD8-449B-9F7C-99C9FFE28F01}" destId="{D7B8FCD5-2A55-4473-8364-D59656F9DC5B}" srcOrd="8" destOrd="0" presId="urn:microsoft.com/office/officeart/2005/8/layout/vList2"/>
    <dgm:cxn modelId="{EF9E3941-5046-4A74-BE9D-FFDF7B75CF7A}" type="presParOf" srcId="{14E1C6AC-BDD8-449B-9F7C-99C9FFE28F01}" destId="{E0410400-E7B9-4372-9D62-547CDF6F39D7}" srcOrd="9" destOrd="0" presId="urn:microsoft.com/office/officeart/2005/8/layout/vList2"/>
    <dgm:cxn modelId="{EABEF403-77ED-4DA3-9CF9-16A070D854AE}" type="presParOf" srcId="{14E1C6AC-BDD8-449B-9F7C-99C9FFE28F01}" destId="{812015E9-94E8-4FA7-9E2A-C55226C7D89E}" srcOrd="10" destOrd="0" presId="urn:microsoft.com/office/officeart/2005/8/layout/vList2"/>
    <dgm:cxn modelId="{ADFB54F5-F8E6-4D98-839F-C9104B6410B3}" type="presParOf" srcId="{14E1C6AC-BDD8-449B-9F7C-99C9FFE28F01}" destId="{7B8E8F50-3F4C-4A56-9D3A-BA5EC571A41A}" srcOrd="11" destOrd="0" presId="urn:microsoft.com/office/officeart/2005/8/layout/vList2"/>
    <dgm:cxn modelId="{0A4A843B-013A-4CE8-81A8-E7EEB29C2731}" type="presParOf" srcId="{14E1C6AC-BDD8-449B-9F7C-99C9FFE28F01}" destId="{D7EB5F5E-94E2-40D2-9E38-3AE3C2F9B6A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1EE7B-91CA-477C-B415-4094755CFB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1C8E4A-FB16-4756-AB8B-B9CCBC76EA7F}">
      <dgm:prSet/>
      <dgm:spPr/>
      <dgm:t>
        <a:bodyPr/>
        <a:lstStyle/>
        <a:p>
          <a:r>
            <a:rPr lang="en-US" dirty="0" err="1"/>
            <a:t>Charlson</a:t>
          </a:r>
          <a:r>
            <a:rPr lang="en-US" dirty="0"/>
            <a:t> CI</a:t>
          </a:r>
        </a:p>
        <a:p>
          <a:r>
            <a:rPr lang="en-US" dirty="0" err="1"/>
            <a:t>Elixhauser</a:t>
          </a:r>
          <a:r>
            <a:rPr lang="en-US" dirty="0"/>
            <a:t> CI</a:t>
          </a:r>
        </a:p>
        <a:p>
          <a:r>
            <a:rPr lang="en-US" dirty="0"/>
            <a:t>NCI Comorbidity</a:t>
          </a:r>
        </a:p>
      </dgm:t>
    </dgm:pt>
    <dgm:pt modelId="{FCAADA0D-53E9-4F81-A3FF-3D60BBA0D5F7}" type="parTrans" cxnId="{20F00569-0A75-4D22-8E04-AA61BA0C39D3}">
      <dgm:prSet/>
      <dgm:spPr/>
      <dgm:t>
        <a:bodyPr/>
        <a:lstStyle/>
        <a:p>
          <a:endParaRPr lang="en-US"/>
        </a:p>
      </dgm:t>
    </dgm:pt>
    <dgm:pt modelId="{43D8B2D8-F020-4FB7-BA79-27B9769B639D}" type="sibTrans" cxnId="{20F00569-0A75-4D22-8E04-AA61BA0C39D3}">
      <dgm:prSet/>
      <dgm:spPr/>
      <dgm:t>
        <a:bodyPr/>
        <a:lstStyle/>
        <a:p>
          <a:endParaRPr lang="en-US"/>
        </a:p>
      </dgm:t>
    </dgm:pt>
    <dgm:pt modelId="{CFB3470E-0DE0-4E81-949B-9E104201A6A8}">
      <dgm:prSet/>
      <dgm:spPr/>
      <dgm:t>
        <a:bodyPr/>
        <a:lstStyle/>
        <a:p>
          <a:r>
            <a:rPr lang="en-US" dirty="0"/>
            <a:t>Existing SAS / R function </a:t>
          </a:r>
        </a:p>
      </dgm:t>
    </dgm:pt>
    <dgm:pt modelId="{3F5C4869-270B-41E0-890F-7435A4950226}" type="parTrans" cxnId="{A412A9D2-D123-40D1-BDA4-B93B42075218}">
      <dgm:prSet/>
      <dgm:spPr/>
      <dgm:t>
        <a:bodyPr/>
        <a:lstStyle/>
        <a:p>
          <a:endParaRPr lang="en-US"/>
        </a:p>
      </dgm:t>
    </dgm:pt>
    <dgm:pt modelId="{8C98988F-A402-4D85-9B4F-A6D6012D04F7}" type="sibTrans" cxnId="{A412A9D2-D123-40D1-BDA4-B93B42075218}">
      <dgm:prSet/>
      <dgm:spPr/>
      <dgm:t>
        <a:bodyPr/>
        <a:lstStyle/>
        <a:p>
          <a:endParaRPr lang="en-US"/>
        </a:p>
      </dgm:t>
    </dgm:pt>
    <dgm:pt modelId="{2E072D0C-0581-45F9-842B-F89C1B575ED4}">
      <dgm:prSet/>
      <dgm:spPr/>
      <dgm:t>
        <a:bodyPr/>
        <a:lstStyle/>
        <a:p>
          <a:r>
            <a:rPr lang="en-US" dirty="0"/>
            <a:t>Flexibility</a:t>
          </a:r>
        </a:p>
        <a:p>
          <a:r>
            <a:rPr lang="en-US" dirty="0"/>
            <a:t>user defined comorbidity indexes</a:t>
          </a:r>
        </a:p>
      </dgm:t>
    </dgm:pt>
    <dgm:pt modelId="{623A272E-8D59-47F4-ADD7-40E77551FF4E}" type="parTrans" cxnId="{F67B63B8-D1ED-47F6-BFD2-EFCA09B71969}">
      <dgm:prSet/>
      <dgm:spPr/>
      <dgm:t>
        <a:bodyPr/>
        <a:lstStyle/>
        <a:p>
          <a:endParaRPr lang="en-US"/>
        </a:p>
      </dgm:t>
    </dgm:pt>
    <dgm:pt modelId="{161CD0AA-524C-4D54-85AB-29BB059417A0}" type="sibTrans" cxnId="{F67B63B8-D1ED-47F6-BFD2-EFCA09B71969}">
      <dgm:prSet/>
      <dgm:spPr/>
      <dgm:t>
        <a:bodyPr/>
        <a:lstStyle/>
        <a:p>
          <a:endParaRPr lang="en-US"/>
        </a:p>
      </dgm:t>
    </dgm:pt>
    <dgm:pt modelId="{F83705FF-8D69-42EC-A4B9-5E88A7FC9251}" type="pres">
      <dgm:prSet presAssocID="{D701EE7B-91CA-477C-B415-4094755CFB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E0F1A8-68D7-4399-A044-E0F12CD53856}" type="pres">
      <dgm:prSet presAssocID="{651C8E4A-FB16-4756-AB8B-B9CCBC76EA7F}" presName="hierRoot1" presStyleCnt="0"/>
      <dgm:spPr/>
    </dgm:pt>
    <dgm:pt modelId="{B6F46A49-C1FF-45FB-8F01-35E956EB71F8}" type="pres">
      <dgm:prSet presAssocID="{651C8E4A-FB16-4756-AB8B-B9CCBC76EA7F}" presName="composite" presStyleCnt="0"/>
      <dgm:spPr/>
    </dgm:pt>
    <dgm:pt modelId="{53ECA481-1DF3-4FBA-9E0D-E176B23B0ADF}" type="pres">
      <dgm:prSet presAssocID="{651C8E4A-FB16-4756-AB8B-B9CCBC76EA7F}" presName="background" presStyleLbl="node0" presStyleIdx="0" presStyleCnt="3"/>
      <dgm:spPr/>
    </dgm:pt>
    <dgm:pt modelId="{03197C19-88C6-4671-9053-289330751E13}" type="pres">
      <dgm:prSet presAssocID="{651C8E4A-FB16-4756-AB8B-B9CCBC76EA7F}" presName="text" presStyleLbl="fgAcc0" presStyleIdx="0" presStyleCnt="3">
        <dgm:presLayoutVars>
          <dgm:chPref val="3"/>
        </dgm:presLayoutVars>
      </dgm:prSet>
      <dgm:spPr/>
    </dgm:pt>
    <dgm:pt modelId="{F2076933-7EB4-4FBF-BC9E-5820FD4CA34F}" type="pres">
      <dgm:prSet presAssocID="{651C8E4A-FB16-4756-AB8B-B9CCBC76EA7F}" presName="hierChild2" presStyleCnt="0"/>
      <dgm:spPr/>
    </dgm:pt>
    <dgm:pt modelId="{4F26AA14-213C-4DD3-9CD7-0ACAD3725938}" type="pres">
      <dgm:prSet presAssocID="{CFB3470E-0DE0-4E81-949B-9E104201A6A8}" presName="hierRoot1" presStyleCnt="0"/>
      <dgm:spPr/>
    </dgm:pt>
    <dgm:pt modelId="{F67A4863-AE66-46B3-A87B-D66998970B37}" type="pres">
      <dgm:prSet presAssocID="{CFB3470E-0DE0-4E81-949B-9E104201A6A8}" presName="composite" presStyleCnt="0"/>
      <dgm:spPr/>
    </dgm:pt>
    <dgm:pt modelId="{B0A8743F-DDC5-48E1-9F7B-0A03CE3860A3}" type="pres">
      <dgm:prSet presAssocID="{CFB3470E-0DE0-4E81-949B-9E104201A6A8}" presName="background" presStyleLbl="node0" presStyleIdx="1" presStyleCnt="3"/>
      <dgm:spPr/>
    </dgm:pt>
    <dgm:pt modelId="{8289297A-0259-4496-AE0A-6CD99EFAE7B9}" type="pres">
      <dgm:prSet presAssocID="{CFB3470E-0DE0-4E81-949B-9E104201A6A8}" presName="text" presStyleLbl="fgAcc0" presStyleIdx="1" presStyleCnt="3">
        <dgm:presLayoutVars>
          <dgm:chPref val="3"/>
        </dgm:presLayoutVars>
      </dgm:prSet>
      <dgm:spPr/>
    </dgm:pt>
    <dgm:pt modelId="{C2740F1C-B098-47FC-833F-1225469F8CED}" type="pres">
      <dgm:prSet presAssocID="{CFB3470E-0DE0-4E81-949B-9E104201A6A8}" presName="hierChild2" presStyleCnt="0"/>
      <dgm:spPr/>
    </dgm:pt>
    <dgm:pt modelId="{8041FFB0-385A-4746-A301-55BD75C42485}" type="pres">
      <dgm:prSet presAssocID="{2E072D0C-0581-45F9-842B-F89C1B575ED4}" presName="hierRoot1" presStyleCnt="0"/>
      <dgm:spPr/>
    </dgm:pt>
    <dgm:pt modelId="{D37D1FF1-0951-4F9B-83F8-FD082D684B29}" type="pres">
      <dgm:prSet presAssocID="{2E072D0C-0581-45F9-842B-F89C1B575ED4}" presName="composite" presStyleCnt="0"/>
      <dgm:spPr/>
    </dgm:pt>
    <dgm:pt modelId="{FFEE0468-8CC3-4870-B10A-957F19640262}" type="pres">
      <dgm:prSet presAssocID="{2E072D0C-0581-45F9-842B-F89C1B575ED4}" presName="background" presStyleLbl="node0" presStyleIdx="2" presStyleCnt="3"/>
      <dgm:spPr/>
    </dgm:pt>
    <dgm:pt modelId="{F55B234D-B2E3-4AFC-B157-1F940EEE6EBE}" type="pres">
      <dgm:prSet presAssocID="{2E072D0C-0581-45F9-842B-F89C1B575ED4}" presName="text" presStyleLbl="fgAcc0" presStyleIdx="2" presStyleCnt="3">
        <dgm:presLayoutVars>
          <dgm:chPref val="3"/>
        </dgm:presLayoutVars>
      </dgm:prSet>
      <dgm:spPr/>
    </dgm:pt>
    <dgm:pt modelId="{A2EC3FD0-B623-4FC3-88BB-5BC3370CA825}" type="pres">
      <dgm:prSet presAssocID="{2E072D0C-0581-45F9-842B-F89C1B575ED4}" presName="hierChild2" presStyleCnt="0"/>
      <dgm:spPr/>
    </dgm:pt>
  </dgm:ptLst>
  <dgm:cxnLst>
    <dgm:cxn modelId="{197DB41B-3840-4692-8CD6-D3F5E542F230}" type="presOf" srcId="{D701EE7B-91CA-477C-B415-4094755CFB5D}" destId="{F83705FF-8D69-42EC-A4B9-5E88A7FC9251}" srcOrd="0" destOrd="0" presId="urn:microsoft.com/office/officeart/2005/8/layout/hierarchy1"/>
    <dgm:cxn modelId="{20F00569-0A75-4D22-8E04-AA61BA0C39D3}" srcId="{D701EE7B-91CA-477C-B415-4094755CFB5D}" destId="{651C8E4A-FB16-4756-AB8B-B9CCBC76EA7F}" srcOrd="0" destOrd="0" parTransId="{FCAADA0D-53E9-4F81-A3FF-3D60BBA0D5F7}" sibTransId="{43D8B2D8-F020-4FB7-BA79-27B9769B639D}"/>
    <dgm:cxn modelId="{8B878E75-E48C-4F4A-9FAE-4B4451F6DDAA}" type="presOf" srcId="{2E072D0C-0581-45F9-842B-F89C1B575ED4}" destId="{F55B234D-B2E3-4AFC-B157-1F940EEE6EBE}" srcOrd="0" destOrd="0" presId="urn:microsoft.com/office/officeart/2005/8/layout/hierarchy1"/>
    <dgm:cxn modelId="{5E688258-ADA9-45CA-9CB8-A2F1CF907579}" type="presOf" srcId="{CFB3470E-0DE0-4E81-949B-9E104201A6A8}" destId="{8289297A-0259-4496-AE0A-6CD99EFAE7B9}" srcOrd="0" destOrd="0" presId="urn:microsoft.com/office/officeart/2005/8/layout/hierarchy1"/>
    <dgm:cxn modelId="{2206BCA9-F68E-490F-91CD-A56503E94512}" type="presOf" srcId="{651C8E4A-FB16-4756-AB8B-B9CCBC76EA7F}" destId="{03197C19-88C6-4671-9053-289330751E13}" srcOrd="0" destOrd="0" presId="urn:microsoft.com/office/officeart/2005/8/layout/hierarchy1"/>
    <dgm:cxn modelId="{F67B63B8-D1ED-47F6-BFD2-EFCA09B71969}" srcId="{D701EE7B-91CA-477C-B415-4094755CFB5D}" destId="{2E072D0C-0581-45F9-842B-F89C1B575ED4}" srcOrd="2" destOrd="0" parTransId="{623A272E-8D59-47F4-ADD7-40E77551FF4E}" sibTransId="{161CD0AA-524C-4D54-85AB-29BB059417A0}"/>
    <dgm:cxn modelId="{A412A9D2-D123-40D1-BDA4-B93B42075218}" srcId="{D701EE7B-91CA-477C-B415-4094755CFB5D}" destId="{CFB3470E-0DE0-4E81-949B-9E104201A6A8}" srcOrd="1" destOrd="0" parTransId="{3F5C4869-270B-41E0-890F-7435A4950226}" sibTransId="{8C98988F-A402-4D85-9B4F-A6D6012D04F7}"/>
    <dgm:cxn modelId="{00AFCEAE-542C-4C5D-B7FB-7A27A81C82EF}" type="presParOf" srcId="{F83705FF-8D69-42EC-A4B9-5E88A7FC9251}" destId="{D4E0F1A8-68D7-4399-A044-E0F12CD53856}" srcOrd="0" destOrd="0" presId="urn:microsoft.com/office/officeart/2005/8/layout/hierarchy1"/>
    <dgm:cxn modelId="{46E0593D-8400-4487-97D3-41F004E0F7DB}" type="presParOf" srcId="{D4E0F1A8-68D7-4399-A044-E0F12CD53856}" destId="{B6F46A49-C1FF-45FB-8F01-35E956EB71F8}" srcOrd="0" destOrd="0" presId="urn:microsoft.com/office/officeart/2005/8/layout/hierarchy1"/>
    <dgm:cxn modelId="{3835BA3C-56BF-4CC7-A5B6-06CEFB0D4C68}" type="presParOf" srcId="{B6F46A49-C1FF-45FB-8F01-35E956EB71F8}" destId="{53ECA481-1DF3-4FBA-9E0D-E176B23B0ADF}" srcOrd="0" destOrd="0" presId="urn:microsoft.com/office/officeart/2005/8/layout/hierarchy1"/>
    <dgm:cxn modelId="{18A8C4E9-3281-452C-83C4-3A1C108AC353}" type="presParOf" srcId="{B6F46A49-C1FF-45FB-8F01-35E956EB71F8}" destId="{03197C19-88C6-4671-9053-289330751E13}" srcOrd="1" destOrd="0" presId="urn:microsoft.com/office/officeart/2005/8/layout/hierarchy1"/>
    <dgm:cxn modelId="{4A8EE219-96ED-45BF-8F7F-9767F4D4BBD7}" type="presParOf" srcId="{D4E0F1A8-68D7-4399-A044-E0F12CD53856}" destId="{F2076933-7EB4-4FBF-BC9E-5820FD4CA34F}" srcOrd="1" destOrd="0" presId="urn:microsoft.com/office/officeart/2005/8/layout/hierarchy1"/>
    <dgm:cxn modelId="{326C271D-BAF1-43B5-8903-2903BC8D5CDA}" type="presParOf" srcId="{F83705FF-8D69-42EC-A4B9-5E88A7FC9251}" destId="{4F26AA14-213C-4DD3-9CD7-0ACAD3725938}" srcOrd="1" destOrd="0" presId="urn:microsoft.com/office/officeart/2005/8/layout/hierarchy1"/>
    <dgm:cxn modelId="{A4E00D08-21E4-4FE5-AA34-5B7B1DAB9E36}" type="presParOf" srcId="{4F26AA14-213C-4DD3-9CD7-0ACAD3725938}" destId="{F67A4863-AE66-46B3-A87B-D66998970B37}" srcOrd="0" destOrd="0" presId="urn:microsoft.com/office/officeart/2005/8/layout/hierarchy1"/>
    <dgm:cxn modelId="{405B3CF9-726B-4356-ADD3-24CB54B28DD0}" type="presParOf" srcId="{F67A4863-AE66-46B3-A87B-D66998970B37}" destId="{B0A8743F-DDC5-48E1-9F7B-0A03CE3860A3}" srcOrd="0" destOrd="0" presId="urn:microsoft.com/office/officeart/2005/8/layout/hierarchy1"/>
    <dgm:cxn modelId="{1DCC9616-639B-4BC7-B0C2-714EB461B164}" type="presParOf" srcId="{F67A4863-AE66-46B3-A87B-D66998970B37}" destId="{8289297A-0259-4496-AE0A-6CD99EFAE7B9}" srcOrd="1" destOrd="0" presId="urn:microsoft.com/office/officeart/2005/8/layout/hierarchy1"/>
    <dgm:cxn modelId="{88AF0322-94F5-4C9D-9867-A68DC48F2C8F}" type="presParOf" srcId="{4F26AA14-213C-4DD3-9CD7-0ACAD3725938}" destId="{C2740F1C-B098-47FC-833F-1225469F8CED}" srcOrd="1" destOrd="0" presId="urn:microsoft.com/office/officeart/2005/8/layout/hierarchy1"/>
    <dgm:cxn modelId="{87F26CFA-C3A8-4C37-849F-373DBBE505EE}" type="presParOf" srcId="{F83705FF-8D69-42EC-A4B9-5E88A7FC9251}" destId="{8041FFB0-385A-4746-A301-55BD75C42485}" srcOrd="2" destOrd="0" presId="urn:microsoft.com/office/officeart/2005/8/layout/hierarchy1"/>
    <dgm:cxn modelId="{B66A3D4F-1538-4E56-92B4-CBD5C97C64FD}" type="presParOf" srcId="{8041FFB0-385A-4746-A301-55BD75C42485}" destId="{D37D1FF1-0951-4F9B-83F8-FD082D684B29}" srcOrd="0" destOrd="0" presId="urn:microsoft.com/office/officeart/2005/8/layout/hierarchy1"/>
    <dgm:cxn modelId="{B56E6DE9-82D8-4C3C-98D5-56C10F8AE99B}" type="presParOf" srcId="{D37D1FF1-0951-4F9B-83F8-FD082D684B29}" destId="{FFEE0468-8CC3-4870-B10A-957F19640262}" srcOrd="0" destOrd="0" presId="urn:microsoft.com/office/officeart/2005/8/layout/hierarchy1"/>
    <dgm:cxn modelId="{175C41FD-4A4B-4548-93FA-04B59C2BA5F2}" type="presParOf" srcId="{D37D1FF1-0951-4F9B-83F8-FD082D684B29}" destId="{F55B234D-B2E3-4AFC-B157-1F940EEE6EBE}" srcOrd="1" destOrd="0" presId="urn:microsoft.com/office/officeart/2005/8/layout/hierarchy1"/>
    <dgm:cxn modelId="{9EBC3E48-9C7B-4B83-915F-DC634EF754D6}" type="presParOf" srcId="{8041FFB0-385A-4746-A301-55BD75C42485}" destId="{A2EC3FD0-B623-4FC3-88BB-5BC3370CA8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C3E8A5-B4FA-4A76-A932-D27134DA8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371CF-529D-4B21-91DB-2F697E6AA62F}">
      <dgm:prSet/>
      <dgm:spPr/>
      <dgm:t>
        <a:bodyPr/>
        <a:lstStyle/>
        <a:p>
          <a:r>
            <a:rPr lang="en-US" b="0" i="0" dirty="0"/>
            <a:t>A method of categorizing comorbidities of patients</a:t>
          </a:r>
          <a:endParaRPr lang="en-US" dirty="0"/>
        </a:p>
      </dgm:t>
    </dgm:pt>
    <dgm:pt modelId="{38A92C61-031A-44A8-8F75-2DBA4ECAF1F0}" type="parTrans" cxnId="{62832342-C7BE-4808-9964-C9C5BA1E35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D9F463-6C0C-4C9D-9445-2FB631E6E84D}" type="sibTrans" cxnId="{62832342-C7BE-4808-9964-C9C5BA1E350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F52FC9-57E0-4539-9DCF-A84570E3B53C}">
      <dgm:prSet/>
      <dgm:spPr/>
      <dgm:t>
        <a:bodyPr/>
        <a:lstStyle/>
        <a:p>
          <a:r>
            <a:rPr lang="en-US" dirty="0"/>
            <a:t>The sum of weight*occurrence of each comorbid condition</a:t>
          </a:r>
        </a:p>
      </dgm:t>
    </dgm:pt>
    <dgm:pt modelId="{D7F1BECE-CA66-4751-9A53-9425892D4D69}" type="parTrans" cxnId="{9461841C-FB92-4747-A02C-E261707792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4DEEBF-B6FB-4256-8F1C-A4652447A0A0}" type="sibTrans" cxnId="{9461841C-FB92-4747-A02C-E2617077927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E5F61C-A4A7-43F9-8FC2-7AA57B4AF6DA}" type="pres">
      <dgm:prSet presAssocID="{A0C3E8A5-B4FA-4A76-A932-D27134DA86FD}" presName="linearFlow" presStyleCnt="0">
        <dgm:presLayoutVars>
          <dgm:dir/>
          <dgm:resizeHandles val="exact"/>
        </dgm:presLayoutVars>
      </dgm:prSet>
      <dgm:spPr/>
    </dgm:pt>
    <dgm:pt modelId="{7B9D8C21-22D5-4EC3-BD87-5199C24F8FA3}" type="pres">
      <dgm:prSet presAssocID="{6F5371CF-529D-4B21-91DB-2F697E6AA62F}" presName="composite" presStyleCnt="0"/>
      <dgm:spPr/>
    </dgm:pt>
    <dgm:pt modelId="{33E2EAF0-5D0B-4C52-83DB-51E818FD26C1}" type="pres">
      <dgm:prSet presAssocID="{6F5371CF-529D-4B21-91DB-2F697E6AA62F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F7120AE0-88E8-40A0-89BC-184C5D710F41}" type="pres">
      <dgm:prSet presAssocID="{6F5371CF-529D-4B21-91DB-2F697E6AA62F}" presName="txShp" presStyleLbl="node1" presStyleIdx="0" presStyleCnt="2" custLinFactNeighborX="128" custLinFactNeighborY="-37939">
        <dgm:presLayoutVars>
          <dgm:bulletEnabled val="1"/>
        </dgm:presLayoutVars>
      </dgm:prSet>
      <dgm:spPr/>
    </dgm:pt>
    <dgm:pt modelId="{BC77C673-335B-4781-A897-90150F62DF42}" type="pres">
      <dgm:prSet presAssocID="{98D9F463-6C0C-4C9D-9445-2FB631E6E84D}" presName="spacing" presStyleCnt="0"/>
      <dgm:spPr/>
    </dgm:pt>
    <dgm:pt modelId="{65A445E0-0649-4769-BF70-23F7225A1061}" type="pres">
      <dgm:prSet presAssocID="{6CF52FC9-57E0-4539-9DCF-A84570E3B53C}" presName="composite" presStyleCnt="0"/>
      <dgm:spPr/>
    </dgm:pt>
    <dgm:pt modelId="{84E4AB53-3A9B-4D2A-BD51-EE4B574763B2}" type="pres">
      <dgm:prSet presAssocID="{6CF52FC9-57E0-4539-9DCF-A84570E3B53C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 male with solid fill"/>
        </a:ext>
      </dgm:extLst>
    </dgm:pt>
    <dgm:pt modelId="{AE205720-B00B-4914-A3CF-6AEE1853CBFE}" type="pres">
      <dgm:prSet presAssocID="{6CF52FC9-57E0-4539-9DCF-A84570E3B53C}" presName="txShp" presStyleLbl="node1" presStyleIdx="1" presStyleCnt="2">
        <dgm:presLayoutVars>
          <dgm:bulletEnabled val="1"/>
        </dgm:presLayoutVars>
      </dgm:prSet>
      <dgm:spPr/>
    </dgm:pt>
  </dgm:ptLst>
  <dgm:cxnLst>
    <dgm:cxn modelId="{9461841C-FB92-4747-A02C-E26170779272}" srcId="{A0C3E8A5-B4FA-4A76-A932-D27134DA86FD}" destId="{6CF52FC9-57E0-4539-9DCF-A84570E3B53C}" srcOrd="1" destOrd="0" parTransId="{D7F1BECE-CA66-4751-9A53-9425892D4D69}" sibTransId="{4F4DEEBF-B6FB-4256-8F1C-A4652447A0A0}"/>
    <dgm:cxn modelId="{ED14DF20-B39F-4DE6-AE40-4121E788AC2B}" type="presOf" srcId="{6CF52FC9-57E0-4539-9DCF-A84570E3B53C}" destId="{AE205720-B00B-4914-A3CF-6AEE1853CBFE}" srcOrd="0" destOrd="0" presId="urn:microsoft.com/office/officeart/2005/8/layout/vList3"/>
    <dgm:cxn modelId="{62832342-C7BE-4808-9964-C9C5BA1E350B}" srcId="{A0C3E8A5-B4FA-4A76-A932-D27134DA86FD}" destId="{6F5371CF-529D-4B21-91DB-2F697E6AA62F}" srcOrd="0" destOrd="0" parTransId="{38A92C61-031A-44A8-8F75-2DBA4ECAF1F0}" sibTransId="{98D9F463-6C0C-4C9D-9445-2FB631E6E84D}"/>
    <dgm:cxn modelId="{05795CA7-CCFD-4B61-B803-5DF4162F80AB}" type="presOf" srcId="{A0C3E8A5-B4FA-4A76-A932-D27134DA86FD}" destId="{21E5F61C-A4A7-43F9-8FC2-7AA57B4AF6DA}" srcOrd="0" destOrd="0" presId="urn:microsoft.com/office/officeart/2005/8/layout/vList3"/>
    <dgm:cxn modelId="{A7C3CCAE-EC83-478F-B4DB-D3F56C0C5460}" type="presOf" srcId="{6F5371CF-529D-4B21-91DB-2F697E6AA62F}" destId="{F7120AE0-88E8-40A0-89BC-184C5D710F41}" srcOrd="0" destOrd="0" presId="urn:microsoft.com/office/officeart/2005/8/layout/vList3"/>
    <dgm:cxn modelId="{28785112-0388-4641-A9A3-0DD29447A880}" type="presParOf" srcId="{21E5F61C-A4A7-43F9-8FC2-7AA57B4AF6DA}" destId="{7B9D8C21-22D5-4EC3-BD87-5199C24F8FA3}" srcOrd="0" destOrd="0" presId="urn:microsoft.com/office/officeart/2005/8/layout/vList3"/>
    <dgm:cxn modelId="{36B9F088-C669-45DE-A2A6-704D8E0F1210}" type="presParOf" srcId="{7B9D8C21-22D5-4EC3-BD87-5199C24F8FA3}" destId="{33E2EAF0-5D0B-4C52-83DB-51E818FD26C1}" srcOrd="0" destOrd="0" presId="urn:microsoft.com/office/officeart/2005/8/layout/vList3"/>
    <dgm:cxn modelId="{5F35518F-B23D-4467-A6B3-C310EAE5A6E4}" type="presParOf" srcId="{7B9D8C21-22D5-4EC3-BD87-5199C24F8FA3}" destId="{F7120AE0-88E8-40A0-89BC-184C5D710F41}" srcOrd="1" destOrd="0" presId="urn:microsoft.com/office/officeart/2005/8/layout/vList3"/>
    <dgm:cxn modelId="{D0653B92-B333-4D95-BCE1-00F574DC9AC1}" type="presParOf" srcId="{21E5F61C-A4A7-43F9-8FC2-7AA57B4AF6DA}" destId="{BC77C673-335B-4781-A897-90150F62DF42}" srcOrd="1" destOrd="0" presId="urn:microsoft.com/office/officeart/2005/8/layout/vList3"/>
    <dgm:cxn modelId="{EBB176F1-0DD0-46F2-A0C0-03AABC680750}" type="presParOf" srcId="{21E5F61C-A4A7-43F9-8FC2-7AA57B4AF6DA}" destId="{65A445E0-0649-4769-BF70-23F7225A1061}" srcOrd="2" destOrd="0" presId="urn:microsoft.com/office/officeart/2005/8/layout/vList3"/>
    <dgm:cxn modelId="{4C876C43-8A5D-4614-AA12-8B1E60057C94}" type="presParOf" srcId="{65A445E0-0649-4769-BF70-23F7225A1061}" destId="{84E4AB53-3A9B-4D2A-BD51-EE4B574763B2}" srcOrd="0" destOrd="0" presId="urn:microsoft.com/office/officeart/2005/8/layout/vList3"/>
    <dgm:cxn modelId="{3590F6F1-8007-468E-B6D0-518DCCD9AB22}" type="presParOf" srcId="{65A445E0-0649-4769-BF70-23F7225A1061}" destId="{AE205720-B00B-4914-A3CF-6AEE1853CBF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7F17FA-E82E-4334-9FF3-87678DFA63E1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02411-AAB1-494E-B380-877B5F08A49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Proc transpose</a:t>
          </a:r>
        </a:p>
      </dgm:t>
    </dgm:pt>
    <dgm:pt modelId="{7A4B4E1C-7AF1-4F44-AF79-1536CAD08B47}" type="parTrans" cxnId="{290C7A30-8FD6-4CFB-848C-87546E1849F6}">
      <dgm:prSet/>
      <dgm:spPr/>
      <dgm:t>
        <a:bodyPr/>
        <a:lstStyle/>
        <a:p>
          <a:endParaRPr lang="en-US"/>
        </a:p>
      </dgm:t>
    </dgm:pt>
    <dgm:pt modelId="{06F487A2-451E-412B-9C18-AB7400411F6D}" type="sibTrans" cxnId="{290C7A30-8FD6-4CFB-848C-87546E1849F6}">
      <dgm:prSet/>
      <dgm:spPr/>
      <dgm:t>
        <a:bodyPr/>
        <a:lstStyle/>
        <a:p>
          <a:endParaRPr lang="en-US"/>
        </a:p>
      </dgm:t>
    </dgm:pt>
    <dgm:pt modelId="{E6ADB3B2-1795-4E82-9FB0-B657B80C7C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Array</a:t>
          </a:r>
          <a:endParaRPr lang="en-US" baseline="0" dirty="0"/>
        </a:p>
      </dgm:t>
    </dgm:pt>
    <dgm:pt modelId="{F255B1A8-C572-45E3-9BA2-128A114E7CE3}" type="parTrans" cxnId="{124A0D67-5CC6-4E19-B5FE-D17CE71290E2}">
      <dgm:prSet/>
      <dgm:spPr/>
      <dgm:t>
        <a:bodyPr/>
        <a:lstStyle/>
        <a:p>
          <a:endParaRPr lang="en-US"/>
        </a:p>
      </dgm:t>
    </dgm:pt>
    <dgm:pt modelId="{950B1D06-4F07-4D58-97B1-E97384999ACB}" type="sibTrans" cxnId="{124A0D67-5CC6-4E19-B5FE-D17CE71290E2}">
      <dgm:prSet/>
      <dgm:spPr/>
      <dgm:t>
        <a:bodyPr/>
        <a:lstStyle/>
        <a:p>
          <a:endParaRPr lang="en-US"/>
        </a:p>
      </dgm:t>
    </dgm:pt>
    <dgm:pt modelId="{4E01E7DF-68A4-47FD-9E7B-674BC0FB4B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in-memory operations</a:t>
          </a:r>
          <a:endParaRPr lang="en-US" b="1" baseline="0" dirty="0"/>
        </a:p>
      </dgm:t>
    </dgm:pt>
    <dgm:pt modelId="{980FBA92-637B-4D87-89B7-571C2F1DDA19}" type="parTrans" cxnId="{4786E927-9FAB-49D8-A66A-C2CEFD3D1CEB}">
      <dgm:prSet/>
      <dgm:spPr/>
      <dgm:t>
        <a:bodyPr/>
        <a:lstStyle/>
        <a:p>
          <a:endParaRPr lang="en-US"/>
        </a:p>
      </dgm:t>
    </dgm:pt>
    <dgm:pt modelId="{4229CC9B-7BF7-483A-845C-D399BC30B585}" type="sibTrans" cxnId="{4786E927-9FAB-49D8-A66A-C2CEFD3D1CEB}">
      <dgm:prSet/>
      <dgm:spPr/>
      <dgm:t>
        <a:bodyPr/>
        <a:lstStyle/>
        <a:p>
          <a:endParaRPr lang="en-US"/>
        </a:p>
      </dgm:t>
    </dgm:pt>
    <dgm:pt modelId="{94561A9F-52B8-4A73-856B-34A293F243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Disk access</a:t>
          </a:r>
          <a:endParaRPr lang="en-US" sz="2000" b="1" baseline="0" dirty="0"/>
        </a:p>
      </dgm:t>
    </dgm:pt>
    <dgm:pt modelId="{C1F4ECB4-4DA0-4AC5-B31F-EE49B388EE79}" type="parTrans" cxnId="{39B4D0FD-E1D0-4442-900E-BE57715AEF87}">
      <dgm:prSet/>
      <dgm:spPr/>
      <dgm:t>
        <a:bodyPr/>
        <a:lstStyle/>
        <a:p>
          <a:endParaRPr lang="en-US"/>
        </a:p>
      </dgm:t>
    </dgm:pt>
    <dgm:pt modelId="{641A6F2F-6926-4AB1-981F-56517B1A0FA8}" type="sibTrans" cxnId="{39B4D0FD-E1D0-4442-900E-BE57715AEF87}">
      <dgm:prSet/>
      <dgm:spPr/>
      <dgm:t>
        <a:bodyPr/>
        <a:lstStyle/>
        <a:p>
          <a:endParaRPr lang="en-US"/>
        </a:p>
      </dgm:t>
    </dgm:pt>
    <dgm:pt modelId="{B9DA9D19-2825-4887-A0EC-107AB0DA169D}" type="pres">
      <dgm:prSet presAssocID="{B77F17FA-E82E-4334-9FF3-87678DFA63E1}" presName="root" presStyleCnt="0">
        <dgm:presLayoutVars>
          <dgm:dir/>
          <dgm:resizeHandles val="exact"/>
        </dgm:presLayoutVars>
      </dgm:prSet>
      <dgm:spPr/>
    </dgm:pt>
    <dgm:pt modelId="{46DFABBB-6988-4F27-83C9-2C7F76764990}" type="pres">
      <dgm:prSet presAssocID="{7AE02411-AAB1-494E-B380-877B5F08A49D}" presName="compNode" presStyleCnt="0"/>
      <dgm:spPr/>
    </dgm:pt>
    <dgm:pt modelId="{1868175B-1E2F-4324-9444-658C965E1AE5}" type="pres">
      <dgm:prSet presAssocID="{7AE02411-AAB1-494E-B380-877B5F08A4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1F8CC487-ECB7-44C6-BB2C-F1F19DCA8824}" type="pres">
      <dgm:prSet presAssocID="{7AE02411-AAB1-494E-B380-877B5F08A49D}" presName="iconSpace" presStyleCnt="0"/>
      <dgm:spPr/>
    </dgm:pt>
    <dgm:pt modelId="{D6E42E66-92EE-40D3-BDF5-B2D88A89DB4D}" type="pres">
      <dgm:prSet presAssocID="{7AE02411-AAB1-494E-B380-877B5F08A49D}" presName="parTx" presStyleLbl="revTx" presStyleIdx="0" presStyleCnt="4">
        <dgm:presLayoutVars>
          <dgm:chMax val="0"/>
          <dgm:chPref val="0"/>
        </dgm:presLayoutVars>
      </dgm:prSet>
      <dgm:spPr/>
    </dgm:pt>
    <dgm:pt modelId="{BE7C86AB-65BA-4619-A8E2-37B842B401CD}" type="pres">
      <dgm:prSet presAssocID="{7AE02411-AAB1-494E-B380-877B5F08A49D}" presName="txSpace" presStyleCnt="0"/>
      <dgm:spPr/>
    </dgm:pt>
    <dgm:pt modelId="{7D807A41-9D9F-449C-B1E6-B21B1910363C}" type="pres">
      <dgm:prSet presAssocID="{7AE02411-AAB1-494E-B380-877B5F08A49D}" presName="desTx" presStyleLbl="revTx" presStyleIdx="1" presStyleCnt="4">
        <dgm:presLayoutVars/>
      </dgm:prSet>
      <dgm:spPr/>
    </dgm:pt>
    <dgm:pt modelId="{70BEF9C3-D1E4-4CB3-BC8F-065A5A639473}" type="pres">
      <dgm:prSet presAssocID="{06F487A2-451E-412B-9C18-AB7400411F6D}" presName="sibTrans" presStyleCnt="0"/>
      <dgm:spPr/>
    </dgm:pt>
    <dgm:pt modelId="{C0CA5202-935D-423A-9C7C-A350B5D40F1C}" type="pres">
      <dgm:prSet presAssocID="{E6ADB3B2-1795-4E82-9FB0-B657B80C7C57}" presName="compNode" presStyleCnt="0"/>
      <dgm:spPr/>
    </dgm:pt>
    <dgm:pt modelId="{ADA5BF56-9294-4D58-95E4-068BE7407853}" type="pres">
      <dgm:prSet presAssocID="{E6ADB3B2-1795-4E82-9FB0-B657B80C7C5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85AC19E-DEC4-49A7-A0F5-6B93658139C6}" type="pres">
      <dgm:prSet presAssocID="{E6ADB3B2-1795-4E82-9FB0-B657B80C7C57}" presName="iconSpace" presStyleCnt="0"/>
      <dgm:spPr/>
    </dgm:pt>
    <dgm:pt modelId="{B2D8A456-4090-4F06-AC01-5BA689C65081}" type="pres">
      <dgm:prSet presAssocID="{E6ADB3B2-1795-4E82-9FB0-B657B80C7C57}" presName="parTx" presStyleLbl="revTx" presStyleIdx="2" presStyleCnt="4">
        <dgm:presLayoutVars>
          <dgm:chMax val="0"/>
          <dgm:chPref val="0"/>
        </dgm:presLayoutVars>
      </dgm:prSet>
      <dgm:spPr/>
    </dgm:pt>
    <dgm:pt modelId="{E40520D9-D930-4F9A-918A-EA2CE3511771}" type="pres">
      <dgm:prSet presAssocID="{E6ADB3B2-1795-4E82-9FB0-B657B80C7C57}" presName="txSpace" presStyleCnt="0"/>
      <dgm:spPr/>
    </dgm:pt>
    <dgm:pt modelId="{35047CED-FA85-4382-8657-27AAFBF3DAFF}" type="pres">
      <dgm:prSet presAssocID="{E6ADB3B2-1795-4E82-9FB0-B657B80C7C57}" presName="desTx" presStyleLbl="revTx" presStyleIdx="3" presStyleCnt="4">
        <dgm:presLayoutVars/>
      </dgm:prSet>
      <dgm:spPr/>
    </dgm:pt>
  </dgm:ptLst>
  <dgm:cxnLst>
    <dgm:cxn modelId="{79BD8E1E-3DDA-460C-9AC6-DB0E9103CFB6}" type="presOf" srcId="{E6ADB3B2-1795-4E82-9FB0-B657B80C7C57}" destId="{B2D8A456-4090-4F06-AC01-5BA689C65081}" srcOrd="0" destOrd="0" presId="urn:microsoft.com/office/officeart/2018/5/layout/CenteredIconLabelDescriptionList"/>
    <dgm:cxn modelId="{4786E927-9FAB-49D8-A66A-C2CEFD3D1CEB}" srcId="{E6ADB3B2-1795-4E82-9FB0-B657B80C7C57}" destId="{4E01E7DF-68A4-47FD-9E7B-674BC0FB4BAE}" srcOrd="0" destOrd="0" parTransId="{980FBA92-637B-4D87-89B7-571C2F1DDA19}" sibTransId="{4229CC9B-7BF7-483A-845C-D399BC30B585}"/>
    <dgm:cxn modelId="{290C7A30-8FD6-4CFB-848C-87546E1849F6}" srcId="{B77F17FA-E82E-4334-9FF3-87678DFA63E1}" destId="{7AE02411-AAB1-494E-B380-877B5F08A49D}" srcOrd="0" destOrd="0" parTransId="{7A4B4E1C-7AF1-4F44-AF79-1536CAD08B47}" sibTransId="{06F487A2-451E-412B-9C18-AB7400411F6D}"/>
    <dgm:cxn modelId="{124A0D67-5CC6-4E19-B5FE-D17CE71290E2}" srcId="{B77F17FA-E82E-4334-9FF3-87678DFA63E1}" destId="{E6ADB3B2-1795-4E82-9FB0-B657B80C7C57}" srcOrd="1" destOrd="0" parTransId="{F255B1A8-C572-45E3-9BA2-128A114E7CE3}" sibTransId="{950B1D06-4F07-4D58-97B1-E97384999ACB}"/>
    <dgm:cxn modelId="{D68CF980-94B4-48FB-A37A-B761EF4A7FEE}" type="presOf" srcId="{B77F17FA-E82E-4334-9FF3-87678DFA63E1}" destId="{B9DA9D19-2825-4887-A0EC-107AB0DA169D}" srcOrd="0" destOrd="0" presId="urn:microsoft.com/office/officeart/2018/5/layout/CenteredIconLabelDescriptionList"/>
    <dgm:cxn modelId="{323F2BC1-EEA4-43E5-9AE7-1B83B2BAF2F9}" type="presOf" srcId="{4E01E7DF-68A4-47FD-9E7B-674BC0FB4BAE}" destId="{35047CED-FA85-4382-8657-27AAFBF3DAFF}" srcOrd="0" destOrd="0" presId="urn:microsoft.com/office/officeart/2018/5/layout/CenteredIconLabelDescriptionList"/>
    <dgm:cxn modelId="{EA2043C7-8F96-4729-A6C6-1706397857AD}" type="presOf" srcId="{7AE02411-AAB1-494E-B380-877B5F08A49D}" destId="{D6E42E66-92EE-40D3-BDF5-B2D88A89DB4D}" srcOrd="0" destOrd="0" presId="urn:microsoft.com/office/officeart/2018/5/layout/CenteredIconLabelDescriptionList"/>
    <dgm:cxn modelId="{8985F3E3-7F00-4B9A-9A27-92BE1C1FC13E}" type="presOf" srcId="{94561A9F-52B8-4A73-856B-34A293F24305}" destId="{7D807A41-9D9F-449C-B1E6-B21B1910363C}" srcOrd="0" destOrd="0" presId="urn:microsoft.com/office/officeart/2018/5/layout/CenteredIconLabelDescriptionList"/>
    <dgm:cxn modelId="{39B4D0FD-E1D0-4442-900E-BE57715AEF87}" srcId="{7AE02411-AAB1-494E-B380-877B5F08A49D}" destId="{94561A9F-52B8-4A73-856B-34A293F24305}" srcOrd="0" destOrd="0" parTransId="{C1F4ECB4-4DA0-4AC5-B31F-EE49B388EE79}" sibTransId="{641A6F2F-6926-4AB1-981F-56517B1A0FA8}"/>
    <dgm:cxn modelId="{E27D17A2-08B6-4377-9DE1-56CF2ED1F5E8}" type="presParOf" srcId="{B9DA9D19-2825-4887-A0EC-107AB0DA169D}" destId="{46DFABBB-6988-4F27-83C9-2C7F76764990}" srcOrd="0" destOrd="0" presId="urn:microsoft.com/office/officeart/2018/5/layout/CenteredIconLabelDescriptionList"/>
    <dgm:cxn modelId="{AED47D7F-CB95-4E27-8D45-B8B28A128899}" type="presParOf" srcId="{46DFABBB-6988-4F27-83C9-2C7F76764990}" destId="{1868175B-1E2F-4324-9444-658C965E1AE5}" srcOrd="0" destOrd="0" presId="urn:microsoft.com/office/officeart/2018/5/layout/CenteredIconLabelDescriptionList"/>
    <dgm:cxn modelId="{39B60EC7-1B17-45CC-A0B4-7038A787E888}" type="presParOf" srcId="{46DFABBB-6988-4F27-83C9-2C7F76764990}" destId="{1F8CC487-ECB7-44C6-BB2C-F1F19DCA8824}" srcOrd="1" destOrd="0" presId="urn:microsoft.com/office/officeart/2018/5/layout/CenteredIconLabelDescriptionList"/>
    <dgm:cxn modelId="{55C9A69A-A0E8-4241-B79E-949AA0715C08}" type="presParOf" srcId="{46DFABBB-6988-4F27-83C9-2C7F76764990}" destId="{D6E42E66-92EE-40D3-BDF5-B2D88A89DB4D}" srcOrd="2" destOrd="0" presId="urn:microsoft.com/office/officeart/2018/5/layout/CenteredIconLabelDescriptionList"/>
    <dgm:cxn modelId="{1AB8FFEB-4EB1-421B-BC71-EE1F5F1AEC4C}" type="presParOf" srcId="{46DFABBB-6988-4F27-83C9-2C7F76764990}" destId="{BE7C86AB-65BA-4619-A8E2-37B842B401CD}" srcOrd="3" destOrd="0" presId="urn:microsoft.com/office/officeart/2018/5/layout/CenteredIconLabelDescriptionList"/>
    <dgm:cxn modelId="{667B17CD-0137-47E7-B120-0BBB41E2B97F}" type="presParOf" srcId="{46DFABBB-6988-4F27-83C9-2C7F76764990}" destId="{7D807A41-9D9F-449C-B1E6-B21B1910363C}" srcOrd="4" destOrd="0" presId="urn:microsoft.com/office/officeart/2018/5/layout/CenteredIconLabelDescriptionList"/>
    <dgm:cxn modelId="{90635BB1-B714-4EE2-B6EC-2AB2056DDBD5}" type="presParOf" srcId="{B9DA9D19-2825-4887-A0EC-107AB0DA169D}" destId="{70BEF9C3-D1E4-4CB3-BC8F-065A5A639473}" srcOrd="1" destOrd="0" presId="urn:microsoft.com/office/officeart/2018/5/layout/CenteredIconLabelDescriptionList"/>
    <dgm:cxn modelId="{EDFC7232-D4FC-4DC7-9548-BC9BECC51F32}" type="presParOf" srcId="{B9DA9D19-2825-4887-A0EC-107AB0DA169D}" destId="{C0CA5202-935D-423A-9C7C-A350B5D40F1C}" srcOrd="2" destOrd="0" presId="urn:microsoft.com/office/officeart/2018/5/layout/CenteredIconLabelDescriptionList"/>
    <dgm:cxn modelId="{C2A232C9-C3E1-44C7-946E-0562BCF13CC3}" type="presParOf" srcId="{C0CA5202-935D-423A-9C7C-A350B5D40F1C}" destId="{ADA5BF56-9294-4D58-95E4-068BE7407853}" srcOrd="0" destOrd="0" presId="urn:microsoft.com/office/officeart/2018/5/layout/CenteredIconLabelDescriptionList"/>
    <dgm:cxn modelId="{F5A78ACC-E8B5-4F26-A366-13042A30BA2B}" type="presParOf" srcId="{C0CA5202-935D-423A-9C7C-A350B5D40F1C}" destId="{985AC19E-DEC4-49A7-A0F5-6B93658139C6}" srcOrd="1" destOrd="0" presId="urn:microsoft.com/office/officeart/2018/5/layout/CenteredIconLabelDescriptionList"/>
    <dgm:cxn modelId="{3395753A-55D8-466E-AA44-753E9D55C9EF}" type="presParOf" srcId="{C0CA5202-935D-423A-9C7C-A350B5D40F1C}" destId="{B2D8A456-4090-4F06-AC01-5BA689C65081}" srcOrd="2" destOrd="0" presId="urn:microsoft.com/office/officeart/2018/5/layout/CenteredIconLabelDescriptionList"/>
    <dgm:cxn modelId="{2F647FE0-E87A-43A9-946B-2EADBF997430}" type="presParOf" srcId="{C0CA5202-935D-423A-9C7C-A350B5D40F1C}" destId="{E40520D9-D930-4F9A-918A-EA2CE3511771}" srcOrd="3" destOrd="0" presId="urn:microsoft.com/office/officeart/2018/5/layout/CenteredIconLabelDescriptionList"/>
    <dgm:cxn modelId="{16D6636E-839A-4E02-BC5C-3F92EDC6F741}" type="presParOf" srcId="{C0CA5202-935D-423A-9C7C-A350B5D40F1C}" destId="{35047CED-FA85-4382-8657-27AAFBF3DAF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C59BA1-1E8A-4324-86A5-C6D5553C990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BDB088-11AF-45A5-BEC8-68F853D35FC6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rPr>
            <a:t>A big improvement over current methods </a:t>
          </a:r>
          <a:endParaRPr lang="en-US" sz="2800" dirty="0"/>
        </a:p>
      </dgm:t>
    </dgm:pt>
    <dgm:pt modelId="{BCFF2C69-BF80-48AC-875D-556372F48EE1}" type="parTrans" cxnId="{17B7F328-C056-4A18-B803-2CEEE6DB158C}">
      <dgm:prSet/>
      <dgm:spPr/>
      <dgm:t>
        <a:bodyPr/>
        <a:lstStyle/>
        <a:p>
          <a:endParaRPr lang="en-US"/>
        </a:p>
      </dgm:t>
    </dgm:pt>
    <dgm:pt modelId="{EFED7A18-FC3F-41BF-AC3A-82A41620E91F}" type="sibTrans" cxnId="{17B7F328-C056-4A18-B803-2CEEE6DB158C}">
      <dgm:prSet/>
      <dgm:spPr/>
      <dgm:t>
        <a:bodyPr/>
        <a:lstStyle/>
        <a:p>
          <a:endParaRPr lang="en-US"/>
        </a:p>
      </dgm:t>
    </dgm:pt>
    <dgm:pt modelId="{F3922667-D1B4-4EB5-8DE2-40FB792FD9F9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rPr>
            <a:t>Offers handling multiple columns, providing greater flexibility.</a:t>
          </a:r>
          <a:endParaRPr lang="en-US" sz="2800" dirty="0"/>
        </a:p>
      </dgm:t>
    </dgm:pt>
    <dgm:pt modelId="{FE216304-E6B3-4D9A-A293-A48578702C96}" type="parTrans" cxnId="{6F583014-1285-4E53-A96F-876426F83B84}">
      <dgm:prSet/>
      <dgm:spPr/>
      <dgm:t>
        <a:bodyPr/>
        <a:lstStyle/>
        <a:p>
          <a:endParaRPr lang="en-US"/>
        </a:p>
      </dgm:t>
    </dgm:pt>
    <dgm:pt modelId="{54492584-6134-4F9D-ACDF-6A7ED4F0D057}" type="sibTrans" cxnId="{6F583014-1285-4E53-A96F-876426F83B84}">
      <dgm:prSet/>
      <dgm:spPr/>
      <dgm:t>
        <a:bodyPr/>
        <a:lstStyle/>
        <a:p>
          <a:endParaRPr lang="en-US"/>
        </a:p>
      </dgm:t>
    </dgm:pt>
    <dgm:pt modelId="{07F79BFB-14FC-4D96-8F25-A3C81E50A027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28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rPr>
            <a:t>speed up analyzing patient health issues, making it easier to make smart decisions.</a:t>
          </a:r>
          <a:endParaRPr lang="en-US" sz="2800" dirty="0"/>
        </a:p>
      </dgm:t>
    </dgm:pt>
    <dgm:pt modelId="{21F2458A-8566-42DE-A4D7-272C031FA365}" type="parTrans" cxnId="{E7FDE992-7563-4FBB-8623-CD632DC9E83C}">
      <dgm:prSet/>
      <dgm:spPr/>
      <dgm:t>
        <a:bodyPr/>
        <a:lstStyle/>
        <a:p>
          <a:endParaRPr lang="en-US"/>
        </a:p>
      </dgm:t>
    </dgm:pt>
    <dgm:pt modelId="{8C5F2A32-4F63-4B07-8A2E-848BC0A8D7DC}" type="sibTrans" cxnId="{E7FDE992-7563-4FBB-8623-CD632DC9E83C}">
      <dgm:prSet/>
      <dgm:spPr/>
      <dgm:t>
        <a:bodyPr/>
        <a:lstStyle/>
        <a:p>
          <a:endParaRPr lang="en-US"/>
        </a:p>
      </dgm:t>
    </dgm:pt>
    <dgm:pt modelId="{750411E2-86AE-49F5-B681-8A508825FD94}" type="pres">
      <dgm:prSet presAssocID="{76C59BA1-1E8A-4324-86A5-C6D5553C990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2C0670-9763-4051-AEA2-F5C0B97DA3B1}" type="pres">
      <dgm:prSet presAssocID="{4EBDB088-11AF-45A5-BEC8-68F853D35FC6}" presName="root1" presStyleCnt="0"/>
      <dgm:spPr/>
    </dgm:pt>
    <dgm:pt modelId="{0AB98CEF-4204-4FB4-B18F-BA8D67EA4AE5}" type="pres">
      <dgm:prSet presAssocID="{4EBDB088-11AF-45A5-BEC8-68F853D35FC6}" presName="LevelOneTextNode" presStyleLbl="node0" presStyleIdx="0" presStyleCnt="1">
        <dgm:presLayoutVars>
          <dgm:chPref val="3"/>
        </dgm:presLayoutVars>
      </dgm:prSet>
      <dgm:spPr/>
    </dgm:pt>
    <dgm:pt modelId="{3607AF0B-8102-4D47-9633-7F86F37B89F3}" type="pres">
      <dgm:prSet presAssocID="{4EBDB088-11AF-45A5-BEC8-68F853D35FC6}" presName="level2hierChild" presStyleCnt="0"/>
      <dgm:spPr/>
    </dgm:pt>
    <dgm:pt modelId="{BD1F49A8-8C4C-445A-9222-88DE5EFA9DEB}" type="pres">
      <dgm:prSet presAssocID="{FE216304-E6B3-4D9A-A293-A48578702C96}" presName="conn2-1" presStyleLbl="parChTrans1D2" presStyleIdx="0" presStyleCnt="2"/>
      <dgm:spPr/>
    </dgm:pt>
    <dgm:pt modelId="{D7305A5D-2533-4309-AF41-B31AB13DA003}" type="pres">
      <dgm:prSet presAssocID="{FE216304-E6B3-4D9A-A293-A48578702C96}" presName="connTx" presStyleLbl="parChTrans1D2" presStyleIdx="0" presStyleCnt="2"/>
      <dgm:spPr/>
    </dgm:pt>
    <dgm:pt modelId="{5AB7516A-BBBC-405F-93B9-3059D24F1931}" type="pres">
      <dgm:prSet presAssocID="{F3922667-D1B4-4EB5-8DE2-40FB792FD9F9}" presName="root2" presStyleCnt="0"/>
      <dgm:spPr/>
    </dgm:pt>
    <dgm:pt modelId="{B0447FD0-7229-421D-8CDC-0DD3D3A5FBBF}" type="pres">
      <dgm:prSet presAssocID="{F3922667-D1B4-4EB5-8DE2-40FB792FD9F9}" presName="LevelTwoTextNode" presStyleLbl="node2" presStyleIdx="0" presStyleCnt="2">
        <dgm:presLayoutVars>
          <dgm:chPref val="3"/>
        </dgm:presLayoutVars>
      </dgm:prSet>
      <dgm:spPr/>
    </dgm:pt>
    <dgm:pt modelId="{98BF81B8-0441-4A00-BD9A-F7F4DB62263B}" type="pres">
      <dgm:prSet presAssocID="{F3922667-D1B4-4EB5-8DE2-40FB792FD9F9}" presName="level3hierChild" presStyleCnt="0"/>
      <dgm:spPr/>
    </dgm:pt>
    <dgm:pt modelId="{5BDE4C61-B14A-4844-9248-4E1E246DE201}" type="pres">
      <dgm:prSet presAssocID="{21F2458A-8566-42DE-A4D7-272C031FA365}" presName="conn2-1" presStyleLbl="parChTrans1D2" presStyleIdx="1" presStyleCnt="2"/>
      <dgm:spPr/>
    </dgm:pt>
    <dgm:pt modelId="{7FFCCC3C-263A-427E-A652-1BC4321B5E20}" type="pres">
      <dgm:prSet presAssocID="{21F2458A-8566-42DE-A4D7-272C031FA365}" presName="connTx" presStyleLbl="parChTrans1D2" presStyleIdx="1" presStyleCnt="2"/>
      <dgm:spPr/>
    </dgm:pt>
    <dgm:pt modelId="{C78F7B64-498A-4FA7-AA76-3E6E8CF6DB6B}" type="pres">
      <dgm:prSet presAssocID="{07F79BFB-14FC-4D96-8F25-A3C81E50A027}" presName="root2" presStyleCnt="0"/>
      <dgm:spPr/>
    </dgm:pt>
    <dgm:pt modelId="{FA3DC48C-68B9-4B67-907E-902BCBA4BF23}" type="pres">
      <dgm:prSet presAssocID="{07F79BFB-14FC-4D96-8F25-A3C81E50A027}" presName="LevelTwoTextNode" presStyleLbl="node2" presStyleIdx="1" presStyleCnt="2">
        <dgm:presLayoutVars>
          <dgm:chPref val="3"/>
        </dgm:presLayoutVars>
      </dgm:prSet>
      <dgm:spPr/>
    </dgm:pt>
    <dgm:pt modelId="{B0D02655-EF9B-49E3-BA51-1C5A0DD77585}" type="pres">
      <dgm:prSet presAssocID="{07F79BFB-14FC-4D96-8F25-A3C81E50A027}" presName="level3hierChild" presStyleCnt="0"/>
      <dgm:spPr/>
    </dgm:pt>
  </dgm:ptLst>
  <dgm:cxnLst>
    <dgm:cxn modelId="{465B7010-62E6-444F-9AF4-DE700D20370E}" type="presOf" srcId="{F3922667-D1B4-4EB5-8DE2-40FB792FD9F9}" destId="{B0447FD0-7229-421D-8CDC-0DD3D3A5FBBF}" srcOrd="0" destOrd="0" presId="urn:microsoft.com/office/officeart/2005/8/layout/hierarchy2"/>
    <dgm:cxn modelId="{6F583014-1285-4E53-A96F-876426F83B84}" srcId="{4EBDB088-11AF-45A5-BEC8-68F853D35FC6}" destId="{F3922667-D1B4-4EB5-8DE2-40FB792FD9F9}" srcOrd="0" destOrd="0" parTransId="{FE216304-E6B3-4D9A-A293-A48578702C96}" sibTransId="{54492584-6134-4F9D-ACDF-6A7ED4F0D057}"/>
    <dgm:cxn modelId="{26E2FD25-D5AF-4B2C-80C1-2469EC832D67}" type="presOf" srcId="{21F2458A-8566-42DE-A4D7-272C031FA365}" destId="{7FFCCC3C-263A-427E-A652-1BC4321B5E20}" srcOrd="1" destOrd="0" presId="urn:microsoft.com/office/officeart/2005/8/layout/hierarchy2"/>
    <dgm:cxn modelId="{17B7F328-C056-4A18-B803-2CEEE6DB158C}" srcId="{76C59BA1-1E8A-4324-86A5-C6D5553C9902}" destId="{4EBDB088-11AF-45A5-BEC8-68F853D35FC6}" srcOrd="0" destOrd="0" parTransId="{BCFF2C69-BF80-48AC-875D-556372F48EE1}" sibTransId="{EFED7A18-FC3F-41BF-AC3A-82A41620E91F}"/>
    <dgm:cxn modelId="{27AD7B33-B1BD-417B-937B-3FB02DBCCC72}" type="presOf" srcId="{FE216304-E6B3-4D9A-A293-A48578702C96}" destId="{D7305A5D-2533-4309-AF41-B31AB13DA003}" srcOrd="1" destOrd="0" presId="urn:microsoft.com/office/officeart/2005/8/layout/hierarchy2"/>
    <dgm:cxn modelId="{B2C9815F-42EC-491E-ACD4-BE4D891BB61A}" type="presOf" srcId="{FE216304-E6B3-4D9A-A293-A48578702C96}" destId="{BD1F49A8-8C4C-445A-9222-88DE5EFA9DEB}" srcOrd="0" destOrd="0" presId="urn:microsoft.com/office/officeart/2005/8/layout/hierarchy2"/>
    <dgm:cxn modelId="{E7FDE992-7563-4FBB-8623-CD632DC9E83C}" srcId="{4EBDB088-11AF-45A5-BEC8-68F853D35FC6}" destId="{07F79BFB-14FC-4D96-8F25-A3C81E50A027}" srcOrd="1" destOrd="0" parTransId="{21F2458A-8566-42DE-A4D7-272C031FA365}" sibTransId="{8C5F2A32-4F63-4B07-8A2E-848BC0A8D7DC}"/>
    <dgm:cxn modelId="{E2443ED9-B4C6-401F-ADEB-A6875869EE76}" type="presOf" srcId="{21F2458A-8566-42DE-A4D7-272C031FA365}" destId="{5BDE4C61-B14A-4844-9248-4E1E246DE201}" srcOrd="0" destOrd="0" presId="urn:microsoft.com/office/officeart/2005/8/layout/hierarchy2"/>
    <dgm:cxn modelId="{2E0DBEED-BA06-4B00-9625-1E26CF4DEAF2}" type="presOf" srcId="{07F79BFB-14FC-4D96-8F25-A3C81E50A027}" destId="{FA3DC48C-68B9-4B67-907E-902BCBA4BF23}" srcOrd="0" destOrd="0" presId="urn:microsoft.com/office/officeart/2005/8/layout/hierarchy2"/>
    <dgm:cxn modelId="{86FFCBF3-AE8C-4C0D-92A9-1379AAD7CCB5}" type="presOf" srcId="{4EBDB088-11AF-45A5-BEC8-68F853D35FC6}" destId="{0AB98CEF-4204-4FB4-B18F-BA8D67EA4AE5}" srcOrd="0" destOrd="0" presId="urn:microsoft.com/office/officeart/2005/8/layout/hierarchy2"/>
    <dgm:cxn modelId="{25BEFDF4-262A-4AE0-9FDD-F4B94CBED642}" type="presOf" srcId="{76C59BA1-1E8A-4324-86A5-C6D5553C9902}" destId="{750411E2-86AE-49F5-B681-8A508825FD94}" srcOrd="0" destOrd="0" presId="urn:microsoft.com/office/officeart/2005/8/layout/hierarchy2"/>
    <dgm:cxn modelId="{C146A141-ACF5-4FBC-A1CB-99FACA711944}" type="presParOf" srcId="{750411E2-86AE-49F5-B681-8A508825FD94}" destId="{3A2C0670-9763-4051-AEA2-F5C0B97DA3B1}" srcOrd="0" destOrd="0" presId="urn:microsoft.com/office/officeart/2005/8/layout/hierarchy2"/>
    <dgm:cxn modelId="{461E6235-B6DE-4118-A709-E9FF02FBAFA8}" type="presParOf" srcId="{3A2C0670-9763-4051-AEA2-F5C0B97DA3B1}" destId="{0AB98CEF-4204-4FB4-B18F-BA8D67EA4AE5}" srcOrd="0" destOrd="0" presId="urn:microsoft.com/office/officeart/2005/8/layout/hierarchy2"/>
    <dgm:cxn modelId="{E8D86C74-BC0D-48CC-A481-98DD53142608}" type="presParOf" srcId="{3A2C0670-9763-4051-AEA2-F5C0B97DA3B1}" destId="{3607AF0B-8102-4D47-9633-7F86F37B89F3}" srcOrd="1" destOrd="0" presId="urn:microsoft.com/office/officeart/2005/8/layout/hierarchy2"/>
    <dgm:cxn modelId="{2D9DEA9A-7227-4D18-8542-769159A313B7}" type="presParOf" srcId="{3607AF0B-8102-4D47-9633-7F86F37B89F3}" destId="{BD1F49A8-8C4C-445A-9222-88DE5EFA9DEB}" srcOrd="0" destOrd="0" presId="urn:microsoft.com/office/officeart/2005/8/layout/hierarchy2"/>
    <dgm:cxn modelId="{70E33B9A-934B-40AD-B99D-22F26F9C1132}" type="presParOf" srcId="{BD1F49A8-8C4C-445A-9222-88DE5EFA9DEB}" destId="{D7305A5D-2533-4309-AF41-B31AB13DA003}" srcOrd="0" destOrd="0" presId="urn:microsoft.com/office/officeart/2005/8/layout/hierarchy2"/>
    <dgm:cxn modelId="{38BE9CCC-5DC8-42BA-9FDF-F7E9609F7B21}" type="presParOf" srcId="{3607AF0B-8102-4D47-9633-7F86F37B89F3}" destId="{5AB7516A-BBBC-405F-93B9-3059D24F1931}" srcOrd="1" destOrd="0" presId="urn:microsoft.com/office/officeart/2005/8/layout/hierarchy2"/>
    <dgm:cxn modelId="{874D245B-2E86-4E5C-A935-EBD64C2B0C75}" type="presParOf" srcId="{5AB7516A-BBBC-405F-93B9-3059D24F1931}" destId="{B0447FD0-7229-421D-8CDC-0DD3D3A5FBBF}" srcOrd="0" destOrd="0" presId="urn:microsoft.com/office/officeart/2005/8/layout/hierarchy2"/>
    <dgm:cxn modelId="{AD7275EF-D85F-4FCF-83F4-B63AA96B623D}" type="presParOf" srcId="{5AB7516A-BBBC-405F-93B9-3059D24F1931}" destId="{98BF81B8-0441-4A00-BD9A-F7F4DB62263B}" srcOrd="1" destOrd="0" presId="urn:microsoft.com/office/officeart/2005/8/layout/hierarchy2"/>
    <dgm:cxn modelId="{56895367-8E56-4B17-B117-4F4D7954E8E8}" type="presParOf" srcId="{3607AF0B-8102-4D47-9633-7F86F37B89F3}" destId="{5BDE4C61-B14A-4844-9248-4E1E246DE201}" srcOrd="2" destOrd="0" presId="urn:microsoft.com/office/officeart/2005/8/layout/hierarchy2"/>
    <dgm:cxn modelId="{901CBA16-0205-42A7-AF95-B5A2396C19AC}" type="presParOf" srcId="{5BDE4C61-B14A-4844-9248-4E1E246DE201}" destId="{7FFCCC3C-263A-427E-A652-1BC4321B5E20}" srcOrd="0" destOrd="0" presId="urn:microsoft.com/office/officeart/2005/8/layout/hierarchy2"/>
    <dgm:cxn modelId="{7B8D28BD-9289-4543-A203-50EF13147608}" type="presParOf" srcId="{3607AF0B-8102-4D47-9633-7F86F37B89F3}" destId="{C78F7B64-498A-4FA7-AA76-3E6E8CF6DB6B}" srcOrd="3" destOrd="0" presId="urn:microsoft.com/office/officeart/2005/8/layout/hierarchy2"/>
    <dgm:cxn modelId="{D3F15682-AFC9-4EEB-BC43-8EE938D9DFA5}" type="presParOf" srcId="{C78F7B64-498A-4FA7-AA76-3E6E8CF6DB6B}" destId="{FA3DC48C-68B9-4B67-907E-902BCBA4BF23}" srcOrd="0" destOrd="0" presId="urn:microsoft.com/office/officeart/2005/8/layout/hierarchy2"/>
    <dgm:cxn modelId="{A6DC7618-1568-4D1A-AE2E-29F942FA2EF7}" type="presParOf" srcId="{C78F7B64-498A-4FA7-AA76-3E6E8CF6DB6B}" destId="{B0D02655-EF9B-49E3-BA51-1C5A0DD7758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7B406-ED72-4F9A-BB81-D204E07E863E}">
      <dsp:nvSpPr>
        <dsp:cNvPr id="0" name=""/>
        <dsp:cNvSpPr/>
      </dsp:nvSpPr>
      <dsp:spPr>
        <a:xfrm>
          <a:off x="0" y="79177"/>
          <a:ext cx="10138133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Introduction</a:t>
          </a:r>
        </a:p>
      </dsp:txBody>
      <dsp:txXfrm>
        <a:off x="31185" y="110362"/>
        <a:ext cx="10075763" cy="576450"/>
      </dsp:txXfrm>
    </dsp:sp>
    <dsp:sp modelId="{9830BFC0-297A-4ED1-B074-AAB5DA027478}">
      <dsp:nvSpPr>
        <dsp:cNvPr id="0" name=""/>
        <dsp:cNvSpPr/>
      </dsp:nvSpPr>
      <dsp:spPr>
        <a:xfrm>
          <a:off x="0" y="792877"/>
          <a:ext cx="10138133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2. Comorbidity</a:t>
          </a:r>
        </a:p>
      </dsp:txBody>
      <dsp:txXfrm>
        <a:off x="31185" y="824062"/>
        <a:ext cx="10075763" cy="576450"/>
      </dsp:txXfrm>
    </dsp:sp>
    <dsp:sp modelId="{5B513E08-485D-4A19-88DF-A0AAEB2F5705}">
      <dsp:nvSpPr>
        <dsp:cNvPr id="0" name=""/>
        <dsp:cNvSpPr/>
      </dsp:nvSpPr>
      <dsp:spPr>
        <a:xfrm>
          <a:off x="0" y="1506577"/>
          <a:ext cx="10138133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3. Example Process of SAS Macro / R function with CCI</a:t>
          </a:r>
        </a:p>
      </dsp:txBody>
      <dsp:txXfrm>
        <a:off x="31185" y="1537762"/>
        <a:ext cx="10075763" cy="576450"/>
      </dsp:txXfrm>
    </dsp:sp>
    <dsp:sp modelId="{FA001415-4E91-4FEC-83E2-A4D75FDBD374}">
      <dsp:nvSpPr>
        <dsp:cNvPr id="0" name=""/>
        <dsp:cNvSpPr/>
      </dsp:nvSpPr>
      <dsp:spPr>
        <a:xfrm>
          <a:off x="0" y="2220277"/>
          <a:ext cx="10138133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4. Logistic Regression for Weight</a:t>
          </a:r>
        </a:p>
      </dsp:txBody>
      <dsp:txXfrm>
        <a:off x="31185" y="2251462"/>
        <a:ext cx="10075763" cy="576450"/>
      </dsp:txXfrm>
    </dsp:sp>
    <dsp:sp modelId="{D7B8FCD5-2A55-4473-8364-D59656F9DC5B}">
      <dsp:nvSpPr>
        <dsp:cNvPr id="0" name=""/>
        <dsp:cNvSpPr/>
      </dsp:nvSpPr>
      <dsp:spPr>
        <a:xfrm>
          <a:off x="0" y="2933977"/>
          <a:ext cx="10138133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5. Advantages of new macro/ function</a:t>
          </a:r>
        </a:p>
      </dsp:txBody>
      <dsp:txXfrm>
        <a:off x="31185" y="2965162"/>
        <a:ext cx="10075763" cy="576450"/>
      </dsp:txXfrm>
    </dsp:sp>
    <dsp:sp modelId="{812015E9-94E8-4FA7-9E2A-C55226C7D89E}">
      <dsp:nvSpPr>
        <dsp:cNvPr id="0" name=""/>
        <dsp:cNvSpPr/>
      </dsp:nvSpPr>
      <dsp:spPr>
        <a:xfrm>
          <a:off x="0" y="3647677"/>
          <a:ext cx="10138133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6. Conclusion</a:t>
          </a:r>
        </a:p>
      </dsp:txBody>
      <dsp:txXfrm>
        <a:off x="31185" y="3678862"/>
        <a:ext cx="10075763" cy="576450"/>
      </dsp:txXfrm>
    </dsp:sp>
    <dsp:sp modelId="{D7EB5F5E-94E2-40D2-9E38-3AE3C2F9B6A7}">
      <dsp:nvSpPr>
        <dsp:cNvPr id="0" name=""/>
        <dsp:cNvSpPr/>
      </dsp:nvSpPr>
      <dsp:spPr>
        <a:xfrm>
          <a:off x="0" y="4361377"/>
          <a:ext cx="10138133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7. Q/A</a:t>
          </a:r>
        </a:p>
      </dsp:txBody>
      <dsp:txXfrm>
        <a:off x="31185" y="4392562"/>
        <a:ext cx="10075763" cy="576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CA481-1DF3-4FBA-9E0D-E176B23B0ADF}">
      <dsp:nvSpPr>
        <dsp:cNvPr id="0" name=""/>
        <dsp:cNvSpPr/>
      </dsp:nvSpPr>
      <dsp:spPr>
        <a:xfrm>
          <a:off x="0" y="1412844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97C19-88C6-4671-9053-289330751E13}">
      <dsp:nvSpPr>
        <dsp:cNvPr id="0" name=""/>
        <dsp:cNvSpPr/>
      </dsp:nvSpPr>
      <dsp:spPr>
        <a:xfrm>
          <a:off x="338137" y="1734074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Charlson</a:t>
          </a:r>
          <a:r>
            <a:rPr lang="en-US" sz="2600" kern="1200" dirty="0"/>
            <a:t> CI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Elixhauser</a:t>
          </a:r>
          <a:r>
            <a:rPr lang="en-US" sz="2600" kern="1200" dirty="0"/>
            <a:t> CI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NCI Comorbidity</a:t>
          </a:r>
        </a:p>
      </dsp:txBody>
      <dsp:txXfrm>
        <a:off x="394737" y="1790674"/>
        <a:ext cx="2930037" cy="1819255"/>
      </dsp:txXfrm>
    </dsp:sp>
    <dsp:sp modelId="{B0A8743F-DDC5-48E1-9F7B-0A03CE3860A3}">
      <dsp:nvSpPr>
        <dsp:cNvPr id="0" name=""/>
        <dsp:cNvSpPr/>
      </dsp:nvSpPr>
      <dsp:spPr>
        <a:xfrm>
          <a:off x="3719512" y="1412844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9297A-0259-4496-AE0A-6CD99EFAE7B9}">
      <dsp:nvSpPr>
        <dsp:cNvPr id="0" name=""/>
        <dsp:cNvSpPr/>
      </dsp:nvSpPr>
      <dsp:spPr>
        <a:xfrm>
          <a:off x="4057650" y="1734074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Existing SAS / R function </a:t>
          </a:r>
        </a:p>
      </dsp:txBody>
      <dsp:txXfrm>
        <a:off x="4114250" y="1790674"/>
        <a:ext cx="2930037" cy="1819255"/>
      </dsp:txXfrm>
    </dsp:sp>
    <dsp:sp modelId="{FFEE0468-8CC3-4870-B10A-957F19640262}">
      <dsp:nvSpPr>
        <dsp:cNvPr id="0" name=""/>
        <dsp:cNvSpPr/>
      </dsp:nvSpPr>
      <dsp:spPr>
        <a:xfrm>
          <a:off x="7439025" y="1412844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B234D-B2E3-4AFC-B157-1F940EEE6EBE}">
      <dsp:nvSpPr>
        <dsp:cNvPr id="0" name=""/>
        <dsp:cNvSpPr/>
      </dsp:nvSpPr>
      <dsp:spPr>
        <a:xfrm>
          <a:off x="7777162" y="1734074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Flexibility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user defined comorbidity indexes</a:t>
          </a:r>
        </a:p>
      </dsp:txBody>
      <dsp:txXfrm>
        <a:off x="7833762" y="1790674"/>
        <a:ext cx="2930037" cy="18192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20AE0-88E8-40A0-89BC-184C5D710F41}">
      <dsp:nvSpPr>
        <dsp:cNvPr id="0" name=""/>
        <dsp:cNvSpPr/>
      </dsp:nvSpPr>
      <dsp:spPr>
        <a:xfrm rot="10800000">
          <a:off x="2268964" y="0"/>
          <a:ext cx="7527228" cy="145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950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i="0" kern="1200" dirty="0"/>
            <a:t>A method of categorizing comorbidities of patients</a:t>
          </a:r>
          <a:endParaRPr lang="en-US" sz="3700" kern="1200" dirty="0"/>
        </a:p>
      </dsp:txBody>
      <dsp:txXfrm rot="10800000">
        <a:off x="2632337" y="0"/>
        <a:ext cx="7163855" cy="1453493"/>
      </dsp:txXfrm>
    </dsp:sp>
    <dsp:sp modelId="{33E2EAF0-5D0B-4C52-83DB-51E818FD26C1}">
      <dsp:nvSpPr>
        <dsp:cNvPr id="0" name=""/>
        <dsp:cNvSpPr/>
      </dsp:nvSpPr>
      <dsp:spPr>
        <a:xfrm>
          <a:off x="1532582" y="399"/>
          <a:ext cx="1453493" cy="14534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05720-B00B-4914-A3CF-6AEE1853CBFE}">
      <dsp:nvSpPr>
        <dsp:cNvPr id="0" name=""/>
        <dsp:cNvSpPr/>
      </dsp:nvSpPr>
      <dsp:spPr>
        <a:xfrm rot="10800000">
          <a:off x="2259329" y="1817265"/>
          <a:ext cx="7527228" cy="14534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950" tIns="140970" rIns="263144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The sum of weight*occurrence of each comorbid condition</a:t>
          </a:r>
        </a:p>
      </dsp:txBody>
      <dsp:txXfrm rot="10800000">
        <a:off x="2622702" y="1817265"/>
        <a:ext cx="7163855" cy="1453493"/>
      </dsp:txXfrm>
    </dsp:sp>
    <dsp:sp modelId="{84E4AB53-3A9B-4D2A-BD51-EE4B574763B2}">
      <dsp:nvSpPr>
        <dsp:cNvPr id="0" name=""/>
        <dsp:cNvSpPr/>
      </dsp:nvSpPr>
      <dsp:spPr>
        <a:xfrm>
          <a:off x="1532582" y="1817265"/>
          <a:ext cx="1453493" cy="14534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8175B-1E2F-4324-9444-658C965E1AE5}">
      <dsp:nvSpPr>
        <dsp:cNvPr id="0" name=""/>
        <dsp:cNvSpPr/>
      </dsp:nvSpPr>
      <dsp:spPr>
        <a:xfrm>
          <a:off x="1254318" y="1152948"/>
          <a:ext cx="1349578" cy="1349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E42E66-92EE-40D3-BDF5-B2D88A89DB4D}">
      <dsp:nvSpPr>
        <dsp:cNvPr id="0" name=""/>
        <dsp:cNvSpPr/>
      </dsp:nvSpPr>
      <dsp:spPr>
        <a:xfrm>
          <a:off x="1138" y="2605268"/>
          <a:ext cx="3855937" cy="578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Proc transpose</a:t>
          </a:r>
        </a:p>
      </dsp:txBody>
      <dsp:txXfrm>
        <a:off x="1138" y="2605268"/>
        <a:ext cx="3855937" cy="578390"/>
      </dsp:txXfrm>
    </dsp:sp>
    <dsp:sp modelId="{7D807A41-9D9F-449C-B1E6-B21B1910363C}">
      <dsp:nvSpPr>
        <dsp:cNvPr id="0" name=""/>
        <dsp:cNvSpPr/>
      </dsp:nvSpPr>
      <dsp:spPr>
        <a:xfrm>
          <a:off x="1138" y="3231445"/>
          <a:ext cx="3855937" cy="310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Disk access</a:t>
          </a:r>
          <a:endParaRPr lang="en-US" sz="2000" b="1" kern="1200" baseline="0" dirty="0"/>
        </a:p>
      </dsp:txBody>
      <dsp:txXfrm>
        <a:off x="1138" y="3231445"/>
        <a:ext cx="3855937" cy="310849"/>
      </dsp:txXfrm>
    </dsp:sp>
    <dsp:sp modelId="{ADA5BF56-9294-4D58-95E4-068BE7407853}">
      <dsp:nvSpPr>
        <dsp:cNvPr id="0" name=""/>
        <dsp:cNvSpPr/>
      </dsp:nvSpPr>
      <dsp:spPr>
        <a:xfrm>
          <a:off x="5785044" y="1152948"/>
          <a:ext cx="1349578" cy="1349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D8A456-4090-4F06-AC01-5BA689C65081}">
      <dsp:nvSpPr>
        <dsp:cNvPr id="0" name=""/>
        <dsp:cNvSpPr/>
      </dsp:nvSpPr>
      <dsp:spPr>
        <a:xfrm>
          <a:off x="4531865" y="2605268"/>
          <a:ext cx="3855937" cy="578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Array</a:t>
          </a:r>
          <a:endParaRPr lang="en-US" sz="3600" kern="1200" baseline="0" dirty="0"/>
        </a:p>
      </dsp:txBody>
      <dsp:txXfrm>
        <a:off x="4531865" y="2605268"/>
        <a:ext cx="3855937" cy="578390"/>
      </dsp:txXfrm>
    </dsp:sp>
    <dsp:sp modelId="{35047CED-FA85-4382-8657-27AAFBF3DAFF}">
      <dsp:nvSpPr>
        <dsp:cNvPr id="0" name=""/>
        <dsp:cNvSpPr/>
      </dsp:nvSpPr>
      <dsp:spPr>
        <a:xfrm>
          <a:off x="4531865" y="3231445"/>
          <a:ext cx="3855937" cy="310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in-memory operations</a:t>
          </a:r>
          <a:endParaRPr lang="en-US" sz="2000" b="1" kern="1200" baseline="0" dirty="0"/>
        </a:p>
      </dsp:txBody>
      <dsp:txXfrm>
        <a:off x="4531865" y="3231445"/>
        <a:ext cx="3855937" cy="3108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98CEF-4204-4FB4-B18F-BA8D67EA4AE5}">
      <dsp:nvSpPr>
        <dsp:cNvPr id="0" name=""/>
        <dsp:cNvSpPr/>
      </dsp:nvSpPr>
      <dsp:spPr>
        <a:xfrm>
          <a:off x="3429" y="1710531"/>
          <a:ext cx="3995208" cy="1997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rPr>
            <a:t>A big improvement over current methods </a:t>
          </a:r>
          <a:endParaRPr lang="en-US" sz="2800" kern="1200" dirty="0"/>
        </a:p>
      </dsp:txBody>
      <dsp:txXfrm>
        <a:off x="61937" y="1769039"/>
        <a:ext cx="3878192" cy="1880588"/>
      </dsp:txXfrm>
    </dsp:sp>
    <dsp:sp modelId="{BD1F49A8-8C4C-445A-9222-88DE5EFA9DEB}">
      <dsp:nvSpPr>
        <dsp:cNvPr id="0" name=""/>
        <dsp:cNvSpPr/>
      </dsp:nvSpPr>
      <dsp:spPr>
        <a:xfrm rot="19457599">
          <a:off x="3813657" y="2101843"/>
          <a:ext cx="1968045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1968045" y="331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748478" y="2085821"/>
        <a:ext cx="98402" cy="98402"/>
      </dsp:txXfrm>
    </dsp:sp>
    <dsp:sp modelId="{B0447FD0-7229-421D-8CDC-0DD3D3A5FBBF}">
      <dsp:nvSpPr>
        <dsp:cNvPr id="0" name=""/>
        <dsp:cNvSpPr/>
      </dsp:nvSpPr>
      <dsp:spPr>
        <a:xfrm>
          <a:off x="5596721" y="561908"/>
          <a:ext cx="3995208" cy="1997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800" kern="12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rPr>
            <a:t>Offers handling multiple columns, providing greater flexibility.</a:t>
          </a:r>
          <a:endParaRPr lang="en-US" sz="2800" kern="1200" dirty="0"/>
        </a:p>
      </dsp:txBody>
      <dsp:txXfrm>
        <a:off x="5655229" y="620416"/>
        <a:ext cx="3878192" cy="1880588"/>
      </dsp:txXfrm>
    </dsp:sp>
    <dsp:sp modelId="{5BDE4C61-B14A-4844-9248-4E1E246DE201}">
      <dsp:nvSpPr>
        <dsp:cNvPr id="0" name=""/>
        <dsp:cNvSpPr/>
      </dsp:nvSpPr>
      <dsp:spPr>
        <a:xfrm rot="2142401">
          <a:off x="3813657" y="3250466"/>
          <a:ext cx="1968045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1968045" y="3317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748478" y="3234443"/>
        <a:ext cx="98402" cy="98402"/>
      </dsp:txXfrm>
    </dsp:sp>
    <dsp:sp modelId="{FA3DC48C-68B9-4B67-907E-902BCBA4BF23}">
      <dsp:nvSpPr>
        <dsp:cNvPr id="0" name=""/>
        <dsp:cNvSpPr/>
      </dsp:nvSpPr>
      <dsp:spPr>
        <a:xfrm>
          <a:off x="5596721" y="2859153"/>
          <a:ext cx="3995208" cy="1997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800" kern="1200" dirty="0"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rPr>
            <a:t>speed up analyzing patient health issues, making it easier to make smart decisions.</a:t>
          </a:r>
          <a:endParaRPr lang="en-US" sz="2800" kern="1200" dirty="0"/>
        </a:p>
      </dsp:txBody>
      <dsp:txXfrm>
        <a:off x="5655229" y="2917661"/>
        <a:ext cx="3878192" cy="1880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151FF-F025-4A72-BE94-A0D416461F2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CA1A-D238-46D8-8CAC-23B92AC5C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9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21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7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53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81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48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3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81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39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21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8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1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7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1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96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97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89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3BCA1A-D238-46D8-8CAC-23B92AC5C9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6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9B8A-3BF5-1F99-F49E-1E0B3AE0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05764-3A1F-81F5-1642-920E0A72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5663-AE49-FB18-74E0-D1C9942E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7821-809D-416D-8661-B3AA0C21C51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F7AAB-8AF4-6190-4BBC-501BC4AA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D48F5-1624-6BC0-3216-FF7A3FAE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637-DC12-4B24-9A82-E064F354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2308-0536-E431-D151-DB93CA176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46E2A-C46F-8EEF-38B1-E96F7F6E5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7E32-346A-4122-6DF5-02D192CB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7821-809D-416D-8661-B3AA0C21C51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6779-89CA-DAD8-D817-5B299A6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1B2C-8F16-7654-F063-41FD4D67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637-DC12-4B24-9A82-E064F354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7AF9F-EA7D-13E8-6B1E-89EEA4545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465D3-1332-F503-2F81-5B75B1DB3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67FF-3FB9-9A3D-CFDA-DCA210C0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7821-809D-416D-8661-B3AA0C21C51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C688F-A1BC-B5D9-375A-8C2B71E3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311E-EAA3-5A3D-7B5B-ADCBB07D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637-DC12-4B24-9A82-E064F354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8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29C2-1D54-F15C-DC6D-EDC73F4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69A7-13B8-A6D5-C1A4-3C84381B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E6DFF-A89E-BFB3-F9AA-564C792B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7821-809D-416D-8661-B3AA0C21C51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E503-38FC-9662-3EBA-BB55B22E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F1F3-7E20-E6C5-EF28-5486040C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637-DC12-4B24-9A82-E064F354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E4F6-D807-D62B-8379-A69A2297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1E868-4732-91B9-AEE5-BBD20CFC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6D6C4-B2E6-C5BB-2A8A-69819CC6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7821-809D-416D-8661-B3AA0C21C51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FAA7-C04F-5581-ADD7-2C31EE7E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0BF4-5AB3-34EA-5CB7-1C404B31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637-DC12-4B24-9A82-E064F354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444D-A056-E319-9342-06C03C25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E8D9-8719-2CE1-FEEF-6A0839CCB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B459-16D2-2F33-4BC1-6D3C82E6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5046-97D8-FEC9-5B40-A423FB13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7821-809D-416D-8661-B3AA0C21C51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C9221-0B0D-9F6F-45D6-6DBA80E2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C0200-CE34-AB36-4EB0-92D79D33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637-DC12-4B24-9A82-E064F354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C426-173E-FA69-279D-DD6B2C42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6C95C-E366-BBE1-D65A-A891B6819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DBFD7-F25B-0687-54E8-E1C4B86E8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4CEAE-1A06-8926-5691-F980CD4A5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BCE17-B6C8-A38C-CD61-9209EA7F8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4415E-69D9-F7F1-29A8-B4BAD756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7821-809D-416D-8661-B3AA0C21C51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6FA71-0269-765B-B4FE-5C2C0499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4D345-6EE3-5EEE-34E0-A87EE397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637-DC12-4B24-9A82-E064F354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1140-0415-3177-CF2D-39ED3372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4A3F5-D0E3-9542-8AF4-2C5AA889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7821-809D-416D-8661-B3AA0C21C51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B0194-BA7E-1244-5902-4AE5E1D5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3C6ED-BAA5-9F75-AF81-F0ABCE5D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637-DC12-4B24-9A82-E064F354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9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E87A1-370A-A303-EAD9-2A71345E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7821-809D-416D-8661-B3AA0C21C51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16C2B-681F-5417-E77C-650D689D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ECF42-8EA3-E7D3-077F-1F653F1F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637-DC12-4B24-9A82-E064F354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4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47E8-9197-69E1-FDC8-E02854D4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E559-809F-3D32-F812-5186BE1F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A4829-8BB2-B0EB-DA87-C9F11FED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A7AAC-3501-7ABD-1C60-FCA105E6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7821-809D-416D-8661-B3AA0C21C51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BDAEF-7665-72AD-9ECD-19BEC308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25033-4528-E00A-72B0-D8B0DF6E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637-DC12-4B24-9A82-E064F354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1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DB6D-DB8E-6CA7-ACBB-3ADA2DD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0772-3187-562C-7923-F153AB0D6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46CA7-EDF1-5B07-0568-2B8D29B63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357C-7FE1-52C9-3EF0-C2ED26E1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7821-809D-416D-8661-B3AA0C21C51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7E4C7-32B0-5FA5-4251-25716CA7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CE35F-07B0-E05A-2417-195F4682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1637-DC12-4B24-9A82-E064F354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2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89AF5-968A-DF98-B626-4AEC4757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FB337-CF96-7B36-0939-7077E5E2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21E0-09A4-E716-6694-107B5F871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67821-809D-416D-8661-B3AA0C21C51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C76AA-620D-7FFE-B960-46B264859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0EA5-211F-6433-A0BE-23F659971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1637-DC12-4B24-9A82-E064F3540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6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4812819/" TargetMode="Externa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comorbidity/comorbidity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ing.shi@merck.com" TargetMode="External"/><Relationship Id="rId4" Type="http://schemas.openxmlformats.org/officeDocument/2006/relationships/hyperlink" Target="mailto:statsergeant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FF63-594B-9ACA-7CAD-7B81B4EC6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168" y="1308009"/>
            <a:ext cx="10539663" cy="280795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9B1F36"/>
                </a:solidFill>
              </a:rPr>
              <a:t>Calculating the Comorbidity Index </a:t>
            </a:r>
            <a:br>
              <a:rPr lang="en-US" sz="4800" b="1" dirty="0">
                <a:solidFill>
                  <a:srgbClr val="9B1F36"/>
                </a:solidFill>
              </a:rPr>
            </a:br>
            <a:r>
              <a:rPr lang="en-US" sz="4800" b="1" dirty="0">
                <a:solidFill>
                  <a:srgbClr val="9B1F36"/>
                </a:solidFill>
              </a:rPr>
              <a:t>with user designed flexibility </a:t>
            </a:r>
            <a:br>
              <a:rPr lang="en-US" sz="4800" b="1" dirty="0">
                <a:solidFill>
                  <a:srgbClr val="9B1F36"/>
                </a:solidFill>
              </a:rPr>
            </a:br>
            <a:r>
              <a:rPr lang="en-US" sz="4800" b="1" dirty="0">
                <a:solidFill>
                  <a:srgbClr val="9B1F36"/>
                </a:solidFill>
              </a:rPr>
              <a:t>using SAS and R</a:t>
            </a:r>
          </a:p>
        </p:txBody>
      </p:sp>
      <p:pic>
        <p:nvPicPr>
          <p:cNvPr id="30" name="Picture 29" descr="A red and black rectangular sign with white letters&#10;&#10;Description automatically generated">
            <a:extLst>
              <a:ext uri="{FF2B5EF4-FFF2-40B4-BE49-F238E27FC236}">
                <a16:creationId xmlns:a16="http://schemas.microsoft.com/office/drawing/2014/main" id="{58F562C1-DD72-EBDE-E123-47474DBA7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8032"/>
            <a:ext cx="12192000" cy="1917789"/>
          </a:xfrm>
          <a:prstGeom prst="rect">
            <a:avLst/>
          </a:prstGeom>
        </p:spPr>
      </p:pic>
      <p:pic>
        <p:nvPicPr>
          <p:cNvPr id="32" name="Picture 31" descr="A red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6D59AF06-7AF3-B626-0D39-557AE8AB7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966"/>
            <a:ext cx="12192000" cy="12183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374531-968D-1299-F823-3CA1659272CF}"/>
              </a:ext>
            </a:extLst>
          </p:cNvPr>
          <p:cNvSpPr txBox="1"/>
          <p:nvPr/>
        </p:nvSpPr>
        <p:spPr>
          <a:xfrm>
            <a:off x="2655515" y="4301608"/>
            <a:ext cx="7540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Geonhyeok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Jeong, University of North Carolina, Chapel Hill, NC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Ting Shi, Merck &amp; Co., Inc., Rahway, NJ, USA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4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5" y="486935"/>
            <a:ext cx="1137846" cy="1447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EED898-0744-B2C1-A4C8-E83DFBDBDDB4}"/>
              </a:ext>
            </a:extLst>
          </p:cNvPr>
          <p:cNvSpPr txBox="1"/>
          <p:nvPr/>
        </p:nvSpPr>
        <p:spPr>
          <a:xfrm>
            <a:off x="2133599" y="2919046"/>
            <a:ext cx="1005840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dirty="0"/>
              <a:t>Example process of</a:t>
            </a:r>
          </a:p>
          <a:p>
            <a:pPr algn="r"/>
            <a:r>
              <a:rPr lang="en-US" sz="4500" dirty="0"/>
              <a:t> Calculating Comorbidity Index Score</a:t>
            </a:r>
          </a:p>
          <a:p>
            <a:endParaRPr lang="en-US" sz="45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CA0E3-749E-6DB4-4737-ECDE04ADC437}"/>
              </a:ext>
            </a:extLst>
          </p:cNvPr>
          <p:cNvCxnSpPr>
            <a:cxnSpLocks/>
          </p:cNvCxnSpPr>
          <p:nvPr/>
        </p:nvCxnSpPr>
        <p:spPr>
          <a:xfrm>
            <a:off x="2579077" y="4600893"/>
            <a:ext cx="9612923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7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Example process of calculating CI Score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0843E29-F20C-6754-458D-53DCF525C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84" y="2387600"/>
            <a:ext cx="4742308" cy="336298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40BCE9-9BC8-1C44-E39F-2FEF38902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791" y="2455001"/>
            <a:ext cx="5603180" cy="3031983"/>
          </a:xfrm>
          <a:prstGeom prst="rect">
            <a:avLst/>
          </a:prstGeom>
          <a:noFill/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28AFBDD-2CF5-0895-4EB6-D3C167FF687B}"/>
              </a:ext>
            </a:extLst>
          </p:cNvPr>
          <p:cNvSpPr txBox="1">
            <a:spLocks/>
          </p:cNvSpPr>
          <p:nvPr/>
        </p:nvSpPr>
        <p:spPr>
          <a:xfrm>
            <a:off x="532275" y="1501778"/>
            <a:ext cx="5480963" cy="69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B90EBCD3-CE98-CD50-A4CE-41342170A935}"/>
              </a:ext>
            </a:extLst>
          </p:cNvPr>
          <p:cNvSpPr txBox="1">
            <a:spLocks/>
          </p:cNvSpPr>
          <p:nvPr/>
        </p:nvSpPr>
        <p:spPr>
          <a:xfrm>
            <a:off x="6315075" y="1433809"/>
            <a:ext cx="5441496" cy="69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D23DF34-BAF9-6390-F97E-09188AF67F9E}"/>
              </a:ext>
            </a:extLst>
          </p:cNvPr>
          <p:cNvSpPr txBox="1">
            <a:spLocks/>
          </p:cNvSpPr>
          <p:nvPr/>
        </p:nvSpPr>
        <p:spPr>
          <a:xfrm>
            <a:off x="697801" y="1540345"/>
            <a:ext cx="5480963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8080"/>
              </a:buClr>
              <a:buFont typeface="Arial" panose="020B0604020202020204" pitchFamily="34" charset="0"/>
              <a:buNone/>
              <a:defRPr sz="20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1pPr>
            <a:lvl2pPr marL="0" indent="0" algn="l" defTabSz="457200" rtl="0" eaLnBrk="1" latinLnBrk="0" hangingPunct="1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95000"/>
              <a:buFont typeface="Arial Narrow" panose="020B0606020202030204" pitchFamily="34" charset="0"/>
              <a:buNone/>
              <a:defRPr sz="12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2pPr>
            <a:lvl3pPr marL="630238" indent="-16827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8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3pPr>
            <a:lvl4pPr marL="854075" indent="-17462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SzPct val="95000"/>
              <a:buFont typeface="Arial Narrow" panose="020B0606020202030204" pitchFamily="34" charset="0"/>
              <a:buChar char="–"/>
              <a:defRPr sz="17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4pPr>
            <a:lvl5pPr marL="1087438" indent="-165100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6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Georgia" panose="02040502050405020303" pitchFamily="18" charset="0"/>
              </a:rPr>
              <a:t>Dataset about patient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93508-A363-1764-EDFA-58EBD6BB1BE7}"/>
              </a:ext>
            </a:extLst>
          </p:cNvPr>
          <p:cNvSpPr txBox="1"/>
          <p:nvPr/>
        </p:nvSpPr>
        <p:spPr>
          <a:xfrm>
            <a:off x="6503483" y="1545134"/>
            <a:ext cx="5441496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/>
          <a:p>
            <a:pPr algn="ctr">
              <a:lnSpc>
                <a:spcPct val="97000"/>
              </a:lnSpc>
              <a:spcBef>
                <a:spcPts val="1200"/>
              </a:spcBef>
              <a:buClr>
                <a:srgbClr val="008080"/>
              </a:buClr>
            </a:pPr>
            <a:r>
              <a:rPr lang="en-US" sz="2000" kern="600" spc="10" dirty="0" err="1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rPr>
              <a:t>Charlso</a:t>
            </a:r>
            <a:r>
              <a:rPr lang="en-US" sz="2000" kern="600" spc="10" dirty="0" err="1">
                <a:solidFill>
                  <a:schemeClr val="bg1"/>
                </a:solidFill>
                <a:latin typeface="Invention Light" panose="020B0403020008020204" pitchFamily="34" charset="0"/>
                <a:cs typeface="Invention" panose="020B0503020008020204" pitchFamily="34" charset="0"/>
              </a:rPr>
              <a:t>n</a:t>
            </a:r>
            <a:r>
              <a:rPr lang="en-US" sz="2000" kern="600" spc="10" dirty="0">
                <a:solidFill>
                  <a:schemeClr val="bg1"/>
                </a:solidFill>
                <a:latin typeface="Invention Light" panose="020B0403020008020204" pitchFamily="34" charset="0"/>
                <a:cs typeface="Invention" panose="020B0503020008020204" pitchFamily="34" charset="0"/>
              </a:rPr>
              <a:t> Comorbidity index</a:t>
            </a:r>
            <a:endParaRPr lang="en-US" sz="2000" b="1" i="0" kern="600" spc="10" dirty="0">
              <a:solidFill>
                <a:schemeClr val="bg1"/>
              </a:solidFill>
              <a:effectLst/>
              <a:latin typeface="Invention Light" panose="020B0403020008020204" pitchFamily="34" charset="0"/>
              <a:ea typeface="+mn-ea"/>
              <a:cs typeface="Invention" panose="020B0503020008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8609CF3-1B00-6FEF-6E13-641E1936A83F}"/>
              </a:ext>
            </a:extLst>
          </p:cNvPr>
          <p:cNvSpPr/>
          <p:nvPr/>
        </p:nvSpPr>
        <p:spPr>
          <a:xfrm>
            <a:off x="4324455" y="1698305"/>
            <a:ext cx="868031" cy="65535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DE680AE-5169-20CA-47DA-CF7CB47D7823}"/>
              </a:ext>
            </a:extLst>
          </p:cNvPr>
          <p:cNvSpPr/>
          <p:nvPr/>
        </p:nvSpPr>
        <p:spPr>
          <a:xfrm>
            <a:off x="10700039" y="1732249"/>
            <a:ext cx="868031" cy="65535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2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Example process of calculating CI Score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0B71E7E-FD23-28C3-F73A-F57204E18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35" y="2447699"/>
            <a:ext cx="11284754" cy="2739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3D0B3-0EAF-FD4A-2304-339CEEF9E4C2}"/>
              </a:ext>
            </a:extLst>
          </p:cNvPr>
          <p:cNvSpPr txBox="1"/>
          <p:nvPr/>
        </p:nvSpPr>
        <p:spPr>
          <a:xfrm>
            <a:off x="471817" y="5462878"/>
            <a:ext cx="10979954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3200" kern="600" spc="10" dirty="0">
                <a:latin typeface="Invention" panose="020B0503020008020204" pitchFamily="34" charset="0"/>
              </a:rPr>
              <a:t>EX)  CCI score for F000504167881  = 1 + 2 = 3 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DDB32BB-EFA9-C970-4C73-052CF21DD8CD}"/>
              </a:ext>
            </a:extLst>
          </p:cNvPr>
          <p:cNvSpPr txBox="1">
            <a:spLocks/>
          </p:cNvSpPr>
          <p:nvPr/>
        </p:nvSpPr>
        <p:spPr>
          <a:xfrm>
            <a:off x="452035" y="1319159"/>
            <a:ext cx="11284753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8080"/>
              </a:buClr>
              <a:buFont typeface="Arial" panose="020B0604020202020204" pitchFamily="34" charset="0"/>
              <a:buNone/>
              <a:defRPr sz="20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1pPr>
            <a:lvl2pPr marL="0" indent="0" algn="l" defTabSz="457200" rtl="0" eaLnBrk="1" latinLnBrk="0" hangingPunct="1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95000"/>
              <a:buFont typeface="Arial Narrow" panose="020B0606020202030204" pitchFamily="34" charset="0"/>
              <a:buNone/>
              <a:defRPr sz="12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2pPr>
            <a:lvl3pPr marL="630238" indent="-16827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8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3pPr>
            <a:lvl4pPr marL="854075" indent="-17462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SzPct val="95000"/>
              <a:buFont typeface="Arial Narrow" panose="020B0606020202030204" pitchFamily="34" charset="0"/>
              <a:buChar char="–"/>
              <a:defRPr sz="17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4pPr>
            <a:lvl5pPr marL="1087438" indent="-165100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6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Merging dataset with </a:t>
            </a:r>
            <a:r>
              <a:rPr lang="en-US" sz="3200" dirty="0" err="1"/>
              <a:t>Charlson</a:t>
            </a:r>
            <a:r>
              <a:rPr lang="en-US" sz="3200" dirty="0"/>
              <a:t> comorbidity index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53D3525-1BD7-4ACC-C25D-8DE9DE63C3C5}"/>
              </a:ext>
            </a:extLst>
          </p:cNvPr>
          <p:cNvSpPr/>
          <p:nvPr/>
        </p:nvSpPr>
        <p:spPr>
          <a:xfrm>
            <a:off x="10080171" y="1524000"/>
            <a:ext cx="762000" cy="6948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1" hangingPunct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5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Example process of calculating CI Score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44DFB2-DEF1-E51F-67A0-93D2E3FD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1" y="1965158"/>
            <a:ext cx="11264972" cy="3920490"/>
          </a:xfrm>
          <a:prstGeom prst="rect">
            <a:avLst/>
          </a:prstGeom>
        </p:spPr>
      </p:pic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879FD29-D3F7-B176-D4C9-7A606D60AAD4}"/>
              </a:ext>
            </a:extLst>
          </p:cNvPr>
          <p:cNvSpPr txBox="1">
            <a:spLocks/>
          </p:cNvSpPr>
          <p:nvPr/>
        </p:nvSpPr>
        <p:spPr>
          <a:xfrm>
            <a:off x="455211" y="1198549"/>
            <a:ext cx="11284753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8080"/>
              </a:buClr>
              <a:buFont typeface="Arial" panose="020B0604020202020204" pitchFamily="34" charset="0"/>
              <a:buNone/>
              <a:defRPr sz="20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1pPr>
            <a:lvl2pPr marL="0" indent="0" algn="l" defTabSz="457200" rtl="0" eaLnBrk="1" latinLnBrk="0" hangingPunct="1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95000"/>
              <a:buFont typeface="Arial Narrow" panose="020B0606020202030204" pitchFamily="34" charset="0"/>
              <a:buNone/>
              <a:defRPr sz="12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2pPr>
            <a:lvl3pPr marL="630238" indent="-16827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8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3pPr>
            <a:lvl4pPr marL="854075" indent="-17462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SzPct val="95000"/>
              <a:buFont typeface="Arial Narrow" panose="020B0606020202030204" pitchFamily="34" charset="0"/>
              <a:buChar char="–"/>
              <a:defRPr sz="17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4pPr>
            <a:lvl5pPr marL="1087438" indent="-165100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6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The final result with CCI Score</a:t>
            </a:r>
          </a:p>
        </p:txBody>
      </p:sp>
    </p:spTree>
    <p:extLst>
      <p:ext uri="{BB962C8B-B14F-4D97-AF65-F5344CB8AC3E}">
        <p14:creationId xmlns:p14="http://schemas.microsoft.com/office/powerpoint/2010/main" val="240251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5" y="486935"/>
            <a:ext cx="1137846" cy="1447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EED898-0744-B2C1-A4C8-E83DFBDBDDB4}"/>
              </a:ext>
            </a:extLst>
          </p:cNvPr>
          <p:cNvSpPr txBox="1"/>
          <p:nvPr/>
        </p:nvSpPr>
        <p:spPr>
          <a:xfrm>
            <a:off x="4866266" y="3637764"/>
            <a:ext cx="7541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Logistic regression for Weight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CA0E3-749E-6DB4-4737-ECDE04ADC437}"/>
              </a:ext>
            </a:extLst>
          </p:cNvPr>
          <p:cNvCxnSpPr>
            <a:cxnSpLocks/>
          </p:cNvCxnSpPr>
          <p:nvPr/>
        </p:nvCxnSpPr>
        <p:spPr>
          <a:xfrm>
            <a:off x="2579077" y="4600893"/>
            <a:ext cx="9612923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3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4400" dirty="0"/>
              <a:t>Logistic regression for Weight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What is a Logit Function and Why Use Logistic Regression?">
            <a:extLst>
              <a:ext uri="{FF2B5EF4-FFF2-40B4-BE49-F238E27FC236}">
                <a16:creationId xmlns:a16="http://schemas.microsoft.com/office/drawing/2014/main" id="{79359B81-FCE2-E2BA-95B4-A14F0AC3C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448" y="1624055"/>
            <a:ext cx="8490187" cy="124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D8036-EAA5-626B-661A-EAE808B4DB06}"/>
              </a:ext>
            </a:extLst>
          </p:cNvPr>
          <p:cNvSpPr txBox="1"/>
          <p:nvPr/>
        </p:nvSpPr>
        <p:spPr>
          <a:xfrm>
            <a:off x="1171448" y="3325092"/>
            <a:ext cx="10650537" cy="1289322"/>
          </a:xfrm>
          <a:prstGeom prst="rect">
            <a:avLst/>
          </a:prstGeom>
          <a:noFill/>
        </p:spPr>
        <p:txBody>
          <a:bodyPr wrap="square" tIns="89977" bIns="89977" rtlCol="0">
            <a:spAutoFit/>
          </a:bodyPr>
          <a:lstStyle/>
          <a:p>
            <a:r>
              <a:rPr lang="en-US" sz="2399" dirty="0">
                <a:latin typeface="Arial" pitchFamily="34" charset="0"/>
                <a:cs typeface="Arial" pitchFamily="34" charset="0"/>
              </a:rPr>
              <a:t>P / 1 - P= odds ratio ^ AIDS * odds ratio ^ </a:t>
            </a:r>
            <a:r>
              <a:rPr lang="en-US" sz="2399" dirty="0" err="1">
                <a:latin typeface="Arial" pitchFamily="34" charset="0"/>
                <a:cs typeface="Arial" pitchFamily="34" charset="0"/>
              </a:rPr>
              <a:t>diabete</a:t>
            </a:r>
            <a:r>
              <a:rPr lang="en-US" sz="2399" dirty="0">
                <a:latin typeface="Arial" pitchFamily="34" charset="0"/>
                <a:cs typeface="Arial" pitchFamily="34" charset="0"/>
              </a:rPr>
              <a:t> * odds ratio ^ depression</a:t>
            </a:r>
          </a:p>
          <a:p>
            <a:endParaRPr lang="en-US" sz="2399" dirty="0">
              <a:latin typeface="Arial" pitchFamily="34" charset="0"/>
              <a:cs typeface="Arial" pitchFamily="34" charset="0"/>
            </a:endParaRPr>
          </a:p>
          <a:p>
            <a:r>
              <a:rPr lang="en-US" sz="2399" dirty="0">
                <a:latin typeface="Arial" pitchFamily="34" charset="0"/>
                <a:cs typeface="Arial" pitchFamily="34" charset="0"/>
              </a:rPr>
              <a:t>Weight = round( odds ratio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8405B-3137-F97B-036A-F2649B25D592}"/>
              </a:ext>
            </a:extLst>
          </p:cNvPr>
          <p:cNvSpPr txBox="1"/>
          <p:nvPr/>
        </p:nvSpPr>
        <p:spPr>
          <a:xfrm>
            <a:off x="1291366" y="5233945"/>
            <a:ext cx="9609267" cy="427868"/>
          </a:xfrm>
          <a:prstGeom prst="rect">
            <a:avLst/>
          </a:prstGeom>
          <a:noFill/>
        </p:spPr>
        <p:txBody>
          <a:bodyPr wrap="square" tIns="89977" bIns="89977" rtlCol="0">
            <a:spAutoFit/>
          </a:bodyPr>
          <a:lstStyle/>
          <a:p>
            <a:r>
              <a:rPr lang="en-US" sz="1600" dirty="0">
                <a:latin typeface="+mj-lt"/>
                <a:cs typeface="Arial" pitchFamily="34" charset="0"/>
              </a:rPr>
              <a:t>Link : </a:t>
            </a:r>
            <a:r>
              <a:rPr lang="en-US" sz="1600" dirty="0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New </a:t>
            </a:r>
            <a:r>
              <a:rPr lang="en-US" sz="1600" dirty="0" err="1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Elixhauser</a:t>
            </a:r>
            <a:r>
              <a:rPr lang="en-US" sz="1600" dirty="0"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-based Comorbidity Summary Measure to Predict In-Hospital Mortality - PMC (nih.gov)</a:t>
            </a:r>
            <a:endParaRPr lang="en-US" sz="1600" dirty="0">
              <a:latin typeface="+mj-lt"/>
              <a:cs typeface="Arial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6183773-A85C-A55C-3372-19907D7D33A4}"/>
              </a:ext>
            </a:extLst>
          </p:cNvPr>
          <p:cNvSpPr/>
          <p:nvPr/>
        </p:nvSpPr>
        <p:spPr>
          <a:xfrm>
            <a:off x="98474" y="4023362"/>
            <a:ext cx="928468" cy="5910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5" y="486935"/>
            <a:ext cx="1137846" cy="1447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EED898-0744-B2C1-A4C8-E83DFBDBDDB4}"/>
              </a:ext>
            </a:extLst>
          </p:cNvPr>
          <p:cNvSpPr txBox="1"/>
          <p:nvPr/>
        </p:nvSpPr>
        <p:spPr>
          <a:xfrm>
            <a:off x="4866266" y="3637764"/>
            <a:ext cx="7541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Advantages of the new function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CA0E3-749E-6DB4-4737-ECDE04ADC437}"/>
              </a:ext>
            </a:extLst>
          </p:cNvPr>
          <p:cNvCxnSpPr>
            <a:cxnSpLocks/>
          </p:cNvCxnSpPr>
          <p:nvPr/>
        </p:nvCxnSpPr>
        <p:spPr>
          <a:xfrm>
            <a:off x="2579077" y="4600893"/>
            <a:ext cx="9612923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2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Example of c0a0cis macro / function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A28469-11D2-A682-EA77-19720250A0FC}"/>
              </a:ext>
            </a:extLst>
          </p:cNvPr>
          <p:cNvSpPr txBox="1">
            <a:spLocks/>
          </p:cNvSpPr>
          <p:nvPr/>
        </p:nvSpPr>
        <p:spPr>
          <a:xfrm>
            <a:off x="697801" y="1540345"/>
            <a:ext cx="5480963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8080"/>
              </a:buClr>
              <a:buFont typeface="Arial" panose="020B0604020202020204" pitchFamily="34" charset="0"/>
              <a:buNone/>
              <a:defRPr sz="20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1pPr>
            <a:lvl2pPr marL="0" indent="0" algn="l" defTabSz="457200" rtl="0" eaLnBrk="1" latinLnBrk="0" hangingPunct="1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95000"/>
              <a:buFont typeface="Arial Narrow" panose="020B0606020202030204" pitchFamily="34" charset="0"/>
              <a:buNone/>
              <a:defRPr sz="12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2pPr>
            <a:lvl3pPr marL="630238" indent="-16827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8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3pPr>
            <a:lvl4pPr marL="854075" indent="-17462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SzPct val="95000"/>
              <a:buFont typeface="Arial Narrow" panose="020B0606020202030204" pitchFamily="34" charset="0"/>
              <a:buChar char="–"/>
              <a:defRPr sz="17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4pPr>
            <a:lvl5pPr marL="1087438" indent="-165100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6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effectLst/>
              </a:rPr>
              <a:t>c0a0cis SAS macro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C772B-1C22-FE93-C39C-41F04995DFC1}"/>
              </a:ext>
            </a:extLst>
          </p:cNvPr>
          <p:cNvSpPr txBox="1"/>
          <p:nvPr/>
        </p:nvSpPr>
        <p:spPr>
          <a:xfrm>
            <a:off x="6503483" y="1531066"/>
            <a:ext cx="5441496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Invention Light" panose="020B0403020008020204"/>
              </a:rPr>
              <a:t>c0a0cis R function</a:t>
            </a:r>
            <a:endParaRPr lang="en-US" sz="1800" b="1" dirty="0">
              <a:solidFill>
                <a:schemeClr val="bg1"/>
              </a:solidFill>
              <a:effectLst/>
              <a:latin typeface="Invention Light" panose="020B0403020008020204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CC38E2-B535-CF8E-AC17-8C03421F6B06}"/>
              </a:ext>
            </a:extLst>
          </p:cNvPr>
          <p:cNvSpPr txBox="1"/>
          <p:nvPr/>
        </p:nvSpPr>
        <p:spPr>
          <a:xfrm>
            <a:off x="697801" y="2441250"/>
            <a:ext cx="54809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effectLst/>
              </a:rPr>
              <a:t> c0a0cis( INPUT       =  </a:t>
            </a:r>
            <a:r>
              <a:rPr lang="en-US" sz="1800" b="1" dirty="0" err="1">
                <a:effectLst/>
              </a:rPr>
              <a:t>ClaimsDatabase</a:t>
            </a:r>
            <a:r>
              <a:rPr lang="en-US" sz="1800" b="1" dirty="0">
                <a:effectLst/>
              </a:rPr>
              <a:t>,</a:t>
            </a:r>
          </a:p>
          <a:p>
            <a:pPr algn="l"/>
            <a:r>
              <a:rPr lang="en-US" b="1" dirty="0"/>
              <a:t>	</a:t>
            </a:r>
            <a:r>
              <a:rPr lang="en-US" sz="1800" b="1" dirty="0">
                <a:effectLst/>
              </a:rPr>
              <a:t>WHERE     =  </a:t>
            </a:r>
            <a:r>
              <a:rPr lang="en-US" sz="1800" b="1" dirty="0" err="1">
                <a:effectLst/>
              </a:rPr>
              <a:t>diag_date</a:t>
            </a:r>
            <a:r>
              <a:rPr lang="en-US" sz="1800" b="1" dirty="0">
                <a:effectLst/>
              </a:rPr>
              <a:t>&gt;=’01Jan2015’d</a:t>
            </a:r>
            <a:r>
              <a:rPr lang="fr-BE" sz="1800" b="1" dirty="0">
                <a:effectLst/>
              </a:rPr>
              <a:t>,</a:t>
            </a:r>
          </a:p>
          <a:p>
            <a:pPr algn="l"/>
            <a:r>
              <a:rPr lang="fr-BE" b="1" dirty="0"/>
              <a:t>	</a:t>
            </a:r>
            <a:r>
              <a:rPr lang="fr-BE" sz="1800" b="1" dirty="0">
                <a:effectLst/>
              </a:rPr>
              <a:t>ICDVAR     =  </a:t>
            </a:r>
            <a:r>
              <a:rPr lang="fr-BE" sz="1800" b="1" dirty="0" err="1">
                <a:effectLst/>
              </a:rPr>
              <a:t>diagnosis_code</a:t>
            </a:r>
            <a:r>
              <a:rPr lang="fr-BE" sz="1800" b="1" dirty="0">
                <a:effectLst/>
              </a:rPr>
              <a:t>,</a:t>
            </a:r>
          </a:p>
          <a:p>
            <a:pPr algn="l"/>
            <a:r>
              <a:rPr lang="fr-BE" b="1" dirty="0"/>
              <a:t>	</a:t>
            </a:r>
            <a:r>
              <a:rPr lang="fr-BE" sz="1800" b="1" dirty="0">
                <a:effectLst/>
              </a:rPr>
              <a:t>PATID          =  </a:t>
            </a:r>
            <a:r>
              <a:rPr lang="fr-BE" sz="1800" b="1" dirty="0" err="1">
                <a:effectLst/>
              </a:rPr>
              <a:t>patient_id</a:t>
            </a:r>
            <a:r>
              <a:rPr lang="en-US" sz="1800" b="1" dirty="0">
                <a:effectLst/>
              </a:rPr>
              <a:t>,</a:t>
            </a:r>
          </a:p>
          <a:p>
            <a:pPr algn="l"/>
            <a:r>
              <a:rPr lang="en-US" b="1" dirty="0"/>
              <a:t>	</a:t>
            </a:r>
            <a:r>
              <a:rPr lang="en-US" sz="1800" b="1" dirty="0">
                <a:effectLst/>
              </a:rPr>
              <a:t>ADJ_AGE   =  age,</a:t>
            </a:r>
          </a:p>
          <a:p>
            <a:pPr algn="l"/>
            <a:r>
              <a:rPr lang="en-US" b="1" dirty="0"/>
              <a:t>	</a:t>
            </a:r>
          </a:p>
          <a:p>
            <a:pPr algn="l"/>
            <a:r>
              <a:rPr lang="en-US" sz="1800" b="1" dirty="0">
                <a:effectLst/>
              </a:rPr>
              <a:t>	# Comorbidity index file</a:t>
            </a:r>
          </a:p>
          <a:p>
            <a:pPr algn="l"/>
            <a:r>
              <a:rPr lang="en-US" b="1" dirty="0"/>
              <a:t>	</a:t>
            </a:r>
            <a:r>
              <a:rPr lang="en-US" sz="1800" b="1" dirty="0">
                <a:effectLst/>
              </a:rPr>
              <a:t>INEXFILE   =   </a:t>
            </a:r>
            <a:r>
              <a:rPr lang="en-US" sz="1800" b="1" dirty="0" err="1">
                <a:effectLst/>
              </a:rPr>
              <a:t>comorb_index</a:t>
            </a:r>
            <a:r>
              <a:rPr lang="en-US" sz="1800" b="1" dirty="0">
                <a:effectLst/>
              </a:rPr>
              <a:t> .xlsx,</a:t>
            </a:r>
          </a:p>
          <a:p>
            <a:pPr algn="l"/>
            <a:r>
              <a:rPr lang="en-US" b="1" dirty="0"/>
              <a:t>	</a:t>
            </a:r>
            <a:r>
              <a:rPr lang="en-US" sz="1800" b="1" dirty="0">
                <a:effectLst/>
              </a:rPr>
              <a:t>SHEET         =  cci,</a:t>
            </a:r>
          </a:p>
          <a:p>
            <a:pPr algn="l"/>
            <a:r>
              <a:rPr lang="en-US" b="1" dirty="0"/>
              <a:t>	</a:t>
            </a:r>
            <a:r>
              <a:rPr lang="en-US" sz="1800" b="1" dirty="0">
                <a:effectLst/>
              </a:rPr>
              <a:t>SUBSET      =  if </a:t>
            </a:r>
            <a:r>
              <a:rPr lang="en-US" sz="1800" b="1" dirty="0" err="1">
                <a:effectLst/>
              </a:rPr>
              <a:t>ver</a:t>
            </a:r>
            <a:r>
              <a:rPr lang="en-US" sz="1800" b="1" dirty="0">
                <a:effectLst/>
              </a:rPr>
              <a:t> eq 10 and </a:t>
            </a:r>
            <a:r>
              <a:rPr lang="en-US" sz="1800" b="1" dirty="0" err="1">
                <a:effectLst/>
              </a:rPr>
              <a:t>alg</a:t>
            </a:r>
            <a:r>
              <a:rPr lang="en-US" sz="1800" b="1" dirty="0">
                <a:effectLst/>
              </a:rPr>
              <a:t> = 'QUAN';,</a:t>
            </a:r>
          </a:p>
          <a:p>
            <a:pPr algn="l"/>
            <a:r>
              <a:rPr lang="en-US" b="1" dirty="0"/>
              <a:t>	</a:t>
            </a:r>
            <a:r>
              <a:rPr lang="en-US" sz="1800" b="1" dirty="0">
                <a:effectLst/>
              </a:rPr>
              <a:t>OUTPUT     =  </a:t>
            </a:r>
            <a:r>
              <a:rPr lang="en-US" sz="1800" b="1" dirty="0" err="1">
                <a:effectLst/>
              </a:rPr>
              <a:t>cci_score_ClaimsDatabase</a:t>
            </a:r>
            <a:r>
              <a:rPr lang="en-US" sz="1800" b="1" dirty="0">
                <a:effectLst/>
              </a:rPr>
              <a:t>                            	); </a:t>
            </a:r>
            <a:endParaRPr lang="en-US" sz="1800" b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A815F-CA39-C360-87F9-2D1C2B9CAD94}"/>
              </a:ext>
            </a:extLst>
          </p:cNvPr>
          <p:cNvSpPr txBox="1"/>
          <p:nvPr/>
        </p:nvSpPr>
        <p:spPr>
          <a:xfrm>
            <a:off x="6503483" y="2458444"/>
            <a:ext cx="54414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</a:rPr>
              <a:t> c0a0cis ( INPUT        =  </a:t>
            </a:r>
            <a:r>
              <a:rPr lang="en-US" sz="1800" b="1" dirty="0" err="1">
                <a:effectLst/>
              </a:rPr>
              <a:t>ClaimsDatabase</a:t>
            </a:r>
            <a:r>
              <a:rPr lang="en-US" sz="1800" b="1" dirty="0">
                <a:effectLst/>
              </a:rPr>
              <a:t> ,	WHERE       =  </a:t>
            </a:r>
            <a:r>
              <a:rPr lang="en-US" sz="1800" b="1" dirty="0" err="1">
                <a:effectLst/>
              </a:rPr>
              <a:t>diag_date</a:t>
            </a:r>
            <a:r>
              <a:rPr lang="en-US" sz="1800" b="1" dirty="0">
                <a:effectLst/>
              </a:rPr>
              <a:t> &gt;= ’01-01-2015’ </a:t>
            </a:r>
            <a:r>
              <a:rPr lang="fr-BE" sz="1800" b="1" dirty="0">
                <a:effectLst/>
              </a:rPr>
              <a:t>,	ICDVAR      =  ‘</a:t>
            </a:r>
            <a:r>
              <a:rPr lang="fr-BE" sz="1800" b="1" dirty="0" err="1">
                <a:effectLst/>
              </a:rPr>
              <a:t>diagnosis_code</a:t>
            </a:r>
            <a:r>
              <a:rPr lang="fr-BE" sz="1800" b="1" dirty="0">
                <a:effectLst/>
              </a:rPr>
              <a:t>’ ,	</a:t>
            </a:r>
          </a:p>
          <a:p>
            <a:r>
              <a:rPr lang="fr-BE" b="1" dirty="0"/>
              <a:t>	</a:t>
            </a:r>
            <a:r>
              <a:rPr lang="fr-BE" sz="1800" b="1" dirty="0">
                <a:effectLst/>
              </a:rPr>
              <a:t>PATID           =  ‘</a:t>
            </a:r>
            <a:r>
              <a:rPr lang="fr-BE" sz="1800" b="1" dirty="0" err="1">
                <a:effectLst/>
              </a:rPr>
              <a:t>patient_id</a:t>
            </a:r>
            <a:r>
              <a:rPr lang="fr-BE" sz="1800" b="1" dirty="0">
                <a:effectLst/>
              </a:rPr>
              <a:t>’</a:t>
            </a:r>
            <a:r>
              <a:rPr lang="en-US" sz="1800" b="1" dirty="0">
                <a:effectLst/>
              </a:rPr>
              <a:t>,</a:t>
            </a:r>
          </a:p>
          <a:p>
            <a:r>
              <a:rPr lang="en-US" sz="1800" b="1" dirty="0">
                <a:effectLst/>
              </a:rPr>
              <a:t>	ADJ_AGE    =  ‘age’,</a:t>
            </a:r>
          </a:p>
          <a:p>
            <a:endParaRPr lang="en-US" b="1" dirty="0"/>
          </a:p>
          <a:p>
            <a:r>
              <a:rPr lang="en-US" sz="1800" b="1" dirty="0">
                <a:effectLst/>
              </a:rPr>
              <a:t>	# Comorbidity index file</a:t>
            </a:r>
          </a:p>
          <a:p>
            <a:r>
              <a:rPr lang="en-US" sz="1800" b="1" dirty="0">
                <a:effectLst/>
              </a:rPr>
              <a:t>	INEXFILE     =  ‘comorb_index.xlsx’,</a:t>
            </a:r>
          </a:p>
          <a:p>
            <a:r>
              <a:rPr lang="en-US" sz="1800" b="1" dirty="0">
                <a:effectLst/>
              </a:rPr>
              <a:t>	SHEET          =  ‘cci’,</a:t>
            </a:r>
          </a:p>
          <a:p>
            <a:r>
              <a:rPr lang="en-US" sz="1800" b="1" dirty="0">
                <a:effectLst/>
              </a:rPr>
              <a:t>	SUBSET       =  “</a:t>
            </a:r>
            <a:r>
              <a:rPr lang="en-US" sz="1800" b="1" dirty="0" err="1">
                <a:effectLst/>
              </a:rPr>
              <a:t>ver</a:t>
            </a:r>
            <a:r>
              <a:rPr lang="en-US" sz="1800" b="1" dirty="0">
                <a:effectLst/>
              </a:rPr>
              <a:t> == 10 &amp; </a:t>
            </a:r>
            <a:r>
              <a:rPr lang="en-US" sz="1800" b="1" dirty="0" err="1">
                <a:effectLst/>
              </a:rPr>
              <a:t>alg</a:t>
            </a:r>
            <a:r>
              <a:rPr lang="en-US" sz="1800" b="1" dirty="0">
                <a:effectLst/>
              </a:rPr>
              <a:t> == 'QUAN'”                            	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01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Flexibility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AB015950-A366-CE41-8356-89957345C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362A73C-C2BF-5C96-8518-439DC3CFB8B8}"/>
              </a:ext>
            </a:extLst>
          </p:cNvPr>
          <p:cNvSpPr txBox="1">
            <a:spLocks/>
          </p:cNvSpPr>
          <p:nvPr/>
        </p:nvSpPr>
        <p:spPr>
          <a:xfrm>
            <a:off x="697801" y="1540345"/>
            <a:ext cx="5480963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8080"/>
              </a:buClr>
              <a:buFont typeface="Arial" panose="020B0604020202020204" pitchFamily="34" charset="0"/>
              <a:buNone/>
              <a:defRPr sz="20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1pPr>
            <a:lvl2pPr marL="0" indent="0" algn="l" defTabSz="457200" rtl="0" eaLnBrk="1" latinLnBrk="0" hangingPunct="1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95000"/>
              <a:buFont typeface="Arial Narrow" panose="020B0606020202030204" pitchFamily="34" charset="0"/>
              <a:buNone/>
              <a:defRPr sz="12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2pPr>
            <a:lvl3pPr marL="630238" indent="-16827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8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3pPr>
            <a:lvl4pPr marL="854075" indent="-17462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SzPct val="95000"/>
              <a:buFont typeface="Arial Narrow" panose="020B0606020202030204" pitchFamily="34" charset="0"/>
              <a:buChar char="–"/>
              <a:defRPr sz="17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4pPr>
            <a:lvl5pPr marL="1087438" indent="-165100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6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effectLst/>
              </a:rPr>
              <a:t>Existing Comorbidity R function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CE10EB-BBB4-01D9-7BA5-D7AD08744C62}"/>
              </a:ext>
            </a:extLst>
          </p:cNvPr>
          <p:cNvSpPr txBox="1"/>
          <p:nvPr/>
        </p:nvSpPr>
        <p:spPr>
          <a:xfrm>
            <a:off x="6503483" y="1531066"/>
            <a:ext cx="5441496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Invention Light" panose="020B0403020008020204"/>
              </a:rPr>
              <a:t>c0a0cis R function</a:t>
            </a:r>
            <a:endParaRPr lang="en-US" sz="1800" b="1" dirty="0">
              <a:solidFill>
                <a:schemeClr val="bg1"/>
              </a:solidFill>
              <a:effectLst/>
              <a:latin typeface="Invention Light" panose="020B0403020008020204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FAD5E-5941-F0CF-6756-8C408BE0ED78}"/>
              </a:ext>
            </a:extLst>
          </p:cNvPr>
          <p:cNvSpPr txBox="1"/>
          <p:nvPr/>
        </p:nvSpPr>
        <p:spPr>
          <a:xfrm>
            <a:off x="697801" y="2441250"/>
            <a:ext cx="5480963" cy="2453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 comorbidity(x</a:t>
            </a:r>
          </a:p>
          <a:p>
            <a:pPr marL="9144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                      </a:t>
            </a:r>
            <a:r>
              <a:rPr lang="en-US" b="1" dirty="0"/>
              <a:t>       </a:t>
            </a:r>
            <a:r>
              <a:rPr lang="en-US" b="1" dirty="0">
                <a:effectLst/>
              </a:rPr>
              <a:t> ,id </a:t>
            </a:r>
          </a:p>
          <a:p>
            <a:pPr marL="9144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                              ,code </a:t>
            </a:r>
          </a:p>
          <a:p>
            <a:pPr marL="91440">
              <a:lnSpc>
                <a:spcPct val="107000"/>
              </a:lnSpc>
            </a:pPr>
            <a:r>
              <a:rPr lang="en-US" b="1" dirty="0">
                <a:effectLst/>
              </a:rPr>
              <a:t>                              ,map </a:t>
            </a:r>
          </a:p>
          <a:p>
            <a:pPr marL="9144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                              ,assign0</a:t>
            </a:r>
          </a:p>
          <a:p>
            <a:pPr marL="9144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                              , labelled = TRUE</a:t>
            </a:r>
          </a:p>
          <a:p>
            <a:pPr marL="9144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                              , </a:t>
            </a:r>
            <a:r>
              <a:rPr lang="en-US" b="1" dirty="0" err="1">
                <a:effectLst/>
              </a:rPr>
              <a:t>tidy.codes</a:t>
            </a:r>
            <a:r>
              <a:rPr lang="en-US" b="1" dirty="0">
                <a:effectLst/>
              </a:rPr>
              <a:t> = TRUE</a:t>
            </a:r>
          </a:p>
          <a:p>
            <a:pPr marL="9144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                              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566368-C410-5C75-0243-B3A8C22FFB43}"/>
              </a:ext>
            </a:extLst>
          </p:cNvPr>
          <p:cNvSpPr txBox="1"/>
          <p:nvPr/>
        </p:nvSpPr>
        <p:spPr>
          <a:xfrm>
            <a:off x="6503483" y="2458444"/>
            <a:ext cx="54414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</a:rPr>
              <a:t> c0a0cis ( INPUT       </a:t>
            </a:r>
          </a:p>
          <a:p>
            <a:r>
              <a:rPr lang="en-US" sz="1800" b="1" dirty="0">
                <a:effectLst/>
              </a:rPr>
              <a:t>	,WHERE      </a:t>
            </a:r>
            <a:endParaRPr lang="fr-BE" sz="1800" b="1" dirty="0">
              <a:effectLst/>
            </a:endParaRPr>
          </a:p>
          <a:p>
            <a:r>
              <a:rPr lang="fr-BE" sz="1800" b="1" dirty="0">
                <a:effectLst/>
              </a:rPr>
              <a:t>	,ICDVAR      	</a:t>
            </a:r>
          </a:p>
          <a:p>
            <a:r>
              <a:rPr lang="fr-BE" b="1" dirty="0"/>
              <a:t>	,</a:t>
            </a:r>
            <a:r>
              <a:rPr lang="fr-BE" sz="1800" b="1" dirty="0">
                <a:effectLst/>
              </a:rPr>
              <a:t>PATID          </a:t>
            </a:r>
          </a:p>
          <a:p>
            <a:r>
              <a:rPr lang="en-US" sz="1800" b="1" dirty="0">
                <a:effectLst/>
              </a:rPr>
              <a:t>	,ADJ_AGE</a:t>
            </a:r>
          </a:p>
          <a:p>
            <a:endParaRPr lang="en-US" b="1" dirty="0"/>
          </a:p>
          <a:p>
            <a:r>
              <a:rPr lang="en-US" sz="1800" b="1" dirty="0">
                <a:effectLst/>
              </a:rPr>
              <a:t>	# Comorbidity index file</a:t>
            </a:r>
          </a:p>
          <a:p>
            <a:r>
              <a:rPr lang="en-US" sz="1800" b="1" dirty="0">
                <a:effectLst/>
              </a:rPr>
              <a:t>	,INEXFILE </a:t>
            </a:r>
          </a:p>
          <a:p>
            <a:r>
              <a:rPr lang="en-US" sz="1800" b="1" dirty="0">
                <a:effectLst/>
              </a:rPr>
              <a:t>	,SHEET</a:t>
            </a:r>
          </a:p>
          <a:p>
            <a:r>
              <a:rPr lang="en-US" sz="1800" b="1" dirty="0">
                <a:effectLst/>
              </a:rPr>
              <a:t>	,SUBSET </a:t>
            </a:r>
          </a:p>
          <a:p>
            <a:r>
              <a:rPr lang="en-US" sz="1800" b="1" dirty="0">
                <a:effectLst/>
              </a:rPr>
              <a:t>	)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70AFBC-4ABF-C72B-A5F0-F0CA6C6C386E}"/>
              </a:ext>
            </a:extLst>
          </p:cNvPr>
          <p:cNvSpPr txBox="1"/>
          <p:nvPr/>
        </p:nvSpPr>
        <p:spPr>
          <a:xfrm>
            <a:off x="838200" y="5863135"/>
            <a:ext cx="9131999" cy="729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Comorbidity R package</a:t>
            </a:r>
            <a:r>
              <a:rPr lang="en-US" dirty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  <a:hlinkClick r:id="rId4"/>
              </a:rPr>
              <a:t>https://cran.r-project.org/web/packages/comorbidity/comorbidity.pdf</a:t>
            </a:r>
            <a:endParaRPr lang="en-US" sz="1800" dirty="0">
              <a:effectLst/>
              <a:latin typeface="Calibri" panose="020F0502020204030204" pitchFamily="34" charset="0"/>
              <a:ea typeface="맑은 고딕" panose="020B0503020000020004" pitchFamily="50" charset="-127"/>
            </a:endParaRPr>
          </a:p>
          <a:p>
            <a:pPr marL="0" marR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72E974D-F624-B805-1AE3-1188EC0ACDC9}"/>
              </a:ext>
            </a:extLst>
          </p:cNvPr>
          <p:cNvSpPr/>
          <p:nvPr/>
        </p:nvSpPr>
        <p:spPr>
          <a:xfrm>
            <a:off x="6096000" y="4396154"/>
            <a:ext cx="1096108" cy="7635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5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Input Excel file 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AB015950-A366-CE41-8356-89957345C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966716-D98A-4753-75A9-421A3C911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1353"/>
              </p:ext>
            </p:extLst>
          </p:nvPr>
        </p:nvGraphicFramePr>
        <p:xfrm>
          <a:off x="838200" y="1343818"/>
          <a:ext cx="10837984" cy="406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48">
                  <a:extLst>
                    <a:ext uri="{9D8B030D-6E8A-4147-A177-3AD203B41FA5}">
                      <a16:colId xmlns:a16="http://schemas.microsoft.com/office/drawing/2014/main" val="3828308560"/>
                    </a:ext>
                  </a:extLst>
                </a:gridCol>
                <a:gridCol w="1354748">
                  <a:extLst>
                    <a:ext uri="{9D8B030D-6E8A-4147-A177-3AD203B41FA5}">
                      <a16:colId xmlns:a16="http://schemas.microsoft.com/office/drawing/2014/main" val="3774101507"/>
                    </a:ext>
                  </a:extLst>
                </a:gridCol>
                <a:gridCol w="1354748">
                  <a:extLst>
                    <a:ext uri="{9D8B030D-6E8A-4147-A177-3AD203B41FA5}">
                      <a16:colId xmlns:a16="http://schemas.microsoft.com/office/drawing/2014/main" val="2646252577"/>
                    </a:ext>
                  </a:extLst>
                </a:gridCol>
                <a:gridCol w="1354748">
                  <a:extLst>
                    <a:ext uri="{9D8B030D-6E8A-4147-A177-3AD203B41FA5}">
                      <a16:colId xmlns:a16="http://schemas.microsoft.com/office/drawing/2014/main" val="1649326253"/>
                    </a:ext>
                  </a:extLst>
                </a:gridCol>
                <a:gridCol w="1354748">
                  <a:extLst>
                    <a:ext uri="{9D8B030D-6E8A-4147-A177-3AD203B41FA5}">
                      <a16:colId xmlns:a16="http://schemas.microsoft.com/office/drawing/2014/main" val="1037962955"/>
                    </a:ext>
                  </a:extLst>
                </a:gridCol>
                <a:gridCol w="1354748">
                  <a:extLst>
                    <a:ext uri="{9D8B030D-6E8A-4147-A177-3AD203B41FA5}">
                      <a16:colId xmlns:a16="http://schemas.microsoft.com/office/drawing/2014/main" val="20693050"/>
                    </a:ext>
                  </a:extLst>
                </a:gridCol>
                <a:gridCol w="1354748">
                  <a:extLst>
                    <a:ext uri="{9D8B030D-6E8A-4147-A177-3AD203B41FA5}">
                      <a16:colId xmlns:a16="http://schemas.microsoft.com/office/drawing/2014/main" val="350554947"/>
                    </a:ext>
                  </a:extLst>
                </a:gridCol>
                <a:gridCol w="1354748">
                  <a:extLst>
                    <a:ext uri="{9D8B030D-6E8A-4147-A177-3AD203B41FA5}">
                      <a16:colId xmlns:a16="http://schemas.microsoft.com/office/drawing/2014/main" val="3357869857"/>
                    </a:ext>
                  </a:extLst>
                </a:gridCol>
              </a:tblGrid>
              <a:tr h="972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COMEDS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ICD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897807"/>
                  </a:ext>
                </a:extLst>
              </a:tr>
              <a:tr h="3094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Abbreviation of comorbidities</a:t>
                      </a:r>
                    </a:p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Description of the comorbidity from column COM</a:t>
                      </a:r>
                    </a:p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Weight for the specified comorbidity</a:t>
                      </a:r>
                    </a:p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ICD code list for the comorbidity</a:t>
                      </a:r>
                    </a:p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Version of the ICD code from column ICD</a:t>
                      </a:r>
                    </a:p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Algorithm for calculating the comorbidity index</a:t>
                      </a:r>
                    </a:p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matching type for the specified ICD code(Blank: Exact Match, 1: Start with, 2: End with, 3: Included)</a:t>
                      </a:r>
                    </a:p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Flag to indicate if the ICD code needs to be included for calculation </a:t>
                      </a:r>
                    </a:p>
                    <a:p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983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45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6829B23-EAC0-8765-5C06-9D7F05B9F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061426"/>
              </p:ext>
            </p:extLst>
          </p:nvPr>
        </p:nvGraphicFramePr>
        <p:xfrm>
          <a:off x="838200" y="1253331"/>
          <a:ext cx="10138133" cy="507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Quicker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E666E86-A756-4D96-1E6B-FA5E07E98897}"/>
              </a:ext>
            </a:extLst>
          </p:cNvPr>
          <p:cNvSpPr txBox="1">
            <a:spLocks/>
          </p:cNvSpPr>
          <p:nvPr/>
        </p:nvSpPr>
        <p:spPr>
          <a:xfrm>
            <a:off x="697801" y="1540345"/>
            <a:ext cx="5480963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8080"/>
              </a:buClr>
              <a:buFont typeface="Arial" panose="020B0604020202020204" pitchFamily="34" charset="0"/>
              <a:buNone/>
              <a:defRPr sz="20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1pPr>
            <a:lvl2pPr marL="0" indent="0" algn="l" defTabSz="457200" rtl="0" eaLnBrk="1" latinLnBrk="0" hangingPunct="1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95000"/>
              <a:buFont typeface="Arial Narrow" panose="020B0606020202030204" pitchFamily="34" charset="0"/>
              <a:buNone/>
              <a:defRPr sz="12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2pPr>
            <a:lvl3pPr marL="630238" indent="-16827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8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3pPr>
            <a:lvl4pPr marL="854075" indent="-17462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SzPct val="95000"/>
              <a:buFont typeface="Arial Narrow" panose="020B0606020202030204" pitchFamily="34" charset="0"/>
              <a:buChar char="–"/>
              <a:defRPr sz="17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4pPr>
            <a:lvl5pPr marL="1087438" indent="-165100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6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effectLst/>
              </a:rPr>
              <a:t>Existing Comorbidity R function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2D98BE-A958-9573-1B80-6FF6DD9540B4}"/>
              </a:ext>
            </a:extLst>
          </p:cNvPr>
          <p:cNvSpPr txBox="1"/>
          <p:nvPr/>
        </p:nvSpPr>
        <p:spPr>
          <a:xfrm>
            <a:off x="6503483" y="1545134"/>
            <a:ext cx="5441496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Invention Light" panose="020B0403020008020204"/>
              </a:rPr>
              <a:t>c0a0cis R function</a:t>
            </a:r>
            <a:endParaRPr lang="en-US" sz="1800" b="1" dirty="0">
              <a:solidFill>
                <a:schemeClr val="bg1"/>
              </a:solidFill>
              <a:effectLst/>
              <a:latin typeface="Invention Light" panose="020B0403020008020204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9EDC8-D5F6-461C-0F80-B773B853023A}"/>
              </a:ext>
            </a:extLst>
          </p:cNvPr>
          <p:cNvSpPr txBox="1"/>
          <p:nvPr/>
        </p:nvSpPr>
        <p:spPr>
          <a:xfrm>
            <a:off x="2601341" y="3812757"/>
            <a:ext cx="75177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score</a:t>
            </a:r>
            <a:r>
              <a:rPr lang="en-US" sz="2400" b="1" dirty="0"/>
              <a:t>(comorbidity(x = set, id = '</a:t>
            </a:r>
            <a:r>
              <a:rPr lang="en-US" sz="2400" b="1" dirty="0" err="1"/>
              <a:t>patient_id</a:t>
            </a:r>
            <a:r>
              <a:rPr lang="en-US" sz="2400" b="1" dirty="0"/>
              <a:t>', code = 'ICDVAR', map = "charlson_icd10_quan", assign0 = FALSE), assign0 = F)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370E0-BF0F-7461-2987-35C27E844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184" y="5198210"/>
            <a:ext cx="1406043" cy="1104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6FB8C9-EF4E-260C-2AA1-32B6D7D31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207" y="2521539"/>
            <a:ext cx="5584772" cy="8915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2D9BA6-EDDB-D48C-23C3-9F26B8D93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801" y="2571532"/>
            <a:ext cx="5480963" cy="891593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A277B4E3-D694-ABE3-04A7-168428287969}"/>
              </a:ext>
            </a:extLst>
          </p:cNvPr>
          <p:cNvSpPr/>
          <p:nvPr/>
        </p:nvSpPr>
        <p:spPr>
          <a:xfrm>
            <a:off x="8032652" y="2067951"/>
            <a:ext cx="562708" cy="4535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3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Able to process multiple columns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1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D497874D-A4F6-0447-0E1A-6A70876EF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01" y="2458444"/>
            <a:ext cx="5480963" cy="364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C681AC-76DC-9082-277E-BB81E84AA430}"/>
              </a:ext>
            </a:extLst>
          </p:cNvPr>
          <p:cNvSpPr txBox="1">
            <a:spLocks/>
          </p:cNvSpPr>
          <p:nvPr/>
        </p:nvSpPr>
        <p:spPr>
          <a:xfrm>
            <a:off x="697801" y="1540345"/>
            <a:ext cx="5480963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8080"/>
              </a:buClr>
              <a:buFont typeface="Arial" panose="020B0604020202020204" pitchFamily="34" charset="0"/>
              <a:buNone/>
              <a:defRPr sz="20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1pPr>
            <a:lvl2pPr marL="0" indent="0" algn="l" defTabSz="457200" rtl="0" eaLnBrk="1" latinLnBrk="0" hangingPunct="1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95000"/>
              <a:buFont typeface="Arial Narrow" panose="020B0606020202030204" pitchFamily="34" charset="0"/>
              <a:buNone/>
              <a:defRPr sz="12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2pPr>
            <a:lvl3pPr marL="630238" indent="-16827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8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3pPr>
            <a:lvl4pPr marL="854075" indent="-17462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SzPct val="95000"/>
              <a:buFont typeface="Arial Narrow" panose="020B0606020202030204" pitchFamily="34" charset="0"/>
              <a:buChar char="–"/>
              <a:defRPr sz="17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4pPr>
            <a:lvl5pPr marL="1087438" indent="-165100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6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effectLst/>
              </a:rPr>
              <a:t>Multiple ICD column dataset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46A7F-E889-F04B-6656-5D879895279B}"/>
              </a:ext>
            </a:extLst>
          </p:cNvPr>
          <p:cNvSpPr txBox="1"/>
          <p:nvPr/>
        </p:nvSpPr>
        <p:spPr>
          <a:xfrm>
            <a:off x="6503483" y="1545134"/>
            <a:ext cx="5441496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/>
                <a:latin typeface="Invention Light" panose="020B0403020008020204"/>
              </a:rPr>
              <a:t>c0a0cis R function</a:t>
            </a:r>
            <a:endParaRPr lang="en-US" sz="1800" b="1" dirty="0">
              <a:solidFill>
                <a:schemeClr val="bg1"/>
              </a:solidFill>
              <a:effectLst/>
              <a:latin typeface="Invention Light" panose="020B0403020008020204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8F944-B165-A6D7-ED81-90D5AF3E6946}"/>
              </a:ext>
            </a:extLst>
          </p:cNvPr>
          <p:cNvSpPr txBox="1"/>
          <p:nvPr/>
        </p:nvSpPr>
        <p:spPr>
          <a:xfrm>
            <a:off x="6503483" y="2458444"/>
            <a:ext cx="54414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</a:rPr>
              <a:t>c0a0cis ( INPUT       </a:t>
            </a:r>
          </a:p>
          <a:p>
            <a:r>
              <a:rPr lang="en-US" sz="1800" b="1" dirty="0">
                <a:effectLst/>
              </a:rPr>
              <a:t>	,WHERE      </a:t>
            </a:r>
            <a:endParaRPr lang="fr-BE" sz="1800" b="1" dirty="0">
              <a:effectLst/>
            </a:endParaRPr>
          </a:p>
          <a:p>
            <a:r>
              <a:rPr lang="fr-BE" sz="1800" b="1" dirty="0">
                <a:effectLst/>
              </a:rPr>
              <a:t>	,</a:t>
            </a:r>
            <a:r>
              <a:rPr lang="fr-BE" sz="1800" b="1" dirty="0">
                <a:effectLst/>
                <a:highlight>
                  <a:srgbClr val="FFFF00"/>
                </a:highlight>
              </a:rPr>
              <a:t>ICDVAR = c(‘pdx</a:t>
            </a:r>
            <a:r>
              <a:rPr lang="fr-BE" b="1" dirty="0">
                <a:highlight>
                  <a:srgbClr val="FFFF00"/>
                </a:highlight>
              </a:rPr>
              <a:t>’,’dx1’,’dx2’,’dx3’,’dx4’)</a:t>
            </a:r>
            <a:endParaRPr lang="fr-BE" sz="1800" b="1" dirty="0">
              <a:effectLst/>
              <a:highlight>
                <a:srgbClr val="FFFF00"/>
              </a:highlight>
            </a:endParaRPr>
          </a:p>
          <a:p>
            <a:r>
              <a:rPr lang="fr-BE" b="1" dirty="0"/>
              <a:t>	,</a:t>
            </a:r>
            <a:r>
              <a:rPr lang="fr-BE" sz="1800" b="1" dirty="0">
                <a:effectLst/>
              </a:rPr>
              <a:t>PATID          </a:t>
            </a:r>
          </a:p>
          <a:p>
            <a:r>
              <a:rPr lang="en-US" sz="1800" b="1" dirty="0">
                <a:effectLst/>
              </a:rPr>
              <a:t>	,ADJ_AGE</a:t>
            </a:r>
          </a:p>
          <a:p>
            <a:endParaRPr lang="en-US" b="1" dirty="0"/>
          </a:p>
          <a:p>
            <a:r>
              <a:rPr lang="en-US" sz="1800" b="1" dirty="0">
                <a:effectLst/>
              </a:rPr>
              <a:t>	# Comorbidity index file</a:t>
            </a:r>
          </a:p>
          <a:p>
            <a:r>
              <a:rPr lang="en-US" sz="1800" b="1" dirty="0">
                <a:effectLst/>
              </a:rPr>
              <a:t>	,INEXFILE </a:t>
            </a:r>
          </a:p>
          <a:p>
            <a:r>
              <a:rPr lang="en-US" sz="1800" b="1" dirty="0">
                <a:effectLst/>
              </a:rPr>
              <a:t>	,SHEET</a:t>
            </a:r>
          </a:p>
          <a:p>
            <a:r>
              <a:rPr lang="en-US" sz="1800" b="1" dirty="0">
                <a:effectLst/>
              </a:rPr>
              <a:t>	,SUBSET </a:t>
            </a:r>
          </a:p>
          <a:p>
            <a:r>
              <a:rPr lang="en-US" sz="1800" b="1" dirty="0">
                <a:effectLst/>
              </a:rPr>
              <a:t>	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3611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Proc transpose vs Array for big dataset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5F5FFB-B4D8-B548-5966-84861690AC6A}"/>
              </a:ext>
            </a:extLst>
          </p:cNvPr>
          <p:cNvSpPr txBox="1"/>
          <p:nvPr/>
        </p:nvSpPr>
        <p:spPr>
          <a:xfrm>
            <a:off x="1420838" y="1259410"/>
            <a:ext cx="877356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%if  %</a:t>
            </a:r>
            <a:r>
              <a:rPr lang="en-US" sz="1600" b="1" dirty="0" err="1"/>
              <a:t>sysfunc</a:t>
            </a:r>
            <a:r>
              <a:rPr lang="en-US" sz="1600" b="1" dirty="0"/>
              <a:t>(scan(&amp;ICDVAR,2,' ')) ne  %then %do;</a:t>
            </a:r>
          </a:p>
          <a:p>
            <a:r>
              <a:rPr lang="en-US" sz="1600" b="1" dirty="0"/>
              <a:t>                </a:t>
            </a:r>
          </a:p>
          <a:p>
            <a:r>
              <a:rPr lang="en-US" sz="1600" b="1" dirty="0"/>
              <a:t>                data </a:t>
            </a:r>
            <a:r>
              <a:rPr lang="en-US" sz="1600" b="1" dirty="0" err="1"/>
              <a:t>revised_input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            length dx $100.;</a:t>
            </a:r>
          </a:p>
          <a:p>
            <a:r>
              <a:rPr lang="en-US" sz="1600" b="1" dirty="0"/>
              <a:t>                    set &amp;input;</a:t>
            </a:r>
          </a:p>
          <a:p>
            <a:r>
              <a:rPr lang="en-US" sz="1600" b="1" dirty="0"/>
              <a:t>                    </a:t>
            </a:r>
          </a:p>
          <a:p>
            <a:r>
              <a:rPr lang="en-US" sz="1600" b="1" dirty="0"/>
              <a:t>                    </a:t>
            </a:r>
            <a:r>
              <a:rPr lang="en-US" sz="1600" b="1" dirty="0" err="1"/>
              <a:t>pat_key</a:t>
            </a:r>
            <a:r>
              <a:rPr lang="en-US" sz="1600" b="1" dirty="0"/>
              <a:t> = &amp;</a:t>
            </a:r>
            <a:r>
              <a:rPr lang="en-US" sz="1600" b="1" dirty="0" err="1"/>
              <a:t>patid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            </a:t>
            </a:r>
          </a:p>
          <a:p>
            <a:r>
              <a:rPr lang="en-US" sz="1600" b="1" dirty="0"/>
              <a:t>                    %if %length(&amp;</a:t>
            </a:r>
            <a:r>
              <a:rPr lang="en-US" sz="1600" b="1" dirty="0" err="1"/>
              <a:t>adj_age</a:t>
            </a:r>
            <a:r>
              <a:rPr lang="en-US" sz="1600" b="1" dirty="0"/>
              <a:t>) &gt; 0 %then %do; age = &amp;</a:t>
            </a:r>
            <a:r>
              <a:rPr lang="en-US" sz="1600" b="1" dirty="0" err="1"/>
              <a:t>adj_age</a:t>
            </a:r>
            <a:r>
              <a:rPr lang="en-US" sz="1600" b="1" dirty="0"/>
              <a:t>; %end;</a:t>
            </a:r>
          </a:p>
          <a:p>
            <a:r>
              <a:rPr lang="en-US" sz="1600" b="1" dirty="0"/>
              <a:t>                    </a:t>
            </a:r>
          </a:p>
          <a:p>
            <a:r>
              <a:rPr lang="en-US" sz="1600" b="1" dirty="0"/>
              <a:t>                    array </a:t>
            </a:r>
            <a:r>
              <a:rPr lang="en-US" sz="1600" b="1" dirty="0" err="1"/>
              <a:t>dxicd</a:t>
            </a:r>
            <a:r>
              <a:rPr lang="en-US" sz="1600" b="1" dirty="0"/>
              <a:t> &amp;ICDVAR;</a:t>
            </a:r>
          </a:p>
          <a:p>
            <a:r>
              <a:rPr lang="en-US" sz="1600" b="1" dirty="0"/>
              <a:t>                        do over </a:t>
            </a:r>
            <a:r>
              <a:rPr lang="en-US" sz="1600" b="1" dirty="0" err="1"/>
              <a:t>dxicd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                      if </a:t>
            </a:r>
            <a:r>
              <a:rPr lang="en-US" sz="1600" b="1" dirty="0" err="1"/>
              <a:t>dxicd</a:t>
            </a:r>
            <a:r>
              <a:rPr lang="en-US" sz="1600" b="1" dirty="0"/>
              <a:t> ne '' then </a:t>
            </a:r>
            <a:r>
              <a:rPr lang="en-US" sz="1600" b="1" dirty="0" err="1"/>
              <a:t>icd_full_like</a:t>
            </a:r>
            <a:r>
              <a:rPr lang="en-US" sz="1600" b="1" dirty="0"/>
              <a:t> = compress(</a:t>
            </a:r>
            <a:r>
              <a:rPr lang="en-US" sz="1600" b="1" dirty="0" err="1"/>
              <a:t>dxicd</a:t>
            </a:r>
            <a:r>
              <a:rPr lang="en-US" sz="1600" b="1" dirty="0"/>
              <a:t> ,'.');</a:t>
            </a:r>
          </a:p>
          <a:p>
            <a:r>
              <a:rPr lang="en-US" sz="1600" b="1" dirty="0"/>
              <a:t>                        output;</a:t>
            </a:r>
          </a:p>
          <a:p>
            <a:r>
              <a:rPr lang="en-US" sz="1600" b="1" dirty="0"/>
              <a:t>                     end;</a:t>
            </a:r>
          </a:p>
          <a:p>
            <a:r>
              <a:rPr lang="en-US" sz="1600" b="1" dirty="0"/>
              <a:t>                    </a:t>
            </a:r>
          </a:p>
          <a:p>
            <a:r>
              <a:rPr lang="en-US" sz="1600" b="1" dirty="0"/>
              <a:t>                    keep </a:t>
            </a:r>
            <a:r>
              <a:rPr lang="en-US" sz="1600" b="1" dirty="0" err="1"/>
              <a:t>pat_key</a:t>
            </a:r>
            <a:r>
              <a:rPr lang="en-US" sz="1600" b="1" dirty="0"/>
              <a:t> </a:t>
            </a:r>
            <a:r>
              <a:rPr lang="en-US" sz="1600" b="1" dirty="0" err="1"/>
              <a:t>icd_full_like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                         %if %length(&amp;</a:t>
            </a:r>
            <a:r>
              <a:rPr lang="en-US" sz="1600" b="1" dirty="0" err="1"/>
              <a:t>adj_age</a:t>
            </a:r>
            <a:r>
              <a:rPr lang="en-US" sz="1600" b="1" dirty="0"/>
              <a:t>) &gt; 0 %then %do; age %end;</a:t>
            </a:r>
          </a:p>
          <a:p>
            <a:r>
              <a:rPr lang="en-US" sz="1600" b="1" dirty="0"/>
              <a:t>                         ;</a:t>
            </a:r>
          </a:p>
          <a:p>
            <a:r>
              <a:rPr lang="en-US" sz="1600" b="1" dirty="0"/>
              <a:t>                run;</a:t>
            </a:r>
          </a:p>
          <a:p>
            <a:r>
              <a:rPr lang="en-US" sz="1600" b="1" dirty="0"/>
              <a:t>            %end;</a:t>
            </a:r>
          </a:p>
          <a:p>
            <a:r>
              <a:rPr lang="en-US" sz="1600" b="1" dirty="0"/>
              <a:t>            %else %do;</a:t>
            </a:r>
          </a:p>
        </p:txBody>
      </p:sp>
    </p:spTree>
    <p:extLst>
      <p:ext uri="{BB962C8B-B14F-4D97-AF65-F5344CB8AC3E}">
        <p14:creationId xmlns:p14="http://schemas.microsoft.com/office/powerpoint/2010/main" val="3818179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Proc transpose vs Array for big dataset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5F5FFB-B4D8-B548-5966-84861690AC6A}"/>
              </a:ext>
            </a:extLst>
          </p:cNvPr>
          <p:cNvSpPr txBox="1"/>
          <p:nvPr/>
        </p:nvSpPr>
        <p:spPr>
          <a:xfrm>
            <a:off x="1062102" y="2004640"/>
            <a:ext cx="9267117" cy="250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                    </a:t>
            </a:r>
          </a:p>
          <a:p>
            <a:r>
              <a:rPr lang="en-US" sz="1600" b="1" dirty="0"/>
              <a:t>                    </a:t>
            </a:r>
            <a:r>
              <a:rPr lang="en-US" sz="2500" b="1" dirty="0"/>
              <a:t>array </a:t>
            </a:r>
            <a:r>
              <a:rPr lang="en-US" sz="2500" b="1" dirty="0" err="1"/>
              <a:t>dxicd</a:t>
            </a:r>
            <a:r>
              <a:rPr lang="en-US" sz="2500" b="1" dirty="0"/>
              <a:t> &amp;ICDVAR;</a:t>
            </a:r>
          </a:p>
          <a:p>
            <a:r>
              <a:rPr lang="en-US" sz="2500" b="1" dirty="0"/>
              <a:t>                        do over </a:t>
            </a:r>
            <a:r>
              <a:rPr lang="en-US" sz="2500" b="1" dirty="0" err="1"/>
              <a:t>dxicd</a:t>
            </a:r>
            <a:r>
              <a:rPr lang="en-US" sz="2500" b="1" dirty="0"/>
              <a:t>;</a:t>
            </a:r>
          </a:p>
          <a:p>
            <a:r>
              <a:rPr lang="en-US" sz="2500" b="1" dirty="0"/>
              <a:t>                         if </a:t>
            </a:r>
            <a:r>
              <a:rPr lang="en-US" sz="2500" b="1" dirty="0" err="1"/>
              <a:t>dxicd</a:t>
            </a:r>
            <a:r>
              <a:rPr lang="en-US" sz="2500" b="1" dirty="0"/>
              <a:t> ne '' then </a:t>
            </a:r>
            <a:r>
              <a:rPr lang="en-US" sz="2500" b="1" dirty="0" err="1"/>
              <a:t>icd_full_like</a:t>
            </a:r>
            <a:r>
              <a:rPr lang="en-US" sz="2500" b="1" dirty="0"/>
              <a:t> = compress(</a:t>
            </a:r>
            <a:r>
              <a:rPr lang="en-US" sz="2500" b="1" dirty="0" err="1"/>
              <a:t>dxicd</a:t>
            </a:r>
            <a:r>
              <a:rPr lang="en-US" sz="2500" b="1" dirty="0"/>
              <a:t> ,'.');</a:t>
            </a:r>
          </a:p>
          <a:p>
            <a:r>
              <a:rPr lang="en-US" sz="2500" b="1" dirty="0"/>
              <a:t>                        output;</a:t>
            </a:r>
          </a:p>
          <a:p>
            <a:r>
              <a:rPr lang="en-US" sz="2500" b="1" dirty="0"/>
              <a:t>                     end;</a:t>
            </a:r>
          </a:p>
        </p:txBody>
      </p:sp>
    </p:spTree>
    <p:extLst>
      <p:ext uri="{BB962C8B-B14F-4D97-AF65-F5344CB8AC3E}">
        <p14:creationId xmlns:p14="http://schemas.microsoft.com/office/powerpoint/2010/main" val="131905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Proc transpose vs Array for big dataset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FF788E9-7137-2E51-FC15-2EF31AD2FB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089252"/>
              </p:ext>
            </p:extLst>
          </p:nvPr>
        </p:nvGraphicFramePr>
        <p:xfrm>
          <a:off x="1845304" y="1438877"/>
          <a:ext cx="8388941" cy="4695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1006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Conclusion	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24649D9-C685-A531-728F-05D3AB2F7F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3906451"/>
              </p:ext>
            </p:extLst>
          </p:nvPr>
        </p:nvGraphicFramePr>
        <p:xfrm>
          <a:off x="955410" y="1107416"/>
          <a:ext cx="95953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1388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Q/A section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E49B59-CE1C-9032-21C0-78BFC8F6723C}"/>
              </a:ext>
            </a:extLst>
          </p:cNvPr>
          <p:cNvSpPr txBox="1"/>
          <p:nvPr/>
        </p:nvSpPr>
        <p:spPr>
          <a:xfrm>
            <a:off x="1925516" y="2479567"/>
            <a:ext cx="7473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+mj-lt"/>
              </a:rPr>
              <a:t>Any question?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83AAB-D62D-A002-0ED3-D6500D334754}"/>
              </a:ext>
            </a:extLst>
          </p:cNvPr>
          <p:cNvSpPr txBox="1"/>
          <p:nvPr/>
        </p:nvSpPr>
        <p:spPr>
          <a:xfrm>
            <a:off x="6096000" y="4826620"/>
            <a:ext cx="4347985" cy="116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Geonhyeok Jeong 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  <a:hlinkClick r:id="rId4"/>
              </a:rPr>
              <a:t>statsergeant@gmail.com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Ting Shi                   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  <a:hlinkClick r:id="rId5"/>
              </a:rPr>
              <a:t>ting.shi@merck.com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5" y="486935"/>
            <a:ext cx="1137846" cy="1447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EED898-0744-B2C1-A4C8-E83DFBDBDDB4}"/>
              </a:ext>
            </a:extLst>
          </p:cNvPr>
          <p:cNvSpPr txBox="1"/>
          <p:nvPr/>
        </p:nvSpPr>
        <p:spPr>
          <a:xfrm>
            <a:off x="6799386" y="3458308"/>
            <a:ext cx="7854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CA0E3-749E-6DB4-4737-ECDE04ADC437}"/>
              </a:ext>
            </a:extLst>
          </p:cNvPr>
          <p:cNvCxnSpPr>
            <a:cxnSpLocks/>
          </p:cNvCxnSpPr>
          <p:nvPr/>
        </p:nvCxnSpPr>
        <p:spPr>
          <a:xfrm>
            <a:off x="2579077" y="4600893"/>
            <a:ext cx="9612923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7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181CAF1-2680-57FA-9393-01BFE9C1E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98915"/>
              </p:ext>
            </p:extLst>
          </p:nvPr>
        </p:nvGraphicFramePr>
        <p:xfrm>
          <a:off x="838200" y="1253331"/>
          <a:ext cx="10820400" cy="507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5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5" y="486935"/>
            <a:ext cx="1137846" cy="1447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EED898-0744-B2C1-A4C8-E83DFBDBDDB4}"/>
              </a:ext>
            </a:extLst>
          </p:cNvPr>
          <p:cNvSpPr txBox="1"/>
          <p:nvPr/>
        </p:nvSpPr>
        <p:spPr>
          <a:xfrm>
            <a:off x="6799386" y="3458308"/>
            <a:ext cx="7854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Comorbidity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BCA0E3-749E-6DB4-4737-ECDE04ADC437}"/>
              </a:ext>
            </a:extLst>
          </p:cNvPr>
          <p:cNvCxnSpPr>
            <a:cxnSpLocks/>
          </p:cNvCxnSpPr>
          <p:nvPr/>
        </p:nvCxnSpPr>
        <p:spPr>
          <a:xfrm>
            <a:off x="2579077" y="4600893"/>
            <a:ext cx="9612923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84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What is Comorbidity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22A067C-F402-3732-98A0-000A3DD7947D}"/>
              </a:ext>
            </a:extLst>
          </p:cNvPr>
          <p:cNvSpPr/>
          <p:nvPr/>
        </p:nvSpPr>
        <p:spPr>
          <a:xfrm>
            <a:off x="677820" y="2877650"/>
            <a:ext cx="1796853" cy="1796133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 descr="Stethoscope">
            <a:extLst>
              <a:ext uri="{FF2B5EF4-FFF2-40B4-BE49-F238E27FC236}">
                <a16:creationId xmlns:a16="http://schemas.microsoft.com/office/drawing/2014/main" id="{8109B69A-68A8-363C-2E3B-DBD77C3C925F}"/>
              </a:ext>
            </a:extLst>
          </p:cNvPr>
          <p:cNvSpPr/>
          <p:nvPr/>
        </p:nvSpPr>
        <p:spPr>
          <a:xfrm>
            <a:off x="1066940" y="3244676"/>
            <a:ext cx="1042175" cy="9928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5B17F1-073C-E39D-6355-2D0C99F79971}"/>
              </a:ext>
            </a:extLst>
          </p:cNvPr>
          <p:cNvSpPr/>
          <p:nvPr/>
        </p:nvSpPr>
        <p:spPr>
          <a:xfrm>
            <a:off x="6095999" y="2877649"/>
            <a:ext cx="1796853" cy="1796133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 descr="Medicine">
            <a:extLst>
              <a:ext uri="{FF2B5EF4-FFF2-40B4-BE49-F238E27FC236}">
                <a16:creationId xmlns:a16="http://schemas.microsoft.com/office/drawing/2014/main" id="{4E2C1487-8D96-1D68-041A-27167DDD05E5}"/>
              </a:ext>
            </a:extLst>
          </p:cNvPr>
          <p:cNvSpPr/>
          <p:nvPr/>
        </p:nvSpPr>
        <p:spPr>
          <a:xfrm>
            <a:off x="6509813" y="3244676"/>
            <a:ext cx="974199" cy="99280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3390EC-5EE3-8252-2148-40A892CAD808}"/>
              </a:ext>
            </a:extLst>
          </p:cNvPr>
          <p:cNvGrpSpPr/>
          <p:nvPr/>
        </p:nvGrpSpPr>
        <p:grpSpPr>
          <a:xfrm>
            <a:off x="2615431" y="3040187"/>
            <a:ext cx="4142744" cy="4139548"/>
            <a:chOff x="1461250" y="-562489"/>
            <a:chExt cx="4142744" cy="41395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5A6897-2965-BC47-9EFB-19CF0A25BFE9}"/>
                </a:ext>
              </a:extLst>
            </p:cNvPr>
            <p:cNvSpPr/>
            <p:nvPr/>
          </p:nvSpPr>
          <p:spPr>
            <a:xfrm>
              <a:off x="1461250" y="2192933"/>
              <a:ext cx="3894382" cy="138412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BA2F40-010C-7EA6-D2FB-2CB774DA9ED5}"/>
                </a:ext>
              </a:extLst>
            </p:cNvPr>
            <p:cNvSpPr txBox="1"/>
            <p:nvPr/>
          </p:nvSpPr>
          <p:spPr>
            <a:xfrm>
              <a:off x="1709612" y="-562489"/>
              <a:ext cx="3894382" cy="13841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two or more medical conditions or disease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3CD9B5-093A-31E7-EEBC-6DB5237668F0}"/>
              </a:ext>
            </a:extLst>
          </p:cNvPr>
          <p:cNvSpPr txBox="1"/>
          <p:nvPr/>
        </p:nvSpPr>
        <p:spPr>
          <a:xfrm>
            <a:off x="8068852" y="3310189"/>
            <a:ext cx="61124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sz="2500" dirty="0"/>
              <a:t>complicate diagnosis, </a:t>
            </a:r>
          </a:p>
          <a:p>
            <a:pPr lvl="0">
              <a:lnSpc>
                <a:spcPct val="100000"/>
              </a:lnSpc>
            </a:pPr>
            <a:r>
              <a:rPr lang="en-US" sz="2500" dirty="0"/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214789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Example of Comorbidity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erson measuring blood sugar with a device&#10;&#10;Description automatically generated">
            <a:extLst>
              <a:ext uri="{FF2B5EF4-FFF2-40B4-BE49-F238E27FC236}">
                <a16:creationId xmlns:a16="http://schemas.microsoft.com/office/drawing/2014/main" id="{BF65E5BF-DBC1-27E1-C43E-6D4530E9D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99" y="2265589"/>
            <a:ext cx="3986830" cy="2653054"/>
          </a:xfrm>
          <a:prstGeom prst="rect">
            <a:avLst/>
          </a:prstGeom>
        </p:spPr>
      </p:pic>
      <p:pic>
        <p:nvPicPr>
          <p:cNvPr id="9" name="Picture 8" descr="A person with their hands covering their face&#10;&#10;Description automatically generated">
            <a:extLst>
              <a:ext uri="{FF2B5EF4-FFF2-40B4-BE49-F238E27FC236}">
                <a16:creationId xmlns:a16="http://schemas.microsoft.com/office/drawing/2014/main" id="{311A0674-D311-3B8C-7B5F-103ED85D6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98" y="2265589"/>
            <a:ext cx="4179672" cy="2653054"/>
          </a:xfrm>
          <a:prstGeom prst="rect">
            <a:avLst/>
          </a:prstGeom>
        </p:spPr>
      </p:pic>
      <p:sp>
        <p:nvSpPr>
          <p:cNvPr id="10" name="Plus Sign 9">
            <a:extLst>
              <a:ext uri="{FF2B5EF4-FFF2-40B4-BE49-F238E27FC236}">
                <a16:creationId xmlns:a16="http://schemas.microsoft.com/office/drawing/2014/main" id="{D0ADE232-E95D-B2FA-32CF-14E22D674880}"/>
              </a:ext>
            </a:extLst>
          </p:cNvPr>
          <p:cNvSpPr/>
          <p:nvPr/>
        </p:nvSpPr>
        <p:spPr>
          <a:xfrm>
            <a:off x="5521684" y="3002866"/>
            <a:ext cx="1145457" cy="1178498"/>
          </a:xfrm>
          <a:prstGeom prst="mathPlus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9977" bIns="89977" rtlCol="0" anchor="ctr" anchorCtr="0"/>
          <a:lstStyle/>
          <a:p>
            <a:pPr algn="ctr"/>
            <a:endParaRPr lang="en-US" sz="14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0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Comorbidity Index Score</a:t>
            </a: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5BD1FDD-EB19-37D7-6396-19E458B0C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477749"/>
              </p:ext>
            </p:extLst>
          </p:nvPr>
        </p:nvGraphicFramePr>
        <p:xfrm>
          <a:off x="226116" y="1902683"/>
          <a:ext cx="11319140" cy="3271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882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41EF-4548-9786-39FF-16BC923A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Comorbidity Index Score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F592BB-669C-38A6-9EC0-CED70A6C5C58}"/>
              </a:ext>
            </a:extLst>
          </p:cNvPr>
          <p:cNvCxnSpPr/>
          <p:nvPr/>
        </p:nvCxnSpPr>
        <p:spPr>
          <a:xfrm>
            <a:off x="0" y="1107416"/>
            <a:ext cx="12192000" cy="0"/>
          </a:xfrm>
          <a:prstGeom prst="line">
            <a:avLst/>
          </a:prstGeom>
          <a:ln w="38100">
            <a:solidFill>
              <a:srgbClr val="9B1F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figure 3">
            <a:extLst>
              <a:ext uri="{FF2B5EF4-FFF2-40B4-BE49-F238E27FC236}">
                <a16:creationId xmlns:a16="http://schemas.microsoft.com/office/drawing/2014/main" id="{A5566388-3A9A-E871-B392-113238017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0653" y="2243610"/>
            <a:ext cx="4700335" cy="3967984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27A850-CCFC-F296-B4A1-D4580227D5A9}"/>
              </a:ext>
            </a:extLst>
          </p:cNvPr>
          <p:cNvSpPr txBox="1">
            <a:spLocks/>
          </p:cNvSpPr>
          <p:nvPr/>
        </p:nvSpPr>
        <p:spPr>
          <a:xfrm>
            <a:off x="615037" y="1443671"/>
            <a:ext cx="5480963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>
            <a:lvl1pPr marL="0" indent="0" algn="l" defTabSz="457200" rtl="0" eaLnBrk="1" latinLnBrk="0" hangingPunct="1">
              <a:lnSpc>
                <a:spcPct val="97000"/>
              </a:lnSpc>
              <a:spcBef>
                <a:spcPts val="1200"/>
              </a:spcBef>
              <a:spcAft>
                <a:spcPts val="0"/>
              </a:spcAft>
              <a:buClr>
                <a:srgbClr val="008080"/>
              </a:buClr>
              <a:buFont typeface="Arial" panose="020B0604020202020204" pitchFamily="34" charset="0"/>
              <a:buNone/>
              <a:defRPr sz="20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1pPr>
            <a:lvl2pPr marL="0" indent="0" algn="l" defTabSz="457200" rtl="0" eaLnBrk="1" latinLnBrk="0" hangingPunct="1">
              <a:lnSpc>
                <a:spcPct val="97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95000"/>
              <a:buFont typeface="Arial Narrow" panose="020B0606020202030204" pitchFamily="34" charset="0"/>
              <a:buNone/>
              <a:defRPr sz="1200" b="1" kern="600" spc="10">
                <a:solidFill>
                  <a:schemeClr val="bg1"/>
                </a:solidFill>
                <a:latin typeface="Invention Light" panose="020B0403020008020204" pitchFamily="34" charset="0"/>
                <a:ea typeface="+mn-ea"/>
                <a:cs typeface="Invention" panose="020B0503020008020204" pitchFamily="34" charset="0"/>
              </a:defRPr>
            </a:lvl2pPr>
            <a:lvl3pPr marL="630238" indent="-16827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8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3pPr>
            <a:lvl4pPr marL="854075" indent="-174625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SzPct val="95000"/>
              <a:buFont typeface="Arial Narrow" panose="020B0606020202030204" pitchFamily="34" charset="0"/>
              <a:buChar char="–"/>
              <a:defRPr sz="17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4pPr>
            <a:lvl5pPr marL="1087438" indent="-165100" algn="l" defTabSz="457200" rtl="0" eaLnBrk="1" latinLnBrk="0" hangingPunct="1">
              <a:lnSpc>
                <a:spcPct val="97000"/>
              </a:lnSpc>
              <a:spcBef>
                <a:spcPts val="600"/>
              </a:spcBef>
              <a:buClr>
                <a:srgbClr val="008080"/>
              </a:buClr>
              <a:buFont typeface="Arial" panose="020B0604020202020204" pitchFamily="34" charset="0"/>
              <a:buChar char="•"/>
              <a:defRPr sz="1600" kern="600" spc="10">
                <a:solidFill>
                  <a:schemeClr val="tx1"/>
                </a:solidFill>
                <a:latin typeface="Invention" panose="020B0503020008020204" pitchFamily="34" charset="0"/>
                <a:ea typeface="+mn-ea"/>
                <a:cs typeface="Invention" panose="020B0503020008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 err="1">
                <a:latin typeface="Georgia" panose="02040502050405020303" pitchFamily="18" charset="0"/>
              </a:rPr>
              <a:t>Charlson</a:t>
            </a:r>
            <a:r>
              <a:rPr lang="en-US" b="0" dirty="0">
                <a:latin typeface="Georgia" panose="02040502050405020303" pitchFamily="18" charset="0"/>
              </a:rPr>
              <a:t> comorbidity index score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E20A549-56E7-625F-5817-EBE059028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5075" y="2253233"/>
            <a:ext cx="5441496" cy="384985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A4C0F0-5C3F-703E-5070-A2819F6FBCBD}"/>
              </a:ext>
            </a:extLst>
          </p:cNvPr>
          <p:cNvSpPr txBox="1"/>
          <p:nvPr/>
        </p:nvSpPr>
        <p:spPr>
          <a:xfrm>
            <a:off x="6315075" y="1433809"/>
            <a:ext cx="5441496" cy="694800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180000" bIns="144000" rtlCol="0" anchor="ctr" anchorCtr="0">
            <a:noAutofit/>
          </a:bodyPr>
          <a:lstStyle/>
          <a:p>
            <a:pPr algn="ctr">
              <a:lnSpc>
                <a:spcPct val="97000"/>
              </a:lnSpc>
              <a:spcBef>
                <a:spcPts val="1200"/>
              </a:spcBef>
              <a:buClr>
                <a:srgbClr val="008080"/>
              </a:buClr>
            </a:pPr>
            <a:r>
              <a:rPr lang="en-US" sz="2000" b="0" i="0" dirty="0" err="1">
                <a:solidFill>
                  <a:schemeClr val="bg1"/>
                </a:solidFill>
                <a:effectLst/>
              </a:rPr>
              <a:t>Elixhauser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 Comorbidity index score</a:t>
            </a:r>
            <a:endParaRPr lang="en-US" sz="2000" b="1" i="0" kern="600" spc="10" dirty="0">
              <a:solidFill>
                <a:schemeClr val="bg1"/>
              </a:solidFill>
              <a:effectLst/>
              <a:latin typeface="Invention Light" panose="020B0403020008020204" pitchFamily="34" charset="0"/>
              <a:ea typeface="+mn-ea"/>
              <a:cs typeface="Invention" panose="020B0503020008020204" pitchFamily="34" charset="0"/>
            </a:endParaRPr>
          </a:p>
        </p:txBody>
      </p:sp>
      <p:pic>
        <p:nvPicPr>
          <p:cNvPr id="5" name="Picture 4" descr="A crab on a red and black background&#10;&#10;Description automatically generated">
            <a:extLst>
              <a:ext uri="{FF2B5EF4-FFF2-40B4-BE49-F238E27FC236}">
                <a16:creationId xmlns:a16="http://schemas.microsoft.com/office/drawing/2014/main" id="{4A00E39A-49FE-C6F7-B84D-2CD029B00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333" y="5410242"/>
            <a:ext cx="1137846" cy="14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2136781-9753-4c75-af28-68a078871ebf}" enabled="0" method="" siteId="{22136781-9753-4c75-af28-68a078871eb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1011</Words>
  <Application>Microsoft Office PowerPoint</Application>
  <PresentationFormat>Widescreen</PresentationFormat>
  <Paragraphs>196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Georgia</vt:lpstr>
      <vt:lpstr>Invention</vt:lpstr>
      <vt:lpstr>Invention Light</vt:lpstr>
      <vt:lpstr>Office Theme</vt:lpstr>
      <vt:lpstr>Calculating the Comorbidity Index  with user designed flexibility  using SAS and R</vt:lpstr>
      <vt:lpstr>Outline</vt:lpstr>
      <vt:lpstr>PowerPoint Presentation</vt:lpstr>
      <vt:lpstr>Introduction</vt:lpstr>
      <vt:lpstr>PowerPoint Presentation</vt:lpstr>
      <vt:lpstr>What is Comorbidity</vt:lpstr>
      <vt:lpstr>Example of Comorbidity</vt:lpstr>
      <vt:lpstr>Comorbidity Index Score</vt:lpstr>
      <vt:lpstr>Comorbidity Index Score</vt:lpstr>
      <vt:lpstr>PowerPoint Presentation</vt:lpstr>
      <vt:lpstr>Example process of calculating CI Score</vt:lpstr>
      <vt:lpstr>Example process of calculating CI Score</vt:lpstr>
      <vt:lpstr>Example process of calculating CI Score</vt:lpstr>
      <vt:lpstr>PowerPoint Presentation</vt:lpstr>
      <vt:lpstr>Logistic regression for Weight</vt:lpstr>
      <vt:lpstr>PowerPoint Presentation</vt:lpstr>
      <vt:lpstr>Example of c0a0cis macro / function</vt:lpstr>
      <vt:lpstr>Flexibility</vt:lpstr>
      <vt:lpstr>Input Excel file </vt:lpstr>
      <vt:lpstr>Quicker</vt:lpstr>
      <vt:lpstr>Able to process multiple columns</vt:lpstr>
      <vt:lpstr>Proc transpose vs Array for big dataset</vt:lpstr>
      <vt:lpstr>Proc transpose vs Array for big dataset</vt:lpstr>
      <vt:lpstr>Proc transpose vs Array for big dataset</vt:lpstr>
      <vt:lpstr>Conclusion </vt:lpstr>
      <vt:lpstr>Q/A section</vt:lpstr>
    </vt:vector>
  </TitlesOfParts>
  <Company>UNC Wilmington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the Comorbidity Index  with user designed flexibility  using SAS and R</dc:title>
  <dc:creator>Blum, James E.</dc:creator>
  <cp:lastModifiedBy>Shi, Ting RY34</cp:lastModifiedBy>
  <cp:revision>26</cp:revision>
  <dcterms:created xsi:type="dcterms:W3CDTF">2024-07-10T18:03:39Z</dcterms:created>
  <dcterms:modified xsi:type="dcterms:W3CDTF">2024-09-02T05:22:02Z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1acc0d-dcc4-4dc9-a2c5-be70b05a2fe6_Enabled">
    <vt:lpwstr>true</vt:lpwstr>
  </property>
  <property fmtid="{D5CDD505-2E9C-101B-9397-08002B2CF9AE}" pid="3" name="MSIP_Label_e81acc0d-dcc4-4dc9-a2c5-be70b05a2fe6_SetDate">
    <vt:lpwstr>2024-08-27T18:51:33Z</vt:lpwstr>
  </property>
  <property fmtid="{D5CDD505-2E9C-101B-9397-08002B2CF9AE}" pid="4" name="MSIP_Label_e81acc0d-dcc4-4dc9-a2c5-be70b05a2fe6_Method">
    <vt:lpwstr>Privileged</vt:lpwstr>
  </property>
  <property fmtid="{D5CDD505-2E9C-101B-9397-08002B2CF9AE}" pid="5" name="MSIP_Label_e81acc0d-dcc4-4dc9-a2c5-be70b05a2fe6_Name">
    <vt:lpwstr>e81acc0d-dcc4-4dc9-a2c5-be70b05a2fe6</vt:lpwstr>
  </property>
  <property fmtid="{D5CDD505-2E9C-101B-9397-08002B2CF9AE}" pid="6" name="MSIP_Label_e81acc0d-dcc4-4dc9-a2c5-be70b05a2fe6_SiteId">
    <vt:lpwstr>a00de4ec-48a8-43a6-be74-e31274e2060d</vt:lpwstr>
  </property>
  <property fmtid="{D5CDD505-2E9C-101B-9397-08002B2CF9AE}" pid="7" name="MSIP_Label_e81acc0d-dcc4-4dc9-a2c5-be70b05a2fe6_ActionId">
    <vt:lpwstr>28f5848d-acc9-4cec-b074-0af8137ca921</vt:lpwstr>
  </property>
  <property fmtid="{D5CDD505-2E9C-101B-9397-08002B2CF9AE}" pid="8" name="MSIP_Label_e81acc0d-dcc4-4dc9-a2c5-be70b05a2fe6_ContentBits">
    <vt:lpwstr>0</vt:lpwstr>
  </property>
  <property fmtid="{D5CDD505-2E9C-101B-9397-08002B2CF9AE}" pid="9" name="_AdHocReviewCycleID">
    <vt:i4>-1611586397</vt:i4>
  </property>
  <property fmtid="{D5CDD505-2E9C-101B-9397-08002B2CF9AE}" pid="10" name="_NewReviewCycle">
    <vt:lpwstr/>
  </property>
  <property fmtid="{D5CDD505-2E9C-101B-9397-08002B2CF9AE}" pid="11" name="_EmailSubject">
    <vt:lpwstr>Final submission: 73X-H6J7H8A5P4 - Calculating the Comorbidity Index with user designed flexibility using SAS and R</vt:lpwstr>
  </property>
  <property fmtid="{D5CDD505-2E9C-101B-9397-08002B2CF9AE}" pid="12" name="_AuthorEmail">
    <vt:lpwstr>ting.shi@merck.com</vt:lpwstr>
  </property>
  <property fmtid="{D5CDD505-2E9C-101B-9397-08002B2CF9AE}" pid="13" name="_AuthorEmailDisplayName">
    <vt:lpwstr>Shi, Ting RY34</vt:lpwstr>
  </property>
</Properties>
</file>