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ce" initials="n" lastIdx="9" clrIdx="0"/>
  <p:cmAuthor id="2" name="Chad Curtis" initials="CC" lastIdx="3" clrIdx="1"/>
  <p:cmAuthor id="3" name="Rick Liao" initials="RL" lastIdx="4" clrIdx="2"/>
  <p:cmAuthor id="4" name="Elizabeth Nance" initials="EN" lastIdx="13" clrIdx="3">
    <p:extLst>
      <p:ext uri="{19B8F6BF-5375-455C-9EA6-DF929625EA0E}">
        <p15:presenceInfo xmlns:p15="http://schemas.microsoft.com/office/powerpoint/2012/main" userId="Elizabeth Nan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205A"/>
    <a:srgbClr val="00F500"/>
    <a:srgbClr val="457799"/>
    <a:srgbClr val="6C607E"/>
    <a:srgbClr val="73494B"/>
    <a:srgbClr val="A16C33"/>
    <a:srgbClr val="A16C7A"/>
    <a:srgbClr val="1C2658"/>
    <a:srgbClr val="1B2455"/>
    <a:srgbClr val="1A21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5B1FA-AE37-442D-A2A9-AB468920433F}" v="62" dt="2020-12-30T18:36:41.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68" autoAdjust="0"/>
    <p:restoredTop sz="96408" autoAdjust="0"/>
  </p:normalViewPr>
  <p:slideViewPr>
    <p:cSldViewPr snapToGrid="0">
      <p:cViewPr varScale="1">
        <p:scale>
          <a:sx n="26" d="100"/>
          <a:sy n="26" d="100"/>
        </p:scale>
        <p:origin x="2496" y="156"/>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902B8-8A7D-4543-AB13-6364A7959B7C}" type="datetimeFigureOut">
              <a:rPr lang="en-US" smtClean="0"/>
              <a:t>6/3/2021</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846CB-2352-264D-9CEE-FA11BE02ECAC}" type="slidenum">
              <a:rPr lang="en-US" smtClean="0"/>
              <a:t>‹#›</a:t>
            </a:fld>
            <a:endParaRPr lang="en-US"/>
          </a:p>
        </p:txBody>
      </p:sp>
    </p:spTree>
    <p:extLst>
      <p:ext uri="{BB962C8B-B14F-4D97-AF65-F5344CB8AC3E}">
        <p14:creationId xmlns:p14="http://schemas.microsoft.com/office/powerpoint/2010/main" val="135585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846CB-2352-264D-9CEE-FA11BE02ECAC}" type="slidenum">
              <a:rPr lang="en-US" smtClean="0"/>
              <a:t>1</a:t>
            </a:fld>
            <a:endParaRPr lang="en-US"/>
          </a:p>
        </p:txBody>
      </p:sp>
    </p:spTree>
    <p:extLst>
      <p:ext uri="{BB962C8B-B14F-4D97-AF65-F5344CB8AC3E}">
        <p14:creationId xmlns:p14="http://schemas.microsoft.com/office/powerpoint/2010/main" val="87787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6/3/2021</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r="80213"/>
          <a:stretch/>
        </p:blipFill>
        <p:spPr bwMode="auto">
          <a:xfrm>
            <a:off x="31702332" y="762897"/>
            <a:ext cx="2214823" cy="173642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p:cNvGrpSpPr/>
          <p:nvPr/>
        </p:nvGrpSpPr>
        <p:grpSpPr>
          <a:xfrm>
            <a:off x="168264" y="341831"/>
            <a:ext cx="28908375" cy="3092134"/>
            <a:chOff x="885825" y="819150"/>
            <a:chExt cx="28908375" cy="3982533"/>
          </a:xfrm>
        </p:grpSpPr>
        <p:sp>
          <p:nvSpPr>
            <p:cNvPr id="4" name="Rectangle 3"/>
            <p:cNvSpPr/>
            <p:nvPr/>
          </p:nvSpPr>
          <p:spPr>
            <a:xfrm>
              <a:off x="885825" y="819150"/>
              <a:ext cx="28908375" cy="3982533"/>
            </a:xfrm>
            <a:prstGeom prst="rect">
              <a:avLst/>
            </a:prstGeom>
            <a:solidFill>
              <a:srgbClr val="3B205A"/>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chemeClr val="bg1"/>
                  </a:solidFill>
                  <a:latin typeface="Arial" charset="0"/>
                  <a:ea typeface="Arial" charset="0"/>
                  <a:cs typeface="Arial" charset="0"/>
                </a:rPr>
                <a:t>Image Synthesis Via The Imaging Chain</a:t>
              </a:r>
            </a:p>
          </p:txBody>
        </p:sp>
        <p:sp>
          <p:nvSpPr>
            <p:cNvPr id="9" name="TextBox 104"/>
            <p:cNvSpPr txBox="1">
              <a:spLocks noChangeArrowheads="1"/>
            </p:cNvSpPr>
            <p:nvPr/>
          </p:nvSpPr>
          <p:spPr bwMode="auto">
            <a:xfrm>
              <a:off x="1308101" y="3284235"/>
              <a:ext cx="26346999" cy="1077218"/>
            </a:xfrm>
            <a:prstGeom prst="rect">
              <a:avLst/>
            </a:prstGeom>
            <a:noFill/>
            <a:ln w="9525">
              <a:noFill/>
              <a:miter lim="800000"/>
              <a:headEnd/>
              <a:tailEnd/>
            </a:ln>
          </p:spPr>
          <p:txBody>
            <a:bodyPr wrap="square">
              <a:spAutoFit/>
            </a:bodyPr>
            <a:lstStyle/>
            <a:p>
              <a:r>
                <a:rPr lang="en-US" sz="3200" b="1" baseline="30000" dirty="0">
                  <a:solidFill>
                    <a:schemeClr val="bg1"/>
                  </a:solidFill>
                  <a:latin typeface="Arial" charset="0"/>
                  <a:ea typeface="Arial" charset="0"/>
                  <a:cs typeface="Arial" charset="0"/>
                </a:rPr>
                <a:t>1</a:t>
              </a:r>
              <a:r>
                <a:rPr lang="en-US" sz="3200" b="1" dirty="0">
                  <a:solidFill>
                    <a:schemeClr val="bg1"/>
                  </a:solidFill>
                  <a:latin typeface="Arial" charset="0"/>
                  <a:ea typeface="Arial" charset="0"/>
                  <a:cs typeface="Arial" charset="0"/>
                </a:rPr>
                <a:t>Sean Staub</a:t>
              </a:r>
            </a:p>
            <a:p>
              <a:r>
                <a:rPr lang="en-US" sz="3200" b="1" baseline="30000" dirty="0">
                  <a:solidFill>
                    <a:schemeClr val="bg1"/>
                  </a:solidFill>
                  <a:latin typeface="Arial" charset="0"/>
                  <a:ea typeface="Arial" charset="0"/>
                  <a:cs typeface="Arial" charset="0"/>
                </a:rPr>
                <a:t>1</a:t>
              </a:r>
              <a:r>
                <a:rPr lang="en-US" sz="3200" b="1" dirty="0">
                  <a:solidFill>
                    <a:schemeClr val="bg1"/>
                  </a:solidFill>
                  <a:latin typeface="Arial" charset="0"/>
                  <a:ea typeface="Arial" charset="0"/>
                  <a:cs typeface="Arial" charset="0"/>
                </a:rPr>
                <a:t>Department of Physics</a:t>
              </a:r>
              <a:endParaRPr lang="en-US" sz="3200" dirty="0">
                <a:solidFill>
                  <a:schemeClr val="bg1"/>
                </a:solidFill>
                <a:latin typeface="Arial" charset="0"/>
                <a:ea typeface="Arial" charset="0"/>
                <a:cs typeface="Arial" charset="0"/>
              </a:endParaRPr>
            </a:p>
          </p:txBody>
        </p:sp>
      </p:gr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p:nvPr/>
        </p:nvSpPr>
        <p:spPr>
          <a:xfrm>
            <a:off x="78508" y="4315230"/>
            <a:ext cx="11976956" cy="4524315"/>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When designing an imaging device such as a digital camera, optical engineers often develop a forward model of the device by modeling the imaging chain. This process aims to model the effect that every component has on the imaging capability of the device. With a forward model in hand, synthetic imagery can be produced, giving optical engineers a chance to simulate a given design and assess its performance prior to building anything. </a:t>
            </a:r>
          </a:p>
        </p:txBody>
      </p:sp>
      <p:sp>
        <p:nvSpPr>
          <p:cNvPr id="24" name="TextBox 130"/>
          <p:cNvSpPr txBox="1">
            <a:spLocks noChangeArrowheads="1"/>
          </p:cNvSpPr>
          <p:nvPr/>
        </p:nvSpPr>
        <p:spPr bwMode="auto">
          <a:xfrm>
            <a:off x="26206341" y="26508496"/>
            <a:ext cx="10183916" cy="707886"/>
          </a:xfrm>
          <a:prstGeom prst="rect">
            <a:avLst/>
          </a:prstGeom>
          <a:solidFill>
            <a:srgbClr val="3B205A"/>
          </a:solidFill>
          <a:ln w="9525">
            <a:solidFill>
              <a:srgbClr val="1C0153"/>
            </a:solidFill>
            <a:miter lim="800000"/>
            <a:headEnd/>
            <a:tailEnd/>
          </a:ln>
        </p:spPr>
        <p:txBody>
          <a:bodyPr wrap="square" anchor="ctr">
            <a:spAutoFit/>
          </a:bodyPr>
          <a:lstStyle/>
          <a:p>
            <a:pPr algn="ctr"/>
            <a:r>
              <a:rPr lang="en-US" sz="4000" b="1">
                <a:solidFill>
                  <a:schemeClr val="bg1"/>
                </a:solidFill>
                <a:latin typeface="Arial"/>
                <a:cs typeface="Arial"/>
              </a:rPr>
              <a:t>References and Acknowledgements</a:t>
            </a:r>
            <a:endParaRPr lang="en-US" sz="4000" dirty="0">
              <a:solidFill>
                <a:schemeClr val="bg1"/>
              </a:solidFill>
              <a:latin typeface="Arial"/>
              <a:cs typeface="Arial"/>
            </a:endParaRPr>
          </a:p>
        </p:txBody>
      </p:sp>
      <p:sp>
        <p:nvSpPr>
          <p:cNvPr id="53" name="TextBox 130">
            <a:extLst>
              <a:ext uri="{FF2B5EF4-FFF2-40B4-BE49-F238E27FC236}">
                <a16:creationId xmlns:a16="http://schemas.microsoft.com/office/drawing/2014/main" id="{DD760223-E34A-4549-86F7-3CA3772EA0F5}"/>
              </a:ext>
            </a:extLst>
          </p:cNvPr>
          <p:cNvSpPr txBox="1">
            <a:spLocks noChangeArrowheads="1"/>
          </p:cNvSpPr>
          <p:nvPr/>
        </p:nvSpPr>
        <p:spPr bwMode="auto">
          <a:xfrm>
            <a:off x="12344398" y="3515206"/>
            <a:ext cx="24045859" cy="714027"/>
          </a:xfrm>
          <a:prstGeom prst="rect">
            <a:avLst/>
          </a:prstGeom>
          <a:solidFill>
            <a:srgbClr val="3B205A"/>
          </a:solidFill>
          <a:ln w="9525">
            <a:solidFill>
              <a:srgbClr val="1C0153"/>
            </a:solidFill>
            <a:miter lim="800000"/>
            <a:headEnd/>
            <a:tailEnd/>
          </a:ln>
        </p:spPr>
        <p:txBody>
          <a:bodyPr wrap="square" anchor="ctr">
            <a:spAutoFit/>
          </a:bodyPr>
          <a:lstStyle/>
          <a:p>
            <a:pPr algn="ctr"/>
            <a:r>
              <a:rPr lang="en-US" sz="4000" b="1">
                <a:solidFill>
                  <a:schemeClr val="bg1"/>
                </a:solidFill>
                <a:latin typeface="Arial"/>
                <a:cs typeface="Arial"/>
              </a:rPr>
              <a:t>Methods</a:t>
            </a:r>
            <a:endParaRPr lang="en-US" sz="4000" dirty="0">
              <a:solidFill>
                <a:schemeClr val="bg1"/>
              </a:solidFill>
              <a:latin typeface="Arial"/>
              <a:cs typeface="Arial"/>
            </a:endParaRPr>
          </a:p>
        </p:txBody>
      </p:sp>
      <p:sp>
        <p:nvSpPr>
          <p:cNvPr id="54" name="TextBox 130">
            <a:extLst>
              <a:ext uri="{FF2B5EF4-FFF2-40B4-BE49-F238E27FC236}">
                <a16:creationId xmlns:a16="http://schemas.microsoft.com/office/drawing/2014/main" id="{BD186AC9-2286-40BA-89CC-59E6ED6F98D6}"/>
              </a:ext>
            </a:extLst>
          </p:cNvPr>
          <p:cNvSpPr txBox="1">
            <a:spLocks noChangeArrowheads="1"/>
          </p:cNvSpPr>
          <p:nvPr/>
        </p:nvSpPr>
        <p:spPr bwMode="auto">
          <a:xfrm>
            <a:off x="168264" y="3512767"/>
            <a:ext cx="11887200" cy="707886"/>
          </a:xfrm>
          <a:prstGeom prst="rect">
            <a:avLst/>
          </a:prstGeom>
          <a:solidFill>
            <a:srgbClr val="3B205A"/>
          </a:solidFill>
          <a:ln w="9525">
            <a:solidFill>
              <a:srgbClr val="1C0153"/>
            </a:solidFill>
            <a:miter lim="800000"/>
            <a:headEnd/>
            <a:tailEnd/>
          </a:ln>
        </p:spPr>
        <p:txBody>
          <a:bodyPr wrap="square" anchor="ctr">
            <a:spAutoFit/>
          </a:bodyPr>
          <a:lstStyle/>
          <a:p>
            <a:pPr algn="ctr"/>
            <a:r>
              <a:rPr lang="en-US" sz="4000" b="1">
                <a:solidFill>
                  <a:schemeClr val="bg1"/>
                </a:solidFill>
                <a:latin typeface="Arial"/>
                <a:cs typeface="Arial"/>
              </a:rPr>
              <a:t>Background</a:t>
            </a:r>
            <a:endParaRPr lang="en-US" sz="4000" dirty="0">
              <a:solidFill>
                <a:schemeClr val="bg1"/>
              </a:solidFill>
              <a:latin typeface="Arial"/>
              <a:cs typeface="Arial"/>
            </a:endParaRPr>
          </a:p>
        </p:txBody>
      </p:sp>
      <p:sp>
        <p:nvSpPr>
          <p:cNvPr id="72" name="Rectangle 71">
            <a:extLst>
              <a:ext uri="{FF2B5EF4-FFF2-40B4-BE49-F238E27FC236}">
                <a16:creationId xmlns:a16="http://schemas.microsoft.com/office/drawing/2014/main" id="{77B12EB2-9E81-4C14-80DC-C19832090F93}"/>
              </a:ext>
            </a:extLst>
          </p:cNvPr>
          <p:cNvSpPr/>
          <p:nvPr/>
        </p:nvSpPr>
        <p:spPr>
          <a:xfrm>
            <a:off x="26206342" y="27217617"/>
            <a:ext cx="10183916" cy="1785104"/>
          </a:xfrm>
          <a:prstGeom prst="rect">
            <a:avLst/>
          </a:prstGeom>
        </p:spPr>
        <p:txBody>
          <a:bodyPr wrap="square">
            <a:spAutoFit/>
          </a:bodyPr>
          <a:lstStyle/>
          <a:p>
            <a:r>
              <a:rPr lang="en-US" sz="2200" b="1" dirty="0">
                <a:latin typeface="Arial" panose="020B0604020202020204" pitchFamily="34" charset="0"/>
                <a:cs typeface="Arial" panose="020B0604020202020204" pitchFamily="34" charset="0"/>
              </a:rPr>
              <a:t>[1] </a:t>
            </a:r>
            <a:r>
              <a:rPr lang="en-US" sz="2200" dirty="0">
                <a:latin typeface="Arial" panose="020B0604020202020204" pitchFamily="34" charset="0"/>
                <a:cs typeface="Arial" panose="020B0604020202020204" pitchFamily="34" charset="0"/>
              </a:rPr>
              <a:t>R. D. </a:t>
            </a:r>
            <a:r>
              <a:rPr lang="en-US" sz="2200" dirty="0" err="1">
                <a:latin typeface="Arial" panose="020B0604020202020204" pitchFamily="34" charset="0"/>
                <a:cs typeface="Arial" panose="020B0604020202020204" pitchFamily="34" charset="0"/>
              </a:rPr>
              <a:t>Fiete</a:t>
            </a:r>
            <a:r>
              <a:rPr lang="en-US" sz="2200" dirty="0">
                <a:latin typeface="Arial" panose="020B0604020202020204" pitchFamily="34" charset="0"/>
                <a:cs typeface="Arial" panose="020B0604020202020204" pitchFamily="34" charset="0"/>
              </a:rPr>
              <a:t>, Modeling the Imaging Chain of Digital Cameras, SPIE Press, Bellingham, Washington (2010).</a:t>
            </a:r>
          </a:p>
          <a:p>
            <a:endParaRPr lang="en-US" sz="2200" dirty="0">
              <a:latin typeface="Arial" panose="020B0604020202020204" pitchFamily="34" charset="0"/>
              <a:cs typeface="Arial" panose="020B0604020202020204" pitchFamily="34" charset="0"/>
            </a:endParaRPr>
          </a:p>
          <a:p>
            <a:r>
              <a:rPr lang="en-US" sz="2200" b="1" dirty="0" err="1">
                <a:latin typeface="Arial" panose="020B0604020202020204" pitchFamily="34" charset="0"/>
                <a:cs typeface="Arial" panose="020B0604020202020204" pitchFamily="34" charset="0"/>
              </a:rPr>
              <a:t>Prysm</a:t>
            </a:r>
            <a:r>
              <a:rPr lang="en-US" sz="2200" b="1"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https://github.com/brandondube/prysm</a:t>
            </a:r>
          </a:p>
          <a:p>
            <a:r>
              <a:rPr lang="en-US" sz="2200" dirty="0">
                <a:latin typeface="Arial" panose="020B0604020202020204" pitchFamily="34" charset="0"/>
                <a:cs typeface="Arial" panose="020B0604020202020204" pitchFamily="34" charset="0"/>
              </a:rPr>
              <a:t>Special thanks to </a:t>
            </a:r>
            <a:r>
              <a:rPr lang="en-US" sz="2200" b="1" dirty="0">
                <a:latin typeface="Arial" panose="020B0604020202020204" pitchFamily="34" charset="0"/>
                <a:cs typeface="Arial" panose="020B0604020202020204" pitchFamily="34" charset="0"/>
              </a:rPr>
              <a:t>Brandon Dube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Prysm’s</a:t>
            </a:r>
            <a:r>
              <a:rPr lang="en-US" sz="2200" dirty="0">
                <a:latin typeface="Arial" panose="020B0604020202020204" pitchFamily="34" charset="0"/>
                <a:cs typeface="Arial" panose="020B0604020202020204" pitchFamily="34" charset="0"/>
              </a:rPr>
              <a:t> author, for providing tons of support.</a:t>
            </a:r>
          </a:p>
        </p:txBody>
      </p:sp>
      <p:sp>
        <p:nvSpPr>
          <p:cNvPr id="79" name="Rectangle 78">
            <a:extLst>
              <a:ext uri="{FF2B5EF4-FFF2-40B4-BE49-F238E27FC236}">
                <a16:creationId xmlns:a16="http://schemas.microsoft.com/office/drawing/2014/main" id="{E268DC40-CAF3-4103-AF59-70410CA987DF}"/>
              </a:ext>
            </a:extLst>
          </p:cNvPr>
          <p:cNvSpPr/>
          <p:nvPr/>
        </p:nvSpPr>
        <p:spPr>
          <a:xfrm>
            <a:off x="78508" y="16426517"/>
            <a:ext cx="11976956" cy="12834283"/>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To construct a simple forward model of a digital camera, the effect of the lens and the sensor array on incoming wavefronts of light must be modeled. The lens will diffract and aberrate the wavefront, and the sensor array will sample and integrate the wavefront. Imposing certain restrictions allows the model to be treated as a linear shift-invariant system (LSI). By employing Fraunhofer diffraction theory, the point spread function (PSF), which acts as the systems impulse response, can be derived and synthetic imagery can be produce via convolution. To create an accurate model, the “shape” of the wavefront at the lens can be structured such that the modulation transfer function (MTF) of the lens closely matches that of a known lens. </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general theory required for this project is derived from Robert D. </a:t>
            </a:r>
            <a:r>
              <a:rPr lang="en-US" sz="3600" dirty="0" err="1">
                <a:latin typeface="Arial" panose="020B0604020202020204" pitchFamily="34" charset="0"/>
                <a:cs typeface="Arial" panose="020B0604020202020204" pitchFamily="34" charset="0"/>
              </a:rPr>
              <a:t>Fiete’s</a:t>
            </a:r>
            <a:r>
              <a:rPr lang="en-US" sz="3600" dirty="0">
                <a:latin typeface="Arial" panose="020B0604020202020204" pitchFamily="34" charset="0"/>
                <a:cs typeface="Arial" panose="020B0604020202020204" pitchFamily="34" charset="0"/>
              </a:rPr>
              <a:t> book </a:t>
            </a:r>
            <a:r>
              <a:rPr lang="en-US" sz="3600" i="1" dirty="0">
                <a:latin typeface="Arial" panose="020B0604020202020204" pitchFamily="34" charset="0"/>
                <a:cs typeface="Arial" panose="020B0604020202020204" pitchFamily="34" charset="0"/>
              </a:rPr>
              <a:t>Modeling the Imaging Chain of Digital Cameras</a:t>
            </a:r>
            <a:r>
              <a:rPr lang="en-US" sz="3600" dirty="0">
                <a:latin typeface="Arial" panose="020B0604020202020204" pitchFamily="34" charset="0"/>
                <a:cs typeface="Arial" panose="020B0604020202020204" pitchFamily="34" charset="0"/>
              </a:rPr>
              <a:t>. The model is constructed in the physical optics modeling package </a:t>
            </a:r>
            <a:r>
              <a:rPr lang="en-US" sz="3600" dirty="0" err="1">
                <a:latin typeface="Arial" panose="020B0604020202020204" pitchFamily="34" charset="0"/>
                <a:cs typeface="Arial" panose="020B0604020202020204" pitchFamily="34" charset="0"/>
              </a:rPr>
              <a:t>Prysm</a:t>
            </a:r>
            <a:r>
              <a:rPr lang="en-US" sz="3600" dirty="0">
                <a:latin typeface="Arial" panose="020B0604020202020204" pitchFamily="34" charset="0"/>
                <a:cs typeface="Arial" panose="020B0604020202020204" pitchFamily="34" charset="0"/>
              </a:rPr>
              <a:t>. </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goal of this project is to develop knowledge and skills often employed by optical engineers when designing an imaging device.</a:t>
            </a:r>
          </a:p>
        </p:txBody>
      </p:sp>
      <p:sp>
        <p:nvSpPr>
          <p:cNvPr id="80" name="Rectangle 79">
            <a:extLst>
              <a:ext uri="{FF2B5EF4-FFF2-40B4-BE49-F238E27FC236}">
                <a16:creationId xmlns:a16="http://schemas.microsoft.com/office/drawing/2014/main" id="{EB3545B1-D784-4CF1-AE55-616242DEFC8C}"/>
              </a:ext>
            </a:extLst>
          </p:cNvPr>
          <p:cNvSpPr/>
          <p:nvPr/>
        </p:nvSpPr>
        <p:spPr>
          <a:xfrm>
            <a:off x="78508" y="15482634"/>
            <a:ext cx="11887200" cy="523220"/>
          </a:xfrm>
          <a:prstGeom prst="rect">
            <a:avLst/>
          </a:prstGeom>
        </p:spPr>
        <p:txBody>
          <a:bodyPr wrap="square">
            <a:spAutoFit/>
          </a:bodyPr>
          <a:lstStyle/>
          <a:p>
            <a:pPr algn="just"/>
            <a:r>
              <a:rPr lang="en-US" sz="2800" b="1" dirty="0">
                <a:latin typeface="Arial" panose="020B0604020202020204" pitchFamily="34" charset="0"/>
                <a:cs typeface="Arial" panose="020B0604020202020204" pitchFamily="34" charset="0"/>
              </a:rPr>
              <a:t>Figure 1. </a:t>
            </a:r>
            <a:r>
              <a:rPr lang="en-US" sz="2800" dirty="0">
                <a:latin typeface="Arial" panose="020B0604020202020204" pitchFamily="34" charset="0"/>
                <a:cs typeface="Arial" panose="020B0604020202020204" pitchFamily="34" charset="0"/>
              </a:rPr>
              <a:t>The fundamental links of the imaging chain </a:t>
            </a:r>
            <a:r>
              <a:rPr lang="en-US" sz="2800" b="1"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a:t>
            </a:r>
          </a:p>
        </p:txBody>
      </p:sp>
      <p:sp>
        <p:nvSpPr>
          <p:cNvPr id="81" name="Rectangle 80">
            <a:extLst>
              <a:ext uri="{FF2B5EF4-FFF2-40B4-BE49-F238E27FC236}">
                <a16:creationId xmlns:a16="http://schemas.microsoft.com/office/drawing/2014/main" id="{62B7B521-78CD-41E9-87A7-A15C329EDBDB}"/>
              </a:ext>
            </a:extLst>
          </p:cNvPr>
          <p:cNvSpPr/>
          <p:nvPr/>
        </p:nvSpPr>
        <p:spPr>
          <a:xfrm>
            <a:off x="12369446" y="4223093"/>
            <a:ext cx="11785238" cy="8956298"/>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A forward model of a Sigma 50mm lens at F/4 with a circular aperture and a full frame 42MP CMOS sensor array with pixel pitch of 4.5um is constructed in </a:t>
            </a:r>
            <a:r>
              <a:rPr lang="en-US" sz="3600" dirty="0" err="1">
                <a:latin typeface="Arial" panose="020B0604020202020204" pitchFamily="34" charset="0"/>
                <a:cs typeface="Arial" panose="020B0604020202020204" pitchFamily="34" charset="0"/>
              </a:rPr>
              <a:t>Prysm</a:t>
            </a:r>
            <a:r>
              <a:rPr lang="en-US" sz="3600" dirty="0">
                <a:latin typeface="Arial" panose="020B0604020202020204" pitchFamily="34" charset="0"/>
                <a:cs typeface="Arial" panose="020B0604020202020204" pitchFamily="34" charset="0"/>
              </a:rPr>
              <a:t>. Restricting the model to monochromatic light of 550nm, relatively small (100-400 pixels), on-axis images and small apertures, allows LSI system theory to be applied when generating synthetic images.</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To account for sensor sampling/integration and  to avoid aliasing of phase data, an intermediate higher resolution is determined by considering the Q factor of the model and the Nyquist sampling theorem.</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For on-axis images at F/4, it is reasonable to model the aberration of the wavefront as spherical, Zernike polynomials are employed to do so.</a:t>
            </a:r>
          </a:p>
        </p:txBody>
      </p:sp>
      <p:sp>
        <p:nvSpPr>
          <p:cNvPr id="83" name="Rectangle 82">
            <a:extLst>
              <a:ext uri="{FF2B5EF4-FFF2-40B4-BE49-F238E27FC236}">
                <a16:creationId xmlns:a16="http://schemas.microsoft.com/office/drawing/2014/main" id="{D6210826-27F1-4ED3-9C08-13C4468EE0AB}"/>
              </a:ext>
            </a:extLst>
          </p:cNvPr>
          <p:cNvSpPr/>
          <p:nvPr/>
        </p:nvSpPr>
        <p:spPr>
          <a:xfrm>
            <a:off x="24693390" y="4229872"/>
            <a:ext cx="11887200" cy="8956298"/>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The following specifications are used:</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Final Output Resolution: 100x100 pixels</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Wavelength of Light: 550nm (center of visible region)</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Focal Length of Lens: 50mm</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F/# of Lens: 4 (focal length/aperture diameter)</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Pixel Pitch: 4.5um (inter pixel spacing, center-center)</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Phase Mode: Zernike n=4, m=0 (spherical aberration)</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Phase Optical Path Difference: 1/16 of a wavelength</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Oversampling Factor: 5</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following steps are taken in </a:t>
            </a:r>
            <a:r>
              <a:rPr lang="en-US" sz="3600" dirty="0" err="1">
                <a:latin typeface="Arial" panose="020B0604020202020204" pitchFamily="34" charset="0"/>
                <a:cs typeface="Arial" panose="020B0604020202020204" pitchFamily="34" charset="0"/>
              </a:rPr>
              <a:t>Prysm</a:t>
            </a:r>
            <a:r>
              <a:rPr lang="en-US" sz="3600" dirty="0">
                <a:latin typeface="Arial" panose="020B0604020202020204" pitchFamily="34" charset="0"/>
                <a:cs typeface="Arial" panose="020B0604020202020204" pitchFamily="34" charset="0"/>
              </a:rPr>
              <a:t>:</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Construct the pupil function</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Obtain PSF via propagation from pupil to image plane</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Obtain MTF via Fourier transform</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Alter phase OPD so that MTF matches known values</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Convolve test pattern with PSF and resample</a:t>
            </a:r>
          </a:p>
        </p:txBody>
      </p:sp>
      <p:sp>
        <p:nvSpPr>
          <p:cNvPr id="84" name="TextBox 130">
            <a:extLst>
              <a:ext uri="{FF2B5EF4-FFF2-40B4-BE49-F238E27FC236}">
                <a16:creationId xmlns:a16="http://schemas.microsoft.com/office/drawing/2014/main" id="{9CB0FDF0-0F11-42DB-B1AC-1C69465E83B2}"/>
              </a:ext>
            </a:extLst>
          </p:cNvPr>
          <p:cNvSpPr txBox="1">
            <a:spLocks noChangeArrowheads="1"/>
          </p:cNvSpPr>
          <p:nvPr/>
        </p:nvSpPr>
        <p:spPr bwMode="auto">
          <a:xfrm>
            <a:off x="12344398" y="13202475"/>
            <a:ext cx="24045860" cy="707886"/>
          </a:xfrm>
          <a:prstGeom prst="rect">
            <a:avLst/>
          </a:prstGeom>
          <a:solidFill>
            <a:srgbClr val="3B205A"/>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Results</a:t>
            </a:r>
            <a:endParaRPr lang="en-US" sz="4000" dirty="0">
              <a:solidFill>
                <a:schemeClr val="bg1"/>
              </a:solidFill>
              <a:latin typeface="Arial"/>
              <a:cs typeface="Arial"/>
            </a:endParaRPr>
          </a:p>
        </p:txBody>
      </p:sp>
      <p:pic>
        <p:nvPicPr>
          <p:cNvPr id="10" name="Picture 9" descr="Diagram&#10;&#10;Description automatically generated">
            <a:extLst>
              <a:ext uri="{FF2B5EF4-FFF2-40B4-BE49-F238E27FC236}">
                <a16:creationId xmlns:a16="http://schemas.microsoft.com/office/drawing/2014/main" id="{E45BFEBC-C3EB-4575-9D00-8F2473317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 y="9257936"/>
            <a:ext cx="11991964" cy="6067917"/>
          </a:xfrm>
          <a:prstGeom prst="rect">
            <a:avLst/>
          </a:prstGeom>
        </p:spPr>
      </p:pic>
      <p:pic>
        <p:nvPicPr>
          <p:cNvPr id="13" name="Picture 12">
            <a:extLst>
              <a:ext uri="{FF2B5EF4-FFF2-40B4-BE49-F238E27FC236}">
                <a16:creationId xmlns:a16="http://schemas.microsoft.com/office/drawing/2014/main" id="{85269F40-F64B-4EB5-9D0D-B4CF7017B162}"/>
              </a:ext>
            </a:extLst>
          </p:cNvPr>
          <p:cNvPicPr>
            <a:picLocks noChangeAspect="1"/>
          </p:cNvPicPr>
          <p:nvPr/>
        </p:nvPicPr>
        <p:blipFill>
          <a:blip r:embed="rId5"/>
          <a:stretch>
            <a:fillRect/>
          </a:stretch>
        </p:blipFill>
        <p:spPr>
          <a:xfrm>
            <a:off x="29169792" y="2833447"/>
            <a:ext cx="7279904" cy="606659"/>
          </a:xfrm>
          <a:prstGeom prst="rect">
            <a:avLst/>
          </a:prstGeom>
        </p:spPr>
      </p:pic>
      <p:pic>
        <p:nvPicPr>
          <p:cNvPr id="3" name="Picture 2" descr="A picture containing graphical user interface&#10;&#10;Description automatically generated">
            <a:extLst>
              <a:ext uri="{FF2B5EF4-FFF2-40B4-BE49-F238E27FC236}">
                <a16:creationId xmlns:a16="http://schemas.microsoft.com/office/drawing/2014/main" id="{50BF1F81-ED87-4222-830E-CAF5D5BC99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19930" y="13965188"/>
            <a:ext cx="8238887" cy="6570252"/>
          </a:xfrm>
          <a:prstGeom prst="rect">
            <a:avLst/>
          </a:prstGeom>
        </p:spPr>
      </p:pic>
      <p:sp>
        <p:nvSpPr>
          <p:cNvPr id="31" name="Rectangle 30">
            <a:extLst>
              <a:ext uri="{FF2B5EF4-FFF2-40B4-BE49-F238E27FC236}">
                <a16:creationId xmlns:a16="http://schemas.microsoft.com/office/drawing/2014/main" id="{5D9F87AE-3A04-4B3B-8EE3-3D3B6743F49E}"/>
              </a:ext>
            </a:extLst>
          </p:cNvPr>
          <p:cNvSpPr/>
          <p:nvPr/>
        </p:nvSpPr>
        <p:spPr>
          <a:xfrm>
            <a:off x="18549258" y="20460303"/>
            <a:ext cx="7395824" cy="523220"/>
          </a:xfrm>
          <a:prstGeom prst="rect">
            <a:avLst/>
          </a:prstGeom>
        </p:spPr>
        <p:txBody>
          <a:bodyPr wrap="square">
            <a:spAutoFit/>
          </a:bodyPr>
          <a:lstStyle/>
          <a:p>
            <a:pPr algn="just"/>
            <a:r>
              <a:rPr lang="en-US" sz="2800" b="1" dirty="0">
                <a:latin typeface="Arial" panose="020B0604020202020204" pitchFamily="34" charset="0"/>
                <a:cs typeface="Arial" panose="020B0604020202020204" pitchFamily="34" charset="0"/>
              </a:rPr>
              <a:t>Figure 2.</a:t>
            </a:r>
            <a:r>
              <a:rPr lang="en-US" sz="2800" dirty="0">
                <a:latin typeface="Arial" panose="020B0604020202020204" pitchFamily="34" charset="0"/>
                <a:cs typeface="Arial" panose="020B0604020202020204" pitchFamily="34" charset="0"/>
              </a:rPr>
              <a:t> Lens point spread function (PSF)</a:t>
            </a:r>
          </a:p>
        </p:txBody>
      </p:sp>
      <p:pic>
        <p:nvPicPr>
          <p:cNvPr id="7" name="Picture 6" descr="Chart, histogram&#10;&#10;Description automatically generated">
            <a:extLst>
              <a:ext uri="{FF2B5EF4-FFF2-40B4-BE49-F238E27FC236}">
                <a16:creationId xmlns:a16="http://schemas.microsoft.com/office/drawing/2014/main" id="{9C81C623-EBAE-49DB-8D2F-F35A0483EE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69447" y="22575427"/>
            <a:ext cx="12726098" cy="6128957"/>
          </a:xfrm>
          <a:prstGeom prst="rect">
            <a:avLst/>
          </a:prstGeom>
        </p:spPr>
      </p:pic>
      <p:sp>
        <p:nvSpPr>
          <p:cNvPr id="34" name="Rectangle 33">
            <a:extLst>
              <a:ext uri="{FF2B5EF4-FFF2-40B4-BE49-F238E27FC236}">
                <a16:creationId xmlns:a16="http://schemas.microsoft.com/office/drawing/2014/main" id="{799F35C6-73AB-4676-8426-ADA479F13B3F}"/>
              </a:ext>
            </a:extLst>
          </p:cNvPr>
          <p:cNvSpPr/>
          <p:nvPr/>
        </p:nvSpPr>
        <p:spPr>
          <a:xfrm>
            <a:off x="12369446" y="28704385"/>
            <a:ext cx="13110990" cy="523220"/>
          </a:xfrm>
          <a:prstGeom prst="rect">
            <a:avLst/>
          </a:prstGeom>
        </p:spPr>
        <p:txBody>
          <a:bodyPr wrap="square">
            <a:spAutoFit/>
          </a:bodyPr>
          <a:lstStyle/>
          <a:p>
            <a:pPr algn="just"/>
            <a:r>
              <a:rPr lang="en-US" sz="2800" b="1" dirty="0">
                <a:latin typeface="Arial" panose="020B0604020202020204" pitchFamily="34" charset="0"/>
                <a:cs typeface="Arial" panose="020B0604020202020204" pitchFamily="34" charset="0"/>
              </a:rPr>
              <a:t>Figure 4.</a:t>
            </a:r>
            <a:r>
              <a:rPr lang="en-US" sz="2800" dirty="0">
                <a:latin typeface="Arial" panose="020B0604020202020204" pitchFamily="34" charset="0"/>
                <a:cs typeface="Arial" panose="020B0604020202020204" pitchFamily="34" charset="0"/>
              </a:rPr>
              <a:t> Slanted edge prior to, and post convolution/resampling</a:t>
            </a:r>
          </a:p>
        </p:txBody>
      </p:sp>
      <p:pic>
        <p:nvPicPr>
          <p:cNvPr id="14" name="Picture 13" descr="Chart, line chart&#10;&#10;Description automatically generated">
            <a:extLst>
              <a:ext uri="{FF2B5EF4-FFF2-40B4-BE49-F238E27FC236}">
                <a16:creationId xmlns:a16="http://schemas.microsoft.com/office/drawing/2014/main" id="{84BB8132-108B-4524-B22B-8816591175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06341" y="16181311"/>
            <a:ext cx="8832717" cy="5903274"/>
          </a:xfrm>
          <a:prstGeom prst="rect">
            <a:avLst/>
          </a:prstGeom>
        </p:spPr>
      </p:pic>
      <p:sp>
        <p:nvSpPr>
          <p:cNvPr id="38" name="Rectangle 37">
            <a:extLst>
              <a:ext uri="{FF2B5EF4-FFF2-40B4-BE49-F238E27FC236}">
                <a16:creationId xmlns:a16="http://schemas.microsoft.com/office/drawing/2014/main" id="{460F8C72-4C98-4ADB-905D-1483271B06B9}"/>
              </a:ext>
            </a:extLst>
          </p:cNvPr>
          <p:cNvSpPr/>
          <p:nvPr/>
        </p:nvSpPr>
        <p:spPr>
          <a:xfrm>
            <a:off x="26206341" y="22052207"/>
            <a:ext cx="9040244" cy="523220"/>
          </a:xfrm>
          <a:prstGeom prst="rect">
            <a:avLst/>
          </a:prstGeom>
        </p:spPr>
        <p:txBody>
          <a:bodyPr wrap="square">
            <a:spAutoFit/>
          </a:bodyPr>
          <a:lstStyle/>
          <a:p>
            <a:pPr algn="just"/>
            <a:r>
              <a:rPr lang="en-US" sz="2800" b="1" dirty="0">
                <a:latin typeface="Arial" panose="020B0604020202020204" pitchFamily="34" charset="0"/>
                <a:cs typeface="Arial" panose="020B0604020202020204" pitchFamily="34" charset="0"/>
              </a:rPr>
              <a:t>Figure 3.</a:t>
            </a:r>
            <a:r>
              <a:rPr lang="en-US" sz="2800" dirty="0">
                <a:latin typeface="Arial" panose="020B0604020202020204" pitchFamily="34" charset="0"/>
                <a:cs typeface="Arial" panose="020B0604020202020204" pitchFamily="34" charset="0"/>
              </a:rPr>
              <a:t> Lens modulation transfer function (MTF)</a:t>
            </a:r>
          </a:p>
        </p:txBody>
      </p:sp>
      <p:sp>
        <p:nvSpPr>
          <p:cNvPr id="39" name="Rectangle 38">
            <a:extLst>
              <a:ext uri="{FF2B5EF4-FFF2-40B4-BE49-F238E27FC236}">
                <a16:creationId xmlns:a16="http://schemas.microsoft.com/office/drawing/2014/main" id="{5D0DBA18-EFCC-4BEB-B43A-0D95012BBF07}"/>
              </a:ext>
            </a:extLst>
          </p:cNvPr>
          <p:cNvSpPr/>
          <p:nvPr/>
        </p:nvSpPr>
        <p:spPr>
          <a:xfrm>
            <a:off x="12369446" y="13867953"/>
            <a:ext cx="5918554" cy="8956298"/>
          </a:xfrm>
          <a:prstGeom prst="rect">
            <a:avLst/>
          </a:prstGeom>
        </p:spPr>
        <p:txBody>
          <a:bodyPr wrap="square">
            <a:spAutoFit/>
          </a:bodyPr>
          <a:lstStyle/>
          <a:p>
            <a:pPr algn="just"/>
            <a:r>
              <a:rPr lang="en-US" sz="3600" b="1" dirty="0">
                <a:latin typeface="Arial" panose="020B0604020202020204" pitchFamily="34" charset="0"/>
                <a:cs typeface="Arial" panose="020B0604020202020204" pitchFamily="34" charset="0"/>
              </a:rPr>
              <a:t>Figure 2</a:t>
            </a:r>
            <a:r>
              <a:rPr lang="en-US" sz="3600" dirty="0">
                <a:latin typeface="Arial" panose="020B0604020202020204" pitchFamily="34" charset="0"/>
                <a:cs typeface="Arial" panose="020B0604020202020204" pitchFamily="34" charset="0"/>
              </a:rPr>
              <a:t> shows the resulting PSF of the lens. The PSF is interpreted as the image of a point object formed by lens, showing the affects of diffraction and aberration on the imaging capability of the lens.</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Under LSI system theory, the PSF is the impulse response of the lens. Convolving, or “smearing”, the PSF over the test pattern gives the final image.</a:t>
            </a:r>
          </a:p>
        </p:txBody>
      </p:sp>
      <p:sp>
        <p:nvSpPr>
          <p:cNvPr id="40" name="Rectangle 39">
            <a:extLst>
              <a:ext uri="{FF2B5EF4-FFF2-40B4-BE49-F238E27FC236}">
                <a16:creationId xmlns:a16="http://schemas.microsoft.com/office/drawing/2014/main" id="{C6D2DBE0-5332-4B8C-A73D-4EDD5CFFF188}"/>
              </a:ext>
            </a:extLst>
          </p:cNvPr>
          <p:cNvSpPr/>
          <p:nvPr/>
        </p:nvSpPr>
        <p:spPr>
          <a:xfrm>
            <a:off x="18553693" y="19813971"/>
            <a:ext cx="5918554" cy="646331"/>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um</a:t>
            </a:r>
          </a:p>
        </p:txBody>
      </p:sp>
      <p:sp>
        <p:nvSpPr>
          <p:cNvPr id="41" name="Rectangle 40">
            <a:extLst>
              <a:ext uri="{FF2B5EF4-FFF2-40B4-BE49-F238E27FC236}">
                <a16:creationId xmlns:a16="http://schemas.microsoft.com/office/drawing/2014/main" id="{7711B588-9941-4704-A580-9030D36E5912}"/>
              </a:ext>
            </a:extLst>
          </p:cNvPr>
          <p:cNvSpPr/>
          <p:nvPr/>
        </p:nvSpPr>
        <p:spPr>
          <a:xfrm>
            <a:off x="26206341" y="13867953"/>
            <a:ext cx="10069449" cy="2308324"/>
          </a:xfrm>
          <a:prstGeom prst="rect">
            <a:avLst/>
          </a:prstGeom>
        </p:spPr>
        <p:txBody>
          <a:bodyPr wrap="square">
            <a:spAutoFit/>
          </a:bodyPr>
          <a:lstStyle/>
          <a:p>
            <a:pPr algn="just"/>
            <a:r>
              <a:rPr lang="en-US" sz="3600" b="1" dirty="0">
                <a:latin typeface="Arial" panose="020B0604020202020204" pitchFamily="34" charset="0"/>
                <a:cs typeface="Arial" panose="020B0604020202020204" pitchFamily="34" charset="0"/>
              </a:rPr>
              <a:t>Figure 3</a:t>
            </a:r>
            <a:r>
              <a:rPr lang="en-US" sz="3600" dirty="0">
                <a:latin typeface="Arial" panose="020B0604020202020204" pitchFamily="34" charset="0"/>
                <a:cs typeface="Arial" panose="020B0604020202020204" pitchFamily="34" charset="0"/>
              </a:rPr>
              <a:t> shows the MTF of the lens, representing the spatial frequency response in terms of contrast. The MTF is the magnitude of the Fourier transform of the PSF.</a:t>
            </a:r>
            <a:endParaRPr lang="en-US" sz="3600" b="1"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CDC1882F-BF9D-45C3-94B6-1AF5D5E13209}"/>
              </a:ext>
            </a:extLst>
          </p:cNvPr>
          <p:cNvSpPr/>
          <p:nvPr/>
        </p:nvSpPr>
        <p:spPr>
          <a:xfrm>
            <a:off x="26206340" y="22532104"/>
            <a:ext cx="10069449" cy="3970318"/>
          </a:xfrm>
          <a:prstGeom prst="rect">
            <a:avLst/>
          </a:prstGeom>
        </p:spPr>
        <p:txBody>
          <a:bodyPr wrap="square">
            <a:spAutoFit/>
          </a:bodyPr>
          <a:lstStyle/>
          <a:p>
            <a:pPr algn="just"/>
            <a:r>
              <a:rPr lang="en-US" sz="3600" b="1" dirty="0">
                <a:latin typeface="Arial" panose="020B0604020202020204" pitchFamily="34" charset="0"/>
                <a:cs typeface="Arial" panose="020B0604020202020204" pitchFamily="34" charset="0"/>
              </a:rPr>
              <a:t>Figure 4</a:t>
            </a:r>
            <a:r>
              <a:rPr lang="en-US" sz="3600" dirty="0">
                <a:latin typeface="Arial" panose="020B0604020202020204" pitchFamily="34" charset="0"/>
                <a:cs typeface="Arial" panose="020B0604020202020204" pitchFamily="34" charset="0"/>
              </a:rPr>
              <a:t> shows the slanted edge test pattern before and after convolution with the PSF and resampling to the final output resolution.</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final image is appropriately blurred, representing an accurate image formed by the specified model.</a:t>
            </a:r>
            <a:endParaRPr lang="en-US" sz="36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4801</TotalTime>
  <Words>788</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Faulkner;koolkid447@gmail.com</dc:creator>
  <cp:lastModifiedBy>Sean Staub</cp:lastModifiedBy>
  <cp:revision>225</cp:revision>
  <dcterms:created xsi:type="dcterms:W3CDTF">2016-03-07T04:15:55Z</dcterms:created>
  <dcterms:modified xsi:type="dcterms:W3CDTF">2021-06-03T16:40:00Z</dcterms:modified>
</cp:coreProperties>
</file>