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2" r:id="rId17"/>
    <p:sldId id="273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dB(v_out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PHASE(v_out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Dämpfung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'dB(v_out)'!$B$1</c:f>
              <c:strCache>
                <c:ptCount val="1"/>
                <c:pt idx="0">
                  <c:v>dB(v_out)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'dB(v_out)'!$A$2:$A$502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'dB(v_out)'!$B$2:$B$502</c:f>
              <c:numCache>
                <c:formatCode>#,##0.00\ "dB"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09-4455-8418-2A9FC2FA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623312"/>
        <c:axId val="525623640"/>
      </c:scatterChart>
      <c:valAx>
        <c:axId val="5256233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640"/>
        <c:crosses val="autoZero"/>
        <c:crossBetween val="midCat"/>
      </c:valAx>
      <c:valAx>
        <c:axId val="52562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Dämpfung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dB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8232179528416"/>
          <c:y val="0.12043114149175828"/>
          <c:w val="0.7308477724374558"/>
          <c:h val="0.722767146575895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'PHASE(v_out)'!$B$1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'PHASE(v_out)'!$A$2:$A$502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'PHASE(v_out)'!$B$2:$B$502</c:f>
              <c:numCache>
                <c:formatCode>#,##0.00\ "°"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65-4193-8D05-8DEFE6202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610504"/>
        <c:axId val="557609848"/>
      </c:scatterChart>
      <c:valAx>
        <c:axId val="5576105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09848"/>
        <c:crosses val="autoZero"/>
        <c:crossBetween val="midCat"/>
      </c:valAx>
      <c:valAx>
        <c:axId val="55760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Phase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°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0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BAF8-5FE4-4E64-8992-DB975BC78031}" type="datetimeFigureOut">
              <a:rPr lang="de-AT" smtClean="0"/>
              <a:t>21.05.2019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7702-9C3C-4A75-8CBD-C300691DC5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710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593E-EDEF-46B8-8833-C0D52A73DD0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1DA8-F332-4722-9142-2BC01C20E9E8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4C0C-0476-4007-8AC7-30A365E2375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681C-71B6-4BB0-B273-B404D38104F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43BC-B430-4139-94CD-7D9162D8D49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A6A8-979B-4673-BF11-E1740A4CF0B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7766-3357-49BE-97ED-B7D827AABBA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9AB2-DFCC-47E0-A781-D557CED5843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01D-A0F7-4274-8459-BA05621425F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2BF8-B4F3-47E4-9420-B3CB11A0573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0EFA-E706-4799-8966-B7427A05D31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995B-F66C-40F1-8A9C-B5751E91C4F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2C3-807F-4686-A083-68ADD92A59DE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F6-58E9-42EF-BCE1-EAC5B2FB5A7E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9CCA-3CB2-4673-AC23-A6818D07AAE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3120-FCFA-4CBC-9D1B-38C298200EC7}" type="datetime1">
              <a:rPr lang="en-US" smtClean="0"/>
              <a:t>5/21/2019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6559-9DC5-4677-9809-946D4FEB7FA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18BD13-A172-46D0-A1EF-10298AE8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7AD6-FF76-4604-8AF2-38A719F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A984F28-480E-4751-AFAC-2FD4C236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22716"/>
            <a:ext cx="9003561" cy="180268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EF55FC-BDDC-4366-82A5-C0A00844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E983-E0F1-4E06-BD76-0C0A66E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641623" cy="5646722"/>
          </a:xfrm>
        </p:spPr>
        <p:txBody>
          <a:bodyPr/>
          <a:lstStyle/>
          <a:p>
            <a:r>
              <a:rPr lang="de-AT" dirty="0"/>
              <a:t>Netzteil : Tiefpass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95D61B3-FB68-465B-AFFE-D85570E8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6806"/>
              </p:ext>
            </p:extLst>
          </p:nvPr>
        </p:nvGraphicFramePr>
        <p:xfrm>
          <a:off x="3283261" y="501010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E9D71-1CE6-46B7-AEA7-94B59C046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964891"/>
              </p:ext>
            </p:extLst>
          </p:nvPr>
        </p:nvGraphicFramePr>
        <p:xfrm>
          <a:off x="3283260" y="3629171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A0197C-AEFA-40BD-AA82-ECA01673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8406-F5B0-4AF5-B0DB-F269FE3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AT" dirty="0"/>
              <a:t>Netzteil : Spannungsanpassung</a:t>
            </a: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176DAFDA-52BA-4DF8-B947-D2ACF65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5807"/>
            <a:ext cx="2450034" cy="3882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</p:spPr>
            <p:txBody>
              <a:bodyPr>
                <a:normAutofit/>
              </a:bodyPr>
              <a:lstStyle/>
              <a:p>
                <a:r>
                  <a:rPr lang="de-AT" sz="1500" dirty="0"/>
                  <a:t>Trafo transformiert Eingangsspannung auf eine zu hohe Ausgangsspannung -&gt; Spannungsteiler</a:t>
                </a:r>
              </a:p>
              <a:p>
                <a:endParaRPr lang="de-A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280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de-AT" i="1">
                          <a:latin typeface="Cambria Math" panose="02040503050406030204" pitchFamily="18" charset="0"/>
                        </a:rPr>
                        <m:t>=625Ω</m:t>
                      </m:r>
                    </m:oMath>
                  </m:oMathPara>
                </a14:m>
                <a:endParaRPr lang="en-GB" dirty="0"/>
              </a:p>
              <a:p>
                <a:r>
                  <a:rPr lang="de-AT" sz="1500" dirty="0"/>
                  <a:t>Realisierung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de-AT" sz="1500" dirty="0"/>
                  <a:t>:</a:t>
                </a:r>
              </a:p>
              <a:p>
                <a:pPr marL="0" indent="0">
                  <a:buNone/>
                </a:pPr>
                <a:endParaRPr lang="de-AT" sz="1500" dirty="0"/>
              </a:p>
            </p:txBody>
          </p:sp>
        </mc:Choice>
        <mc:Fallback xmlns="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75B33C-4A2B-4AEE-8577-AC745C89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814" y="4223676"/>
            <a:ext cx="4076700" cy="2047875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55CB57-9A8D-4B4E-8995-BF5B99A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80AE-A398-40E7-AD40-E5617DF2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Schaltplan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89DA0-E1B1-400B-9546-27650E06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0359F3-EA57-4F43-BDE2-8AFB4856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5" y="2301378"/>
            <a:ext cx="9573103" cy="25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6AC6-9EE0-48D6-A286-6DEA828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 : Röhren kurz erklärt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1D3D-87FD-452E-9417-E5DDE5F0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AT" dirty="0"/>
              <a:t>Was sind Elektronenröhren: </a:t>
            </a:r>
          </a:p>
          <a:p>
            <a:endParaRPr lang="de-AT" dirty="0"/>
          </a:p>
        </p:txBody>
      </p:sp>
      <p:pic>
        <p:nvPicPr>
          <p:cNvPr id="1030" name="Picture 6" descr="https://upload.wikimedia.org/wikipedia/commons/thumb/f/f2/Triode.PNG/170px-Triode.PNG">
            <a:extLst>
              <a:ext uri="{FF2B5EF4-FFF2-40B4-BE49-F238E27FC236}">
                <a16:creationId xmlns:a16="http://schemas.microsoft.com/office/drawing/2014/main" id="{0B17803F-2FC3-47F0-AC3C-6E06A601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2" y="2818138"/>
            <a:ext cx="3101846" cy="31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b/ba/Triode-english-text.svg/220px-Triode-english-text.svg.png">
            <a:extLst>
              <a:ext uri="{FF2B5EF4-FFF2-40B4-BE49-F238E27FC236}">
                <a16:creationId xmlns:a16="http://schemas.microsoft.com/office/drawing/2014/main" id="{19E6873E-FB8F-457B-A165-9346AF04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1930400"/>
            <a:ext cx="3014058" cy="40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6F11B-4816-4E09-B099-D4F68EC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EB307-3D52-4FE2-8B5F-B2EEF011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20" y="2043484"/>
            <a:ext cx="5215680" cy="388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311ED-04A0-48AE-814C-19F6DD95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Endstufe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B05A-D1F0-4B8F-87E7-20142DEC504A}"/>
              </a:ext>
            </a:extLst>
          </p:cNvPr>
          <p:cNvSpPr txBox="1"/>
          <p:nvPr/>
        </p:nvSpPr>
        <p:spPr>
          <a:xfrm>
            <a:off x="3181666" y="473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9624-E678-417B-A2FB-A7CBE662331D}"/>
              </a:ext>
            </a:extLst>
          </p:cNvPr>
          <p:cNvSpPr txBox="1"/>
          <p:nvPr/>
        </p:nvSpPr>
        <p:spPr>
          <a:xfrm>
            <a:off x="3676261" y="2575249"/>
            <a:ext cx="181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8 Ohm Ausgang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CF140-89CE-4ECD-80BC-5FFDBBE4D4D8}"/>
              </a:ext>
            </a:extLst>
          </p:cNvPr>
          <p:cNvSpPr txBox="1"/>
          <p:nvPr/>
        </p:nvSpPr>
        <p:spPr>
          <a:xfrm>
            <a:off x="1790305" y="257524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5,2k Ohm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08F15-7209-401F-8E5D-B71AE8AD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34" y="3878953"/>
            <a:ext cx="4513104" cy="242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3CFEA-634C-4D2F-BE81-73BD01A6362D}"/>
              </a:ext>
            </a:extLst>
          </p:cNvPr>
          <p:cNvSpPr txBox="1"/>
          <p:nvPr/>
        </p:nvSpPr>
        <p:spPr>
          <a:xfrm>
            <a:off x="6096000" y="3429000"/>
            <a:ext cx="16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EL 84 Pin-out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F6A982-8004-484F-8AEE-219B1EE5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8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D6F-7006-40B7-B469-80CF182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Gesamtschaltung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72837-CBF5-4F0D-A454-22E8D7C3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531E-3DF9-4041-993C-760DE579E7FE}"/>
              </a:ext>
            </a:extLst>
          </p:cNvPr>
          <p:cNvSpPr txBox="1"/>
          <p:nvPr/>
        </p:nvSpPr>
        <p:spPr>
          <a:xfrm>
            <a:off x="3579223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FD05A-04F2-45AB-8A44-560D165FC220}"/>
              </a:ext>
            </a:extLst>
          </p:cNvPr>
          <p:cNvSpPr txBox="1"/>
          <p:nvPr/>
        </p:nvSpPr>
        <p:spPr>
          <a:xfrm>
            <a:off x="6021977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75A6B-15A1-4F1F-A822-65B754C14EE4}"/>
              </a:ext>
            </a:extLst>
          </p:cNvPr>
          <p:cNvSpPr txBox="1"/>
          <p:nvPr/>
        </p:nvSpPr>
        <p:spPr>
          <a:xfrm>
            <a:off x="1306286" y="271707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280V DC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E557-C4A0-4B33-8093-D17F319AE590}"/>
              </a:ext>
            </a:extLst>
          </p:cNvPr>
          <p:cNvSpPr txBox="1"/>
          <p:nvPr/>
        </p:nvSpPr>
        <p:spPr>
          <a:xfrm>
            <a:off x="7053943" y="27170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077D-8A59-40A0-82A8-7661CEF86303}"/>
              </a:ext>
            </a:extLst>
          </p:cNvPr>
          <p:cNvSpPr txBox="1"/>
          <p:nvPr/>
        </p:nvSpPr>
        <p:spPr>
          <a:xfrm>
            <a:off x="900565" y="37715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Signal 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D3B308-79CA-45B8-B432-1C7251F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336-61E2-4F6E-B95A-182976A6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Testaufbau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B7FAC-0DEB-46A8-A3BC-8FCE6A42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9" t="6709" r="5811" b="19487"/>
          <a:stretch/>
        </p:blipFill>
        <p:spPr>
          <a:xfrm>
            <a:off x="4757954" y="2139028"/>
            <a:ext cx="5735226" cy="362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FA1E4-4A81-42EC-874F-80E6DAAB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81" t="17015" r="8571" b="4381"/>
          <a:stretch/>
        </p:blipFill>
        <p:spPr>
          <a:xfrm>
            <a:off x="307045" y="2139028"/>
            <a:ext cx="4241075" cy="362100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9A766A-71DF-4B36-8866-29FF645E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Messungen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302" name="Grafik 301"/>
          <p:cNvPicPr/>
          <p:nvPr/>
        </p:nvPicPr>
        <p:blipFill>
          <a:blip r:embed="rId2"/>
          <a:srcRect t="2654"/>
          <a:stretch/>
        </p:blipFill>
        <p:spPr>
          <a:xfrm>
            <a:off x="1005840" y="2103120"/>
            <a:ext cx="7417800" cy="3694320"/>
          </a:xfrm>
          <a:prstGeom prst="rect">
            <a:avLst/>
          </a:prstGeom>
          <a:ln>
            <a:noFill/>
          </a:ln>
        </p:spPr>
      </p:pic>
      <p:sp>
        <p:nvSpPr>
          <p:cNvPr id="303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Bode Diagram linker Kanal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Messungen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Bode Diagram rechter Kanal</a:t>
            </a:r>
          </a:p>
        </p:txBody>
      </p:sp>
      <p:pic>
        <p:nvPicPr>
          <p:cNvPr id="307" name="Grafik 306"/>
          <p:cNvPicPr/>
          <p:nvPr/>
        </p:nvPicPr>
        <p:blipFill>
          <a:blip r:embed="rId2"/>
          <a:srcRect t="2655"/>
          <a:stretch/>
        </p:blipFill>
        <p:spPr>
          <a:xfrm>
            <a:off x="1010520" y="2085840"/>
            <a:ext cx="7418160" cy="369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3" y="514184"/>
            <a:ext cx="8596668" cy="913075"/>
          </a:xfrm>
        </p:spPr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/>
              <a:t>Blockschaltbild</a:t>
            </a:r>
          </a:p>
          <a:p>
            <a:pPr lvl="1"/>
            <a:r>
              <a:rPr lang="de-AT" dirty="0"/>
              <a:t>Transformator Grenzdaten</a:t>
            </a:r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Spannungsanpassung</a:t>
            </a:r>
          </a:p>
          <a:p>
            <a:pPr lvl="1"/>
            <a:r>
              <a:rPr lang="de-AT" dirty="0"/>
              <a:t>Schaltplan des Netzteils</a:t>
            </a:r>
          </a:p>
          <a:p>
            <a:r>
              <a:rPr lang="de-AT" dirty="0"/>
              <a:t>Verstärker</a:t>
            </a:r>
          </a:p>
          <a:p>
            <a:pPr lvl="1"/>
            <a:r>
              <a:rPr lang="de-AT" dirty="0"/>
              <a:t>Röhren kurz erklärt</a:t>
            </a:r>
          </a:p>
          <a:p>
            <a:pPr lvl="1"/>
            <a:r>
              <a:rPr lang="de-AT" dirty="0"/>
              <a:t>Endstufe</a:t>
            </a:r>
          </a:p>
          <a:p>
            <a:pPr lvl="1"/>
            <a:r>
              <a:rPr lang="de-AT" dirty="0"/>
              <a:t>Gesamtschaltung</a:t>
            </a:r>
          </a:p>
          <a:p>
            <a:pPr lvl="1"/>
            <a:r>
              <a:rPr lang="de-AT" dirty="0"/>
              <a:t>Testaufbau</a:t>
            </a:r>
          </a:p>
          <a:p>
            <a:pPr lvl="1"/>
            <a:r>
              <a:rPr lang="de-AT" dirty="0"/>
              <a:t>Messung</a:t>
            </a:r>
          </a:p>
          <a:p>
            <a:r>
              <a:rPr lang="de-AT" dirty="0"/>
              <a:t>Gehäuse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26531F-4C75-4671-B6AC-2780E634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6" y="1632416"/>
            <a:ext cx="5049858" cy="359316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DCB19-09FF-457E-9172-6C36053E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10F1E-20C8-4342-8B62-0F80D844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Gehäuse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C14C2-0D82-41A1-9470-BBAF4A04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13988" cy="3880773"/>
          </a:xfrm>
        </p:spPr>
        <p:txBody>
          <a:bodyPr/>
          <a:lstStyle/>
          <a:p>
            <a:r>
              <a:rPr lang="de-AT" dirty="0"/>
              <a:t>Alle Spulen zueinander verdreht</a:t>
            </a:r>
          </a:p>
          <a:p>
            <a:r>
              <a:rPr lang="de-AT" dirty="0"/>
              <a:t>Möglichst viel Abstand zwischen Verstärkenden Elementen und Netzteil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8A95B2-E14B-4C00-89A9-F3937147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60DC928-2E54-4ACA-918E-FF7CE1B80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505707"/>
              </p:ext>
            </p:extLst>
          </p:nvPr>
        </p:nvGraphicFramePr>
        <p:xfrm>
          <a:off x="3991322" y="1153120"/>
          <a:ext cx="6997380" cy="488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1322" y="1153120"/>
                        <a:ext cx="6997380" cy="4888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32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233B7-DFC3-4E73-B2EA-4E73AA3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Individuelle Themenstellungen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A37FF7-0C29-4B18-8B1F-D7DC6288E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7924"/>
              </p:ext>
            </p:extLst>
          </p:nvPr>
        </p:nvGraphicFramePr>
        <p:xfrm>
          <a:off x="677863" y="2160588"/>
          <a:ext cx="859631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98358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0269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Christian </a:t>
                      </a:r>
                      <a:r>
                        <a:rPr lang="de-AT" b="0" i="1" dirty="0" err="1"/>
                        <a:t>Schrefl</a:t>
                      </a:r>
                      <a:endParaRPr lang="de-AT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2171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7FF41C-797D-4DC1-A5BE-92BD90A4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5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33B2-9B9C-41F3-ABA2-A6C7E7E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Geplantes Ergebnis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8B646B-FF3F-40FA-A226-9E940B9A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01302"/>
              </p:ext>
            </p:extLst>
          </p:nvPr>
        </p:nvGraphicFramePr>
        <p:xfrm>
          <a:off x="677863" y="2160588"/>
          <a:ext cx="859631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533991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289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Netzteil soll stabil die Versorgungsspannungen liefern.</a:t>
                      </a:r>
                      <a:endParaRPr lang="de-A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3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Schrefl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Verstärkenden Elemente sollen stabil ein Eingangssignal mit 6W ausgeben.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43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7B6145-5289-42C8-8C43-2DDEFCD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9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61605-6107-45FF-BD22-36EF73A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CFA-AF3A-4A50-A4D9-CB476E7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27.11.2018 Entwicklung des Schaltungskonzepts abgeschlossen, benötigte Bauteile bestellt</a:t>
            </a:r>
            <a:endParaRPr lang="en-GB" dirty="0"/>
          </a:p>
          <a:p>
            <a:r>
              <a:rPr lang="de-AT" dirty="0"/>
              <a:t>15.01.2019 Prototyp der Verstärkerschaltung (1 Kanal) fertiggestellt</a:t>
            </a:r>
            <a:endParaRPr lang="en-GB" dirty="0"/>
          </a:p>
          <a:p>
            <a:r>
              <a:rPr lang="de-AT" dirty="0"/>
              <a:t>26.02.2019 Leiterplattenentwicklung abgeschlossen</a:t>
            </a:r>
            <a:endParaRPr lang="en-GB" dirty="0"/>
          </a:p>
          <a:p>
            <a:r>
              <a:rPr lang="de-AT" dirty="0"/>
              <a:t>30.04.2019 Finale Version des Netzteils und eines Kanales</a:t>
            </a:r>
            <a:endParaRPr lang="en-GB" dirty="0"/>
          </a:p>
          <a:p>
            <a:r>
              <a:rPr lang="de-AT" dirty="0"/>
              <a:t>28.05.2019 Gesamttests abgeschlossen </a:t>
            </a:r>
            <a:endParaRPr lang="en-GB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53DA5-F0C8-4567-BC86-FD263373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15DF-235A-47A2-B21B-FB53326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1BCA-2E5D-495D-B82E-8A1BC44E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6889"/>
            <a:ext cx="8596668" cy="20944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32278-1B8D-42E5-B1B8-BD80E26CC9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538720"/>
            <a:ext cx="8596668" cy="2408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61B2F1A-B5A0-421C-831C-325570AE3A01}"/>
              </a:ext>
            </a:extLst>
          </p:cNvPr>
          <p:cNvSpPr txBox="1"/>
          <p:nvPr/>
        </p:nvSpPr>
        <p:spPr>
          <a:xfrm>
            <a:off x="5939405" y="185241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A69236-348F-45C7-8B7C-5395A4B44B23}"/>
              </a:ext>
            </a:extLst>
          </p:cNvPr>
          <p:cNvSpPr txBox="1"/>
          <p:nvPr/>
        </p:nvSpPr>
        <p:spPr>
          <a:xfrm>
            <a:off x="8317657" y="185474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F0EC0CC-0C19-4E35-A2A8-0CF0CF2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6F50-4547-4795-A9F5-D6970A8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6,3 </m:t>
                                </m:r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∗250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+1,6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∗6,3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AT" sz="15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𝟏𝟓𝟕𝐀</m:t>
                                </m:r>
                              </m:oMath>
                            </m:oMathPara>
                          </a14:m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230 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2∗(50 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𝟏𝟎𝟒𝐦𝐀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250 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AT" sz="1500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0,76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+0,3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AT" sz="15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𝟔𝐀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6,3 </m:t>
                              </m:r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106383" r="-89016" b="-8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06383" r="-1039" b="-8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225581" r="-1039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80460" r="-89016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80460" r="-1039" b="-98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84706" r="-1039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7F99BBD-2473-4CC8-8C94-E4CDFFD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8" y="2493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AB42F-7C21-461A-B8DF-5BA8078E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820483"/>
            <a:ext cx="76039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wird der doppelte Strom benötigt, da zwei Röhren für einen Stereoverstärker benötigt werden.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Endstufenröhre EL84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[3]</a:t>
            </a:r>
            <a:r>
              <a:rPr kumimoji="0" lang="de-A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Vorverstärkerröhre 12AX7</a:t>
            </a:r>
            <a:endParaRPr kumimoji="0" lang="de-A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9A866A-0978-4D69-87A9-4EF9DB6E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9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0482-0107-43A7-B646-F52A8002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58D7-C779-48C9-AF35-C705538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Verwendeter Trafo: TRA400 von die-wuesten.de</a:t>
            </a:r>
          </a:p>
          <a:p>
            <a:r>
              <a:rPr lang="de-AT" dirty="0"/>
              <a:t>200VA Trafo</a:t>
            </a:r>
          </a:p>
          <a:p>
            <a:pPr marL="0" indent="0">
              <a:buNone/>
            </a:pP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361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𝟏𝟎𝟎𝐕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270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5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3,5A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7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6" t="-115556" r="-88553" b="-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115556" r="-490" b="-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210870" r="-490" b="-3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317778" r="-490" b="-2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09F076-CB89-42E6-B8B0-C17A8B80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4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12346-C853-4195-A406-5C73352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Grenzfrequenz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AT" dirty="0"/>
                  <a:t>, da:</a:t>
                </a:r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http://deacademic.com/pictures/dewiki/69/Einweg_Zweiweg_Gleichrichtung.png">
            <a:extLst>
              <a:ext uri="{FF2B5EF4-FFF2-40B4-BE49-F238E27FC236}">
                <a16:creationId xmlns:a16="http://schemas.microsoft.com/office/drawing/2014/main" id="{EB44E1D7-94CC-4303-87DD-B2B88F4B43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/>
        </p:blipFill>
        <p:spPr bwMode="auto">
          <a:xfrm>
            <a:off x="220553" y="2758513"/>
            <a:ext cx="3970949" cy="199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http://deacademic.com/pictures/dewiki/69/Einweg_Zweiweg_Gleichrichtung.png">
            <a:extLst>
              <a:ext uri="{FF2B5EF4-FFF2-40B4-BE49-F238E27FC236}">
                <a16:creationId xmlns:a16="http://schemas.microsoft.com/office/drawing/2014/main" id="{2DCD747C-6425-48E7-9FB9-95B35D74DD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5494526" y="3030708"/>
            <a:ext cx="4491446" cy="1212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8187B1-6677-4A75-9FFA-0F602E11AF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9" t="10109" r="39175" b="39522"/>
          <a:stretch/>
        </p:blipFill>
        <p:spPr bwMode="auto">
          <a:xfrm>
            <a:off x="4042466" y="3429000"/>
            <a:ext cx="1558213" cy="1212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BCE20D-37D0-46D5-B3A8-C9982DAE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4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Breitbild</PresentationFormat>
  <Paragraphs>127</Paragraphs>
  <Slides>20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Trebuchet MS</vt:lpstr>
      <vt:lpstr>Wingdings 3</vt:lpstr>
      <vt:lpstr>Facette</vt:lpstr>
      <vt:lpstr>PDF</vt:lpstr>
      <vt:lpstr>Röhrenverstärker</vt:lpstr>
      <vt:lpstr>Inhaltsverzeichnis</vt:lpstr>
      <vt:lpstr>Projektbeschreibung :  Individuelle Themenstellungen</vt:lpstr>
      <vt:lpstr>Projektbeschreibung :  Geplantes Ergebnis</vt:lpstr>
      <vt:lpstr>Projektbeschreibung : Meilensteine</vt:lpstr>
      <vt:lpstr>Netzteil : Blockschaltbild</vt:lpstr>
      <vt:lpstr>Netzteil : Transformator Grenzdaten</vt:lpstr>
      <vt:lpstr>Netzteil : Transformator Grenzdaten</vt:lpstr>
      <vt:lpstr>Netzteil : Tiefpass</vt:lpstr>
      <vt:lpstr>Netzteil : Tiefpass</vt:lpstr>
      <vt:lpstr>Netzteil : Tiefpass</vt:lpstr>
      <vt:lpstr>Netzteil : Spannungsanpassung</vt:lpstr>
      <vt:lpstr>Netzteil : Schaltplan</vt:lpstr>
      <vt:lpstr>Verstärker : Röhren kurz erklärt</vt:lpstr>
      <vt:lpstr>Verstärker: Endstufe</vt:lpstr>
      <vt:lpstr>Verstärker: Gesamtschaltung</vt:lpstr>
      <vt:lpstr>Verstärker: Testaufbau</vt:lpstr>
      <vt:lpstr>PowerPoint-Präsentation</vt:lpstr>
      <vt:lpstr>PowerPoint-Präsentation</vt:lpstr>
      <vt:lpstr>Gehäuse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Patrik Staudenmayer</cp:lastModifiedBy>
  <cp:revision>23</cp:revision>
  <dcterms:created xsi:type="dcterms:W3CDTF">2019-01-06T14:20:26Z</dcterms:created>
  <dcterms:modified xsi:type="dcterms:W3CDTF">2019-05-21T06:47:56Z</dcterms:modified>
</cp:coreProperties>
</file>