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  <p:sldId id="265" r:id="rId9"/>
    <p:sldId id="267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47"/>
    <p:restoredTop sz="94679"/>
  </p:normalViewPr>
  <p:slideViewPr>
    <p:cSldViewPr snapToGrid="0">
      <p:cViewPr varScale="1">
        <p:scale>
          <a:sx n="158" d="100"/>
          <a:sy n="15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7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1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2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368A8-E507-E5CC-6288-DF02503DA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10" y="174544"/>
            <a:ext cx="2434512" cy="4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ED039-AD5A-4DB5-9877-9ED261C07FF6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EAD642-5E24-2BEE-2B29-61E89CCB8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9" y="169569"/>
            <a:ext cx="1635392" cy="2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64B4A-37DD-F34A-3D24-F87422E7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RIWOLink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A8ABC2-A6C6-3100-7B83-FC484A32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Clip </a:t>
            </a:r>
            <a:r>
              <a:rPr lang="de-DE" dirty="0" err="1"/>
              <a:t>localization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05E85E-EEA6-DB55-9D67-26787B3D1C0E}"/>
              </a:ext>
            </a:extLst>
          </p:cNvPr>
          <p:cNvSpPr txBox="1"/>
          <p:nvPr/>
        </p:nvSpPr>
        <p:spPr>
          <a:xfrm>
            <a:off x="0" y="6235678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 Staudinger - Simon Wolf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6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171DF8BB-EA46-A1B3-F66E-A6105CD2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75" y="1306190"/>
            <a:ext cx="4576450" cy="45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E606-5E8A-72DE-3526-99B51A46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E5E10-9691-A0C9-22EE-C8835BE7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Herausforderung: Domain Transfer</a:t>
            </a:r>
          </a:p>
          <a:p>
            <a:pPr lvl="1"/>
            <a:r>
              <a:rPr lang="de-DE" dirty="0"/>
              <a:t>Datenqualität</a:t>
            </a:r>
          </a:p>
          <a:p>
            <a:pPr lvl="1"/>
            <a:r>
              <a:rPr lang="de-DE" dirty="0"/>
              <a:t>Diversität</a:t>
            </a:r>
          </a:p>
          <a:p>
            <a:r>
              <a:rPr lang="de-DE" dirty="0"/>
              <a:t>Hyperparameter</a:t>
            </a:r>
            <a:r>
              <a:rPr lang="de-DE"/>
              <a:t>: Bildgröße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1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AC340523-7E25-E005-1D8B-3A8B1C54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12" y="788416"/>
            <a:ext cx="5624576" cy="56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2C20A-3AFC-C391-7E5B-DB474666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Projektziel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DDE21-8A94-CDFA-BBDE-AE75C9EC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Clip Lokalisierung bei Ligatur in Gallenblasenentfernung</a:t>
            </a:r>
          </a:p>
          <a:p>
            <a:pPr lvl="1"/>
            <a:r>
              <a:rPr lang="de-DE"/>
              <a:t>Beitrag zum Patientenschutz</a:t>
            </a:r>
          </a:p>
          <a:p>
            <a:r>
              <a:rPr lang="de-DE"/>
              <a:t>KI-Modell für Objekterkennung</a:t>
            </a:r>
          </a:p>
          <a:p>
            <a:endParaRPr lang="de-DE" dirty="0"/>
          </a:p>
        </p:txBody>
      </p:sp>
      <p:pic>
        <p:nvPicPr>
          <p:cNvPr id="4" name="Grafik 3" descr="Ein Bild, das Essen, Schokolade enthält.&#10;&#10;Automatisch generierte Beschreibung">
            <a:extLst>
              <a:ext uri="{FF2B5EF4-FFF2-40B4-BE49-F238E27FC236}">
                <a16:creationId xmlns:a16="http://schemas.microsoft.com/office/drawing/2014/main" id="{864CBAF7-C0D3-00A5-375E-C91B2797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31" y="1406465"/>
            <a:ext cx="3979290" cy="48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FA183-486B-EBF4-A594-C716253B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50D9E-A08E-86E0-3DD4-E042F194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Training auf Phantom-Daten</a:t>
            </a:r>
          </a:p>
          <a:p>
            <a:r>
              <a:rPr lang="de-DE" dirty="0"/>
              <a:t>Evaluation auf Echt-Daten</a:t>
            </a:r>
          </a:p>
          <a:p>
            <a:pPr lvl="1"/>
            <a:r>
              <a:rPr lang="de-DE" dirty="0" err="1"/>
              <a:t>mAP</a:t>
            </a:r>
            <a:r>
              <a:rPr lang="de-DE" dirty="0"/>
              <a:t> auf Phantom-Daten mindestens 0.4</a:t>
            </a:r>
          </a:p>
          <a:p>
            <a:pPr lvl="1"/>
            <a:r>
              <a:rPr lang="de-DE" dirty="0" err="1"/>
              <a:t>mAP</a:t>
            </a:r>
            <a:r>
              <a:rPr lang="de-DE" dirty="0"/>
              <a:t> auf Echt-Daten mindestens 0.2</a:t>
            </a:r>
          </a:p>
          <a:p>
            <a:pPr lvl="1"/>
            <a:r>
              <a:rPr lang="de-DE" dirty="0"/>
              <a:t>Evaluierung nach COCO- bzw. Pascal-Implementierung</a:t>
            </a:r>
          </a:p>
          <a:p>
            <a:r>
              <a:rPr lang="de-DE" dirty="0"/>
              <a:t>Kreuzvalidierung</a:t>
            </a:r>
          </a:p>
          <a:p>
            <a:r>
              <a:rPr lang="de-DE" dirty="0"/>
              <a:t>Ausgeglichene Verteilung der Klassenhäufigkeiten</a:t>
            </a:r>
          </a:p>
          <a:p>
            <a:r>
              <a:rPr lang="de-DE" dirty="0"/>
              <a:t>Laufzeitanforderungen</a:t>
            </a:r>
          </a:p>
          <a:p>
            <a:pPr lvl="1"/>
            <a:r>
              <a:rPr lang="de-DE" dirty="0"/>
              <a:t>Inferenz max. 1 Sekunde</a:t>
            </a:r>
          </a:p>
          <a:p>
            <a:pPr lvl="1"/>
            <a:r>
              <a:rPr lang="de-DE" dirty="0"/>
              <a:t>Max. 12 GB an VRAM, 12 GB RAM und 12 GB HD Speicher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07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6111-1EC1-BD15-8093-6585BEC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17BE-1245-75BB-3565-C69AF55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Phantom-Daten labeln in CVAT</a:t>
            </a:r>
          </a:p>
          <a:p>
            <a:r>
              <a:rPr lang="de-DE" dirty="0"/>
              <a:t>Data Augmentation</a:t>
            </a:r>
          </a:p>
          <a:p>
            <a:pPr lvl="1"/>
            <a:r>
              <a:rPr lang="de-DE" dirty="0"/>
              <a:t>Rotation,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/>
              <a:t>Zufällige Kombination</a:t>
            </a:r>
          </a:p>
          <a:p>
            <a:pPr lvl="1"/>
            <a:r>
              <a:rPr lang="de-DE" dirty="0"/>
              <a:t>Augmentieren vor jeder Epoche</a:t>
            </a:r>
          </a:p>
          <a:p>
            <a:r>
              <a:rPr lang="de-DE" dirty="0"/>
              <a:t>Anpassung Verteilung der Klassenhäufigkeit</a:t>
            </a:r>
          </a:p>
          <a:p>
            <a:r>
              <a:rPr lang="de-DE" dirty="0"/>
              <a:t>Konvertierung von </a:t>
            </a:r>
            <a:r>
              <a:rPr lang="de-DE" dirty="0" err="1"/>
              <a:t>Yolo</a:t>
            </a:r>
            <a:r>
              <a:rPr lang="de-DE" dirty="0"/>
              <a:t>- zu Pascal-Format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9C0762-6BC3-506E-FA11-3DE274A4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861999"/>
            <a:ext cx="3089186" cy="180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76B1F9E-5328-0D39-C6B7-C363B50D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10" y="4861999"/>
            <a:ext cx="3071402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9CD11-BE87-C836-B24E-256DD46C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841" y="4861999"/>
            <a:ext cx="323636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36E1-57A6-F41F-A791-F470FAC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C3A5F-03BB-1CAC-9078-4A7583B2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Deep-Learning Modelle</a:t>
            </a:r>
          </a:p>
          <a:p>
            <a:pPr lvl="1"/>
            <a:r>
              <a:rPr lang="de-DE" dirty="0"/>
              <a:t>YOLO</a:t>
            </a:r>
          </a:p>
          <a:p>
            <a:pPr lvl="2"/>
            <a:r>
              <a:rPr lang="de-DE" dirty="0"/>
              <a:t>Basismodelle: Nano, Small, Medium</a:t>
            </a:r>
          </a:p>
          <a:p>
            <a:pPr lvl="1"/>
            <a:r>
              <a:rPr lang="de-DE" dirty="0" err="1"/>
              <a:t>Faster</a:t>
            </a:r>
            <a:r>
              <a:rPr lang="de-DE" dirty="0"/>
              <a:t> RCNN Resnet50 FPN V2</a:t>
            </a:r>
          </a:p>
          <a:p>
            <a:pPr lvl="1"/>
            <a:r>
              <a:rPr lang="de-DE" dirty="0"/>
              <a:t>Resnet18</a:t>
            </a:r>
          </a:p>
          <a:p>
            <a:r>
              <a:rPr lang="de-DE" dirty="0"/>
              <a:t>Kreuzvalidierung</a:t>
            </a:r>
          </a:p>
          <a:p>
            <a:r>
              <a:rPr lang="de-DE" dirty="0"/>
              <a:t>Hyperparameter Tuning</a:t>
            </a:r>
          </a:p>
          <a:p>
            <a:r>
              <a:rPr lang="de-DE" dirty="0"/>
              <a:t>Training mit verschiedenen Bildgrößen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78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644A8-973E-F8A0-5415-47334627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1EAE2-5146-C5D9-C262-007B423B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YOLO </a:t>
            </a:r>
          </a:p>
          <a:p>
            <a:pPr lvl="1"/>
            <a:r>
              <a:rPr lang="de-DE" dirty="0"/>
              <a:t>mAP@50 auf Echt-Daten: ~ 0.106</a:t>
            </a:r>
          </a:p>
          <a:p>
            <a:pPr lvl="1"/>
            <a:r>
              <a:rPr lang="de-DE" dirty="0"/>
              <a:t>mAP@50 auf Phantom-Daten: ~ 0.894</a:t>
            </a:r>
          </a:p>
          <a:p>
            <a:r>
              <a:rPr lang="de-DE" dirty="0" err="1"/>
              <a:t>Faster</a:t>
            </a:r>
            <a:r>
              <a:rPr lang="de-DE" dirty="0"/>
              <a:t> R-CNN</a:t>
            </a:r>
          </a:p>
          <a:p>
            <a:pPr lvl="1"/>
            <a:r>
              <a:rPr lang="de-DE" dirty="0"/>
              <a:t>mAP@50 auf Echt-Daten: ~ 0.173</a:t>
            </a:r>
          </a:p>
          <a:p>
            <a:pPr lvl="1"/>
            <a:r>
              <a:rPr lang="de-DE" dirty="0"/>
              <a:t>mAP@50 auf Phantom-Daten: ~ 0.865</a:t>
            </a:r>
          </a:p>
          <a:p>
            <a:r>
              <a:rPr lang="de-DE" dirty="0"/>
              <a:t>Resnet18</a:t>
            </a:r>
          </a:p>
          <a:p>
            <a:pPr lvl="1"/>
            <a:r>
              <a:rPr lang="de-DE" dirty="0"/>
              <a:t>mAP@50 auf Echt-Daten: ~ 0.01</a:t>
            </a:r>
          </a:p>
          <a:p>
            <a:pPr lvl="1"/>
            <a:r>
              <a:rPr lang="de-DE" dirty="0"/>
              <a:t>mAP@50 auf Phantom-Daten: ~ 0.191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009FD0-ED1D-4AB8-18BE-B49B42993439}"/>
              </a:ext>
            </a:extLst>
          </p:cNvPr>
          <p:cNvSpPr txBox="1"/>
          <p:nvPr/>
        </p:nvSpPr>
        <p:spPr>
          <a:xfrm>
            <a:off x="8541977" y="3840851"/>
            <a:ext cx="1773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Faster</a:t>
            </a:r>
            <a:r>
              <a:rPr lang="de-D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R-CNN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524C32-BA99-4849-281F-8B69E41C5203}"/>
              </a:ext>
            </a:extLst>
          </p:cNvPr>
          <p:cNvSpPr txBox="1"/>
          <p:nvPr/>
        </p:nvSpPr>
        <p:spPr>
          <a:xfrm>
            <a:off x="8964561" y="1381554"/>
            <a:ext cx="9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YOLO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D6CE58-6BAA-DB57-1CB9-156B9D8C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19" y="1781664"/>
            <a:ext cx="3600000" cy="19727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48C216C-5970-21D8-56F9-C3BD58C2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19" y="4327393"/>
            <a:ext cx="3640909" cy="19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73A77-BE55-D815-E9D1-5F3B7EBC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Erweiterte 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114E2-4EFC-D7EC-1473-72734395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„Anteiliges Training auf Phantom-Daten und Echt-Daten“</a:t>
            </a:r>
          </a:p>
          <a:p>
            <a:r>
              <a:rPr lang="de-DE" dirty="0"/>
              <a:t>Trainingsdaten</a:t>
            </a:r>
          </a:p>
          <a:p>
            <a:pPr lvl="1"/>
            <a:r>
              <a:rPr lang="de-DE" dirty="0"/>
              <a:t>Phantom-Daten plus einen Echt-Datensatz</a:t>
            </a:r>
          </a:p>
          <a:p>
            <a:pPr lvl="1"/>
            <a:r>
              <a:rPr lang="de-DE" dirty="0"/>
              <a:t>Data Augmentation auf Echt-Daten</a:t>
            </a:r>
          </a:p>
          <a:p>
            <a:pPr lvl="2"/>
            <a:r>
              <a:rPr lang="de-DE" dirty="0"/>
              <a:t>Rotation,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/>
              <a:t>Ca. 1000 Echt-Bilder (1/7 der Daten)</a:t>
            </a:r>
          </a:p>
          <a:p>
            <a:r>
              <a:rPr lang="de-DE" dirty="0"/>
              <a:t>Deep-Learning Modelle</a:t>
            </a:r>
          </a:p>
          <a:p>
            <a:pPr lvl="1"/>
            <a:r>
              <a:rPr lang="de-DE" dirty="0"/>
              <a:t>YOLO</a:t>
            </a:r>
          </a:p>
          <a:p>
            <a:pPr lvl="1"/>
            <a:r>
              <a:rPr lang="de-DE" dirty="0" err="1"/>
              <a:t>Faster</a:t>
            </a:r>
            <a:r>
              <a:rPr lang="de-DE" dirty="0"/>
              <a:t> RCNN Resnet50 FPN V2</a:t>
            </a:r>
          </a:p>
          <a:p>
            <a:pPr lvl="1"/>
            <a:endParaRPr lang="de-DE" dirty="0"/>
          </a:p>
          <a:p>
            <a:pPr marL="4500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08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BF812-99AB-39E2-5E67-74A17DCB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 (Phantom-Echt-Daten)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5F8E1-6784-317B-4FC2-501B767A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YOLO </a:t>
            </a:r>
          </a:p>
          <a:p>
            <a:pPr lvl="1"/>
            <a:r>
              <a:rPr lang="de-DE" dirty="0"/>
              <a:t>mAP@50 auf Echt-Daten: ~ 0.103</a:t>
            </a:r>
          </a:p>
          <a:p>
            <a:pPr lvl="1"/>
            <a:r>
              <a:rPr lang="de-DE" dirty="0"/>
              <a:t>mAP@50 auf Phantom-Daten: ~ 0.888</a:t>
            </a:r>
          </a:p>
          <a:p>
            <a:r>
              <a:rPr lang="de-DE" dirty="0" err="1"/>
              <a:t>Faster</a:t>
            </a:r>
            <a:r>
              <a:rPr lang="de-DE" dirty="0"/>
              <a:t> R-CNN</a:t>
            </a:r>
          </a:p>
          <a:p>
            <a:pPr lvl="1"/>
            <a:r>
              <a:rPr lang="de-DE" dirty="0"/>
              <a:t>mAP@50 auf Echt-Daten: ~ 0.258</a:t>
            </a:r>
          </a:p>
          <a:p>
            <a:pPr lvl="1"/>
            <a:r>
              <a:rPr lang="de-DE" dirty="0"/>
              <a:t>mAP@50 auf Phantom-Daten: ~ 0.694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A2571D-44D6-23D5-E9BA-B654E7A0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19" y="4283655"/>
            <a:ext cx="3600000" cy="199756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2B44F4-FD00-7E80-1282-493A67DE1C21}"/>
              </a:ext>
            </a:extLst>
          </p:cNvPr>
          <p:cNvSpPr txBox="1"/>
          <p:nvPr/>
        </p:nvSpPr>
        <p:spPr>
          <a:xfrm>
            <a:off x="8541977" y="3840851"/>
            <a:ext cx="1773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Faster</a:t>
            </a:r>
            <a:r>
              <a:rPr lang="de-D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R-CNN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84287F-E7F5-DF1C-224D-A3BFED0BE56F}"/>
              </a:ext>
            </a:extLst>
          </p:cNvPr>
          <p:cNvSpPr txBox="1"/>
          <p:nvPr/>
        </p:nvSpPr>
        <p:spPr>
          <a:xfrm>
            <a:off x="8964561" y="1381554"/>
            <a:ext cx="9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YOLO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8C0C4B9-66C3-B40A-8A98-1A05BBBF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19" y="1824358"/>
            <a:ext cx="3600000" cy="20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DC809-3939-9327-0BBD-D0839156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95F51-5A7D-F87A-9370-80D4AC5C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 Container</a:t>
            </a:r>
          </a:p>
          <a:p>
            <a:pPr lvl="1"/>
            <a:r>
              <a:rPr lang="de-DE" dirty="0" err="1"/>
              <a:t>Volumes</a:t>
            </a:r>
            <a:endParaRPr lang="de-DE" dirty="0"/>
          </a:p>
          <a:p>
            <a:pPr lvl="2"/>
            <a:r>
              <a:rPr lang="de-DE" dirty="0"/>
              <a:t>Bilder</a:t>
            </a:r>
          </a:p>
          <a:p>
            <a:pPr lvl="2"/>
            <a:r>
              <a:rPr lang="de-DE" dirty="0"/>
              <a:t>Modelle</a:t>
            </a:r>
          </a:p>
          <a:p>
            <a:r>
              <a:rPr lang="de-DE" dirty="0"/>
              <a:t>Weboberfläche</a:t>
            </a:r>
          </a:p>
          <a:p>
            <a:pPr lvl="1"/>
            <a:r>
              <a:rPr lang="de-DE" dirty="0"/>
              <a:t>Visuelle Darstellung </a:t>
            </a:r>
          </a:p>
          <a:p>
            <a:pPr lvl="1"/>
            <a:r>
              <a:rPr lang="de-DE" dirty="0"/>
              <a:t>Modellwechsel</a:t>
            </a:r>
          </a:p>
        </p:txBody>
      </p:sp>
      <p:pic>
        <p:nvPicPr>
          <p:cNvPr id="6" name="Grafik 5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E9F1BEED-4BA3-AD74-3E83-50FD32A30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31" y="2354941"/>
            <a:ext cx="2196503" cy="1879378"/>
          </a:xfrm>
          <a:prstGeom prst="rect">
            <a:avLst/>
          </a:prstGeom>
        </p:spPr>
      </p:pic>
      <p:pic>
        <p:nvPicPr>
          <p:cNvPr id="10" name="Grafik 9" descr="Ein Bild, das Text, Poster, Darstellung, Design enthält.&#10;&#10;Automatisch generierte Beschreibung">
            <a:extLst>
              <a:ext uri="{FF2B5EF4-FFF2-40B4-BE49-F238E27FC236}">
                <a16:creationId xmlns:a16="http://schemas.microsoft.com/office/drawing/2014/main" id="{EE2A3B5D-837C-0F98-8C89-90823CF53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02" y="2354941"/>
            <a:ext cx="2196503" cy="18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282</Words>
  <Application>Microsoft Macintosh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Schiefer</vt:lpstr>
      <vt:lpstr>RIWOLink</vt:lpstr>
      <vt:lpstr>Projektziel</vt:lpstr>
      <vt:lpstr>Anforderungen</vt:lpstr>
      <vt:lpstr>Datenaufbereitung</vt:lpstr>
      <vt:lpstr>Methodik</vt:lpstr>
      <vt:lpstr>Metriken</vt:lpstr>
      <vt:lpstr>Erweiterte Anforderung</vt:lpstr>
      <vt:lpstr>Metriken (Phantom-Echt-Daten)</vt:lpstr>
      <vt:lpstr>Deployment</vt:lpstr>
      <vt:lpstr>PowerPoint-Präsentation</vt:lpstr>
      <vt:lpstr>Learnings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Wolf</dc:creator>
  <cp:lastModifiedBy>Tim Staudinger</cp:lastModifiedBy>
  <cp:revision>22</cp:revision>
  <dcterms:created xsi:type="dcterms:W3CDTF">2023-03-29T10:39:46Z</dcterms:created>
  <dcterms:modified xsi:type="dcterms:W3CDTF">2023-07-03T12:07:43Z</dcterms:modified>
</cp:coreProperties>
</file>