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59" r:id="rId1"/>
    <p:sldMasterId id="2147484214" r:id="rId2"/>
    <p:sldMasterId id="2147484529" r:id="rId3"/>
    <p:sldMasterId id="2147484667" r:id="rId4"/>
    <p:sldMasterId id="2147486041" r:id="rId5"/>
  </p:sldMasterIdLst>
  <p:sldIdLst>
    <p:sldId id="256" r:id="rId6"/>
    <p:sldId id="257" r:id="rId7"/>
    <p:sldId id="258" r:id="rId8"/>
    <p:sldId id="259" r:id="rId9"/>
    <p:sldId id="260" r:id="rId10"/>
    <p:sldId id="261" r:id="rId11"/>
    <p:sldId id="272" r:id="rId12"/>
    <p:sldId id="262" r:id="rId13"/>
    <p:sldId id="273" r:id="rId14"/>
    <p:sldId id="274" r:id="rId15"/>
    <p:sldId id="269"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סגנון כהה 2 - הדגשה 3/הדגשה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3" autoAdjust="0"/>
    <p:restoredTop sz="94660"/>
  </p:normalViewPr>
  <p:slideViewPr>
    <p:cSldViewPr snapToGrid="0">
      <p:cViewPr varScale="1">
        <p:scale>
          <a:sx n="87" d="100"/>
          <a:sy n="87"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13236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78574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704181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550855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98712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6182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37247799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B4A1239-A96F-41B5-9B90-67800A1F93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60037111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B4A1239-A96F-41B5-9B90-67800A1F93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528602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400295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1197808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471965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83945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248156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4206443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6524168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374140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3023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9587127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B4A1239-A96F-41B5-9B90-67800A1F93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08545141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B4A1239-A96F-41B5-9B90-67800A1F93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7631289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6657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7248991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72864546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144021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2238023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543228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4666856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9850387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4035550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70324560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B4A1239-A96F-41B5-9B90-67800A1F93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48201305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B4A1239-A96F-41B5-9B90-67800A1F93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419865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032322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4875277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42006637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5088935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9470064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8762512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he-IL"/>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662323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10558300" y="5956137"/>
            <a:ext cx="1052508" cy="365125"/>
          </a:xfrm>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5042988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8832837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4240451116"/>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722155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B4A1239-A96F-41B5-9B90-67800A1F93D0}"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2513039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889458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4223005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2400610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33702830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4786719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11"/>
          </p:nvPr>
        </p:nvSpPr>
        <p:spPr>
          <a:xfrm>
            <a:off x="774923" y="5951811"/>
            <a:ext cx="7896279" cy="365125"/>
          </a:xfrm>
        </p:spPr>
        <p:txBody>
          <a:bodyPr/>
          <a:lstStyle/>
          <a:p>
            <a:endParaRPr lang="he-IL"/>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13720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B4A1239-A96F-41B5-9B90-67800A1F93D0}"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370401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177285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03561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6221D6F7-65D8-44BF-B30B-0EE444663549}" type="datetimeFigureOut">
              <a:rPr lang="he-IL" smtClean="0"/>
              <a:t>ט"ו/חשון/תשפ"ד</a:t>
            </a:fld>
            <a:endParaRPr lang="he-I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4A1239-A96F-41B5-9B90-67800A1F93D0}" type="slidenum">
              <a:rPr lang="he-IL" smtClean="0"/>
              <a:t>‹#›</a:t>
            </a:fld>
            <a:endParaRPr lang="he-IL"/>
          </a:p>
        </p:txBody>
      </p:sp>
    </p:spTree>
    <p:extLst>
      <p:ext uri="{BB962C8B-B14F-4D97-AF65-F5344CB8AC3E}">
        <p14:creationId xmlns:p14="http://schemas.microsoft.com/office/powerpoint/2010/main" val="22355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238636127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3707069133"/>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1854022471"/>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33" r:id="rId4"/>
    <p:sldLayoutId id="2147484534" r:id="rId5"/>
    <p:sldLayoutId id="2147484535" r:id="rId6"/>
    <p:sldLayoutId id="2147484536" r:id="rId7"/>
    <p:sldLayoutId id="2147484537" r:id="rId8"/>
    <p:sldLayoutId id="2147484538" r:id="rId9"/>
    <p:sldLayoutId id="2147484539" r:id="rId10"/>
    <p:sldLayoutId id="2147484540"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B4A1239-A96F-41B5-9B90-67800A1F93D0}" type="slidenum">
              <a:rPr lang="he-IL" smtClean="0"/>
              <a:t>‹#›</a:t>
            </a:fld>
            <a:endParaRPr lang="he-IL"/>
          </a:p>
        </p:txBody>
      </p:sp>
    </p:spTree>
    <p:extLst>
      <p:ext uri="{BB962C8B-B14F-4D97-AF65-F5344CB8AC3E}">
        <p14:creationId xmlns:p14="http://schemas.microsoft.com/office/powerpoint/2010/main" val="1928131078"/>
      </p:ext>
    </p:extLst>
  </p:cSld>
  <p:clrMap bg1="lt1" tx1="dk1" bg2="lt2" tx2="dk2" accent1="accent1" accent2="accent2" accent3="accent3" accent4="accent4" accent5="accent5" accent6="accent6" hlink="hlink" folHlink="folHlink"/>
  <p:sldLayoutIdLst>
    <p:sldLayoutId id="2147484668" r:id="rId1"/>
    <p:sldLayoutId id="2147484669" r:id="rId2"/>
    <p:sldLayoutId id="2147484670" r:id="rId3"/>
    <p:sldLayoutId id="2147484671" r:id="rId4"/>
    <p:sldLayoutId id="2147484672" r:id="rId5"/>
    <p:sldLayoutId id="2147484673" r:id="rId6"/>
    <p:sldLayoutId id="2147484674" r:id="rId7"/>
    <p:sldLayoutId id="2147484675" r:id="rId8"/>
    <p:sldLayoutId id="2147484676" r:id="rId9"/>
    <p:sldLayoutId id="2147484677" r:id="rId10"/>
    <p:sldLayoutId id="2147484678"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21D6F7-65D8-44BF-B30B-0EE444663549}" type="datetimeFigureOut">
              <a:rPr lang="he-IL" smtClean="0"/>
              <a:t>ט"ו/חשון/תשפ"ד</a:t>
            </a:fld>
            <a:endParaRPr lang="he-I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he-IL"/>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B4A1239-A96F-41B5-9B90-67800A1F93D0}" type="slidenum">
              <a:rPr lang="he-IL" smtClean="0"/>
              <a:t>‹#›</a:t>
            </a:fld>
            <a:endParaRPr lang="he-IL"/>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3125096"/>
      </p:ext>
    </p:extLst>
  </p:cSld>
  <p:clrMap bg1="lt1" tx1="dk1" bg2="lt2" tx2="dk2" accent1="accent1" accent2="accent2" accent3="accent3" accent4="accent4" accent5="accent5" accent6="accent6" hlink="hlink" folHlink="folHlink"/>
  <p:sldLayoutIdLst>
    <p:sldLayoutId id="2147486042" r:id="rId1"/>
    <p:sldLayoutId id="2147486043" r:id="rId2"/>
    <p:sldLayoutId id="2147486044" r:id="rId3"/>
    <p:sldLayoutId id="2147486045" r:id="rId4"/>
    <p:sldLayoutId id="2147486046" r:id="rId5"/>
    <p:sldLayoutId id="2147486047" r:id="rId6"/>
    <p:sldLayoutId id="2147486048" r:id="rId7"/>
    <p:sldLayoutId id="2147486049" r:id="rId8"/>
    <p:sldLayoutId id="2147486050" r:id="rId9"/>
    <p:sldLayoutId id="2147486051" r:id="rId10"/>
    <p:sldLayoutId id="2147486052"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6.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1B2CCB-8B0C-B65B-72AB-248C7BC138E2}"/>
              </a:ext>
            </a:extLst>
          </p:cNvPr>
          <p:cNvSpPr>
            <a:spLocks noGrp="1"/>
          </p:cNvSpPr>
          <p:nvPr>
            <p:ph type="ctrTitle"/>
          </p:nvPr>
        </p:nvSpPr>
        <p:spPr>
          <a:xfrm>
            <a:off x="581191" y="1020431"/>
            <a:ext cx="10993549" cy="1924992"/>
          </a:xfrm>
        </p:spPr>
        <p:txBody>
          <a:bodyPr>
            <a:normAutofit/>
          </a:bodyPr>
          <a:lstStyle/>
          <a:p>
            <a:pPr algn="ctr"/>
            <a:r>
              <a:rPr lang="he-IL" sz="54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עיבוד, ניתוח והצגת נתונים</a:t>
            </a:r>
            <a:br>
              <a:rPr lang="he-IL" sz="54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br>
            <a:r>
              <a:rPr lang="he-IL" sz="54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סוכרת</a:t>
            </a:r>
          </a:p>
        </p:txBody>
      </p:sp>
      <p:sp>
        <p:nvSpPr>
          <p:cNvPr id="3" name="כותרת משנה 2">
            <a:extLst>
              <a:ext uri="{FF2B5EF4-FFF2-40B4-BE49-F238E27FC236}">
                <a16:creationId xmlns:a16="http://schemas.microsoft.com/office/drawing/2014/main" id="{7DF0537F-CF27-5B9E-420C-A3D8BF7E6D4A}"/>
              </a:ext>
            </a:extLst>
          </p:cNvPr>
          <p:cNvSpPr>
            <a:spLocks noGrp="1"/>
          </p:cNvSpPr>
          <p:nvPr>
            <p:ph type="subTitle" idx="1"/>
          </p:nvPr>
        </p:nvSpPr>
        <p:spPr>
          <a:xfrm>
            <a:off x="581194" y="3850412"/>
            <a:ext cx="10993546" cy="1433764"/>
          </a:xfrm>
        </p:spPr>
        <p:txBody>
          <a:bodyPr>
            <a:normAutofit/>
          </a:bodyPr>
          <a:lstStyle/>
          <a:p>
            <a:pPr algn="ctr"/>
            <a:r>
              <a:rPr lang="he-IL" sz="2800" i="1" cap="none" dirty="0">
                <a:ln w="22225">
                  <a:solidFill>
                    <a:schemeClr val="tx2">
                      <a:lumMod val="75000"/>
                    </a:schemeClr>
                  </a:solidFill>
                  <a:prstDash val="solid"/>
                </a:ln>
                <a:solidFill>
                  <a:schemeClr val="accent1">
                    <a:lumMod val="50000"/>
                  </a:schemeClr>
                </a:solidFill>
                <a:latin typeface="Calibri" panose="020F0502020204030204" pitchFamily="34" charset="0"/>
                <a:cs typeface="Calibri" panose="020F0502020204030204" pitchFamily="34" charset="0"/>
              </a:rPr>
              <a:t>סתיו </a:t>
            </a:r>
            <a:r>
              <a:rPr lang="he-IL" sz="2800" i="1" cap="none" dirty="0" err="1">
                <a:ln w="22225">
                  <a:solidFill>
                    <a:schemeClr val="tx2">
                      <a:lumMod val="75000"/>
                    </a:schemeClr>
                  </a:solidFill>
                  <a:prstDash val="solid"/>
                </a:ln>
                <a:solidFill>
                  <a:schemeClr val="accent1">
                    <a:lumMod val="50000"/>
                  </a:schemeClr>
                </a:solidFill>
                <a:latin typeface="Calibri" panose="020F0502020204030204" pitchFamily="34" charset="0"/>
                <a:cs typeface="Calibri" panose="020F0502020204030204" pitchFamily="34" charset="0"/>
              </a:rPr>
              <a:t>אושרוב</a:t>
            </a:r>
            <a:r>
              <a:rPr lang="he-IL" sz="2800" i="1" cap="none" dirty="0">
                <a:ln w="22225">
                  <a:solidFill>
                    <a:schemeClr val="tx2">
                      <a:lumMod val="75000"/>
                    </a:schemeClr>
                  </a:solidFill>
                  <a:prstDash val="solid"/>
                </a:ln>
                <a:solidFill>
                  <a:schemeClr val="accent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5108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0" name="Rectangle 29">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2" name="Rectangle 31">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4" name="Rectangle 33">
            <a:extLst>
              <a:ext uri="{FF2B5EF4-FFF2-40B4-BE49-F238E27FC236}">
                <a16:creationId xmlns:a16="http://schemas.microsoft.com/office/drawing/2014/main" id="{29AE0C48-CD45-4EBE-B06B-10AD14F07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36" name="Rectangle 35">
            <a:extLst>
              <a:ext uri="{FF2B5EF4-FFF2-40B4-BE49-F238E27FC236}">
                <a16:creationId xmlns:a16="http://schemas.microsoft.com/office/drawing/2014/main" id="{195849E3-ADD3-4BA7-8DDF-E563065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F4B00D9-2F5A-42AE-906D-AA9567DB7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3565069"/>
            <a:ext cx="3695019" cy="2825496"/>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8D8050E-2A51-4DF3-89E1-710E77C05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8750" y="3568647"/>
            <a:ext cx="3680469" cy="2828423"/>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EE95CB-9F2E-4E3D-BDDC-FD33F7F31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40" y="638175"/>
            <a:ext cx="3696153"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כותרת 1">
            <a:extLst>
              <a:ext uri="{FF2B5EF4-FFF2-40B4-BE49-F238E27FC236}">
                <a16:creationId xmlns:a16="http://schemas.microsoft.com/office/drawing/2014/main" id="{5C8354F9-FA52-ECAB-18AC-C80CA321212D}"/>
              </a:ext>
            </a:extLst>
          </p:cNvPr>
          <p:cNvSpPr>
            <a:spLocks noGrp="1"/>
          </p:cNvSpPr>
          <p:nvPr>
            <p:ph type="title"/>
          </p:nvPr>
        </p:nvSpPr>
        <p:spPr>
          <a:xfrm>
            <a:off x="8752741" y="681770"/>
            <a:ext cx="2836185" cy="1009115"/>
          </a:xfrm>
        </p:spPr>
        <p:txBody>
          <a:bodyPr vert="horz" lIns="91440" tIns="45720" rIns="91440" bIns="45720" rtlCol="0" anchor="ctr">
            <a:normAutofit/>
          </a:bodyPr>
          <a:lstStyle/>
          <a:p>
            <a:pPr algn="r" rtl="0"/>
            <a:r>
              <a:rPr lang="he-IL" sz="3600" b="1" i="1" cap="none" dirty="0" err="1">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ויזואליזציות</a:t>
            </a:r>
            <a:endParaRPr lang="en-US" sz="3600" dirty="0">
              <a:solidFill>
                <a:srgbClr val="FFFFFF"/>
              </a:solidFill>
              <a:latin typeface="Calibri Light" panose="020F0302020204030204" pitchFamily="34" charset="0"/>
              <a:cs typeface="Calibri Light" panose="020F0302020204030204" pitchFamily="34" charset="0"/>
            </a:endParaRPr>
          </a:p>
        </p:txBody>
      </p:sp>
      <p:sp>
        <p:nvSpPr>
          <p:cNvPr id="44" name="Rectangle 43">
            <a:extLst>
              <a:ext uri="{FF2B5EF4-FFF2-40B4-BE49-F238E27FC236}">
                <a16:creationId xmlns:a16="http://schemas.microsoft.com/office/drawing/2014/main" id="{84FDF3A6-1BB6-4147-8763-D5D67072B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391" y="641102"/>
            <a:ext cx="3695019" cy="2825496"/>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E8EC179B-5E82-7AF6-ECFF-25B9589A0364}"/>
              </a:ext>
            </a:extLst>
          </p:cNvPr>
          <p:cNvPicPr>
            <a:picLocks noChangeAspect="1"/>
          </p:cNvPicPr>
          <p:nvPr/>
        </p:nvPicPr>
        <p:blipFill rotWithShape="1">
          <a:blip r:embed="rId2">
            <a:extLst>
              <a:ext uri="{28A0092B-C50C-407E-A947-70E740481C1C}">
                <a14:useLocalDpi xmlns:a14="http://schemas.microsoft.com/office/drawing/2010/main" val="0"/>
              </a:ext>
            </a:extLst>
          </a:blip>
          <a:srcRect l="12675" r="6399" b="-2"/>
          <a:stretch/>
        </p:blipFill>
        <p:spPr>
          <a:xfrm>
            <a:off x="509631" y="802997"/>
            <a:ext cx="3387680" cy="2584996"/>
          </a:xfrm>
          <a:prstGeom prst="rect">
            <a:avLst/>
          </a:prstGeom>
        </p:spPr>
      </p:pic>
      <p:sp>
        <p:nvSpPr>
          <p:cNvPr id="46" name="Rectangle 45">
            <a:extLst>
              <a:ext uri="{FF2B5EF4-FFF2-40B4-BE49-F238E27FC236}">
                <a16:creationId xmlns:a16="http://schemas.microsoft.com/office/drawing/2014/main" id="{894B083D-4351-4173-AD3C-ABCD2292A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3641" y="638174"/>
            <a:ext cx="3680469" cy="2828423"/>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a:extLst>
              <a:ext uri="{FF2B5EF4-FFF2-40B4-BE49-F238E27FC236}">
                <a16:creationId xmlns:a16="http://schemas.microsoft.com/office/drawing/2014/main" id="{BC4F767A-957E-77F6-7F6E-5148D16E352F}"/>
              </a:ext>
            </a:extLst>
          </p:cNvPr>
          <p:cNvPicPr>
            <a:picLocks noChangeAspect="1"/>
          </p:cNvPicPr>
          <p:nvPr/>
        </p:nvPicPr>
        <p:blipFill rotWithShape="1">
          <a:blip r:embed="rId3">
            <a:extLst>
              <a:ext uri="{28A0092B-C50C-407E-A947-70E740481C1C}">
                <a14:useLocalDpi xmlns:a14="http://schemas.microsoft.com/office/drawing/2010/main" val="0"/>
              </a:ext>
            </a:extLst>
          </a:blip>
          <a:srcRect l="73" r="1" b="1"/>
          <a:stretch/>
        </p:blipFill>
        <p:spPr>
          <a:xfrm>
            <a:off x="4417311" y="3648109"/>
            <a:ext cx="3429824" cy="2617151"/>
          </a:xfrm>
          <a:prstGeom prst="rect">
            <a:avLst/>
          </a:prstGeom>
        </p:spPr>
      </p:pic>
      <p:pic>
        <p:nvPicPr>
          <p:cNvPr id="16" name="תמונה 15">
            <a:extLst>
              <a:ext uri="{FF2B5EF4-FFF2-40B4-BE49-F238E27FC236}">
                <a16:creationId xmlns:a16="http://schemas.microsoft.com/office/drawing/2014/main" id="{993B26BC-5D20-DB45-51BF-823A1844D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29" y="3855428"/>
            <a:ext cx="3640085" cy="2361470"/>
          </a:xfrm>
          <a:prstGeom prst="rect">
            <a:avLst/>
          </a:prstGeom>
        </p:spPr>
      </p:pic>
      <p:pic>
        <p:nvPicPr>
          <p:cNvPr id="5" name="מציין מיקום תוכן 4">
            <a:extLst>
              <a:ext uri="{FF2B5EF4-FFF2-40B4-BE49-F238E27FC236}">
                <a16:creationId xmlns:a16="http://schemas.microsoft.com/office/drawing/2014/main" id="{FBADA8DF-EA9C-8150-8DDD-14AAF0C9E52F}"/>
              </a:ext>
            </a:extLst>
          </p:cNvPr>
          <p:cNvPicPr>
            <a:picLocks noChangeAspect="1"/>
          </p:cNvPicPr>
          <p:nvPr/>
        </p:nvPicPr>
        <p:blipFill rotWithShape="1">
          <a:blip r:embed="rId5">
            <a:extLst>
              <a:ext uri="{28A0092B-C50C-407E-A947-70E740481C1C}">
                <a14:useLocalDpi xmlns:a14="http://schemas.microsoft.com/office/drawing/2010/main" val="0"/>
              </a:ext>
            </a:extLst>
          </a:blip>
          <a:srcRect l="3010" r="4" b="4"/>
          <a:stretch/>
        </p:blipFill>
        <p:spPr>
          <a:xfrm>
            <a:off x="4326933" y="754423"/>
            <a:ext cx="3502068" cy="2671958"/>
          </a:xfrm>
          <a:prstGeom prst="rect">
            <a:avLst/>
          </a:prstGeom>
        </p:spPr>
      </p:pic>
      <p:sp>
        <p:nvSpPr>
          <p:cNvPr id="17" name="תיבת טקסט 16">
            <a:extLst>
              <a:ext uri="{FF2B5EF4-FFF2-40B4-BE49-F238E27FC236}">
                <a16:creationId xmlns:a16="http://schemas.microsoft.com/office/drawing/2014/main" id="{3675D418-0BB5-6423-1DE0-A68352C40C6C}"/>
              </a:ext>
            </a:extLst>
          </p:cNvPr>
          <p:cNvSpPr txBox="1"/>
          <p:nvPr/>
        </p:nvSpPr>
        <p:spPr>
          <a:xfrm>
            <a:off x="8042963" y="1734480"/>
            <a:ext cx="3696153" cy="4647426"/>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pPr algn="r"/>
            <a:r>
              <a:rPr lang="he-IL" u="sng" dirty="0" err="1">
                <a:solidFill>
                  <a:schemeClr val="tx2"/>
                </a:solidFill>
                <a:latin typeface="Calibri Light" panose="020F0302020204030204" pitchFamily="34" charset="0"/>
                <a:cs typeface="Calibri Light" panose="020F0302020204030204" pitchFamily="34" charset="0"/>
              </a:rPr>
              <a:t>הויזואליזציות</a:t>
            </a:r>
            <a:r>
              <a:rPr lang="he-IL" u="sng" dirty="0">
                <a:solidFill>
                  <a:schemeClr val="tx2"/>
                </a:solidFill>
                <a:latin typeface="Calibri Light" panose="020F0302020204030204" pitchFamily="34" charset="0"/>
                <a:cs typeface="Calibri Light" panose="020F0302020204030204" pitchFamily="34" charset="0"/>
              </a:rPr>
              <a:t> הנתונות הן לאחר ביצוע מודלים על מסד נתונים לאחר התפלגות:</a:t>
            </a:r>
          </a:p>
          <a:p>
            <a:pPr algn="r"/>
            <a:endParaRPr lang="he-IL" u="sng" dirty="0">
              <a:solidFill>
                <a:schemeClr val="tx2"/>
              </a:solidFill>
              <a:latin typeface="Calibri Light" panose="020F0302020204030204" pitchFamily="34" charset="0"/>
              <a:cs typeface="Calibri Light" panose="020F0302020204030204" pitchFamily="34" charset="0"/>
            </a:endParaRPr>
          </a:p>
          <a:p>
            <a:pPr algn="r"/>
            <a:r>
              <a:rPr lang="he-IL" b="1" dirty="0">
                <a:solidFill>
                  <a:schemeClr val="tx2"/>
                </a:solidFill>
                <a:latin typeface="Calibri Light" panose="020F0302020204030204" pitchFamily="34" charset="0"/>
                <a:cs typeface="Calibri Light" panose="020F0302020204030204" pitchFamily="34" charset="0"/>
              </a:rPr>
              <a:t>(1) </a:t>
            </a:r>
            <a:r>
              <a:rPr lang="he-IL" dirty="0">
                <a:solidFill>
                  <a:schemeClr val="tx2"/>
                </a:solidFill>
                <a:latin typeface="Calibri Light" panose="020F0302020204030204" pitchFamily="34" charset="0"/>
                <a:cs typeface="Calibri Light" panose="020F0302020204030204" pitchFamily="34" charset="0"/>
              </a:rPr>
              <a:t>לאחר ביצוע            ניתן לראות פיזור של ערכי החיזוי (במשולש) לעומת ערכי האמת (בעיגול).</a:t>
            </a:r>
          </a:p>
          <a:p>
            <a:pPr algn="r"/>
            <a:endParaRPr lang="he-IL" dirty="0">
              <a:solidFill>
                <a:schemeClr val="tx2"/>
              </a:solidFill>
              <a:latin typeface="Calibri Light" panose="020F0302020204030204" pitchFamily="34" charset="0"/>
              <a:cs typeface="Calibri Light" panose="020F0302020204030204" pitchFamily="34" charset="0"/>
            </a:endParaRPr>
          </a:p>
          <a:p>
            <a:pPr algn="r"/>
            <a:r>
              <a:rPr lang="he-IL" b="1" dirty="0">
                <a:solidFill>
                  <a:schemeClr val="tx2"/>
                </a:solidFill>
                <a:latin typeface="Calibri Light" panose="020F0302020204030204" pitchFamily="34" charset="0"/>
                <a:cs typeface="Calibri Light" panose="020F0302020204030204" pitchFamily="34" charset="0"/>
              </a:rPr>
              <a:t>(2) </a:t>
            </a:r>
            <a:r>
              <a:rPr lang="he-IL" dirty="0">
                <a:solidFill>
                  <a:schemeClr val="tx2"/>
                </a:solidFill>
                <a:latin typeface="Calibri Light" panose="020F0302020204030204" pitchFamily="34" charset="0"/>
                <a:cs typeface="Calibri Light" panose="020F0302020204030204" pitchFamily="34" charset="0"/>
              </a:rPr>
              <a:t>לאחר ביצוע        ניתן לראות את הבדלי השיפוע.</a:t>
            </a:r>
          </a:p>
          <a:p>
            <a:pPr algn="r"/>
            <a:endParaRPr lang="he-IL" dirty="0">
              <a:solidFill>
                <a:schemeClr val="tx2"/>
              </a:solidFill>
              <a:latin typeface="Calibri Light" panose="020F0302020204030204" pitchFamily="34" charset="0"/>
              <a:cs typeface="Calibri Light" panose="020F0302020204030204" pitchFamily="34" charset="0"/>
            </a:endParaRPr>
          </a:p>
          <a:p>
            <a:pPr algn="r"/>
            <a:r>
              <a:rPr lang="he-IL" b="1" dirty="0">
                <a:solidFill>
                  <a:schemeClr val="tx2"/>
                </a:solidFill>
                <a:latin typeface="Calibri Light" panose="020F0302020204030204" pitchFamily="34" charset="0"/>
                <a:cs typeface="Calibri Light" panose="020F0302020204030204" pitchFamily="34" charset="0"/>
              </a:rPr>
              <a:t>(3) </a:t>
            </a:r>
            <a:r>
              <a:rPr lang="he-IL" dirty="0">
                <a:solidFill>
                  <a:schemeClr val="tx2"/>
                </a:solidFill>
                <a:latin typeface="Calibri Light" panose="020F0302020204030204" pitchFamily="34" charset="0"/>
                <a:cs typeface="Calibri Light" panose="020F0302020204030204" pitchFamily="34" charset="0"/>
              </a:rPr>
              <a:t>לאחר ביצוע        יש תת-עץ בהינתן של האלגוריתם המסביר כיצד נקבע סיווג.</a:t>
            </a:r>
          </a:p>
          <a:p>
            <a:pPr algn="r"/>
            <a:endParaRPr lang="he-IL" dirty="0">
              <a:solidFill>
                <a:schemeClr val="tx2"/>
              </a:solidFill>
              <a:latin typeface="Calibri Light" panose="020F0302020204030204" pitchFamily="34" charset="0"/>
              <a:cs typeface="Calibri Light" panose="020F0302020204030204" pitchFamily="34" charset="0"/>
            </a:endParaRPr>
          </a:p>
          <a:p>
            <a:pPr algn="r"/>
            <a:r>
              <a:rPr lang="he-IL" b="1" dirty="0">
                <a:solidFill>
                  <a:schemeClr val="tx2"/>
                </a:solidFill>
                <a:latin typeface="Calibri Light" panose="020F0302020204030204" pitchFamily="34" charset="0"/>
                <a:cs typeface="Calibri Light" panose="020F0302020204030204" pitchFamily="34" charset="0"/>
              </a:rPr>
              <a:t>(4) </a:t>
            </a:r>
            <a:r>
              <a:rPr lang="he-IL" dirty="0">
                <a:solidFill>
                  <a:schemeClr val="tx2"/>
                </a:solidFill>
                <a:latin typeface="Calibri Light" panose="020F0302020204030204" pitchFamily="34" charset="0"/>
                <a:cs typeface="Calibri Light" panose="020F0302020204030204" pitchFamily="34" charset="0"/>
              </a:rPr>
              <a:t>עמודות המתארות את אחוזי הדיוק של כל אלגוריתם על כל מסד נתונים </a:t>
            </a:r>
          </a:p>
          <a:p>
            <a:pPr algn="r"/>
            <a:endParaRPr lang="he-IL" sz="400" dirty="0">
              <a:solidFill>
                <a:schemeClr val="tx2"/>
              </a:solidFill>
              <a:latin typeface="Calibri Light" panose="020F0302020204030204" pitchFamily="34" charset="0"/>
              <a:cs typeface="Calibri Light" panose="020F0302020204030204" pitchFamily="34" charset="0"/>
            </a:endParaRPr>
          </a:p>
          <a:p>
            <a:pPr algn="r"/>
            <a:endParaRPr lang="he-IL" sz="400" dirty="0">
              <a:solidFill>
                <a:schemeClr val="tx2"/>
              </a:solidFill>
              <a:latin typeface="Calibri Light" panose="020F0302020204030204" pitchFamily="34" charset="0"/>
              <a:cs typeface="Calibri Light" panose="020F0302020204030204" pitchFamily="34" charset="0"/>
            </a:endParaRPr>
          </a:p>
          <a:p>
            <a:pPr algn="r"/>
            <a:r>
              <a:rPr lang="he-IL" dirty="0">
                <a:solidFill>
                  <a:schemeClr val="tx2"/>
                </a:solidFill>
                <a:latin typeface="Calibri Light" panose="020F0302020204030204" pitchFamily="34" charset="0"/>
                <a:cs typeface="Calibri Light" panose="020F0302020204030204" pitchFamily="34" charset="0"/>
              </a:rPr>
              <a:t> </a:t>
            </a:r>
          </a:p>
        </p:txBody>
      </p:sp>
      <p:sp>
        <p:nvSpPr>
          <p:cNvPr id="19" name="תיבת טקסט 18">
            <a:extLst>
              <a:ext uri="{FF2B5EF4-FFF2-40B4-BE49-F238E27FC236}">
                <a16:creationId xmlns:a16="http://schemas.microsoft.com/office/drawing/2014/main" id="{BCDE63A4-01D2-C859-083D-73DF82E9BBBC}"/>
              </a:ext>
            </a:extLst>
          </p:cNvPr>
          <p:cNvSpPr txBox="1"/>
          <p:nvPr/>
        </p:nvSpPr>
        <p:spPr>
          <a:xfrm>
            <a:off x="7576634" y="588689"/>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(1)</a:t>
            </a:r>
          </a:p>
        </p:txBody>
      </p:sp>
      <p:sp>
        <p:nvSpPr>
          <p:cNvPr id="35" name="תיבת טקסט 34">
            <a:extLst>
              <a:ext uri="{FF2B5EF4-FFF2-40B4-BE49-F238E27FC236}">
                <a16:creationId xmlns:a16="http://schemas.microsoft.com/office/drawing/2014/main" id="{0E94812A-8740-A53A-5640-FF617E26AF1F}"/>
              </a:ext>
            </a:extLst>
          </p:cNvPr>
          <p:cNvSpPr txBox="1"/>
          <p:nvPr/>
        </p:nvSpPr>
        <p:spPr>
          <a:xfrm>
            <a:off x="3797374" y="588689"/>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(2)</a:t>
            </a:r>
          </a:p>
        </p:txBody>
      </p:sp>
      <p:sp>
        <p:nvSpPr>
          <p:cNvPr id="37" name="תיבת טקסט 36">
            <a:extLst>
              <a:ext uri="{FF2B5EF4-FFF2-40B4-BE49-F238E27FC236}">
                <a16:creationId xmlns:a16="http://schemas.microsoft.com/office/drawing/2014/main" id="{0895D171-A26F-D0B5-E905-820AA326D063}"/>
              </a:ext>
            </a:extLst>
          </p:cNvPr>
          <p:cNvSpPr txBox="1"/>
          <p:nvPr/>
        </p:nvSpPr>
        <p:spPr>
          <a:xfrm>
            <a:off x="7538186" y="3531256"/>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(3)</a:t>
            </a:r>
          </a:p>
        </p:txBody>
      </p:sp>
      <p:sp>
        <p:nvSpPr>
          <p:cNvPr id="39" name="תיבת טקסט 38">
            <a:extLst>
              <a:ext uri="{FF2B5EF4-FFF2-40B4-BE49-F238E27FC236}">
                <a16:creationId xmlns:a16="http://schemas.microsoft.com/office/drawing/2014/main" id="{38E250F5-C8FF-7A01-FF10-682BEE59AE10}"/>
              </a:ext>
            </a:extLst>
          </p:cNvPr>
          <p:cNvSpPr txBox="1"/>
          <p:nvPr/>
        </p:nvSpPr>
        <p:spPr>
          <a:xfrm>
            <a:off x="3776809" y="3531256"/>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(4)</a:t>
            </a:r>
          </a:p>
        </p:txBody>
      </p:sp>
      <p:sp>
        <p:nvSpPr>
          <p:cNvPr id="41" name="תיבת טקסט 40">
            <a:extLst>
              <a:ext uri="{FF2B5EF4-FFF2-40B4-BE49-F238E27FC236}">
                <a16:creationId xmlns:a16="http://schemas.microsoft.com/office/drawing/2014/main" id="{282A9908-8F77-BD94-E3C6-C0F24BE08C3A}"/>
              </a:ext>
            </a:extLst>
          </p:cNvPr>
          <p:cNvSpPr txBox="1"/>
          <p:nvPr/>
        </p:nvSpPr>
        <p:spPr>
          <a:xfrm>
            <a:off x="9813493" y="2562565"/>
            <a:ext cx="596638" cy="369332"/>
          </a:xfrm>
          <a:prstGeom prst="rect">
            <a:avLst/>
          </a:prstGeom>
          <a:noFill/>
        </p:spPr>
        <p:txBody>
          <a:bodyPr wrap="none" rtlCol="1">
            <a:spAutoFit/>
          </a:bodyPr>
          <a:lstStyle/>
          <a:p>
            <a:r>
              <a:rPr lang="en-US" dirty="0">
                <a:solidFill>
                  <a:schemeClr val="tx2"/>
                </a:solidFill>
                <a:latin typeface="Calibri Light" panose="020F0302020204030204" pitchFamily="34" charset="0"/>
                <a:cs typeface="Calibri Light" panose="020F0302020204030204" pitchFamily="34" charset="0"/>
              </a:rPr>
              <a:t>KNN</a:t>
            </a:r>
            <a:endParaRPr lang="he-IL" dirty="0">
              <a:solidFill>
                <a:schemeClr val="tx2"/>
              </a:solidFill>
              <a:latin typeface="Calibri Light" panose="020F0302020204030204" pitchFamily="34" charset="0"/>
              <a:cs typeface="Calibri Light" panose="020F0302020204030204" pitchFamily="34" charset="0"/>
            </a:endParaRPr>
          </a:p>
        </p:txBody>
      </p:sp>
      <p:sp>
        <p:nvSpPr>
          <p:cNvPr id="43" name="תיבת טקסט 42">
            <a:extLst>
              <a:ext uri="{FF2B5EF4-FFF2-40B4-BE49-F238E27FC236}">
                <a16:creationId xmlns:a16="http://schemas.microsoft.com/office/drawing/2014/main" id="{9E74465F-D0DA-40CB-1C07-B69B49572554}"/>
              </a:ext>
            </a:extLst>
          </p:cNvPr>
          <p:cNvSpPr txBox="1"/>
          <p:nvPr/>
        </p:nvSpPr>
        <p:spPr>
          <a:xfrm>
            <a:off x="10005853" y="3648109"/>
            <a:ext cx="404278" cy="369332"/>
          </a:xfrm>
          <a:prstGeom prst="rect">
            <a:avLst/>
          </a:prstGeom>
          <a:noFill/>
        </p:spPr>
        <p:txBody>
          <a:bodyPr wrap="none" rtlCol="1">
            <a:spAutoFit/>
          </a:bodyPr>
          <a:lstStyle/>
          <a:p>
            <a:r>
              <a:rPr lang="en-US" dirty="0">
                <a:solidFill>
                  <a:schemeClr val="tx2"/>
                </a:solidFill>
                <a:latin typeface="Calibri Light" panose="020F0302020204030204" pitchFamily="34" charset="0"/>
                <a:cs typeface="Calibri Light" panose="020F0302020204030204" pitchFamily="34" charset="0"/>
              </a:rPr>
              <a:t>LR</a:t>
            </a:r>
            <a:endParaRPr lang="he-IL" dirty="0">
              <a:solidFill>
                <a:schemeClr val="tx2"/>
              </a:solidFill>
              <a:latin typeface="Calibri Light" panose="020F0302020204030204" pitchFamily="34" charset="0"/>
              <a:cs typeface="Calibri Light" panose="020F0302020204030204" pitchFamily="34" charset="0"/>
            </a:endParaRPr>
          </a:p>
        </p:txBody>
      </p:sp>
      <p:sp>
        <p:nvSpPr>
          <p:cNvPr id="47" name="תיבת טקסט 46">
            <a:extLst>
              <a:ext uri="{FF2B5EF4-FFF2-40B4-BE49-F238E27FC236}">
                <a16:creationId xmlns:a16="http://schemas.microsoft.com/office/drawing/2014/main" id="{62977408-959F-0DE6-FBC1-150353B5855D}"/>
              </a:ext>
            </a:extLst>
          </p:cNvPr>
          <p:cNvSpPr txBox="1"/>
          <p:nvPr/>
        </p:nvSpPr>
        <p:spPr>
          <a:xfrm>
            <a:off x="10005853" y="4481913"/>
            <a:ext cx="413896" cy="369332"/>
          </a:xfrm>
          <a:prstGeom prst="rect">
            <a:avLst/>
          </a:prstGeom>
          <a:noFill/>
        </p:spPr>
        <p:txBody>
          <a:bodyPr wrap="none" rtlCol="1">
            <a:spAutoFit/>
          </a:bodyPr>
          <a:lstStyle/>
          <a:p>
            <a:r>
              <a:rPr lang="en-US" dirty="0">
                <a:solidFill>
                  <a:schemeClr val="tx2"/>
                </a:solidFill>
                <a:latin typeface="Calibri Light" panose="020F0302020204030204" pitchFamily="34" charset="0"/>
                <a:cs typeface="Calibri Light" panose="020F0302020204030204" pitchFamily="34" charset="0"/>
              </a:rPr>
              <a:t>RF</a:t>
            </a:r>
            <a:endParaRPr lang="he-IL"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8517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8FA260-125B-4B1A-231E-4B277D9172DF}"/>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תוצאות של מודלים של למידה חישובית</a:t>
            </a:r>
            <a:endParaRPr lang="he-IL" sz="4000" dirty="0"/>
          </a:p>
        </p:txBody>
      </p:sp>
      <p:sp>
        <p:nvSpPr>
          <p:cNvPr id="3" name="מציין מיקום תוכן 2">
            <a:extLst>
              <a:ext uri="{FF2B5EF4-FFF2-40B4-BE49-F238E27FC236}">
                <a16:creationId xmlns:a16="http://schemas.microsoft.com/office/drawing/2014/main" id="{C346B9D9-48A6-9DD0-2129-B05D15194693}"/>
              </a:ext>
            </a:extLst>
          </p:cNvPr>
          <p:cNvSpPr>
            <a:spLocks noGrp="1"/>
          </p:cNvSpPr>
          <p:nvPr>
            <p:ph idx="1"/>
          </p:nvPr>
        </p:nvSpPr>
        <p:spPr>
          <a:xfrm>
            <a:off x="417635" y="2013438"/>
            <a:ext cx="11302511" cy="4659924"/>
          </a:xfrm>
          <a:noFill/>
          <a:ln>
            <a:noFill/>
          </a:ln>
        </p:spPr>
        <p:txBody>
          <a:bodyPr anchor="t"/>
          <a:lstStyle/>
          <a:p>
            <a:pPr marL="0" indent="0">
              <a:buNone/>
            </a:pP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עבור מסד נתונים </a:t>
            </a:r>
            <a:r>
              <a:rPr lang="he-IL" sz="2000" b="1" u="sng" dirty="0">
                <a:ln w="22225">
                  <a:solidFill>
                    <a:schemeClr val="accent2"/>
                  </a:solidFill>
                  <a:prstDash val="solid"/>
                </a:ln>
                <a:solidFill>
                  <a:schemeClr val="accent2">
                    <a:lumMod val="40000"/>
                    <a:lumOff val="60000"/>
                  </a:schemeClr>
                </a:solidFill>
                <a:latin typeface="Calibri Light" panose="020F0302020204030204" pitchFamily="34" charset="0"/>
                <a:cs typeface="Calibri Light" panose="020F0302020204030204" pitchFamily="34" charset="0"/>
              </a:rPr>
              <a:t>א. </a:t>
            </a: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(שבו בוצעה השלמה עפ"י קורלציה וטווחים):</a:t>
            </a:r>
          </a:p>
          <a:p>
            <a:pPr marL="0" indent="0">
              <a:buNone/>
            </a:pPr>
            <a:endParaRPr lang="he-IL" dirty="0"/>
          </a:p>
        </p:txBody>
      </p:sp>
      <mc:AlternateContent xmlns:mc="http://schemas.openxmlformats.org/markup-compatibility/2006" xmlns:a14="http://schemas.microsoft.com/office/drawing/2010/main">
        <mc:Choice Requires="a14">
          <p:graphicFrame>
            <p:nvGraphicFramePr>
              <p:cNvPr id="4" name="טבלה 4">
                <a:extLst>
                  <a:ext uri="{FF2B5EF4-FFF2-40B4-BE49-F238E27FC236}">
                    <a16:creationId xmlns:a16="http://schemas.microsoft.com/office/drawing/2014/main" id="{BC3C200A-3A01-8763-DE87-9935C65510F4}"/>
                  </a:ext>
                </a:extLst>
              </p:cNvPr>
              <p:cNvGraphicFramePr>
                <a:graphicFrameLocks noGrp="1"/>
              </p:cNvGraphicFramePr>
              <p:nvPr>
                <p:extLst>
                  <p:ext uri="{D42A27DB-BD31-4B8C-83A1-F6EECF244321}">
                    <p14:modId xmlns:p14="http://schemas.microsoft.com/office/powerpoint/2010/main" val="3716065146"/>
                  </p:ext>
                </p:extLst>
              </p:nvPr>
            </p:nvGraphicFramePr>
            <p:xfrm>
              <a:off x="417634" y="2431072"/>
              <a:ext cx="11193173" cy="4195673"/>
            </p:xfrm>
            <a:graphic>
              <a:graphicData uri="http://schemas.openxmlformats.org/drawingml/2006/table">
                <a:tbl>
                  <a:tblPr rtl="1" firstRow="1" bandRow="1">
                    <a:tableStyleId>{91EBBBCC-DAD2-459C-BE2E-F6DE35CF9A28}</a:tableStyleId>
                  </a:tblPr>
                  <a:tblGrid>
                    <a:gridCol w="1900219">
                      <a:extLst>
                        <a:ext uri="{9D8B030D-6E8A-4147-A177-3AD203B41FA5}">
                          <a16:colId xmlns:a16="http://schemas.microsoft.com/office/drawing/2014/main" val="1067355237"/>
                        </a:ext>
                      </a:extLst>
                    </a:gridCol>
                    <a:gridCol w="2683695">
                      <a:extLst>
                        <a:ext uri="{9D8B030D-6E8A-4147-A177-3AD203B41FA5}">
                          <a16:colId xmlns:a16="http://schemas.microsoft.com/office/drawing/2014/main" val="569798014"/>
                        </a:ext>
                      </a:extLst>
                    </a:gridCol>
                    <a:gridCol w="3262533">
                      <a:extLst>
                        <a:ext uri="{9D8B030D-6E8A-4147-A177-3AD203B41FA5}">
                          <a16:colId xmlns:a16="http://schemas.microsoft.com/office/drawing/2014/main" val="255775910"/>
                        </a:ext>
                      </a:extLst>
                    </a:gridCol>
                    <a:gridCol w="3346726">
                      <a:extLst>
                        <a:ext uri="{9D8B030D-6E8A-4147-A177-3AD203B41FA5}">
                          <a16:colId xmlns:a16="http://schemas.microsoft.com/office/drawing/2014/main" val="2637855364"/>
                        </a:ext>
                      </a:extLst>
                    </a:gridCol>
                  </a:tblGrid>
                  <a:tr h="572598">
                    <a:tc>
                      <a:txBody>
                        <a:bodyPr/>
                        <a:lstStyle/>
                        <a:p>
                          <a:pPr algn="ctr" rtl="1"/>
                          <a:endParaRPr lang="he-IL" dirty="0">
                            <a:solidFill>
                              <a:schemeClr val="tx2"/>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r>
                            <a:rPr lang="en-US" dirty="0">
                              <a:solidFill>
                                <a:schemeClr val="accent4">
                                  <a:lumMod val="50000"/>
                                </a:schemeClr>
                              </a:solidFill>
                              <a:latin typeface="Calibri Light" panose="020F0302020204030204" pitchFamily="34" charset="0"/>
                              <a:cs typeface="Calibri Light" panose="020F0302020204030204" pitchFamily="34" charset="0"/>
                            </a:rPr>
                            <a:t>KNN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Logistic Regression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Random Forest</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228163529"/>
                      </a:ext>
                    </a:extLst>
                  </a:tr>
                  <a:tr h="2535791">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פרמטרים</a:t>
                          </a:r>
                        </a:p>
                      </a:txBody>
                      <a:tcPr anchor="ct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נבדק שכנות קרובה עבור: </a:t>
                          </a:r>
                          <a:r>
                            <a:rPr lang="en-US" sz="1600" dirty="0">
                              <a:solidFill>
                                <a:schemeClr val="tx2"/>
                              </a:solidFill>
                              <a:latin typeface="Calibri Light" panose="020F0302020204030204" pitchFamily="34" charset="0"/>
                              <a:cs typeface="Calibri Light" panose="020F0302020204030204" pitchFamily="34" charset="0"/>
                            </a:rPr>
                            <a:t>1,3,5,7,9</a:t>
                          </a:r>
                          <a:r>
                            <a:rPr lang="he-IL" sz="1600" dirty="0">
                              <a:solidFill>
                                <a:schemeClr val="tx2"/>
                              </a:solidFill>
                              <a:latin typeface="Calibri Light" panose="020F0302020204030204" pitchFamily="34" charset="0"/>
                              <a:cs typeface="Calibri Light" panose="020F0302020204030204" pitchFamily="34" charset="0"/>
                            </a:rPr>
                            <a:t> שכנים</a:t>
                          </a:r>
                          <a:endParaRPr lang="en-US" sz="1600" dirty="0">
                            <a:solidFill>
                              <a:schemeClr val="tx2"/>
                            </a:solidFill>
                            <a:latin typeface="Calibri Light" panose="020F0302020204030204" pitchFamily="34" charset="0"/>
                            <a:cs typeface="Calibri Light" panose="020F0302020204030204" pitchFamily="34" charset="0"/>
                          </a:endParaRPr>
                        </a:p>
                        <a:p>
                          <a:pPr algn="ctr" rtl="1"/>
                          <a:endParaRPr lang="en-US" sz="1600" dirty="0">
                            <a:solidFill>
                              <a:schemeClr val="tx2"/>
                            </a:solidFill>
                            <a:latin typeface="Calibri Light" panose="020F0302020204030204" pitchFamily="34" charset="0"/>
                            <a:cs typeface="Calibri Light" panose="020F0302020204030204" pitchFamily="34" charset="0"/>
                          </a:endParaRPr>
                        </a:p>
                        <a:p>
                          <a:pPr algn="ctr" rtl="1"/>
                          <a:r>
                            <a:rPr lang="he-IL" sz="1600" dirty="0">
                              <a:solidFill>
                                <a:schemeClr val="tx2"/>
                              </a:solidFill>
                              <a:latin typeface="Calibri Light" panose="020F0302020204030204" pitchFamily="34" charset="0"/>
                              <a:cs typeface="Calibri Light" panose="020F0302020204030204" pitchFamily="34" charset="0"/>
                            </a:rPr>
                            <a:t>רמת דיוק גבוהה עבור: 7</a:t>
                          </a:r>
                        </a:p>
                      </a:txBody>
                      <a:tcP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מס' </a:t>
                          </a:r>
                          <a:r>
                            <a:rPr lang="he-IL" sz="1600" dirty="0" err="1">
                              <a:solidFill>
                                <a:schemeClr val="tx2"/>
                              </a:solidFill>
                              <a:latin typeface="Calibri Light" panose="020F0302020204030204" pitchFamily="34" charset="0"/>
                              <a:cs typeface="Calibri Light" panose="020F0302020204030204" pitchFamily="34" charset="0"/>
                            </a:rPr>
                            <a:t>איטרציות</a:t>
                          </a:r>
                          <a:r>
                            <a:rPr lang="he-IL" sz="1600" dirty="0">
                              <a:solidFill>
                                <a:schemeClr val="tx2"/>
                              </a:solidFill>
                              <a:latin typeface="Calibri Light" panose="020F0302020204030204" pitchFamily="34" charset="0"/>
                              <a:cs typeface="Calibri Light" panose="020F0302020204030204" pitchFamily="34" charset="0"/>
                            </a:rPr>
                            <a:t> להתכנסות</a:t>
                          </a:r>
                          <a:r>
                            <a:rPr lang="en-US" sz="1600" dirty="0">
                              <a:solidFill>
                                <a:schemeClr val="tx2"/>
                              </a:solidFill>
                              <a:latin typeface="Calibri Light" panose="020F0302020204030204" pitchFamily="34" charset="0"/>
                              <a:cs typeface="Calibri Light" panose="020F0302020204030204" pitchFamily="34" charset="0"/>
                            </a:rPr>
                            <a:t> </a:t>
                          </a:r>
                          <a:r>
                            <a:rPr lang="he-IL" sz="1600" dirty="0">
                              <a:solidFill>
                                <a:schemeClr val="tx2"/>
                              </a:solidFill>
                              <a:latin typeface="Calibri Light" panose="020F0302020204030204" pitchFamily="34" charset="0"/>
                              <a:cs typeface="Calibri Light" panose="020F0302020204030204" pitchFamily="34" charset="0"/>
                            </a:rPr>
                            <a:t>האלגוריתם: 200</a:t>
                          </a:r>
                        </a:p>
                      </a:txBody>
                      <a:tcPr anchor="ctr"/>
                    </a:tc>
                    <a:tc>
                      <a:txBody>
                        <a:bodyPr/>
                        <a:lstStyle/>
                        <a:p>
                          <a:pPr marL="285750" indent="-285750" algn="r" rtl="1">
                            <a:buFont typeface="Arial" panose="020B0604020202020204" pitchFamily="34" charset="0"/>
                            <a:buChar char="•"/>
                          </a:pPr>
                          <a:r>
                            <a:rPr lang="he-IL" sz="1600" kern="1200" dirty="0">
                              <a:solidFill>
                                <a:schemeClr val="tx2"/>
                              </a:solidFill>
                              <a:latin typeface="Calibri Light" panose="020F0302020204030204" pitchFamily="34" charset="0"/>
                              <a:ea typeface="+mn-ea"/>
                              <a:cs typeface="Calibri Light" panose="020F0302020204030204" pitchFamily="34" charset="0"/>
                            </a:rPr>
                            <a:t>בוצע </a:t>
                          </a:r>
                          <a:r>
                            <a:rPr lang="en-US" sz="1600" kern="1200" dirty="0">
                              <a:solidFill>
                                <a:schemeClr val="tx2"/>
                              </a:solidFill>
                              <a:latin typeface="Calibri Light" panose="020F0302020204030204" pitchFamily="34" charset="0"/>
                              <a:ea typeface="+mn-ea"/>
                              <a:cs typeface="Calibri Light" panose="020F0302020204030204" pitchFamily="34" charset="0"/>
                            </a:rPr>
                            <a:t>majority voting</a:t>
                          </a:r>
                          <a:r>
                            <a:rPr lang="he-IL" sz="1600" kern="1200" dirty="0">
                              <a:solidFill>
                                <a:schemeClr val="tx2"/>
                              </a:solidFill>
                              <a:latin typeface="Calibri Light" panose="020F0302020204030204" pitchFamily="34" charset="0"/>
                              <a:ea typeface="+mn-ea"/>
                              <a:cs typeface="Calibri Light" panose="020F0302020204030204" pitchFamily="34" charset="0"/>
                            </a:rPr>
                            <a:t> עבור</a:t>
                          </a:r>
                          <a:r>
                            <a:rPr lang="he-IL" sz="1600" dirty="0">
                              <a:solidFill>
                                <a:schemeClr val="tx2"/>
                              </a:solidFill>
                              <a:latin typeface="Calibri Light" panose="020F0302020204030204" pitchFamily="34" charset="0"/>
                              <a:cs typeface="Calibri Light" panose="020F0302020204030204" pitchFamily="34" charset="0"/>
                            </a:rPr>
                            <a:t>: 100,200,300,400,500 עצים</a:t>
                          </a:r>
                          <a:endParaRPr lang="en-US" sz="1600" dirty="0">
                            <a:solidFill>
                              <a:schemeClr val="tx2"/>
                            </a:solidFill>
                            <a:latin typeface="Calibri Light" panose="020F0302020204030204" pitchFamily="34" charset="0"/>
                            <a:cs typeface="Calibri Light" panose="020F0302020204030204" pitchFamily="34" charset="0"/>
                          </a:endParaRPr>
                        </a:p>
                        <a:p>
                          <a:pPr marL="0" indent="0" algn="r" rtl="1">
                            <a:buFont typeface="Arial" panose="020B0604020202020204" pitchFamily="34" charset="0"/>
                            <a:buNone/>
                          </a:pPr>
                          <a:r>
                            <a:rPr lang="he-IL" sz="1600" dirty="0">
                              <a:solidFill>
                                <a:schemeClr val="tx2"/>
                              </a:solidFill>
                              <a:latin typeface="Calibri Light" panose="020F0302020204030204" pitchFamily="34" charset="0"/>
                              <a:cs typeface="Calibri Light" panose="020F0302020204030204" pitchFamily="34" charset="0"/>
                            </a:rPr>
                            <a:t>     </a:t>
                          </a:r>
                        </a:p>
                        <a:p>
                          <a:pPr marL="0" indent="0" algn="r" rtl="1">
                            <a:buFont typeface="Arial" panose="020B0604020202020204" pitchFamily="34" charset="0"/>
                            <a:buNone/>
                          </a:pPr>
                          <a:r>
                            <a:rPr lang="he-IL" sz="1600" dirty="0">
                              <a:solidFill>
                                <a:schemeClr val="tx2"/>
                              </a:solidFill>
                              <a:latin typeface="Calibri Light" panose="020F0302020204030204" pitchFamily="34" charset="0"/>
                              <a:cs typeface="Calibri Light" panose="020F0302020204030204" pitchFamily="34" charset="0"/>
                            </a:rPr>
                            <a:t>      רמת דיוק גבוהה עבור: 300</a:t>
                          </a:r>
                        </a:p>
                        <a:p>
                          <a:pPr marL="0" indent="0" algn="r" rtl="1">
                            <a:buFont typeface="Arial" panose="020B0604020202020204" pitchFamily="34" charset="0"/>
                            <a:buNone/>
                          </a:pPr>
                          <a:endParaRPr lang="he-IL" sz="1600" dirty="0">
                            <a:solidFill>
                              <a:schemeClr val="tx2"/>
                            </a:solidFill>
                            <a:latin typeface="Calibri Light" panose="020F0302020204030204" pitchFamily="34" charset="0"/>
                            <a:cs typeface="Calibri Light" panose="020F0302020204030204" pitchFamily="34" charset="0"/>
                          </a:endParaRPr>
                        </a:p>
                        <a:p>
                          <a:pPr marL="285750" lvl="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עומק עץ: 8 </a:t>
                          </a:r>
                        </a:p>
                        <a:p>
                          <a:pPr marL="0" lvl="0" indent="0" algn="r" rtl="1">
                            <a:buFont typeface="Arial" panose="020B0604020202020204" pitchFamily="34" charset="0"/>
                            <a:buNone/>
                          </a:pPr>
                          <a:endParaRPr lang="he-IL" sz="1600" dirty="0">
                            <a:solidFill>
                              <a:schemeClr val="tx2"/>
                            </a:solidFill>
                            <a:latin typeface="Calibri Light" panose="020F0302020204030204" pitchFamily="34" charset="0"/>
                            <a:cs typeface="Calibri Light" panose="020F0302020204030204" pitchFamily="34" charset="0"/>
                          </a:endParaRPr>
                        </a:p>
                        <a:p>
                          <a:pPr marL="28575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סף להסתעפות קודקוד: 20% ממס' הדגימות </a:t>
                          </a:r>
                          <a14:m>
                            <m:oMath xmlns:m="http://schemas.openxmlformats.org/officeDocument/2006/math">
                              <m:r>
                                <a:rPr lang="he-IL" sz="1600" b="0" i="1" smtClean="0">
                                  <a:solidFill>
                                    <a:schemeClr val="tx2"/>
                                  </a:solidFill>
                                  <a:latin typeface="Cambria Math" panose="02040503050406030204" pitchFamily="18" charset="0"/>
                                  <a:cs typeface="Calibri Light" panose="020F0302020204030204" pitchFamily="34" charset="0"/>
                                </a:rPr>
                                <m:t>152</m:t>
                              </m:r>
                              <m:r>
                                <a:rPr lang="he-IL" sz="1600"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a14:m>
                          <a:endParaRPr lang="he-IL" sz="1600" dirty="0">
                            <a:solidFill>
                              <a:schemeClr val="tx2"/>
                            </a:solidFill>
                            <a:latin typeface="Calibri Light" panose="020F0302020204030204" pitchFamily="34" charset="0"/>
                            <a:cs typeface="Calibri Light" panose="020F0302020204030204" pitchFamily="34" charset="0"/>
                          </a:endParaRPr>
                        </a:p>
                        <a:p>
                          <a:pPr marL="28575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נבחר </a:t>
                          </a:r>
                          <a:r>
                            <a:rPr lang="en-US" sz="1600" dirty="0" err="1">
                              <a:solidFill>
                                <a:schemeClr val="tx2"/>
                              </a:solidFill>
                              <a:latin typeface="Calibri Light" panose="020F0302020204030204" pitchFamily="34" charset="0"/>
                              <a:cs typeface="Calibri Light" panose="020F0302020204030204" pitchFamily="34" charset="0"/>
                            </a:rPr>
                            <a:t>Random_State</a:t>
                          </a:r>
                          <a:r>
                            <a:rPr lang="he-IL" sz="1600" dirty="0">
                              <a:solidFill>
                                <a:schemeClr val="tx2"/>
                              </a:solidFill>
                              <a:latin typeface="Calibri Light" panose="020F0302020204030204" pitchFamily="34" charset="0"/>
                              <a:cs typeface="Calibri Light" panose="020F0302020204030204" pitchFamily="34" charset="0"/>
                            </a:rPr>
                            <a:t> לקיבוע תוצאה</a:t>
                          </a:r>
                        </a:p>
                      </a:txBody>
                      <a:tcPr/>
                    </a:tc>
                    <a:extLst>
                      <a:ext uri="{0D108BD9-81ED-4DB2-BD59-A6C34878D82A}">
                        <a16:rowId xmlns:a16="http://schemas.microsoft.com/office/drawing/2014/main" val="4141139407"/>
                      </a:ext>
                    </a:extLst>
                  </a:tr>
                  <a:tr h="1019802">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אחוזי דיוק</a:t>
                          </a:r>
                        </a:p>
                      </a:txBody>
                      <a:tcPr anchor="ctr"/>
                    </a:tc>
                    <a:tc>
                      <a:txBody>
                        <a:bodyPr/>
                        <a:lstStyle/>
                        <a:p>
                          <a:pP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81</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tc>
                      <a:txBody>
                        <a:bodyPr/>
                        <a:lstStyle/>
                        <a:p>
                          <a:pPr algn="ct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79</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tc>
                      <a:txBody>
                        <a:bodyPr/>
                        <a:lstStyle/>
                        <a:p>
                          <a:pPr algn="ct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83</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2604083754"/>
                      </a:ext>
                    </a:extLst>
                  </a:tr>
                </a:tbl>
              </a:graphicData>
            </a:graphic>
          </p:graphicFrame>
        </mc:Choice>
        <mc:Fallback xmlns="">
          <p:graphicFrame>
            <p:nvGraphicFramePr>
              <p:cNvPr id="4" name="טבלה 4">
                <a:extLst>
                  <a:ext uri="{FF2B5EF4-FFF2-40B4-BE49-F238E27FC236}">
                    <a16:creationId xmlns:a16="http://schemas.microsoft.com/office/drawing/2014/main" id="{BC3C200A-3A01-8763-DE87-9935C65510F4}"/>
                  </a:ext>
                </a:extLst>
              </p:cNvPr>
              <p:cNvGraphicFramePr>
                <a:graphicFrameLocks noGrp="1"/>
              </p:cNvGraphicFramePr>
              <p:nvPr>
                <p:extLst>
                  <p:ext uri="{D42A27DB-BD31-4B8C-83A1-F6EECF244321}">
                    <p14:modId xmlns:p14="http://schemas.microsoft.com/office/powerpoint/2010/main" val="3716065146"/>
                  </p:ext>
                </p:extLst>
              </p:nvPr>
            </p:nvGraphicFramePr>
            <p:xfrm>
              <a:off x="417634" y="2431072"/>
              <a:ext cx="11193173" cy="4195673"/>
            </p:xfrm>
            <a:graphic>
              <a:graphicData uri="http://schemas.openxmlformats.org/drawingml/2006/table">
                <a:tbl>
                  <a:tblPr rtl="1" firstRow="1" bandRow="1">
                    <a:tableStyleId>{91EBBBCC-DAD2-459C-BE2E-F6DE35CF9A28}</a:tableStyleId>
                  </a:tblPr>
                  <a:tblGrid>
                    <a:gridCol w="1900219">
                      <a:extLst>
                        <a:ext uri="{9D8B030D-6E8A-4147-A177-3AD203B41FA5}">
                          <a16:colId xmlns:a16="http://schemas.microsoft.com/office/drawing/2014/main" val="1067355237"/>
                        </a:ext>
                      </a:extLst>
                    </a:gridCol>
                    <a:gridCol w="2683695">
                      <a:extLst>
                        <a:ext uri="{9D8B030D-6E8A-4147-A177-3AD203B41FA5}">
                          <a16:colId xmlns:a16="http://schemas.microsoft.com/office/drawing/2014/main" val="569798014"/>
                        </a:ext>
                      </a:extLst>
                    </a:gridCol>
                    <a:gridCol w="3262533">
                      <a:extLst>
                        <a:ext uri="{9D8B030D-6E8A-4147-A177-3AD203B41FA5}">
                          <a16:colId xmlns:a16="http://schemas.microsoft.com/office/drawing/2014/main" val="255775910"/>
                        </a:ext>
                      </a:extLst>
                    </a:gridCol>
                    <a:gridCol w="3346726">
                      <a:extLst>
                        <a:ext uri="{9D8B030D-6E8A-4147-A177-3AD203B41FA5}">
                          <a16:colId xmlns:a16="http://schemas.microsoft.com/office/drawing/2014/main" val="2637855364"/>
                        </a:ext>
                      </a:extLst>
                    </a:gridCol>
                  </a:tblGrid>
                  <a:tr h="640080">
                    <a:tc>
                      <a:txBody>
                        <a:bodyPr/>
                        <a:lstStyle/>
                        <a:p>
                          <a:pPr algn="ctr" rtl="1"/>
                          <a:endParaRPr lang="he-IL" dirty="0">
                            <a:solidFill>
                              <a:schemeClr val="tx2"/>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r>
                            <a:rPr lang="en-US" dirty="0">
                              <a:solidFill>
                                <a:schemeClr val="accent4">
                                  <a:lumMod val="50000"/>
                                </a:schemeClr>
                              </a:solidFill>
                              <a:latin typeface="Calibri Light" panose="020F0302020204030204" pitchFamily="34" charset="0"/>
                              <a:cs typeface="Calibri Light" panose="020F0302020204030204" pitchFamily="34" charset="0"/>
                            </a:rPr>
                            <a:t>KNN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Logistic Regression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Random Forest</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228163529"/>
                      </a:ext>
                    </a:extLst>
                  </a:tr>
                  <a:tr h="2535791">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פרמטרים</a:t>
                          </a:r>
                        </a:p>
                      </a:txBody>
                      <a:tcPr anchor="ct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נבדק שכנות קרובה עבור: </a:t>
                          </a:r>
                          <a:r>
                            <a:rPr lang="en-US" sz="1600" dirty="0">
                              <a:solidFill>
                                <a:schemeClr val="tx2"/>
                              </a:solidFill>
                              <a:latin typeface="Calibri Light" panose="020F0302020204030204" pitchFamily="34" charset="0"/>
                              <a:cs typeface="Calibri Light" panose="020F0302020204030204" pitchFamily="34" charset="0"/>
                            </a:rPr>
                            <a:t>1,3,5,7,9</a:t>
                          </a:r>
                          <a:r>
                            <a:rPr lang="he-IL" sz="1600" dirty="0">
                              <a:solidFill>
                                <a:schemeClr val="tx2"/>
                              </a:solidFill>
                              <a:latin typeface="Calibri Light" panose="020F0302020204030204" pitchFamily="34" charset="0"/>
                              <a:cs typeface="Calibri Light" panose="020F0302020204030204" pitchFamily="34" charset="0"/>
                            </a:rPr>
                            <a:t> שכנים</a:t>
                          </a:r>
                          <a:endParaRPr lang="en-US" sz="1600" dirty="0">
                            <a:solidFill>
                              <a:schemeClr val="tx2"/>
                            </a:solidFill>
                            <a:latin typeface="Calibri Light" panose="020F0302020204030204" pitchFamily="34" charset="0"/>
                            <a:cs typeface="Calibri Light" panose="020F0302020204030204" pitchFamily="34" charset="0"/>
                          </a:endParaRPr>
                        </a:p>
                        <a:p>
                          <a:pPr algn="ctr" rtl="1"/>
                          <a:endParaRPr lang="en-US" sz="1600" dirty="0">
                            <a:solidFill>
                              <a:schemeClr val="tx2"/>
                            </a:solidFill>
                            <a:latin typeface="Calibri Light" panose="020F0302020204030204" pitchFamily="34" charset="0"/>
                            <a:cs typeface="Calibri Light" panose="020F0302020204030204" pitchFamily="34" charset="0"/>
                          </a:endParaRPr>
                        </a:p>
                        <a:p>
                          <a:pPr algn="ctr" rtl="1"/>
                          <a:r>
                            <a:rPr lang="he-IL" sz="1600" dirty="0">
                              <a:solidFill>
                                <a:schemeClr val="tx2"/>
                              </a:solidFill>
                              <a:latin typeface="Calibri Light" panose="020F0302020204030204" pitchFamily="34" charset="0"/>
                              <a:cs typeface="Calibri Light" panose="020F0302020204030204" pitchFamily="34" charset="0"/>
                            </a:rPr>
                            <a:t>רמת דיוק גבוהה עבור: 7</a:t>
                          </a:r>
                        </a:p>
                      </a:txBody>
                      <a:tcP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מס' </a:t>
                          </a:r>
                          <a:r>
                            <a:rPr lang="he-IL" sz="1600" dirty="0" err="1">
                              <a:solidFill>
                                <a:schemeClr val="tx2"/>
                              </a:solidFill>
                              <a:latin typeface="Calibri Light" panose="020F0302020204030204" pitchFamily="34" charset="0"/>
                              <a:cs typeface="Calibri Light" panose="020F0302020204030204" pitchFamily="34" charset="0"/>
                            </a:rPr>
                            <a:t>איטרציות</a:t>
                          </a:r>
                          <a:r>
                            <a:rPr lang="he-IL" sz="1600" dirty="0">
                              <a:solidFill>
                                <a:schemeClr val="tx2"/>
                              </a:solidFill>
                              <a:latin typeface="Calibri Light" panose="020F0302020204030204" pitchFamily="34" charset="0"/>
                              <a:cs typeface="Calibri Light" panose="020F0302020204030204" pitchFamily="34" charset="0"/>
                            </a:rPr>
                            <a:t> להתכנסות</a:t>
                          </a:r>
                          <a:r>
                            <a:rPr lang="en-US" sz="1600" dirty="0">
                              <a:solidFill>
                                <a:schemeClr val="tx2"/>
                              </a:solidFill>
                              <a:latin typeface="Calibri Light" panose="020F0302020204030204" pitchFamily="34" charset="0"/>
                              <a:cs typeface="Calibri Light" panose="020F0302020204030204" pitchFamily="34" charset="0"/>
                            </a:rPr>
                            <a:t> </a:t>
                          </a:r>
                          <a:r>
                            <a:rPr lang="he-IL" sz="1600" dirty="0">
                              <a:solidFill>
                                <a:schemeClr val="tx2"/>
                              </a:solidFill>
                              <a:latin typeface="Calibri Light" panose="020F0302020204030204" pitchFamily="34" charset="0"/>
                              <a:cs typeface="Calibri Light" panose="020F0302020204030204" pitchFamily="34" charset="0"/>
                            </a:rPr>
                            <a:t>האלגוריתם: 200</a:t>
                          </a:r>
                        </a:p>
                      </a:txBody>
                      <a:tcPr anchor="ctr"/>
                    </a:tc>
                    <a:tc>
                      <a:txBody>
                        <a:bodyPr/>
                        <a:lstStyle/>
                        <a:p>
                          <a:endParaRPr lang="he-IL"/>
                        </a:p>
                      </a:txBody>
                      <a:tcPr>
                        <a:blipFill>
                          <a:blip r:embed="rId2"/>
                          <a:stretch>
                            <a:fillRect l="-234608" t="-26379" b="-40288"/>
                          </a:stretch>
                        </a:blipFill>
                      </a:tcPr>
                    </a:tc>
                    <a:extLst>
                      <a:ext uri="{0D108BD9-81ED-4DB2-BD59-A6C34878D82A}">
                        <a16:rowId xmlns:a16="http://schemas.microsoft.com/office/drawing/2014/main" val="4141139407"/>
                      </a:ext>
                    </a:extLst>
                  </a:tr>
                  <a:tr h="1019802">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אחוזי דיוק</a:t>
                          </a:r>
                        </a:p>
                      </a:txBody>
                      <a:tcPr anchor="ctr"/>
                    </a:tc>
                    <a:tc>
                      <a:txBody>
                        <a:bodyPr/>
                        <a:lstStyle/>
                        <a:p>
                          <a:endParaRPr lang="he-IL"/>
                        </a:p>
                      </a:txBody>
                      <a:tcPr anchor="ctr">
                        <a:blipFill>
                          <a:blip r:embed="rId2"/>
                          <a:stretch>
                            <a:fillRect l="-70909" t="-313690" r="-246591"/>
                          </a:stretch>
                        </a:blipFill>
                      </a:tcPr>
                    </a:tc>
                    <a:tc>
                      <a:txBody>
                        <a:bodyPr/>
                        <a:lstStyle/>
                        <a:p>
                          <a:endParaRPr lang="he-IL"/>
                        </a:p>
                      </a:txBody>
                      <a:tcPr anchor="ctr">
                        <a:blipFill>
                          <a:blip r:embed="rId2"/>
                          <a:stretch>
                            <a:fillRect l="-140299" t="-313690" r="-102425"/>
                          </a:stretch>
                        </a:blipFill>
                      </a:tcPr>
                    </a:tc>
                    <a:tc>
                      <a:txBody>
                        <a:bodyPr/>
                        <a:lstStyle/>
                        <a:p>
                          <a:endParaRPr lang="he-IL"/>
                        </a:p>
                      </a:txBody>
                      <a:tcPr anchor="ctr">
                        <a:blipFill>
                          <a:blip r:embed="rId2"/>
                          <a:stretch>
                            <a:fillRect l="-234608" t="-313690"/>
                          </a:stretch>
                        </a:blipFill>
                      </a:tcPr>
                    </a:tc>
                    <a:extLst>
                      <a:ext uri="{0D108BD9-81ED-4DB2-BD59-A6C34878D82A}">
                        <a16:rowId xmlns:a16="http://schemas.microsoft.com/office/drawing/2014/main" val="2604083754"/>
                      </a:ext>
                    </a:extLst>
                  </a:tr>
                </a:tbl>
              </a:graphicData>
            </a:graphic>
          </p:graphicFrame>
        </mc:Fallback>
      </mc:AlternateContent>
    </p:spTree>
    <p:extLst>
      <p:ext uri="{BB962C8B-B14F-4D97-AF65-F5344CB8AC3E}">
        <p14:creationId xmlns:p14="http://schemas.microsoft.com/office/powerpoint/2010/main" val="409768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DD5A3F-24F5-2EBF-2005-BF3400A71818}"/>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תוצאות של מודלים של למידה חישובית</a:t>
            </a:r>
            <a:endParaRPr lang="he-IL" sz="4000" dirty="0"/>
          </a:p>
        </p:txBody>
      </p:sp>
      <p:sp>
        <p:nvSpPr>
          <p:cNvPr id="3" name="מציין מיקום תוכן 2">
            <a:extLst>
              <a:ext uri="{FF2B5EF4-FFF2-40B4-BE49-F238E27FC236}">
                <a16:creationId xmlns:a16="http://schemas.microsoft.com/office/drawing/2014/main" id="{A48025C2-A380-B4A3-2345-DEFF5344D4A9}"/>
              </a:ext>
            </a:extLst>
          </p:cNvPr>
          <p:cNvSpPr>
            <a:spLocks noGrp="1"/>
          </p:cNvSpPr>
          <p:nvPr>
            <p:ph idx="1"/>
          </p:nvPr>
        </p:nvSpPr>
        <p:spPr>
          <a:xfrm>
            <a:off x="444013" y="2022232"/>
            <a:ext cx="11293718" cy="4721468"/>
          </a:xfrm>
        </p:spPr>
        <p:txBody>
          <a:bodyPr anchor="t"/>
          <a:lstStyle/>
          <a:p>
            <a:pPr marL="0" indent="0">
              <a:buNone/>
            </a:pP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עבור מסד נתונים </a:t>
            </a:r>
            <a:r>
              <a:rPr lang="he-IL" sz="2000" b="1" u="sng" dirty="0">
                <a:ln w="22225">
                  <a:solidFill>
                    <a:schemeClr val="accent2"/>
                  </a:solidFill>
                  <a:prstDash val="solid"/>
                </a:ln>
                <a:solidFill>
                  <a:schemeClr val="accent2">
                    <a:lumMod val="40000"/>
                    <a:lumOff val="60000"/>
                  </a:schemeClr>
                </a:solidFill>
                <a:latin typeface="Calibri Light" panose="020F0302020204030204" pitchFamily="34" charset="0"/>
                <a:cs typeface="Calibri Light" panose="020F0302020204030204" pitchFamily="34" charset="0"/>
              </a:rPr>
              <a:t>ב. </a:t>
            </a: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(שבו בוצעה השלמה עפ"י התפלגות):</a:t>
            </a:r>
          </a:p>
          <a:p>
            <a:pPr marL="0" indent="0">
              <a:buNone/>
            </a:pPr>
            <a:endParaRPr lang="he-IL" dirty="0"/>
          </a:p>
        </p:txBody>
      </p:sp>
      <mc:AlternateContent xmlns:mc="http://schemas.openxmlformats.org/markup-compatibility/2006" xmlns:a14="http://schemas.microsoft.com/office/drawing/2010/main">
        <mc:Choice Requires="a14">
          <p:graphicFrame>
            <p:nvGraphicFramePr>
              <p:cNvPr id="4" name="טבלה 4">
                <a:extLst>
                  <a:ext uri="{FF2B5EF4-FFF2-40B4-BE49-F238E27FC236}">
                    <a16:creationId xmlns:a16="http://schemas.microsoft.com/office/drawing/2014/main" id="{03C68545-D3A7-D9D0-B491-FF843D26AE44}"/>
                  </a:ext>
                </a:extLst>
              </p:cNvPr>
              <p:cNvGraphicFramePr>
                <a:graphicFrameLocks noGrp="1"/>
              </p:cNvGraphicFramePr>
              <p:nvPr>
                <p:extLst>
                  <p:ext uri="{D42A27DB-BD31-4B8C-83A1-F6EECF244321}">
                    <p14:modId xmlns:p14="http://schemas.microsoft.com/office/powerpoint/2010/main" val="3519244999"/>
                  </p:ext>
                </p:extLst>
              </p:nvPr>
            </p:nvGraphicFramePr>
            <p:xfrm>
              <a:off x="417634" y="2431072"/>
              <a:ext cx="11193173" cy="4195673"/>
            </p:xfrm>
            <a:graphic>
              <a:graphicData uri="http://schemas.openxmlformats.org/drawingml/2006/table">
                <a:tbl>
                  <a:tblPr rtl="1" firstRow="1" bandRow="1">
                    <a:tableStyleId>{91EBBBCC-DAD2-459C-BE2E-F6DE35CF9A28}</a:tableStyleId>
                  </a:tblPr>
                  <a:tblGrid>
                    <a:gridCol w="1900219">
                      <a:extLst>
                        <a:ext uri="{9D8B030D-6E8A-4147-A177-3AD203B41FA5}">
                          <a16:colId xmlns:a16="http://schemas.microsoft.com/office/drawing/2014/main" val="1067355237"/>
                        </a:ext>
                      </a:extLst>
                    </a:gridCol>
                    <a:gridCol w="2683695">
                      <a:extLst>
                        <a:ext uri="{9D8B030D-6E8A-4147-A177-3AD203B41FA5}">
                          <a16:colId xmlns:a16="http://schemas.microsoft.com/office/drawing/2014/main" val="569798014"/>
                        </a:ext>
                      </a:extLst>
                    </a:gridCol>
                    <a:gridCol w="3262533">
                      <a:extLst>
                        <a:ext uri="{9D8B030D-6E8A-4147-A177-3AD203B41FA5}">
                          <a16:colId xmlns:a16="http://schemas.microsoft.com/office/drawing/2014/main" val="255775910"/>
                        </a:ext>
                      </a:extLst>
                    </a:gridCol>
                    <a:gridCol w="3346726">
                      <a:extLst>
                        <a:ext uri="{9D8B030D-6E8A-4147-A177-3AD203B41FA5}">
                          <a16:colId xmlns:a16="http://schemas.microsoft.com/office/drawing/2014/main" val="2637855364"/>
                        </a:ext>
                      </a:extLst>
                    </a:gridCol>
                  </a:tblGrid>
                  <a:tr h="572598">
                    <a:tc>
                      <a:txBody>
                        <a:bodyPr/>
                        <a:lstStyle/>
                        <a:p>
                          <a:pPr algn="ctr" rtl="1"/>
                          <a:endParaRPr lang="he-IL" dirty="0">
                            <a:solidFill>
                              <a:schemeClr val="tx2"/>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r>
                            <a:rPr lang="en-US" dirty="0">
                              <a:solidFill>
                                <a:schemeClr val="accent4">
                                  <a:lumMod val="50000"/>
                                </a:schemeClr>
                              </a:solidFill>
                              <a:latin typeface="Calibri Light" panose="020F0302020204030204" pitchFamily="34" charset="0"/>
                              <a:cs typeface="Calibri Light" panose="020F0302020204030204" pitchFamily="34" charset="0"/>
                            </a:rPr>
                            <a:t>KNN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Logistic Regression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Random Forest</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228163529"/>
                      </a:ext>
                    </a:extLst>
                  </a:tr>
                  <a:tr h="2535791">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פרמטרים</a:t>
                          </a:r>
                        </a:p>
                      </a:txBody>
                      <a:tcPr anchor="ct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נבדק שכנות קרובה עבור: </a:t>
                          </a:r>
                          <a:r>
                            <a:rPr lang="en-US" sz="1600" dirty="0">
                              <a:solidFill>
                                <a:schemeClr val="tx2"/>
                              </a:solidFill>
                              <a:latin typeface="Calibri Light" panose="020F0302020204030204" pitchFamily="34" charset="0"/>
                              <a:cs typeface="Calibri Light" panose="020F0302020204030204" pitchFamily="34" charset="0"/>
                            </a:rPr>
                            <a:t>1,3,5,7,9</a:t>
                          </a:r>
                          <a:r>
                            <a:rPr lang="he-IL" sz="1600" dirty="0">
                              <a:solidFill>
                                <a:schemeClr val="tx2"/>
                              </a:solidFill>
                              <a:latin typeface="Calibri Light" panose="020F0302020204030204" pitchFamily="34" charset="0"/>
                              <a:cs typeface="Calibri Light" panose="020F0302020204030204" pitchFamily="34" charset="0"/>
                            </a:rPr>
                            <a:t> שכנים</a:t>
                          </a:r>
                          <a:endParaRPr lang="en-US" sz="1600" dirty="0">
                            <a:solidFill>
                              <a:schemeClr val="tx2"/>
                            </a:solidFill>
                            <a:latin typeface="Calibri Light" panose="020F0302020204030204" pitchFamily="34" charset="0"/>
                            <a:cs typeface="Calibri Light" panose="020F0302020204030204" pitchFamily="34" charset="0"/>
                          </a:endParaRPr>
                        </a:p>
                        <a:p>
                          <a:pPr algn="ctr" rtl="1"/>
                          <a:endParaRPr lang="en-US" sz="1600" dirty="0">
                            <a:solidFill>
                              <a:schemeClr val="tx2"/>
                            </a:solidFill>
                            <a:latin typeface="Calibri Light" panose="020F0302020204030204" pitchFamily="34" charset="0"/>
                            <a:cs typeface="Calibri Light" panose="020F0302020204030204" pitchFamily="34" charset="0"/>
                          </a:endParaRPr>
                        </a:p>
                        <a:p>
                          <a:pPr algn="ctr" rtl="1"/>
                          <a:r>
                            <a:rPr lang="he-IL" sz="1600" dirty="0">
                              <a:solidFill>
                                <a:schemeClr val="tx2"/>
                              </a:solidFill>
                              <a:latin typeface="Calibri Light" panose="020F0302020204030204" pitchFamily="34" charset="0"/>
                              <a:cs typeface="Calibri Light" panose="020F0302020204030204" pitchFamily="34" charset="0"/>
                            </a:rPr>
                            <a:t>רמת דיוק גבוהה עבור: 9</a:t>
                          </a:r>
                        </a:p>
                      </a:txBody>
                      <a:tcP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מס' </a:t>
                          </a:r>
                          <a:r>
                            <a:rPr lang="he-IL" sz="1600" dirty="0" err="1">
                              <a:solidFill>
                                <a:schemeClr val="tx2"/>
                              </a:solidFill>
                              <a:latin typeface="Calibri Light" panose="020F0302020204030204" pitchFamily="34" charset="0"/>
                              <a:cs typeface="Calibri Light" panose="020F0302020204030204" pitchFamily="34" charset="0"/>
                            </a:rPr>
                            <a:t>איטרציות</a:t>
                          </a:r>
                          <a:r>
                            <a:rPr lang="he-IL" sz="1600" dirty="0">
                              <a:solidFill>
                                <a:schemeClr val="tx2"/>
                              </a:solidFill>
                              <a:latin typeface="Calibri Light" panose="020F0302020204030204" pitchFamily="34" charset="0"/>
                              <a:cs typeface="Calibri Light" panose="020F0302020204030204" pitchFamily="34" charset="0"/>
                            </a:rPr>
                            <a:t> להתכנסות</a:t>
                          </a:r>
                          <a:r>
                            <a:rPr lang="en-US" sz="1600" dirty="0">
                              <a:solidFill>
                                <a:schemeClr val="tx2"/>
                              </a:solidFill>
                              <a:latin typeface="Calibri Light" panose="020F0302020204030204" pitchFamily="34" charset="0"/>
                              <a:cs typeface="Calibri Light" panose="020F0302020204030204" pitchFamily="34" charset="0"/>
                            </a:rPr>
                            <a:t> </a:t>
                          </a:r>
                          <a:r>
                            <a:rPr lang="he-IL" sz="1600" dirty="0">
                              <a:solidFill>
                                <a:schemeClr val="tx2"/>
                              </a:solidFill>
                              <a:latin typeface="Calibri Light" panose="020F0302020204030204" pitchFamily="34" charset="0"/>
                              <a:cs typeface="Calibri Light" panose="020F0302020204030204" pitchFamily="34" charset="0"/>
                            </a:rPr>
                            <a:t>האלגוריתם: 200</a:t>
                          </a:r>
                        </a:p>
                      </a:txBody>
                      <a:tcPr anchor="ctr"/>
                    </a:tc>
                    <a:tc>
                      <a:txBody>
                        <a:bodyPr/>
                        <a:lstStyle/>
                        <a:p>
                          <a:pPr marL="285750" indent="-285750" algn="r" rtl="1">
                            <a:buFont typeface="Arial" panose="020B0604020202020204" pitchFamily="34" charset="0"/>
                            <a:buChar char="•"/>
                          </a:pPr>
                          <a:r>
                            <a:rPr lang="he-IL" sz="1600" kern="1200" dirty="0">
                              <a:solidFill>
                                <a:schemeClr val="tx2"/>
                              </a:solidFill>
                              <a:latin typeface="Calibri Light" panose="020F0302020204030204" pitchFamily="34" charset="0"/>
                              <a:ea typeface="+mn-ea"/>
                              <a:cs typeface="Calibri Light" panose="020F0302020204030204" pitchFamily="34" charset="0"/>
                            </a:rPr>
                            <a:t>בוצע </a:t>
                          </a:r>
                          <a:r>
                            <a:rPr lang="en-US" sz="1600" kern="1200" dirty="0">
                              <a:solidFill>
                                <a:schemeClr val="tx2"/>
                              </a:solidFill>
                              <a:latin typeface="Calibri Light" panose="020F0302020204030204" pitchFamily="34" charset="0"/>
                              <a:ea typeface="+mn-ea"/>
                              <a:cs typeface="Calibri Light" panose="020F0302020204030204" pitchFamily="34" charset="0"/>
                            </a:rPr>
                            <a:t>majority voting</a:t>
                          </a:r>
                          <a:r>
                            <a:rPr lang="he-IL" sz="1600" kern="1200" dirty="0">
                              <a:solidFill>
                                <a:schemeClr val="tx2"/>
                              </a:solidFill>
                              <a:latin typeface="Calibri Light" panose="020F0302020204030204" pitchFamily="34" charset="0"/>
                              <a:ea typeface="+mn-ea"/>
                              <a:cs typeface="Calibri Light" panose="020F0302020204030204" pitchFamily="34" charset="0"/>
                            </a:rPr>
                            <a:t> עבור</a:t>
                          </a:r>
                          <a:r>
                            <a:rPr lang="he-IL" sz="1600" dirty="0">
                              <a:solidFill>
                                <a:schemeClr val="tx2"/>
                              </a:solidFill>
                              <a:latin typeface="Calibri Light" panose="020F0302020204030204" pitchFamily="34" charset="0"/>
                              <a:cs typeface="Calibri Light" panose="020F0302020204030204" pitchFamily="34" charset="0"/>
                            </a:rPr>
                            <a:t>: 100,200,300,400,500 עצים</a:t>
                          </a:r>
                          <a:endParaRPr lang="en-US" sz="1600" dirty="0">
                            <a:solidFill>
                              <a:schemeClr val="tx2"/>
                            </a:solidFill>
                            <a:latin typeface="Calibri Light" panose="020F0302020204030204" pitchFamily="34" charset="0"/>
                            <a:cs typeface="Calibri Light" panose="020F0302020204030204" pitchFamily="34" charset="0"/>
                          </a:endParaRPr>
                        </a:p>
                        <a:p>
                          <a:pPr marL="0" indent="0" algn="r" rtl="1">
                            <a:buFont typeface="Arial" panose="020B0604020202020204" pitchFamily="34" charset="0"/>
                            <a:buNone/>
                          </a:pPr>
                          <a:r>
                            <a:rPr lang="he-IL" sz="1600" dirty="0">
                              <a:solidFill>
                                <a:schemeClr val="tx2"/>
                              </a:solidFill>
                              <a:latin typeface="Calibri Light" panose="020F0302020204030204" pitchFamily="34" charset="0"/>
                              <a:cs typeface="Calibri Light" panose="020F0302020204030204" pitchFamily="34" charset="0"/>
                            </a:rPr>
                            <a:t>     </a:t>
                          </a:r>
                        </a:p>
                        <a:p>
                          <a:pPr marL="0" indent="0" algn="r" rtl="1">
                            <a:buFont typeface="Arial" panose="020B0604020202020204" pitchFamily="34" charset="0"/>
                            <a:buNone/>
                          </a:pPr>
                          <a:r>
                            <a:rPr lang="he-IL" sz="1600" dirty="0">
                              <a:solidFill>
                                <a:schemeClr val="tx2"/>
                              </a:solidFill>
                              <a:latin typeface="Calibri Light" panose="020F0302020204030204" pitchFamily="34" charset="0"/>
                              <a:cs typeface="Calibri Light" panose="020F0302020204030204" pitchFamily="34" charset="0"/>
                            </a:rPr>
                            <a:t>      רמת דיוק גבוהה עבור: 100</a:t>
                          </a:r>
                        </a:p>
                        <a:p>
                          <a:pPr marL="0" indent="0" algn="r" rtl="1">
                            <a:buFont typeface="Arial" panose="020B0604020202020204" pitchFamily="34" charset="0"/>
                            <a:buNone/>
                          </a:pPr>
                          <a:endParaRPr lang="he-IL" sz="1600" dirty="0">
                            <a:solidFill>
                              <a:schemeClr val="tx2"/>
                            </a:solidFill>
                            <a:latin typeface="Calibri Light" panose="020F0302020204030204" pitchFamily="34" charset="0"/>
                            <a:cs typeface="Calibri Light" panose="020F0302020204030204" pitchFamily="34" charset="0"/>
                          </a:endParaRPr>
                        </a:p>
                        <a:p>
                          <a:pPr marL="285750" lvl="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עומק עץ: 8 </a:t>
                          </a:r>
                        </a:p>
                        <a:p>
                          <a:pPr marL="0" lvl="0" indent="0" algn="r" rtl="1">
                            <a:buFont typeface="Arial" panose="020B0604020202020204" pitchFamily="34" charset="0"/>
                            <a:buNone/>
                          </a:pPr>
                          <a:endParaRPr lang="he-IL" sz="1600" dirty="0">
                            <a:solidFill>
                              <a:schemeClr val="tx2"/>
                            </a:solidFill>
                            <a:latin typeface="Calibri Light" panose="020F0302020204030204" pitchFamily="34" charset="0"/>
                            <a:cs typeface="Calibri Light" panose="020F0302020204030204" pitchFamily="34" charset="0"/>
                          </a:endParaRPr>
                        </a:p>
                        <a:p>
                          <a:pPr marL="28575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סף להסתעפות קודקוד: 20% ממס' הדגימות </a:t>
                          </a:r>
                          <a14:m>
                            <m:oMath xmlns:m="http://schemas.openxmlformats.org/officeDocument/2006/math">
                              <m:r>
                                <a:rPr lang="he-IL" sz="1600" b="0" i="1" smtClean="0">
                                  <a:solidFill>
                                    <a:schemeClr val="tx2"/>
                                  </a:solidFill>
                                  <a:latin typeface="Cambria Math" panose="02040503050406030204" pitchFamily="18" charset="0"/>
                                  <a:cs typeface="Calibri Light" panose="020F0302020204030204" pitchFamily="34" charset="0"/>
                                </a:rPr>
                                <m:t>154</m:t>
                              </m:r>
                              <m:r>
                                <a:rPr lang="he-IL" sz="1600"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a14:m>
                          <a:endParaRPr lang="he-IL" sz="1600" dirty="0">
                            <a:solidFill>
                              <a:schemeClr val="tx2"/>
                            </a:solidFill>
                            <a:latin typeface="Calibri Light" panose="020F0302020204030204" pitchFamily="34" charset="0"/>
                            <a:cs typeface="Calibri Light" panose="020F0302020204030204" pitchFamily="34" charset="0"/>
                          </a:endParaRPr>
                        </a:p>
                        <a:p>
                          <a:pPr marL="285750" indent="-285750" algn="r" rtl="1">
                            <a:buFont typeface="Arial" panose="020B0604020202020204" pitchFamily="34" charset="0"/>
                            <a:buChar char="•"/>
                          </a:pPr>
                          <a:r>
                            <a:rPr lang="he-IL" sz="1600" dirty="0">
                              <a:solidFill>
                                <a:schemeClr val="tx2"/>
                              </a:solidFill>
                              <a:latin typeface="Calibri Light" panose="020F0302020204030204" pitchFamily="34" charset="0"/>
                              <a:cs typeface="Calibri Light" panose="020F0302020204030204" pitchFamily="34" charset="0"/>
                            </a:rPr>
                            <a:t>נבחר </a:t>
                          </a:r>
                          <a:r>
                            <a:rPr lang="en-US" sz="1600" dirty="0" err="1">
                              <a:solidFill>
                                <a:schemeClr val="tx2"/>
                              </a:solidFill>
                              <a:latin typeface="Calibri Light" panose="020F0302020204030204" pitchFamily="34" charset="0"/>
                              <a:cs typeface="Calibri Light" panose="020F0302020204030204" pitchFamily="34" charset="0"/>
                            </a:rPr>
                            <a:t>Random_State</a:t>
                          </a:r>
                          <a:r>
                            <a:rPr lang="he-IL" sz="1600" dirty="0">
                              <a:solidFill>
                                <a:schemeClr val="tx2"/>
                              </a:solidFill>
                              <a:latin typeface="Calibri Light" panose="020F0302020204030204" pitchFamily="34" charset="0"/>
                              <a:cs typeface="Calibri Light" panose="020F0302020204030204" pitchFamily="34" charset="0"/>
                            </a:rPr>
                            <a:t> לקיבוע תוצאה</a:t>
                          </a:r>
                        </a:p>
                      </a:txBody>
                      <a:tcPr/>
                    </a:tc>
                    <a:extLst>
                      <a:ext uri="{0D108BD9-81ED-4DB2-BD59-A6C34878D82A}">
                        <a16:rowId xmlns:a16="http://schemas.microsoft.com/office/drawing/2014/main" val="4141139407"/>
                      </a:ext>
                    </a:extLst>
                  </a:tr>
                  <a:tr h="1019802">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אחוזי דיוק</a:t>
                          </a:r>
                        </a:p>
                      </a:txBody>
                      <a:tcPr anchor="ctr"/>
                    </a:tc>
                    <a:tc>
                      <a:txBody>
                        <a:bodyPr/>
                        <a:lstStyle/>
                        <a:p>
                          <a:pP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88</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tc>
                      <a:txBody>
                        <a:bodyPr/>
                        <a:lstStyle/>
                        <a:p>
                          <a:pPr algn="ct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82</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tc>
                      <a:txBody>
                        <a:bodyPr/>
                        <a:lstStyle/>
                        <a:p>
                          <a:pPr algn="ctr" rtl="1"/>
                          <a14:m>
                            <m:oMathPara xmlns:m="http://schemas.openxmlformats.org/officeDocument/2006/math">
                              <m:oMathParaPr>
                                <m:jc m:val="centerGroup"/>
                              </m:oMathParaPr>
                              <m:oMath xmlns:m="http://schemas.openxmlformats.org/officeDocument/2006/math">
                                <m:r>
                                  <a:rPr lang="he-IL"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90</m:t>
                                </m:r>
                                <m:r>
                                  <a:rPr lang="he-IL"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dirty="0">
                            <a:solidFill>
                              <a:schemeClr val="tx2"/>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2604083754"/>
                      </a:ext>
                    </a:extLst>
                  </a:tr>
                </a:tbl>
              </a:graphicData>
            </a:graphic>
          </p:graphicFrame>
        </mc:Choice>
        <mc:Fallback xmlns="">
          <p:graphicFrame>
            <p:nvGraphicFramePr>
              <p:cNvPr id="4" name="טבלה 4">
                <a:extLst>
                  <a:ext uri="{FF2B5EF4-FFF2-40B4-BE49-F238E27FC236}">
                    <a16:creationId xmlns:a16="http://schemas.microsoft.com/office/drawing/2014/main" id="{03C68545-D3A7-D9D0-B491-FF843D26AE44}"/>
                  </a:ext>
                </a:extLst>
              </p:cNvPr>
              <p:cNvGraphicFramePr>
                <a:graphicFrameLocks noGrp="1"/>
              </p:cNvGraphicFramePr>
              <p:nvPr>
                <p:extLst>
                  <p:ext uri="{D42A27DB-BD31-4B8C-83A1-F6EECF244321}">
                    <p14:modId xmlns:p14="http://schemas.microsoft.com/office/powerpoint/2010/main" val="3519244999"/>
                  </p:ext>
                </p:extLst>
              </p:nvPr>
            </p:nvGraphicFramePr>
            <p:xfrm>
              <a:off x="417634" y="2431072"/>
              <a:ext cx="11193173" cy="4195673"/>
            </p:xfrm>
            <a:graphic>
              <a:graphicData uri="http://schemas.openxmlformats.org/drawingml/2006/table">
                <a:tbl>
                  <a:tblPr rtl="1" firstRow="1" bandRow="1">
                    <a:tableStyleId>{91EBBBCC-DAD2-459C-BE2E-F6DE35CF9A28}</a:tableStyleId>
                  </a:tblPr>
                  <a:tblGrid>
                    <a:gridCol w="1900219">
                      <a:extLst>
                        <a:ext uri="{9D8B030D-6E8A-4147-A177-3AD203B41FA5}">
                          <a16:colId xmlns:a16="http://schemas.microsoft.com/office/drawing/2014/main" val="1067355237"/>
                        </a:ext>
                      </a:extLst>
                    </a:gridCol>
                    <a:gridCol w="2683695">
                      <a:extLst>
                        <a:ext uri="{9D8B030D-6E8A-4147-A177-3AD203B41FA5}">
                          <a16:colId xmlns:a16="http://schemas.microsoft.com/office/drawing/2014/main" val="569798014"/>
                        </a:ext>
                      </a:extLst>
                    </a:gridCol>
                    <a:gridCol w="3262533">
                      <a:extLst>
                        <a:ext uri="{9D8B030D-6E8A-4147-A177-3AD203B41FA5}">
                          <a16:colId xmlns:a16="http://schemas.microsoft.com/office/drawing/2014/main" val="255775910"/>
                        </a:ext>
                      </a:extLst>
                    </a:gridCol>
                    <a:gridCol w="3346726">
                      <a:extLst>
                        <a:ext uri="{9D8B030D-6E8A-4147-A177-3AD203B41FA5}">
                          <a16:colId xmlns:a16="http://schemas.microsoft.com/office/drawing/2014/main" val="2637855364"/>
                        </a:ext>
                      </a:extLst>
                    </a:gridCol>
                  </a:tblGrid>
                  <a:tr h="640080">
                    <a:tc>
                      <a:txBody>
                        <a:bodyPr/>
                        <a:lstStyle/>
                        <a:p>
                          <a:pPr algn="ctr" rtl="1"/>
                          <a:endParaRPr lang="he-IL" dirty="0">
                            <a:solidFill>
                              <a:schemeClr val="tx2"/>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r>
                            <a:rPr lang="en-US" dirty="0">
                              <a:solidFill>
                                <a:schemeClr val="accent4">
                                  <a:lumMod val="50000"/>
                                </a:schemeClr>
                              </a:solidFill>
                              <a:latin typeface="Calibri Light" panose="020F0302020204030204" pitchFamily="34" charset="0"/>
                              <a:cs typeface="Calibri Light" panose="020F0302020204030204" pitchFamily="34" charset="0"/>
                            </a:rPr>
                            <a:t>KNN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Logistic Regression</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tc>
                      <a:txBody>
                        <a:bodyPr/>
                        <a:lstStyle/>
                        <a:p>
                          <a:pPr algn="ctr" rtl="1"/>
                          <a:r>
                            <a:rPr lang="he-IL" dirty="0">
                              <a:solidFill>
                                <a:schemeClr val="accent4">
                                  <a:lumMod val="50000"/>
                                </a:schemeClr>
                              </a:solidFill>
                              <a:latin typeface="Calibri Light" panose="020F0302020204030204" pitchFamily="34" charset="0"/>
                              <a:cs typeface="Calibri Light" panose="020F0302020204030204" pitchFamily="34" charset="0"/>
                            </a:rPr>
                            <a:t>אלגוריתם </a:t>
                          </a:r>
                          <a:endParaRPr lang="en-US" dirty="0">
                            <a:solidFill>
                              <a:schemeClr val="accent4">
                                <a:lumMod val="50000"/>
                              </a:schemeClr>
                            </a:solidFill>
                            <a:latin typeface="Calibri Light" panose="020F0302020204030204" pitchFamily="34" charset="0"/>
                            <a:cs typeface="Calibri Light" panose="020F0302020204030204" pitchFamily="34" charset="0"/>
                          </a:endParaRPr>
                        </a:p>
                        <a:p>
                          <a:pPr algn="ctr" rtl="1"/>
                          <a:r>
                            <a:rPr lang="en-US" dirty="0">
                              <a:solidFill>
                                <a:schemeClr val="accent4">
                                  <a:lumMod val="50000"/>
                                </a:schemeClr>
                              </a:solidFill>
                              <a:latin typeface="Calibri Light" panose="020F0302020204030204" pitchFamily="34" charset="0"/>
                              <a:cs typeface="Calibri Light" panose="020F0302020204030204" pitchFamily="34" charset="0"/>
                            </a:rPr>
                            <a:t>Random Forest</a:t>
                          </a:r>
                          <a:endParaRPr lang="he-IL" dirty="0">
                            <a:solidFill>
                              <a:schemeClr val="accent4">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228163529"/>
                      </a:ext>
                    </a:extLst>
                  </a:tr>
                  <a:tr h="2535791">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פרמטרים</a:t>
                          </a:r>
                        </a:p>
                      </a:txBody>
                      <a:tcPr anchor="ct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נבדק שכנות קרובה עבור: </a:t>
                          </a:r>
                          <a:r>
                            <a:rPr lang="en-US" sz="1600" dirty="0">
                              <a:solidFill>
                                <a:schemeClr val="tx2"/>
                              </a:solidFill>
                              <a:latin typeface="Calibri Light" panose="020F0302020204030204" pitchFamily="34" charset="0"/>
                              <a:cs typeface="Calibri Light" panose="020F0302020204030204" pitchFamily="34" charset="0"/>
                            </a:rPr>
                            <a:t>1,3,5,7,9</a:t>
                          </a:r>
                          <a:r>
                            <a:rPr lang="he-IL" sz="1600" dirty="0">
                              <a:solidFill>
                                <a:schemeClr val="tx2"/>
                              </a:solidFill>
                              <a:latin typeface="Calibri Light" panose="020F0302020204030204" pitchFamily="34" charset="0"/>
                              <a:cs typeface="Calibri Light" panose="020F0302020204030204" pitchFamily="34" charset="0"/>
                            </a:rPr>
                            <a:t> שכנים</a:t>
                          </a:r>
                          <a:endParaRPr lang="en-US" sz="1600" dirty="0">
                            <a:solidFill>
                              <a:schemeClr val="tx2"/>
                            </a:solidFill>
                            <a:latin typeface="Calibri Light" panose="020F0302020204030204" pitchFamily="34" charset="0"/>
                            <a:cs typeface="Calibri Light" panose="020F0302020204030204" pitchFamily="34" charset="0"/>
                          </a:endParaRPr>
                        </a:p>
                        <a:p>
                          <a:pPr algn="ctr" rtl="1"/>
                          <a:endParaRPr lang="en-US" sz="1600" dirty="0">
                            <a:solidFill>
                              <a:schemeClr val="tx2"/>
                            </a:solidFill>
                            <a:latin typeface="Calibri Light" panose="020F0302020204030204" pitchFamily="34" charset="0"/>
                            <a:cs typeface="Calibri Light" panose="020F0302020204030204" pitchFamily="34" charset="0"/>
                          </a:endParaRPr>
                        </a:p>
                        <a:p>
                          <a:pPr algn="ctr" rtl="1"/>
                          <a:r>
                            <a:rPr lang="he-IL" sz="1600" dirty="0">
                              <a:solidFill>
                                <a:schemeClr val="tx2"/>
                              </a:solidFill>
                              <a:latin typeface="Calibri Light" panose="020F0302020204030204" pitchFamily="34" charset="0"/>
                              <a:cs typeface="Calibri Light" panose="020F0302020204030204" pitchFamily="34" charset="0"/>
                            </a:rPr>
                            <a:t>רמת דיוק גבוהה עבור: 9</a:t>
                          </a:r>
                        </a:p>
                      </a:txBody>
                      <a:tcPr/>
                    </a:tc>
                    <a:tc>
                      <a:txBody>
                        <a:bodyPr/>
                        <a:lstStyle/>
                        <a:p>
                          <a:pPr algn="ctr" rtl="1"/>
                          <a:r>
                            <a:rPr lang="he-IL" sz="1600" dirty="0">
                              <a:solidFill>
                                <a:schemeClr val="tx2"/>
                              </a:solidFill>
                              <a:latin typeface="Calibri Light" panose="020F0302020204030204" pitchFamily="34" charset="0"/>
                              <a:cs typeface="Calibri Light" panose="020F0302020204030204" pitchFamily="34" charset="0"/>
                            </a:rPr>
                            <a:t>מס' </a:t>
                          </a:r>
                          <a:r>
                            <a:rPr lang="he-IL" sz="1600" dirty="0" err="1">
                              <a:solidFill>
                                <a:schemeClr val="tx2"/>
                              </a:solidFill>
                              <a:latin typeface="Calibri Light" panose="020F0302020204030204" pitchFamily="34" charset="0"/>
                              <a:cs typeface="Calibri Light" panose="020F0302020204030204" pitchFamily="34" charset="0"/>
                            </a:rPr>
                            <a:t>איטרציות</a:t>
                          </a:r>
                          <a:r>
                            <a:rPr lang="he-IL" sz="1600" dirty="0">
                              <a:solidFill>
                                <a:schemeClr val="tx2"/>
                              </a:solidFill>
                              <a:latin typeface="Calibri Light" panose="020F0302020204030204" pitchFamily="34" charset="0"/>
                              <a:cs typeface="Calibri Light" panose="020F0302020204030204" pitchFamily="34" charset="0"/>
                            </a:rPr>
                            <a:t> להתכנסות</a:t>
                          </a:r>
                          <a:r>
                            <a:rPr lang="en-US" sz="1600" dirty="0">
                              <a:solidFill>
                                <a:schemeClr val="tx2"/>
                              </a:solidFill>
                              <a:latin typeface="Calibri Light" panose="020F0302020204030204" pitchFamily="34" charset="0"/>
                              <a:cs typeface="Calibri Light" panose="020F0302020204030204" pitchFamily="34" charset="0"/>
                            </a:rPr>
                            <a:t> </a:t>
                          </a:r>
                          <a:r>
                            <a:rPr lang="he-IL" sz="1600" dirty="0">
                              <a:solidFill>
                                <a:schemeClr val="tx2"/>
                              </a:solidFill>
                              <a:latin typeface="Calibri Light" panose="020F0302020204030204" pitchFamily="34" charset="0"/>
                              <a:cs typeface="Calibri Light" panose="020F0302020204030204" pitchFamily="34" charset="0"/>
                            </a:rPr>
                            <a:t>האלגוריתם: 200</a:t>
                          </a:r>
                        </a:p>
                      </a:txBody>
                      <a:tcPr anchor="ctr"/>
                    </a:tc>
                    <a:tc>
                      <a:txBody>
                        <a:bodyPr/>
                        <a:lstStyle/>
                        <a:p>
                          <a:endParaRPr lang="he-IL"/>
                        </a:p>
                      </a:txBody>
                      <a:tcPr>
                        <a:blipFill>
                          <a:blip r:embed="rId2"/>
                          <a:stretch>
                            <a:fillRect l="-234608" t="-26379" b="-40288"/>
                          </a:stretch>
                        </a:blipFill>
                      </a:tcPr>
                    </a:tc>
                    <a:extLst>
                      <a:ext uri="{0D108BD9-81ED-4DB2-BD59-A6C34878D82A}">
                        <a16:rowId xmlns:a16="http://schemas.microsoft.com/office/drawing/2014/main" val="4141139407"/>
                      </a:ext>
                    </a:extLst>
                  </a:tr>
                  <a:tr h="1019802">
                    <a:tc>
                      <a:txBody>
                        <a:bodyPr/>
                        <a:lstStyle/>
                        <a:p>
                          <a:pPr algn="ctr" rtl="1"/>
                          <a:r>
                            <a:rPr lang="he-IL" b="1" dirty="0">
                              <a:solidFill>
                                <a:schemeClr val="accent4">
                                  <a:lumMod val="50000"/>
                                </a:schemeClr>
                              </a:solidFill>
                              <a:latin typeface="Calibri Light" panose="020F0302020204030204" pitchFamily="34" charset="0"/>
                              <a:cs typeface="Calibri Light" panose="020F0302020204030204" pitchFamily="34" charset="0"/>
                            </a:rPr>
                            <a:t>אחוזי דיוק</a:t>
                          </a:r>
                        </a:p>
                      </a:txBody>
                      <a:tcPr anchor="ctr"/>
                    </a:tc>
                    <a:tc>
                      <a:txBody>
                        <a:bodyPr/>
                        <a:lstStyle/>
                        <a:p>
                          <a:endParaRPr lang="he-IL"/>
                        </a:p>
                      </a:txBody>
                      <a:tcPr anchor="ctr">
                        <a:blipFill>
                          <a:blip r:embed="rId2"/>
                          <a:stretch>
                            <a:fillRect l="-70909" t="-313690" r="-246591"/>
                          </a:stretch>
                        </a:blipFill>
                      </a:tcPr>
                    </a:tc>
                    <a:tc>
                      <a:txBody>
                        <a:bodyPr/>
                        <a:lstStyle/>
                        <a:p>
                          <a:endParaRPr lang="he-IL"/>
                        </a:p>
                      </a:txBody>
                      <a:tcPr anchor="ctr">
                        <a:blipFill>
                          <a:blip r:embed="rId2"/>
                          <a:stretch>
                            <a:fillRect l="-140299" t="-313690" r="-102425"/>
                          </a:stretch>
                        </a:blipFill>
                      </a:tcPr>
                    </a:tc>
                    <a:tc>
                      <a:txBody>
                        <a:bodyPr/>
                        <a:lstStyle/>
                        <a:p>
                          <a:endParaRPr lang="he-IL"/>
                        </a:p>
                      </a:txBody>
                      <a:tcPr anchor="ctr">
                        <a:blipFill>
                          <a:blip r:embed="rId2"/>
                          <a:stretch>
                            <a:fillRect l="-234608" t="-313690"/>
                          </a:stretch>
                        </a:blipFill>
                      </a:tcPr>
                    </a:tc>
                    <a:extLst>
                      <a:ext uri="{0D108BD9-81ED-4DB2-BD59-A6C34878D82A}">
                        <a16:rowId xmlns:a16="http://schemas.microsoft.com/office/drawing/2014/main" val="2604083754"/>
                      </a:ext>
                    </a:extLst>
                  </a:tr>
                </a:tbl>
              </a:graphicData>
            </a:graphic>
          </p:graphicFrame>
        </mc:Fallback>
      </mc:AlternateContent>
    </p:spTree>
    <p:extLst>
      <p:ext uri="{BB962C8B-B14F-4D97-AF65-F5344CB8AC3E}">
        <p14:creationId xmlns:p14="http://schemas.microsoft.com/office/powerpoint/2010/main" val="312662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EAC193-8C41-8D23-21CB-BAEC64BC47A0}"/>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מסקנות והערות</a:t>
            </a:r>
            <a:endParaRPr lang="he-IL" sz="4000"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807EDBF-E22E-1B43-3C66-65513E27C669}"/>
                  </a:ext>
                </a:extLst>
              </p:cNvPr>
              <p:cNvSpPr>
                <a:spLocks noGrp="1"/>
              </p:cNvSpPr>
              <p:nvPr>
                <p:ph idx="1"/>
              </p:nvPr>
            </p:nvSpPr>
            <p:spPr>
              <a:xfrm>
                <a:off x="429358" y="2000250"/>
                <a:ext cx="11333283" cy="4686300"/>
              </a:xfrm>
            </p:spPr>
            <p:txBody>
              <a:bodyPr anchor="t">
                <a:normAutofit/>
              </a:bodyPr>
              <a:lstStyle/>
              <a:p>
                <a:r>
                  <a:rPr lang="he-IL" dirty="0">
                    <a:latin typeface="Calibri Light" panose="020F0302020204030204" pitchFamily="34" charset="0"/>
                    <a:cs typeface="Calibri Light" panose="020F0302020204030204" pitchFamily="34" charset="0"/>
                  </a:rPr>
                  <a:t>שיטת השלמת הערכים החסרים העדיפה הייתה שיטת ההשלמה לפי התפלגות (מסד </a:t>
                </a:r>
                <a:r>
                  <a:rPr lang="he-IL" dirty="0">
                    <a:solidFill>
                      <a:schemeClr val="accent2"/>
                    </a:solidFill>
                    <a:latin typeface="Calibri Light" panose="020F0302020204030204" pitchFamily="34" charset="0"/>
                    <a:cs typeface="Calibri Light" panose="020F0302020204030204" pitchFamily="34" charset="0"/>
                  </a:rPr>
                  <a:t>ב.</a:t>
                </a:r>
                <a:r>
                  <a:rPr lang="he-IL" dirty="0">
                    <a:latin typeface="Calibri Light" panose="020F0302020204030204" pitchFamily="34" charset="0"/>
                    <a:cs typeface="Calibri Light" panose="020F0302020204030204" pitchFamily="34" charset="0"/>
                  </a:rPr>
                  <a:t>) </a:t>
                </a:r>
                <a14:m>
                  <m:oMath xmlns:m="http://schemas.openxmlformats.org/officeDocument/2006/math">
                    <m:r>
                      <a:rPr lang="he-IL" i="1" smtClean="0">
                        <a:latin typeface="Cambria Math" panose="02040503050406030204" pitchFamily="18" charset="0"/>
                        <a:ea typeface="Cambria Math" panose="02040503050406030204" pitchFamily="18" charset="0"/>
                      </a:rPr>
                      <m:t>←</m:t>
                    </m:r>
                  </m:oMath>
                </a14:m>
                <a:r>
                  <a:rPr lang="he-IL" dirty="0">
                    <a:latin typeface="Calibri Light" panose="020F0302020204030204" pitchFamily="34" charset="0"/>
                    <a:cs typeface="Calibri Light" panose="020F0302020204030204" pitchFamily="34" charset="0"/>
                  </a:rPr>
                  <a:t>  </a:t>
                </a:r>
                <a:r>
                  <a:rPr lang="he-IL" b="1" dirty="0">
                    <a:latin typeface="Calibri Light" panose="020F0302020204030204" pitchFamily="34" charset="0"/>
                    <a:cs typeface="Calibri Light" panose="020F0302020204030204" pitchFamily="34" charset="0"/>
                  </a:rPr>
                  <a:t>מסקנה: </a:t>
                </a:r>
                <a:r>
                  <a:rPr lang="he-IL" dirty="0">
                    <a:latin typeface="Calibri Light" panose="020F0302020204030204" pitchFamily="34" charset="0"/>
                    <a:cs typeface="Calibri Light" panose="020F0302020204030204" pitchFamily="34" charset="0"/>
                  </a:rPr>
                  <a:t>למרות שיש קורלציה בין פרמטרים ההשפעה שלהם אחד על שני היא פחותה.</a:t>
                </a:r>
              </a:p>
              <a:p>
                <a:r>
                  <a:rPr lang="he-IL" dirty="0">
                    <a:latin typeface="Calibri Light" panose="020F0302020204030204" pitchFamily="34" charset="0"/>
                    <a:cs typeface="Calibri Light" panose="020F0302020204030204" pitchFamily="34" charset="0"/>
                  </a:rPr>
                  <a:t>אלגוריתם עם אחוזי החיזוי המדויק יותר היה </a:t>
                </a:r>
                <a:r>
                  <a:rPr lang="en-US" dirty="0">
                    <a:latin typeface="Calibri Light" panose="020F0302020204030204" pitchFamily="34" charset="0"/>
                    <a:cs typeface="Calibri Light" panose="020F0302020204030204" pitchFamily="34" charset="0"/>
                  </a:rPr>
                  <a:t>Random Forest</a:t>
                </a:r>
                <a:r>
                  <a:rPr lang="he-IL" dirty="0">
                    <a:latin typeface="Calibri Light" panose="020F0302020204030204" pitchFamily="34" charset="0"/>
                    <a:cs typeface="Calibri Light" panose="020F0302020204030204" pitchFamily="34" charset="0"/>
                  </a:rPr>
                  <a:t> </a:t>
                </a:r>
                <a14:m>
                  <m:oMath xmlns:m="http://schemas.openxmlformats.org/officeDocument/2006/math">
                    <m:r>
                      <a:rPr lang="he-IL" i="1" smtClean="0">
                        <a:latin typeface="Cambria Math" panose="02040503050406030204" pitchFamily="18" charset="0"/>
                        <a:ea typeface="Cambria Math" panose="02040503050406030204" pitchFamily="18" charset="0"/>
                      </a:rPr>
                      <m:t>←</m:t>
                    </m:r>
                  </m:oMath>
                </a14:m>
                <a:r>
                  <a:rPr lang="he-IL" dirty="0">
                    <a:latin typeface="Calibri Light" panose="020F0302020204030204" pitchFamily="34" charset="0"/>
                    <a:cs typeface="Calibri Light" panose="020F0302020204030204" pitchFamily="34" charset="0"/>
                  </a:rPr>
                  <a:t>  </a:t>
                </a:r>
                <a:r>
                  <a:rPr lang="he-IL" b="1" dirty="0">
                    <a:latin typeface="Calibri Light" panose="020F0302020204030204" pitchFamily="34" charset="0"/>
                    <a:cs typeface="Calibri Light" panose="020F0302020204030204" pitchFamily="34" charset="0"/>
                  </a:rPr>
                  <a:t>מסקנה: </a:t>
                </a:r>
                <a:r>
                  <a:rPr lang="he-IL" dirty="0">
                    <a:latin typeface="Calibri Light" panose="020F0302020204030204" pitchFamily="34" charset="0"/>
                    <a:cs typeface="Calibri Light" panose="020F0302020204030204" pitchFamily="34" charset="0"/>
                  </a:rPr>
                  <a:t>כנראה משום שיש פרמטרים אשר משמעותיים לקביעת החיזוי אז יש להם הסתעפות קטנה יותר בעץ ועל כן חיזוי מידי יותר.                                                                     </a:t>
                </a:r>
              </a:p>
              <a:p>
                <a:r>
                  <a:rPr lang="he-IL" dirty="0">
                    <a:latin typeface="Calibri Light" panose="020F0302020204030204" pitchFamily="34" charset="0"/>
                    <a:cs typeface="Calibri Light" panose="020F0302020204030204" pitchFamily="34" charset="0"/>
                  </a:rPr>
                  <a:t>אחוזי הדיוק של </a:t>
                </a:r>
                <a:r>
                  <a:rPr lang="en-US" dirty="0">
                    <a:latin typeface="Calibri Light" panose="020F0302020204030204" pitchFamily="34" charset="0"/>
                    <a:cs typeface="Calibri Light" panose="020F0302020204030204" pitchFamily="34" charset="0"/>
                  </a:rPr>
                  <a:t>Random Forest</a:t>
                </a:r>
                <a:r>
                  <a:rPr lang="he-IL" dirty="0">
                    <a:latin typeface="Calibri Light" panose="020F0302020204030204" pitchFamily="34" charset="0"/>
                    <a:cs typeface="Calibri Light" panose="020F0302020204030204" pitchFamily="34" charset="0"/>
                  </a:rPr>
                  <a:t> היו גבוהים באחוזים בודדים מאלגוריתם </a:t>
                </a:r>
                <a:r>
                  <a:rPr lang="en-US" dirty="0">
                    <a:latin typeface="Calibri Light" panose="020F0302020204030204" pitchFamily="34" charset="0"/>
                    <a:cs typeface="Calibri Light" panose="020F0302020204030204" pitchFamily="34" charset="0"/>
                  </a:rPr>
                  <a:t>KNN</a:t>
                </a:r>
                <a:r>
                  <a:rPr lang="he-IL" dirty="0">
                    <a:latin typeface="Calibri Light" panose="020F0302020204030204" pitchFamily="34" charset="0"/>
                    <a:cs typeface="Calibri Light" panose="020F0302020204030204" pitchFamily="34" charset="0"/>
                  </a:rPr>
                  <a:t> דבר המעלה שאלה אם היו פחות ערכים חסרים בפרמטרים משמעותיים האם </a:t>
                </a:r>
                <a:r>
                  <a:rPr lang="en-US" dirty="0">
                    <a:latin typeface="Calibri Light" panose="020F0302020204030204" pitchFamily="34" charset="0"/>
                    <a:cs typeface="Calibri Light" panose="020F0302020204030204" pitchFamily="34" charset="0"/>
                  </a:rPr>
                  <a:t>KNN</a:t>
                </a:r>
                <a:r>
                  <a:rPr lang="he-IL" dirty="0">
                    <a:latin typeface="Calibri Light" panose="020F0302020204030204" pitchFamily="34" charset="0"/>
                    <a:cs typeface="Calibri Light" panose="020F0302020204030204" pitchFamily="34" charset="0"/>
                  </a:rPr>
                  <a:t> היה מדויק יותר? שכן חשוב לציין כי ביישום </a:t>
                </a:r>
                <a:r>
                  <a:rPr lang="en-US" dirty="0">
                    <a:latin typeface="Calibri Light" panose="020F0302020204030204" pitchFamily="34" charset="0"/>
                    <a:cs typeface="Calibri Light" panose="020F0302020204030204" pitchFamily="34" charset="0"/>
                  </a:rPr>
                  <a:t>Random Forest</a:t>
                </a:r>
                <a:r>
                  <a:rPr lang="he-IL" dirty="0">
                    <a:latin typeface="Calibri Light" panose="020F0302020204030204" pitchFamily="34" charset="0"/>
                    <a:cs typeface="Calibri Light" panose="020F0302020204030204" pitchFamily="34" charset="0"/>
                  </a:rPr>
                  <a:t> אחוזי הדיוק עשויים לרדת כאשר מגבילים יותר את הסף לפיצול קודקוד, ובפרויקט הסיום הסף היה 20% ממס' הדגימות על כן בהגדלת הסף האלגוריתם המדויק יותר הוא </a:t>
                </a:r>
                <a:r>
                  <a:rPr lang="en-US" dirty="0">
                    <a:latin typeface="Calibri Light" panose="020F0302020204030204" pitchFamily="34" charset="0"/>
                    <a:cs typeface="Calibri Light" panose="020F0302020204030204" pitchFamily="34" charset="0"/>
                  </a:rPr>
                  <a:t>KNN</a:t>
                </a:r>
                <a:r>
                  <a:rPr lang="he-IL" dirty="0">
                    <a:latin typeface="Calibri Light" panose="020F0302020204030204" pitchFamily="34" charset="0"/>
                    <a:cs typeface="Calibri Light" panose="020F0302020204030204" pitchFamily="34" charset="0"/>
                  </a:rPr>
                  <a:t>.</a:t>
                </a:r>
              </a:p>
              <a:p>
                <a:r>
                  <a:rPr lang="he-IL" b="1" dirty="0">
                    <a:latin typeface="Calibri Light" panose="020F0302020204030204" pitchFamily="34" charset="0"/>
                    <a:cs typeface="Calibri Light" panose="020F0302020204030204" pitchFamily="34" charset="0"/>
                  </a:rPr>
                  <a:t>בהינתן זמן נוסף: </a:t>
                </a:r>
              </a:p>
              <a:p>
                <a:pPr marL="0" indent="0">
                  <a:buNone/>
                </a:pPr>
                <a:endParaRPr lang="he-IL" dirty="0">
                  <a:latin typeface="Calibri Light" panose="020F0302020204030204" pitchFamily="34" charset="0"/>
                  <a:cs typeface="Calibri Light" panose="020F0302020204030204" pitchFamily="34" charset="0"/>
                </a:endParaRPr>
              </a:p>
            </p:txBody>
          </p:sp>
        </mc:Choice>
        <mc:Fallback xmlns="">
          <p:sp>
            <p:nvSpPr>
              <p:cNvPr id="3" name="מציין מיקום תוכן 2">
                <a:extLst>
                  <a:ext uri="{FF2B5EF4-FFF2-40B4-BE49-F238E27FC236}">
                    <a16:creationId xmlns:a16="http://schemas.microsoft.com/office/drawing/2014/main" id="{2807EDBF-E22E-1B43-3C66-65513E27C669}"/>
                  </a:ext>
                </a:extLst>
              </p:cNvPr>
              <p:cNvSpPr>
                <a:spLocks noGrp="1" noRot="1" noChangeAspect="1" noMove="1" noResize="1" noEditPoints="1" noAdjustHandles="1" noChangeArrowheads="1" noChangeShapeType="1" noTextEdit="1"/>
              </p:cNvSpPr>
              <p:nvPr>
                <p:ph idx="1"/>
              </p:nvPr>
            </p:nvSpPr>
            <p:spPr>
              <a:xfrm>
                <a:off x="429358" y="2000250"/>
                <a:ext cx="11333283" cy="4686300"/>
              </a:xfrm>
              <a:blipFill>
                <a:blip r:embed="rId2"/>
                <a:stretch>
                  <a:fillRect l="-591" t="-650" r="-430"/>
                </a:stretch>
              </a:blipFill>
            </p:spPr>
            <p:txBody>
              <a:bodyPr/>
              <a:lstStyle/>
              <a:p>
                <a:r>
                  <a:rPr lang="he-IL">
                    <a:noFill/>
                  </a:rPr>
                  <a:t> </a:t>
                </a:r>
              </a:p>
            </p:txBody>
          </p:sp>
        </mc:Fallback>
      </mc:AlternateContent>
      <p:sp>
        <p:nvSpPr>
          <p:cNvPr id="4" name="תיבת טקסט 3">
            <a:extLst>
              <a:ext uri="{FF2B5EF4-FFF2-40B4-BE49-F238E27FC236}">
                <a16:creationId xmlns:a16="http://schemas.microsoft.com/office/drawing/2014/main" id="{0C5F4CDF-A70B-4A29-F4BF-07B769ED08F3}"/>
              </a:ext>
            </a:extLst>
          </p:cNvPr>
          <p:cNvSpPr txBox="1"/>
          <p:nvPr/>
        </p:nvSpPr>
        <p:spPr>
          <a:xfrm>
            <a:off x="272562" y="4532433"/>
            <a:ext cx="9662839" cy="1477328"/>
          </a:xfrm>
          <a:prstGeom prst="rect">
            <a:avLst/>
          </a:prstGeom>
          <a:noFill/>
        </p:spPr>
        <p:txBody>
          <a:bodyPr wrap="square" rtlCol="1">
            <a:spAutoFit/>
          </a:bodyPr>
          <a:lstStyle/>
          <a:p>
            <a:pPr algn="r"/>
            <a:r>
              <a:rPr lang="he-IL" dirty="0">
                <a:solidFill>
                  <a:schemeClr val="accent2"/>
                </a:solidFill>
                <a:latin typeface="Calibri Light" panose="020F0302020204030204" pitchFamily="34" charset="0"/>
                <a:cs typeface="Calibri Light" panose="020F0302020204030204" pitchFamily="34" charset="0"/>
              </a:rPr>
              <a:t>1. </a:t>
            </a:r>
            <a:r>
              <a:rPr lang="he-IL" dirty="0">
                <a:solidFill>
                  <a:schemeClr val="tx2"/>
                </a:solidFill>
                <a:latin typeface="Calibri Light" panose="020F0302020204030204" pitchFamily="34" charset="0"/>
                <a:cs typeface="Calibri Light" panose="020F0302020204030204" pitchFamily="34" charset="0"/>
              </a:rPr>
              <a:t>ביצוע שיטת טיפול נוספת בערכים חריגים, שיטת החציון שמשתמשת באחוזון-10 ואחוזון-90.</a:t>
            </a:r>
          </a:p>
          <a:p>
            <a:pPr algn="r"/>
            <a:r>
              <a:rPr lang="he-IL" dirty="0">
                <a:solidFill>
                  <a:schemeClr val="accent2"/>
                </a:solidFill>
                <a:latin typeface="Calibri Light" panose="020F0302020204030204" pitchFamily="34" charset="0"/>
                <a:cs typeface="Calibri Light" panose="020F0302020204030204" pitchFamily="34" charset="0"/>
              </a:rPr>
              <a:t>2. </a:t>
            </a:r>
            <a:r>
              <a:rPr lang="he-IL" dirty="0">
                <a:solidFill>
                  <a:schemeClr val="tx2"/>
                </a:solidFill>
                <a:latin typeface="Calibri Light" panose="020F0302020204030204" pitchFamily="34" charset="0"/>
                <a:cs typeface="Calibri Light" panose="020F0302020204030204" pitchFamily="34" charset="0"/>
              </a:rPr>
              <a:t>לבצע טיפול בערכים חריגים גם בפרמטרים ללא ערכים חסרים.</a:t>
            </a:r>
          </a:p>
          <a:p>
            <a:pPr algn="r"/>
            <a:r>
              <a:rPr lang="he-IL" dirty="0">
                <a:solidFill>
                  <a:schemeClr val="accent2"/>
                </a:solidFill>
                <a:latin typeface="Calibri Light" panose="020F0302020204030204" pitchFamily="34" charset="0"/>
                <a:cs typeface="Calibri Light" panose="020F0302020204030204" pitchFamily="34" charset="0"/>
              </a:rPr>
              <a:t>3. </a:t>
            </a:r>
            <a:r>
              <a:rPr lang="he-IL" dirty="0">
                <a:solidFill>
                  <a:schemeClr val="tx2"/>
                </a:solidFill>
                <a:latin typeface="Calibri Light" panose="020F0302020204030204" pitchFamily="34" charset="0"/>
                <a:cs typeface="Calibri Light" panose="020F0302020204030204" pitchFamily="34" charset="0"/>
              </a:rPr>
              <a:t>בשיטת קורלציה וטווחים, לבצע השלמה ע"י בדיקה של קורלציה עם עוד פרמטרים.</a:t>
            </a:r>
          </a:p>
          <a:p>
            <a:pPr algn="r"/>
            <a:r>
              <a:rPr lang="he-IL" dirty="0">
                <a:solidFill>
                  <a:schemeClr val="accent2"/>
                </a:solidFill>
                <a:latin typeface="Calibri Light" panose="020F0302020204030204" pitchFamily="34" charset="0"/>
                <a:cs typeface="Calibri Light" panose="020F0302020204030204" pitchFamily="34" charset="0"/>
              </a:rPr>
              <a:t>4.</a:t>
            </a:r>
            <a:r>
              <a:rPr lang="he-IL" dirty="0">
                <a:solidFill>
                  <a:schemeClr val="tx2"/>
                </a:solidFill>
                <a:latin typeface="Calibri Light" panose="020F0302020204030204" pitchFamily="34" charset="0"/>
                <a:cs typeface="Calibri Light" panose="020F0302020204030204" pitchFamily="34" charset="0"/>
              </a:rPr>
              <a:t> בשיטת קורלציה וטווחים, חלוקה לטווחים קטנים יותר.</a:t>
            </a:r>
          </a:p>
          <a:p>
            <a:pPr algn="r"/>
            <a:r>
              <a:rPr lang="he-IL" dirty="0">
                <a:solidFill>
                  <a:schemeClr val="accent2"/>
                </a:solidFill>
                <a:latin typeface="Calibri Light" panose="020F0302020204030204" pitchFamily="34" charset="0"/>
                <a:cs typeface="Calibri Light" panose="020F0302020204030204" pitchFamily="34" charset="0"/>
              </a:rPr>
              <a:t>5. </a:t>
            </a:r>
            <a:r>
              <a:rPr lang="he-IL" dirty="0">
                <a:solidFill>
                  <a:schemeClr val="tx2"/>
                </a:solidFill>
                <a:latin typeface="Calibri Light" panose="020F0302020204030204" pitchFamily="34" charset="0"/>
                <a:cs typeface="Calibri Light" panose="020F0302020204030204" pitchFamily="34" charset="0"/>
              </a:rPr>
              <a:t>הגדלת ערך סף של פיצול קודקוד באלגוריתם                                 ובדיקת אחוזי דיוק. </a:t>
            </a:r>
          </a:p>
        </p:txBody>
      </p:sp>
      <p:sp>
        <p:nvSpPr>
          <p:cNvPr id="5" name="תיבת טקסט 4">
            <a:extLst>
              <a:ext uri="{FF2B5EF4-FFF2-40B4-BE49-F238E27FC236}">
                <a16:creationId xmlns:a16="http://schemas.microsoft.com/office/drawing/2014/main" id="{E0496A3C-B33C-0091-EDC0-BB8043F7EE30}"/>
              </a:ext>
            </a:extLst>
          </p:cNvPr>
          <p:cNvSpPr txBox="1"/>
          <p:nvPr/>
        </p:nvSpPr>
        <p:spPr>
          <a:xfrm>
            <a:off x="4478312" y="5640429"/>
            <a:ext cx="1617687" cy="369332"/>
          </a:xfrm>
          <a:prstGeom prst="rect">
            <a:avLst/>
          </a:prstGeom>
          <a:noFill/>
        </p:spPr>
        <p:txBody>
          <a:bodyPr wrap="none" rtlCol="1">
            <a:spAutoFit/>
          </a:bodyPr>
          <a:lstStyle/>
          <a:p>
            <a:r>
              <a:rPr lang="en-US" dirty="0">
                <a:solidFill>
                  <a:schemeClr val="tx2"/>
                </a:solidFill>
                <a:latin typeface="Calibri Light" panose="020F0302020204030204" pitchFamily="34" charset="0"/>
                <a:cs typeface="Calibri Light" panose="020F0302020204030204" pitchFamily="34" charset="0"/>
              </a:rPr>
              <a:t>Random Forest</a:t>
            </a:r>
            <a:endParaRPr lang="he-IL" dirty="0">
              <a:solidFill>
                <a:schemeClr val="tx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8334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1A838BE-7CBF-BDC4-5F00-FAF2E1CFDBF1}"/>
              </a:ext>
            </a:extLst>
          </p:cNvPr>
          <p:cNvSpPr>
            <a:spLocks noGrp="1"/>
          </p:cNvSpPr>
          <p:nvPr>
            <p:ph type="title"/>
          </p:nvPr>
        </p:nvSpPr>
        <p:spPr>
          <a:xfrm>
            <a:off x="581191" y="675779"/>
            <a:ext cx="11029616" cy="1013800"/>
          </a:xfrm>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הקדמה</a:t>
            </a:r>
          </a:p>
        </p:txBody>
      </p:sp>
      <p:sp>
        <p:nvSpPr>
          <p:cNvPr id="3" name="מציין מיקום תוכן 2">
            <a:extLst>
              <a:ext uri="{FF2B5EF4-FFF2-40B4-BE49-F238E27FC236}">
                <a16:creationId xmlns:a16="http://schemas.microsoft.com/office/drawing/2014/main" id="{DC26B96D-BE35-D98F-56A3-296C7A7C8B86}"/>
              </a:ext>
            </a:extLst>
          </p:cNvPr>
          <p:cNvSpPr>
            <a:spLocks noGrp="1"/>
          </p:cNvSpPr>
          <p:nvPr>
            <p:ph idx="1"/>
          </p:nvPr>
        </p:nvSpPr>
        <p:spPr>
          <a:xfrm>
            <a:off x="434052" y="2009042"/>
            <a:ext cx="11308464" cy="4730262"/>
          </a:xfrm>
        </p:spPr>
        <p:txBody>
          <a:bodyPr anchor="t">
            <a:normAutofit/>
          </a:bodyPr>
          <a:lstStyle/>
          <a:p>
            <a:pPr>
              <a:lnSpc>
                <a:spcPct val="115000"/>
              </a:lnSpc>
              <a:spcAft>
                <a:spcPts val="800"/>
              </a:spcAft>
            </a:pPr>
            <a:r>
              <a:rPr lang="he-IL" sz="1800" dirty="0">
                <a:effectLst/>
                <a:latin typeface="Calibri" panose="020F0502020204030204" pitchFamily="34" charset="0"/>
                <a:ea typeface="Calibri" panose="020F0502020204030204" pitchFamily="34" charset="0"/>
                <a:cs typeface="Calibri Light" panose="020F0302020204030204" pitchFamily="34" charset="0"/>
              </a:rPr>
              <a:t>בפרויקט יוצג חלק ממסד נתונים רחב יותר של "המכון הלאומי למחלת הסוכרת ולמחלות מע' העיכול וכליות" במרילנד, ארה"ב.           במסד הנתונים ישנן דגימות רפואיות של נשות פימה (קבוצה אתנית של ילידים בארה"ב).</a:t>
            </a:r>
          </a:p>
          <a:p>
            <a:pPr>
              <a:lnSpc>
                <a:spcPct val="115000"/>
              </a:lnSpc>
              <a:spcAft>
                <a:spcPts val="800"/>
              </a:spcAft>
            </a:pPr>
            <a:r>
              <a:rPr lang="he-IL" sz="1800" b="1" dirty="0">
                <a:effectLst/>
                <a:latin typeface="Calibri" panose="020F0502020204030204" pitchFamily="34" charset="0"/>
                <a:ea typeface="Calibri" panose="020F0502020204030204" pitchFamily="34" charset="0"/>
                <a:cs typeface="Calibri Light" panose="020F0302020204030204" pitchFamily="34" charset="0"/>
              </a:rPr>
              <a:t>מטרת הפרויקט: </a:t>
            </a:r>
            <a:r>
              <a:rPr lang="he-IL" sz="1800" dirty="0">
                <a:effectLst/>
                <a:latin typeface="Calibri" panose="020F0502020204030204" pitchFamily="34" charset="0"/>
                <a:ea typeface="Calibri" panose="020F0502020204030204" pitchFamily="34" charset="0"/>
                <a:cs typeface="Calibri Light" panose="020F0302020204030204" pitchFamily="34" charset="0"/>
              </a:rPr>
              <a:t>חיזוי מחלת סוכרת בקרב נשים מעל גיל 20 בהינתן אבחונים רפואיים ובין היתר הפרמטרים גיל ומס' הריונות.</a:t>
            </a:r>
          </a:p>
          <a:p>
            <a:pPr>
              <a:lnSpc>
                <a:spcPct val="115000"/>
              </a:lnSpc>
              <a:spcAft>
                <a:spcPts val="800"/>
              </a:spcAft>
            </a:pPr>
            <a:r>
              <a:rPr lang="he-IL" b="1" dirty="0">
                <a:latin typeface="Calibri" panose="020F0502020204030204" pitchFamily="34" charset="0"/>
                <a:cs typeface="Calibri Light" panose="020F0302020204030204" pitchFamily="34" charset="0"/>
              </a:rPr>
              <a:t>רקע: </a:t>
            </a:r>
            <a:r>
              <a:rPr lang="he-IL" dirty="0">
                <a:latin typeface="Calibri" panose="020F0502020204030204" pitchFamily="34" charset="0"/>
                <a:cs typeface="Calibri Light" panose="020F0302020204030204" pitchFamily="34" charset="0"/>
              </a:rPr>
              <a:t>סוכרת הינה מחלה מ</a:t>
            </a:r>
            <a:r>
              <a:rPr lang="he-IL" dirty="0">
                <a:solidFill>
                  <a:schemeClr val="accent1">
                    <a:lumMod val="50000"/>
                  </a:schemeClr>
                </a:solidFill>
                <a:latin typeface="Calibri" panose="020F0502020204030204" pitchFamily="34" charset="0"/>
                <a:cs typeface="Calibri Light" panose="020F0302020204030204" pitchFamily="34" charset="0"/>
              </a:rPr>
              <a:t>טבול</a:t>
            </a:r>
            <a:r>
              <a:rPr lang="he-IL" dirty="0">
                <a:latin typeface="Calibri" panose="020F0502020204030204" pitchFamily="34" charset="0"/>
                <a:cs typeface="Calibri Light" panose="020F0302020204030204" pitchFamily="34" charset="0"/>
              </a:rPr>
              <a:t>ית המתאפיינת בריכוז גבוה של סוכר (גלוקוז) בדם ובשתן. הבעיה המרכזית בסוכרת היא חסר יחסי או מוחלט של ההורמון אינסולין אשר אחראי להעברה של הסוכר מהדם אל תאי הגוף השונים. אצל חולי סוכרת, קיים חסר באינסולין או פגם בפעילותו, כך שבעת עליית רמת הסוכר בדם אין תגובה הולמת של שחרור אינסולין.</a:t>
            </a:r>
            <a:endParaRPr lang="en-US" dirty="0">
              <a:latin typeface="Calibri" panose="020F0502020204030204" pitchFamily="34" charset="0"/>
              <a:cs typeface="Calibri Light" panose="020F0302020204030204" pitchFamily="34" charset="0"/>
            </a:endParaRPr>
          </a:p>
          <a:p>
            <a:pPr>
              <a:lnSpc>
                <a:spcPct val="115000"/>
              </a:lnSpc>
              <a:spcAft>
                <a:spcPts val="800"/>
              </a:spcAft>
            </a:pPr>
            <a:r>
              <a:rPr lang="he-IL" sz="1800" dirty="0">
                <a:effectLst/>
                <a:latin typeface="Calibri" panose="020F0502020204030204" pitchFamily="34" charset="0"/>
                <a:ea typeface="Calibri" panose="020F0502020204030204" pitchFamily="34" charset="0"/>
                <a:cs typeface="Calibri Light" panose="020F0302020204030204" pitchFamily="34" charset="0"/>
              </a:rPr>
              <a:t> חיזוי מחלת הסוכרת תעשה בעזרת שיטות לעיבוד נתונים, בפרט אלגוריתמי למידה מפוקחת עבור בעיות סיווג. </a:t>
            </a:r>
          </a:p>
          <a:p>
            <a:pPr>
              <a:lnSpc>
                <a:spcPct val="115000"/>
              </a:lnSpc>
              <a:spcAft>
                <a:spcPts val="800"/>
              </a:spcAft>
            </a:pPr>
            <a:r>
              <a:rPr lang="he-IL" sz="1800" b="1" dirty="0">
                <a:effectLst/>
                <a:latin typeface="Calibri" panose="020F0502020204030204" pitchFamily="34" charset="0"/>
                <a:ea typeface="Calibri" panose="020F0502020204030204" pitchFamily="34" charset="0"/>
                <a:cs typeface="Calibri Light" panose="020F0302020204030204" pitchFamily="34" charset="0"/>
              </a:rPr>
              <a:t>שאלות מחקר: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he-IL" dirty="0">
              <a:latin typeface="Calibri" panose="020F0502020204030204" pitchFamily="34" charset="0"/>
              <a:cs typeface="Calibri" panose="020F0502020204030204" pitchFamily="34" charset="0"/>
            </a:endParaRPr>
          </a:p>
          <a:p>
            <a:pPr>
              <a:buFont typeface="Wingdings" panose="05000000000000000000" pitchFamily="2" charset="2"/>
              <a:buChar char="§"/>
            </a:pPr>
            <a:r>
              <a:rPr lang="he-IL" b="1" dirty="0">
                <a:latin typeface="Calibri Light" panose="020F0302020204030204" pitchFamily="34" charset="0"/>
                <a:cs typeface="Calibri Light" panose="020F0302020204030204" pitchFamily="34" charset="0"/>
              </a:rPr>
              <a:t>הנחות ראשוניות</a:t>
            </a:r>
            <a:r>
              <a:rPr lang="he-IL" dirty="0">
                <a:latin typeface="Calibri Light" panose="020F0302020204030204" pitchFamily="34" charset="0"/>
                <a:cs typeface="Calibri Light" panose="020F0302020204030204" pitchFamily="34" charset="0"/>
              </a:rPr>
              <a:t>: </a:t>
            </a:r>
          </a:p>
        </p:txBody>
      </p:sp>
      <p:sp>
        <p:nvSpPr>
          <p:cNvPr id="4" name="תיבת טקסט 3">
            <a:extLst>
              <a:ext uri="{FF2B5EF4-FFF2-40B4-BE49-F238E27FC236}">
                <a16:creationId xmlns:a16="http://schemas.microsoft.com/office/drawing/2014/main" id="{856B6EC6-29CA-10B6-F9FE-1671C3831CE4}"/>
              </a:ext>
            </a:extLst>
          </p:cNvPr>
          <p:cNvSpPr txBox="1"/>
          <p:nvPr/>
        </p:nvSpPr>
        <p:spPr>
          <a:xfrm>
            <a:off x="6866965" y="4816601"/>
            <a:ext cx="3319189" cy="813300"/>
          </a:xfrm>
          <a:prstGeom prst="rect">
            <a:avLst/>
          </a:prstGeom>
          <a:noFill/>
        </p:spPr>
        <p:txBody>
          <a:bodyPr wrap="square" rtlCol="1">
            <a:spAutoFit/>
          </a:bodyPr>
          <a:lstStyle/>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1. </a:t>
            </a:r>
            <a:r>
              <a:rPr lang="he-IL" dirty="0">
                <a:solidFill>
                  <a:schemeClr val="tx2"/>
                </a:solidFill>
                <a:latin typeface="Calibri" panose="020F0502020204030204" pitchFamily="34" charset="0"/>
                <a:cs typeface="Calibri Light" panose="020F0302020204030204" pitchFamily="34" charset="0"/>
              </a:rPr>
              <a:t>אילו פרמטרים משפיעים על החיזוי?</a:t>
            </a:r>
          </a:p>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2.  </a:t>
            </a:r>
            <a:r>
              <a:rPr lang="he-IL" dirty="0">
                <a:solidFill>
                  <a:schemeClr val="tx2"/>
                </a:solidFill>
                <a:latin typeface="Calibri" panose="020F0502020204030204" pitchFamily="34" charset="0"/>
                <a:cs typeface="Calibri Light" panose="020F0302020204030204" pitchFamily="34" charset="0"/>
              </a:rPr>
              <a:t>האם יש קשר בין פרמטרים שונים?</a:t>
            </a:r>
          </a:p>
        </p:txBody>
      </p:sp>
      <p:sp>
        <p:nvSpPr>
          <p:cNvPr id="5" name="תיבת טקסט 4">
            <a:extLst>
              <a:ext uri="{FF2B5EF4-FFF2-40B4-BE49-F238E27FC236}">
                <a16:creationId xmlns:a16="http://schemas.microsoft.com/office/drawing/2014/main" id="{D94BB7EF-8C38-2D21-9767-AED5D591054C}"/>
              </a:ext>
            </a:extLst>
          </p:cNvPr>
          <p:cNvSpPr txBox="1"/>
          <p:nvPr/>
        </p:nvSpPr>
        <p:spPr>
          <a:xfrm>
            <a:off x="5369858" y="5684905"/>
            <a:ext cx="4613641" cy="813300"/>
          </a:xfrm>
          <a:prstGeom prst="rect">
            <a:avLst/>
          </a:prstGeom>
          <a:noFill/>
        </p:spPr>
        <p:txBody>
          <a:bodyPr wrap="square" rtlCol="1">
            <a:spAutoFit/>
          </a:bodyPr>
          <a:lstStyle/>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1. </a:t>
            </a:r>
            <a:r>
              <a:rPr lang="he-IL" dirty="0">
                <a:solidFill>
                  <a:schemeClr val="tx2"/>
                </a:solidFill>
                <a:latin typeface="Calibri" panose="020F0502020204030204" pitchFamily="34" charset="0"/>
                <a:cs typeface="Calibri Light" panose="020F0302020204030204" pitchFamily="34" charset="0"/>
              </a:rPr>
              <a:t>עפ"י הרקע, רמות אינסולין נמוכות ישפיעו על החיזוי.</a:t>
            </a:r>
          </a:p>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2. </a:t>
            </a:r>
            <a:r>
              <a:rPr lang="he-IL" dirty="0">
                <a:solidFill>
                  <a:schemeClr val="tx2"/>
                </a:solidFill>
                <a:latin typeface="Calibri" panose="020F0502020204030204" pitchFamily="34" charset="0"/>
                <a:cs typeface="Calibri Light" panose="020F0302020204030204" pitchFamily="34" charset="0"/>
              </a:rPr>
              <a:t>עפ"י הרקע, ישנו קשר בין אינסולין לגלוקוז.</a:t>
            </a:r>
          </a:p>
        </p:txBody>
      </p:sp>
    </p:spTree>
    <p:extLst>
      <p:ext uri="{BB962C8B-B14F-4D97-AF65-F5344CB8AC3E}">
        <p14:creationId xmlns:p14="http://schemas.microsoft.com/office/powerpoint/2010/main" val="34930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0B1A5F-E881-9D0F-0699-0DFC77F8557F}"/>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מסד הנתונים</a:t>
            </a:r>
            <a:endParaRPr lang="he-IL" sz="4000" dirty="0"/>
          </a:p>
        </p:txBody>
      </p:sp>
      <p:sp>
        <p:nvSpPr>
          <p:cNvPr id="3" name="מציין מיקום תוכן 2">
            <a:extLst>
              <a:ext uri="{FF2B5EF4-FFF2-40B4-BE49-F238E27FC236}">
                <a16:creationId xmlns:a16="http://schemas.microsoft.com/office/drawing/2014/main" id="{9D96D68B-6CBD-749E-DDEA-A2BA3EE2C7CB}"/>
              </a:ext>
            </a:extLst>
          </p:cNvPr>
          <p:cNvSpPr>
            <a:spLocks noGrp="1"/>
          </p:cNvSpPr>
          <p:nvPr>
            <p:ph idx="1"/>
          </p:nvPr>
        </p:nvSpPr>
        <p:spPr>
          <a:xfrm>
            <a:off x="440348" y="1973872"/>
            <a:ext cx="11311304" cy="4699489"/>
          </a:xfrm>
        </p:spPr>
        <p:txBody>
          <a:bodyPr anchor="t"/>
          <a:lstStyle/>
          <a:p>
            <a:pPr>
              <a:lnSpc>
                <a:spcPct val="115000"/>
              </a:lnSpc>
              <a:spcAft>
                <a:spcPts val="800"/>
              </a:spcAft>
            </a:pPr>
            <a:r>
              <a:rPr lang="he-IL" sz="1800" dirty="0">
                <a:effectLst/>
                <a:latin typeface="Calibri" panose="020F0502020204030204" pitchFamily="34" charset="0"/>
                <a:ea typeface="Calibri" panose="020F0502020204030204" pitchFamily="34" charset="0"/>
                <a:cs typeface="Calibri Light" panose="020F0302020204030204" pitchFamily="34" charset="0"/>
              </a:rPr>
              <a:t>מסד הנתונים מורכב מ-768 דגימות, 8 עמודות פרמטרים ועמודת מטרה בינארית המציינת 0 אם לא חולה סוכרת  ו-1 עם חולה סוכרת.</a:t>
            </a:r>
          </a:p>
          <a:p>
            <a:pPr>
              <a:lnSpc>
                <a:spcPct val="115000"/>
              </a:lnSpc>
              <a:spcAft>
                <a:spcPts val="800"/>
              </a:spcAft>
            </a:pPr>
            <a:r>
              <a:rPr lang="he-IL" sz="1800" dirty="0">
                <a:effectLst/>
                <a:latin typeface="Calibri" panose="020F0502020204030204" pitchFamily="34" charset="0"/>
                <a:ea typeface="Calibri" panose="020F0502020204030204" pitchFamily="34" charset="0"/>
                <a:cs typeface="Calibri Light" panose="020F0302020204030204" pitchFamily="34" charset="0"/>
              </a:rPr>
              <a:t>כל הפרמטרים הינם פרמטרים נומריים (רובם בדידים), וביניהם ניתן למצוא נתונים רפואיים כגון:</a:t>
            </a:r>
          </a:p>
          <a:p>
            <a:pPr marL="0" indent="0">
              <a:lnSpc>
                <a:spcPct val="115000"/>
              </a:lnSpc>
              <a:spcAft>
                <a:spcPts val="800"/>
              </a:spcAft>
              <a:buNone/>
            </a:pPr>
            <a:endParaRPr lang="he-IL"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15000"/>
              </a:lnSpc>
              <a:spcAft>
                <a:spcPts val="800"/>
              </a:spcAft>
            </a:pPr>
            <a:endParaRPr lang="he-IL" dirty="0">
              <a:latin typeface="Calibri" panose="020F0502020204030204" pitchFamily="34" charset="0"/>
              <a:ea typeface="Calibri" panose="020F0502020204030204" pitchFamily="34" charset="0"/>
              <a:cs typeface="Calibri Light" panose="020F0302020204030204" pitchFamily="34" charset="0"/>
            </a:endParaRPr>
          </a:p>
          <a:p>
            <a:pPr>
              <a:lnSpc>
                <a:spcPct val="115000"/>
              </a:lnSpc>
              <a:spcAft>
                <a:spcPts val="800"/>
              </a:spcAft>
            </a:pPr>
            <a:endParaRPr lang="he-IL" sz="1800" dirty="0">
              <a:effectLst/>
              <a:latin typeface="Calibri" panose="020F0502020204030204" pitchFamily="34" charset="0"/>
              <a:ea typeface="Calibri" panose="020F0502020204030204" pitchFamily="34" charset="0"/>
              <a:cs typeface="Calibri Light" panose="020F0302020204030204" pitchFamily="34" charset="0"/>
            </a:endParaRPr>
          </a:p>
          <a:p>
            <a:pPr marL="0" indent="0">
              <a:lnSpc>
                <a:spcPct val="115000"/>
              </a:lnSpc>
              <a:spcAft>
                <a:spcPts val="800"/>
              </a:spcAft>
              <a:buNone/>
            </a:pPr>
            <a:endParaRPr lang="he-IL" dirty="0">
              <a:latin typeface="Calibri" panose="020F0502020204030204" pitchFamily="34" charset="0"/>
              <a:ea typeface="Calibri" panose="020F0502020204030204" pitchFamily="34" charset="0"/>
              <a:cs typeface="Calibri Light" panose="020F0302020204030204" pitchFamily="34" charset="0"/>
            </a:endParaRPr>
          </a:p>
          <a:p>
            <a:pPr marL="0" indent="0">
              <a:lnSpc>
                <a:spcPct val="115000"/>
              </a:lnSpc>
              <a:spcAft>
                <a:spcPts val="800"/>
              </a:spcAft>
              <a:buNone/>
            </a:pPr>
            <a:endParaRPr lang="he-IL" sz="1800" dirty="0">
              <a:effectLst/>
              <a:latin typeface="Calibri" panose="020F0502020204030204" pitchFamily="34" charset="0"/>
              <a:ea typeface="Calibri" panose="020F0502020204030204" pitchFamily="34" charset="0"/>
              <a:cs typeface="Calibri Light" panose="020F0302020204030204" pitchFamily="34" charset="0"/>
            </a:endParaRPr>
          </a:p>
          <a:p>
            <a:pPr>
              <a:lnSpc>
                <a:spcPct val="115000"/>
              </a:lnSpc>
              <a:spcAft>
                <a:spcPts val="800"/>
              </a:spcAft>
            </a:pPr>
            <a:r>
              <a:rPr lang="he-IL" dirty="0">
                <a:latin typeface="Calibri" panose="020F0502020204030204" pitchFamily="34" charset="0"/>
                <a:ea typeface="Calibri" panose="020F0502020204030204" pitchFamily="34" charset="0"/>
                <a:cs typeface="Calibri Light" panose="020F0302020204030204" pitchFamily="34" charset="0"/>
              </a:rPr>
              <a:t>במסד הנתונים אין דגימות אשר חוזרות על עצמן וישנם ערכים חסרים המתאפיינים בכך שערכם 0.</a:t>
            </a:r>
            <a:endParaRPr lang="he-IL" sz="1800" dirty="0">
              <a:effectLst/>
              <a:latin typeface="Calibri" panose="020F0502020204030204" pitchFamily="34" charset="0"/>
              <a:ea typeface="Calibri" panose="020F0502020204030204" pitchFamily="34" charset="0"/>
              <a:cs typeface="Calibri Light" panose="020F0302020204030204" pitchFamily="34" charset="0"/>
            </a:endParaRPr>
          </a:p>
        </p:txBody>
      </p:sp>
      <p:sp>
        <p:nvSpPr>
          <p:cNvPr id="4" name="תיבת טקסט 3">
            <a:extLst>
              <a:ext uri="{FF2B5EF4-FFF2-40B4-BE49-F238E27FC236}">
                <a16:creationId xmlns:a16="http://schemas.microsoft.com/office/drawing/2014/main" id="{A8E84136-A5CF-3516-1D61-540BF72A1A4B}"/>
              </a:ext>
            </a:extLst>
          </p:cNvPr>
          <p:cNvSpPr txBox="1"/>
          <p:nvPr/>
        </p:nvSpPr>
        <p:spPr>
          <a:xfrm>
            <a:off x="3367454" y="2857346"/>
            <a:ext cx="7807662" cy="2308324"/>
          </a:xfrm>
          <a:prstGeom prst="rect">
            <a:avLst/>
          </a:prstGeom>
          <a:noFill/>
        </p:spPr>
        <p:txBody>
          <a:bodyPr wrap="square" rtlCol="1">
            <a:spAutoFit/>
          </a:bodyPr>
          <a:lstStyle/>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לחץ דם- לחץ שמפעיל הדם על דפנות כלי הדם</a:t>
            </a:r>
          </a:p>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גלוקוז (סוכר) בדם</a:t>
            </a:r>
          </a:p>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רמת אינסולין</a:t>
            </a:r>
          </a:p>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עובי (שכבות) עור</a:t>
            </a:r>
          </a:p>
          <a:p>
            <a:pPr algn="r"/>
            <a:r>
              <a:rPr lang="he-IL" b="0" i="0" dirty="0">
                <a:solidFill>
                  <a:schemeClr val="tx2"/>
                </a:solidFill>
                <a:effectLst/>
                <a:latin typeface="Open Sans Hebrew"/>
              </a:rPr>
              <a:t> </a:t>
            </a:r>
            <a:r>
              <a:rPr lang="he-IL" dirty="0">
                <a:solidFill>
                  <a:schemeClr val="tx2"/>
                </a:solidFill>
                <a:latin typeface="Calibri" panose="020F0502020204030204" pitchFamily="34" charset="0"/>
                <a:cs typeface="Calibri Light" panose="020F0302020204030204" pitchFamily="34" charset="0"/>
              </a:rPr>
              <a:t>פרמטר שמודד את מסת הגוף, ונותן ביטוי להשמנה או להרזיה</a:t>
            </a:r>
            <a:r>
              <a:rPr lang="en-US" dirty="0">
                <a:solidFill>
                  <a:schemeClr val="tx2"/>
                </a:solidFill>
                <a:latin typeface="Calibri" panose="020F0502020204030204" pitchFamily="34" charset="0"/>
                <a:cs typeface="Calibri Light" panose="020F0302020204030204" pitchFamily="34" charset="0"/>
              </a:rPr>
              <a:t> </a:t>
            </a:r>
            <a:r>
              <a:rPr lang="en-US" dirty="0">
                <a:solidFill>
                  <a:schemeClr val="tx2"/>
                </a:solidFill>
                <a:latin typeface="Calibri Light" panose="020F0302020204030204" pitchFamily="34" charset="0"/>
                <a:ea typeface="Calibri" panose="020F0502020204030204" pitchFamily="34" charset="0"/>
                <a:cs typeface="Calibri Light" panose="020F0302020204030204" pitchFamily="34" charset="0"/>
              </a:rPr>
              <a:t>- BMI</a:t>
            </a:r>
            <a:r>
              <a:rPr lang="he-IL" dirty="0">
                <a:solidFill>
                  <a:schemeClr val="tx2"/>
                </a:solidFill>
                <a:latin typeface="Calibri" panose="020F0502020204030204" pitchFamily="34" charset="0"/>
                <a:ea typeface="Calibri" panose="020F0502020204030204" pitchFamily="34" charset="0"/>
                <a:cs typeface="Calibri Light" panose="020F0302020204030204" pitchFamily="34" charset="0"/>
              </a:rPr>
              <a:t>* </a:t>
            </a:r>
            <a:endPar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endParaRPr>
          </a:p>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פונקציית יוחסין- פונק' המציינת את הסבירות לאבחון כלשהו בהתאם להיסטוריה משפחתית</a:t>
            </a:r>
          </a:p>
          <a:p>
            <a:pPr algn="r"/>
            <a:r>
              <a:rPr lang="he-IL" dirty="0">
                <a:solidFill>
                  <a:schemeClr val="tx2"/>
                </a:solidFill>
                <a:latin typeface="Calibri" panose="020F0502020204030204" pitchFamily="34" charset="0"/>
                <a:ea typeface="Calibri" panose="020F0502020204030204" pitchFamily="34" charset="0"/>
                <a:cs typeface="Calibri Light" panose="020F0302020204030204" pitchFamily="34" charset="0"/>
              </a:rPr>
              <a:t>* מס' </a:t>
            </a: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הריונות</a:t>
            </a:r>
          </a:p>
          <a:p>
            <a:pPr algn="r"/>
            <a:r>
              <a:rPr lang="he-IL" sz="1800" dirty="0">
                <a:solidFill>
                  <a:schemeClr val="tx2"/>
                </a:solidFill>
                <a:effectLst/>
                <a:latin typeface="Calibri" panose="020F0502020204030204" pitchFamily="34" charset="0"/>
                <a:ea typeface="Calibri" panose="020F0502020204030204" pitchFamily="34" charset="0"/>
                <a:cs typeface="Calibri Light" panose="020F0302020204030204" pitchFamily="34" charset="0"/>
              </a:rPr>
              <a:t>* גיל</a:t>
            </a:r>
          </a:p>
        </p:txBody>
      </p:sp>
    </p:spTree>
    <p:extLst>
      <p:ext uri="{BB962C8B-B14F-4D97-AF65-F5344CB8AC3E}">
        <p14:creationId xmlns:p14="http://schemas.microsoft.com/office/powerpoint/2010/main" val="19654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5E2261-8C00-1E44-E553-F9FC7977796E}"/>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מתודולוגיה</a:t>
            </a:r>
            <a:endParaRPr lang="he-IL" sz="4000" dirty="0"/>
          </a:p>
        </p:txBody>
      </p:sp>
      <p:sp>
        <p:nvSpPr>
          <p:cNvPr id="3" name="מציין מיקום תוכן 2">
            <a:extLst>
              <a:ext uri="{FF2B5EF4-FFF2-40B4-BE49-F238E27FC236}">
                <a16:creationId xmlns:a16="http://schemas.microsoft.com/office/drawing/2014/main" id="{1911A615-6913-5B8D-8CFC-03E3E6A4D686}"/>
              </a:ext>
            </a:extLst>
          </p:cNvPr>
          <p:cNvSpPr>
            <a:spLocks noGrp="1"/>
          </p:cNvSpPr>
          <p:nvPr>
            <p:ph idx="1"/>
          </p:nvPr>
        </p:nvSpPr>
        <p:spPr>
          <a:xfrm>
            <a:off x="439616" y="2031024"/>
            <a:ext cx="11306908" cy="4668714"/>
          </a:xfrm>
        </p:spPr>
        <p:txBody>
          <a:bodyPr anchor="t">
            <a:normAutofit lnSpcReduction="10000"/>
          </a:bodyPr>
          <a:lstStyle/>
          <a:p>
            <a:pPr marL="342900" indent="-342900">
              <a:buFont typeface="+mj-lt"/>
              <a:buAutoNum type="arabicPeriod"/>
            </a:pPr>
            <a:r>
              <a:rPr lang="he-IL" dirty="0">
                <a:latin typeface="Calibri Light" panose="020F0302020204030204" pitchFamily="34" charset="0"/>
                <a:cs typeface="Calibri Light" panose="020F0302020204030204" pitchFamily="34" charset="0"/>
              </a:rPr>
              <a:t>טעינת מסד הנתונים, זיהוי דגימות וערכים יוצאי דופן (כפילויות, ערכים חריגים, ערכים חסרים) ואת הפרמטרים (עמודות) בהם יש ערכים חסרים.</a:t>
            </a:r>
          </a:p>
          <a:p>
            <a:pPr marL="342900" indent="-342900">
              <a:buFont typeface="+mj-lt"/>
              <a:buAutoNum type="arabicPeriod"/>
            </a:pPr>
            <a:r>
              <a:rPr lang="he-IL" dirty="0">
                <a:latin typeface="Calibri Light" panose="020F0302020204030204" pitchFamily="34" charset="0"/>
                <a:cs typeface="Calibri Light" panose="020F0302020204030204" pitchFamily="34" charset="0"/>
              </a:rPr>
              <a:t>ניקוי ערכים חריגים, כלומר ערכים גבוהים/נמוכים מהנורמה של מסד הנתונים בעזרת גישת </a:t>
            </a:r>
            <a:r>
              <a:rPr lang="he-IL" i="1" u="sng" dirty="0">
                <a:latin typeface="Calibri Light" panose="020F0302020204030204" pitchFamily="34" charset="0"/>
                <a:cs typeface="Calibri Light" panose="020F0302020204030204" pitchFamily="34" charset="0"/>
              </a:rPr>
              <a:t>טווח בין-רבעוני (</a:t>
            </a:r>
            <a:r>
              <a:rPr lang="en-US" i="1" u="sng" dirty="0">
                <a:latin typeface="Calibri Light" panose="020F0302020204030204" pitchFamily="34" charset="0"/>
                <a:cs typeface="Calibri Light" panose="020F0302020204030204" pitchFamily="34" charset="0"/>
              </a:rPr>
              <a:t>IQR</a:t>
            </a:r>
            <a:r>
              <a:rPr lang="he-IL" i="1" u="sng" dirty="0">
                <a:latin typeface="Calibri Light" panose="020F0302020204030204" pitchFamily="34" charset="0"/>
                <a:cs typeface="Calibri Light" panose="020F0302020204030204" pitchFamily="34" charset="0"/>
              </a:rPr>
              <a:t>)</a:t>
            </a:r>
            <a:r>
              <a:rPr lang="he-IL" dirty="0">
                <a:latin typeface="Calibri Light" panose="020F0302020204030204" pitchFamily="34" charset="0"/>
                <a:cs typeface="Calibri Light" panose="020F0302020204030204" pitchFamily="34" charset="0"/>
              </a:rPr>
              <a:t>: הטווח הבין-רבעוני הוא מדד לפיזורם של ערכים במדגם, הטווח הבין-רבעוני הוא טווח כלל התוצאות שאינן מוכלות ברבעון העליון ואינן מוכלות ברבעון התחתון.  בפרמטרים בהם יש ערכים חסרים נשתמש בגישת הטווח הבין-רבעוני לניקוי ערכים חריגים ע"י הפיכתם לערך חסר (</a:t>
            </a:r>
            <a:r>
              <a:rPr lang="en-US" dirty="0">
                <a:latin typeface="Calibri Light" panose="020F0302020204030204" pitchFamily="34" charset="0"/>
                <a:cs typeface="Calibri Light" panose="020F0302020204030204" pitchFamily="34" charset="0"/>
              </a:rPr>
              <a:t>(</a:t>
            </a:r>
            <a:r>
              <a:rPr lang="en-US" dirty="0" err="1">
                <a:latin typeface="Calibri Light" panose="020F0302020204030204" pitchFamily="34" charset="0"/>
                <a:cs typeface="Calibri Light" panose="020F0302020204030204" pitchFamily="34" charset="0"/>
              </a:rPr>
              <a:t>NaN</a:t>
            </a:r>
            <a:r>
              <a:rPr lang="he-IL" dirty="0">
                <a:latin typeface="Calibri Light" panose="020F0302020204030204" pitchFamily="34" charset="0"/>
                <a:cs typeface="Calibri Light" panose="020F0302020204030204" pitchFamily="34" charset="0"/>
              </a:rPr>
              <a:t>.</a:t>
            </a:r>
          </a:p>
          <a:p>
            <a:pPr marL="342900" indent="-342900">
              <a:buFont typeface="+mj-lt"/>
              <a:buAutoNum type="arabicPeriod"/>
            </a:pPr>
            <a:r>
              <a:rPr lang="he-IL" dirty="0">
                <a:latin typeface="Calibri Light" panose="020F0302020204030204" pitchFamily="34" charset="0"/>
                <a:cs typeface="Calibri Light" panose="020F0302020204030204" pitchFamily="34" charset="0"/>
              </a:rPr>
              <a:t>השלמת ערכים חסרים, את ההשלמה נבצע לפי 2 שיטות ובכך </a:t>
            </a:r>
            <a:r>
              <a:rPr lang="he-IL" dirty="0" err="1">
                <a:latin typeface="Calibri Light" panose="020F0302020204030204" pitchFamily="34" charset="0"/>
                <a:cs typeface="Calibri Light" panose="020F0302020204030204" pitchFamily="34" charset="0"/>
              </a:rPr>
              <a:t>יווצרו</a:t>
            </a:r>
            <a:r>
              <a:rPr lang="he-IL" dirty="0">
                <a:latin typeface="Calibri Light" panose="020F0302020204030204" pitchFamily="34" charset="0"/>
                <a:cs typeface="Calibri Light" panose="020F0302020204030204" pitchFamily="34" charset="0"/>
              </a:rPr>
              <a:t> 2 מסדי נתונים לבצע עליהם חיזוי:</a:t>
            </a:r>
          </a:p>
          <a:p>
            <a:pPr marL="342900" indent="-342900">
              <a:buFont typeface="+mj-lt"/>
              <a:buAutoNum type="arabicPeriod"/>
            </a:pPr>
            <a:endParaRPr lang="he-IL" dirty="0">
              <a:latin typeface="Calibri Light" panose="020F0302020204030204" pitchFamily="34" charset="0"/>
              <a:cs typeface="Calibri Light" panose="020F0302020204030204" pitchFamily="34" charset="0"/>
            </a:endParaRPr>
          </a:p>
          <a:p>
            <a:pPr marL="342900" indent="-342900">
              <a:buFont typeface="+mj-lt"/>
              <a:buAutoNum type="arabicPeriod"/>
            </a:pPr>
            <a:endParaRPr lang="he-IL" dirty="0">
              <a:latin typeface="Calibri Light" panose="020F0302020204030204" pitchFamily="34" charset="0"/>
              <a:cs typeface="Calibri Light" panose="020F0302020204030204" pitchFamily="34" charset="0"/>
            </a:endParaRPr>
          </a:p>
          <a:p>
            <a:pPr marL="342900" indent="-342900">
              <a:buFont typeface="+mj-lt"/>
              <a:buAutoNum type="arabicPeriod"/>
            </a:pPr>
            <a:endParaRPr lang="he-IL" dirty="0">
              <a:latin typeface="Calibri Light" panose="020F0302020204030204" pitchFamily="34" charset="0"/>
              <a:cs typeface="Calibri Light" panose="020F0302020204030204" pitchFamily="34" charset="0"/>
            </a:endParaRPr>
          </a:p>
          <a:p>
            <a:pPr marL="342900" indent="-342900">
              <a:buFont typeface="+mj-lt"/>
              <a:buAutoNum type="arabicPeriod"/>
            </a:pPr>
            <a:endParaRPr lang="he-IL" dirty="0">
              <a:latin typeface="Calibri Light" panose="020F0302020204030204" pitchFamily="34" charset="0"/>
              <a:cs typeface="Calibri Light" panose="020F0302020204030204" pitchFamily="34" charset="0"/>
            </a:endParaRPr>
          </a:p>
          <a:p>
            <a:pPr marL="342900" indent="-342900">
              <a:buFont typeface="+mj-lt"/>
              <a:buAutoNum type="arabicPeriod"/>
            </a:pPr>
            <a:r>
              <a:rPr lang="he-IL" dirty="0">
                <a:latin typeface="Calibri Light" panose="020F0302020204030204" pitchFamily="34" charset="0"/>
                <a:cs typeface="Calibri Light" panose="020F0302020204030204" pitchFamily="34" charset="0"/>
              </a:rPr>
              <a:t>בניית מודל חיזוי עבור כל אחד ממסדי הנתונים שנוצר (</a:t>
            </a:r>
            <a:r>
              <a:rPr lang="he-IL" dirty="0">
                <a:solidFill>
                  <a:schemeClr val="accent2"/>
                </a:solidFill>
                <a:latin typeface="Calibri Light" panose="020F0302020204030204" pitchFamily="34" charset="0"/>
                <a:cs typeface="Calibri Light" panose="020F0302020204030204" pitchFamily="34" charset="0"/>
              </a:rPr>
              <a:t>א. </a:t>
            </a:r>
            <a:r>
              <a:rPr lang="he-IL" dirty="0">
                <a:latin typeface="Calibri Light" panose="020F0302020204030204" pitchFamily="34" charset="0"/>
                <a:cs typeface="Calibri Light" panose="020F0302020204030204" pitchFamily="34" charset="0"/>
              </a:rPr>
              <a:t>ו-</a:t>
            </a:r>
            <a:r>
              <a:rPr lang="he-IL" dirty="0">
                <a:solidFill>
                  <a:schemeClr val="accent2"/>
                </a:solidFill>
                <a:latin typeface="Calibri Light" panose="020F0302020204030204" pitchFamily="34" charset="0"/>
                <a:cs typeface="Calibri Light" panose="020F0302020204030204" pitchFamily="34" charset="0"/>
              </a:rPr>
              <a:t>ב.</a:t>
            </a:r>
            <a:r>
              <a:rPr lang="he-IL" dirty="0">
                <a:latin typeface="Calibri Light" panose="020F0302020204030204" pitchFamily="34" charset="0"/>
                <a:cs typeface="Calibri Light" panose="020F0302020204030204" pitchFamily="34" charset="0"/>
              </a:rPr>
              <a:t>) בעזרת שימוש באלגוריתמי למידה מפוקחת עבור בעיות סיווג:</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he-IL" dirty="0">
                <a:latin typeface="Calibri Light" panose="020F0302020204030204" pitchFamily="34" charset="0"/>
                <a:cs typeface="Calibri Light" panose="020F0302020204030204" pitchFamily="34" charset="0"/>
              </a:rPr>
              <a:t>הסקת מסקנות וקביעת שיטת השלמת הערכים המביאה ערכים מתאימים יותר וקביעת המודל המדויק ביותר.</a:t>
            </a:r>
          </a:p>
          <a:p>
            <a:pPr marL="0" indent="0">
              <a:buNone/>
            </a:pPr>
            <a:endParaRPr lang="he-IL" dirty="0">
              <a:latin typeface="Calibri Light" panose="020F0302020204030204" pitchFamily="34" charset="0"/>
              <a:cs typeface="Calibri Light" panose="020F0302020204030204" pitchFamily="34" charset="0"/>
            </a:endParaRPr>
          </a:p>
        </p:txBody>
      </p:sp>
      <p:sp>
        <p:nvSpPr>
          <p:cNvPr id="5" name="תיבת טקסט 4">
            <a:extLst>
              <a:ext uri="{FF2B5EF4-FFF2-40B4-BE49-F238E27FC236}">
                <a16:creationId xmlns:a16="http://schemas.microsoft.com/office/drawing/2014/main" id="{5F738A7F-31BE-C3F4-9C6D-2106BD68A62A}"/>
              </a:ext>
            </a:extLst>
          </p:cNvPr>
          <p:cNvSpPr txBox="1"/>
          <p:nvPr/>
        </p:nvSpPr>
        <p:spPr>
          <a:xfrm>
            <a:off x="520294" y="3916204"/>
            <a:ext cx="10920046" cy="1477328"/>
          </a:xfrm>
          <a:prstGeom prst="rect">
            <a:avLst/>
          </a:prstGeom>
          <a:noFill/>
        </p:spPr>
        <p:txBody>
          <a:bodyPr wrap="square" rtlCol="1">
            <a:spAutoFit/>
          </a:bodyPr>
          <a:lstStyle/>
          <a:p>
            <a:pPr algn="r"/>
            <a:r>
              <a:rPr lang="he-IL" dirty="0">
                <a:solidFill>
                  <a:schemeClr val="accent2"/>
                </a:solidFill>
                <a:latin typeface="Calibri Light" panose="020F0302020204030204" pitchFamily="34" charset="0"/>
                <a:cs typeface="Calibri Light" panose="020F0302020204030204" pitchFamily="34" charset="0"/>
              </a:rPr>
              <a:t>א. </a:t>
            </a:r>
            <a:r>
              <a:rPr lang="he-IL" i="1" u="sng" dirty="0">
                <a:solidFill>
                  <a:schemeClr val="tx2"/>
                </a:solidFill>
                <a:latin typeface="Calibri Light" panose="020F0302020204030204" pitchFamily="34" charset="0"/>
                <a:cs typeface="Calibri Light" panose="020F0302020204030204" pitchFamily="34" charset="0"/>
              </a:rPr>
              <a:t>קורלציה וטווחים </a:t>
            </a:r>
            <a:r>
              <a:rPr lang="he-IL" dirty="0">
                <a:solidFill>
                  <a:schemeClr val="tx2"/>
                </a:solidFill>
                <a:latin typeface="Calibri Light" panose="020F0302020204030204" pitchFamily="34" charset="0"/>
                <a:cs typeface="Calibri Light" panose="020F0302020204030204" pitchFamily="34" charset="0"/>
              </a:rPr>
              <a:t>– הסרת שורות לא אינפורמטיביות בהם יש מס' גדול של ערכים חסרים, דבר המביא מסד נתונים שלם יותר,    והשלמת הפרמטרים עם ערכים חסרים בעזרת טווחים של פרמטר אחר (ללא ערכים חסרים) אשר יש ביניהם קורלציה גבוהה.</a:t>
            </a:r>
          </a:p>
          <a:p>
            <a:pPr algn="r"/>
            <a:r>
              <a:rPr lang="he-IL" dirty="0">
                <a:solidFill>
                  <a:schemeClr val="accent2"/>
                </a:solidFill>
                <a:latin typeface="Calibri Light" panose="020F0302020204030204" pitchFamily="34" charset="0"/>
                <a:cs typeface="Calibri Light" panose="020F0302020204030204" pitchFamily="34" charset="0"/>
              </a:rPr>
              <a:t>ב. </a:t>
            </a:r>
            <a:r>
              <a:rPr lang="he-IL" i="1" u="sng" dirty="0">
                <a:solidFill>
                  <a:schemeClr val="tx2"/>
                </a:solidFill>
                <a:latin typeface="Calibri Light" panose="020F0302020204030204" pitchFamily="34" charset="0"/>
                <a:cs typeface="Calibri Light" panose="020F0302020204030204" pitchFamily="34" charset="0"/>
              </a:rPr>
              <a:t>התפלגות</a:t>
            </a:r>
            <a:r>
              <a:rPr lang="he-IL" dirty="0">
                <a:solidFill>
                  <a:schemeClr val="tx2"/>
                </a:solidFill>
                <a:latin typeface="Calibri Light" panose="020F0302020204030204" pitchFamily="34" charset="0"/>
                <a:cs typeface="Calibri Light" panose="020F0302020204030204" pitchFamily="34" charset="0"/>
              </a:rPr>
              <a:t> – ללא הסרת השורות הלא אינפורמטיביות, בדיקת ההתפלגות של הפרמטרים עם הערכים החסרים והשלמת הערכים לפי ההתפלגות.</a:t>
            </a:r>
          </a:p>
          <a:p>
            <a:pPr algn="r"/>
            <a:r>
              <a:rPr lang="he-IL" dirty="0">
                <a:solidFill>
                  <a:srgbClr val="FF0000"/>
                </a:solidFill>
                <a:latin typeface="Calibri Light" panose="020F0302020204030204" pitchFamily="34" charset="0"/>
                <a:cs typeface="Calibri Light" panose="020F0302020204030204" pitchFamily="34" charset="0"/>
              </a:rPr>
              <a:t>(*) </a:t>
            </a:r>
            <a:r>
              <a:rPr lang="he-IL" dirty="0">
                <a:solidFill>
                  <a:schemeClr val="tx2"/>
                </a:solidFill>
                <a:latin typeface="Calibri Light" panose="020F0302020204030204" pitchFamily="34" charset="0"/>
                <a:cs typeface="Calibri Light" panose="020F0302020204030204" pitchFamily="34" charset="0"/>
              </a:rPr>
              <a:t>כל </a:t>
            </a:r>
            <a:r>
              <a:rPr lang="he-IL" dirty="0" err="1">
                <a:solidFill>
                  <a:schemeClr val="tx2"/>
                </a:solidFill>
                <a:latin typeface="Calibri Light" panose="020F0302020204030204" pitchFamily="34" charset="0"/>
                <a:cs typeface="Calibri Light" panose="020F0302020204030204" pitchFamily="34" charset="0"/>
              </a:rPr>
              <a:t>פע</a:t>
            </a:r>
            <a:r>
              <a:rPr lang="he-IL" dirty="0">
                <a:solidFill>
                  <a:schemeClr val="tx2"/>
                </a:solidFill>
                <a:latin typeface="Calibri Light" panose="020F0302020204030204" pitchFamily="34" charset="0"/>
                <a:cs typeface="Calibri Light" panose="020F0302020204030204" pitchFamily="34" charset="0"/>
              </a:rPr>
              <a:t>' השלמה תעשה על חולים סוכרתיים ולא סוכרתיים בנפרד.</a:t>
            </a:r>
          </a:p>
        </p:txBody>
      </p:sp>
      <p:sp>
        <p:nvSpPr>
          <p:cNvPr id="6" name="תיבת טקסט 5">
            <a:extLst>
              <a:ext uri="{FF2B5EF4-FFF2-40B4-BE49-F238E27FC236}">
                <a16:creationId xmlns:a16="http://schemas.microsoft.com/office/drawing/2014/main" id="{405D0997-44DF-C7A5-F4FF-419618DD65AA}"/>
              </a:ext>
            </a:extLst>
          </p:cNvPr>
          <p:cNvSpPr txBox="1"/>
          <p:nvPr/>
        </p:nvSpPr>
        <p:spPr>
          <a:xfrm>
            <a:off x="581192" y="5590631"/>
            <a:ext cx="10798251" cy="369332"/>
          </a:xfrm>
          <a:prstGeom prst="rect">
            <a:avLst/>
          </a:prstGeom>
          <a:noFill/>
        </p:spPr>
        <p:txBody>
          <a:bodyPr wrap="square" rtlCol="1">
            <a:spAutoFit/>
          </a:bodyPr>
          <a:lstStyle/>
          <a:p>
            <a:pPr algn="r"/>
            <a:r>
              <a:rPr lang="he-IL" dirty="0">
                <a:solidFill>
                  <a:schemeClr val="tx2"/>
                </a:solidFill>
                <a:latin typeface="Calibri Light" panose="020F0302020204030204" pitchFamily="34" charset="0"/>
                <a:cs typeface="Calibri Light" panose="020F0302020204030204" pitchFamily="34" charset="0"/>
              </a:rPr>
              <a:t> ובדיקת אחוזי הדיוק של כל אלגוריתם.</a:t>
            </a:r>
            <a:r>
              <a:rPr lang="en-US" dirty="0">
                <a:solidFill>
                  <a:schemeClr val="tx2"/>
                </a:solidFill>
                <a:latin typeface="Calibri Light" panose="020F0302020204030204" pitchFamily="34" charset="0"/>
                <a:cs typeface="Calibri Light" panose="020F0302020204030204" pitchFamily="34" charset="0"/>
              </a:rPr>
              <a:t>KNN, </a:t>
            </a:r>
            <a:r>
              <a:rPr lang="en-US" b="0" i="0" dirty="0">
                <a:solidFill>
                  <a:schemeClr val="tx2"/>
                </a:solidFill>
                <a:effectLst/>
                <a:latin typeface="Calibri Light" panose="020F0302020204030204" pitchFamily="34" charset="0"/>
                <a:cs typeface="Calibri Light" panose="020F0302020204030204" pitchFamily="34" charset="0"/>
              </a:rPr>
              <a:t>Logistic Regression, Random Forest</a:t>
            </a:r>
          </a:p>
        </p:txBody>
      </p:sp>
    </p:spTree>
    <p:extLst>
      <p:ext uri="{BB962C8B-B14F-4D97-AF65-F5344CB8AC3E}">
        <p14:creationId xmlns:p14="http://schemas.microsoft.com/office/powerpoint/2010/main" val="42449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0288E5-AD58-B062-606A-C9F90822B0E7}"/>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עיבודים משמעותיים</a:t>
            </a:r>
            <a:endParaRPr lang="he-IL" sz="4000" dirty="0"/>
          </a:p>
        </p:txBody>
      </p:sp>
      <p:sp>
        <p:nvSpPr>
          <p:cNvPr id="3" name="מציין מיקום תוכן 2">
            <a:extLst>
              <a:ext uri="{FF2B5EF4-FFF2-40B4-BE49-F238E27FC236}">
                <a16:creationId xmlns:a16="http://schemas.microsoft.com/office/drawing/2014/main" id="{AC5C5C2E-3ECD-7A19-9E67-CD2D79781844}"/>
              </a:ext>
            </a:extLst>
          </p:cNvPr>
          <p:cNvSpPr>
            <a:spLocks noGrp="1"/>
          </p:cNvSpPr>
          <p:nvPr>
            <p:ph idx="1"/>
          </p:nvPr>
        </p:nvSpPr>
        <p:spPr>
          <a:xfrm>
            <a:off x="439616" y="1995854"/>
            <a:ext cx="11293720" cy="4699488"/>
          </a:xfrm>
        </p:spPr>
        <p:txBody>
          <a:bodyPr anchor="t">
            <a:normAutofit/>
          </a:bodyPr>
          <a:lstStyle/>
          <a:p>
            <a:pPr marL="0" indent="0">
              <a:buNone/>
            </a:pP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גישת טווח בין-רבעוני </a:t>
            </a:r>
            <a:r>
              <a:rPr lang="en-US"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 IQR</a:t>
            </a:r>
            <a:endPar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endParaRPr>
          </a:p>
          <a:p>
            <a:pPr marL="0" indent="0">
              <a:buNone/>
            </a:pPr>
            <a:r>
              <a:rPr lang="he-IL" dirty="0">
                <a:latin typeface="Calibri Light" panose="020F0302020204030204" pitchFamily="34" charset="0"/>
                <a:cs typeface="Calibri Light" panose="020F0302020204030204" pitchFamily="34" charset="0"/>
              </a:rPr>
              <a:t>בהינתן פרמטר ובו יש ערכים חריגים, כלומר  הגבוהים או נמוכים מן הנורמה שלו (שקף 8 </a:t>
            </a:r>
            <a:r>
              <a:rPr lang="he-IL" dirty="0" err="1">
                <a:latin typeface="Calibri Light" panose="020F0302020204030204" pitchFamily="34" charset="0"/>
                <a:cs typeface="Calibri Light" panose="020F0302020204030204" pitchFamily="34" charset="0"/>
              </a:rPr>
              <a:t>בויזואלזציות</a:t>
            </a:r>
            <a:r>
              <a:rPr lang="he-IL" dirty="0">
                <a:latin typeface="Calibri Light" panose="020F0302020204030204" pitchFamily="34" charset="0"/>
                <a:cs typeface="Calibri Light" panose="020F0302020204030204" pitchFamily="34" charset="0"/>
              </a:rPr>
              <a:t>), ערכים אלו משפיעים על ממוצע/התפלגות המשתנה, הטווח הבין-רבעוני הוא טווח שבו נמצאים חצי מהערכים.</a:t>
            </a:r>
          </a:p>
          <a:p>
            <a:pPr marL="0" indent="0">
              <a:buNone/>
            </a:pPr>
            <a:r>
              <a:rPr lang="he-IL" dirty="0">
                <a:latin typeface="Calibri Light" panose="020F0302020204030204" pitchFamily="34" charset="0"/>
                <a:cs typeface="Calibri Light" panose="020F0302020204030204" pitchFamily="34" charset="0"/>
              </a:rPr>
              <a:t>על כן גישת </a:t>
            </a:r>
            <a:r>
              <a:rPr lang="en-US" dirty="0">
                <a:latin typeface="Calibri Light" panose="020F0302020204030204" pitchFamily="34" charset="0"/>
                <a:cs typeface="Calibri Light" panose="020F0302020204030204" pitchFamily="34" charset="0"/>
              </a:rPr>
              <a:t>IQR</a:t>
            </a:r>
            <a:r>
              <a:rPr lang="he-IL" dirty="0">
                <a:latin typeface="Calibri Light" panose="020F0302020204030204" pitchFamily="34" charset="0"/>
                <a:cs typeface="Calibri Light" panose="020F0302020204030204" pitchFamily="34" charset="0"/>
              </a:rPr>
              <a:t> מזהה מיהם הערכים הללו ומשנה אותם לערך חסר או 0 בכדי שיהיה ניתן לנסות להשלימם אחר כך עפ"י שיטות נוספות כך שיתאימו לנורמה של הפרמטר.</a:t>
            </a:r>
          </a:p>
          <a:p>
            <a:pPr marL="0" indent="0">
              <a:buNone/>
            </a:pPr>
            <a:r>
              <a:rPr lang="he-IL"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אלגוריתם: </a:t>
            </a:r>
          </a:p>
          <a:p>
            <a:pPr marL="0" indent="0">
              <a:buNone/>
            </a:pPr>
            <a:endParaRPr lang="he-IL"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endParaRPr>
          </a:p>
          <a:p>
            <a:pPr marL="0" indent="0">
              <a:buNone/>
            </a:pPr>
            <a:endParaRPr lang="he-IL"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endParaRPr>
          </a:p>
          <a:p>
            <a:pPr marL="0" indent="0">
              <a:buNone/>
            </a:pPr>
            <a:endParaRPr lang="he-IL"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endParaRPr>
          </a:p>
          <a:p>
            <a:pPr marL="0" indent="0">
              <a:buNone/>
            </a:pPr>
            <a:endParaRPr lang="he-IL"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endParaRPr>
          </a:p>
          <a:p>
            <a:pPr marL="0" indent="0">
              <a:buNone/>
            </a:pPr>
            <a:r>
              <a:rPr lang="he-IL" sz="2000" b="1" u="sng" dirty="0">
                <a:solidFill>
                  <a:srgbClr val="FF0000"/>
                </a:solidFill>
                <a:latin typeface="Calibri Light" panose="020F0302020204030204" pitchFamily="34" charset="0"/>
                <a:cs typeface="Calibri Light" panose="020F0302020204030204" pitchFamily="34" charset="0"/>
              </a:rPr>
              <a:t>!!</a:t>
            </a:r>
            <a:r>
              <a:rPr lang="he-IL" u="sng" dirty="0">
                <a:latin typeface="Calibri Light" panose="020F0302020204030204" pitchFamily="34" charset="0"/>
                <a:cs typeface="Calibri Light" panose="020F0302020204030204" pitchFamily="34" charset="0"/>
              </a:rPr>
              <a:t> חשוב לציין שגישת </a:t>
            </a:r>
            <a:r>
              <a:rPr lang="en-US" u="sng" dirty="0">
                <a:latin typeface="Calibri Light" panose="020F0302020204030204" pitchFamily="34" charset="0"/>
                <a:cs typeface="Calibri Light" panose="020F0302020204030204" pitchFamily="34" charset="0"/>
              </a:rPr>
              <a:t> IQR</a:t>
            </a:r>
            <a:r>
              <a:rPr lang="he-IL" u="sng" dirty="0">
                <a:latin typeface="Calibri Light" panose="020F0302020204030204" pitchFamily="34" charset="0"/>
                <a:cs typeface="Calibri Light" panose="020F0302020204030204" pitchFamily="34" charset="0"/>
              </a:rPr>
              <a:t>מבוצעת רק על פרמטרים בהם כבר יש ערכים חסרים (</a:t>
            </a:r>
            <a:r>
              <a:rPr lang="en-US" u="sng" dirty="0" err="1">
                <a:latin typeface="Calibri Light" panose="020F0302020204030204" pitchFamily="34" charset="0"/>
                <a:cs typeface="Calibri Light" panose="020F0302020204030204" pitchFamily="34" charset="0"/>
              </a:rPr>
              <a:t>NaN</a:t>
            </a:r>
            <a:r>
              <a:rPr lang="he-IL" u="sng" dirty="0">
                <a:latin typeface="Calibri Light" panose="020F0302020204030204" pitchFamily="34" charset="0"/>
                <a:cs typeface="Calibri Light" panose="020F0302020204030204" pitchFamily="34" charset="0"/>
              </a:rPr>
              <a:t> או 0), משום שיש יחסית מס' לא רב של פרמטרים ללא ערכים חסרים רצוי לא להחסיר מהם נתונים.</a:t>
            </a:r>
          </a:p>
        </p:txBody>
      </p:sp>
      <p:sp>
        <p:nvSpPr>
          <p:cNvPr id="4" name="תיבת טקסט 3">
            <a:extLst>
              <a:ext uri="{FF2B5EF4-FFF2-40B4-BE49-F238E27FC236}">
                <a16:creationId xmlns:a16="http://schemas.microsoft.com/office/drawing/2014/main" id="{69F3AE91-D2ED-F618-D544-474D435B8D39}"/>
              </a:ext>
            </a:extLst>
          </p:cNvPr>
          <p:cNvSpPr txBox="1"/>
          <p:nvPr/>
        </p:nvSpPr>
        <p:spPr>
          <a:xfrm>
            <a:off x="581192" y="3824620"/>
            <a:ext cx="10172066" cy="1655581"/>
          </a:xfrm>
          <a:prstGeom prst="rect">
            <a:avLst/>
          </a:prstGeom>
          <a:noFill/>
        </p:spPr>
        <p:txBody>
          <a:bodyPr wrap="square" rtlCol="1">
            <a:spAutoFit/>
          </a:bodyPr>
          <a:lstStyle/>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1. </a:t>
            </a:r>
            <a:r>
              <a:rPr lang="he-IL" dirty="0">
                <a:solidFill>
                  <a:schemeClr val="tx2"/>
                </a:solidFill>
                <a:latin typeface="Calibri" panose="020F0502020204030204" pitchFamily="34" charset="0"/>
                <a:cs typeface="Calibri Light" panose="020F0302020204030204" pitchFamily="34" charset="0"/>
              </a:rPr>
              <a:t>חישוב אחוזון 25% ואחוזון 75%, נסמן בהתאם </a:t>
            </a:r>
          </a:p>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2.  </a:t>
            </a:r>
            <a:r>
              <a:rPr lang="he-IL" dirty="0">
                <a:solidFill>
                  <a:schemeClr val="tx2"/>
                </a:solidFill>
                <a:latin typeface="Calibri" panose="020F0502020204030204" pitchFamily="34" charset="0"/>
                <a:cs typeface="Calibri Light" panose="020F0302020204030204" pitchFamily="34" charset="0"/>
              </a:rPr>
              <a:t>חישוב ההפרש ביניהם, נסמן ב-</a:t>
            </a:r>
          </a:p>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3. </a:t>
            </a:r>
            <a:r>
              <a:rPr lang="he-IL" dirty="0">
                <a:solidFill>
                  <a:schemeClr val="tx2"/>
                </a:solidFill>
                <a:latin typeface="Calibri" panose="020F0502020204030204" pitchFamily="34" charset="0"/>
                <a:cs typeface="Calibri Light" panose="020F0302020204030204" pitchFamily="34" charset="0"/>
              </a:rPr>
              <a:t>חישוב גבול תחתון (   ) וגבול עליון (   ) בצורה הבאה:</a:t>
            </a:r>
          </a:p>
          <a:p>
            <a:pPr algn="r">
              <a:lnSpc>
                <a:spcPct val="115000"/>
              </a:lnSpc>
              <a:spcAft>
                <a:spcPts val="800"/>
              </a:spcAft>
            </a:pPr>
            <a:r>
              <a:rPr lang="he-IL" dirty="0">
                <a:solidFill>
                  <a:schemeClr val="accent2"/>
                </a:solidFill>
                <a:latin typeface="Calibri" panose="020F0502020204030204" pitchFamily="34" charset="0"/>
                <a:cs typeface="Calibri Light" panose="020F0302020204030204" pitchFamily="34" charset="0"/>
              </a:rPr>
              <a:t>4. </a:t>
            </a:r>
            <a:r>
              <a:rPr lang="he-IL" dirty="0">
                <a:solidFill>
                  <a:schemeClr val="tx2"/>
                </a:solidFill>
                <a:latin typeface="Calibri" panose="020F0502020204030204" pitchFamily="34" charset="0"/>
                <a:cs typeface="Calibri Light" panose="020F0302020204030204" pitchFamily="34" charset="0"/>
              </a:rPr>
              <a:t>בפרמטר בו יש ערך חריג כך שהערך        או הערך         אז הוא מוחלף בערך</a:t>
            </a: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3E8537BC-8555-EAEF-A3DE-EE32B4F392AC}"/>
                  </a:ext>
                </a:extLst>
              </p:cNvPr>
              <p:cNvSpPr txBox="1"/>
              <p:nvPr/>
            </p:nvSpPr>
            <p:spPr>
              <a:xfrm>
                <a:off x="5759978" y="3856920"/>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𝑞</m:t>
                      </m:r>
                      <m:r>
                        <a:rPr lang="en-US" b="0" i="1" smtClean="0">
                          <a:solidFill>
                            <a:schemeClr val="tx2"/>
                          </a:solidFill>
                          <a:latin typeface="Cambria Math" panose="02040503050406030204" pitchFamily="18" charset="0"/>
                        </a:rPr>
                        <m:t>75</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𝑞</m:t>
                      </m:r>
                      <m:r>
                        <a:rPr lang="en-US" b="0" i="1" smtClean="0">
                          <a:solidFill>
                            <a:schemeClr val="tx2"/>
                          </a:solidFill>
                          <a:latin typeface="Cambria Math" panose="02040503050406030204" pitchFamily="18" charset="0"/>
                        </a:rPr>
                        <m:t>25</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5" name="תיבת טקסט 4">
                <a:extLst>
                  <a:ext uri="{FF2B5EF4-FFF2-40B4-BE49-F238E27FC236}">
                    <a16:creationId xmlns:a16="http://schemas.microsoft.com/office/drawing/2014/main" id="{3E8537BC-8555-EAEF-A3DE-EE32B4F392AC}"/>
                  </a:ext>
                </a:extLst>
              </p:cNvPr>
              <p:cNvSpPr txBox="1">
                <a:spLocks noRot="1" noChangeAspect="1" noMove="1" noResize="1" noEditPoints="1" noAdjustHandles="1" noChangeArrowheads="1" noChangeShapeType="1" noTextEdit="1"/>
              </p:cNvSpPr>
              <p:nvPr/>
            </p:nvSpPr>
            <p:spPr>
              <a:xfrm>
                <a:off x="5759978" y="3856920"/>
                <a:ext cx="1033188" cy="369332"/>
              </a:xfrm>
              <a:prstGeom prst="rect">
                <a:avLst/>
              </a:prstGeom>
              <a:blipFill>
                <a:blip r:embed="rId2"/>
                <a:stretch>
                  <a:fillRect t="-10000" r="-10059" b="-26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47EED28F-E66A-044F-6B61-A3EDE772CBCC}"/>
                  </a:ext>
                </a:extLst>
              </p:cNvPr>
              <p:cNvSpPr txBox="1"/>
              <p:nvPr/>
            </p:nvSpPr>
            <p:spPr>
              <a:xfrm>
                <a:off x="7069108" y="4226252"/>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𝑑𝑖𝑓𝑓</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6" name="תיבת טקסט 5">
                <a:extLst>
                  <a:ext uri="{FF2B5EF4-FFF2-40B4-BE49-F238E27FC236}">
                    <a16:creationId xmlns:a16="http://schemas.microsoft.com/office/drawing/2014/main" id="{47EED28F-E66A-044F-6B61-A3EDE772CBCC}"/>
                  </a:ext>
                </a:extLst>
              </p:cNvPr>
              <p:cNvSpPr txBox="1">
                <a:spLocks noRot="1" noChangeAspect="1" noMove="1" noResize="1" noEditPoints="1" noAdjustHandles="1" noChangeArrowheads="1" noChangeShapeType="1" noTextEdit="1"/>
              </p:cNvSpPr>
              <p:nvPr/>
            </p:nvSpPr>
            <p:spPr>
              <a:xfrm>
                <a:off x="7069108" y="4226252"/>
                <a:ext cx="1033188" cy="369332"/>
              </a:xfrm>
              <a:prstGeom prst="rect">
                <a:avLst/>
              </a:prstGeom>
              <a:blipFill>
                <a:blip r:embed="rId3"/>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70FB1EBA-8976-3DC1-C691-492F32C86CD5}"/>
                  </a:ext>
                </a:extLst>
              </p:cNvPr>
              <p:cNvSpPr txBox="1"/>
              <p:nvPr/>
            </p:nvSpPr>
            <p:spPr>
              <a:xfrm>
                <a:off x="8576896" y="4673394"/>
                <a:ext cx="42065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𝑙</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7" name="תיבת טקסט 6">
                <a:extLst>
                  <a:ext uri="{FF2B5EF4-FFF2-40B4-BE49-F238E27FC236}">
                    <a16:creationId xmlns:a16="http://schemas.microsoft.com/office/drawing/2014/main" id="{70FB1EBA-8976-3DC1-C691-492F32C86CD5}"/>
                  </a:ext>
                </a:extLst>
              </p:cNvPr>
              <p:cNvSpPr txBox="1">
                <a:spLocks noRot="1" noChangeAspect="1" noMove="1" noResize="1" noEditPoints="1" noAdjustHandles="1" noChangeArrowheads="1" noChangeShapeType="1" noTextEdit="1"/>
              </p:cNvSpPr>
              <p:nvPr/>
            </p:nvSpPr>
            <p:spPr>
              <a:xfrm>
                <a:off x="8576896" y="4673394"/>
                <a:ext cx="420658" cy="369332"/>
              </a:xfrm>
              <a:prstGeom prst="rect">
                <a:avLst/>
              </a:prstGeom>
              <a:blipFill>
                <a:blip r:embed="rId4"/>
                <a:stretch>
                  <a:fillRect t="-10000" r="-5797" b="-26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7BED4900-1E0B-9CBB-1ADE-484D1EB1CFC5}"/>
                  </a:ext>
                </a:extLst>
              </p:cNvPr>
              <p:cNvSpPr txBox="1"/>
              <p:nvPr/>
            </p:nvSpPr>
            <p:spPr>
              <a:xfrm>
                <a:off x="7069108" y="4652411"/>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𝑢</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8" name="תיבת טקסט 7">
                <a:extLst>
                  <a:ext uri="{FF2B5EF4-FFF2-40B4-BE49-F238E27FC236}">
                    <a16:creationId xmlns:a16="http://schemas.microsoft.com/office/drawing/2014/main" id="{7BED4900-1E0B-9CBB-1ADE-484D1EB1CFC5}"/>
                  </a:ext>
                </a:extLst>
              </p:cNvPr>
              <p:cNvSpPr txBox="1">
                <a:spLocks noRot="1" noChangeAspect="1" noMove="1" noResize="1" noEditPoints="1" noAdjustHandles="1" noChangeArrowheads="1" noChangeShapeType="1" noTextEdit="1"/>
              </p:cNvSpPr>
              <p:nvPr/>
            </p:nvSpPr>
            <p:spPr>
              <a:xfrm>
                <a:off x="7069108" y="4652411"/>
                <a:ext cx="1033188" cy="369332"/>
              </a:xfrm>
              <a:prstGeom prst="rect">
                <a:avLst/>
              </a:prstGeom>
              <a:blipFill>
                <a:blip r:embed="rId5"/>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48D58213-29DF-5150-32E4-07C639814B41}"/>
                  </a:ext>
                </a:extLst>
              </p:cNvPr>
              <p:cNvSpPr txBox="1"/>
              <p:nvPr/>
            </p:nvSpPr>
            <p:spPr>
              <a:xfrm>
                <a:off x="3758573" y="4513911"/>
                <a:ext cx="2728640" cy="646331"/>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cs typeface="Calibri Light" panose="020F0302020204030204" pitchFamily="34" charset="0"/>
                        </a:rPr>
                        <m:t>𝑙</m:t>
                      </m:r>
                      <m:r>
                        <a:rPr lang="en-US" b="0" i="1" smtClean="0">
                          <a:solidFill>
                            <a:schemeClr val="tx2"/>
                          </a:solidFill>
                          <a:latin typeface="Cambria Math" panose="02040503050406030204" pitchFamily="18" charset="0"/>
                          <a:cs typeface="Calibri Light" panose="020F0302020204030204" pitchFamily="34" charset="0"/>
                        </a:rPr>
                        <m:t>=</m:t>
                      </m:r>
                      <m:r>
                        <a:rPr lang="en-US" b="0" i="1" smtClean="0">
                          <a:solidFill>
                            <a:schemeClr val="tx2"/>
                          </a:solidFill>
                          <a:latin typeface="Cambria Math" panose="02040503050406030204" pitchFamily="18" charset="0"/>
                          <a:cs typeface="Calibri Light" panose="020F0302020204030204" pitchFamily="34" charset="0"/>
                        </a:rPr>
                        <m:t>𝑞</m:t>
                      </m:r>
                      <m:r>
                        <a:rPr lang="en-US" b="0" i="1" smtClean="0">
                          <a:solidFill>
                            <a:schemeClr val="tx2"/>
                          </a:solidFill>
                          <a:latin typeface="Cambria Math" panose="02040503050406030204" pitchFamily="18" charset="0"/>
                          <a:cs typeface="Calibri Light" panose="020F0302020204030204" pitchFamily="34" charset="0"/>
                        </a:rPr>
                        <m:t>25</m:t>
                      </m:r>
                      <m:r>
                        <a:rPr lang="en-US" b="0" i="1" smtClean="0">
                          <a:solidFill>
                            <a:schemeClr val="tx2"/>
                          </a:solidFill>
                          <a:latin typeface="Cambria Math" panose="02040503050406030204" pitchFamily="18" charset="0"/>
                          <a:cs typeface="Calibri Light" panose="020F0302020204030204" pitchFamily="34" charset="0"/>
                        </a:rPr>
                        <m:t>−(</m:t>
                      </m:r>
                      <m:r>
                        <a:rPr lang="en-US" b="0" i="1" smtClean="0">
                          <a:solidFill>
                            <a:schemeClr val="tx2"/>
                          </a:solidFill>
                          <a:latin typeface="Cambria Math" panose="02040503050406030204" pitchFamily="18" charset="0"/>
                          <a:cs typeface="Calibri Light" panose="020F0302020204030204" pitchFamily="34" charset="0"/>
                        </a:rPr>
                        <m:t>1</m:t>
                      </m:r>
                      <m:r>
                        <a:rPr lang="en-US" b="0" i="1" smtClean="0">
                          <a:solidFill>
                            <a:schemeClr val="tx2"/>
                          </a:solidFill>
                          <a:latin typeface="Cambria Math" panose="02040503050406030204" pitchFamily="18" charset="0"/>
                          <a:cs typeface="Calibri Light" panose="020F0302020204030204" pitchFamily="34" charset="0"/>
                        </a:rPr>
                        <m:t>.</m:t>
                      </m:r>
                      <m:r>
                        <a:rPr lang="en-US" b="0" i="1" smtClean="0">
                          <a:solidFill>
                            <a:schemeClr val="tx2"/>
                          </a:solidFill>
                          <a:latin typeface="Cambria Math" panose="02040503050406030204" pitchFamily="18" charset="0"/>
                          <a:cs typeface="Calibri Light" panose="020F0302020204030204" pitchFamily="34" charset="0"/>
                        </a:rPr>
                        <m:t>5</m:t>
                      </m:r>
                      <m:r>
                        <a:rPr lang="en-US" b="0"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en-US" b="0" i="1" smtClean="0">
                          <a:solidFill>
                            <a:schemeClr val="tx2"/>
                          </a:solidFill>
                          <a:latin typeface="Cambria Math" panose="02040503050406030204" pitchFamily="18" charset="0"/>
                          <a:cs typeface="Calibri Light" panose="020F0302020204030204" pitchFamily="34" charset="0"/>
                        </a:rPr>
                        <m:t>𝑑𝑖𝑓𝑓</m:t>
                      </m:r>
                      <m:r>
                        <a:rPr lang="en-US" b="0" i="1" smtClean="0">
                          <a:solidFill>
                            <a:schemeClr val="tx2"/>
                          </a:solidFill>
                          <a:latin typeface="Cambria Math" panose="02040503050406030204" pitchFamily="18" charset="0"/>
                          <a:cs typeface="Calibri Light" panose="020F0302020204030204" pitchFamily="34" charset="0"/>
                        </a:rPr>
                        <m:t>)</m:t>
                      </m:r>
                    </m:oMath>
                  </m:oMathPara>
                </a14:m>
                <a:endParaRPr lang="en-US" i="1" dirty="0">
                  <a:solidFill>
                    <a:schemeClr val="tx2"/>
                  </a:solidFill>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cs typeface="Calibri Light" panose="020F0302020204030204" pitchFamily="34" charset="0"/>
                        </a:rPr>
                        <m:t>𝑢</m:t>
                      </m:r>
                      <m:r>
                        <a:rPr lang="en-US" i="1">
                          <a:solidFill>
                            <a:schemeClr val="tx2"/>
                          </a:solidFill>
                          <a:latin typeface="Cambria Math" panose="02040503050406030204" pitchFamily="18" charset="0"/>
                          <a:cs typeface="Calibri Light" panose="020F0302020204030204" pitchFamily="34" charset="0"/>
                        </a:rPr>
                        <m:t>=</m:t>
                      </m:r>
                      <m:r>
                        <a:rPr lang="en-US" i="1">
                          <a:solidFill>
                            <a:schemeClr val="tx2"/>
                          </a:solidFill>
                          <a:latin typeface="Cambria Math" panose="02040503050406030204" pitchFamily="18" charset="0"/>
                          <a:cs typeface="Calibri Light" panose="020F0302020204030204" pitchFamily="34" charset="0"/>
                        </a:rPr>
                        <m:t>𝑞</m:t>
                      </m:r>
                      <m:r>
                        <a:rPr lang="en-US" b="0" i="1" smtClean="0">
                          <a:solidFill>
                            <a:schemeClr val="tx2"/>
                          </a:solidFill>
                          <a:latin typeface="Cambria Math" panose="02040503050406030204" pitchFamily="18" charset="0"/>
                          <a:cs typeface="Calibri Light" panose="020F0302020204030204" pitchFamily="34" charset="0"/>
                        </a:rPr>
                        <m:t>7</m:t>
                      </m:r>
                      <m:r>
                        <a:rPr lang="en-US" i="1">
                          <a:solidFill>
                            <a:schemeClr val="tx2"/>
                          </a:solidFill>
                          <a:latin typeface="Cambria Math" panose="02040503050406030204" pitchFamily="18" charset="0"/>
                          <a:cs typeface="Calibri Light" panose="020F0302020204030204" pitchFamily="34" charset="0"/>
                        </a:rPr>
                        <m:t>5</m:t>
                      </m:r>
                      <m:r>
                        <a:rPr lang="en-US" b="0" i="1" smtClean="0">
                          <a:solidFill>
                            <a:schemeClr val="tx2"/>
                          </a:solidFill>
                          <a:latin typeface="Cambria Math" panose="02040503050406030204" pitchFamily="18" charset="0"/>
                          <a:cs typeface="Calibri Light" panose="020F0302020204030204" pitchFamily="34" charset="0"/>
                        </a:rPr>
                        <m:t>+</m:t>
                      </m:r>
                      <m:r>
                        <a:rPr lang="en-US" i="1">
                          <a:solidFill>
                            <a:schemeClr val="tx2"/>
                          </a:solidFill>
                          <a:latin typeface="Cambria Math" panose="02040503050406030204" pitchFamily="18" charset="0"/>
                          <a:cs typeface="Calibri Light" panose="020F0302020204030204" pitchFamily="34" charset="0"/>
                        </a:rPr>
                        <m:t>(</m:t>
                      </m:r>
                      <m:r>
                        <a:rPr lang="en-US" i="1">
                          <a:solidFill>
                            <a:schemeClr val="tx2"/>
                          </a:solidFill>
                          <a:latin typeface="Cambria Math" panose="02040503050406030204" pitchFamily="18" charset="0"/>
                          <a:cs typeface="Calibri Light" panose="020F0302020204030204" pitchFamily="34" charset="0"/>
                        </a:rPr>
                        <m:t>1</m:t>
                      </m:r>
                      <m:r>
                        <a:rPr lang="en-US" i="1">
                          <a:solidFill>
                            <a:schemeClr val="tx2"/>
                          </a:solidFill>
                          <a:latin typeface="Cambria Math" panose="02040503050406030204" pitchFamily="18" charset="0"/>
                          <a:cs typeface="Calibri Light" panose="020F0302020204030204" pitchFamily="34" charset="0"/>
                        </a:rPr>
                        <m:t>.</m:t>
                      </m:r>
                      <m:r>
                        <a:rPr lang="en-US" i="1">
                          <a:solidFill>
                            <a:schemeClr val="tx2"/>
                          </a:solidFill>
                          <a:latin typeface="Cambria Math" panose="02040503050406030204" pitchFamily="18" charset="0"/>
                          <a:cs typeface="Calibri Light" panose="020F0302020204030204" pitchFamily="34" charset="0"/>
                        </a:rPr>
                        <m:t>5</m:t>
                      </m:r>
                      <m:r>
                        <a:rPr lang="en-US" i="1">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r>
                        <a:rPr lang="en-US" i="1">
                          <a:solidFill>
                            <a:schemeClr val="tx2"/>
                          </a:solidFill>
                          <a:latin typeface="Cambria Math" panose="02040503050406030204" pitchFamily="18" charset="0"/>
                          <a:cs typeface="Calibri Light" panose="020F0302020204030204" pitchFamily="34" charset="0"/>
                        </a:rPr>
                        <m:t>𝑑𝑖𝑓𝑓</m:t>
                      </m:r>
                      <m:r>
                        <a:rPr lang="en-US" i="1">
                          <a:solidFill>
                            <a:schemeClr val="tx2"/>
                          </a:solidFill>
                          <a:latin typeface="Cambria Math" panose="02040503050406030204" pitchFamily="18" charset="0"/>
                          <a:cs typeface="Calibri Light" panose="020F0302020204030204" pitchFamily="34" charset="0"/>
                        </a:rPr>
                        <m:t>)</m:t>
                      </m:r>
                    </m:oMath>
                  </m:oMathPara>
                </a14:m>
                <a:endParaRPr lang="en-US" i="1" dirty="0">
                  <a:solidFill>
                    <a:schemeClr val="tx2"/>
                  </a:solidFill>
                  <a:latin typeface="Calibri" panose="020F0502020204030204" pitchFamily="34" charset="0"/>
                  <a:cs typeface="Calibri" panose="020F0502020204030204" pitchFamily="34" charset="0"/>
                </a:endParaRPr>
              </a:p>
            </p:txBody>
          </p:sp>
        </mc:Choice>
        <mc:Fallback xmlns="">
          <p:sp>
            <p:nvSpPr>
              <p:cNvPr id="9" name="תיבת טקסט 8">
                <a:extLst>
                  <a:ext uri="{FF2B5EF4-FFF2-40B4-BE49-F238E27FC236}">
                    <a16:creationId xmlns:a16="http://schemas.microsoft.com/office/drawing/2014/main" id="{48D58213-29DF-5150-32E4-07C639814B41}"/>
                  </a:ext>
                </a:extLst>
              </p:cNvPr>
              <p:cNvSpPr txBox="1">
                <a:spLocks noRot="1" noChangeAspect="1" noMove="1" noResize="1" noEditPoints="1" noAdjustHandles="1" noChangeArrowheads="1" noChangeShapeType="1" noTextEdit="1"/>
              </p:cNvSpPr>
              <p:nvPr/>
            </p:nvSpPr>
            <p:spPr>
              <a:xfrm>
                <a:off x="3758573" y="4513911"/>
                <a:ext cx="2728640" cy="646331"/>
              </a:xfrm>
              <a:prstGeom prst="rect">
                <a:avLst/>
              </a:prstGeom>
              <a:blipFill>
                <a:blip r:embed="rId6"/>
                <a:stretch>
                  <a:fillRect b="-754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0" name="תיבת טקסט 9">
                <a:extLst>
                  <a:ext uri="{FF2B5EF4-FFF2-40B4-BE49-F238E27FC236}">
                    <a16:creationId xmlns:a16="http://schemas.microsoft.com/office/drawing/2014/main" id="{3E167B47-8E34-A644-3CB2-4E2A5D788AF3}"/>
                  </a:ext>
                </a:extLst>
              </p:cNvPr>
              <p:cNvSpPr txBox="1"/>
              <p:nvPr/>
            </p:nvSpPr>
            <p:spPr>
              <a:xfrm>
                <a:off x="6907952" y="5102469"/>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ea typeface="Cambria Math" panose="02040503050406030204" pitchFamily="18" charset="0"/>
                        </a:rPr>
                        <m:t>𝑙</m:t>
                      </m:r>
                      <m:r>
                        <a:rPr lang="en-US" b="0" i="1" smtClean="0">
                          <a:solidFill>
                            <a:schemeClr val="tx2"/>
                          </a:solidFill>
                          <a:latin typeface="Cambria Math" panose="02040503050406030204" pitchFamily="18" charset="0"/>
                          <a:ea typeface="Cambria Math" panose="02040503050406030204" pitchFamily="18" charset="0"/>
                        </a:rPr>
                        <m:t>&gt;</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10" name="תיבת טקסט 9">
                <a:extLst>
                  <a:ext uri="{FF2B5EF4-FFF2-40B4-BE49-F238E27FC236}">
                    <a16:creationId xmlns:a16="http://schemas.microsoft.com/office/drawing/2014/main" id="{3E167B47-8E34-A644-3CB2-4E2A5D788AF3}"/>
                  </a:ext>
                </a:extLst>
              </p:cNvPr>
              <p:cNvSpPr txBox="1">
                <a:spLocks noRot="1" noChangeAspect="1" noMove="1" noResize="1" noEditPoints="1" noAdjustHandles="1" noChangeArrowheads="1" noChangeShapeType="1" noTextEdit="1"/>
              </p:cNvSpPr>
              <p:nvPr/>
            </p:nvSpPr>
            <p:spPr>
              <a:xfrm>
                <a:off x="6907952" y="5102469"/>
                <a:ext cx="1033188" cy="369332"/>
              </a:xfrm>
              <a:prstGeom prst="rect">
                <a:avLst/>
              </a:prstGeom>
              <a:blipFill>
                <a:blip r:embed="rId7"/>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70100CC7-DAFE-B9CD-1CB2-34E5F90B9ECE}"/>
                  </a:ext>
                </a:extLst>
              </p:cNvPr>
              <p:cNvSpPr txBox="1"/>
              <p:nvPr/>
            </p:nvSpPr>
            <p:spPr>
              <a:xfrm>
                <a:off x="5759978" y="5078569"/>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ea typeface="Cambria Math" panose="02040503050406030204" pitchFamily="18" charset="0"/>
                        </a:rPr>
                        <m:t>𝑢</m:t>
                      </m:r>
                      <m:r>
                        <a:rPr lang="en-US" b="0" i="1" smtClean="0">
                          <a:solidFill>
                            <a:schemeClr val="tx2"/>
                          </a:solidFill>
                          <a:latin typeface="Cambria Math" panose="02040503050406030204" pitchFamily="18" charset="0"/>
                          <a:ea typeface="Cambria Math" panose="02040503050406030204" pitchFamily="18" charset="0"/>
                        </a:rPr>
                        <m:t>&lt;</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11" name="תיבת טקסט 10">
                <a:extLst>
                  <a:ext uri="{FF2B5EF4-FFF2-40B4-BE49-F238E27FC236}">
                    <a16:creationId xmlns:a16="http://schemas.microsoft.com/office/drawing/2014/main" id="{70100CC7-DAFE-B9CD-1CB2-34E5F90B9ECE}"/>
                  </a:ext>
                </a:extLst>
              </p:cNvPr>
              <p:cNvSpPr txBox="1">
                <a:spLocks noRot="1" noChangeAspect="1" noMove="1" noResize="1" noEditPoints="1" noAdjustHandles="1" noChangeArrowheads="1" noChangeShapeType="1" noTextEdit="1"/>
              </p:cNvSpPr>
              <p:nvPr/>
            </p:nvSpPr>
            <p:spPr>
              <a:xfrm>
                <a:off x="5759978" y="5078569"/>
                <a:ext cx="1033188" cy="369332"/>
              </a:xfrm>
              <a:prstGeom prst="rect">
                <a:avLst/>
              </a:prstGeom>
              <a:blipFill>
                <a:blip r:embed="rId8"/>
                <a:stretch>
                  <a:fillRect t="-8197"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2" name="תיבת טקסט 11">
                <a:extLst>
                  <a:ext uri="{FF2B5EF4-FFF2-40B4-BE49-F238E27FC236}">
                    <a16:creationId xmlns:a16="http://schemas.microsoft.com/office/drawing/2014/main" id="{9DDE5DCF-0E84-2ADB-A051-505FED2E160F}"/>
                  </a:ext>
                </a:extLst>
              </p:cNvPr>
              <p:cNvSpPr txBox="1"/>
              <p:nvPr/>
            </p:nvSpPr>
            <p:spPr>
              <a:xfrm>
                <a:off x="3670295" y="5091902"/>
                <a:ext cx="1033188"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ea typeface="Cambria Math" panose="02040503050406030204" pitchFamily="18" charset="0"/>
                        </a:rPr>
                        <m:t>𝑁𝑎𝑁</m:t>
                      </m:r>
                    </m:oMath>
                  </m:oMathPara>
                </a14:m>
                <a:endParaRPr lang="he-IL" i="1" dirty="0">
                  <a:solidFill>
                    <a:schemeClr val="tx2"/>
                  </a:solidFill>
                  <a:latin typeface="Calibri Light" panose="020F0302020204030204" pitchFamily="34" charset="0"/>
                  <a:cs typeface="Calibri Light" panose="020F0302020204030204" pitchFamily="34" charset="0"/>
                </a:endParaRPr>
              </a:p>
            </p:txBody>
          </p:sp>
        </mc:Choice>
        <mc:Fallback xmlns="">
          <p:sp>
            <p:nvSpPr>
              <p:cNvPr id="12" name="תיבת טקסט 11">
                <a:extLst>
                  <a:ext uri="{FF2B5EF4-FFF2-40B4-BE49-F238E27FC236}">
                    <a16:creationId xmlns:a16="http://schemas.microsoft.com/office/drawing/2014/main" id="{9DDE5DCF-0E84-2ADB-A051-505FED2E160F}"/>
                  </a:ext>
                </a:extLst>
              </p:cNvPr>
              <p:cNvSpPr txBox="1">
                <a:spLocks noRot="1" noChangeAspect="1" noMove="1" noResize="1" noEditPoints="1" noAdjustHandles="1" noChangeArrowheads="1" noChangeShapeType="1" noTextEdit="1"/>
              </p:cNvSpPr>
              <p:nvPr/>
            </p:nvSpPr>
            <p:spPr>
              <a:xfrm>
                <a:off x="3670295" y="5091902"/>
                <a:ext cx="1033188" cy="369332"/>
              </a:xfrm>
              <a:prstGeom prst="rect">
                <a:avLst/>
              </a:prstGeom>
              <a:blipFill>
                <a:blip r:embed="rId9"/>
                <a:stretch>
                  <a:fillRect t="-8197" b="-24590"/>
                </a:stretch>
              </a:blipFill>
            </p:spPr>
            <p:txBody>
              <a:bodyPr/>
              <a:lstStyle/>
              <a:p>
                <a:r>
                  <a:rPr lang="he-IL">
                    <a:noFill/>
                  </a:rPr>
                  <a:t> </a:t>
                </a:r>
              </a:p>
            </p:txBody>
          </p:sp>
        </mc:Fallback>
      </mc:AlternateContent>
    </p:spTree>
    <p:extLst>
      <p:ext uri="{BB962C8B-B14F-4D97-AF65-F5344CB8AC3E}">
        <p14:creationId xmlns:p14="http://schemas.microsoft.com/office/powerpoint/2010/main" val="94294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3FF2B2-0066-4901-0C1E-9EB4ED346EC3}"/>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עיבודים משמעותיים</a:t>
            </a:r>
            <a:endParaRPr lang="he-IL" sz="4000"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97F8331D-7F98-158C-A100-138919DCAAA8}"/>
                  </a:ext>
                </a:extLst>
              </p:cNvPr>
              <p:cNvSpPr>
                <a:spLocks noGrp="1"/>
              </p:cNvSpPr>
              <p:nvPr>
                <p:ph idx="1"/>
              </p:nvPr>
            </p:nvSpPr>
            <p:spPr>
              <a:xfrm>
                <a:off x="444012" y="1877158"/>
                <a:ext cx="11320096" cy="4607169"/>
              </a:xfrm>
            </p:spPr>
            <p:txBody>
              <a:bodyPr anchor="t">
                <a:normAutofit lnSpcReduction="10000"/>
              </a:bodyPr>
              <a:lstStyle/>
              <a:p>
                <a:pPr marL="0" indent="0">
                  <a:buNone/>
                </a:pP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קורלציה וטווחים</a:t>
                </a:r>
              </a:p>
              <a:p>
                <a:pPr marL="0" indent="0">
                  <a:buNone/>
                </a:pPr>
                <a:r>
                  <a:rPr lang="he-IL" dirty="0">
                    <a:latin typeface="Calibri Light" panose="020F0302020204030204" pitchFamily="34" charset="0"/>
                    <a:cs typeface="Calibri Light" panose="020F0302020204030204" pitchFamily="34" charset="0"/>
                  </a:rPr>
                  <a:t>שיטה להשלמת ערכים חסרים, בהינתן 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ובו יש ערכים שהם </a:t>
                </a:r>
                <a:r>
                  <a:rPr lang="en-US" dirty="0" err="1">
                    <a:latin typeface="Calibri Light" panose="020F0302020204030204" pitchFamily="34" charset="0"/>
                    <a:cs typeface="Calibri Light" panose="020F0302020204030204" pitchFamily="34" charset="0"/>
                  </a:rPr>
                  <a:t>NaN</a:t>
                </a:r>
                <a:r>
                  <a:rPr lang="he-IL" dirty="0">
                    <a:latin typeface="Calibri Light" panose="020F0302020204030204" pitchFamily="34" charset="0"/>
                    <a:cs typeface="Calibri Light" panose="020F0302020204030204" pitchFamily="34" charset="0"/>
                  </a:rPr>
                  <a:t> או 0 השלמתם תעשה באמצעות בדיקת קורלציה של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עם פרמטר אחר </a:t>
                </a:r>
                <a14:m>
                  <m:oMath xmlns:m="http://schemas.openxmlformats.org/officeDocument/2006/math">
                    <m:r>
                      <a:rPr lang="en-US" b="0" i="1" smtClean="0">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 בו אין ערכים חסרים כלל (שקף 9 </a:t>
                </a:r>
                <a:r>
                  <a:rPr lang="he-IL" dirty="0" err="1">
                    <a:latin typeface="Calibri Light" panose="020F0302020204030204" pitchFamily="34" charset="0"/>
                    <a:cs typeface="Calibri Light" panose="020F0302020204030204" pitchFamily="34" charset="0"/>
                  </a:rPr>
                  <a:t>בויזואליזציות</a:t>
                </a:r>
                <a:r>
                  <a:rPr lang="he-IL" dirty="0">
                    <a:latin typeface="Calibri Light" panose="020F0302020204030204" pitchFamily="34" charset="0"/>
                    <a:cs typeface="Calibri Light" panose="020F0302020204030204" pitchFamily="34" charset="0"/>
                  </a:rPr>
                  <a:t>).</a:t>
                </a:r>
              </a:p>
              <a:p>
                <a:pPr marL="0" indent="0">
                  <a:buNone/>
                </a:pPr>
                <a:r>
                  <a:rPr lang="he-IL" dirty="0">
                    <a:latin typeface="Calibri Light" panose="020F0302020204030204" pitchFamily="34" charset="0"/>
                    <a:cs typeface="Calibri Light" panose="020F0302020204030204" pitchFamily="34" charset="0"/>
                  </a:rPr>
                  <a:t>שימוש בפרמטר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 ללא ערכים חסרים נובע מכך שאת אותו 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 נרצה לחלק לטווחים (קטגוריות) ולמלא את הערכים החסרים בפרמטר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אשר נופלים באותה קטגוריה, זאת מתוך ההנחה שלקבוצה מסוימת אמורים להיות תכונות משותפות.</a:t>
                </a:r>
              </a:p>
              <a:p>
                <a:pPr marL="0" indent="0">
                  <a:buNone/>
                </a:pPr>
                <a:r>
                  <a:rPr lang="he-IL" dirty="0">
                    <a:latin typeface="Calibri Light" panose="020F0302020204030204" pitchFamily="34" charset="0"/>
                    <a:cs typeface="Calibri Light" panose="020F0302020204030204" pitchFamily="34" charset="0"/>
                  </a:rPr>
                  <a:t>למשל: לחץ דם של אדם בגיל 20 אינו לחץ הדם של אדם בגיל 60, על כן אם ישנו אדם בגיל 25 שלא ידוע לחץ הדם שלו אז נתאים לו את ממוצע לחץ הדם של קבוצת בני גילו.</a:t>
                </a:r>
              </a:p>
              <a:p>
                <a:pPr marL="0" indent="0">
                  <a:buNone/>
                </a:pPr>
                <a:r>
                  <a:rPr lang="he-IL" dirty="0">
                    <a:latin typeface="Calibri Light" panose="020F0302020204030204" pitchFamily="34" charset="0"/>
                    <a:cs typeface="Calibri Light" panose="020F0302020204030204" pitchFamily="34" charset="0"/>
                  </a:rPr>
                  <a:t>כך שכאשר יש לנו ערך חסר בפרמטר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נבדוק עבור איזו קטגוריה משתייכת הדגימה לפי פרמטר </a:t>
                </a:r>
                <a14:m>
                  <m:oMath xmlns:m="http://schemas.openxmlformats.org/officeDocument/2006/math">
                    <m:r>
                      <a:rPr lang="en-US" i="1">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 וערכו החדש של הערך החסר יהיה הממוצע של ערכים ב-</a:t>
                </a:r>
                <a:r>
                  <a:rPr lang="en-US" dirty="0">
                    <a:cs typeface="Calibri Light" panose="020F0302020204030204" pitchFamily="34" charset="0"/>
                  </a:rPr>
                  <a:t> </a:t>
                </a:r>
                <a14:m>
                  <m:oMath xmlns:m="http://schemas.openxmlformats.org/officeDocument/2006/math">
                    <m:r>
                      <a:rPr lang="en-US" i="1">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אשר דגימותיהן משתייכות לאותה קטגוריה ב-</a:t>
                </a:r>
                <a:r>
                  <a:rPr lang="en-US" dirty="0">
                    <a:cs typeface="Calibri Light" panose="020F0302020204030204" pitchFamily="34" charset="0"/>
                  </a:rPr>
                  <a:t> </a:t>
                </a:r>
                <a14:m>
                  <m:oMath xmlns:m="http://schemas.openxmlformats.org/officeDocument/2006/math">
                    <m:r>
                      <a:rPr lang="en-US" i="1" smtClean="0">
                        <a:latin typeface="Cambria Math" panose="02040503050406030204" pitchFamily="18" charset="0"/>
                        <a:cs typeface="Calibri Light" panose="020F0302020204030204" pitchFamily="34" charset="0"/>
                      </a:rPr>
                      <m:t>𝑌</m:t>
                    </m:r>
                  </m:oMath>
                </a14:m>
                <a:endParaRPr lang="he-IL" dirty="0">
                  <a:cs typeface="Calibri Light" panose="020F0302020204030204" pitchFamily="34" charset="0"/>
                </a:endParaRPr>
              </a:p>
              <a:p>
                <a:pPr marL="0" indent="0">
                  <a:buNone/>
                </a:pPr>
                <a:r>
                  <a:rPr lang="he-IL" dirty="0">
                    <a:latin typeface="Calibri Light" panose="020F0302020204030204" pitchFamily="34" charset="0"/>
                    <a:cs typeface="Calibri Light" panose="020F0302020204030204" pitchFamily="34" charset="0"/>
                  </a:rPr>
                  <a:t>כל השלמה זו נעשית כאשר נלקח בחשבון שהקורלציה בין </a:t>
                </a:r>
                <a14:m>
                  <m:oMath xmlns:m="http://schemas.openxmlformats.org/officeDocument/2006/math">
                    <m:r>
                      <a:rPr lang="en-US"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ל- </a:t>
                </a:r>
                <a14:m>
                  <m:oMath xmlns:m="http://schemas.openxmlformats.org/officeDocument/2006/math">
                    <m:r>
                      <a:rPr lang="en-US" i="1">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 היא גבוהה, כלומר שתכונה נתון מסוים ב-</a:t>
                </a:r>
                <a:r>
                  <a:rPr lang="en-US" dirty="0">
                    <a:cs typeface="Calibri Light" panose="020F0302020204030204" pitchFamily="34" charset="0"/>
                  </a:rPr>
                  <a:t> </a:t>
                </a:r>
                <a14:m>
                  <m:oMath xmlns:m="http://schemas.openxmlformats.org/officeDocument/2006/math">
                    <m:r>
                      <a:rPr lang="en-US" i="1">
                        <a:latin typeface="Cambria Math" panose="02040503050406030204" pitchFamily="18" charset="0"/>
                        <a:cs typeface="Calibri Light" panose="020F0302020204030204" pitchFamily="34" charset="0"/>
                      </a:rPr>
                      <m:t>𝑌</m:t>
                    </m:r>
                  </m:oMath>
                </a14:m>
                <a:r>
                  <a:rPr lang="he-IL" dirty="0">
                    <a:latin typeface="Calibri Light" panose="020F0302020204030204" pitchFamily="34" charset="0"/>
                    <a:cs typeface="Calibri Light" panose="020F0302020204030204" pitchFamily="34" charset="0"/>
                  </a:rPr>
                  <a:t>מעיד משהו על </a:t>
                </a:r>
                <a14:m>
                  <m:oMath xmlns:m="http://schemas.openxmlformats.org/officeDocument/2006/math">
                    <m:r>
                      <a:rPr lang="en-US"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a:p>
                <a:pPr marL="0" indent="0">
                  <a:buNone/>
                </a:pPr>
                <a:r>
                  <a:rPr lang="he-IL" dirty="0">
                    <a:latin typeface="Calibri Light" panose="020F0302020204030204" pitchFamily="34" charset="0"/>
                    <a:cs typeface="Calibri Light" panose="020F0302020204030204" pitchFamily="34" charset="0"/>
                  </a:rPr>
                  <a:t>למשל: בהתאם לדוג' הקודמת, לחץ דם של אדם בגיל 60 לרוב גבוה יותר מלחץ דם של אדם בגיל 20.</a:t>
                </a:r>
              </a:p>
              <a:p>
                <a:pPr marL="0" indent="0">
                  <a:buNone/>
                </a:pPr>
                <a:r>
                  <a:rPr lang="he-IL" sz="2000" b="1" dirty="0">
                    <a:solidFill>
                      <a:srgbClr val="FF0000"/>
                    </a:solidFill>
                    <a:latin typeface="Calibri Light" panose="020F0302020204030204" pitchFamily="34" charset="0"/>
                    <a:cs typeface="Calibri Light" panose="020F0302020204030204" pitchFamily="34" charset="0"/>
                  </a:rPr>
                  <a:t>!!</a:t>
                </a:r>
                <a:r>
                  <a:rPr lang="he-IL" dirty="0">
                    <a:latin typeface="Calibri Light" panose="020F0302020204030204" pitchFamily="34" charset="0"/>
                    <a:cs typeface="Calibri Light" panose="020F0302020204030204" pitchFamily="34" charset="0"/>
                  </a:rPr>
                  <a:t> את שיטה זאת מבצעים לאחר בסרת שורות לא אינפורמטיביות  משום שבהסתכלות על טווחים  קטנים לא אינפורמטיביות יכולות ליצור טווח שכולו ערכים חסרים וזה אינו תורם להשלמתם.</a:t>
                </a:r>
              </a:p>
              <a:p>
                <a:pPr marL="0" indent="0">
                  <a:buNone/>
                </a:pPr>
                <a:endParaRPr lang="he-IL" dirty="0">
                  <a:latin typeface="Calibri Light" panose="020F0302020204030204" pitchFamily="34" charset="0"/>
                  <a:cs typeface="Calibri Light" panose="020F0302020204030204" pitchFamily="34" charset="0"/>
                </a:endParaRPr>
              </a:p>
            </p:txBody>
          </p:sp>
        </mc:Choice>
        <mc:Fallback xmlns="">
          <p:sp>
            <p:nvSpPr>
              <p:cNvPr id="3" name="מציין מיקום תוכן 2">
                <a:extLst>
                  <a:ext uri="{FF2B5EF4-FFF2-40B4-BE49-F238E27FC236}">
                    <a16:creationId xmlns:a16="http://schemas.microsoft.com/office/drawing/2014/main" id="{97F8331D-7F98-158C-A100-138919DCAAA8}"/>
                  </a:ext>
                </a:extLst>
              </p:cNvPr>
              <p:cNvSpPr>
                <a:spLocks noGrp="1" noRot="1" noChangeAspect="1" noMove="1" noResize="1" noEditPoints="1" noAdjustHandles="1" noChangeArrowheads="1" noChangeShapeType="1" noTextEdit="1"/>
              </p:cNvSpPr>
              <p:nvPr>
                <p:ph idx="1"/>
              </p:nvPr>
            </p:nvSpPr>
            <p:spPr>
              <a:xfrm>
                <a:off x="444012" y="1877158"/>
                <a:ext cx="11320096" cy="4607169"/>
              </a:xfrm>
              <a:blipFill>
                <a:blip r:embed="rId2"/>
                <a:stretch>
                  <a:fillRect l="-1131" r="-539" b="-3175"/>
                </a:stretch>
              </a:blipFill>
            </p:spPr>
            <p:txBody>
              <a:bodyPr/>
              <a:lstStyle/>
              <a:p>
                <a:r>
                  <a:rPr lang="he-IL">
                    <a:noFill/>
                  </a:rPr>
                  <a:t> </a:t>
                </a:r>
              </a:p>
            </p:txBody>
          </p:sp>
        </mc:Fallback>
      </mc:AlternateContent>
    </p:spTree>
    <p:extLst>
      <p:ext uri="{BB962C8B-B14F-4D97-AF65-F5344CB8AC3E}">
        <p14:creationId xmlns:p14="http://schemas.microsoft.com/office/powerpoint/2010/main" val="17675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E08B72-BCDD-4226-B427-E4E8428FD406}"/>
              </a:ext>
            </a:extLst>
          </p:cNvPr>
          <p:cNvSpPr>
            <a:spLocks noGrp="1"/>
          </p:cNvSpPr>
          <p:nvPr>
            <p:ph type="title"/>
          </p:nvPr>
        </p:nvSpPr>
        <p:spPr/>
        <p:txBody>
          <a:bodyPr anchor="ctr">
            <a:normAutofit/>
          </a:bodyPr>
          <a:lstStyle/>
          <a:p>
            <a:pPr algn="r"/>
            <a:r>
              <a:rPr lang="he-IL" sz="4000" b="1" i="1" cap="none"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עיבודים משמעותיים</a:t>
            </a:r>
            <a:endParaRPr lang="he-IL" sz="4000"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15BF097-9A54-C7A6-58C6-BEDF395EC711}"/>
                  </a:ext>
                </a:extLst>
              </p:cNvPr>
              <p:cNvSpPr>
                <a:spLocks noGrp="1"/>
              </p:cNvSpPr>
              <p:nvPr>
                <p:ph idx="1"/>
              </p:nvPr>
            </p:nvSpPr>
            <p:spPr>
              <a:xfrm>
                <a:off x="422031" y="1899138"/>
                <a:ext cx="11280532" cy="4857750"/>
              </a:xfrm>
            </p:spPr>
            <p:txBody>
              <a:bodyPr anchor="t">
                <a:normAutofit/>
              </a:bodyPr>
              <a:lstStyle/>
              <a:p>
                <a:pPr marL="0" indent="0">
                  <a:buNone/>
                </a:pPr>
                <a:r>
                  <a:rPr lang="he-IL" sz="2000" b="1" u="sng" dirty="0">
                    <a:ln w="22225">
                      <a:solidFill>
                        <a:schemeClr val="accent1">
                          <a:lumMod val="75000"/>
                        </a:schemeClr>
                      </a:solidFill>
                      <a:prstDash val="solid"/>
                    </a:ln>
                    <a:solidFill>
                      <a:schemeClr val="accent1">
                        <a:lumMod val="60000"/>
                        <a:lumOff val="40000"/>
                      </a:schemeClr>
                    </a:solidFill>
                    <a:latin typeface="Calibri Light" panose="020F0302020204030204" pitchFamily="34" charset="0"/>
                    <a:cs typeface="Calibri Light" panose="020F0302020204030204" pitchFamily="34" charset="0"/>
                  </a:rPr>
                  <a:t>התפלגות</a:t>
                </a:r>
              </a:p>
              <a:p>
                <a:pPr marL="0" indent="0">
                  <a:buNone/>
                </a:pPr>
                <a:r>
                  <a:rPr lang="he-IL" dirty="0">
                    <a:latin typeface="Calibri Light" panose="020F0302020204030204" pitchFamily="34" charset="0"/>
                    <a:cs typeface="Calibri Light" panose="020F0302020204030204" pitchFamily="34" charset="0"/>
                  </a:rPr>
                  <a:t>שיטה להשלמת ערכים חסרים, בהינתן פרמטר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ובו יש ערכים שהם </a:t>
                </a:r>
                <a:r>
                  <a:rPr lang="en-US" dirty="0" err="1">
                    <a:latin typeface="Calibri Light" panose="020F0302020204030204" pitchFamily="34" charset="0"/>
                    <a:cs typeface="Calibri Light" panose="020F0302020204030204" pitchFamily="34" charset="0"/>
                  </a:rPr>
                  <a:t>NaN</a:t>
                </a:r>
                <a:r>
                  <a:rPr lang="he-IL" dirty="0">
                    <a:latin typeface="Calibri Light" panose="020F0302020204030204" pitchFamily="34" charset="0"/>
                    <a:cs typeface="Calibri Light" panose="020F0302020204030204" pitchFamily="34" charset="0"/>
                  </a:rPr>
                  <a:t> או 0 מנסים להבין כיצד מתפלג בהינתן הערכים החסרים ולהתאים לו התפלגות אילו לא היו ערכים חסרים (שקף 9 </a:t>
                </a:r>
                <a:r>
                  <a:rPr lang="he-IL" dirty="0" err="1">
                    <a:latin typeface="Calibri Light" panose="020F0302020204030204" pitchFamily="34" charset="0"/>
                    <a:cs typeface="Calibri Light" panose="020F0302020204030204" pitchFamily="34" charset="0"/>
                  </a:rPr>
                  <a:t>ויזואליזציות</a:t>
                </a:r>
                <a:r>
                  <a:rPr lang="he-IL" dirty="0">
                    <a:latin typeface="Calibri Light" panose="020F0302020204030204" pitchFamily="34" charset="0"/>
                    <a:cs typeface="Calibri Light" panose="020F0302020204030204" pitchFamily="34" charset="0"/>
                  </a:rPr>
                  <a:t>).</a:t>
                </a:r>
              </a:p>
              <a:p>
                <a:pPr marL="0" indent="0">
                  <a:buNone/>
                </a:pPr>
                <a:r>
                  <a:rPr lang="he-IL" dirty="0">
                    <a:latin typeface="Calibri Light" panose="020F0302020204030204" pitchFamily="34" charset="0"/>
                    <a:cs typeface="Calibri Light" panose="020F0302020204030204" pitchFamily="34" charset="0"/>
                  </a:rPr>
                  <a:t>כאשר יש הבנה כיצד </a:t>
                </a:r>
                <a14:m>
                  <m:oMath xmlns:m="http://schemas.openxmlformats.org/officeDocument/2006/math">
                    <m:r>
                      <a:rPr lang="en-US" b="0" i="1" smtClean="0">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מתפלג משלימים בהתאם בצורה הערכים "יכנסו" לאותה התפלגות.</a:t>
                </a:r>
              </a:p>
              <a:p>
                <a:pPr marL="0" indent="0">
                  <a:buNone/>
                </a:pPr>
                <a:r>
                  <a:rPr lang="he-IL" dirty="0">
                    <a:latin typeface="Calibri Light" panose="020F0302020204030204" pitchFamily="34" charset="0"/>
                    <a:cs typeface="Calibri Light" panose="020F0302020204030204" pitchFamily="34" charset="0"/>
                  </a:rPr>
                  <a:t>למשל: אם נראה כי </a:t>
                </a:r>
                <a14:m>
                  <m:oMath xmlns:m="http://schemas.openxmlformats.org/officeDocument/2006/math">
                    <m:r>
                      <a:rPr lang="en-US" i="1">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בעל התפלגות נורמלית אז הערכים החסרים בפרמטר </a:t>
                </a:r>
                <a14:m>
                  <m:oMath xmlns:m="http://schemas.openxmlformats.org/officeDocument/2006/math">
                    <m:r>
                      <a:rPr lang="en-US" i="1">
                        <a:latin typeface="Cambria Math" panose="02040503050406030204" pitchFamily="18" charset="0"/>
                        <a:cs typeface="Calibri Light" panose="020F0302020204030204" pitchFamily="34" charset="0"/>
                      </a:rPr>
                      <m:t>𝑋</m:t>
                    </m:r>
                  </m:oMath>
                </a14:m>
                <a:r>
                  <a:rPr lang="he-IL" dirty="0">
                    <a:latin typeface="Calibri Light" panose="020F0302020204030204" pitchFamily="34" charset="0"/>
                    <a:cs typeface="Calibri Light" panose="020F0302020204030204" pitchFamily="34" charset="0"/>
                  </a:rPr>
                  <a:t> יקבלו את ממוצע הערכים בפרמטר, שכן בהתפלגות נורמלית רוב הערכים הם כערך הממוצע.</a:t>
                </a:r>
              </a:p>
              <a:p>
                <a:pPr marL="0" indent="0">
                  <a:buNone/>
                </a:pPr>
                <a:r>
                  <a:rPr lang="he-IL" sz="2000" b="1" dirty="0">
                    <a:solidFill>
                      <a:srgbClr val="FF0000"/>
                    </a:solidFill>
                    <a:latin typeface="Calibri Light" panose="020F0302020204030204" pitchFamily="34" charset="0"/>
                    <a:cs typeface="Calibri Light" panose="020F0302020204030204" pitchFamily="34" charset="0"/>
                  </a:rPr>
                  <a:t>!!</a:t>
                </a:r>
                <a:r>
                  <a:rPr lang="en-US" sz="2000" b="1" dirty="0">
                    <a:solidFill>
                      <a:srgbClr val="FF0000"/>
                    </a:solidFill>
                    <a:latin typeface="Calibri Light" panose="020F0302020204030204" pitchFamily="34" charset="0"/>
                    <a:cs typeface="Calibri Light" panose="020F0302020204030204" pitchFamily="34" charset="0"/>
                  </a:rPr>
                  <a:t> </a:t>
                </a:r>
                <a:r>
                  <a:rPr lang="he-IL" dirty="0">
                    <a:latin typeface="Calibri Light" panose="020F0302020204030204" pitchFamily="34" charset="0"/>
                    <a:cs typeface="Calibri Light" panose="020F0302020204030204" pitchFamily="34" charset="0"/>
                  </a:rPr>
                  <a:t>את שיטה זו מבצעים כאשר גם יש שורות לא אינפורמטיביות משום ששורות אלה אין משפיעות על ההתפלגות של הפרמטר בניגוד להסתכלות על טווחים  שורות לא אינפורמטיביות עשויות לפגוע בהשלמת הערכים.</a:t>
                </a:r>
              </a:p>
              <a:p>
                <a:pPr marL="0" indent="0">
                  <a:buNone/>
                </a:pPr>
                <a:endParaRPr lang="he-IL" dirty="0"/>
              </a:p>
            </p:txBody>
          </p:sp>
        </mc:Choice>
        <mc:Fallback xmlns="">
          <p:sp>
            <p:nvSpPr>
              <p:cNvPr id="3" name="מציין מיקום תוכן 2">
                <a:extLst>
                  <a:ext uri="{FF2B5EF4-FFF2-40B4-BE49-F238E27FC236}">
                    <a16:creationId xmlns:a16="http://schemas.microsoft.com/office/drawing/2014/main" id="{715BF097-9A54-C7A6-58C6-BEDF395EC711}"/>
                  </a:ext>
                </a:extLst>
              </p:cNvPr>
              <p:cNvSpPr>
                <a:spLocks noGrp="1" noRot="1" noChangeAspect="1" noMove="1" noResize="1" noEditPoints="1" noAdjustHandles="1" noChangeArrowheads="1" noChangeShapeType="1" noTextEdit="1"/>
              </p:cNvSpPr>
              <p:nvPr>
                <p:ph idx="1"/>
              </p:nvPr>
            </p:nvSpPr>
            <p:spPr>
              <a:xfrm>
                <a:off x="422031" y="1899138"/>
                <a:ext cx="11280532" cy="4857750"/>
              </a:xfrm>
              <a:blipFill>
                <a:blip r:embed="rId2"/>
                <a:stretch>
                  <a:fillRect l="-432" r="-540"/>
                </a:stretch>
              </a:blipFill>
            </p:spPr>
            <p:txBody>
              <a:bodyPr/>
              <a:lstStyle/>
              <a:p>
                <a:r>
                  <a:rPr lang="he-IL">
                    <a:noFill/>
                  </a:rPr>
                  <a:t> </a:t>
                </a:r>
              </a:p>
            </p:txBody>
          </p:sp>
        </mc:Fallback>
      </mc:AlternateContent>
    </p:spTree>
    <p:extLst>
      <p:ext uri="{BB962C8B-B14F-4D97-AF65-F5344CB8AC3E}">
        <p14:creationId xmlns:p14="http://schemas.microsoft.com/office/powerpoint/2010/main" val="38565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2DC28F-78FF-9000-D258-0977571DE04D}"/>
              </a:ext>
            </a:extLst>
          </p:cNvPr>
          <p:cNvSpPr>
            <a:spLocks noGrp="1"/>
          </p:cNvSpPr>
          <p:nvPr>
            <p:ph type="title"/>
          </p:nvPr>
        </p:nvSpPr>
        <p:spPr/>
        <p:txBody>
          <a:bodyPr anchor="ctr">
            <a:normAutofit/>
          </a:bodyPr>
          <a:lstStyle/>
          <a:p>
            <a:pPr algn="r"/>
            <a:r>
              <a:rPr lang="he-IL" sz="4000" b="1" i="1" cap="none" dirty="0" err="1">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ויזואליזציות</a:t>
            </a:r>
            <a:endParaRPr lang="he-IL" sz="4000" dirty="0"/>
          </a:p>
        </p:txBody>
      </p:sp>
      <p:pic>
        <p:nvPicPr>
          <p:cNvPr id="9" name="מציין מיקום תוכן 8">
            <a:extLst>
              <a:ext uri="{FF2B5EF4-FFF2-40B4-BE49-F238E27FC236}">
                <a16:creationId xmlns:a16="http://schemas.microsoft.com/office/drawing/2014/main" id="{732F934B-0846-2FEA-90CA-EA0943BA9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9541" y="1904214"/>
            <a:ext cx="3252271" cy="4721225"/>
          </a:xfrm>
        </p:spPr>
      </p:pic>
      <p:pic>
        <p:nvPicPr>
          <p:cNvPr id="13" name="תמונה 12">
            <a:extLst>
              <a:ext uri="{FF2B5EF4-FFF2-40B4-BE49-F238E27FC236}">
                <a16:creationId xmlns:a16="http://schemas.microsoft.com/office/drawing/2014/main" id="{EC3CE1CD-4DC8-17BE-CA00-41F15693F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55" y="1934226"/>
            <a:ext cx="2963968" cy="4721226"/>
          </a:xfrm>
          <a:prstGeom prst="rect">
            <a:avLst/>
          </a:prstGeom>
        </p:spPr>
      </p:pic>
      <p:sp>
        <p:nvSpPr>
          <p:cNvPr id="15" name="תיבת טקסט 14">
            <a:extLst>
              <a:ext uri="{FF2B5EF4-FFF2-40B4-BE49-F238E27FC236}">
                <a16:creationId xmlns:a16="http://schemas.microsoft.com/office/drawing/2014/main" id="{B43A4E1B-72B6-8387-5EB1-B36BF1A0660F}"/>
              </a:ext>
            </a:extLst>
          </p:cNvPr>
          <p:cNvSpPr txBox="1"/>
          <p:nvPr/>
        </p:nvSpPr>
        <p:spPr>
          <a:xfrm>
            <a:off x="10133814" y="1904214"/>
            <a:ext cx="184731" cy="369332"/>
          </a:xfrm>
          <a:prstGeom prst="rect">
            <a:avLst/>
          </a:prstGeom>
          <a:noFill/>
        </p:spPr>
        <p:txBody>
          <a:bodyPr wrap="none" rtlCol="1">
            <a:spAutoFit/>
          </a:bodyPr>
          <a:lstStyle/>
          <a:p>
            <a:endParaRPr lang="he-IL" dirty="0"/>
          </a:p>
        </p:txBody>
      </p:sp>
      <p:sp>
        <p:nvSpPr>
          <p:cNvPr id="17" name="תיבת טקסט 16">
            <a:extLst>
              <a:ext uri="{FF2B5EF4-FFF2-40B4-BE49-F238E27FC236}">
                <a16:creationId xmlns:a16="http://schemas.microsoft.com/office/drawing/2014/main" id="{62B85CF1-8463-A312-A632-692FBC540201}"/>
              </a:ext>
            </a:extLst>
          </p:cNvPr>
          <p:cNvSpPr txBox="1"/>
          <p:nvPr/>
        </p:nvSpPr>
        <p:spPr>
          <a:xfrm>
            <a:off x="9230369" y="2009820"/>
            <a:ext cx="2558561" cy="2031325"/>
          </a:xfrm>
          <a:prstGeom prst="rect">
            <a:avLst/>
          </a:prstGeom>
          <a:noFill/>
        </p:spPr>
        <p:txBody>
          <a:bodyPr wrap="square" rtlCol="1">
            <a:spAutoFit/>
          </a:bodyPr>
          <a:lstStyle/>
          <a:p>
            <a:pPr algn="r"/>
            <a:r>
              <a:rPr lang="he-IL" dirty="0">
                <a:solidFill>
                  <a:schemeClr val="tx2"/>
                </a:solidFill>
                <a:latin typeface="Calibri Light" panose="020F0302020204030204" pitchFamily="34" charset="0"/>
                <a:cs typeface="Calibri Light" panose="020F0302020204030204" pitchFamily="34" charset="0"/>
              </a:rPr>
              <a:t>ניתן לראות את הפרמטרים: עובי עור, אינסולין ו         </a:t>
            </a:r>
            <a:r>
              <a:rPr lang="he-IL" u="sng" dirty="0">
                <a:solidFill>
                  <a:schemeClr val="tx2"/>
                </a:solidFill>
                <a:latin typeface="Calibri Light" panose="020F0302020204030204" pitchFamily="34" charset="0"/>
                <a:cs typeface="Calibri Light" panose="020F0302020204030204" pitchFamily="34" charset="0"/>
              </a:rPr>
              <a:t>לפני הפעלת</a:t>
            </a:r>
            <a:r>
              <a:rPr lang="he-IL" dirty="0">
                <a:solidFill>
                  <a:schemeClr val="tx2"/>
                </a:solidFill>
                <a:latin typeface="Calibri Light" panose="020F0302020204030204" pitchFamily="34" charset="0"/>
                <a:cs typeface="Calibri Light" panose="020F0302020204030204" pitchFamily="34" charset="0"/>
              </a:rPr>
              <a:t> גישת        </a:t>
            </a:r>
          </a:p>
          <a:p>
            <a:pPr algn="r"/>
            <a:endParaRPr lang="he-IL" dirty="0">
              <a:solidFill>
                <a:schemeClr val="tx2"/>
              </a:solidFill>
              <a:latin typeface="Calibri Light" panose="020F0302020204030204" pitchFamily="34" charset="0"/>
              <a:cs typeface="Calibri Light" panose="020F0302020204030204" pitchFamily="34" charset="0"/>
            </a:endParaRPr>
          </a:p>
          <a:p>
            <a:pPr algn="r"/>
            <a:r>
              <a:rPr lang="he-IL" dirty="0">
                <a:solidFill>
                  <a:schemeClr val="tx2"/>
                </a:solidFill>
                <a:latin typeface="Calibri Light" panose="020F0302020204030204" pitchFamily="34" charset="0"/>
                <a:cs typeface="Calibri Light" panose="020F0302020204030204" pitchFamily="34" charset="0"/>
              </a:rPr>
              <a:t>כל הנקודות השחורות מציינות את הערכים החריגים   </a:t>
            </a:r>
            <a:endParaRPr lang="he-IL" dirty="0">
              <a:solidFill>
                <a:schemeClr val="tx2"/>
              </a:solidFill>
            </a:endParaRPr>
          </a:p>
        </p:txBody>
      </p:sp>
      <p:sp>
        <p:nvSpPr>
          <p:cNvPr id="25" name="תיבת טקסט 24">
            <a:extLst>
              <a:ext uri="{FF2B5EF4-FFF2-40B4-BE49-F238E27FC236}">
                <a16:creationId xmlns:a16="http://schemas.microsoft.com/office/drawing/2014/main" id="{D1C92619-67FD-2546-E20F-1A26ACC349CD}"/>
              </a:ext>
            </a:extLst>
          </p:cNvPr>
          <p:cNvSpPr txBox="1"/>
          <p:nvPr/>
        </p:nvSpPr>
        <p:spPr>
          <a:xfrm>
            <a:off x="3792624" y="1950380"/>
            <a:ext cx="2074986" cy="1200329"/>
          </a:xfrm>
          <a:prstGeom prst="rect">
            <a:avLst/>
          </a:prstGeom>
          <a:noFill/>
        </p:spPr>
        <p:txBody>
          <a:bodyPr wrap="square" rtlCol="1">
            <a:spAutoFit/>
          </a:bodyPr>
          <a:lstStyle/>
          <a:p>
            <a:pPr algn="r"/>
            <a:r>
              <a:rPr lang="he-IL" u="sng" dirty="0">
                <a:solidFill>
                  <a:schemeClr val="tx2"/>
                </a:solidFill>
                <a:latin typeface="Calibri Light" panose="020F0302020204030204" pitchFamily="34" charset="0"/>
                <a:cs typeface="Calibri Light" panose="020F0302020204030204" pitchFamily="34" charset="0"/>
              </a:rPr>
              <a:t>לאחר שימוש </a:t>
            </a:r>
            <a:r>
              <a:rPr lang="he-IL" dirty="0">
                <a:solidFill>
                  <a:schemeClr val="tx2"/>
                </a:solidFill>
                <a:latin typeface="Calibri Light" panose="020F0302020204030204" pitchFamily="34" charset="0"/>
                <a:cs typeface="Calibri Light" panose="020F0302020204030204" pitchFamily="34" charset="0"/>
              </a:rPr>
              <a:t>בגישת      ניתן לראות כי כמות הערכים החריגים פחתה </a:t>
            </a:r>
            <a:endParaRPr lang="he-IL" dirty="0">
              <a:solidFill>
                <a:schemeClr val="tx2"/>
              </a:solidFill>
            </a:endParaRPr>
          </a:p>
        </p:txBody>
      </p:sp>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AD2B36F5-9C0E-F4EE-5492-8836A2CEB4B1}"/>
                  </a:ext>
                </a:extLst>
              </p:cNvPr>
              <p:cNvSpPr txBox="1"/>
              <p:nvPr/>
            </p:nvSpPr>
            <p:spPr>
              <a:xfrm>
                <a:off x="9636050" y="2286819"/>
                <a:ext cx="682495" cy="369332"/>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cs typeface="Calibri Light" panose="020F0302020204030204" pitchFamily="34" charset="0"/>
                        </a:rPr>
                        <m:t>𝐵𝑀𝐼</m:t>
                      </m:r>
                    </m:oMath>
                  </m:oMathPara>
                </a14:m>
                <a:endParaRPr lang="he-IL" dirty="0">
                  <a:latin typeface="Calibri Light" panose="020F0302020204030204" pitchFamily="34" charset="0"/>
                  <a:cs typeface="Calibri Light" panose="020F0302020204030204" pitchFamily="34" charset="0"/>
                </a:endParaRPr>
              </a:p>
            </p:txBody>
          </p:sp>
        </mc:Choice>
        <mc:Fallback xmlns="">
          <p:sp>
            <p:nvSpPr>
              <p:cNvPr id="19" name="תיבת טקסט 18">
                <a:extLst>
                  <a:ext uri="{FF2B5EF4-FFF2-40B4-BE49-F238E27FC236}">
                    <a16:creationId xmlns:a16="http://schemas.microsoft.com/office/drawing/2014/main" id="{AD2B36F5-9C0E-F4EE-5492-8836A2CEB4B1}"/>
                  </a:ext>
                </a:extLst>
              </p:cNvPr>
              <p:cNvSpPr txBox="1">
                <a:spLocks noRot="1" noChangeAspect="1" noMove="1" noResize="1" noEditPoints="1" noAdjustHandles="1" noChangeArrowheads="1" noChangeShapeType="1" noTextEdit="1"/>
              </p:cNvSpPr>
              <p:nvPr/>
            </p:nvSpPr>
            <p:spPr>
              <a:xfrm>
                <a:off x="9636050" y="2286819"/>
                <a:ext cx="682495" cy="369332"/>
              </a:xfrm>
              <a:prstGeom prst="rect">
                <a:avLst/>
              </a:prstGeom>
              <a:blipFill>
                <a:blip r:embed="rId4"/>
                <a:stretch>
                  <a:fillRect t="-8197" r="-10714"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7" name="תיבת טקסט 26">
                <a:extLst>
                  <a:ext uri="{FF2B5EF4-FFF2-40B4-BE49-F238E27FC236}">
                    <a16:creationId xmlns:a16="http://schemas.microsoft.com/office/drawing/2014/main" id="{8A92C855-4636-0A08-0038-A578A59A2741}"/>
                  </a:ext>
                </a:extLst>
              </p:cNvPr>
              <p:cNvSpPr txBox="1"/>
              <p:nvPr/>
            </p:nvSpPr>
            <p:spPr>
              <a:xfrm>
                <a:off x="10057353" y="2550545"/>
                <a:ext cx="635430" cy="369332"/>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cs typeface="Calibri Light" panose="020F0302020204030204" pitchFamily="34" charset="0"/>
                        </a:rPr>
                        <m:t>𝐼𝑄𝑅</m:t>
                      </m:r>
                    </m:oMath>
                  </m:oMathPara>
                </a14:m>
                <a:endParaRPr lang="he-IL" dirty="0">
                  <a:latin typeface="Calibri Light" panose="020F0302020204030204" pitchFamily="34" charset="0"/>
                  <a:cs typeface="Calibri Light" panose="020F0302020204030204" pitchFamily="34" charset="0"/>
                </a:endParaRPr>
              </a:p>
            </p:txBody>
          </p:sp>
        </mc:Choice>
        <mc:Fallback xmlns="">
          <p:sp>
            <p:nvSpPr>
              <p:cNvPr id="27" name="תיבת טקסט 26">
                <a:extLst>
                  <a:ext uri="{FF2B5EF4-FFF2-40B4-BE49-F238E27FC236}">
                    <a16:creationId xmlns:a16="http://schemas.microsoft.com/office/drawing/2014/main" id="{8A92C855-4636-0A08-0038-A578A59A2741}"/>
                  </a:ext>
                </a:extLst>
              </p:cNvPr>
              <p:cNvSpPr txBox="1">
                <a:spLocks noRot="1" noChangeAspect="1" noMove="1" noResize="1" noEditPoints="1" noAdjustHandles="1" noChangeArrowheads="1" noChangeShapeType="1" noTextEdit="1"/>
              </p:cNvSpPr>
              <p:nvPr/>
            </p:nvSpPr>
            <p:spPr>
              <a:xfrm>
                <a:off x="10057353" y="2550545"/>
                <a:ext cx="635430" cy="369332"/>
              </a:xfrm>
              <a:prstGeom prst="rect">
                <a:avLst/>
              </a:prstGeom>
              <a:blipFill>
                <a:blip r:embed="rId5"/>
                <a:stretch>
                  <a:fillRect t="-8197" r="-12500"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29" name="תיבת טקסט 28">
                <a:extLst>
                  <a:ext uri="{FF2B5EF4-FFF2-40B4-BE49-F238E27FC236}">
                    <a16:creationId xmlns:a16="http://schemas.microsoft.com/office/drawing/2014/main" id="{B49DA527-651E-8623-6E68-D8EA441B9A33}"/>
                  </a:ext>
                </a:extLst>
              </p:cNvPr>
              <p:cNvSpPr txBox="1"/>
              <p:nvPr/>
            </p:nvSpPr>
            <p:spPr>
              <a:xfrm>
                <a:off x="9403743" y="3624267"/>
                <a:ext cx="73007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sz="2400" b="1" dirty="0">
                  <a:latin typeface="Calibri Light" panose="020F0302020204030204" pitchFamily="34" charset="0"/>
                  <a:cs typeface="Calibri Light" panose="020F0302020204030204" pitchFamily="34" charset="0"/>
                </a:endParaRPr>
              </a:p>
            </p:txBody>
          </p:sp>
        </mc:Choice>
        <mc:Fallback xmlns="">
          <p:sp>
            <p:nvSpPr>
              <p:cNvPr id="29" name="תיבת טקסט 28">
                <a:extLst>
                  <a:ext uri="{FF2B5EF4-FFF2-40B4-BE49-F238E27FC236}">
                    <a16:creationId xmlns:a16="http://schemas.microsoft.com/office/drawing/2014/main" id="{B49DA527-651E-8623-6E68-D8EA441B9A33}"/>
                  </a:ext>
                </a:extLst>
              </p:cNvPr>
              <p:cNvSpPr txBox="1">
                <a:spLocks noRot="1" noChangeAspect="1" noMove="1" noResize="1" noEditPoints="1" noAdjustHandles="1" noChangeArrowheads="1" noChangeShapeType="1" noTextEdit="1"/>
              </p:cNvSpPr>
              <p:nvPr/>
            </p:nvSpPr>
            <p:spPr>
              <a:xfrm>
                <a:off x="9403743" y="3624267"/>
                <a:ext cx="730071" cy="461665"/>
              </a:xfrm>
              <a:prstGeom prst="rect">
                <a:avLst/>
              </a:prstGeom>
              <a:blipFill>
                <a:blip r:embed="rId6"/>
                <a:stretch>
                  <a:fillRect t="-10667" r="-3361" b="-3066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0" name="תיבת טקסט 29">
                <a:extLst>
                  <a:ext uri="{FF2B5EF4-FFF2-40B4-BE49-F238E27FC236}">
                    <a16:creationId xmlns:a16="http://schemas.microsoft.com/office/drawing/2014/main" id="{65615A9F-8E86-2E94-2010-FF4F3AE959D9}"/>
                  </a:ext>
                </a:extLst>
              </p:cNvPr>
              <p:cNvSpPr txBox="1"/>
              <p:nvPr/>
            </p:nvSpPr>
            <p:spPr>
              <a:xfrm>
                <a:off x="3562478" y="1950380"/>
                <a:ext cx="635430" cy="369332"/>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cs typeface="Calibri Light" panose="020F0302020204030204" pitchFamily="34" charset="0"/>
                        </a:rPr>
                        <m:t>𝐼𝑄𝑅</m:t>
                      </m:r>
                    </m:oMath>
                  </m:oMathPara>
                </a14:m>
                <a:endParaRPr lang="he-IL" dirty="0">
                  <a:latin typeface="Calibri Light" panose="020F0302020204030204" pitchFamily="34" charset="0"/>
                  <a:cs typeface="Calibri Light" panose="020F0302020204030204" pitchFamily="34" charset="0"/>
                </a:endParaRPr>
              </a:p>
            </p:txBody>
          </p:sp>
        </mc:Choice>
        <mc:Fallback xmlns="">
          <p:sp>
            <p:nvSpPr>
              <p:cNvPr id="30" name="תיבת טקסט 29">
                <a:extLst>
                  <a:ext uri="{FF2B5EF4-FFF2-40B4-BE49-F238E27FC236}">
                    <a16:creationId xmlns:a16="http://schemas.microsoft.com/office/drawing/2014/main" id="{65615A9F-8E86-2E94-2010-FF4F3AE959D9}"/>
                  </a:ext>
                </a:extLst>
              </p:cNvPr>
              <p:cNvSpPr txBox="1">
                <a:spLocks noRot="1" noChangeAspect="1" noMove="1" noResize="1" noEditPoints="1" noAdjustHandles="1" noChangeArrowheads="1" noChangeShapeType="1" noTextEdit="1"/>
              </p:cNvSpPr>
              <p:nvPr/>
            </p:nvSpPr>
            <p:spPr>
              <a:xfrm>
                <a:off x="3562478" y="1950380"/>
                <a:ext cx="635430" cy="369332"/>
              </a:xfrm>
              <a:prstGeom prst="rect">
                <a:avLst/>
              </a:prstGeom>
              <a:blipFill>
                <a:blip r:embed="rId7"/>
                <a:stretch>
                  <a:fillRect t="-9836" r="-12381" b="-245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1" name="תיבת טקסט 30">
                <a:extLst>
                  <a:ext uri="{FF2B5EF4-FFF2-40B4-BE49-F238E27FC236}">
                    <a16:creationId xmlns:a16="http://schemas.microsoft.com/office/drawing/2014/main" id="{3D46D72B-6630-7611-DA10-9614D08C1179}"/>
                  </a:ext>
                </a:extLst>
              </p:cNvPr>
              <p:cNvSpPr txBox="1"/>
              <p:nvPr/>
            </p:nvSpPr>
            <p:spPr>
              <a:xfrm>
                <a:off x="3650693" y="2689044"/>
                <a:ext cx="73007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cs typeface="Calibri Light" panose="020F0302020204030204" pitchFamily="34" charset="0"/>
                        </a:rPr>
                        <m:t>←</m:t>
                      </m:r>
                    </m:oMath>
                  </m:oMathPara>
                </a14:m>
                <a:endParaRPr lang="he-IL" sz="2400" b="1" dirty="0">
                  <a:latin typeface="Calibri Light" panose="020F0302020204030204" pitchFamily="34" charset="0"/>
                  <a:cs typeface="Calibri Light" panose="020F0302020204030204" pitchFamily="34" charset="0"/>
                </a:endParaRPr>
              </a:p>
            </p:txBody>
          </p:sp>
        </mc:Choice>
        <mc:Fallback xmlns="">
          <p:sp>
            <p:nvSpPr>
              <p:cNvPr id="31" name="תיבת טקסט 30">
                <a:extLst>
                  <a:ext uri="{FF2B5EF4-FFF2-40B4-BE49-F238E27FC236}">
                    <a16:creationId xmlns:a16="http://schemas.microsoft.com/office/drawing/2014/main" id="{3D46D72B-6630-7611-DA10-9614D08C1179}"/>
                  </a:ext>
                </a:extLst>
              </p:cNvPr>
              <p:cNvSpPr txBox="1">
                <a:spLocks noRot="1" noChangeAspect="1" noMove="1" noResize="1" noEditPoints="1" noAdjustHandles="1" noChangeArrowheads="1" noChangeShapeType="1" noTextEdit="1"/>
              </p:cNvSpPr>
              <p:nvPr/>
            </p:nvSpPr>
            <p:spPr>
              <a:xfrm>
                <a:off x="3650693" y="2689044"/>
                <a:ext cx="730071" cy="461665"/>
              </a:xfrm>
              <a:prstGeom prst="rect">
                <a:avLst/>
              </a:prstGeom>
              <a:blipFill>
                <a:blip r:embed="rId8"/>
                <a:stretch>
                  <a:fillRect t="-10526" r="-2500" b="-28947"/>
                </a:stretch>
              </a:blipFill>
            </p:spPr>
            <p:txBody>
              <a:bodyPr/>
              <a:lstStyle/>
              <a:p>
                <a:r>
                  <a:rPr lang="he-IL">
                    <a:noFill/>
                  </a:rPr>
                  <a:t> </a:t>
                </a:r>
              </a:p>
            </p:txBody>
          </p:sp>
        </mc:Fallback>
      </mc:AlternateContent>
      <p:sp>
        <p:nvSpPr>
          <p:cNvPr id="21" name="תיבת טקסט 20">
            <a:extLst>
              <a:ext uri="{FF2B5EF4-FFF2-40B4-BE49-F238E27FC236}">
                <a16:creationId xmlns:a16="http://schemas.microsoft.com/office/drawing/2014/main" id="{79C7B9C8-3F87-2828-8CF5-B4A763E2E10D}"/>
              </a:ext>
            </a:extLst>
          </p:cNvPr>
          <p:cNvSpPr txBox="1"/>
          <p:nvPr/>
        </p:nvSpPr>
        <p:spPr>
          <a:xfrm>
            <a:off x="5956983" y="1838227"/>
            <a:ext cx="5779389" cy="4977352"/>
          </a:xfrm>
          <a:prstGeom prst="rect">
            <a:avLst/>
          </a:prstGeom>
          <a:noFill/>
          <a:ln/>
        </p:spPr>
        <p:style>
          <a:lnRef idx="2">
            <a:schemeClr val="accent4"/>
          </a:lnRef>
          <a:fillRef idx="1">
            <a:schemeClr val="lt1"/>
          </a:fillRef>
          <a:effectRef idx="0">
            <a:schemeClr val="accent4"/>
          </a:effectRef>
          <a:fontRef idx="minor">
            <a:schemeClr val="dk1"/>
          </a:fontRef>
        </p:style>
        <p:txBody>
          <a:bodyPr wrap="square" rtlCol="1">
            <a:spAutoFit/>
          </a:bodyPr>
          <a:lstStyle/>
          <a:p>
            <a:endParaRPr lang="he-IL" dirty="0"/>
          </a:p>
        </p:txBody>
      </p:sp>
      <p:sp>
        <p:nvSpPr>
          <p:cNvPr id="32" name="תיבת טקסט 31">
            <a:extLst>
              <a:ext uri="{FF2B5EF4-FFF2-40B4-BE49-F238E27FC236}">
                <a16:creationId xmlns:a16="http://schemas.microsoft.com/office/drawing/2014/main" id="{62A5E2C7-7EB5-2D71-251F-EDFD7F971920}"/>
              </a:ext>
            </a:extLst>
          </p:cNvPr>
          <p:cNvSpPr txBox="1"/>
          <p:nvPr/>
        </p:nvSpPr>
        <p:spPr>
          <a:xfrm>
            <a:off x="492444" y="1843258"/>
            <a:ext cx="5411981" cy="4977352"/>
          </a:xfrm>
          <a:prstGeom prst="rect">
            <a:avLst/>
          </a:prstGeom>
          <a:noFill/>
          <a:ln/>
        </p:spPr>
        <p:style>
          <a:lnRef idx="2">
            <a:schemeClr val="accent4"/>
          </a:lnRef>
          <a:fillRef idx="1">
            <a:schemeClr val="lt1"/>
          </a:fillRef>
          <a:effectRef idx="0">
            <a:schemeClr val="accent4"/>
          </a:effectRef>
          <a:fontRef idx="minor">
            <a:schemeClr val="dk1"/>
          </a:fontRef>
        </p:style>
        <p:txBody>
          <a:bodyPr wrap="square" rtlCol="1">
            <a:spAutoFit/>
          </a:bodyPr>
          <a:lstStyle/>
          <a:p>
            <a:endParaRPr lang="he-IL" dirty="0"/>
          </a:p>
        </p:txBody>
      </p:sp>
    </p:spTree>
    <p:extLst>
      <p:ext uri="{BB962C8B-B14F-4D97-AF65-F5344CB8AC3E}">
        <p14:creationId xmlns:p14="http://schemas.microsoft.com/office/powerpoint/2010/main" val="214644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 name="Rectangle 13">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6" name="Rectangle 15">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8" name="Rectangle 17">
            <a:extLst>
              <a:ext uri="{FF2B5EF4-FFF2-40B4-BE49-F238E27FC236}">
                <a16:creationId xmlns:a16="http://schemas.microsoft.com/office/drawing/2014/main" id="{AA5196B7-638B-4DC2-897C-9F49E9D46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useBgFill="1">
        <p:nvSpPr>
          <p:cNvPr id="20" name="Rectangle 19">
            <a:extLst>
              <a:ext uri="{FF2B5EF4-FFF2-40B4-BE49-F238E27FC236}">
                <a16:creationId xmlns:a16="http://schemas.microsoft.com/office/drawing/2014/main" id="{DC471571-4141-4CAA-9B54-6B70C2A42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DB28ED6-1F52-93C8-F622-6DF91717BDAB}"/>
              </a:ext>
            </a:extLst>
          </p:cNvPr>
          <p:cNvSpPr>
            <a:spLocks noGrp="1"/>
          </p:cNvSpPr>
          <p:nvPr>
            <p:ph type="title"/>
          </p:nvPr>
        </p:nvSpPr>
        <p:spPr>
          <a:xfrm>
            <a:off x="446534" y="720343"/>
            <a:ext cx="11292583" cy="743576"/>
          </a:xfrm>
          <a:solidFill>
            <a:schemeClr val="accent1"/>
          </a:solidFill>
        </p:spPr>
        <p:txBody>
          <a:bodyPr vert="horz" lIns="91440" tIns="45720" rIns="91440" bIns="45720" rtlCol="0" anchor="ctr">
            <a:normAutofit/>
          </a:bodyPr>
          <a:lstStyle/>
          <a:p>
            <a:pPr algn="r" rtl="0"/>
            <a:r>
              <a:rPr lang="he-IL" sz="4000" b="1" i="1" cap="none" dirty="0" err="1">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ויזואליזציות</a:t>
            </a:r>
            <a:endParaRPr lang="en-US" sz="4000" b="1" dirty="0">
              <a:solidFill>
                <a:schemeClr val="accent1"/>
              </a:solidFill>
            </a:endParaRPr>
          </a:p>
        </p:txBody>
      </p:sp>
      <p:pic>
        <p:nvPicPr>
          <p:cNvPr id="5" name="מציין מיקום תוכן 4">
            <a:extLst>
              <a:ext uri="{FF2B5EF4-FFF2-40B4-BE49-F238E27FC236}">
                <a16:creationId xmlns:a16="http://schemas.microsoft.com/office/drawing/2014/main" id="{9367BACF-7E3D-5B68-DE59-A8744DF8D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088" y="2930600"/>
            <a:ext cx="6326246" cy="3542698"/>
          </a:xfrm>
          <a:prstGeom prst="rect">
            <a:avLst/>
          </a:prstGeom>
        </p:spPr>
      </p:pic>
      <p:pic>
        <p:nvPicPr>
          <p:cNvPr id="7" name="תמונה 6">
            <a:extLst>
              <a:ext uri="{FF2B5EF4-FFF2-40B4-BE49-F238E27FC236}">
                <a16:creationId xmlns:a16="http://schemas.microsoft.com/office/drawing/2014/main" id="{97C5EC34-0E2A-01F5-2332-97C9F6DCC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606" y="2858910"/>
            <a:ext cx="3552390" cy="3427590"/>
          </a:xfrm>
          <a:prstGeom prst="rect">
            <a:avLst/>
          </a:prstGeom>
        </p:spPr>
      </p:pic>
      <p:sp>
        <p:nvSpPr>
          <p:cNvPr id="22" name="Rectangle 21">
            <a:extLst>
              <a:ext uri="{FF2B5EF4-FFF2-40B4-BE49-F238E27FC236}">
                <a16:creationId xmlns:a16="http://schemas.microsoft.com/office/drawing/2014/main" id="{9F706455-A6EB-447D-A925-6935D1E2E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790605"/>
            <a:ext cx="7497730" cy="360273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F22A310-44F5-49E1-86F8-CCA22CA7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2790605"/>
            <a:ext cx="3702878" cy="360273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תיבת טקסט 7">
            <a:extLst>
              <a:ext uri="{FF2B5EF4-FFF2-40B4-BE49-F238E27FC236}">
                <a16:creationId xmlns:a16="http://schemas.microsoft.com/office/drawing/2014/main" id="{36E8F853-270E-AB1F-A645-ABF49DDE7851}"/>
              </a:ext>
            </a:extLst>
          </p:cNvPr>
          <p:cNvSpPr txBox="1"/>
          <p:nvPr/>
        </p:nvSpPr>
        <p:spPr>
          <a:xfrm>
            <a:off x="8039193" y="1507479"/>
            <a:ext cx="3709228" cy="1238801"/>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pPr algn="r"/>
            <a:r>
              <a:rPr lang="he-IL" sz="1600" u="sng" dirty="0">
                <a:solidFill>
                  <a:schemeClr val="tx2"/>
                </a:solidFill>
                <a:latin typeface="Calibri Light" panose="020F0302020204030204" pitchFamily="34" charset="0"/>
                <a:cs typeface="Calibri Light" panose="020F0302020204030204" pitchFamily="34" charset="0"/>
              </a:rPr>
              <a:t>השלמת ערכים חסרים עבור הפרמטר גלוקוז בשיטת התפלגות: </a:t>
            </a:r>
            <a:r>
              <a:rPr lang="he-IL" sz="1600" dirty="0">
                <a:solidFill>
                  <a:schemeClr val="tx2"/>
                </a:solidFill>
                <a:latin typeface="Calibri Light" panose="020F0302020204030204" pitchFamily="34" charset="0"/>
                <a:cs typeface="Calibri Light" panose="020F0302020204030204" pitchFamily="34" charset="0"/>
              </a:rPr>
              <a:t>ב-</a:t>
            </a:r>
            <a:r>
              <a:rPr lang="he-IL" sz="1600" b="1" dirty="0">
                <a:solidFill>
                  <a:schemeClr val="tx2"/>
                </a:solidFill>
                <a:latin typeface="Calibri Light" panose="020F0302020204030204" pitchFamily="34" charset="0"/>
                <a:cs typeface="Calibri Light" panose="020F0302020204030204" pitchFamily="34" charset="0"/>
              </a:rPr>
              <a:t>(1) </a:t>
            </a:r>
            <a:r>
              <a:rPr lang="he-IL" sz="1600" dirty="0">
                <a:solidFill>
                  <a:schemeClr val="tx2"/>
                </a:solidFill>
                <a:latin typeface="Calibri Light" panose="020F0302020204030204" pitchFamily="34" charset="0"/>
                <a:cs typeface="Calibri Light" panose="020F0302020204030204" pitchFamily="34" charset="0"/>
              </a:rPr>
              <a:t>זוהי התפלגות של גלוקוז ו-</a:t>
            </a:r>
            <a:r>
              <a:rPr lang="he-IL" sz="1600" b="1" dirty="0">
                <a:solidFill>
                  <a:schemeClr val="tx2"/>
                </a:solidFill>
                <a:latin typeface="Calibri Light" panose="020F0302020204030204" pitchFamily="34" charset="0"/>
                <a:cs typeface="Calibri Light" panose="020F0302020204030204" pitchFamily="34" charset="0"/>
              </a:rPr>
              <a:t>(2)</a:t>
            </a:r>
            <a:r>
              <a:rPr lang="he-IL" sz="1600" dirty="0">
                <a:solidFill>
                  <a:schemeClr val="tx2"/>
                </a:solidFill>
                <a:latin typeface="Calibri Light" panose="020F0302020204030204" pitchFamily="34" charset="0"/>
                <a:cs typeface="Calibri Light" panose="020F0302020204030204" pitchFamily="34" charset="0"/>
              </a:rPr>
              <a:t>,</a:t>
            </a:r>
            <a:r>
              <a:rPr lang="he-IL" sz="1600" b="1" dirty="0">
                <a:solidFill>
                  <a:schemeClr val="tx2"/>
                </a:solidFill>
                <a:latin typeface="Calibri Light" panose="020F0302020204030204" pitchFamily="34" charset="0"/>
                <a:cs typeface="Calibri Light" panose="020F0302020204030204" pitchFamily="34" charset="0"/>
              </a:rPr>
              <a:t>(3) </a:t>
            </a:r>
            <a:r>
              <a:rPr lang="he-IL" sz="1600" dirty="0">
                <a:solidFill>
                  <a:schemeClr val="tx2"/>
                </a:solidFill>
                <a:latin typeface="Calibri Light" panose="020F0302020204030204" pitchFamily="34" charset="0"/>
                <a:cs typeface="Calibri Light" panose="020F0302020204030204" pitchFamily="34" charset="0"/>
              </a:rPr>
              <a:t>הם הלבשת התפלגות נורמלית על הפרמטר בחלוקה לסוכרתיים ולא סוכרתיים </a:t>
            </a:r>
            <a:endParaRPr lang="he-IL" sz="1100" dirty="0">
              <a:solidFill>
                <a:schemeClr val="tx2"/>
              </a:solidFill>
              <a:latin typeface="Calibri Light" panose="020F0302020204030204" pitchFamily="34" charset="0"/>
              <a:cs typeface="Calibri Light" panose="020F0302020204030204" pitchFamily="34" charset="0"/>
            </a:endParaRPr>
          </a:p>
          <a:p>
            <a:pPr algn="r"/>
            <a:endParaRPr lang="he-IL" sz="1050" dirty="0">
              <a:solidFill>
                <a:schemeClr val="tx2"/>
              </a:solidFill>
              <a:latin typeface="Calibri Light" panose="020F0302020204030204" pitchFamily="34" charset="0"/>
              <a:cs typeface="Calibri Light" panose="020F0302020204030204" pitchFamily="34" charset="0"/>
            </a:endParaRPr>
          </a:p>
        </p:txBody>
      </p:sp>
      <p:sp>
        <p:nvSpPr>
          <p:cNvPr id="17" name="תיבת טקסט 16">
            <a:extLst>
              <a:ext uri="{FF2B5EF4-FFF2-40B4-BE49-F238E27FC236}">
                <a16:creationId xmlns:a16="http://schemas.microsoft.com/office/drawing/2014/main" id="{462C1D5A-AB73-6D46-4C55-2D4A445AE412}"/>
              </a:ext>
            </a:extLst>
          </p:cNvPr>
          <p:cNvSpPr txBox="1"/>
          <p:nvPr/>
        </p:nvSpPr>
        <p:spPr>
          <a:xfrm>
            <a:off x="446534" y="1507479"/>
            <a:ext cx="7497730" cy="1246495"/>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pPr algn="r"/>
            <a:r>
              <a:rPr lang="he-IL" sz="1600" u="sng" dirty="0">
                <a:solidFill>
                  <a:schemeClr val="tx2"/>
                </a:solidFill>
                <a:latin typeface="Calibri Light" panose="020F0302020204030204" pitchFamily="34" charset="0"/>
                <a:cs typeface="Calibri Light" panose="020F0302020204030204" pitchFamily="34" charset="0"/>
              </a:rPr>
              <a:t>השלמת ערכים חסרים עבור הפרמטר גלוקוז בשיטת קורלציה וטווחים: </a:t>
            </a:r>
            <a:r>
              <a:rPr lang="he-IL" sz="1600" dirty="0">
                <a:solidFill>
                  <a:schemeClr val="tx2"/>
                </a:solidFill>
                <a:latin typeface="Calibri Light" panose="020F0302020204030204" pitchFamily="34" charset="0"/>
                <a:cs typeface="Calibri Light" panose="020F0302020204030204" pitchFamily="34" charset="0"/>
              </a:rPr>
              <a:t>נעשה שימוש </a:t>
            </a:r>
          </a:p>
          <a:p>
            <a:pPr algn="r"/>
            <a:r>
              <a:rPr lang="he-IL" sz="1600" dirty="0">
                <a:solidFill>
                  <a:schemeClr val="tx2"/>
                </a:solidFill>
                <a:latin typeface="Calibri Light" panose="020F0302020204030204" pitchFamily="34" charset="0"/>
                <a:cs typeface="Calibri Light" panose="020F0302020204030204" pitchFamily="34" charset="0"/>
              </a:rPr>
              <a:t>ב                      וניתן לראות כי ישנה קורלציה גבוהה בין הפרמטר גלוקוז לפרמטר הגיל עבור החלוקה לסוכרתיים וללא סוכרתיים, לכן לכל שכבת גיל נעשה ממוצע ערך הגלוקוז שלה וערך הוכנס במקום הערכים החסרים בפרמטר גלוקוז באשר הדיגמה אכן באותה שכבת גיל</a:t>
            </a:r>
            <a:r>
              <a:rPr lang="he-IL" sz="1100" dirty="0">
                <a:solidFill>
                  <a:schemeClr val="tx2"/>
                </a:solidFill>
                <a:latin typeface="Calibri Light" panose="020F0302020204030204" pitchFamily="34" charset="0"/>
                <a:cs typeface="Calibri Light" panose="020F0302020204030204" pitchFamily="34" charset="0"/>
              </a:rPr>
              <a:t>   </a:t>
            </a:r>
            <a:endParaRPr lang="he-IL" sz="900" dirty="0">
              <a:solidFill>
                <a:schemeClr val="tx2"/>
              </a:solidFill>
              <a:latin typeface="Calibri Light" panose="020F0302020204030204" pitchFamily="34" charset="0"/>
              <a:cs typeface="Calibri Light" panose="020F0302020204030204" pitchFamily="34" charset="0"/>
            </a:endParaRPr>
          </a:p>
          <a:p>
            <a:pPr algn="r"/>
            <a:endParaRPr lang="he-IL" sz="1100" dirty="0">
              <a:solidFill>
                <a:schemeClr val="tx2"/>
              </a:solidFill>
              <a:latin typeface="Calibri Light" panose="020F0302020204030204" pitchFamily="34" charset="0"/>
              <a:cs typeface="Calibri Light" panose="020F0302020204030204" pitchFamily="34" charset="0"/>
            </a:endParaRPr>
          </a:p>
        </p:txBody>
      </p:sp>
      <p:sp>
        <p:nvSpPr>
          <p:cNvPr id="13" name="תיבת טקסט 12">
            <a:extLst>
              <a:ext uri="{FF2B5EF4-FFF2-40B4-BE49-F238E27FC236}">
                <a16:creationId xmlns:a16="http://schemas.microsoft.com/office/drawing/2014/main" id="{B9781000-8D50-977D-B835-8A00187D0E8A}"/>
              </a:ext>
            </a:extLst>
          </p:cNvPr>
          <p:cNvSpPr txBox="1"/>
          <p:nvPr/>
        </p:nvSpPr>
        <p:spPr>
          <a:xfrm>
            <a:off x="6818434" y="1759079"/>
            <a:ext cx="920060" cy="338554"/>
          </a:xfrm>
          <a:prstGeom prst="rect">
            <a:avLst/>
          </a:prstGeom>
          <a:noFill/>
        </p:spPr>
        <p:txBody>
          <a:bodyPr wrap="none" rtlCol="1">
            <a:spAutoFit/>
          </a:bodyPr>
          <a:lstStyle/>
          <a:p>
            <a:r>
              <a:rPr lang="en-US" sz="1600" i="1" dirty="0">
                <a:solidFill>
                  <a:schemeClr val="tx2"/>
                </a:solidFill>
                <a:latin typeface="Calibri Light" panose="020F0302020204030204" pitchFamily="34" charset="0"/>
                <a:cs typeface="Calibri Light" panose="020F0302020204030204" pitchFamily="34" charset="0"/>
              </a:rPr>
              <a:t>heatmap</a:t>
            </a:r>
            <a:endParaRPr lang="he-IL" sz="1600" i="1" dirty="0">
              <a:solidFill>
                <a:schemeClr val="tx2"/>
              </a:solidFill>
              <a:latin typeface="Calibri Light" panose="020F0302020204030204" pitchFamily="34" charset="0"/>
              <a:cs typeface="Calibri Light" panose="020F0302020204030204" pitchFamily="34" charset="0"/>
            </a:endParaRPr>
          </a:p>
        </p:txBody>
      </p:sp>
      <p:sp>
        <p:nvSpPr>
          <p:cNvPr id="15" name="תיבת טקסט 14">
            <a:extLst>
              <a:ext uri="{FF2B5EF4-FFF2-40B4-BE49-F238E27FC236}">
                <a16:creationId xmlns:a16="http://schemas.microsoft.com/office/drawing/2014/main" id="{93ED3096-DE98-10A5-F377-C5537052C882}"/>
              </a:ext>
            </a:extLst>
          </p:cNvPr>
          <p:cNvSpPr txBox="1"/>
          <p:nvPr/>
        </p:nvSpPr>
        <p:spPr>
          <a:xfrm>
            <a:off x="10489223" y="2878937"/>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(1)</a:t>
            </a:r>
          </a:p>
        </p:txBody>
      </p:sp>
      <p:sp>
        <p:nvSpPr>
          <p:cNvPr id="23" name="תיבת טקסט 22">
            <a:extLst>
              <a:ext uri="{FF2B5EF4-FFF2-40B4-BE49-F238E27FC236}">
                <a16:creationId xmlns:a16="http://schemas.microsoft.com/office/drawing/2014/main" id="{4A52AC53-2D90-14D8-0266-E9AAB6B4FB5F}"/>
              </a:ext>
            </a:extLst>
          </p:cNvPr>
          <p:cNvSpPr txBox="1"/>
          <p:nvPr/>
        </p:nvSpPr>
        <p:spPr>
          <a:xfrm>
            <a:off x="11297819" y="5985473"/>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(3)</a:t>
            </a:r>
          </a:p>
        </p:txBody>
      </p:sp>
      <p:sp>
        <p:nvSpPr>
          <p:cNvPr id="25" name="תיבת טקסט 24">
            <a:extLst>
              <a:ext uri="{FF2B5EF4-FFF2-40B4-BE49-F238E27FC236}">
                <a16:creationId xmlns:a16="http://schemas.microsoft.com/office/drawing/2014/main" id="{34943BDA-AF25-F623-FCDD-6B0E24E32CD9}"/>
              </a:ext>
            </a:extLst>
          </p:cNvPr>
          <p:cNvSpPr txBox="1"/>
          <p:nvPr/>
        </p:nvSpPr>
        <p:spPr>
          <a:xfrm>
            <a:off x="8038724" y="5985473"/>
            <a:ext cx="439544" cy="369332"/>
          </a:xfrm>
          <a:prstGeom prst="rect">
            <a:avLst/>
          </a:prstGeom>
          <a:noFill/>
        </p:spPr>
        <p:txBody>
          <a:bodyPr wrap="none" rtlCol="1">
            <a:spAutoFit/>
          </a:bodyPr>
          <a:lstStyle/>
          <a:p>
            <a:r>
              <a:rPr lang="he-IL" b="1" dirty="0">
                <a:solidFill>
                  <a:schemeClr val="tx2"/>
                </a:solidFill>
                <a:latin typeface="Calibri Light" panose="020F0302020204030204" pitchFamily="34" charset="0"/>
                <a:cs typeface="Calibri Light" panose="020F0302020204030204" pitchFamily="34" charset="0"/>
              </a:rPr>
              <a:t>(2)</a:t>
            </a:r>
          </a:p>
        </p:txBody>
      </p:sp>
    </p:spTree>
    <p:extLst>
      <p:ext uri="{BB962C8B-B14F-4D97-AF65-F5344CB8AC3E}">
        <p14:creationId xmlns:p14="http://schemas.microsoft.com/office/powerpoint/2010/main" val="217794696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דיבידנד">
  <a:themeElements>
    <a:clrScheme name="נייר">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דיבידנ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דיבידנ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קווים דקיקים</Template>
  <TotalTime>2523</TotalTime>
  <Words>1711</Words>
  <Application>Microsoft Office PowerPoint</Application>
  <PresentationFormat>מסך רחב</PresentationFormat>
  <Paragraphs>181</Paragraphs>
  <Slides>13</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5</vt:i4>
      </vt:variant>
      <vt:variant>
        <vt:lpstr>כותרות שקופיות</vt:lpstr>
      </vt:variant>
      <vt:variant>
        <vt:i4>13</vt:i4>
      </vt:variant>
    </vt:vector>
  </HeadingPairs>
  <TitlesOfParts>
    <vt:vector size="26" baseType="lpstr">
      <vt:lpstr>Arial</vt:lpstr>
      <vt:lpstr>Calibri</vt:lpstr>
      <vt:lpstr>Calibri Light</vt:lpstr>
      <vt:lpstr>Cambria Math</vt:lpstr>
      <vt:lpstr>Gill Sans MT</vt:lpstr>
      <vt:lpstr>Open Sans Hebrew</vt:lpstr>
      <vt:lpstr>Wingdings</vt:lpstr>
      <vt:lpstr>Wingdings 2</vt:lpstr>
      <vt:lpstr>HDOfficeLightV0</vt:lpstr>
      <vt:lpstr>1_HDOfficeLightV0</vt:lpstr>
      <vt:lpstr>2_HDOfficeLightV0</vt:lpstr>
      <vt:lpstr>3_HDOfficeLightV0</vt:lpstr>
      <vt:lpstr>דיבידנד</vt:lpstr>
      <vt:lpstr>עיבוד, ניתוח והצגת נתונים סוכרת</vt:lpstr>
      <vt:lpstr>הקדמה</vt:lpstr>
      <vt:lpstr>מסד הנתונים</vt:lpstr>
      <vt:lpstr>מתודולוגיה</vt:lpstr>
      <vt:lpstr>עיבודים משמעותיים</vt:lpstr>
      <vt:lpstr>עיבודים משמעותיים</vt:lpstr>
      <vt:lpstr>עיבודים משמעותיים</vt:lpstr>
      <vt:lpstr>ויזואליזציות</vt:lpstr>
      <vt:lpstr>ויזואליזציות</vt:lpstr>
      <vt:lpstr>ויזואליזציות</vt:lpstr>
      <vt:lpstr>תוצאות של מודלים של למידה חישובית</vt:lpstr>
      <vt:lpstr>תוצאות של מודלים של למידה חישובית</vt:lpstr>
      <vt:lpstr>מסקנות והערות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עיבוד, ניתוח והצגת נתונים 88-6970 פרויקט סיום</dc:title>
  <dc:creator>Stav Osherov</dc:creator>
  <cp:lastModifiedBy>Stav Osherov</cp:lastModifiedBy>
  <cp:revision>45</cp:revision>
  <dcterms:created xsi:type="dcterms:W3CDTF">2022-08-18T22:17:31Z</dcterms:created>
  <dcterms:modified xsi:type="dcterms:W3CDTF">2023-10-30T08:11:25Z</dcterms:modified>
</cp:coreProperties>
</file>