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6" r:id="rId1"/>
  </p:sldMasterIdLst>
  <p:notesMasterIdLst>
    <p:notesMasterId r:id="rId23"/>
  </p:notesMasterIdLst>
  <p:handoutMasterIdLst>
    <p:handoutMasterId r:id="rId24"/>
  </p:handoutMasterIdLst>
  <p:sldIdLst>
    <p:sldId id="423" r:id="rId2"/>
    <p:sldId id="424" r:id="rId3"/>
    <p:sldId id="537" r:id="rId4"/>
    <p:sldId id="426" r:id="rId5"/>
    <p:sldId id="427" r:id="rId6"/>
    <p:sldId id="547" r:id="rId7"/>
    <p:sldId id="428" r:id="rId8"/>
    <p:sldId id="429" r:id="rId9"/>
    <p:sldId id="430" r:id="rId10"/>
    <p:sldId id="431" r:id="rId11"/>
    <p:sldId id="432" r:id="rId12"/>
    <p:sldId id="433" r:id="rId13"/>
    <p:sldId id="466" r:id="rId14"/>
    <p:sldId id="538" r:id="rId15"/>
    <p:sldId id="539" r:id="rId16"/>
    <p:sldId id="541" r:id="rId17"/>
    <p:sldId id="546" r:id="rId18"/>
    <p:sldId id="543" r:id="rId19"/>
    <p:sldId id="544" r:id="rId20"/>
    <p:sldId id="545" r:id="rId21"/>
    <p:sldId id="542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Garamond" panose="02020404030301010803" pitchFamily="18" charset="0"/>
      <p:regular r:id="rId33"/>
      <p:bold r:id="rId34"/>
      <p:italic r:id="rId35"/>
    </p:embeddedFont>
  </p:embeddedFontLst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3366"/>
    <a:srgbClr val="D9E7FF"/>
    <a:srgbClr val="D60093"/>
    <a:srgbClr val="CCCCFF"/>
    <a:srgbClr val="FF9900"/>
    <a:srgbClr val="FF6600"/>
    <a:srgbClr val="FF3300"/>
    <a:srgbClr val="FFFF00"/>
    <a:srgbClr val="FFC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8862" autoAdjust="0"/>
  </p:normalViewPr>
  <p:slideViewPr>
    <p:cSldViewPr>
      <p:cViewPr varScale="1">
        <p:scale>
          <a:sx n="128" d="100"/>
          <a:sy n="128" d="100"/>
        </p:scale>
        <p:origin x="9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FCCBF43-7664-43DB-9BDF-F1925D0D3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1209996-0550-4775-8232-5903837E81C5}" type="datetimeFigureOut">
              <a:rPr lang="el-GR"/>
              <a:pPr>
                <a:defRPr/>
              </a:pPr>
              <a:t>18/10/2023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noProof="0"/>
              <a:t>Kλικ για επεξεργασία των στυλ του υποδείγματος</a:t>
            </a:r>
          </a:p>
          <a:p>
            <a:pPr lvl="1"/>
            <a:r>
              <a:rPr lang="el-GR" noProof="0"/>
              <a:t>Δεύτερου επιπέδου</a:t>
            </a:r>
          </a:p>
          <a:p>
            <a:pPr lvl="2"/>
            <a:r>
              <a:rPr lang="el-GR" noProof="0"/>
              <a:t>Τρίτου επιπέδου</a:t>
            </a:r>
          </a:p>
          <a:p>
            <a:pPr lvl="3"/>
            <a:r>
              <a:rPr lang="el-GR" noProof="0"/>
              <a:t>Τέταρτου επιπέδου</a:t>
            </a:r>
          </a:p>
          <a:p>
            <a:pPr lvl="4"/>
            <a:r>
              <a:rPr lang="el-GR" noProof="0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AAA24C-3D3A-4E21-AC18-2B45489ECFD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Klik for at redigere titeltypografi i masteren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Klik for at redigere undertiteltypografien i masteren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6259-804F-4A04-B41A-F4C83C0F4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BAA16-F1B0-446C-B3A0-5EAE42469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189E-3888-4FD1-AED9-03C6C98E4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DD99B-9BB5-4D46-B25F-867F01D35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AAF03-F1CE-4A6E-A5CB-BDE8ED5A7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61161-C151-49A5-86CE-23709A710B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B8F4-20B4-4A74-9F25-D60E984D07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92135-4478-439B-AAD4-062727026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575D-6D77-44BE-8427-BDB18DE06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FA284-025E-48CD-91B1-4659D2890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8A611-51E5-405B-A745-253BEAB13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teksttypografierne i masteren</a:t>
            </a:r>
          </a:p>
          <a:p>
            <a:pPr lvl="1"/>
            <a:r>
              <a:rPr lang="en-US" altLang="en-US"/>
              <a:t>Andet niveau</a:t>
            </a:r>
          </a:p>
          <a:p>
            <a:pPr lvl="2"/>
            <a:r>
              <a:rPr lang="en-US" altLang="en-US"/>
              <a:t>Tredje niveau</a:t>
            </a:r>
          </a:p>
          <a:p>
            <a:pPr lvl="3"/>
            <a:r>
              <a:rPr lang="en-US" altLang="en-US"/>
              <a:t>Fjerde niveau</a:t>
            </a:r>
          </a:p>
          <a:p>
            <a:pPr lvl="4"/>
            <a:r>
              <a:rPr lang="en-US" altLang="en-US"/>
              <a:t>Femte niveau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95AFE648-D89C-43AE-9533-75AF6B470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1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9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150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151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cxnSp>
        <p:nvCxnSpPr>
          <p:cNvPr id="6153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54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155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156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54780028-AB9B-4AD7-8F7C-440878AC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  <p:sp>
        <p:nvSpPr>
          <p:cNvPr id="3" name="51 - Ορθογώνιο">
            <a:extLst>
              <a:ext uri="{FF2B5EF4-FFF2-40B4-BE49-F238E27FC236}">
                <a16:creationId xmlns:a16="http://schemas.microsoft.com/office/drawing/2014/main" id="{1813DE64-2181-C38F-4AD5-931749D279D5}"/>
              </a:ext>
            </a:extLst>
          </p:cNvPr>
          <p:cNvSpPr/>
          <p:nvPr/>
        </p:nvSpPr>
        <p:spPr>
          <a:xfrm>
            <a:off x="533400" y="5377934"/>
            <a:ext cx="662940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l-GR" kern="0" dirty="0"/>
              <a:t>Συνδεδεμένη λίστα αλφαριθμητικών</a:t>
            </a:r>
            <a:r>
              <a:rPr lang="en-US" kern="0" dirty="0"/>
              <a:t>:</a:t>
            </a:r>
            <a:r>
              <a:rPr lang="el-GR" kern="0" dirty="0"/>
              <a:t> θέτουμε </a:t>
            </a:r>
            <a:r>
              <a:rPr lang="en-US" kern="0" dirty="0">
                <a:latin typeface="Consolas" panose="020B0609020204030204" pitchFamily="49" charset="0"/>
              </a:rPr>
              <a:t>Item</a:t>
            </a:r>
            <a:r>
              <a:rPr lang="el-GR" kern="0" dirty="0">
                <a:latin typeface="Consolas" panose="020B0609020204030204" pitchFamily="49" charset="0"/>
              </a:rPr>
              <a:t> = </a:t>
            </a:r>
            <a:r>
              <a:rPr lang="en-US" kern="0" dirty="0">
                <a:latin typeface="Consolas" panose="020B0609020204030204" pitchFamily="49" charset="0"/>
              </a:rPr>
              <a:t>String </a:t>
            </a:r>
            <a:r>
              <a:rPr lang="el-GR" kern="0" dirty="0">
                <a:latin typeface="Consolas" panose="020B0609020204030204" pitchFamily="49" charset="0"/>
              </a:rPr>
              <a:t> </a:t>
            </a:r>
            <a:endParaRPr lang="el-GR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4343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4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5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46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47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8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49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0" name="62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5782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51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2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3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4354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55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6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7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58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4359" name="75 - Ορθογώνιο"/>
          <p:cNvSpPr>
            <a:spLocks noChangeArrowheads="1"/>
          </p:cNvSpPr>
          <p:nvPr/>
        </p:nvSpPr>
        <p:spPr bwMode="auto">
          <a:xfrm>
            <a:off x="3276600" y="4038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4360" name="76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0520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61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62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63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4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5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4366" name="29 - Ορθογώνιο"/>
          <p:cNvSpPr>
            <a:spLocks noChangeArrowheads="1"/>
          </p:cNvSpPr>
          <p:nvPr/>
        </p:nvSpPr>
        <p:spPr bwMode="auto">
          <a:xfrm>
            <a:off x="3657600" y="4811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4367" name="30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4089400" y="47244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368" name="35 - Ορθογώνιο"/>
          <p:cNvSpPr>
            <a:spLocks noChangeArrowheads="1"/>
          </p:cNvSpPr>
          <p:nvPr/>
        </p:nvSpPr>
        <p:spPr bwMode="auto">
          <a:xfrm>
            <a:off x="4572000" y="5410200"/>
            <a:ext cx="159645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sp useBgFill="1">
        <p:nvSpPr>
          <p:cNvPr id="33" name="32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87011970-8C9B-4F41-8702-B8EC90EA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5367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8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69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0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71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2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3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4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5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6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5377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78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79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0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1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5382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383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84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5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6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5387" name="29 - Ορθογώνιο"/>
          <p:cNvSpPr>
            <a:spLocks noChangeArrowheads="1"/>
          </p:cNvSpPr>
          <p:nvPr/>
        </p:nvSpPr>
        <p:spPr bwMode="auto">
          <a:xfrm>
            <a:off x="3657600" y="4811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5388" name="30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4089400" y="47244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389" name="31 - Ορθογώνιο"/>
          <p:cNvSpPr>
            <a:spLocks noChangeArrowheads="1"/>
          </p:cNvSpPr>
          <p:nvPr/>
        </p:nvSpPr>
        <p:spPr bwMode="auto">
          <a:xfrm>
            <a:off x="4572000" y="5410200"/>
            <a:ext cx="388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r>
              <a:rPr lang="el-G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</a:t>
            </a:r>
            <a:r>
              <a:rPr lang="en-US" dirty="0" err="1">
                <a:latin typeface="Consolas" panose="020B0609020204030204" pitchFamily="49" charset="0"/>
              </a:rPr>
              <a:t>t.next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5390" name="31 - Shape"/>
          <p:cNvCxnSpPr>
            <a:cxnSpLocks noChangeShapeType="1"/>
            <a:stCxn id="15373" idx="7"/>
            <a:endCxn id="15378" idx="0"/>
          </p:cNvCxnSpPr>
          <p:nvPr/>
        </p:nvCxnSpPr>
        <p:spPr bwMode="auto">
          <a:xfrm rot="5400000" flipH="1" flipV="1">
            <a:off x="4637087" y="3429001"/>
            <a:ext cx="87313" cy="2220912"/>
          </a:xfrm>
          <a:prstGeom prst="bentConnector3">
            <a:avLst>
              <a:gd name="adj1" fmla="val 448907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 useBgFill="1">
        <p:nvSpPr>
          <p:cNvPr id="31" name="30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C398B132-A874-4FA9-9B56-6A1553A8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 useBgFill="1">
        <p:nvSpPr>
          <p:cNvPr id="27" name="26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2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33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6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0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4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45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3" name="31 - Ορθογώνιο"/>
          <p:cNvSpPr>
            <a:spLocks noChangeArrowheads="1"/>
          </p:cNvSpPr>
          <p:nvPr/>
        </p:nvSpPr>
        <p:spPr bwMode="auto">
          <a:xfrm>
            <a:off x="4572000" y="5410200"/>
            <a:ext cx="289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next.next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54" name="31 - Shape"/>
          <p:cNvCxnSpPr>
            <a:cxnSpLocks noChangeShapeType="1"/>
            <a:stCxn id="36" idx="7"/>
            <a:endCxn id="41" idx="0"/>
          </p:cNvCxnSpPr>
          <p:nvPr/>
        </p:nvCxnSpPr>
        <p:spPr bwMode="auto">
          <a:xfrm rot="5400000" flipH="1" flipV="1">
            <a:off x="4637087" y="3429001"/>
            <a:ext cx="87313" cy="2220912"/>
          </a:xfrm>
          <a:prstGeom prst="bentConnector3">
            <a:avLst>
              <a:gd name="adj1" fmla="val 448907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54 - TextBox"/>
          <p:cNvSpPr txBox="1"/>
          <p:nvPr/>
        </p:nvSpPr>
        <p:spPr>
          <a:xfrm>
            <a:off x="3200400" y="5410200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ή πιο απλά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0" y="1295400"/>
            <a:ext cx="42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b="1" dirty="0"/>
              <a:t>Αναζήτηση αλφαριθμητικού σε λίστα</a:t>
            </a: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1DB6AA39-4875-4721-9F76-79239857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69342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993366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6009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contains(String s)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Node x = first;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(x != null)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x.str.equals</a:t>
            </a:r>
            <a:r>
              <a:rPr lang="en-US" dirty="0">
                <a:latin typeface="Consolas" panose="020B0609020204030204" pitchFamily="49" charset="0"/>
              </a:rPr>
              <a:t>(s))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x = </a:t>
            </a:r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δεν βρέθηκε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0" name="72 - Ομάδα">
            <a:extLst>
              <a:ext uri="{FF2B5EF4-FFF2-40B4-BE49-F238E27FC236}">
                <a16:creationId xmlns:a16="http://schemas.microsoft.com/office/drawing/2014/main" id="{EC58164B-F3A3-40A9-AD92-AD573665EDE9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31" name="17 - Ευθύγραμμο βέλος σύνδεσης">
              <a:extLst>
                <a:ext uri="{FF2B5EF4-FFF2-40B4-BE49-F238E27FC236}">
                  <a16:creationId xmlns:a16="http://schemas.microsoft.com/office/drawing/2014/main" id="{596986BE-54E0-4156-9814-1D7C8F4CB9E2}"/>
                </a:ext>
              </a:extLst>
            </p:cNvPr>
            <p:cNvCxnSpPr>
              <a:cxnSpLocks noChangeShapeType="1"/>
              <a:stCxn id="32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59 - Ορθογώνιο">
              <a:extLst>
                <a:ext uri="{FF2B5EF4-FFF2-40B4-BE49-F238E27FC236}">
                  <a16:creationId xmlns:a16="http://schemas.microsoft.com/office/drawing/2014/main" id="{2A81B626-E04B-425A-BE90-FB8DC6A0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3" name="Rectangle 42">
              <a:extLst>
                <a:ext uri="{FF2B5EF4-FFF2-40B4-BE49-F238E27FC236}">
                  <a16:creationId xmlns:a16="http://schemas.microsoft.com/office/drawing/2014/main" id="{EA177727-E811-4CEA-ACAA-8A825034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id="{6804172D-2DAD-45C2-986C-6866DC961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320AEE75-4FEB-42D5-89F8-F2FF996A9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36" name="17 - Ευθύγραμμο βέλος σύνδεσης">
              <a:extLst>
                <a:ext uri="{FF2B5EF4-FFF2-40B4-BE49-F238E27FC236}">
                  <a16:creationId xmlns:a16="http://schemas.microsoft.com/office/drawing/2014/main" id="{9D1BD4C2-126D-441D-B0C0-C935081419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5E17684B-1930-4EBC-B0D3-77C8E07F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64305887-570F-4ECB-AEC4-E992436CE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A815027C-7109-4138-9516-6D0B4071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0" name="21 - Ευθύγραμμο βέλος σύνδεσης">
              <a:extLst>
                <a:ext uri="{FF2B5EF4-FFF2-40B4-BE49-F238E27FC236}">
                  <a16:creationId xmlns:a16="http://schemas.microsoft.com/office/drawing/2014/main" id="{66A203B2-0D37-4E54-B530-0782ADF1CB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A06A68C1-6D0D-448D-BC6E-1CE396AC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82BA2844-D9BE-4EE2-84FC-47B4D9CA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id="{30F804BB-A16C-4F59-95B9-2D5B8534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4" name="25 - Ευθύγραμμο βέλος σύνδεσης">
              <a:extLst>
                <a:ext uri="{FF2B5EF4-FFF2-40B4-BE49-F238E27FC236}">
                  <a16:creationId xmlns:a16="http://schemas.microsoft.com/office/drawing/2014/main" id="{E24C5064-CBE1-4AFF-80BB-D467C450E7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149BCA63-3F12-4A1B-A6E8-B25C63B12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47177ACC-CEDB-4A40-834F-FB082EC1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0" name="Oval 46">
              <a:extLst>
                <a:ext uri="{FF2B5EF4-FFF2-40B4-BE49-F238E27FC236}">
                  <a16:creationId xmlns:a16="http://schemas.microsoft.com/office/drawing/2014/main" id="{00769415-4001-4276-8D92-55CB9AB16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71" name="29 - Ευθύγραμμο βέλος σύνδεσης">
              <a:extLst>
                <a:ext uri="{FF2B5EF4-FFF2-40B4-BE49-F238E27FC236}">
                  <a16:creationId xmlns:a16="http://schemas.microsoft.com/office/drawing/2014/main" id="{5AE1ACB4-9ABA-4F4D-BBEE-188B3D026C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2" name="Rectangle 42">
              <a:extLst>
                <a:ext uri="{FF2B5EF4-FFF2-40B4-BE49-F238E27FC236}">
                  <a16:creationId xmlns:a16="http://schemas.microsoft.com/office/drawing/2014/main" id="{A47534FA-B6B7-4DA4-8D7B-0AD24181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4" name="Rectangle 43">
              <a:extLst>
                <a:ext uri="{FF2B5EF4-FFF2-40B4-BE49-F238E27FC236}">
                  <a16:creationId xmlns:a16="http://schemas.microsoft.com/office/drawing/2014/main" id="{EB21E6C6-E1F5-437F-8147-18CC626D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5" name="Oval 46">
              <a:extLst>
                <a:ext uri="{FF2B5EF4-FFF2-40B4-BE49-F238E27FC236}">
                  <a16:creationId xmlns:a16="http://schemas.microsoft.com/office/drawing/2014/main" id="{9EC96992-7FB6-4DAF-AC30-8BAA98B5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28" name="17 - Ευθύγραμμο βέλος σύνδεσης"/>
          <p:cNvCxnSpPr>
            <a:cxnSpLocks noChangeShapeType="1"/>
            <a:stCxn id="2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59 - Ορθογώνιο"/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7" name="72 - Ομάδα">
            <a:extLst>
              <a:ext uri="{FF2B5EF4-FFF2-40B4-BE49-F238E27FC236}">
                <a16:creationId xmlns:a16="http://schemas.microsoft.com/office/drawing/2014/main" id="{BD6BB433-DA66-451F-8A3C-4118683F5880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78" name="17 - Ευθύγραμμο βέλος σύνδεσης">
              <a:extLst>
                <a:ext uri="{FF2B5EF4-FFF2-40B4-BE49-F238E27FC236}">
                  <a16:creationId xmlns:a16="http://schemas.microsoft.com/office/drawing/2014/main" id="{9DD5070A-88C2-4F39-9DEF-B2BFCA97EC89}"/>
                </a:ext>
              </a:extLst>
            </p:cNvPr>
            <p:cNvCxnSpPr>
              <a:cxnSpLocks noChangeShapeType="1"/>
              <a:stCxn id="79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9" name="59 - Ορθογώνιο">
              <a:extLst>
                <a:ext uri="{FF2B5EF4-FFF2-40B4-BE49-F238E27FC236}">
                  <a16:creationId xmlns:a16="http://schemas.microsoft.com/office/drawing/2014/main" id="{81B650BD-AAF3-47D7-90F6-BED5070D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80" name="Rectangle 42">
              <a:extLst>
                <a:ext uri="{FF2B5EF4-FFF2-40B4-BE49-F238E27FC236}">
                  <a16:creationId xmlns:a16="http://schemas.microsoft.com/office/drawing/2014/main" id="{F4C946B3-BE8A-45FC-81B9-16BCE061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1" name="Rectangle 43">
              <a:extLst>
                <a:ext uri="{FF2B5EF4-FFF2-40B4-BE49-F238E27FC236}">
                  <a16:creationId xmlns:a16="http://schemas.microsoft.com/office/drawing/2014/main" id="{4FA44DC3-4B99-4A97-955D-AA0381FAD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2" name="Oval 46">
              <a:extLst>
                <a:ext uri="{FF2B5EF4-FFF2-40B4-BE49-F238E27FC236}">
                  <a16:creationId xmlns:a16="http://schemas.microsoft.com/office/drawing/2014/main" id="{34D0E3AA-F2F0-42A1-AACD-3B2CE55F0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83" name="17 - Ευθύγραμμο βέλος σύνδεσης">
              <a:extLst>
                <a:ext uri="{FF2B5EF4-FFF2-40B4-BE49-F238E27FC236}">
                  <a16:creationId xmlns:a16="http://schemas.microsoft.com/office/drawing/2014/main" id="{AF165C09-6EDB-4897-8466-AA6CB95B20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4" name="Rectangle 42">
              <a:extLst>
                <a:ext uri="{FF2B5EF4-FFF2-40B4-BE49-F238E27FC236}">
                  <a16:creationId xmlns:a16="http://schemas.microsoft.com/office/drawing/2014/main" id="{FEB4E3A9-6CDA-4687-A0F4-C32C9876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" name="Rectangle 43">
              <a:extLst>
                <a:ext uri="{FF2B5EF4-FFF2-40B4-BE49-F238E27FC236}">
                  <a16:creationId xmlns:a16="http://schemas.microsoft.com/office/drawing/2014/main" id="{568FA7DF-6288-4DCB-8A47-59E66A96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" name="Oval 46">
              <a:extLst>
                <a:ext uri="{FF2B5EF4-FFF2-40B4-BE49-F238E27FC236}">
                  <a16:creationId xmlns:a16="http://schemas.microsoft.com/office/drawing/2014/main" id="{017A6120-6226-4CCC-8ADE-63D7470D6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87" name="21 - Ευθύγραμμο βέλος σύνδεσης">
              <a:extLst>
                <a:ext uri="{FF2B5EF4-FFF2-40B4-BE49-F238E27FC236}">
                  <a16:creationId xmlns:a16="http://schemas.microsoft.com/office/drawing/2014/main" id="{8FD91388-0036-408A-8305-4280B24227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8" name="Rectangle 42">
              <a:extLst>
                <a:ext uri="{FF2B5EF4-FFF2-40B4-BE49-F238E27FC236}">
                  <a16:creationId xmlns:a16="http://schemas.microsoft.com/office/drawing/2014/main" id="{F486E09D-FCE5-4311-8191-BA99343F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" name="Rectangle 43">
              <a:extLst>
                <a:ext uri="{FF2B5EF4-FFF2-40B4-BE49-F238E27FC236}">
                  <a16:creationId xmlns:a16="http://schemas.microsoft.com/office/drawing/2014/main" id="{CF012094-292C-4A87-B991-972AEA42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0" name="Oval 46">
              <a:extLst>
                <a:ext uri="{FF2B5EF4-FFF2-40B4-BE49-F238E27FC236}">
                  <a16:creationId xmlns:a16="http://schemas.microsoft.com/office/drawing/2014/main" id="{3FF4DE04-8E97-4804-9B8C-43ED0E99A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91" name="25 - Ευθύγραμμο βέλος σύνδεσης">
              <a:extLst>
                <a:ext uri="{FF2B5EF4-FFF2-40B4-BE49-F238E27FC236}">
                  <a16:creationId xmlns:a16="http://schemas.microsoft.com/office/drawing/2014/main" id="{95BE50B2-CAC1-43FF-A61B-A57AB5089B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2" name="Rectangle 42">
              <a:extLst>
                <a:ext uri="{FF2B5EF4-FFF2-40B4-BE49-F238E27FC236}">
                  <a16:creationId xmlns:a16="http://schemas.microsoft.com/office/drawing/2014/main" id="{3C011974-7C63-4723-82C4-199DA151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" name="Rectangle 43">
              <a:extLst>
                <a:ext uri="{FF2B5EF4-FFF2-40B4-BE49-F238E27FC236}">
                  <a16:creationId xmlns:a16="http://schemas.microsoft.com/office/drawing/2014/main" id="{6F7328DC-E10F-45FF-ADEA-A7DC5242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" name="Oval 46">
              <a:extLst>
                <a:ext uri="{FF2B5EF4-FFF2-40B4-BE49-F238E27FC236}">
                  <a16:creationId xmlns:a16="http://schemas.microsoft.com/office/drawing/2014/main" id="{38224832-80F3-4330-8C82-E97E87D84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95" name="29 - Ευθύγραμμο βέλος σύνδεσης">
              <a:extLst>
                <a:ext uri="{FF2B5EF4-FFF2-40B4-BE49-F238E27FC236}">
                  <a16:creationId xmlns:a16="http://schemas.microsoft.com/office/drawing/2014/main" id="{6FE64524-70B8-4A05-A37C-40FC922750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6" name="Rectangle 42">
              <a:extLst>
                <a:ext uri="{FF2B5EF4-FFF2-40B4-BE49-F238E27FC236}">
                  <a16:creationId xmlns:a16="http://schemas.microsoft.com/office/drawing/2014/main" id="{6965AA7F-EDD8-4C5C-805C-5A2E9937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7" name="Rectangle 43">
              <a:extLst>
                <a:ext uri="{FF2B5EF4-FFF2-40B4-BE49-F238E27FC236}">
                  <a16:creationId xmlns:a16="http://schemas.microsoft.com/office/drawing/2014/main" id="{9F628AB3-BE9E-471D-A68B-5881942F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8" name="Oval 46">
              <a:extLst>
                <a:ext uri="{FF2B5EF4-FFF2-40B4-BE49-F238E27FC236}">
                  <a16:creationId xmlns:a16="http://schemas.microsoft.com/office/drawing/2014/main" id="{EA04A321-75DF-43A8-BABF-34580D78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2" name="Text Box 40">
            <a:extLst>
              <a:ext uri="{FF2B5EF4-FFF2-40B4-BE49-F238E27FC236}">
                <a16:creationId xmlns:a16="http://schemas.microsoft.com/office/drawing/2014/main" id="{882FC19C-49B0-12D2-6217-9D1C815C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69342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993366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6009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contains(String s)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Node x = first;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(x != null)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x.str.equals</a:t>
            </a:r>
            <a:r>
              <a:rPr lang="en-US" dirty="0">
                <a:latin typeface="Consolas" panose="020B0609020204030204" pitchFamily="49" charset="0"/>
              </a:rPr>
              <a:t>(s))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x = </a:t>
            </a:r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δεν βρέθηκε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47 - TextBox">
            <a:extLst>
              <a:ext uri="{FF2B5EF4-FFF2-40B4-BE49-F238E27FC236}">
                <a16:creationId xmlns:a16="http://schemas.microsoft.com/office/drawing/2014/main" id="{6EEB630D-F33C-B61D-2067-937A2CF56D08}"/>
              </a:ext>
            </a:extLst>
          </p:cNvPr>
          <p:cNvSpPr txBox="1"/>
          <p:nvPr/>
        </p:nvSpPr>
        <p:spPr>
          <a:xfrm>
            <a:off x="457200" y="1295400"/>
            <a:ext cx="42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b="1" dirty="0"/>
              <a:t>Αναζήτηση αλφαριθμητικού σε λίστα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" name="72 - Ομάδα"/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49" name="17 - Ευθύγραμμο βέλος σύνδεσης"/>
            <p:cNvCxnSpPr>
              <a:cxnSpLocks noChangeShapeType="1"/>
              <a:stCxn id="50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0" name="59 - Ορθογώνιο"/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4" name="17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7" name="Oval 46"/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8" name="21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1" name="Oval 46"/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62" name="25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3" name="Rectangle 42"/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5" name="Oval 46"/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66" name="29 - Ευθύγραμμο βέλος σύνδεσης"/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7" name="Rectangle 42"/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69" name="Oval 46"/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28" name="17 - Ευθύγραμμο βέλος σύνδεσης"/>
          <p:cNvCxnSpPr>
            <a:cxnSpLocks noChangeShapeType="1"/>
            <a:stCxn id="2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59 - Ορθογώνιο"/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30" name="17 - Ευθύγραμμο βέλος σύνδεσης"/>
          <p:cNvCxnSpPr>
            <a:cxnSpLocks noChangeShapeType="1"/>
            <a:stCxn id="31" idx="0"/>
          </p:cNvCxnSpPr>
          <p:nvPr/>
        </p:nvCxnSpPr>
        <p:spPr bwMode="auto">
          <a:xfrm flipH="1" flipV="1">
            <a:off x="3200400" y="5334000"/>
            <a:ext cx="78364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59 - Ορθογώνιο"/>
          <p:cNvSpPr>
            <a:spLocks noChangeArrowheads="1"/>
          </p:cNvSpPr>
          <p:nvPr/>
        </p:nvSpPr>
        <p:spPr bwMode="auto">
          <a:xfrm>
            <a:off x="2743200" y="56388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Text Box 40">
            <a:extLst>
              <a:ext uri="{FF2B5EF4-FFF2-40B4-BE49-F238E27FC236}">
                <a16:creationId xmlns:a16="http://schemas.microsoft.com/office/drawing/2014/main" id="{D6829C57-854D-CDFA-4F57-A537A7CD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69342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993366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D6009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contains(String s)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Node x = first;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(x != null)  {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x.str.equals</a:t>
            </a:r>
            <a:r>
              <a:rPr lang="en-US" dirty="0">
                <a:latin typeface="Consolas" panose="020B0609020204030204" pitchFamily="49" charset="0"/>
              </a:rPr>
              <a:t>(s))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x = </a:t>
            </a:r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99336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δεν βρέθηκε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47 - TextBox">
            <a:extLst>
              <a:ext uri="{FF2B5EF4-FFF2-40B4-BE49-F238E27FC236}">
                <a16:creationId xmlns:a16="http://schemas.microsoft.com/office/drawing/2014/main" id="{74D13CE7-572A-52BE-64FA-58151CFF73EF}"/>
              </a:ext>
            </a:extLst>
          </p:cNvPr>
          <p:cNvSpPr txBox="1"/>
          <p:nvPr/>
        </p:nvSpPr>
        <p:spPr>
          <a:xfrm>
            <a:off x="457200" y="1295400"/>
            <a:ext cx="42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b="1" dirty="0"/>
              <a:t>Αναζήτηση αλφαριθμητικού σε λίστα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231" name="Text Box 40"/>
          <p:cNvSpPr txBox="1">
            <a:spLocks noChangeArrowheads="1"/>
          </p:cNvSpPr>
          <p:nvPr/>
        </p:nvSpPr>
        <p:spPr bwMode="auto">
          <a:xfrm>
            <a:off x="533400" y="2286000"/>
            <a:ext cx="8229600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successor(String word)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x;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= first; x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x.str.compareTo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(word) &gt; 0)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l-G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(x!=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l-G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1" y="1295400"/>
            <a:ext cx="82296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l-GR" dirty="0"/>
              <a:t>Αναζήτηση σε συνδεδεμένη λίστα λέξεων μέχρι να βρούμε τη λέξη που βρίσκεται αμέσως μετά τη </a:t>
            </a:r>
            <a:r>
              <a:rPr lang="en-US" dirty="0">
                <a:latin typeface="Consolas" panose="020B0609020204030204" pitchFamily="49" charset="0"/>
              </a:rPr>
              <a:t>word</a:t>
            </a:r>
            <a:r>
              <a:rPr lang="en-US" dirty="0"/>
              <a:t> </a:t>
            </a:r>
            <a:r>
              <a:rPr lang="el-GR" dirty="0"/>
              <a:t>στη λεξικογραφική διάταξη</a:t>
            </a:r>
          </a:p>
        </p:txBody>
      </p:sp>
      <p:grpSp>
        <p:nvGrpSpPr>
          <p:cNvPr id="34" name="72 - Ομάδα">
            <a:extLst>
              <a:ext uri="{FF2B5EF4-FFF2-40B4-BE49-F238E27FC236}">
                <a16:creationId xmlns:a16="http://schemas.microsoft.com/office/drawing/2014/main" id="{94FB753F-24D8-4CBC-B2FD-AA374AAB0A06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35" name="17 - Ευθύγραμμο βέλος σύνδεσης">
              <a:extLst>
                <a:ext uri="{FF2B5EF4-FFF2-40B4-BE49-F238E27FC236}">
                  <a16:creationId xmlns:a16="http://schemas.microsoft.com/office/drawing/2014/main" id="{DD538E66-AA3B-4303-86EF-2E9197269BA9}"/>
                </a:ext>
              </a:extLst>
            </p:cNvPr>
            <p:cNvCxnSpPr>
              <a:cxnSpLocks noChangeShapeType="1"/>
              <a:stCxn id="36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6" name="59 - Ορθογώνιο">
              <a:extLst>
                <a:ext uri="{FF2B5EF4-FFF2-40B4-BE49-F238E27FC236}">
                  <a16:creationId xmlns:a16="http://schemas.microsoft.com/office/drawing/2014/main" id="{934B1457-D6C7-4AD5-85B6-400AD4C7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86A4F0B7-B96F-46B3-B530-151B3143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64773447-8B94-4FEB-8CA7-B2F94061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510DB83E-9ACC-4E79-A355-B225F122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0" name="17 - Ευθύγραμμο βέλος σύνδεσης">
              <a:extLst>
                <a:ext uri="{FF2B5EF4-FFF2-40B4-BE49-F238E27FC236}">
                  <a16:creationId xmlns:a16="http://schemas.microsoft.com/office/drawing/2014/main" id="{9784D2A6-5EAF-4F9C-808B-564BA4322F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C9E8669-7270-44A4-A921-B3BD50496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F571D8D4-5EA9-46C3-87CF-8CC6067B4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id="{CE68B20B-204B-4589-859D-479FEEC3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4" name="21 - Ευθύγραμμο βέλος σύνδεσης">
              <a:extLst>
                <a:ext uri="{FF2B5EF4-FFF2-40B4-BE49-F238E27FC236}">
                  <a16:creationId xmlns:a16="http://schemas.microsoft.com/office/drawing/2014/main" id="{AB6BAAB2-C1F6-4C7E-ABF8-CA6287D375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EA3E3624-5552-402E-BBA8-408B2FCA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D6B557F0-2A8C-4F6F-BDB2-C946278D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0FBBC764-98C2-4A0E-8942-4627BB25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0" name="25 - Ευθύγραμμο βέλος σύνδεσης">
              <a:extLst>
                <a:ext uri="{FF2B5EF4-FFF2-40B4-BE49-F238E27FC236}">
                  <a16:creationId xmlns:a16="http://schemas.microsoft.com/office/drawing/2014/main" id="{353E8433-EB3D-4A9B-955C-B880186AE7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728A9645-A22D-4540-8D0F-0C47CB7B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FD5076E0-A506-44DE-8F69-9C8C49F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3" name="Oval 46">
              <a:extLst>
                <a:ext uri="{FF2B5EF4-FFF2-40B4-BE49-F238E27FC236}">
                  <a16:creationId xmlns:a16="http://schemas.microsoft.com/office/drawing/2014/main" id="{126CB80C-87C0-4853-B67A-DF82ED0A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4" name="29 - Ευθύγραμμο βέλος σύνδεσης">
              <a:extLst>
                <a:ext uri="{FF2B5EF4-FFF2-40B4-BE49-F238E27FC236}">
                  <a16:creationId xmlns:a16="http://schemas.microsoft.com/office/drawing/2014/main" id="{D1D91201-964B-4280-8BE3-553E342E83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A0C1C081-1C58-43E5-ADF4-86F6E687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16D8E56C-1B07-4E37-9713-88100F8D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7" name="Oval 46">
              <a:extLst>
                <a:ext uri="{FF2B5EF4-FFF2-40B4-BE49-F238E27FC236}">
                  <a16:creationId xmlns:a16="http://schemas.microsoft.com/office/drawing/2014/main" id="{E4A63336-C42D-4BD4-9778-777D2288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8" name="17 - Ευθύγραμμο βέλος σύνδεσης">
            <a:extLst>
              <a:ext uri="{FF2B5EF4-FFF2-40B4-BE49-F238E27FC236}">
                <a16:creationId xmlns:a16="http://schemas.microsoft.com/office/drawing/2014/main" id="{C79170BE-0A96-457C-8DFF-D6A9D6829773}"/>
              </a:ext>
            </a:extLst>
          </p:cNvPr>
          <p:cNvCxnSpPr>
            <a:cxnSpLocks noChangeShapeType="1"/>
            <a:stCxn id="5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59 - Ορθογώνιο">
            <a:extLst>
              <a:ext uri="{FF2B5EF4-FFF2-40B4-BE49-F238E27FC236}">
                <a16:creationId xmlns:a16="http://schemas.microsoft.com/office/drawing/2014/main" id="{BA9033FC-AED0-4738-81AE-4FBE5590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60" name="17 - Ευθύγραμμο βέλος σύνδεσης">
            <a:extLst>
              <a:ext uri="{FF2B5EF4-FFF2-40B4-BE49-F238E27FC236}">
                <a16:creationId xmlns:a16="http://schemas.microsoft.com/office/drawing/2014/main" id="{2AE3AA33-30A9-41B3-992B-1DA3AB65767E}"/>
              </a:ext>
            </a:extLst>
          </p:cNvPr>
          <p:cNvCxnSpPr>
            <a:cxnSpLocks noChangeShapeType="1"/>
            <a:stCxn id="61" idx="0"/>
          </p:cNvCxnSpPr>
          <p:nvPr/>
        </p:nvCxnSpPr>
        <p:spPr bwMode="auto">
          <a:xfrm flipH="1" flipV="1">
            <a:off x="3200400" y="5334000"/>
            <a:ext cx="78364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59 - Ορθογώνιο">
            <a:extLst>
              <a:ext uri="{FF2B5EF4-FFF2-40B4-BE49-F238E27FC236}">
                <a16:creationId xmlns:a16="http://schemas.microsoft.com/office/drawing/2014/main" id="{83B4BD2F-5411-4C63-9046-484D5C08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6388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87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7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231" name="Text Box 40"/>
          <p:cNvSpPr txBox="1">
            <a:spLocks noChangeArrowheads="1"/>
          </p:cNvSpPr>
          <p:nvPr/>
        </p:nvSpPr>
        <p:spPr bwMode="auto">
          <a:xfrm>
            <a:off x="533400" y="2286000"/>
            <a:ext cx="8229600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void insert(String word)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x = </a:t>
            </a:r>
            <a:r>
              <a:rPr lang="en-US" sz="1800" dirty="0">
                <a:solidFill>
                  <a:srgbClr val="993366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Node(word);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// </a:t>
            </a:r>
            <a:r>
              <a:rPr lang="el-GR" dirty="0">
                <a:solidFill>
                  <a:srgbClr val="002060"/>
                </a:solidFill>
                <a:latin typeface="Consolas" panose="020B0609020204030204" pitchFamily="49" charset="0"/>
              </a:rPr>
              <a:t>δημιουργία νέου κόμβου λίστας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l-G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first;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= x;</a:t>
            </a:r>
          </a:p>
          <a:p>
            <a:pPr algn="l"/>
            <a:r>
              <a:rPr lang="el-G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Συνδεδεμένες Λίστες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47 - TextBox"/>
          <p:cNvSpPr txBox="1"/>
          <p:nvPr/>
        </p:nvSpPr>
        <p:spPr>
          <a:xfrm>
            <a:off x="457201" y="1295400"/>
            <a:ext cx="4571999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l-GR" b="1" dirty="0"/>
              <a:t>Εισαγωγή λέξης στην αρχή της λίστας</a:t>
            </a:r>
          </a:p>
        </p:txBody>
      </p:sp>
      <p:grpSp>
        <p:nvGrpSpPr>
          <p:cNvPr id="34" name="72 - Ομάδα">
            <a:extLst>
              <a:ext uri="{FF2B5EF4-FFF2-40B4-BE49-F238E27FC236}">
                <a16:creationId xmlns:a16="http://schemas.microsoft.com/office/drawing/2014/main" id="{94FB753F-24D8-4CBC-B2FD-AA374AAB0A06}"/>
              </a:ext>
            </a:extLst>
          </p:cNvPr>
          <p:cNvGrpSpPr/>
          <p:nvPr/>
        </p:nvGrpSpPr>
        <p:grpSpPr>
          <a:xfrm>
            <a:off x="609600" y="4572000"/>
            <a:ext cx="7010400" cy="609600"/>
            <a:chOff x="381000" y="4648200"/>
            <a:chExt cx="7010400" cy="609600"/>
          </a:xfrm>
        </p:grpSpPr>
        <p:cxnSp>
          <p:nvCxnSpPr>
            <p:cNvPr id="35" name="17 - Ευθύγραμμο βέλος σύνδεσης">
              <a:extLst>
                <a:ext uri="{FF2B5EF4-FFF2-40B4-BE49-F238E27FC236}">
                  <a16:creationId xmlns:a16="http://schemas.microsoft.com/office/drawing/2014/main" id="{DD538E66-AA3B-4303-86EF-2E9197269BA9}"/>
                </a:ext>
              </a:extLst>
            </p:cNvPr>
            <p:cNvCxnSpPr>
              <a:cxnSpLocks noChangeShapeType="1"/>
              <a:stCxn id="36" idx="3"/>
            </p:cNvCxnSpPr>
            <p:nvPr/>
          </p:nvCxnSpPr>
          <p:spPr bwMode="auto">
            <a:xfrm>
              <a:off x="1251751" y="4832866"/>
              <a:ext cx="272249" cy="234434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6" name="59 - Ορθογώνιο">
              <a:extLst>
                <a:ext uri="{FF2B5EF4-FFF2-40B4-BE49-F238E27FC236}">
                  <a16:creationId xmlns:a16="http://schemas.microsoft.com/office/drawing/2014/main" id="{934B1457-D6C7-4AD5-85B6-400AD4C7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648200"/>
              <a:ext cx="8707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first</a:t>
              </a:r>
              <a:r>
                <a:rPr lang="el-GR" dirty="0">
                  <a:latin typeface="Calibri" pitchFamily="34" charset="0"/>
                </a:rPr>
                <a:t> </a:t>
              </a:r>
            </a:p>
          </p:txBody>
        </p: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86A4F0B7-B96F-46B3-B530-151B3143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8" name="Rectangle 43">
              <a:extLst>
                <a:ext uri="{FF2B5EF4-FFF2-40B4-BE49-F238E27FC236}">
                  <a16:creationId xmlns:a16="http://schemas.microsoft.com/office/drawing/2014/main" id="{64773447-8B94-4FEB-8CA7-B2F94061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9" name="Oval 46">
              <a:extLst>
                <a:ext uri="{FF2B5EF4-FFF2-40B4-BE49-F238E27FC236}">
                  <a16:creationId xmlns:a16="http://schemas.microsoft.com/office/drawing/2014/main" id="{510DB83E-9ACC-4E79-A355-B225F122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0" name="17 - Ευθύγραμμο βέλος σύνδεσης">
              <a:extLst>
                <a:ext uri="{FF2B5EF4-FFF2-40B4-BE49-F238E27FC236}">
                  <a16:creationId xmlns:a16="http://schemas.microsoft.com/office/drawing/2014/main" id="{9784D2A6-5EAF-4F9C-808B-564BA4322F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21304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C9E8669-7270-44A4-A921-B3BD50496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F571D8D4-5EA9-46C3-87CF-8CC6067B4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3" name="Oval 46">
              <a:extLst>
                <a:ext uri="{FF2B5EF4-FFF2-40B4-BE49-F238E27FC236}">
                  <a16:creationId xmlns:a16="http://schemas.microsoft.com/office/drawing/2014/main" id="{CE68B20B-204B-4589-859D-479FEEC3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44" name="21 - Ευθύγραμμο βέλος σύνδεσης">
              <a:extLst>
                <a:ext uri="{FF2B5EF4-FFF2-40B4-BE49-F238E27FC236}">
                  <a16:creationId xmlns:a16="http://schemas.microsoft.com/office/drawing/2014/main" id="{AB6BAAB2-C1F6-4C7E-ABF8-CA6287D375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34258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EA3E3624-5552-402E-BBA8-408B2FCA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D6B557F0-2A8C-4F6F-BDB2-C946278D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0FBBC764-98C2-4A0E-8942-4627BB25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0" name="25 - Ευθύγραμμο βέλος σύνδεσης">
              <a:extLst>
                <a:ext uri="{FF2B5EF4-FFF2-40B4-BE49-F238E27FC236}">
                  <a16:creationId xmlns:a16="http://schemas.microsoft.com/office/drawing/2014/main" id="{353E8433-EB3D-4A9B-955C-B880186AE7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47212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728A9645-A22D-4540-8D0F-0C47CB7B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FD5076E0-A506-44DE-8F69-9C8C49F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3" name="Oval 46">
              <a:extLst>
                <a:ext uri="{FF2B5EF4-FFF2-40B4-BE49-F238E27FC236}">
                  <a16:creationId xmlns:a16="http://schemas.microsoft.com/office/drawing/2014/main" id="{126CB80C-87C0-4853-B67A-DF82ED0A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cxnSp>
          <p:nvCxnSpPr>
            <p:cNvPr id="54" name="29 - Ευθύγραμμο βέλος σύνδεσης">
              <a:extLst>
                <a:ext uri="{FF2B5EF4-FFF2-40B4-BE49-F238E27FC236}">
                  <a16:creationId xmlns:a16="http://schemas.microsoft.com/office/drawing/2014/main" id="{D1D91201-964B-4280-8BE3-553E342E83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180000">
              <a:off x="6016625" y="5141913"/>
              <a:ext cx="688975" cy="396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A0C1C081-1C58-43E5-ADF4-86F6E687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029200"/>
              <a:ext cx="4572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16D8E56C-1B07-4E37-9713-88100F8D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0292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7" name="Oval 46">
              <a:extLst>
                <a:ext uri="{FF2B5EF4-FFF2-40B4-BE49-F238E27FC236}">
                  <a16:creationId xmlns:a16="http://schemas.microsoft.com/office/drawing/2014/main" id="{E4A63336-C42D-4BD4-9778-777D2288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8" name="17 - Ευθύγραμμο βέλος σύνδεσης">
            <a:extLst>
              <a:ext uri="{FF2B5EF4-FFF2-40B4-BE49-F238E27FC236}">
                <a16:creationId xmlns:a16="http://schemas.microsoft.com/office/drawing/2014/main" id="{C79170BE-0A96-457C-8DFF-D6A9D6829773}"/>
              </a:ext>
            </a:extLst>
          </p:cNvPr>
          <p:cNvCxnSpPr>
            <a:cxnSpLocks noChangeShapeType="1"/>
            <a:stCxn id="59" idx="0"/>
          </p:cNvCxnSpPr>
          <p:nvPr/>
        </p:nvCxnSpPr>
        <p:spPr bwMode="auto">
          <a:xfrm flipV="1">
            <a:off x="1666770" y="5334000"/>
            <a:ext cx="16203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59 - Ορθογώνιο">
            <a:extLst>
              <a:ext uri="{FF2B5EF4-FFF2-40B4-BE49-F238E27FC236}">
                <a16:creationId xmlns:a16="http://schemas.microsoft.com/office/drawing/2014/main" id="{BA9033FC-AED0-4738-81AE-4FBE5590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388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60" name="17 - Ευθύγραμμο βέλος σύνδεσης">
            <a:extLst>
              <a:ext uri="{FF2B5EF4-FFF2-40B4-BE49-F238E27FC236}">
                <a16:creationId xmlns:a16="http://schemas.microsoft.com/office/drawing/2014/main" id="{2AE3AA33-30A9-41B3-992B-1DA3AB65767E}"/>
              </a:ext>
            </a:extLst>
          </p:cNvPr>
          <p:cNvCxnSpPr>
            <a:cxnSpLocks noChangeShapeType="1"/>
            <a:stCxn id="61" idx="0"/>
          </p:cNvCxnSpPr>
          <p:nvPr/>
        </p:nvCxnSpPr>
        <p:spPr bwMode="auto">
          <a:xfrm flipH="1" flipV="1">
            <a:off x="3200400" y="5334000"/>
            <a:ext cx="78364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59 - Ορθογώνιο">
            <a:extLst>
              <a:ext uri="{FF2B5EF4-FFF2-40B4-BE49-F238E27FC236}">
                <a16:creationId xmlns:a16="http://schemas.microsoft.com/office/drawing/2014/main" id="{83B4BD2F-5411-4C63-9046-484D5C08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6388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l-G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82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Διπλά 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143000"/>
            <a:ext cx="73914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Κάθε κόμβος περιλαμβάνει ένα σύνδεσμο προς τον επόμενο και προς τον προηγούμενο κόμβο. </a:t>
            </a:r>
            <a:endParaRPr lang="el-GR" dirty="0"/>
          </a:p>
        </p:txBody>
      </p:sp>
      <p:sp>
        <p:nvSpPr>
          <p:cNvPr id="6155" name="60 - Ορθογώνιο"/>
          <p:cNvSpPr>
            <a:spLocks noChangeArrowheads="1"/>
          </p:cNvSpPr>
          <p:nvPr/>
        </p:nvSpPr>
        <p:spPr bwMode="auto">
          <a:xfrm>
            <a:off x="4365138" y="3506173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156" name="61 - Ορθογώνιο"/>
          <p:cNvSpPr>
            <a:spLocks noChangeArrowheads="1"/>
          </p:cNvSpPr>
          <p:nvPr/>
        </p:nvSpPr>
        <p:spPr bwMode="auto">
          <a:xfrm>
            <a:off x="5725160" y="4271674"/>
            <a:ext cx="2732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          </a:t>
            </a:r>
            <a:r>
              <a:rPr lang="el-GR" dirty="0"/>
              <a:t>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54780028-AB9B-4AD7-8F7C-440878AC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4" y="2063621"/>
            <a:ext cx="56861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 previous}  </a:t>
            </a:r>
          </a:p>
        </p:txBody>
      </p:sp>
      <p:sp>
        <p:nvSpPr>
          <p:cNvPr id="6149" name="Rectangle 42"/>
          <p:cNvSpPr>
            <a:spLocks noChangeArrowheads="1"/>
          </p:cNvSpPr>
          <p:nvPr/>
        </p:nvSpPr>
        <p:spPr bwMode="auto">
          <a:xfrm>
            <a:off x="4479438" y="3913605"/>
            <a:ext cx="4318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150" name="Rectangle 43"/>
          <p:cNvSpPr>
            <a:spLocks noChangeArrowheads="1"/>
          </p:cNvSpPr>
          <p:nvPr/>
        </p:nvSpPr>
        <p:spPr bwMode="auto">
          <a:xfrm>
            <a:off x="4911238" y="3915391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53C78BEA-841B-4AEE-9A46-360F77B2A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838" y="3915391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6153" name="54 - Ευθύγραμμο βέλος σύνδεσης"/>
          <p:cNvCxnSpPr>
            <a:cxnSpLocks noChangeShapeType="1"/>
          </p:cNvCxnSpPr>
          <p:nvPr/>
        </p:nvCxnSpPr>
        <p:spPr bwMode="auto">
          <a:xfrm>
            <a:off x="5059897" y="4044374"/>
            <a:ext cx="589063" cy="25023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51" name="Oval 46"/>
          <p:cNvSpPr>
            <a:spLocks noChangeArrowheads="1"/>
          </p:cNvSpPr>
          <p:nvPr/>
        </p:nvSpPr>
        <p:spPr bwMode="auto">
          <a:xfrm>
            <a:off x="4987438" y="398980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E8538ECD-9D9F-4CBD-B582-3AE83DD0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3991591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4" name="54 - Ευθύγραμμο βέλος σύνδεσης">
            <a:extLst>
              <a:ext uri="{FF2B5EF4-FFF2-40B4-BE49-F238E27FC236}">
                <a16:creationId xmlns:a16="http://schemas.microsoft.com/office/drawing/2014/main" id="{C7183349-9F2A-44C4-B91B-32E508A9C10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6383" y="4034447"/>
            <a:ext cx="555115" cy="26015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61 - Ορθογώνιο">
            <a:extLst>
              <a:ext uri="{FF2B5EF4-FFF2-40B4-BE49-F238E27FC236}">
                <a16:creationId xmlns:a16="http://schemas.microsoft.com/office/drawing/2014/main" id="{0802C6B9-6647-467B-AA02-5B03E209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" y="4271675"/>
            <a:ext cx="32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previous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</a:t>
            </a:r>
            <a:endParaRPr lang="en-US" dirty="0"/>
          </a:p>
          <a:p>
            <a:pPr algn="l"/>
            <a:r>
              <a:rPr lang="en-US" dirty="0"/>
              <a:t>                  </a:t>
            </a:r>
            <a:r>
              <a:rPr lang="el-GR" dirty="0"/>
              <a:t>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5" name="59 - Ορθογώνιο">
            <a:extLst>
              <a:ext uri="{FF2B5EF4-FFF2-40B4-BE49-F238E27FC236}">
                <a16:creationId xmlns:a16="http://schemas.microsoft.com/office/drawing/2014/main" id="{60A1AD67-B353-43DB-9FE6-C92D1597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42957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6" name="51 - Ορθογώνιο">
            <a:extLst>
              <a:ext uri="{FF2B5EF4-FFF2-40B4-BE49-F238E27FC236}">
                <a16:creationId xmlns:a16="http://schemas.microsoft.com/office/drawing/2014/main" id="{666954CC-C9F9-45AC-9D27-57A923819949}"/>
              </a:ext>
            </a:extLst>
          </p:cNvPr>
          <p:cNvSpPr/>
          <p:nvPr/>
        </p:nvSpPr>
        <p:spPr>
          <a:xfrm>
            <a:off x="449580" y="5268913"/>
            <a:ext cx="7391400" cy="72840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Θα πρέπει να προσαρμόσουμε κατάλληλα τις προηγούμενες μεθόδους ώστε να διατηρούν σωστά τη διπλά συνδεδεμένη λίστα.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081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Διπλά 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Rectangle 42"/>
          <p:cNvSpPr>
            <a:spLocks noChangeArrowheads="1"/>
          </p:cNvSpPr>
          <p:nvPr/>
        </p:nvSpPr>
        <p:spPr bwMode="auto">
          <a:xfrm>
            <a:off x="1676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2133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2209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8" name="18 - Ευθύγραμμο βέλος σύνδεσης"/>
          <p:cNvCxnSpPr>
            <a:cxnSpLocks noChangeShapeType="1"/>
          </p:cNvCxnSpPr>
          <p:nvPr/>
        </p:nvCxnSpPr>
        <p:spPr bwMode="auto">
          <a:xfrm>
            <a:off x="2286000" y="4191000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99" name="Rectangle 42"/>
          <p:cNvSpPr>
            <a:spLocks noChangeArrowheads="1"/>
          </p:cNvSpPr>
          <p:nvPr/>
        </p:nvSpPr>
        <p:spPr bwMode="auto">
          <a:xfrm>
            <a:off x="29718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0AD32616-5C67-49B3-9606-B2C3DB9497DE}"/>
              </a:ext>
            </a:extLst>
          </p:cNvPr>
          <p:cNvGrpSpPr/>
          <p:nvPr/>
        </p:nvGrpSpPr>
        <p:grpSpPr>
          <a:xfrm>
            <a:off x="3429000" y="4114800"/>
            <a:ext cx="228600" cy="228600"/>
            <a:chOff x="3429000" y="4495800"/>
            <a:chExt cx="228600" cy="228600"/>
          </a:xfrm>
        </p:grpSpPr>
        <p:sp>
          <p:nvSpPr>
            <p:cNvPr id="12300" name="Rectangle 43"/>
            <p:cNvSpPr>
              <a:spLocks noChangeArrowheads="1"/>
            </p:cNvSpPr>
            <p:nvPr/>
          </p:nvSpPr>
          <p:spPr bwMode="auto">
            <a:xfrm>
              <a:off x="3429000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1" name="Oval 46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2302" name="Rectangle 42"/>
          <p:cNvSpPr>
            <a:spLocks noChangeArrowheads="1"/>
          </p:cNvSpPr>
          <p:nvPr/>
        </p:nvSpPr>
        <p:spPr bwMode="auto">
          <a:xfrm>
            <a:off x="53340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Rectangle 43"/>
          <p:cNvSpPr>
            <a:spLocks noChangeArrowheads="1"/>
          </p:cNvSpPr>
          <p:nvPr/>
        </p:nvSpPr>
        <p:spPr bwMode="auto">
          <a:xfrm>
            <a:off x="57912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4" name="Oval 46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6" name="Rectangle 42"/>
          <p:cNvSpPr>
            <a:spLocks noChangeArrowheads="1"/>
          </p:cNvSpPr>
          <p:nvPr/>
        </p:nvSpPr>
        <p:spPr bwMode="auto">
          <a:xfrm>
            <a:off x="6629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Rectangle 43"/>
          <p:cNvSpPr>
            <a:spLocks noChangeArrowheads="1"/>
          </p:cNvSpPr>
          <p:nvPr/>
        </p:nvSpPr>
        <p:spPr bwMode="auto">
          <a:xfrm>
            <a:off x="7086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8" name="Oval 46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9" name="43 - Ορθογώνιο"/>
          <p:cNvSpPr>
            <a:spLocks noChangeArrowheads="1"/>
          </p:cNvSpPr>
          <p:nvPr/>
        </p:nvSpPr>
        <p:spPr bwMode="auto">
          <a:xfrm>
            <a:off x="2358457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0" name="Rectangle 42"/>
          <p:cNvSpPr>
            <a:spLocks noChangeArrowheads="1"/>
          </p:cNvSpPr>
          <p:nvPr/>
        </p:nvSpPr>
        <p:spPr bwMode="auto">
          <a:xfrm>
            <a:off x="3962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Rectangle 43"/>
          <p:cNvSpPr>
            <a:spLocks noChangeArrowheads="1"/>
          </p:cNvSpPr>
          <p:nvPr/>
        </p:nvSpPr>
        <p:spPr bwMode="auto">
          <a:xfrm>
            <a:off x="4419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2" name="Oval 4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3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91051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4" name="63 - Ορθογώνιο"/>
          <p:cNvSpPr>
            <a:spLocks noChangeArrowheads="1"/>
          </p:cNvSpPr>
          <p:nvPr/>
        </p:nvSpPr>
        <p:spPr bwMode="auto">
          <a:xfrm>
            <a:off x="3440430" y="544792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2315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872230" y="536061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6" name="31 - Shape"/>
          <p:cNvCxnSpPr>
            <a:cxnSpLocks noChangeShapeType="1"/>
          </p:cNvCxnSpPr>
          <p:nvPr/>
        </p:nvCxnSpPr>
        <p:spPr bwMode="auto">
          <a:xfrm rot="16200000" flipH="1">
            <a:off x="3210629" y="4575584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7" name="31 - Shape"/>
          <p:cNvCxnSpPr>
            <a:cxnSpLocks noChangeShapeType="1"/>
          </p:cNvCxnSpPr>
          <p:nvPr/>
        </p:nvCxnSpPr>
        <p:spPr bwMode="auto">
          <a:xfrm flipV="1">
            <a:off x="4557394" y="4191000"/>
            <a:ext cx="5334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14 - TextBox"/>
          <p:cNvSpPr txBox="1">
            <a:spLocks noChangeArrowheads="1"/>
          </p:cNvSpPr>
          <p:nvPr/>
        </p:nvSpPr>
        <p:spPr bwMode="auto">
          <a:xfrm>
            <a:off x="499069" y="3124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2" name="51 - Ορθογώνιο">
            <a:extLst>
              <a:ext uri="{FF2B5EF4-FFF2-40B4-BE49-F238E27FC236}">
                <a16:creationId xmlns:a16="http://schemas.microsoft.com/office/drawing/2014/main" id="{C93B7140-7BD6-4756-B6F6-0DB1C89035FC}"/>
              </a:ext>
            </a:extLst>
          </p:cNvPr>
          <p:cNvSpPr/>
          <p:nvPr/>
        </p:nvSpPr>
        <p:spPr>
          <a:xfrm>
            <a:off x="533400" y="1143000"/>
            <a:ext cx="73914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Κάθε κόμβος περιλαμβάνει ένα σύνδεσμο προς τον επόμενο και προς τον προηγούμενο κόμβο. </a:t>
            </a:r>
            <a:endParaRPr lang="el-GR" dirty="0"/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886AC6BC-EB5A-40CA-9F6D-79CEC71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4" y="2063621"/>
            <a:ext cx="56861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 previous}  </a:t>
            </a: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C1A8FFDF-B56B-424B-85E8-D74936E88EDA}"/>
              </a:ext>
            </a:extLst>
          </p:cNvPr>
          <p:cNvGrpSpPr/>
          <p:nvPr/>
        </p:nvGrpSpPr>
        <p:grpSpPr>
          <a:xfrm>
            <a:off x="1444058" y="4114800"/>
            <a:ext cx="228600" cy="228600"/>
            <a:chOff x="1444058" y="4495800"/>
            <a:chExt cx="228600" cy="228600"/>
          </a:xfrm>
        </p:grpSpPr>
        <p:sp>
          <p:nvSpPr>
            <p:cNvPr id="35" name="Rectangle 43">
              <a:extLst>
                <a:ext uri="{FF2B5EF4-FFF2-40B4-BE49-F238E27FC236}">
                  <a16:creationId xmlns:a16="http://schemas.microsoft.com/office/drawing/2014/main" id="{1904E5CE-1AFD-403C-9553-800E8836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459ABFD6-5343-4034-AC21-1E348189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37" name="Rectangle 43">
            <a:extLst>
              <a:ext uri="{FF2B5EF4-FFF2-40B4-BE49-F238E27FC236}">
                <a16:creationId xmlns:a16="http://schemas.microsoft.com/office/drawing/2014/main" id="{525D4BF2-4EC7-4D23-B2B9-58CE540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46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C05C3914-D7D4-436C-AC17-F39A9DCC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36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1" name="18 - Ευθύγραμμο βέλος σύνδεσης">
            <a:extLst>
              <a:ext uri="{FF2B5EF4-FFF2-40B4-BE49-F238E27FC236}">
                <a16:creationId xmlns:a16="http://schemas.microsoft.com/office/drawing/2014/main" id="{EF16ABCC-1A29-43D7-BCEC-5E01CD403D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58457" y="4285202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Rectangle 43">
            <a:extLst>
              <a:ext uri="{FF2B5EF4-FFF2-40B4-BE49-F238E27FC236}">
                <a16:creationId xmlns:a16="http://schemas.microsoft.com/office/drawing/2014/main" id="{8A582E89-BC17-4D18-B098-D213EF0B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B0954AD2-B651-41C5-8FB0-E8948E05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490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46" name="Ομάδα 45">
            <a:extLst>
              <a:ext uri="{FF2B5EF4-FFF2-40B4-BE49-F238E27FC236}">
                <a16:creationId xmlns:a16="http://schemas.microsoft.com/office/drawing/2014/main" id="{15401004-3204-4956-A40C-696ADD25EA9F}"/>
              </a:ext>
            </a:extLst>
          </p:cNvPr>
          <p:cNvGrpSpPr/>
          <p:nvPr/>
        </p:nvGrpSpPr>
        <p:grpSpPr>
          <a:xfrm>
            <a:off x="3733800" y="5029200"/>
            <a:ext cx="228600" cy="228600"/>
            <a:chOff x="1444058" y="4495800"/>
            <a:chExt cx="228600" cy="228600"/>
          </a:xfrm>
        </p:grpSpPr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DAAC75A5-2E23-4765-844A-5F9603FF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88F75BD1-4DA4-4485-B8FA-1E1273CE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49" name="Ομάδα 48">
            <a:extLst>
              <a:ext uri="{FF2B5EF4-FFF2-40B4-BE49-F238E27FC236}">
                <a16:creationId xmlns:a16="http://schemas.microsoft.com/office/drawing/2014/main" id="{6E329ABA-61C3-485B-A09E-1894D98DC49D}"/>
              </a:ext>
            </a:extLst>
          </p:cNvPr>
          <p:cNvGrpSpPr/>
          <p:nvPr/>
        </p:nvGrpSpPr>
        <p:grpSpPr>
          <a:xfrm>
            <a:off x="5105400" y="4114800"/>
            <a:ext cx="228600" cy="228600"/>
            <a:chOff x="1444058" y="4495800"/>
            <a:chExt cx="228600" cy="228600"/>
          </a:xfrm>
        </p:grpSpPr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93D1A3C3-1B20-4ED3-9470-EEDACF04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9AB794B2-373E-41CF-BBA1-D1C68D7B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3" name="18 - Ευθύγραμμο βέλος σύνδεσης">
            <a:extLst>
              <a:ext uri="{FF2B5EF4-FFF2-40B4-BE49-F238E27FC236}">
                <a16:creationId xmlns:a16="http://schemas.microsoft.com/office/drawing/2014/main" id="{51EC21C8-73A4-49F4-ADC2-2A5D983BCF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7343" y="4181887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18 - Ευθύγραμμο βέλος σύνδεσης">
            <a:extLst>
              <a:ext uri="{FF2B5EF4-FFF2-40B4-BE49-F238E27FC236}">
                <a16:creationId xmlns:a16="http://schemas.microsoft.com/office/drawing/2014/main" id="{880D3D14-B960-4124-A501-095A06B547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9800" y="4276089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31 - Shape">
            <a:extLst>
              <a:ext uri="{FF2B5EF4-FFF2-40B4-BE49-F238E27FC236}">
                <a16:creationId xmlns:a16="http://schemas.microsoft.com/office/drawing/2014/main" id="{8E4BEA2A-F048-42A9-AC6A-4009AE393E8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731703" y="4285202"/>
            <a:ext cx="4572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31 - Shape">
            <a:extLst>
              <a:ext uri="{FF2B5EF4-FFF2-40B4-BE49-F238E27FC236}">
                <a16:creationId xmlns:a16="http://schemas.microsoft.com/office/drawing/2014/main" id="{5DEFC428-B5C7-4A92-AD24-7D96D3F32EE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355726" y="4590869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4" name="43 - Ορθογώνιο">
            <a:extLst>
              <a:ext uri="{FF2B5EF4-FFF2-40B4-BE49-F238E27FC236}">
                <a16:creationId xmlns:a16="http://schemas.microsoft.com/office/drawing/2014/main" id="{F2AAB27A-425E-4C7B-985E-BE4CA270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090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z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65" name="62 - Ευθύγραμμο βέλος σύνδεσης">
            <a:extLst>
              <a:ext uri="{FF2B5EF4-FFF2-40B4-BE49-F238E27FC236}">
                <a16:creationId xmlns:a16="http://schemas.microsoft.com/office/drawing/2014/main" id="{2FCE8F3E-4568-45C4-B18B-9F18C5B822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43684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68 - Ορθογώνιο">
            <a:extLst>
              <a:ext uri="{FF2B5EF4-FFF2-40B4-BE49-F238E27FC236}">
                <a16:creationId xmlns:a16="http://schemas.microsoft.com/office/drawing/2014/main" id="{BE4BD0E7-9C34-467E-B2A0-2A1D8079B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37980"/>
            <a:ext cx="243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    = z;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z.previous</a:t>
            </a:r>
            <a:r>
              <a:rPr lang="en-US" dirty="0">
                <a:latin typeface="Consolas" panose="020B0609020204030204" pitchFamily="49" charset="0"/>
              </a:rPr>
              <a:t>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    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t.previous</a:t>
            </a:r>
            <a:r>
              <a:rPr lang="en-US" dirty="0">
                <a:latin typeface="Consolas" panose="020B0609020204030204" pitchFamily="49" charset="0"/>
              </a:rPr>
              <a:t> = x;</a:t>
            </a:r>
            <a:endParaRPr lang="el-G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15240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2" name="Rectangle 43"/>
          <p:cNvSpPr>
            <a:spLocks noChangeArrowheads="1"/>
          </p:cNvSpPr>
          <p:nvPr/>
        </p:nvSpPr>
        <p:spPr bwMode="auto">
          <a:xfrm>
            <a:off x="19812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3" name="Oval 46"/>
          <p:cNvSpPr>
            <a:spLocks noChangeArrowheads="1"/>
          </p:cNvSpPr>
          <p:nvPr/>
        </p:nvSpPr>
        <p:spPr bwMode="auto">
          <a:xfrm>
            <a:off x="20574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84" name="17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1304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85" name="Rectangle 42"/>
          <p:cNvSpPr>
            <a:spLocks noChangeArrowheads="1"/>
          </p:cNvSpPr>
          <p:nvPr/>
        </p:nvSpPr>
        <p:spPr bwMode="auto">
          <a:xfrm>
            <a:off x="2819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6" name="Rectangle 43"/>
          <p:cNvSpPr>
            <a:spLocks noChangeArrowheads="1"/>
          </p:cNvSpPr>
          <p:nvPr/>
        </p:nvSpPr>
        <p:spPr bwMode="auto">
          <a:xfrm>
            <a:off x="3276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87" name="Oval 46"/>
          <p:cNvSpPr>
            <a:spLocks noChangeArrowheads="1"/>
          </p:cNvSpPr>
          <p:nvPr/>
        </p:nvSpPr>
        <p:spPr bwMode="auto">
          <a:xfrm>
            <a:off x="3352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88" name="21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4258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89" name="Rectangle 42"/>
          <p:cNvSpPr>
            <a:spLocks noChangeArrowheads="1"/>
          </p:cNvSpPr>
          <p:nvPr/>
        </p:nvSpPr>
        <p:spPr bwMode="auto">
          <a:xfrm>
            <a:off x="41148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0" name="Rectangle 43"/>
          <p:cNvSpPr>
            <a:spLocks noChangeArrowheads="1"/>
          </p:cNvSpPr>
          <p:nvPr/>
        </p:nvSpPr>
        <p:spPr bwMode="auto">
          <a:xfrm>
            <a:off x="45720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1" name="Oval 46"/>
          <p:cNvSpPr>
            <a:spLocks noChangeArrowheads="1"/>
          </p:cNvSpPr>
          <p:nvPr/>
        </p:nvSpPr>
        <p:spPr bwMode="auto">
          <a:xfrm>
            <a:off x="46482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92" name="25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7212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93" name="Rectangle 42"/>
          <p:cNvSpPr>
            <a:spLocks noChangeArrowheads="1"/>
          </p:cNvSpPr>
          <p:nvPr/>
        </p:nvSpPr>
        <p:spPr bwMode="auto">
          <a:xfrm>
            <a:off x="54102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4" name="Rectangle 43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5" name="Oval 46"/>
          <p:cNvSpPr>
            <a:spLocks noChangeArrowheads="1"/>
          </p:cNvSpPr>
          <p:nvPr/>
        </p:nvSpPr>
        <p:spPr bwMode="auto">
          <a:xfrm>
            <a:off x="59436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7196" name="29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0166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97" name="Rectangle 42"/>
          <p:cNvSpPr>
            <a:spLocks noChangeArrowheads="1"/>
          </p:cNvSpPr>
          <p:nvPr/>
        </p:nvSpPr>
        <p:spPr bwMode="auto">
          <a:xfrm>
            <a:off x="67056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8" name="Rectangle 43"/>
          <p:cNvSpPr>
            <a:spLocks noChangeArrowheads="1"/>
          </p:cNvSpPr>
          <p:nvPr/>
        </p:nvSpPr>
        <p:spPr bwMode="auto">
          <a:xfrm>
            <a:off x="71628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199" name="Oval 46"/>
          <p:cNvSpPr>
            <a:spLocks noChangeArrowheads="1"/>
          </p:cNvSpPr>
          <p:nvPr/>
        </p:nvSpPr>
        <p:spPr bwMode="auto">
          <a:xfrm>
            <a:off x="72390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7200" name="34 - TextBox"/>
          <p:cNvSpPr txBox="1">
            <a:spLocks noChangeArrowheads="1"/>
          </p:cNvSpPr>
          <p:nvPr/>
        </p:nvSpPr>
        <p:spPr bwMode="auto">
          <a:xfrm>
            <a:off x="6374009" y="4038600"/>
            <a:ext cx="18966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μηδενική</a:t>
            </a:r>
          </a:p>
          <a:p>
            <a:r>
              <a:rPr lang="el-GR" dirty="0"/>
              <a:t>αναφορά (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null</a:t>
            </a:r>
            <a:r>
              <a:rPr lang="en-US" dirty="0"/>
              <a:t>)</a:t>
            </a:r>
            <a:r>
              <a:rPr lang="el-GR" dirty="0"/>
              <a:t> </a:t>
            </a:r>
          </a:p>
        </p:txBody>
      </p:sp>
      <p:sp>
        <p:nvSpPr>
          <p:cNvPr id="7201" name="AutoShape 11"/>
          <p:cNvSpPr>
            <a:spLocks noChangeArrowheads="1"/>
          </p:cNvSpPr>
          <p:nvPr/>
        </p:nvSpPr>
        <p:spPr bwMode="auto">
          <a:xfrm rot="5400000">
            <a:off x="7154863" y="47244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9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0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1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42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43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F70F1958-AFCB-45FC-AAC1-4D66D0D3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Διπλά 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5" name="Rectangle 42"/>
          <p:cNvSpPr>
            <a:spLocks noChangeArrowheads="1"/>
          </p:cNvSpPr>
          <p:nvPr/>
        </p:nvSpPr>
        <p:spPr bwMode="auto">
          <a:xfrm>
            <a:off x="1676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2133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2209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8" name="18 - Ευθύγραμμο βέλος σύνδεσης"/>
          <p:cNvCxnSpPr>
            <a:cxnSpLocks noChangeShapeType="1"/>
          </p:cNvCxnSpPr>
          <p:nvPr/>
        </p:nvCxnSpPr>
        <p:spPr bwMode="auto">
          <a:xfrm>
            <a:off x="2286000" y="4191000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99" name="Rectangle 42"/>
          <p:cNvSpPr>
            <a:spLocks noChangeArrowheads="1"/>
          </p:cNvSpPr>
          <p:nvPr/>
        </p:nvSpPr>
        <p:spPr bwMode="auto">
          <a:xfrm>
            <a:off x="29718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0AD32616-5C67-49B3-9606-B2C3DB9497DE}"/>
              </a:ext>
            </a:extLst>
          </p:cNvPr>
          <p:cNvGrpSpPr/>
          <p:nvPr/>
        </p:nvGrpSpPr>
        <p:grpSpPr>
          <a:xfrm>
            <a:off x="3429000" y="4114800"/>
            <a:ext cx="228600" cy="228600"/>
            <a:chOff x="3429000" y="4495800"/>
            <a:chExt cx="228600" cy="228600"/>
          </a:xfrm>
        </p:grpSpPr>
        <p:sp>
          <p:nvSpPr>
            <p:cNvPr id="12300" name="Rectangle 43"/>
            <p:cNvSpPr>
              <a:spLocks noChangeArrowheads="1"/>
            </p:cNvSpPr>
            <p:nvPr/>
          </p:nvSpPr>
          <p:spPr bwMode="auto">
            <a:xfrm>
              <a:off x="3429000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1" name="Oval 46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2302" name="Rectangle 42"/>
          <p:cNvSpPr>
            <a:spLocks noChangeArrowheads="1"/>
          </p:cNvSpPr>
          <p:nvPr/>
        </p:nvSpPr>
        <p:spPr bwMode="auto">
          <a:xfrm>
            <a:off x="53340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Rectangle 43"/>
          <p:cNvSpPr>
            <a:spLocks noChangeArrowheads="1"/>
          </p:cNvSpPr>
          <p:nvPr/>
        </p:nvSpPr>
        <p:spPr bwMode="auto">
          <a:xfrm>
            <a:off x="57912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4" name="Oval 46"/>
          <p:cNvSpPr>
            <a:spLocks noChangeArrowheads="1"/>
          </p:cNvSpPr>
          <p:nvPr/>
        </p:nvSpPr>
        <p:spPr bwMode="auto">
          <a:xfrm>
            <a:off x="58674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6" name="Rectangle 42"/>
          <p:cNvSpPr>
            <a:spLocks noChangeArrowheads="1"/>
          </p:cNvSpPr>
          <p:nvPr/>
        </p:nvSpPr>
        <p:spPr bwMode="auto">
          <a:xfrm>
            <a:off x="6629400" y="4114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Rectangle 43"/>
          <p:cNvSpPr>
            <a:spLocks noChangeArrowheads="1"/>
          </p:cNvSpPr>
          <p:nvPr/>
        </p:nvSpPr>
        <p:spPr bwMode="auto">
          <a:xfrm>
            <a:off x="70866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8" name="Oval 46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9" name="43 - Ορθογώνιο"/>
          <p:cNvSpPr>
            <a:spLocks noChangeArrowheads="1"/>
          </p:cNvSpPr>
          <p:nvPr/>
        </p:nvSpPr>
        <p:spPr bwMode="auto">
          <a:xfrm>
            <a:off x="2358457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0" name="Rectangle 42"/>
          <p:cNvSpPr>
            <a:spLocks noChangeArrowheads="1"/>
          </p:cNvSpPr>
          <p:nvPr/>
        </p:nvSpPr>
        <p:spPr bwMode="auto">
          <a:xfrm>
            <a:off x="3962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Rectangle 43"/>
          <p:cNvSpPr>
            <a:spLocks noChangeArrowheads="1"/>
          </p:cNvSpPr>
          <p:nvPr/>
        </p:nvSpPr>
        <p:spPr bwMode="auto">
          <a:xfrm>
            <a:off x="4419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2" name="Oval 46"/>
          <p:cNvSpPr>
            <a:spLocks noChangeArrowheads="1"/>
          </p:cNvSpPr>
          <p:nvPr/>
        </p:nvSpPr>
        <p:spPr bwMode="auto">
          <a:xfrm>
            <a:off x="4495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3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91051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4" name="63 - Ορθογώνιο"/>
          <p:cNvSpPr>
            <a:spLocks noChangeArrowheads="1"/>
          </p:cNvSpPr>
          <p:nvPr/>
        </p:nvSpPr>
        <p:spPr bwMode="auto">
          <a:xfrm>
            <a:off x="3440430" y="544792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2315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872230" y="536061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6" name="31 - Shape"/>
          <p:cNvCxnSpPr>
            <a:cxnSpLocks noChangeShapeType="1"/>
          </p:cNvCxnSpPr>
          <p:nvPr/>
        </p:nvCxnSpPr>
        <p:spPr bwMode="auto">
          <a:xfrm rot="16200000" flipH="1">
            <a:off x="3210629" y="4575584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7" name="31 - Shape"/>
          <p:cNvCxnSpPr>
            <a:cxnSpLocks noChangeShapeType="1"/>
          </p:cNvCxnSpPr>
          <p:nvPr/>
        </p:nvCxnSpPr>
        <p:spPr bwMode="auto">
          <a:xfrm flipV="1">
            <a:off x="4557394" y="4191000"/>
            <a:ext cx="5334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3" name="14 - TextBox"/>
          <p:cNvSpPr txBox="1">
            <a:spLocks noChangeArrowheads="1"/>
          </p:cNvSpPr>
          <p:nvPr/>
        </p:nvSpPr>
        <p:spPr bwMode="auto">
          <a:xfrm>
            <a:off x="499069" y="3124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2" name="51 - Ορθογώνιο">
            <a:extLst>
              <a:ext uri="{FF2B5EF4-FFF2-40B4-BE49-F238E27FC236}">
                <a16:creationId xmlns:a16="http://schemas.microsoft.com/office/drawing/2014/main" id="{C93B7140-7BD6-4756-B6F6-0DB1C89035FC}"/>
              </a:ext>
            </a:extLst>
          </p:cNvPr>
          <p:cNvSpPr/>
          <p:nvPr/>
        </p:nvSpPr>
        <p:spPr>
          <a:xfrm>
            <a:off x="533400" y="1143000"/>
            <a:ext cx="73914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defRPr/>
            </a:pPr>
            <a:r>
              <a:rPr lang="el-GR" kern="0" dirty="0"/>
              <a:t>Κάθε κόμβος περιλαμβάνει ένα σύνδεσμο προς τον επόμενο και προς τον προηγούμενο κόμβο. </a:t>
            </a:r>
            <a:endParaRPr lang="el-GR" dirty="0"/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886AC6BC-EB5A-40CA-9F6D-79CEC71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14" y="2063621"/>
            <a:ext cx="56861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Node previous}  </a:t>
            </a:r>
          </a:p>
        </p:txBody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C1A8FFDF-B56B-424B-85E8-D74936E88EDA}"/>
              </a:ext>
            </a:extLst>
          </p:cNvPr>
          <p:cNvGrpSpPr/>
          <p:nvPr/>
        </p:nvGrpSpPr>
        <p:grpSpPr>
          <a:xfrm>
            <a:off x="1444058" y="4114800"/>
            <a:ext cx="228600" cy="228600"/>
            <a:chOff x="1444058" y="4495800"/>
            <a:chExt cx="228600" cy="228600"/>
          </a:xfrm>
        </p:grpSpPr>
        <p:sp>
          <p:nvSpPr>
            <p:cNvPr id="35" name="Rectangle 43">
              <a:extLst>
                <a:ext uri="{FF2B5EF4-FFF2-40B4-BE49-F238E27FC236}">
                  <a16:creationId xmlns:a16="http://schemas.microsoft.com/office/drawing/2014/main" id="{1904E5CE-1AFD-403C-9553-800E8836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459ABFD6-5343-4034-AC21-1E348189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37" name="Rectangle 43">
            <a:extLst>
              <a:ext uri="{FF2B5EF4-FFF2-40B4-BE49-F238E27FC236}">
                <a16:creationId xmlns:a16="http://schemas.microsoft.com/office/drawing/2014/main" id="{525D4BF2-4EC7-4D23-B2B9-58CE540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46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C05C3914-D7D4-436C-AC17-F39A9DCC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36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1" name="18 - Ευθύγραμμο βέλος σύνδεσης">
            <a:extLst>
              <a:ext uri="{FF2B5EF4-FFF2-40B4-BE49-F238E27FC236}">
                <a16:creationId xmlns:a16="http://schemas.microsoft.com/office/drawing/2014/main" id="{EF16ABCC-1A29-43D7-BCEC-5E01CD403D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58457" y="4285202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2" name="Rectangle 43">
            <a:extLst>
              <a:ext uri="{FF2B5EF4-FFF2-40B4-BE49-F238E27FC236}">
                <a16:creationId xmlns:a16="http://schemas.microsoft.com/office/drawing/2014/main" id="{8A582E89-BC17-4D18-B098-D213EF0B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3" name="Oval 46">
            <a:extLst>
              <a:ext uri="{FF2B5EF4-FFF2-40B4-BE49-F238E27FC236}">
                <a16:creationId xmlns:a16="http://schemas.microsoft.com/office/drawing/2014/main" id="{B0954AD2-B651-41C5-8FB0-E8948E05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490" y="4199889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46" name="Ομάδα 45">
            <a:extLst>
              <a:ext uri="{FF2B5EF4-FFF2-40B4-BE49-F238E27FC236}">
                <a16:creationId xmlns:a16="http://schemas.microsoft.com/office/drawing/2014/main" id="{15401004-3204-4956-A40C-696ADD25EA9F}"/>
              </a:ext>
            </a:extLst>
          </p:cNvPr>
          <p:cNvGrpSpPr/>
          <p:nvPr/>
        </p:nvGrpSpPr>
        <p:grpSpPr>
          <a:xfrm>
            <a:off x="3733800" y="5029200"/>
            <a:ext cx="228600" cy="228600"/>
            <a:chOff x="1444058" y="4495800"/>
            <a:chExt cx="228600" cy="228600"/>
          </a:xfrm>
        </p:grpSpPr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DAAC75A5-2E23-4765-844A-5F9603FF2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88F75BD1-4DA4-4485-B8FA-1E1273CE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49" name="Ομάδα 48">
            <a:extLst>
              <a:ext uri="{FF2B5EF4-FFF2-40B4-BE49-F238E27FC236}">
                <a16:creationId xmlns:a16="http://schemas.microsoft.com/office/drawing/2014/main" id="{6E329ABA-61C3-485B-A09E-1894D98DC49D}"/>
              </a:ext>
            </a:extLst>
          </p:cNvPr>
          <p:cNvGrpSpPr/>
          <p:nvPr/>
        </p:nvGrpSpPr>
        <p:grpSpPr>
          <a:xfrm>
            <a:off x="5105400" y="4114800"/>
            <a:ext cx="228600" cy="228600"/>
            <a:chOff x="1444058" y="4495800"/>
            <a:chExt cx="228600" cy="228600"/>
          </a:xfrm>
        </p:grpSpPr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93D1A3C3-1B20-4ED3-9470-EEDACF04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8" y="4495800"/>
              <a:ext cx="228600" cy="228600"/>
            </a:xfrm>
            <a:prstGeom prst="rect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9AB794B2-373E-41CF-BBA1-D1C68D7B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448" y="456765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l-GR"/>
            </a:p>
          </p:txBody>
        </p:sp>
      </p:grpSp>
      <p:cxnSp>
        <p:nvCxnSpPr>
          <p:cNvPr id="53" name="18 - Ευθύγραμμο βέλος σύνδεσης">
            <a:extLst>
              <a:ext uri="{FF2B5EF4-FFF2-40B4-BE49-F238E27FC236}">
                <a16:creationId xmlns:a16="http://schemas.microsoft.com/office/drawing/2014/main" id="{51EC21C8-73A4-49F4-ADC2-2A5D983BCF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7343" y="4181887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18 - Ευθύγραμμο βέλος σύνδεσης">
            <a:extLst>
              <a:ext uri="{FF2B5EF4-FFF2-40B4-BE49-F238E27FC236}">
                <a16:creationId xmlns:a16="http://schemas.microsoft.com/office/drawing/2014/main" id="{880D3D14-B960-4124-A501-095A06B547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9800" y="4276089"/>
            <a:ext cx="455046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31 - Shape">
            <a:extLst>
              <a:ext uri="{FF2B5EF4-FFF2-40B4-BE49-F238E27FC236}">
                <a16:creationId xmlns:a16="http://schemas.microsoft.com/office/drawing/2014/main" id="{8E4BEA2A-F048-42A9-AC6A-4009AE393E8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731703" y="4285202"/>
            <a:ext cx="4572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31 - Shape">
            <a:extLst>
              <a:ext uri="{FF2B5EF4-FFF2-40B4-BE49-F238E27FC236}">
                <a16:creationId xmlns:a16="http://schemas.microsoft.com/office/drawing/2014/main" id="{5DEFC428-B5C7-4A92-AD24-7D96D3F32EE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355726" y="4590869"/>
            <a:ext cx="806156" cy="207167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4" name="43 - Ορθογώνιο">
            <a:extLst>
              <a:ext uri="{FF2B5EF4-FFF2-40B4-BE49-F238E27FC236}">
                <a16:creationId xmlns:a16="http://schemas.microsoft.com/office/drawing/2014/main" id="{F2AAB27A-425E-4C7B-985E-BE4CA270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090" y="3572415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z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65" name="62 - Ευθύγραμμο βέλος σύνδεσης">
            <a:extLst>
              <a:ext uri="{FF2B5EF4-FFF2-40B4-BE49-F238E27FC236}">
                <a16:creationId xmlns:a16="http://schemas.microsoft.com/office/drawing/2014/main" id="{2FCE8F3E-4568-45C4-B18B-9F18C5B822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43684" y="3841496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68 - Ορθογώνιο">
            <a:extLst>
              <a:ext uri="{FF2B5EF4-FFF2-40B4-BE49-F238E27FC236}">
                <a16:creationId xmlns:a16="http://schemas.microsoft.com/office/drawing/2014/main" id="{BE4BD0E7-9C34-467E-B2A0-2A1D8079B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37980"/>
            <a:ext cx="243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    = z;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z.previous</a:t>
            </a:r>
            <a:r>
              <a:rPr lang="en-US" dirty="0">
                <a:latin typeface="Consolas" panose="020B0609020204030204" pitchFamily="49" charset="0"/>
              </a:rPr>
              <a:t>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x.next</a:t>
            </a:r>
            <a:r>
              <a:rPr lang="en-US" dirty="0">
                <a:latin typeface="Consolas" panose="020B0609020204030204" pitchFamily="49" charset="0"/>
              </a:rPr>
              <a:t>     = t;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t.previous</a:t>
            </a:r>
            <a:r>
              <a:rPr lang="en-US" dirty="0">
                <a:latin typeface="Consolas" panose="020B0609020204030204" pitchFamily="49" charset="0"/>
              </a:rPr>
              <a:t> = x;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7C76D-CB24-4EBD-A58A-1CD623F33E16}"/>
              </a:ext>
            </a:extLst>
          </p:cNvPr>
          <p:cNvSpPr txBox="1"/>
          <p:nvPr/>
        </p:nvSpPr>
        <p:spPr>
          <a:xfrm>
            <a:off x="184203" y="6096000"/>
            <a:ext cx="862319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txBody>
          <a:bodyPr wrap="none" rtlCol="0">
            <a:spAutoFit/>
          </a:bodyPr>
          <a:lstStyle/>
          <a:p>
            <a:r>
              <a:rPr lang="el-GR" dirty="0"/>
              <a:t>Προσοχή στις ειδικές περιπτώσεις! Θα πρέπει να ελέγξουμε αν ο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el-GR" dirty="0"/>
              <a:t>ή ο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</a:t>
            </a:r>
            <a:r>
              <a:rPr lang="el-GR" dirty="0"/>
              <a:t>είναι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endParaRPr lang="el-G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6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10E940-7BC5-4320-A876-360A099E2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484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sz="3000" kern="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Αποτελέσματα εκτέλεσης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23C94CC-A9FC-4588-AD59-4F5A16C7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3542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cxnSp>
        <p:nvCxnSpPr>
          <p:cNvPr id="35" name="17 - Ευθύγραμμο βέλος σύνδεσης"/>
          <p:cNvCxnSpPr>
            <a:cxnSpLocks noChangeShapeType="1"/>
          </p:cNvCxnSpPr>
          <p:nvPr/>
        </p:nvCxnSpPr>
        <p:spPr bwMode="auto">
          <a:xfrm>
            <a:off x="990600" y="4876800"/>
            <a:ext cx="5334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0" name="59 - Ορθογώνιο"/>
          <p:cNvSpPr>
            <a:spLocks noChangeArrowheads="1"/>
          </p:cNvSpPr>
          <p:nvPr/>
        </p:nvSpPr>
        <p:spPr bwMode="auto">
          <a:xfrm>
            <a:off x="119538" y="4572000"/>
            <a:ext cx="5335243" cy="369332"/>
          </a:xfrm>
          <a:prstGeom prst="rect">
            <a:avLst/>
          </a:prstGeom>
          <a:solidFill>
            <a:srgbClr val="D9E7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Node first</a:t>
            </a:r>
            <a:r>
              <a:rPr lang="el-GR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l-GR" dirty="0">
                <a:latin typeface="Calibri" pitchFamily="34" charset="0"/>
              </a:rPr>
              <a:t>αναφορά στον πρώτο κόμβο της λίστας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152400" y="5715000"/>
            <a:ext cx="8915400" cy="778675"/>
          </a:xfrm>
          <a:prstGeom prst="rect">
            <a:avLst/>
          </a:prstGeom>
          <a:solidFill>
            <a:srgbClr val="FFFF99">
              <a:alpha val="15000"/>
            </a:srgb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l-GR" dirty="0"/>
              <a:t>Για να προσπελάσουμε τα στοιχεία της λίστας χρειαζόμαστε μια αναφορά στον πρώτο κόμβο της λίστας. Η αναφορά αποθηκεύεται στη μεταβλητή  </a:t>
            </a:r>
            <a:r>
              <a:rPr lang="en-US" dirty="0">
                <a:latin typeface="Consolas" panose="020B0609020204030204" pitchFamily="49" charset="0"/>
              </a:rPr>
              <a:t>first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/>
              <a:t>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r>
              <a:rPr lang="en-US" dirty="0"/>
              <a:t>)</a:t>
            </a:r>
            <a:r>
              <a:rPr lang="el-GR" dirty="0"/>
              <a:t>.</a:t>
            </a: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15240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19812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20574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3" name="17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1304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8194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32766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33528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47" name="21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4258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41148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45720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46482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51" name="25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7212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ectangle 42"/>
          <p:cNvSpPr>
            <a:spLocks noChangeArrowheads="1"/>
          </p:cNvSpPr>
          <p:nvPr/>
        </p:nvSpPr>
        <p:spPr bwMode="auto">
          <a:xfrm>
            <a:off x="54102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4" name="Rectangle 43"/>
          <p:cNvSpPr>
            <a:spLocks noChangeArrowheads="1"/>
          </p:cNvSpPr>
          <p:nvPr/>
        </p:nvSpPr>
        <p:spPr bwMode="auto">
          <a:xfrm>
            <a:off x="58674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5" name="Oval 46"/>
          <p:cNvSpPr>
            <a:spLocks noChangeArrowheads="1"/>
          </p:cNvSpPr>
          <p:nvPr/>
        </p:nvSpPr>
        <p:spPr bwMode="auto">
          <a:xfrm>
            <a:off x="59436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56" name="29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016625" y="51419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6705600" y="5029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7162800" y="5029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59" name="Oval 46"/>
          <p:cNvSpPr>
            <a:spLocks noChangeArrowheads="1"/>
          </p:cNvSpPr>
          <p:nvPr/>
        </p:nvSpPr>
        <p:spPr bwMode="auto">
          <a:xfrm>
            <a:off x="7239000" y="5105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0" name="34 - TextBox"/>
          <p:cNvSpPr txBox="1">
            <a:spLocks noChangeArrowheads="1"/>
          </p:cNvSpPr>
          <p:nvPr/>
        </p:nvSpPr>
        <p:spPr bwMode="auto">
          <a:xfrm>
            <a:off x="6374009" y="4038600"/>
            <a:ext cx="18966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μηδενική</a:t>
            </a:r>
          </a:p>
          <a:p>
            <a:r>
              <a:rPr lang="el-GR" dirty="0"/>
              <a:t>αναφορά (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null</a:t>
            </a:r>
            <a:r>
              <a:rPr lang="en-US" dirty="0"/>
              <a:t>)</a:t>
            </a:r>
            <a:r>
              <a:rPr lang="el-GR" dirty="0"/>
              <a:t> </a:t>
            </a:r>
          </a:p>
        </p:txBody>
      </p:sp>
      <p:sp>
        <p:nvSpPr>
          <p:cNvPr id="61" name="AutoShape 11"/>
          <p:cNvSpPr>
            <a:spLocks noChangeArrowheads="1"/>
          </p:cNvSpPr>
          <p:nvPr/>
        </p:nvSpPr>
        <p:spPr bwMode="auto">
          <a:xfrm rot="5400000">
            <a:off x="7154863" y="47244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65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66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7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8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69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EBB4B1F9-15D3-4A4F-B89C-F4071BE8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9229" name="38 - TextBox"/>
          <p:cNvSpPr txBox="1">
            <a:spLocks noChangeArrowheads="1"/>
          </p:cNvSpPr>
          <p:nvPr/>
        </p:nvSpPr>
        <p:spPr bwMode="auto">
          <a:xfrm>
            <a:off x="685800" y="4800600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l-GR" dirty="0"/>
              <a:t>δημιουργία νέου κόμβου</a:t>
            </a:r>
            <a:r>
              <a:rPr lang="en-US" dirty="0"/>
              <a:t>:  </a:t>
            </a:r>
            <a:r>
              <a:rPr lang="en-US" sz="1800" dirty="0">
                <a:latin typeface="Consolas" panose="020B0609020204030204" pitchFamily="49" charset="0"/>
              </a:rPr>
              <a:t>Node x = new Node();</a:t>
            </a:r>
            <a:endParaRPr lang="el-GR" sz="1800" dirty="0">
              <a:latin typeface="Consolas" panose="020B0609020204030204" pitchFamily="49" charset="0"/>
            </a:endParaRPr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524000" y="5791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1981200" y="5791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9" name="Oval 46"/>
          <p:cNvSpPr>
            <a:spLocks noChangeArrowheads="1"/>
          </p:cNvSpPr>
          <p:nvPr/>
        </p:nvSpPr>
        <p:spPr bwMode="auto">
          <a:xfrm>
            <a:off x="2057400" y="5867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20" name="43 - Ορθογώνιο"/>
          <p:cNvSpPr>
            <a:spLocks noChangeArrowheads="1"/>
          </p:cNvSpPr>
          <p:nvPr/>
        </p:nvSpPr>
        <p:spPr bwMode="auto">
          <a:xfrm>
            <a:off x="838200" y="5345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21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1270794" y="56141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" name="21 - Ορθογώνιο"/>
          <p:cNvSpPr/>
          <p:nvPr/>
        </p:nvSpPr>
        <p:spPr>
          <a:xfrm>
            <a:off x="2369471" y="5421868"/>
            <a:ext cx="5387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x.item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dirty="0">
                <a:latin typeface="+mn-lt"/>
              </a:rPr>
              <a:t>πεδίο </a:t>
            </a:r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item</a:t>
            </a:r>
            <a:r>
              <a:rPr lang="en-US" dirty="0">
                <a:latin typeface="+mn-lt"/>
              </a:rPr>
              <a:t>  </a:t>
            </a:r>
            <a:r>
              <a:rPr lang="el-GR" dirty="0">
                <a:latin typeface="+mn-lt"/>
              </a:rPr>
              <a:t>του κόμβου</a:t>
            </a:r>
            <a:r>
              <a:rPr lang="en-US" dirty="0">
                <a:latin typeface="+mn-lt"/>
              </a:rPr>
              <a:t> </a:t>
            </a:r>
            <a:r>
              <a:rPr lang="el-GR" dirty="0">
                <a:latin typeface="+mn-lt"/>
              </a:rPr>
              <a:t>με αναφορά 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22 - Ορθογώνιο"/>
          <p:cNvSpPr/>
          <p:nvPr/>
        </p:nvSpPr>
        <p:spPr>
          <a:xfrm>
            <a:off x="2362200" y="6019800"/>
            <a:ext cx="5367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nsolas" panose="020B0609020204030204" pitchFamily="49" charset="0"/>
              </a:rPr>
              <a:t>x</a:t>
            </a:r>
            <a:r>
              <a:rPr lang="el-GR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latin typeface="Consolas" panose="020B0609020204030204" pitchFamily="49" charset="0"/>
              </a:rPr>
              <a:t>next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 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l-GR" dirty="0">
                <a:latin typeface="+mn-lt"/>
              </a:rPr>
              <a:t>πεδίο </a:t>
            </a:r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Calibri" pitchFamily="34" charset="0"/>
                <a:cs typeface="Courier New" pitchFamily="49" charset="0"/>
              </a:rPr>
              <a:t>next</a:t>
            </a:r>
            <a:r>
              <a:rPr lang="en-US" dirty="0">
                <a:latin typeface="+mn-lt"/>
              </a:rPr>
              <a:t>  </a:t>
            </a:r>
            <a:r>
              <a:rPr lang="el-GR" dirty="0">
                <a:latin typeface="+mn-lt"/>
              </a:rPr>
              <a:t>του κόμβου με αναφορά 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209800" y="35814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667000" y="35814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27" name="Oval 46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28" name="54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816225" y="36941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59 - Ορθογώνιο"/>
          <p:cNvSpPr>
            <a:spLocks noChangeArrowheads="1"/>
          </p:cNvSpPr>
          <p:nvPr/>
        </p:nvSpPr>
        <p:spPr bwMode="auto">
          <a:xfrm>
            <a:off x="1100174" y="3505200"/>
            <a:ext cx="9444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: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0" name="60 - Ορθογώνιο"/>
          <p:cNvSpPr>
            <a:spLocks noChangeArrowheads="1"/>
          </p:cNvSpPr>
          <p:nvPr/>
        </p:nvSpPr>
        <p:spPr bwMode="auto">
          <a:xfrm>
            <a:off x="2080092" y="39624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item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1" name="61 - Ορθογώνιο"/>
          <p:cNvSpPr>
            <a:spLocks noChangeArrowheads="1"/>
          </p:cNvSpPr>
          <p:nvPr/>
        </p:nvSpPr>
        <p:spPr bwMode="auto">
          <a:xfrm>
            <a:off x="3073400" y="3276600"/>
            <a:ext cx="4154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next</a:t>
            </a:r>
            <a:r>
              <a:rPr lang="el-GR" dirty="0">
                <a:latin typeface="Courier New" pitchFamily="49" charset="0"/>
              </a:rPr>
              <a:t> </a:t>
            </a:r>
            <a:r>
              <a:rPr lang="en-US" dirty="0">
                <a:latin typeface="+mn-lt"/>
              </a:rPr>
              <a:t>:</a:t>
            </a:r>
            <a:r>
              <a:rPr lang="en-US" b="1" dirty="0">
                <a:latin typeface="+mn-lt"/>
              </a:rPr>
              <a:t> </a:t>
            </a:r>
            <a:r>
              <a:rPr lang="el-GR" dirty="0"/>
              <a:t>αναφορά σε κόμβο τύπου </a:t>
            </a:r>
            <a:r>
              <a:rPr lang="en-US" dirty="0">
                <a:latin typeface="Consolas" panose="020B0609020204030204" pitchFamily="49" charset="0"/>
              </a:rPr>
              <a:t>Node</a:t>
            </a:r>
            <a:endParaRPr lang="el-GR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4B730AE5-650C-44FF-BC68-61EFDB9F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87138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l-GR" b="1" kern="0" dirty="0"/>
              <a:t>Συνδεδεμένη λίστα αλφαριθμητικών </a:t>
            </a:r>
            <a:endParaRPr lang="el-GR" b="1" dirty="0"/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22E1297C-642F-4A33-89E2-C95732D6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7862793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alibri" pitchFamily="34" charset="0"/>
              </a:rPr>
              <a:t>	// </a:t>
            </a:r>
            <a:r>
              <a:rPr lang="el-GR" sz="2000" dirty="0">
                <a:solidFill>
                  <a:srgbClr val="993366"/>
                </a:solidFill>
                <a:latin typeface="Calibri" pitchFamily="34" charset="0"/>
              </a:rPr>
              <a:t>κόμβοι συνδεδεμένης λίστας</a:t>
            </a:r>
            <a:endParaRPr lang="en-US" sz="2000" dirty="0">
              <a:solidFill>
                <a:srgbClr val="993366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private static class </a:t>
            </a:r>
            <a:r>
              <a:rPr lang="en-US" sz="2000" b="1" dirty="0">
                <a:latin typeface="Calibri" pitchFamily="34" charset="0"/>
              </a:rPr>
              <a:t>Node</a:t>
            </a:r>
            <a:r>
              <a:rPr lang="en-US" sz="2000" dirty="0">
                <a:latin typeface="Calibri" pitchFamily="34" charset="0"/>
              </a:rPr>
              <a:t> {</a:t>
            </a:r>
          </a:p>
          <a:p>
            <a:pPr algn="l"/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		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String </a:t>
            </a: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str</a:t>
            </a:r>
            <a:r>
              <a:rPr lang="en-US" sz="2000" dirty="0">
                <a:latin typeface="Calibri" pitchFamily="34" charset="0"/>
              </a:rPr>
              <a:t>;   </a:t>
            </a:r>
            <a:r>
              <a:rPr lang="en-US" sz="2000" dirty="0">
                <a:solidFill>
                  <a:srgbClr val="993366"/>
                </a:solidFill>
                <a:latin typeface="Calibri" pitchFamily="34" charset="0"/>
              </a:rPr>
              <a:t>// </a:t>
            </a:r>
            <a:r>
              <a:rPr lang="el-GR" sz="2000" dirty="0">
                <a:solidFill>
                  <a:srgbClr val="993366"/>
                </a:solidFill>
                <a:latin typeface="Calibri" pitchFamily="34" charset="0"/>
              </a:rPr>
              <a:t>αλφαριθμητικό που αποθηκεύει ο κόμβος</a:t>
            </a:r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		Node </a:t>
            </a: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next</a:t>
            </a:r>
            <a:r>
              <a:rPr lang="en-US" sz="2000" dirty="0">
                <a:latin typeface="Calibri" pitchFamily="34" charset="0"/>
              </a:rPr>
              <a:t>;</a:t>
            </a:r>
            <a:r>
              <a:rPr lang="el-GR" sz="2000" dirty="0"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993366"/>
                </a:solidFill>
                <a:latin typeface="Calibri" pitchFamily="34" charset="0"/>
              </a:rPr>
              <a:t>// </a:t>
            </a:r>
            <a:r>
              <a:rPr lang="el-GR" sz="2000" dirty="0">
                <a:solidFill>
                  <a:srgbClr val="993366"/>
                </a:solidFill>
                <a:latin typeface="Calibri" pitchFamily="34" charset="0"/>
              </a:rPr>
              <a:t>επόμενος κόμβος της λίστας</a:t>
            </a:r>
            <a:endParaRPr lang="en-US" sz="2000" dirty="0">
              <a:latin typeface="Calibri" pitchFamily="34" charset="0"/>
            </a:endParaRPr>
          </a:p>
          <a:p>
            <a:pPr algn="l"/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		Node(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String</a:t>
            </a:r>
            <a:r>
              <a:rPr lang="en-US" sz="2000" dirty="0">
                <a:latin typeface="Calibri" pitchFamily="34" charset="0"/>
              </a:rPr>
              <a:t> s) {</a:t>
            </a:r>
            <a:r>
              <a:rPr lang="el-GR" sz="2000" dirty="0">
                <a:latin typeface="Calibri" pitchFamily="34" charset="0"/>
              </a:rPr>
              <a:t>  </a:t>
            </a:r>
            <a:r>
              <a:rPr lang="en-US" sz="2000" dirty="0">
                <a:solidFill>
                  <a:srgbClr val="993366"/>
                </a:solidFill>
                <a:latin typeface="Calibri" pitchFamily="34" charset="0"/>
              </a:rPr>
              <a:t>// </a:t>
            </a:r>
            <a:r>
              <a:rPr lang="el-GR" sz="2000" dirty="0">
                <a:solidFill>
                  <a:srgbClr val="993366"/>
                </a:solidFill>
                <a:latin typeface="Calibri" pitchFamily="34" charset="0"/>
              </a:rPr>
              <a:t>αρχικοποίηση</a:t>
            </a:r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			</a:t>
            </a:r>
            <a:r>
              <a:rPr lang="en-US" sz="2000" dirty="0" err="1">
                <a:solidFill>
                  <a:srgbClr val="3333FF"/>
                </a:solidFill>
                <a:latin typeface="Calibri" pitchFamily="34" charset="0"/>
              </a:rPr>
              <a:t>this</a:t>
            </a:r>
            <a:r>
              <a:rPr lang="en-US" sz="2000" dirty="0" err="1">
                <a:latin typeface="Calibri" pitchFamily="34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Calibri" pitchFamily="34" charset="0"/>
              </a:rPr>
              <a:t>str</a:t>
            </a:r>
            <a:r>
              <a:rPr lang="en-US" sz="2000" dirty="0">
                <a:latin typeface="Calibri" pitchFamily="34" charset="0"/>
              </a:rPr>
              <a:t> = s; </a:t>
            </a:r>
          </a:p>
          <a:p>
            <a:pPr algn="l"/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			</a:t>
            </a:r>
            <a:r>
              <a:rPr lang="en-US" sz="2000" dirty="0" err="1">
                <a:solidFill>
                  <a:srgbClr val="3333FF"/>
                </a:solidFill>
                <a:latin typeface="Calibri" pitchFamily="34" charset="0"/>
              </a:rPr>
              <a:t>this</a:t>
            </a:r>
            <a:r>
              <a:rPr lang="en-US" sz="2000" dirty="0" err="1">
                <a:latin typeface="Calibri" pitchFamily="34" charset="0"/>
              </a:rPr>
              <a:t>.</a:t>
            </a:r>
            <a:r>
              <a:rPr lang="en-US" sz="2000" dirty="0" err="1">
                <a:solidFill>
                  <a:schemeClr val="accent2"/>
                </a:solidFill>
                <a:latin typeface="Calibri" pitchFamily="34" charset="0"/>
              </a:rPr>
              <a:t>next</a:t>
            </a: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= </a:t>
            </a:r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null</a:t>
            </a:r>
            <a:r>
              <a:rPr lang="en-US" sz="2000" dirty="0">
                <a:latin typeface="Calibri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3333FF"/>
                </a:solidFill>
                <a:latin typeface="Calibri" pitchFamily="34" charset="0"/>
              </a:rPr>
              <a:t>		</a:t>
            </a:r>
            <a:r>
              <a:rPr lang="en-US" sz="2000" dirty="0">
                <a:latin typeface="Calibri" pitchFamily="34" charset="0"/>
              </a:rPr>
              <a:t>}</a:t>
            </a:r>
          </a:p>
          <a:p>
            <a:pPr algn="l"/>
            <a:r>
              <a:rPr lang="en-US" sz="2000" dirty="0">
                <a:latin typeface="Calibri" pitchFamily="34" charset="0"/>
              </a:rPr>
              <a:t>	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0246" name="14 - TextBox"/>
          <p:cNvSpPr txBox="1">
            <a:spLocks noChangeArrowheads="1"/>
          </p:cNvSpPr>
          <p:nvPr/>
        </p:nvSpPr>
        <p:spPr bwMode="auto">
          <a:xfrm>
            <a:off x="499069" y="3505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247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8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49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0" name="1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51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2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3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4" name="22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5782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55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6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57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58" name="26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59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0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1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2" name="43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endParaRPr lang="el-GR">
              <a:latin typeface="Consolas" panose="020B0609020204030204" pitchFamily="49" charset="0"/>
            </a:endParaRPr>
          </a:p>
        </p:txBody>
      </p:sp>
      <p:sp>
        <p:nvSpPr>
          <p:cNvPr id="10263" name="44 - Ορθογώνιο"/>
          <p:cNvSpPr>
            <a:spLocks noChangeArrowheads="1"/>
          </p:cNvSpPr>
          <p:nvPr/>
        </p:nvSpPr>
        <p:spPr bwMode="auto">
          <a:xfrm>
            <a:off x="3276600" y="4038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0264" name="Rectangle 42"/>
          <p:cNvSpPr>
            <a:spLocks noChangeArrowheads="1"/>
          </p:cNvSpPr>
          <p:nvPr/>
        </p:nvSpPr>
        <p:spPr bwMode="auto">
          <a:xfrm>
            <a:off x="3733800" y="5410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5" name="Rectangle 43"/>
          <p:cNvSpPr>
            <a:spLocks noChangeArrowheads="1"/>
          </p:cNvSpPr>
          <p:nvPr/>
        </p:nvSpPr>
        <p:spPr bwMode="auto">
          <a:xfrm>
            <a:off x="4191000" y="5410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0266" name="Oval 46"/>
          <p:cNvSpPr>
            <a:spLocks noChangeArrowheads="1"/>
          </p:cNvSpPr>
          <p:nvPr/>
        </p:nvSpPr>
        <p:spPr bwMode="auto">
          <a:xfrm>
            <a:off x="4267200" y="5486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0267" name="53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0520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268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269" name="63 - Ορθογώνιο"/>
          <p:cNvSpPr>
            <a:spLocks noChangeArrowheads="1"/>
          </p:cNvSpPr>
          <p:nvPr/>
        </p:nvSpPr>
        <p:spPr bwMode="auto">
          <a:xfrm>
            <a:off x="3048000" y="572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0270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479800" y="56388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Text Box 40">
            <a:extLst>
              <a:ext uri="{FF2B5EF4-FFF2-40B4-BE49-F238E27FC236}">
                <a16:creationId xmlns:a16="http://schemas.microsoft.com/office/drawing/2014/main" id="{22E1297C-642F-4A33-89E2-C95732D6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  <p:extLst>
      <p:ext uri="{BB962C8B-B14F-4D97-AF65-F5344CB8AC3E}">
        <p14:creationId xmlns:p14="http://schemas.microsoft.com/office/powerpoint/2010/main" val="142110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1271" name="44 - Ορθογώνιο"/>
          <p:cNvSpPr>
            <a:spLocks noChangeArrowheads="1"/>
          </p:cNvSpPr>
          <p:nvPr/>
        </p:nvSpPr>
        <p:spPr bwMode="auto">
          <a:xfrm>
            <a:off x="3962400" y="40386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1272" name="53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8902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73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4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5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76" name="3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77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8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79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0" name="Rectangle 42"/>
          <p:cNvSpPr>
            <a:spLocks noChangeArrowheads="1"/>
          </p:cNvSpPr>
          <p:nvPr/>
        </p:nvSpPr>
        <p:spPr bwMode="auto">
          <a:xfrm>
            <a:off x="5105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1" name="Rectangle 43"/>
          <p:cNvSpPr>
            <a:spLocks noChangeArrowheads="1"/>
          </p:cNvSpPr>
          <p:nvPr/>
        </p:nvSpPr>
        <p:spPr bwMode="auto">
          <a:xfrm>
            <a:off x="5562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2" name="Oval 4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83" name="5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5711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84" name="Rectangle 42"/>
          <p:cNvSpPr>
            <a:spLocks noChangeArrowheads="1"/>
          </p:cNvSpPr>
          <p:nvPr/>
        </p:nvSpPr>
        <p:spPr bwMode="auto">
          <a:xfrm>
            <a:off x="6400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5" name="Rectangle 43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6" name="Oval 46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7" name="56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endParaRPr lang="el-GR">
              <a:latin typeface="Consolas" panose="020B0609020204030204" pitchFamily="49" charset="0"/>
            </a:endParaRPr>
          </a:p>
        </p:txBody>
      </p:sp>
      <p:sp>
        <p:nvSpPr>
          <p:cNvPr id="11288" name="Rectangle 42"/>
          <p:cNvSpPr>
            <a:spLocks noChangeArrowheads="1"/>
          </p:cNvSpPr>
          <p:nvPr/>
        </p:nvSpPr>
        <p:spPr bwMode="auto">
          <a:xfrm>
            <a:off x="3962400" y="5410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89" name="Rectangle 43"/>
          <p:cNvSpPr>
            <a:spLocks noChangeArrowheads="1"/>
          </p:cNvSpPr>
          <p:nvPr/>
        </p:nvSpPr>
        <p:spPr bwMode="auto">
          <a:xfrm>
            <a:off x="4419600" y="5410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1290" name="Oval 46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1291" name="60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92" name="61 - Ορθογώνιο"/>
          <p:cNvSpPr>
            <a:spLocks noChangeArrowheads="1"/>
          </p:cNvSpPr>
          <p:nvPr/>
        </p:nvSpPr>
        <p:spPr bwMode="auto">
          <a:xfrm>
            <a:off x="3276600" y="572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1293" name="65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708400" y="56388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294" name="31 - Shape"/>
          <p:cNvCxnSpPr>
            <a:cxnSpLocks noChangeShapeType="1"/>
            <a:stCxn id="11290" idx="6"/>
          </p:cNvCxnSpPr>
          <p:nvPr/>
        </p:nvCxnSpPr>
        <p:spPr bwMode="auto">
          <a:xfrm flipV="1">
            <a:off x="4572000" y="4724400"/>
            <a:ext cx="533400" cy="80010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95" name="68 - Ορθογώνιο"/>
          <p:cNvSpPr>
            <a:spLocks noChangeArrowheads="1"/>
          </p:cNvSpPr>
          <p:nvPr/>
        </p:nvSpPr>
        <p:spPr bwMode="auto">
          <a:xfrm>
            <a:off x="5181600" y="5410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1296" name="69 - Ευθύγραμμο βέλος σύνδεσης"/>
          <p:cNvCxnSpPr>
            <a:cxnSpLocks noChangeShapeType="1"/>
            <a:endCxn id="11280" idx="1"/>
          </p:cNvCxnSpPr>
          <p:nvPr/>
        </p:nvCxnSpPr>
        <p:spPr bwMode="auto">
          <a:xfrm>
            <a:off x="3505200" y="4608513"/>
            <a:ext cx="1600200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 useBgFill="1">
        <p:nvSpPr>
          <p:cNvPr id="33" name="32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14 - TextBox"/>
          <p:cNvSpPr txBox="1">
            <a:spLocks noChangeArrowheads="1"/>
          </p:cNvSpPr>
          <p:nvPr/>
        </p:nvSpPr>
        <p:spPr bwMode="auto">
          <a:xfrm>
            <a:off x="499069" y="3505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D72772B9-F464-4091-B49F-97D35079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2295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6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297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298" name="1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99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0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1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2" name="Rectangle 42"/>
          <p:cNvSpPr>
            <a:spLocks noChangeArrowheads="1"/>
          </p:cNvSpPr>
          <p:nvPr/>
        </p:nvSpPr>
        <p:spPr bwMode="auto">
          <a:xfrm>
            <a:off x="5105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3" name="Rectangle 43"/>
          <p:cNvSpPr>
            <a:spLocks noChangeArrowheads="1"/>
          </p:cNvSpPr>
          <p:nvPr/>
        </p:nvSpPr>
        <p:spPr bwMode="auto">
          <a:xfrm>
            <a:off x="5562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4" name="Oval 4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05" name="26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5711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06" name="Rectangle 42"/>
          <p:cNvSpPr>
            <a:spLocks noChangeArrowheads="1"/>
          </p:cNvSpPr>
          <p:nvPr/>
        </p:nvSpPr>
        <p:spPr bwMode="auto">
          <a:xfrm>
            <a:off x="6400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7" name="Rectangle 43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8" name="Oval 46"/>
          <p:cNvSpPr>
            <a:spLocks noChangeArrowheads="1"/>
          </p:cNvSpPr>
          <p:nvPr/>
        </p:nvSpPr>
        <p:spPr bwMode="auto">
          <a:xfrm>
            <a:off x="6934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09" name="43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0" name="Rectangle 42"/>
          <p:cNvSpPr>
            <a:spLocks noChangeArrowheads="1"/>
          </p:cNvSpPr>
          <p:nvPr/>
        </p:nvSpPr>
        <p:spPr bwMode="auto">
          <a:xfrm>
            <a:off x="3962400" y="54102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1" name="Rectangle 43"/>
          <p:cNvSpPr>
            <a:spLocks noChangeArrowheads="1"/>
          </p:cNvSpPr>
          <p:nvPr/>
        </p:nvSpPr>
        <p:spPr bwMode="auto">
          <a:xfrm>
            <a:off x="4419600" y="54102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2312" name="Oval 46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2313" name="62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4" name="63 - Ορθογώνιο"/>
          <p:cNvSpPr>
            <a:spLocks noChangeArrowheads="1"/>
          </p:cNvSpPr>
          <p:nvPr/>
        </p:nvSpPr>
        <p:spPr bwMode="auto">
          <a:xfrm>
            <a:off x="3276600" y="5726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</a:t>
            </a:r>
            <a:endParaRPr lang="el-GR">
              <a:latin typeface="Consolas" panose="020B0609020204030204" pitchFamily="49" charset="0"/>
            </a:endParaRPr>
          </a:p>
        </p:txBody>
      </p:sp>
      <p:cxnSp>
        <p:nvCxnSpPr>
          <p:cNvPr id="12315" name="64 - Ευθύγραμμο βέλος σύνδεσης"/>
          <p:cNvCxnSpPr>
            <a:cxnSpLocks noChangeShapeType="1"/>
          </p:cNvCxnSpPr>
          <p:nvPr/>
        </p:nvCxnSpPr>
        <p:spPr bwMode="auto">
          <a:xfrm rot="10800000" flipH="1">
            <a:off x="3708400" y="5638800"/>
            <a:ext cx="165100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6" name="31 - Shape"/>
          <p:cNvCxnSpPr>
            <a:cxnSpLocks noChangeShapeType="1"/>
            <a:stCxn id="12301" idx="5"/>
            <a:endCxn id="12310" idx="1"/>
          </p:cNvCxnSpPr>
          <p:nvPr/>
        </p:nvCxnSpPr>
        <p:spPr bwMode="auto">
          <a:xfrm rot="16200000" flipH="1">
            <a:off x="3322638" y="4884738"/>
            <a:ext cx="887412" cy="392112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17" name="31 - Shape"/>
          <p:cNvCxnSpPr>
            <a:cxnSpLocks noChangeShapeType="1"/>
            <a:stCxn id="12312" idx="6"/>
            <a:endCxn id="12302" idx="1"/>
          </p:cNvCxnSpPr>
          <p:nvPr/>
        </p:nvCxnSpPr>
        <p:spPr bwMode="auto">
          <a:xfrm flipV="1">
            <a:off x="4572000" y="4610100"/>
            <a:ext cx="533400" cy="9144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318" name="34 - Ορθογώνιο"/>
          <p:cNvSpPr>
            <a:spLocks noChangeArrowheads="1"/>
          </p:cNvSpPr>
          <p:nvPr/>
        </p:nvSpPr>
        <p:spPr bwMode="auto">
          <a:xfrm>
            <a:off x="5181600" y="57912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t;  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2319" name="68 - Ορθογώνιο"/>
          <p:cNvSpPr>
            <a:spLocks noChangeArrowheads="1"/>
          </p:cNvSpPr>
          <p:nvPr/>
        </p:nvSpPr>
        <p:spPr bwMode="auto">
          <a:xfrm>
            <a:off x="5181600" y="54102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 = 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next;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33" name="14 - TextBox"/>
          <p:cNvSpPr txBox="1">
            <a:spLocks noChangeArrowheads="1"/>
          </p:cNvSpPr>
          <p:nvPr/>
        </p:nvSpPr>
        <p:spPr bwMode="auto">
          <a:xfrm>
            <a:off x="499069" y="3505200"/>
            <a:ext cx="3764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/>
              <a:t>Εισαγωγή του κόμβου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7260736B-2265-4DB7-8768-B499EF54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l-G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Συνδεδεμένες Λίστες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42"/>
          <p:cNvSpPr txBox="1">
            <a:spLocks noChangeArrowheads="1"/>
          </p:cNvSpPr>
          <p:nvPr/>
        </p:nvSpPr>
        <p:spPr bwMode="auto">
          <a:xfrm>
            <a:off x="533400" y="12954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l-GR" kern="0" dirty="0">
                <a:latin typeface="+mn-lt"/>
                <a:cs typeface="+mn-cs"/>
              </a:rPr>
              <a:t>Συνδεδεμένη λίστα</a:t>
            </a:r>
            <a:r>
              <a:rPr lang="en-US" kern="0" dirty="0">
                <a:latin typeface="+mn-lt"/>
                <a:cs typeface="+mn-cs"/>
              </a:rPr>
              <a:t>: </a:t>
            </a:r>
            <a:r>
              <a:rPr lang="el-GR" kern="0" dirty="0">
                <a:latin typeface="+mn-lt"/>
                <a:cs typeface="+mn-cs"/>
              </a:rPr>
              <a:t>Αποθηκεύει ένα σύνολο στοιχείων σε κόμβους.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51 - Ορθογώνιο"/>
          <p:cNvSpPr/>
          <p:nvPr/>
        </p:nvSpPr>
        <p:spPr>
          <a:xfrm>
            <a:off x="533400" y="1676400"/>
            <a:ext cx="73914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l-GR" kern="0" dirty="0"/>
              <a:t>Κάθε κόμβος περιλαμβάνει ένα σύνδεσμο προς τον επόμενο κόμβο. </a:t>
            </a:r>
            <a:endParaRPr lang="el-GR" dirty="0"/>
          </a:p>
        </p:txBody>
      </p:sp>
      <p:sp>
        <p:nvSpPr>
          <p:cNvPr id="13318" name="14 - TextBox"/>
          <p:cNvSpPr txBox="1">
            <a:spLocks noChangeArrowheads="1"/>
          </p:cNvSpPr>
          <p:nvPr/>
        </p:nvSpPr>
        <p:spPr bwMode="auto">
          <a:xfrm>
            <a:off x="571500" y="3505200"/>
            <a:ext cx="350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l-GR" dirty="0"/>
              <a:t>Διαγραφή του κόμβου</a:t>
            </a:r>
            <a:r>
              <a:rPr lang="en-US" dirty="0"/>
              <a:t> </a:t>
            </a:r>
            <a:r>
              <a:rPr lang="el-GR" dirty="0"/>
              <a:t>μετά τον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endParaRPr lang="el-GR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319" name="Rectangle 42"/>
          <p:cNvSpPr>
            <a:spLocks noChangeArrowheads="1"/>
          </p:cNvSpPr>
          <p:nvPr/>
        </p:nvSpPr>
        <p:spPr bwMode="auto">
          <a:xfrm>
            <a:off x="16764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0" name="Rectangle 43"/>
          <p:cNvSpPr>
            <a:spLocks noChangeArrowheads="1"/>
          </p:cNvSpPr>
          <p:nvPr/>
        </p:nvSpPr>
        <p:spPr bwMode="auto">
          <a:xfrm>
            <a:off x="21336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1" name="Oval 46"/>
          <p:cNvSpPr>
            <a:spLocks noChangeArrowheads="1"/>
          </p:cNvSpPr>
          <p:nvPr/>
        </p:nvSpPr>
        <p:spPr bwMode="auto">
          <a:xfrm>
            <a:off x="22098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2" name="43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22828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23" name="Rectangle 42"/>
          <p:cNvSpPr>
            <a:spLocks noChangeArrowheads="1"/>
          </p:cNvSpPr>
          <p:nvPr/>
        </p:nvSpPr>
        <p:spPr bwMode="auto">
          <a:xfrm>
            <a:off x="29718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4" name="Rectangle 43"/>
          <p:cNvSpPr>
            <a:spLocks noChangeArrowheads="1"/>
          </p:cNvSpPr>
          <p:nvPr/>
        </p:nvSpPr>
        <p:spPr bwMode="auto">
          <a:xfrm>
            <a:off x="34290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5" name="Oval 46"/>
          <p:cNvSpPr>
            <a:spLocks noChangeArrowheads="1"/>
          </p:cNvSpPr>
          <p:nvPr/>
        </p:nvSpPr>
        <p:spPr bwMode="auto">
          <a:xfrm>
            <a:off x="35052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26" name="62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35782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27" name="Rectangle 42"/>
          <p:cNvSpPr>
            <a:spLocks noChangeArrowheads="1"/>
          </p:cNvSpPr>
          <p:nvPr/>
        </p:nvSpPr>
        <p:spPr bwMode="auto">
          <a:xfrm>
            <a:off x="42672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8" name="Rectangle 43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29" name="Oval 46"/>
          <p:cNvSpPr>
            <a:spLocks noChangeArrowheads="1"/>
          </p:cNvSpPr>
          <p:nvPr/>
        </p:nvSpPr>
        <p:spPr bwMode="auto">
          <a:xfrm>
            <a:off x="48006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cxnSp>
        <p:nvCxnSpPr>
          <p:cNvPr id="13330" name="70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48736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31" name="Rectangle 42"/>
          <p:cNvSpPr>
            <a:spLocks noChangeArrowheads="1"/>
          </p:cNvSpPr>
          <p:nvPr/>
        </p:nvSpPr>
        <p:spPr bwMode="auto">
          <a:xfrm>
            <a:off x="55626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2" name="Rectangle 43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3" name="Oval 46"/>
          <p:cNvSpPr>
            <a:spLocks noChangeArrowheads="1"/>
          </p:cNvSpPr>
          <p:nvPr/>
        </p:nvSpPr>
        <p:spPr bwMode="auto">
          <a:xfrm>
            <a:off x="60960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34" name="74 - Ορθογώνιο"/>
          <p:cNvSpPr>
            <a:spLocks noChangeArrowheads="1"/>
          </p:cNvSpPr>
          <p:nvPr/>
        </p:nvSpPr>
        <p:spPr bwMode="auto">
          <a:xfrm>
            <a:off x="2286000" y="40497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el-GR" dirty="0">
              <a:latin typeface="Consolas" panose="020B0609020204030204" pitchFamily="49" charset="0"/>
            </a:endParaRPr>
          </a:p>
        </p:txBody>
      </p:sp>
      <p:sp>
        <p:nvSpPr>
          <p:cNvPr id="13335" name="75 - Ορθογώνιο"/>
          <p:cNvSpPr>
            <a:spLocks noChangeArrowheads="1"/>
          </p:cNvSpPr>
          <p:nvPr/>
        </p:nvSpPr>
        <p:spPr bwMode="auto">
          <a:xfrm>
            <a:off x="3276600" y="4038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l-GR" dirty="0"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next</a:t>
            </a:r>
            <a:endParaRPr lang="el-GR" dirty="0">
              <a:latin typeface="Consolas" panose="020B0609020204030204" pitchFamily="49" charset="0"/>
            </a:endParaRPr>
          </a:p>
        </p:txBody>
      </p:sp>
      <p:cxnSp>
        <p:nvCxnSpPr>
          <p:cNvPr id="13336" name="76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4052093" y="4329907"/>
            <a:ext cx="163513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37" name="77 - Ευθύγραμμο βέλος σύνδεσης"/>
          <p:cNvCxnSpPr>
            <a:cxnSpLocks noChangeShapeType="1"/>
          </p:cNvCxnSpPr>
          <p:nvPr/>
        </p:nvCxnSpPr>
        <p:spPr bwMode="auto">
          <a:xfrm rot="16200000" flipH="1">
            <a:off x="2718594" y="4318794"/>
            <a:ext cx="163512" cy="190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38" name="78 - Ευθύγραμμο βέλος σύνδεσης"/>
          <p:cNvCxnSpPr>
            <a:cxnSpLocks noChangeShapeType="1"/>
          </p:cNvCxnSpPr>
          <p:nvPr/>
        </p:nvCxnSpPr>
        <p:spPr bwMode="auto">
          <a:xfrm rot="-180000">
            <a:off x="6169025" y="4608513"/>
            <a:ext cx="688975" cy="39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339" name="Rectangle 42"/>
          <p:cNvSpPr>
            <a:spLocks noChangeArrowheads="1"/>
          </p:cNvSpPr>
          <p:nvPr/>
        </p:nvSpPr>
        <p:spPr bwMode="auto">
          <a:xfrm>
            <a:off x="6858000" y="4495800"/>
            <a:ext cx="4572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0" name="Rectangle 43"/>
          <p:cNvSpPr>
            <a:spLocks noChangeArrowheads="1"/>
          </p:cNvSpPr>
          <p:nvPr/>
        </p:nvSpPr>
        <p:spPr bwMode="auto">
          <a:xfrm>
            <a:off x="7315200" y="4495800"/>
            <a:ext cx="228600" cy="228600"/>
          </a:xfrm>
          <a:prstGeom prst="rect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>
        <p:nvSpPr>
          <p:cNvPr id="13341" name="Oval 46"/>
          <p:cNvSpPr>
            <a:spLocks noChangeArrowheads="1"/>
          </p:cNvSpPr>
          <p:nvPr/>
        </p:nvSpPr>
        <p:spPr bwMode="auto">
          <a:xfrm>
            <a:off x="7391400" y="4572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l-GR"/>
          </a:p>
        </p:txBody>
      </p:sp>
      <p:sp useBgFill="1">
        <p:nvSpPr>
          <p:cNvPr id="30" name="29 - Ορθογώνιο"/>
          <p:cNvSpPr/>
          <p:nvPr/>
        </p:nvSpPr>
        <p:spPr bwMode="auto">
          <a:xfrm>
            <a:off x="0" y="6096000"/>
            <a:ext cx="9144000" cy="22860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1C79BF4A-F508-4EF2-A1CB-62922047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2200"/>
            <a:ext cx="37112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993366"/>
                </a:solidFill>
                <a:latin typeface="Consolas" panose="020B0609020204030204" pitchFamily="49" charset="0"/>
              </a:rPr>
              <a:t>private class</a:t>
            </a:r>
            <a:r>
              <a:rPr lang="en-US" sz="2000" dirty="0">
                <a:latin typeface="Consolas" panose="020B0609020204030204" pitchFamily="49" charset="0"/>
              </a:rPr>
              <a:t> Node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{Item </a:t>
            </a:r>
            <a:r>
              <a:rPr lang="en-US" sz="2000" dirty="0" err="1">
                <a:latin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</a:rPr>
              <a:t>; Node next;}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OUKAS20G@9JM6IHMR48BGY5K9" val="3164"/>
  <p:tag name="FIRSTGEORGIAD@QR90Z50HB7WXYZ01" val="2846"/>
  <p:tag name="FIRSTUSER@JWAPWKQODABBGLF6" val="3575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Kant">
  <a:themeElements>
    <a:clrScheme name="Kan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ant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Kan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26449</TotalTime>
  <Words>1208</Words>
  <Application>Microsoft Office PowerPoint</Application>
  <PresentationFormat>Προβολή στην οθόνη (4:3)</PresentationFormat>
  <Paragraphs>216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9" baseType="lpstr">
      <vt:lpstr>Wingdings</vt:lpstr>
      <vt:lpstr>Times New Roman</vt:lpstr>
      <vt:lpstr>Garamond</vt:lpstr>
      <vt:lpstr>Consolas</vt:lpstr>
      <vt:lpstr>Courier New</vt:lpstr>
      <vt:lpstr>Arial</vt:lpstr>
      <vt:lpstr>Calibri</vt:lpstr>
      <vt:lpstr>Kant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Συνδεδεμένες Λίστες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Διπλά Συνδεδεμένες Λίστες</vt:lpstr>
      <vt:lpstr>Διπλά Συνδεδεμένες Λίστες</vt:lpstr>
      <vt:lpstr>Διπλά Συνδεδεμένες Λίστες</vt:lpstr>
      <vt:lpstr>Παρουσίαση του PowerPoint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Loukas Georgiadis</cp:lastModifiedBy>
  <cp:revision>1042</cp:revision>
  <dcterms:created xsi:type="dcterms:W3CDTF">2005-02-17T20:55:19Z</dcterms:created>
  <dcterms:modified xsi:type="dcterms:W3CDTF">2023-10-18T08:18:27Z</dcterms:modified>
</cp:coreProperties>
</file>