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72" r:id="rId3"/>
    <p:sldId id="264" r:id="rId4"/>
    <p:sldId id="261" r:id="rId5"/>
    <p:sldId id="262" r:id="rId6"/>
    <p:sldId id="263" r:id="rId7"/>
    <p:sldId id="260" r:id="rId8"/>
    <p:sldId id="265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B6E90-C3D5-4241-9794-3D940A2EE6DD}" v="2322" dt="2023-11-20T16:42:54.768"/>
    <p1510:client id="{D79A0447-9D06-46DC-A6C7-B411E94A7855}" v="748" dt="2023-11-20T14:56:14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3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5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7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6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n a wall">
            <a:extLst>
              <a:ext uri="{FF2B5EF4-FFF2-40B4-BE49-F238E27FC236}">
                <a16:creationId xmlns:a16="http://schemas.microsoft.com/office/drawing/2014/main" id="{2B38C548-0A75-08B3-9538-F7BFFCD1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5004"/>
          <a:stretch/>
        </p:blipFill>
        <p:spPr>
          <a:xfrm>
            <a:off x="19" y="-14683"/>
            <a:ext cx="12191981" cy="68873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58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n a wall">
            <a:extLst>
              <a:ext uri="{FF2B5EF4-FFF2-40B4-BE49-F238E27FC236}">
                <a16:creationId xmlns:a16="http://schemas.microsoft.com/office/drawing/2014/main" id="{2B38C548-0A75-08B3-9538-F7BFFCD1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5004"/>
          <a:stretch/>
        </p:blipFill>
        <p:spPr>
          <a:xfrm>
            <a:off x="0" y="0"/>
            <a:ext cx="12191981" cy="6887365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E1ED59-471A-DCC3-D16B-5EDFAB395C39}"/>
              </a:ext>
            </a:extLst>
          </p:cNvPr>
          <p:cNvSpPr txBox="1"/>
          <p:nvPr/>
        </p:nvSpPr>
        <p:spPr>
          <a:xfrm>
            <a:off x="2912368" y="746620"/>
            <a:ext cx="636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6950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n a wall">
            <a:extLst>
              <a:ext uri="{FF2B5EF4-FFF2-40B4-BE49-F238E27FC236}">
                <a16:creationId xmlns:a16="http://schemas.microsoft.com/office/drawing/2014/main" id="{2B38C548-0A75-08B3-9538-F7BFFCD1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0" r="12583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49BCC-BA34-A4D9-FC7B-134B6F41E945}"/>
              </a:ext>
            </a:extLst>
          </p:cNvPr>
          <p:cNvSpPr txBox="1"/>
          <p:nvPr/>
        </p:nvSpPr>
        <p:spPr>
          <a:xfrm>
            <a:off x="-1" y="572933"/>
            <a:ext cx="405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Project: Unsupervised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8E1FD-8FEA-16D8-FB93-6BEF441E1365}"/>
              </a:ext>
            </a:extLst>
          </p:cNvPr>
          <p:cNvSpPr txBox="1"/>
          <p:nvPr/>
        </p:nvSpPr>
        <p:spPr>
          <a:xfrm>
            <a:off x="0" y="1673289"/>
            <a:ext cx="397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Participants: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Spyros Spyridon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Stavros Doundoulakis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74A08-839A-7C97-4002-9A7672F42CC8}"/>
              </a:ext>
            </a:extLst>
          </p:cNvPr>
          <p:cNvSpPr txBox="1"/>
          <p:nvPr/>
        </p:nvSpPr>
        <p:spPr>
          <a:xfrm>
            <a:off x="167784" y="3618131"/>
            <a:ext cx="397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Using data from our database,              we trained an algorithm to provide the company with useful insights.</a:t>
            </a:r>
          </a:p>
        </p:txBody>
      </p:sp>
    </p:spTree>
    <p:extLst>
      <p:ext uri="{BB962C8B-B14F-4D97-AF65-F5344CB8AC3E}">
        <p14:creationId xmlns:p14="http://schemas.microsoft.com/office/powerpoint/2010/main" val="387603098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n a wall">
            <a:extLst>
              <a:ext uri="{FF2B5EF4-FFF2-40B4-BE49-F238E27FC236}">
                <a16:creationId xmlns:a16="http://schemas.microsoft.com/office/drawing/2014/main" id="{2B38C548-0A75-08B3-9538-F7BFFCD1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5004"/>
          <a:stretch/>
        </p:blipFill>
        <p:spPr>
          <a:xfrm>
            <a:off x="1" y="0"/>
            <a:ext cx="12256008" cy="68873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5B65E7-F11D-93F2-CA01-1327B9EBC15A}"/>
              </a:ext>
            </a:extLst>
          </p:cNvPr>
          <p:cNvGrpSpPr/>
          <p:nvPr/>
        </p:nvGrpSpPr>
        <p:grpSpPr>
          <a:xfrm>
            <a:off x="3822728" y="864815"/>
            <a:ext cx="7630590" cy="4906064"/>
            <a:chOff x="2312710" y="1069729"/>
            <a:chExt cx="7630590" cy="49060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CDB9A-93A7-C3CD-796D-E53839152326}"/>
                </a:ext>
              </a:extLst>
            </p:cNvPr>
            <p:cNvSpPr txBox="1"/>
            <p:nvPr/>
          </p:nvSpPr>
          <p:spPr>
            <a:xfrm>
              <a:off x="3255446" y="1069729"/>
              <a:ext cx="5745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Mean Guest Satisfaction by Host / Superhost Status</a:t>
              </a:r>
            </a:p>
          </p:txBody>
        </p:sp>
        <p:pic>
          <p:nvPicPr>
            <p:cNvPr id="12" name="Picture 11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839F7496-A7AE-DD92-9F44-5591E8410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710" y="1469839"/>
              <a:ext cx="7630590" cy="450595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906AC7-1E3B-8492-CF7C-EA6B0E5943F1}"/>
              </a:ext>
            </a:extLst>
          </p:cNvPr>
          <p:cNvSpPr txBox="1"/>
          <p:nvPr/>
        </p:nvSpPr>
        <p:spPr>
          <a:xfrm>
            <a:off x="360726" y="1065402"/>
            <a:ext cx="31794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sng">
                <a:effectLst/>
              </a:rPr>
              <a:t>Superhost: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effectLst/>
            </a:endParaRPr>
          </a:p>
          <a:p>
            <a:pPr algn="l"/>
            <a:r>
              <a:rPr lang="en-US" b="0" i="0">
                <a:effectLst/>
              </a:rPr>
              <a:t>1. Host at least 10 trips or have 3 reservations that total at least 100 nights.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effectLst/>
            </a:endParaRPr>
          </a:p>
          <a:p>
            <a:pPr algn="l"/>
            <a:r>
              <a:rPr lang="en-US" b="0" i="0">
                <a:effectLst/>
              </a:rPr>
              <a:t>2. Maintain a 90% response rate or higher.</a:t>
            </a:r>
          </a:p>
          <a:p>
            <a:pPr algn="l"/>
            <a:endParaRPr lang="en-US" b="0" i="0">
              <a:effectLst/>
            </a:endParaRPr>
          </a:p>
          <a:p>
            <a:pPr algn="l"/>
            <a:r>
              <a:rPr lang="en-US" b="0" i="0">
                <a:effectLst/>
              </a:rPr>
              <a:t>3. Maintain a 1% cancellation rate (1 cancellation per 100 reservations) or lower.</a:t>
            </a:r>
          </a:p>
          <a:p>
            <a:pPr algn="l"/>
            <a:endParaRPr lang="en-US" b="0" i="0">
              <a:effectLst/>
            </a:endParaRPr>
          </a:p>
          <a:p>
            <a:pPr algn="l"/>
            <a:r>
              <a:rPr lang="en-US" b="0" i="0">
                <a:effectLst/>
              </a:rPr>
              <a:t>4. Maintain a 4.8 overall rating.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n a wall">
            <a:extLst>
              <a:ext uri="{FF2B5EF4-FFF2-40B4-BE49-F238E27FC236}">
                <a16:creationId xmlns:a16="http://schemas.microsoft.com/office/drawing/2014/main" id="{2B38C548-0A75-08B3-9538-F7BFFCD1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5004"/>
          <a:stretch/>
        </p:blipFill>
        <p:spPr>
          <a:xfrm>
            <a:off x="20" y="-32205"/>
            <a:ext cx="12191981" cy="68873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14B072-7636-53B4-D12E-051E24CA3513}"/>
              </a:ext>
            </a:extLst>
          </p:cNvPr>
          <p:cNvGrpSpPr/>
          <p:nvPr/>
        </p:nvGrpSpPr>
        <p:grpSpPr>
          <a:xfrm>
            <a:off x="-59856" y="901096"/>
            <a:ext cx="6013661" cy="4789841"/>
            <a:chOff x="-59856" y="901096"/>
            <a:chExt cx="6013661" cy="4789841"/>
          </a:xfrm>
        </p:grpSpPr>
        <p:pic>
          <p:nvPicPr>
            <p:cNvPr id="2" name="Picture 1" descr="A graph of a bar chart&#10;&#10;Description automatically generated">
              <a:extLst>
                <a:ext uri="{FF2B5EF4-FFF2-40B4-BE49-F238E27FC236}">
                  <a16:creationId xmlns:a16="http://schemas.microsoft.com/office/drawing/2014/main" id="{195BF996-BCF8-F11E-A4AD-EBC24C11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856" y="1414860"/>
              <a:ext cx="6013661" cy="42760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CCD3F-679B-076A-9609-87573A2845DB}"/>
                </a:ext>
              </a:extLst>
            </p:cNvPr>
            <p:cNvSpPr txBox="1"/>
            <p:nvPr/>
          </p:nvSpPr>
          <p:spPr>
            <a:xfrm>
              <a:off x="1181318" y="901096"/>
              <a:ext cx="3965806" cy="6771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000" b="1">
                  <a:cs typeface="Calibri"/>
                </a:rPr>
                <a:t>Average Price for Types of Listings </a:t>
              </a:r>
            </a:p>
            <a:p>
              <a:pPr algn="ctr"/>
              <a:r>
                <a:rPr lang="en-GB" i="1">
                  <a:cs typeface="Calibri"/>
                </a:rPr>
                <a:t>During Weekends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18D60E-78FB-5C53-DD42-546FCE223594}"/>
              </a:ext>
            </a:extLst>
          </p:cNvPr>
          <p:cNvGrpSpPr/>
          <p:nvPr/>
        </p:nvGrpSpPr>
        <p:grpSpPr>
          <a:xfrm>
            <a:off x="6217554" y="901096"/>
            <a:ext cx="5877081" cy="4803019"/>
            <a:chOff x="6217554" y="901096"/>
            <a:chExt cx="5877081" cy="48030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9620F0-52DB-C854-DE82-076E990C7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554" y="1432078"/>
              <a:ext cx="5877081" cy="427203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98611B-705F-1B38-9C69-4A1F18C38A66}"/>
                </a:ext>
              </a:extLst>
            </p:cNvPr>
            <p:cNvSpPr txBox="1"/>
            <p:nvPr/>
          </p:nvSpPr>
          <p:spPr>
            <a:xfrm>
              <a:off x="7347857" y="901096"/>
              <a:ext cx="3773714" cy="6771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000" b="1">
                  <a:cs typeface="Calibri"/>
                </a:rPr>
                <a:t>Average Price for Types of Listings</a:t>
              </a:r>
              <a:endParaRPr lang="en-GB" sz="2000">
                <a:cs typeface="Calibri"/>
              </a:endParaRPr>
            </a:p>
            <a:p>
              <a:pPr algn="ctr"/>
              <a:r>
                <a:rPr lang="en-GB" i="1">
                  <a:cs typeface="Calibri"/>
                </a:rPr>
                <a:t>During Weekdays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674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n a wall">
            <a:extLst>
              <a:ext uri="{FF2B5EF4-FFF2-40B4-BE49-F238E27FC236}">
                <a16:creationId xmlns:a16="http://schemas.microsoft.com/office/drawing/2014/main" id="{2B38C548-0A75-08B3-9538-F7BFFCD1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5004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pic>
        <p:nvPicPr>
          <p:cNvPr id="3" name="Picture 2" descr="A graph with a blue line and green line&#10;&#10;Description automatically generated">
            <a:extLst>
              <a:ext uri="{FF2B5EF4-FFF2-40B4-BE49-F238E27FC236}">
                <a16:creationId xmlns:a16="http://schemas.microsoft.com/office/drawing/2014/main" id="{0093C7A9-609D-438B-D59C-BFFC10D72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047417"/>
            <a:ext cx="7906853" cy="4763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1538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n a wall">
            <a:extLst>
              <a:ext uri="{FF2B5EF4-FFF2-40B4-BE49-F238E27FC236}">
                <a16:creationId xmlns:a16="http://schemas.microsoft.com/office/drawing/2014/main" id="{2B38C548-0A75-08B3-9538-F7BFFCD1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5004"/>
          <a:stretch/>
        </p:blipFill>
        <p:spPr>
          <a:xfrm>
            <a:off x="19" y="-14683"/>
            <a:ext cx="12191981" cy="6887365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B01AD-B9A7-F43D-EA70-391EF84CCBF5}"/>
              </a:ext>
            </a:extLst>
          </p:cNvPr>
          <p:cNvSpPr txBox="1"/>
          <p:nvPr/>
        </p:nvSpPr>
        <p:spPr>
          <a:xfrm>
            <a:off x="357053" y="844164"/>
            <a:ext cx="1989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3D Visualization: Room types distribution</a:t>
            </a:r>
          </a:p>
        </p:txBody>
      </p:sp>
      <p:pic>
        <p:nvPicPr>
          <p:cNvPr id="6" name="Picture 5" descr="A diagram of a cluster of colored dots">
            <a:extLst>
              <a:ext uri="{FF2B5EF4-FFF2-40B4-BE49-F238E27FC236}">
                <a16:creationId xmlns:a16="http://schemas.microsoft.com/office/drawing/2014/main" id="{835E9918-6C3D-37DC-2A51-387D4D97B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56" y="844164"/>
            <a:ext cx="6784267" cy="5208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168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7FAEC2-DCE7-A3CA-7643-8E106DF14014}"/>
              </a:ext>
            </a:extLst>
          </p:cNvPr>
          <p:cNvGrpSpPr/>
          <p:nvPr/>
        </p:nvGrpSpPr>
        <p:grpSpPr>
          <a:xfrm>
            <a:off x="20" y="4471"/>
            <a:ext cx="12191981" cy="6887365"/>
            <a:chOff x="20" y="4471"/>
            <a:chExt cx="12191981" cy="6887365"/>
          </a:xfrm>
        </p:grpSpPr>
        <p:pic>
          <p:nvPicPr>
            <p:cNvPr id="5" name="Picture 4" descr="A logo on a wall">
              <a:extLst>
                <a:ext uri="{FF2B5EF4-FFF2-40B4-BE49-F238E27FC236}">
                  <a16:creationId xmlns:a16="http://schemas.microsoft.com/office/drawing/2014/main" id="{2B38C548-0A75-08B3-9538-F7BFFCD11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0" b="5004"/>
            <a:stretch/>
          </p:blipFill>
          <p:spPr>
            <a:xfrm>
              <a:off x="20" y="4471"/>
              <a:ext cx="12191981" cy="6887365"/>
            </a:xfrm>
            <a:prstGeom prst="rect">
              <a:avLst/>
            </a:prstGeom>
          </p:spPr>
        </p:pic>
        <p:pic>
          <p:nvPicPr>
            <p:cNvPr id="2" name="Picture 1" descr="A map of a city&#10;&#10;Description automatically generated">
              <a:extLst>
                <a:ext uri="{FF2B5EF4-FFF2-40B4-BE49-F238E27FC236}">
                  <a16:creationId xmlns:a16="http://schemas.microsoft.com/office/drawing/2014/main" id="{3E4FE540-CC0B-AEA3-0DE3-F7FA910E4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5" y="1368559"/>
              <a:ext cx="12092361" cy="53594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21D977-7169-0424-8E5F-019118C7FB47}"/>
                </a:ext>
              </a:extLst>
            </p:cNvPr>
            <p:cNvSpPr txBox="1"/>
            <p:nvPr/>
          </p:nvSpPr>
          <p:spPr>
            <a:xfrm>
              <a:off x="1905000" y="363350"/>
              <a:ext cx="838199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3600" b="1">
                  <a:cs typeface="Calibri"/>
                </a:rPr>
                <a:t>Location</a:t>
              </a:r>
              <a:r>
                <a:rPr lang="en-GB" sz="2800">
                  <a:cs typeface="Calibri"/>
                </a:rPr>
                <a:t> of the expensive listings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03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map with blue circles&#10;&#10;Description automatically generated">
            <a:extLst>
              <a:ext uri="{FF2B5EF4-FFF2-40B4-BE49-F238E27FC236}">
                <a16:creationId xmlns:a16="http://schemas.microsoft.com/office/drawing/2014/main" id="{11BF8CCE-C836-A9D8-83A5-0A30E8484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5" r="4636" b="1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2B38C548-0A75-08B3-9538-F7BFFCD11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1" r="31587" b="2"/>
          <a:stretch/>
        </p:blipFill>
        <p:spPr>
          <a:xfrm>
            <a:off x="6795930" y="1709558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62830-155C-EDDC-E7BC-71CF6EB93683}"/>
              </a:ext>
            </a:extLst>
          </p:cNvPr>
          <p:cNvSpPr txBox="1"/>
          <p:nvPr/>
        </p:nvSpPr>
        <p:spPr>
          <a:xfrm>
            <a:off x="6476999" y="181428"/>
            <a:ext cx="54609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cs typeface="Calibri"/>
              </a:rPr>
              <a:t>The </a:t>
            </a:r>
            <a:r>
              <a:rPr lang="en-GB" sz="3200" b="1">
                <a:cs typeface="Calibri"/>
              </a:rPr>
              <a:t>location</a:t>
            </a:r>
            <a:r>
              <a:rPr lang="en-GB" sz="2400">
                <a:cs typeface="Calibri"/>
              </a:rPr>
              <a:t> of cheap listings in comparison to private rooms</a:t>
            </a:r>
          </a:p>
        </p:txBody>
      </p:sp>
    </p:spTree>
    <p:extLst>
      <p:ext uri="{BB962C8B-B14F-4D97-AF65-F5344CB8AC3E}">
        <p14:creationId xmlns:p14="http://schemas.microsoft.com/office/powerpoint/2010/main" val="35137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n a wall">
            <a:extLst>
              <a:ext uri="{FF2B5EF4-FFF2-40B4-BE49-F238E27FC236}">
                <a16:creationId xmlns:a16="http://schemas.microsoft.com/office/drawing/2014/main" id="{2B38C548-0A75-08B3-9538-F7BFFCD1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5004"/>
          <a:stretch/>
        </p:blipFill>
        <p:spPr>
          <a:xfrm>
            <a:off x="19" y="-30926"/>
            <a:ext cx="12191981" cy="6887365"/>
          </a:xfrm>
          <a:prstGeom prst="rect">
            <a:avLst/>
          </a:prstGeom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6CAE32-B34D-08D7-C0B8-AE0766C06142}"/>
              </a:ext>
            </a:extLst>
          </p:cNvPr>
          <p:cNvGrpSpPr/>
          <p:nvPr/>
        </p:nvGrpSpPr>
        <p:grpSpPr>
          <a:xfrm>
            <a:off x="211862" y="762117"/>
            <a:ext cx="5654851" cy="3989346"/>
            <a:chOff x="2401155" y="654941"/>
            <a:chExt cx="7763958" cy="5148006"/>
          </a:xfrm>
        </p:grpSpPr>
        <p:pic>
          <p:nvPicPr>
            <p:cNvPr id="4" name="Picture 3" descr="A graph with different colored bars">
              <a:extLst>
                <a:ext uri="{FF2B5EF4-FFF2-40B4-BE49-F238E27FC236}">
                  <a16:creationId xmlns:a16="http://schemas.microsoft.com/office/drawing/2014/main" id="{C406313D-B48A-7F4C-545B-1AFE549CF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155" y="1287466"/>
              <a:ext cx="7763958" cy="451548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18CCBB-17B7-CF58-606D-90E5E028AF2A}"/>
                </a:ext>
              </a:extLst>
            </p:cNvPr>
            <p:cNvSpPr txBox="1"/>
            <p:nvPr/>
          </p:nvSpPr>
          <p:spPr>
            <a:xfrm>
              <a:off x="3771629" y="654941"/>
              <a:ext cx="5023008" cy="516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Attraction Indexes per Cluster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A580A2-2956-0CF6-B47D-5C182EAAA491}"/>
              </a:ext>
            </a:extLst>
          </p:cNvPr>
          <p:cNvGrpSpPr/>
          <p:nvPr/>
        </p:nvGrpSpPr>
        <p:grpSpPr>
          <a:xfrm>
            <a:off x="6096000" y="759406"/>
            <a:ext cx="5866715" cy="3992057"/>
            <a:chOff x="6096000" y="756694"/>
            <a:chExt cx="5866715" cy="3992057"/>
          </a:xfrm>
        </p:grpSpPr>
        <p:pic>
          <p:nvPicPr>
            <p:cNvPr id="9" name="Picture 8" descr="A graph of different colored squares">
              <a:extLst>
                <a:ext uri="{FF2B5EF4-FFF2-40B4-BE49-F238E27FC236}">
                  <a16:creationId xmlns:a16="http://schemas.microsoft.com/office/drawing/2014/main" id="{5E741B99-5B0E-7352-6291-4B530ECA8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249568"/>
              <a:ext cx="5866715" cy="34991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A33A0D-CCF9-829C-9F29-3E24ABE6A6E6}"/>
                </a:ext>
              </a:extLst>
            </p:cNvPr>
            <p:cNvSpPr txBox="1"/>
            <p:nvPr/>
          </p:nvSpPr>
          <p:spPr>
            <a:xfrm>
              <a:off x="7411762" y="756694"/>
              <a:ext cx="34352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/>
                <a:t>Restaurant Indexes per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989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 Doundoulakis</dc:creator>
  <cp:lastModifiedBy>Stavros Doundoulakis</cp:lastModifiedBy>
  <cp:revision>1</cp:revision>
  <dcterms:created xsi:type="dcterms:W3CDTF">2023-11-20T12:46:59Z</dcterms:created>
  <dcterms:modified xsi:type="dcterms:W3CDTF">2023-11-20T16:48:51Z</dcterms:modified>
</cp:coreProperties>
</file>