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05C7-7C27-DD74-71EF-ED5B18EEE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79EB24-84E0-D288-3C50-B4CF74851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B33759-B5B4-3EB3-7B62-236CB59581A4}"/>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5" name="Footer Placeholder 4">
            <a:extLst>
              <a:ext uri="{FF2B5EF4-FFF2-40B4-BE49-F238E27FC236}">
                <a16:creationId xmlns:a16="http://schemas.microsoft.com/office/drawing/2014/main" id="{2200CD94-33BC-4B8C-E4E5-7C5EAB4C8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ACF93-5B93-BF4F-EAA0-99F675DE4AFF}"/>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0466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4987-102B-0A06-FABD-5FC5D0483A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AA67F-0493-77B9-2556-0C7841982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34C04-600C-4E72-182B-785A6DE0D51C}"/>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5" name="Footer Placeholder 4">
            <a:extLst>
              <a:ext uri="{FF2B5EF4-FFF2-40B4-BE49-F238E27FC236}">
                <a16:creationId xmlns:a16="http://schemas.microsoft.com/office/drawing/2014/main" id="{4DD9A897-4D1C-F51C-5B5E-2C4E851D1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55BB9-B507-E285-A310-A550CA8898DB}"/>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87951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35B22-AC96-3491-01C8-A5A1000CA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C362A-4538-59A5-3FEE-BB368BE73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86F77-5BC5-466E-F78E-24F9D7E91D24}"/>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5" name="Footer Placeholder 4">
            <a:extLst>
              <a:ext uri="{FF2B5EF4-FFF2-40B4-BE49-F238E27FC236}">
                <a16:creationId xmlns:a16="http://schemas.microsoft.com/office/drawing/2014/main" id="{4168E8DD-8268-0AE5-9E3C-C07D19619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D3D80-DDFF-BF93-47D0-0CAF1F74E5AE}"/>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07286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F127-C457-3E57-0289-0A49DC2AD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69EC-4B95-0C8F-BBC2-2CF15964C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731D5-88D8-4D20-5100-6724F8A02BC5}"/>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5" name="Footer Placeholder 4">
            <a:extLst>
              <a:ext uri="{FF2B5EF4-FFF2-40B4-BE49-F238E27FC236}">
                <a16:creationId xmlns:a16="http://schemas.microsoft.com/office/drawing/2014/main" id="{843BFF49-3951-CD9C-1BF3-38F6AD61D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B7ECE-65F6-5B5D-C89C-29EEFEFDE189}"/>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287989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77DA-A51B-63FC-32FE-24840F58FC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8B039F-2820-F8D4-590B-A950F51E4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9FD63-9859-A1B6-60B9-277B6284E6D6}"/>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5" name="Footer Placeholder 4">
            <a:extLst>
              <a:ext uri="{FF2B5EF4-FFF2-40B4-BE49-F238E27FC236}">
                <a16:creationId xmlns:a16="http://schemas.microsoft.com/office/drawing/2014/main" id="{A22D9C7E-3F0F-A038-D711-537A37AC6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C9E52-6751-6DFA-0DD5-200AFD2F944D}"/>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34224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9C2-EFF3-5F5E-9835-5F9C67BAB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45111-82B0-D9A2-20E4-1E55FDBEA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089EB-F16A-C120-914C-F49A6F9623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DB6B96-CBC1-7081-323F-1B40511FC660}"/>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6" name="Footer Placeholder 5">
            <a:extLst>
              <a:ext uri="{FF2B5EF4-FFF2-40B4-BE49-F238E27FC236}">
                <a16:creationId xmlns:a16="http://schemas.microsoft.com/office/drawing/2014/main" id="{8D0AC706-8FF7-056B-4BA0-BFD2107D3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0DD29-6EE5-893A-252A-131343EF538B}"/>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371686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D8AC-5EEF-7E60-1160-5ED7A13565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93750A-5891-45CE-38AE-748939B56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FDA72-696D-4BDE-2267-46649BACF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1F04D2-50A2-257D-3E03-3698087C3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859CD-2F73-0893-95DC-6A67C827F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1B3E1-6F2D-8011-C90B-9E13B1E25F04}"/>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8" name="Footer Placeholder 7">
            <a:extLst>
              <a:ext uri="{FF2B5EF4-FFF2-40B4-BE49-F238E27FC236}">
                <a16:creationId xmlns:a16="http://schemas.microsoft.com/office/drawing/2014/main" id="{73AF9D85-DCC4-1818-4C4F-9712FFBCFF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7FBD5-007C-9581-0C49-F3B224B8795B}"/>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86610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5BEF-92C9-10F0-40DF-355255006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F76890-A79F-0D47-EAD2-D43B5D8658A5}"/>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4" name="Footer Placeholder 3">
            <a:extLst>
              <a:ext uri="{FF2B5EF4-FFF2-40B4-BE49-F238E27FC236}">
                <a16:creationId xmlns:a16="http://schemas.microsoft.com/office/drawing/2014/main" id="{F4F5EE52-9295-B0FD-37AC-ABDB39B0B2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FA98D-D19F-F828-96FC-5FC0D6E6B1F9}"/>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18589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E88A2-7DF9-0285-0036-B03D21AF52FD}"/>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3" name="Footer Placeholder 2">
            <a:extLst>
              <a:ext uri="{FF2B5EF4-FFF2-40B4-BE49-F238E27FC236}">
                <a16:creationId xmlns:a16="http://schemas.microsoft.com/office/drawing/2014/main" id="{BEA831AA-A0BE-8582-3E06-13E61BE02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2AD8B-F179-26C1-176E-282A589E7D52}"/>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33819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3F77-A289-9B68-5D6D-61CF40C7B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9E507-5570-BFCA-466E-C96462A7D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EC0581-2ADE-F8AB-8BC0-159E5AEDB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8B0B7-F177-6F71-13E2-77CF804D9B99}"/>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6" name="Footer Placeholder 5">
            <a:extLst>
              <a:ext uri="{FF2B5EF4-FFF2-40B4-BE49-F238E27FC236}">
                <a16:creationId xmlns:a16="http://schemas.microsoft.com/office/drawing/2014/main" id="{5CEE626A-CC16-B0A8-1934-34D71F330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4864E-929F-C9EE-65A6-27F36FE7464F}"/>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88324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22D6-F0CA-6301-4913-E66EA1AB3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AD399-067B-54AC-2CA8-842F08D3C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31653D-8260-44DA-D3C2-109DD3150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63C77-1B76-FB99-72EB-4C8DE31CE88A}"/>
              </a:ext>
            </a:extLst>
          </p:cNvPr>
          <p:cNvSpPr>
            <a:spLocks noGrp="1"/>
          </p:cNvSpPr>
          <p:nvPr>
            <p:ph type="dt" sz="half" idx="10"/>
          </p:nvPr>
        </p:nvSpPr>
        <p:spPr/>
        <p:txBody>
          <a:bodyPr/>
          <a:lstStyle/>
          <a:p>
            <a:fld id="{BB16181D-B729-4989-83DF-FBE4401D7B49}" type="datetimeFigureOut">
              <a:rPr lang="en-US" smtClean="0"/>
              <a:t>4/2/2023</a:t>
            </a:fld>
            <a:endParaRPr lang="en-US"/>
          </a:p>
        </p:txBody>
      </p:sp>
      <p:sp>
        <p:nvSpPr>
          <p:cNvPr id="6" name="Footer Placeholder 5">
            <a:extLst>
              <a:ext uri="{FF2B5EF4-FFF2-40B4-BE49-F238E27FC236}">
                <a16:creationId xmlns:a16="http://schemas.microsoft.com/office/drawing/2014/main" id="{BF94D006-E8DC-05E5-71DF-103DDADF7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3D604-B4D1-477A-B61C-1746CBAA8587}"/>
              </a:ext>
            </a:extLst>
          </p:cNvPr>
          <p:cNvSpPr>
            <a:spLocks noGrp="1"/>
          </p:cNvSpPr>
          <p:nvPr>
            <p:ph type="sldNum" sz="quarter" idx="12"/>
          </p:nvPr>
        </p:nvSpPr>
        <p:spPr/>
        <p:txBody>
          <a:bodyPr/>
          <a:lstStyle/>
          <a:p>
            <a:fld id="{39052CE2-8200-4E3C-864D-89956F1ABA65}" type="slidenum">
              <a:rPr lang="en-US" smtClean="0"/>
              <a:t>‹#›</a:t>
            </a:fld>
            <a:endParaRPr lang="en-US"/>
          </a:p>
        </p:txBody>
      </p:sp>
    </p:spTree>
    <p:extLst>
      <p:ext uri="{BB962C8B-B14F-4D97-AF65-F5344CB8AC3E}">
        <p14:creationId xmlns:p14="http://schemas.microsoft.com/office/powerpoint/2010/main" val="133115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D08FE-CC50-3A7D-1619-31BE261F9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557BF-76E2-39D4-A86F-061E2B0CE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C5B9C-178E-5E41-58E6-7C6EBD17D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6181D-B729-4989-83DF-FBE4401D7B49}" type="datetimeFigureOut">
              <a:rPr lang="en-US" smtClean="0"/>
              <a:t>4/2/2023</a:t>
            </a:fld>
            <a:endParaRPr lang="en-US"/>
          </a:p>
        </p:txBody>
      </p:sp>
      <p:sp>
        <p:nvSpPr>
          <p:cNvPr id="5" name="Footer Placeholder 4">
            <a:extLst>
              <a:ext uri="{FF2B5EF4-FFF2-40B4-BE49-F238E27FC236}">
                <a16:creationId xmlns:a16="http://schemas.microsoft.com/office/drawing/2014/main" id="{7B07A690-838A-F284-3859-FA9487ED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05987-A5D0-F749-EFEF-2BB1623F0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52CE2-8200-4E3C-864D-89956F1ABA65}" type="slidenum">
              <a:rPr lang="en-US" smtClean="0"/>
              <a:t>‹#›</a:t>
            </a:fld>
            <a:endParaRPr lang="en-US"/>
          </a:p>
        </p:txBody>
      </p:sp>
    </p:spTree>
    <p:extLst>
      <p:ext uri="{BB962C8B-B14F-4D97-AF65-F5344CB8AC3E}">
        <p14:creationId xmlns:p14="http://schemas.microsoft.com/office/powerpoint/2010/main" val="3672416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061F-A638-06DD-FBDB-01111183D0D5}"/>
              </a:ext>
            </a:extLst>
          </p:cNvPr>
          <p:cNvSpPr>
            <a:spLocks noGrp="1"/>
          </p:cNvSpPr>
          <p:nvPr>
            <p:ph type="ctrTitle"/>
          </p:nvPr>
        </p:nvSpPr>
        <p:spPr>
          <a:xfrm>
            <a:off x="1524000" y="1861797"/>
            <a:ext cx="9144000" cy="3134405"/>
          </a:xfrm>
        </p:spPr>
        <p:txBody>
          <a:bodyPr>
            <a:normAutofit fontScale="90000"/>
          </a:bodyPr>
          <a:lstStyle/>
          <a:p>
            <a:r>
              <a:rPr lang="el-GR" dirty="0"/>
              <a:t>Θεωρητική προσέγγιση εφαρμογής </a:t>
            </a:r>
            <a:br>
              <a:rPr lang="el-GR" dirty="0"/>
            </a:br>
            <a:r>
              <a:rPr lang="el-GR" dirty="0"/>
              <a:t>Επαναπρογραμματισμού</a:t>
            </a:r>
            <a:br>
              <a:rPr lang="el-GR" dirty="0"/>
            </a:br>
            <a:r>
              <a:rPr lang="el-GR" dirty="0"/>
              <a:t>Υγειονομικών Ραντεβού</a:t>
            </a:r>
            <a:endParaRPr lang="en-US" dirty="0"/>
          </a:p>
        </p:txBody>
      </p:sp>
    </p:spTree>
    <p:extLst>
      <p:ext uri="{BB962C8B-B14F-4D97-AF65-F5344CB8AC3E}">
        <p14:creationId xmlns:p14="http://schemas.microsoft.com/office/powerpoint/2010/main" val="25796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p:txBody>
          <a:bodyPr/>
          <a:lstStyle/>
          <a:p>
            <a:pPr algn="ctr"/>
            <a:r>
              <a:rPr lang="el-GR" dirty="0"/>
              <a:t>Αρχική κατάσταση</a:t>
            </a:r>
            <a:endParaRPr lang="en-US" dirty="0"/>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482340819"/>
              </p:ext>
            </p:extLst>
          </p:nvPr>
        </p:nvGraphicFramePr>
        <p:xfrm>
          <a:off x="3910693" y="2611551"/>
          <a:ext cx="7916634" cy="3391533"/>
        </p:xfrm>
        <a:graphic>
          <a:graphicData uri="http://schemas.openxmlformats.org/drawingml/2006/table">
            <a:tbl>
              <a:tblPr firstRow="1" bandRow="1">
                <a:tableStyleId>{5C22544A-7EE6-4342-B048-85BDC9FD1C3A}</a:tableStyleId>
              </a:tblPr>
              <a:tblGrid>
                <a:gridCol w="1319439">
                  <a:extLst>
                    <a:ext uri="{9D8B030D-6E8A-4147-A177-3AD203B41FA5}">
                      <a16:colId xmlns:a16="http://schemas.microsoft.com/office/drawing/2014/main" val="328491096"/>
                    </a:ext>
                  </a:extLst>
                </a:gridCol>
                <a:gridCol w="1319439">
                  <a:extLst>
                    <a:ext uri="{9D8B030D-6E8A-4147-A177-3AD203B41FA5}">
                      <a16:colId xmlns:a16="http://schemas.microsoft.com/office/drawing/2014/main" val="2312827872"/>
                    </a:ext>
                  </a:extLst>
                </a:gridCol>
                <a:gridCol w="1319439">
                  <a:extLst>
                    <a:ext uri="{9D8B030D-6E8A-4147-A177-3AD203B41FA5}">
                      <a16:colId xmlns:a16="http://schemas.microsoft.com/office/drawing/2014/main" val="1907462865"/>
                    </a:ext>
                  </a:extLst>
                </a:gridCol>
                <a:gridCol w="1319439">
                  <a:extLst>
                    <a:ext uri="{9D8B030D-6E8A-4147-A177-3AD203B41FA5}">
                      <a16:colId xmlns:a16="http://schemas.microsoft.com/office/drawing/2014/main" val="3094860277"/>
                    </a:ext>
                  </a:extLst>
                </a:gridCol>
                <a:gridCol w="1319439">
                  <a:extLst>
                    <a:ext uri="{9D8B030D-6E8A-4147-A177-3AD203B41FA5}">
                      <a16:colId xmlns:a16="http://schemas.microsoft.com/office/drawing/2014/main" val="1892142516"/>
                    </a:ext>
                  </a:extLst>
                </a:gridCol>
                <a:gridCol w="1319439">
                  <a:extLst>
                    <a:ext uri="{9D8B030D-6E8A-4147-A177-3AD203B41FA5}">
                      <a16:colId xmlns:a16="http://schemas.microsoft.com/office/drawing/2014/main" val="2411150049"/>
                    </a:ext>
                  </a:extLst>
                </a:gridCol>
              </a:tblGrid>
              <a:tr h="376837">
                <a:tc>
                  <a:txBody>
                    <a:bodyPr/>
                    <a:lstStyle/>
                    <a:p>
                      <a:pPr algn="ctr"/>
                      <a:endParaRPr lang="en-US" dirty="0"/>
                    </a:p>
                  </a:txBody>
                  <a:tcPr/>
                </a:tc>
                <a:tc>
                  <a:txBody>
                    <a:bodyPr/>
                    <a:lstStyle/>
                    <a:p>
                      <a:pPr algn="ctr"/>
                      <a:r>
                        <a:rPr lang="el-GR" dirty="0"/>
                        <a:t>Δευτέρα</a:t>
                      </a:r>
                      <a:endParaRPr lang="en-US" dirty="0"/>
                    </a:p>
                  </a:txBody>
                  <a:tcPr/>
                </a:tc>
                <a:tc>
                  <a:txBody>
                    <a:bodyPr/>
                    <a:lstStyle/>
                    <a:p>
                      <a:pPr algn="ctr"/>
                      <a:r>
                        <a:rPr lang="el-GR" dirty="0"/>
                        <a:t>Τρίτη</a:t>
                      </a:r>
                      <a:endParaRPr lang="en-US" dirty="0"/>
                    </a:p>
                  </a:txBody>
                  <a:tcPr/>
                </a:tc>
                <a:tc>
                  <a:txBody>
                    <a:bodyPr/>
                    <a:lstStyle/>
                    <a:p>
                      <a:pPr algn="ctr"/>
                      <a:r>
                        <a:rPr lang="el-GR" dirty="0"/>
                        <a:t>Τετάρτη</a:t>
                      </a:r>
                      <a:endParaRPr lang="en-US" dirty="0"/>
                    </a:p>
                  </a:txBody>
                  <a:tcPr/>
                </a:tc>
                <a:tc>
                  <a:txBody>
                    <a:bodyPr/>
                    <a:lstStyle/>
                    <a:p>
                      <a:pPr algn="ctr"/>
                      <a:r>
                        <a:rPr lang="el-GR" dirty="0"/>
                        <a:t>Πέμπτη</a:t>
                      </a:r>
                      <a:endParaRPr lang="en-US" dirty="0"/>
                    </a:p>
                  </a:txBody>
                  <a:tcPr/>
                </a:tc>
                <a:tc>
                  <a:txBody>
                    <a:bodyPr/>
                    <a:lstStyle/>
                    <a:p>
                      <a:pPr algn="ctr"/>
                      <a:r>
                        <a:rPr lang="el-GR" dirty="0"/>
                        <a:t>Παρασκευή</a:t>
                      </a:r>
                      <a:endParaRPr lang="en-US" dirty="0"/>
                    </a:p>
                  </a:txBody>
                  <a:tcPr/>
                </a:tc>
                <a:extLst>
                  <a:ext uri="{0D108BD9-81ED-4DB2-BD59-A6C34878D82A}">
                    <a16:rowId xmlns:a16="http://schemas.microsoft.com/office/drawing/2014/main" val="2193917946"/>
                  </a:ext>
                </a:extLst>
              </a:tr>
              <a:tr h="376837">
                <a:tc>
                  <a:txBody>
                    <a:bodyPr/>
                    <a:lstStyle/>
                    <a:p>
                      <a:pPr algn="ctr"/>
                      <a:r>
                        <a:rPr lang="el-GR" dirty="0"/>
                        <a:t>9-10</a:t>
                      </a:r>
                      <a:endParaRPr lang="en-US" dirty="0"/>
                    </a:p>
                  </a:txBody>
                  <a:tcPr/>
                </a:tc>
                <a:tc>
                  <a:txBody>
                    <a:bodyPr/>
                    <a:lstStyle/>
                    <a:p>
                      <a:pPr algn="ctr"/>
                      <a:r>
                        <a:rPr lang="el-GR" dirty="0"/>
                        <a:t>Νίκος</a:t>
                      </a:r>
                      <a:endParaRPr lang="en-US" dirty="0"/>
                    </a:p>
                  </a:txBody>
                  <a:tcPr>
                    <a:solidFill>
                      <a:srgbClr val="FF0000"/>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13223720"/>
                  </a:ext>
                </a:extLst>
              </a:tr>
              <a:tr h="376837">
                <a:tc>
                  <a:txBody>
                    <a:bodyPr/>
                    <a:lstStyle/>
                    <a:p>
                      <a:pPr algn="ctr"/>
                      <a:r>
                        <a:rPr lang="el-GR" dirty="0"/>
                        <a:t>10-11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480568299"/>
                  </a:ext>
                </a:extLst>
              </a:tr>
              <a:tr h="376837">
                <a:tc>
                  <a:txBody>
                    <a:bodyPr/>
                    <a:lstStyle/>
                    <a:p>
                      <a:pPr algn="ctr"/>
                      <a:r>
                        <a:rPr lang="el-GR" dirty="0"/>
                        <a:t>11-12</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l-GR" dirty="0"/>
                        <a:t>Γιάννης</a:t>
                      </a:r>
                      <a:endParaRPr lang="en-US" dirty="0"/>
                    </a:p>
                  </a:txBody>
                  <a:tcPr>
                    <a:solidFill>
                      <a:srgbClr val="FFC000"/>
                    </a:solidFill>
                  </a:tcPr>
                </a:tc>
                <a:tc>
                  <a:txBody>
                    <a:bodyPr/>
                    <a:lstStyle/>
                    <a:p>
                      <a:pPr algn="ctr"/>
                      <a:endParaRPr lang="en-US"/>
                    </a:p>
                  </a:txBody>
                  <a:tcPr/>
                </a:tc>
                <a:extLst>
                  <a:ext uri="{0D108BD9-81ED-4DB2-BD59-A6C34878D82A}">
                    <a16:rowId xmlns:a16="http://schemas.microsoft.com/office/drawing/2014/main" val="964267344"/>
                  </a:ext>
                </a:extLst>
              </a:tr>
              <a:tr h="376837">
                <a:tc>
                  <a:txBody>
                    <a:bodyPr/>
                    <a:lstStyle/>
                    <a:p>
                      <a:pPr algn="ctr"/>
                      <a:r>
                        <a:rPr lang="el-GR" dirty="0"/>
                        <a:t>12-13</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76545257"/>
                  </a:ext>
                </a:extLst>
              </a:tr>
              <a:tr h="376837">
                <a:tc>
                  <a:txBody>
                    <a:bodyPr/>
                    <a:lstStyle/>
                    <a:p>
                      <a:pPr algn="ctr"/>
                      <a:r>
                        <a:rPr lang="el-GR" dirty="0"/>
                        <a:t>13-14</a:t>
                      </a:r>
                      <a:endParaRPr lang="en-US" dirty="0"/>
                    </a:p>
                  </a:txBody>
                  <a:tcPr/>
                </a:tc>
                <a:tc>
                  <a:txBody>
                    <a:bodyPr/>
                    <a:lstStyle/>
                    <a:p>
                      <a:pPr algn="ctr"/>
                      <a:endParaRPr lang="en-US"/>
                    </a:p>
                  </a:txBody>
                  <a:tcPr/>
                </a:tc>
                <a:tc>
                  <a:txBody>
                    <a:bodyPr/>
                    <a:lstStyle/>
                    <a:p>
                      <a:pPr algn="ctr"/>
                      <a:r>
                        <a:rPr lang="el-GR" dirty="0"/>
                        <a:t>Γιώργος</a:t>
                      </a:r>
                      <a:endParaRPr lang="en-US" dirty="0"/>
                    </a:p>
                  </a:txBody>
                  <a:tcPr>
                    <a:solidFill>
                      <a:srgbClr val="00B05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607604"/>
                  </a:ext>
                </a:extLst>
              </a:tr>
              <a:tr h="376837">
                <a:tc>
                  <a:txBody>
                    <a:bodyPr/>
                    <a:lstStyle/>
                    <a:p>
                      <a:pPr algn="ctr"/>
                      <a:r>
                        <a:rPr lang="el-GR" dirty="0"/>
                        <a:t>14-15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18244311"/>
                  </a:ext>
                </a:extLst>
              </a:tr>
              <a:tr h="376837">
                <a:tc>
                  <a:txBody>
                    <a:bodyPr/>
                    <a:lstStyle/>
                    <a:p>
                      <a:pPr algn="ctr"/>
                      <a:r>
                        <a:rPr lang="el-GR" dirty="0"/>
                        <a:t>15-16</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689405259"/>
                  </a:ext>
                </a:extLst>
              </a:tr>
              <a:tr h="376837">
                <a:tc>
                  <a:txBody>
                    <a:bodyPr/>
                    <a:lstStyle/>
                    <a:p>
                      <a:pPr algn="ctr"/>
                      <a:r>
                        <a:rPr lang="el-GR" dirty="0"/>
                        <a:t>16-17</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1372413422"/>
              </p:ext>
            </p:extLst>
          </p:nvPr>
        </p:nvGraphicFramePr>
        <p:xfrm>
          <a:off x="179614" y="1849459"/>
          <a:ext cx="3437166" cy="1524184"/>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Δευτέρα</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3">
                  <a:txBody>
                    <a:bodyPr/>
                    <a:lstStyle/>
                    <a:p>
                      <a:pPr algn="ctr"/>
                      <a:endParaRPr lang="el-GR" dirty="0"/>
                    </a:p>
                    <a:p>
                      <a:pPr algn="ctr"/>
                      <a:r>
                        <a:rPr lang="el-GR" dirty="0"/>
                        <a:t>9-10</a:t>
                      </a:r>
                      <a:endParaRPr lang="en-US" dirty="0"/>
                    </a:p>
                  </a:txBody>
                  <a:tcPr/>
                </a:tc>
                <a:tc>
                  <a:txBody>
                    <a:bodyPr/>
                    <a:lstStyle/>
                    <a:p>
                      <a:pPr algn="ctr"/>
                      <a:r>
                        <a:rPr lang="el-GR" dirty="0"/>
                        <a:t>Νίκος - 90</a:t>
                      </a:r>
                      <a:endParaRPr lang="en-US" dirty="0"/>
                    </a:p>
                  </a:txBody>
                  <a:tcPr>
                    <a:solidFill>
                      <a:srgbClr val="FF000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Γιώργος - 80</a:t>
                      </a:r>
                      <a:endParaRPr lang="en-US" dirty="0"/>
                    </a:p>
                  </a:txBody>
                  <a:tcPr>
                    <a:solidFill>
                      <a:srgbClr val="00B05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Κώστας - 70</a:t>
                      </a:r>
                      <a:endParaRPr lang="en-US" dirty="0"/>
                    </a:p>
                  </a:txBody>
                  <a:tcPr>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598137263"/>
              </p:ext>
            </p:extLst>
          </p:nvPr>
        </p:nvGraphicFramePr>
        <p:xfrm>
          <a:off x="179614" y="3532415"/>
          <a:ext cx="3437166" cy="1524184"/>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Τρίτη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3">
                  <a:txBody>
                    <a:bodyPr/>
                    <a:lstStyle/>
                    <a:p>
                      <a:pPr algn="ctr"/>
                      <a:endParaRPr lang="el-GR" dirty="0"/>
                    </a:p>
                    <a:p>
                      <a:pPr algn="ctr"/>
                      <a:r>
                        <a:rPr lang="el-GR" dirty="0"/>
                        <a:t>13-14</a:t>
                      </a:r>
                      <a:endParaRPr lang="en-US" dirty="0"/>
                    </a:p>
                  </a:txBody>
                  <a:tcPr/>
                </a:tc>
                <a:tc>
                  <a:txBody>
                    <a:bodyPr/>
                    <a:lstStyle/>
                    <a:p>
                      <a:pPr algn="ctr"/>
                      <a:r>
                        <a:rPr lang="el-GR" dirty="0"/>
                        <a:t>Γιώργος - 70</a:t>
                      </a:r>
                      <a:endParaRPr lang="en-US" dirty="0"/>
                    </a:p>
                  </a:txBody>
                  <a:tcPr>
                    <a:solidFill>
                      <a:srgbClr val="00B05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Γιάννης - 60</a:t>
                      </a:r>
                      <a:endParaRPr lang="en-US" dirty="0"/>
                    </a:p>
                  </a:txBody>
                  <a:tcPr>
                    <a:solidFill>
                      <a:srgbClr val="FFC00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Μαρία - 50</a:t>
                      </a:r>
                      <a:endParaRPr lang="en-US" dirty="0"/>
                    </a:p>
                  </a:txBody>
                  <a:tcPr>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322809632"/>
              </p:ext>
            </p:extLst>
          </p:nvPr>
        </p:nvGraphicFramePr>
        <p:xfrm>
          <a:off x="179614" y="5215371"/>
          <a:ext cx="3437166" cy="1143138"/>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Πέμπτη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2">
                  <a:txBody>
                    <a:bodyPr/>
                    <a:lstStyle/>
                    <a:p>
                      <a:pPr algn="ctr"/>
                      <a:endParaRPr lang="el-GR" dirty="0"/>
                    </a:p>
                    <a:p>
                      <a:pPr algn="ctr"/>
                      <a:r>
                        <a:rPr lang="el-GR" dirty="0"/>
                        <a:t>12-13</a:t>
                      </a:r>
                      <a:endParaRPr lang="en-US" dirty="0"/>
                    </a:p>
                  </a:txBody>
                  <a:tcPr/>
                </a:tc>
                <a:tc>
                  <a:txBody>
                    <a:bodyPr/>
                    <a:lstStyle/>
                    <a:p>
                      <a:pPr algn="ctr"/>
                      <a:r>
                        <a:rPr lang="el-GR" dirty="0"/>
                        <a:t>Γιάννης - 45</a:t>
                      </a:r>
                      <a:endParaRPr lang="en-US" dirty="0"/>
                    </a:p>
                  </a:txBody>
                  <a:tcPr>
                    <a:solidFill>
                      <a:srgbClr val="FFC00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Μαρία - 40</a:t>
                      </a:r>
                      <a:endParaRPr lang="en-US" dirty="0"/>
                    </a:p>
                  </a:txBody>
                  <a:tcPr>
                    <a:solidFill>
                      <a:srgbClr val="FF0066"/>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122426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838200" y="365124"/>
            <a:ext cx="10515600" cy="1325563"/>
          </a:xfrm>
        </p:spPr>
        <p:txBody>
          <a:bodyPr/>
          <a:lstStyle/>
          <a:p>
            <a:pPr algn="ctr"/>
            <a:r>
              <a:rPr lang="el-GR" dirty="0"/>
              <a:t>Ο Νίκος ακυρώνει το ραντεβού του</a:t>
            </a:r>
            <a:endParaRPr lang="en-US" dirty="0"/>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nvPr>
        </p:nvGraphicFramePr>
        <p:xfrm>
          <a:off x="3910693" y="2611551"/>
          <a:ext cx="7916634" cy="3391533"/>
        </p:xfrm>
        <a:graphic>
          <a:graphicData uri="http://schemas.openxmlformats.org/drawingml/2006/table">
            <a:tbl>
              <a:tblPr firstRow="1" bandRow="1">
                <a:tableStyleId>{5C22544A-7EE6-4342-B048-85BDC9FD1C3A}</a:tableStyleId>
              </a:tblPr>
              <a:tblGrid>
                <a:gridCol w="1319439">
                  <a:extLst>
                    <a:ext uri="{9D8B030D-6E8A-4147-A177-3AD203B41FA5}">
                      <a16:colId xmlns:a16="http://schemas.microsoft.com/office/drawing/2014/main" val="328491096"/>
                    </a:ext>
                  </a:extLst>
                </a:gridCol>
                <a:gridCol w="1319439">
                  <a:extLst>
                    <a:ext uri="{9D8B030D-6E8A-4147-A177-3AD203B41FA5}">
                      <a16:colId xmlns:a16="http://schemas.microsoft.com/office/drawing/2014/main" val="2312827872"/>
                    </a:ext>
                  </a:extLst>
                </a:gridCol>
                <a:gridCol w="1319439">
                  <a:extLst>
                    <a:ext uri="{9D8B030D-6E8A-4147-A177-3AD203B41FA5}">
                      <a16:colId xmlns:a16="http://schemas.microsoft.com/office/drawing/2014/main" val="1907462865"/>
                    </a:ext>
                  </a:extLst>
                </a:gridCol>
                <a:gridCol w="1319439">
                  <a:extLst>
                    <a:ext uri="{9D8B030D-6E8A-4147-A177-3AD203B41FA5}">
                      <a16:colId xmlns:a16="http://schemas.microsoft.com/office/drawing/2014/main" val="3094860277"/>
                    </a:ext>
                  </a:extLst>
                </a:gridCol>
                <a:gridCol w="1319439">
                  <a:extLst>
                    <a:ext uri="{9D8B030D-6E8A-4147-A177-3AD203B41FA5}">
                      <a16:colId xmlns:a16="http://schemas.microsoft.com/office/drawing/2014/main" val="1892142516"/>
                    </a:ext>
                  </a:extLst>
                </a:gridCol>
                <a:gridCol w="1319439">
                  <a:extLst>
                    <a:ext uri="{9D8B030D-6E8A-4147-A177-3AD203B41FA5}">
                      <a16:colId xmlns:a16="http://schemas.microsoft.com/office/drawing/2014/main" val="2411150049"/>
                    </a:ext>
                  </a:extLst>
                </a:gridCol>
              </a:tblGrid>
              <a:tr h="376837">
                <a:tc>
                  <a:txBody>
                    <a:bodyPr/>
                    <a:lstStyle/>
                    <a:p>
                      <a:pPr algn="ctr"/>
                      <a:endParaRPr lang="en-US" dirty="0"/>
                    </a:p>
                  </a:txBody>
                  <a:tcPr/>
                </a:tc>
                <a:tc>
                  <a:txBody>
                    <a:bodyPr/>
                    <a:lstStyle/>
                    <a:p>
                      <a:pPr algn="ctr"/>
                      <a:r>
                        <a:rPr lang="el-GR" dirty="0"/>
                        <a:t>Δευτέρα</a:t>
                      </a:r>
                      <a:endParaRPr lang="en-US" dirty="0"/>
                    </a:p>
                  </a:txBody>
                  <a:tcPr/>
                </a:tc>
                <a:tc>
                  <a:txBody>
                    <a:bodyPr/>
                    <a:lstStyle/>
                    <a:p>
                      <a:pPr algn="ctr"/>
                      <a:r>
                        <a:rPr lang="el-GR" dirty="0"/>
                        <a:t>Τρίτη</a:t>
                      </a:r>
                      <a:endParaRPr lang="en-US" dirty="0"/>
                    </a:p>
                  </a:txBody>
                  <a:tcPr/>
                </a:tc>
                <a:tc>
                  <a:txBody>
                    <a:bodyPr/>
                    <a:lstStyle/>
                    <a:p>
                      <a:pPr algn="ctr"/>
                      <a:r>
                        <a:rPr lang="el-GR" dirty="0"/>
                        <a:t>Τετάρτη</a:t>
                      </a:r>
                      <a:endParaRPr lang="en-US" dirty="0"/>
                    </a:p>
                  </a:txBody>
                  <a:tcPr/>
                </a:tc>
                <a:tc>
                  <a:txBody>
                    <a:bodyPr/>
                    <a:lstStyle/>
                    <a:p>
                      <a:pPr algn="ctr"/>
                      <a:r>
                        <a:rPr lang="el-GR" dirty="0"/>
                        <a:t>Πέμπτη</a:t>
                      </a:r>
                      <a:endParaRPr lang="en-US" dirty="0"/>
                    </a:p>
                  </a:txBody>
                  <a:tcPr/>
                </a:tc>
                <a:tc>
                  <a:txBody>
                    <a:bodyPr/>
                    <a:lstStyle/>
                    <a:p>
                      <a:pPr algn="ctr"/>
                      <a:r>
                        <a:rPr lang="el-GR" dirty="0"/>
                        <a:t>Παρασκευή</a:t>
                      </a:r>
                      <a:endParaRPr lang="en-US" dirty="0"/>
                    </a:p>
                  </a:txBody>
                  <a:tcPr/>
                </a:tc>
                <a:extLst>
                  <a:ext uri="{0D108BD9-81ED-4DB2-BD59-A6C34878D82A}">
                    <a16:rowId xmlns:a16="http://schemas.microsoft.com/office/drawing/2014/main" val="2193917946"/>
                  </a:ext>
                </a:extLst>
              </a:tr>
              <a:tr h="376837">
                <a:tc>
                  <a:txBody>
                    <a:bodyPr/>
                    <a:lstStyle/>
                    <a:p>
                      <a:pPr algn="ctr"/>
                      <a:r>
                        <a:rPr lang="el-GR" dirty="0"/>
                        <a:t>9-10</a:t>
                      </a:r>
                      <a:endParaRPr lang="en-US" dirty="0"/>
                    </a:p>
                  </a:txBody>
                  <a:tcPr/>
                </a:tc>
                <a:tc>
                  <a:txBody>
                    <a:bodyPr/>
                    <a:lstStyle/>
                    <a:p>
                      <a:pPr algn="ctr"/>
                      <a:r>
                        <a:rPr lang="el-GR" dirty="0"/>
                        <a:t>Νίκος</a:t>
                      </a:r>
                      <a:endParaRPr lang="en-US" dirty="0"/>
                    </a:p>
                  </a:txBody>
                  <a:tcPr>
                    <a:solidFill>
                      <a:srgbClr val="FF0000"/>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13223720"/>
                  </a:ext>
                </a:extLst>
              </a:tr>
              <a:tr h="376837">
                <a:tc>
                  <a:txBody>
                    <a:bodyPr/>
                    <a:lstStyle/>
                    <a:p>
                      <a:pPr algn="ctr"/>
                      <a:r>
                        <a:rPr lang="el-GR" dirty="0"/>
                        <a:t>10-11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480568299"/>
                  </a:ext>
                </a:extLst>
              </a:tr>
              <a:tr h="376837">
                <a:tc>
                  <a:txBody>
                    <a:bodyPr/>
                    <a:lstStyle/>
                    <a:p>
                      <a:pPr algn="ctr"/>
                      <a:r>
                        <a:rPr lang="el-GR" dirty="0"/>
                        <a:t>11-12</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l-GR" dirty="0"/>
                        <a:t>Γιάννης</a:t>
                      </a:r>
                      <a:endParaRPr lang="en-US" dirty="0"/>
                    </a:p>
                  </a:txBody>
                  <a:tcPr>
                    <a:solidFill>
                      <a:srgbClr val="FFC000"/>
                    </a:solidFill>
                  </a:tcPr>
                </a:tc>
                <a:tc>
                  <a:txBody>
                    <a:bodyPr/>
                    <a:lstStyle/>
                    <a:p>
                      <a:pPr algn="ctr"/>
                      <a:endParaRPr lang="en-US"/>
                    </a:p>
                  </a:txBody>
                  <a:tcPr/>
                </a:tc>
                <a:extLst>
                  <a:ext uri="{0D108BD9-81ED-4DB2-BD59-A6C34878D82A}">
                    <a16:rowId xmlns:a16="http://schemas.microsoft.com/office/drawing/2014/main" val="964267344"/>
                  </a:ext>
                </a:extLst>
              </a:tr>
              <a:tr h="376837">
                <a:tc>
                  <a:txBody>
                    <a:bodyPr/>
                    <a:lstStyle/>
                    <a:p>
                      <a:pPr algn="ctr"/>
                      <a:r>
                        <a:rPr lang="el-GR" dirty="0"/>
                        <a:t>12-13</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76545257"/>
                  </a:ext>
                </a:extLst>
              </a:tr>
              <a:tr h="376837">
                <a:tc>
                  <a:txBody>
                    <a:bodyPr/>
                    <a:lstStyle/>
                    <a:p>
                      <a:pPr algn="ctr"/>
                      <a:r>
                        <a:rPr lang="el-GR" dirty="0"/>
                        <a:t>13-14</a:t>
                      </a:r>
                      <a:endParaRPr lang="en-US" dirty="0"/>
                    </a:p>
                  </a:txBody>
                  <a:tcPr/>
                </a:tc>
                <a:tc>
                  <a:txBody>
                    <a:bodyPr/>
                    <a:lstStyle/>
                    <a:p>
                      <a:pPr algn="ctr"/>
                      <a:endParaRPr lang="en-US"/>
                    </a:p>
                  </a:txBody>
                  <a:tcPr/>
                </a:tc>
                <a:tc>
                  <a:txBody>
                    <a:bodyPr/>
                    <a:lstStyle/>
                    <a:p>
                      <a:pPr algn="ctr"/>
                      <a:r>
                        <a:rPr lang="el-GR" dirty="0"/>
                        <a:t>Γιώργος</a:t>
                      </a:r>
                      <a:endParaRPr lang="en-US" dirty="0"/>
                    </a:p>
                  </a:txBody>
                  <a:tcPr>
                    <a:solidFill>
                      <a:srgbClr val="00B05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607604"/>
                  </a:ext>
                </a:extLst>
              </a:tr>
              <a:tr h="376837">
                <a:tc>
                  <a:txBody>
                    <a:bodyPr/>
                    <a:lstStyle/>
                    <a:p>
                      <a:pPr algn="ctr"/>
                      <a:r>
                        <a:rPr lang="el-GR" dirty="0"/>
                        <a:t>14-15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18244311"/>
                  </a:ext>
                </a:extLst>
              </a:tr>
              <a:tr h="376837">
                <a:tc>
                  <a:txBody>
                    <a:bodyPr/>
                    <a:lstStyle/>
                    <a:p>
                      <a:pPr algn="ctr"/>
                      <a:r>
                        <a:rPr lang="el-GR" dirty="0"/>
                        <a:t>15-16</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689405259"/>
                  </a:ext>
                </a:extLst>
              </a:tr>
              <a:tr h="376837">
                <a:tc>
                  <a:txBody>
                    <a:bodyPr/>
                    <a:lstStyle/>
                    <a:p>
                      <a:pPr algn="ctr"/>
                      <a:r>
                        <a:rPr lang="el-GR" dirty="0"/>
                        <a:t>16-17</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nvGraphicFramePr>
        <p:xfrm>
          <a:off x="179614" y="1849459"/>
          <a:ext cx="3437166" cy="1524184"/>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Δευτέρα</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3">
                  <a:txBody>
                    <a:bodyPr/>
                    <a:lstStyle/>
                    <a:p>
                      <a:pPr algn="ctr"/>
                      <a:endParaRPr lang="el-GR" dirty="0"/>
                    </a:p>
                    <a:p>
                      <a:pPr algn="ctr"/>
                      <a:r>
                        <a:rPr lang="el-GR" dirty="0"/>
                        <a:t>9-10</a:t>
                      </a:r>
                      <a:endParaRPr lang="en-US" dirty="0"/>
                    </a:p>
                  </a:txBody>
                  <a:tcPr/>
                </a:tc>
                <a:tc>
                  <a:txBody>
                    <a:bodyPr/>
                    <a:lstStyle/>
                    <a:p>
                      <a:pPr algn="ctr"/>
                      <a:r>
                        <a:rPr lang="el-GR" dirty="0"/>
                        <a:t>Νίκος - 90</a:t>
                      </a:r>
                      <a:endParaRPr lang="en-US" dirty="0"/>
                    </a:p>
                  </a:txBody>
                  <a:tcPr>
                    <a:solidFill>
                      <a:srgbClr val="FF000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Γιώργος - 80</a:t>
                      </a:r>
                      <a:endParaRPr lang="en-US" dirty="0"/>
                    </a:p>
                  </a:txBody>
                  <a:tcPr>
                    <a:solidFill>
                      <a:srgbClr val="00B05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Κώστας - 70</a:t>
                      </a:r>
                      <a:endParaRPr lang="en-US" dirty="0"/>
                    </a:p>
                  </a:txBody>
                  <a:tcPr>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nvGraphicFramePr>
        <p:xfrm>
          <a:off x="179614" y="3532415"/>
          <a:ext cx="3437166" cy="1524184"/>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Τρίτη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3">
                  <a:txBody>
                    <a:bodyPr/>
                    <a:lstStyle/>
                    <a:p>
                      <a:pPr algn="ctr"/>
                      <a:endParaRPr lang="el-GR" dirty="0"/>
                    </a:p>
                    <a:p>
                      <a:pPr algn="ctr"/>
                      <a:r>
                        <a:rPr lang="el-GR" dirty="0"/>
                        <a:t>13-14</a:t>
                      </a:r>
                      <a:endParaRPr lang="en-US" dirty="0"/>
                    </a:p>
                  </a:txBody>
                  <a:tcPr/>
                </a:tc>
                <a:tc>
                  <a:txBody>
                    <a:bodyPr/>
                    <a:lstStyle/>
                    <a:p>
                      <a:pPr algn="ctr"/>
                      <a:r>
                        <a:rPr lang="el-GR" dirty="0"/>
                        <a:t>Γιώργος - 70</a:t>
                      </a:r>
                      <a:endParaRPr lang="en-US" dirty="0"/>
                    </a:p>
                  </a:txBody>
                  <a:tcPr>
                    <a:solidFill>
                      <a:srgbClr val="00B05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Γιάννης - 60</a:t>
                      </a:r>
                      <a:endParaRPr lang="en-US" dirty="0"/>
                    </a:p>
                  </a:txBody>
                  <a:tcPr>
                    <a:solidFill>
                      <a:srgbClr val="FFC00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Μαρία - 50</a:t>
                      </a:r>
                      <a:endParaRPr lang="en-US" dirty="0"/>
                    </a:p>
                  </a:txBody>
                  <a:tcPr>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nvGraphicFramePr>
        <p:xfrm>
          <a:off x="179614" y="5215371"/>
          <a:ext cx="3437166" cy="1143138"/>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Πέμπτη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2">
                  <a:txBody>
                    <a:bodyPr/>
                    <a:lstStyle/>
                    <a:p>
                      <a:pPr algn="ctr"/>
                      <a:endParaRPr lang="el-GR" dirty="0"/>
                    </a:p>
                    <a:p>
                      <a:pPr algn="ctr"/>
                      <a:r>
                        <a:rPr lang="el-GR" dirty="0"/>
                        <a:t>12-13</a:t>
                      </a:r>
                      <a:endParaRPr lang="en-US" dirty="0"/>
                    </a:p>
                  </a:txBody>
                  <a:tcPr/>
                </a:tc>
                <a:tc>
                  <a:txBody>
                    <a:bodyPr/>
                    <a:lstStyle/>
                    <a:p>
                      <a:pPr algn="ctr"/>
                      <a:r>
                        <a:rPr lang="el-GR" dirty="0"/>
                        <a:t>Γιάννης - 45</a:t>
                      </a:r>
                      <a:endParaRPr lang="en-US" dirty="0"/>
                    </a:p>
                  </a:txBody>
                  <a:tcPr>
                    <a:solidFill>
                      <a:srgbClr val="FFC00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Μαρία - 40</a:t>
                      </a:r>
                      <a:endParaRPr lang="en-US" dirty="0"/>
                    </a:p>
                  </a:txBody>
                  <a:tcPr>
                    <a:solidFill>
                      <a:srgbClr val="FF0066"/>
                    </a:solidFill>
                  </a:tcPr>
                </a:tc>
                <a:extLst>
                  <a:ext uri="{0D108BD9-81ED-4DB2-BD59-A6C34878D82A}">
                    <a16:rowId xmlns:a16="http://schemas.microsoft.com/office/drawing/2014/main" val="3996881950"/>
                  </a:ext>
                </a:extLst>
              </a:tr>
            </a:tbl>
          </a:graphicData>
        </a:graphic>
      </p:graphicFrame>
      <p:sp>
        <p:nvSpPr>
          <p:cNvPr id="3" name="Multiplication Sign 2">
            <a:extLst>
              <a:ext uri="{FF2B5EF4-FFF2-40B4-BE49-F238E27FC236}">
                <a16:creationId xmlns:a16="http://schemas.microsoft.com/office/drawing/2014/main" id="{9BD1C075-156C-D4B9-3DC5-2DF3F465CF33}"/>
              </a:ext>
            </a:extLst>
          </p:cNvPr>
          <p:cNvSpPr/>
          <p:nvPr/>
        </p:nvSpPr>
        <p:spPr>
          <a:xfrm>
            <a:off x="2441121" y="2032907"/>
            <a:ext cx="653143" cy="77560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Multiplication Sign 4">
            <a:extLst>
              <a:ext uri="{FF2B5EF4-FFF2-40B4-BE49-F238E27FC236}">
                <a16:creationId xmlns:a16="http://schemas.microsoft.com/office/drawing/2014/main" id="{4979ACBB-4EA8-6F03-3019-571C318A77CB}"/>
              </a:ext>
            </a:extLst>
          </p:cNvPr>
          <p:cNvSpPr/>
          <p:nvPr/>
        </p:nvSpPr>
        <p:spPr>
          <a:xfrm>
            <a:off x="5551715" y="2788445"/>
            <a:ext cx="653143" cy="77560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Curved Left 15">
            <a:extLst>
              <a:ext uri="{FF2B5EF4-FFF2-40B4-BE49-F238E27FC236}">
                <a16:creationId xmlns:a16="http://schemas.microsoft.com/office/drawing/2014/main" id="{C351FEEF-45DD-0036-0E41-FF75B23BF769}"/>
              </a:ext>
            </a:extLst>
          </p:cNvPr>
          <p:cNvSpPr/>
          <p:nvPr/>
        </p:nvSpPr>
        <p:spPr>
          <a:xfrm rot="11055152">
            <a:off x="1668650" y="2416715"/>
            <a:ext cx="130627" cy="3673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Left 16">
            <a:extLst>
              <a:ext uri="{FF2B5EF4-FFF2-40B4-BE49-F238E27FC236}">
                <a16:creationId xmlns:a16="http://schemas.microsoft.com/office/drawing/2014/main" id="{6AE8664C-29F8-9BBC-E79B-F5C0A4662632}"/>
              </a:ext>
            </a:extLst>
          </p:cNvPr>
          <p:cNvSpPr/>
          <p:nvPr/>
        </p:nvSpPr>
        <p:spPr>
          <a:xfrm rot="11055152">
            <a:off x="1668650" y="2812851"/>
            <a:ext cx="130627" cy="3673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119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838200" y="365124"/>
            <a:ext cx="10515600" cy="1325563"/>
          </a:xfrm>
        </p:spPr>
        <p:txBody>
          <a:bodyPr/>
          <a:lstStyle/>
          <a:p>
            <a:pPr algn="ctr"/>
            <a:r>
              <a:rPr lang="el-GR" dirty="0"/>
              <a:t>Η ακύρωση απελευθερώνει καλύτερες επιλογές για το Γιώργο και το Γιάννη</a:t>
            </a:r>
            <a:endParaRPr lang="en-US" dirty="0"/>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1267914936"/>
              </p:ext>
            </p:extLst>
          </p:nvPr>
        </p:nvGraphicFramePr>
        <p:xfrm>
          <a:off x="3910693" y="2611551"/>
          <a:ext cx="7916634" cy="3391533"/>
        </p:xfrm>
        <a:graphic>
          <a:graphicData uri="http://schemas.openxmlformats.org/drawingml/2006/table">
            <a:tbl>
              <a:tblPr firstRow="1" bandRow="1">
                <a:tableStyleId>{5C22544A-7EE6-4342-B048-85BDC9FD1C3A}</a:tableStyleId>
              </a:tblPr>
              <a:tblGrid>
                <a:gridCol w="1319439">
                  <a:extLst>
                    <a:ext uri="{9D8B030D-6E8A-4147-A177-3AD203B41FA5}">
                      <a16:colId xmlns:a16="http://schemas.microsoft.com/office/drawing/2014/main" val="328491096"/>
                    </a:ext>
                  </a:extLst>
                </a:gridCol>
                <a:gridCol w="1319439">
                  <a:extLst>
                    <a:ext uri="{9D8B030D-6E8A-4147-A177-3AD203B41FA5}">
                      <a16:colId xmlns:a16="http://schemas.microsoft.com/office/drawing/2014/main" val="2312827872"/>
                    </a:ext>
                  </a:extLst>
                </a:gridCol>
                <a:gridCol w="1319439">
                  <a:extLst>
                    <a:ext uri="{9D8B030D-6E8A-4147-A177-3AD203B41FA5}">
                      <a16:colId xmlns:a16="http://schemas.microsoft.com/office/drawing/2014/main" val="1907462865"/>
                    </a:ext>
                  </a:extLst>
                </a:gridCol>
                <a:gridCol w="1319439">
                  <a:extLst>
                    <a:ext uri="{9D8B030D-6E8A-4147-A177-3AD203B41FA5}">
                      <a16:colId xmlns:a16="http://schemas.microsoft.com/office/drawing/2014/main" val="3094860277"/>
                    </a:ext>
                  </a:extLst>
                </a:gridCol>
                <a:gridCol w="1319439">
                  <a:extLst>
                    <a:ext uri="{9D8B030D-6E8A-4147-A177-3AD203B41FA5}">
                      <a16:colId xmlns:a16="http://schemas.microsoft.com/office/drawing/2014/main" val="1892142516"/>
                    </a:ext>
                  </a:extLst>
                </a:gridCol>
                <a:gridCol w="1319439">
                  <a:extLst>
                    <a:ext uri="{9D8B030D-6E8A-4147-A177-3AD203B41FA5}">
                      <a16:colId xmlns:a16="http://schemas.microsoft.com/office/drawing/2014/main" val="2411150049"/>
                    </a:ext>
                  </a:extLst>
                </a:gridCol>
              </a:tblGrid>
              <a:tr h="376837">
                <a:tc>
                  <a:txBody>
                    <a:bodyPr/>
                    <a:lstStyle/>
                    <a:p>
                      <a:pPr algn="ctr"/>
                      <a:endParaRPr lang="en-US" dirty="0"/>
                    </a:p>
                  </a:txBody>
                  <a:tcPr/>
                </a:tc>
                <a:tc>
                  <a:txBody>
                    <a:bodyPr/>
                    <a:lstStyle/>
                    <a:p>
                      <a:pPr algn="ctr"/>
                      <a:r>
                        <a:rPr lang="el-GR" dirty="0"/>
                        <a:t>Δευτέρα</a:t>
                      </a:r>
                      <a:endParaRPr lang="en-US" dirty="0"/>
                    </a:p>
                  </a:txBody>
                  <a:tcPr/>
                </a:tc>
                <a:tc>
                  <a:txBody>
                    <a:bodyPr/>
                    <a:lstStyle/>
                    <a:p>
                      <a:pPr algn="ctr"/>
                      <a:r>
                        <a:rPr lang="el-GR" dirty="0"/>
                        <a:t>Τρίτη</a:t>
                      </a:r>
                      <a:endParaRPr lang="en-US" dirty="0"/>
                    </a:p>
                  </a:txBody>
                  <a:tcPr/>
                </a:tc>
                <a:tc>
                  <a:txBody>
                    <a:bodyPr/>
                    <a:lstStyle/>
                    <a:p>
                      <a:pPr algn="ctr"/>
                      <a:r>
                        <a:rPr lang="el-GR" dirty="0"/>
                        <a:t>Τετάρτη</a:t>
                      </a:r>
                      <a:endParaRPr lang="en-US" dirty="0"/>
                    </a:p>
                  </a:txBody>
                  <a:tcPr/>
                </a:tc>
                <a:tc>
                  <a:txBody>
                    <a:bodyPr/>
                    <a:lstStyle/>
                    <a:p>
                      <a:pPr algn="ctr"/>
                      <a:r>
                        <a:rPr lang="el-GR" dirty="0"/>
                        <a:t>Πέμπτη</a:t>
                      </a:r>
                      <a:endParaRPr lang="en-US" dirty="0"/>
                    </a:p>
                  </a:txBody>
                  <a:tcPr/>
                </a:tc>
                <a:tc>
                  <a:txBody>
                    <a:bodyPr/>
                    <a:lstStyle/>
                    <a:p>
                      <a:pPr algn="ctr"/>
                      <a:r>
                        <a:rPr lang="el-GR" dirty="0"/>
                        <a:t>Παρασκευή</a:t>
                      </a:r>
                      <a:endParaRPr lang="en-US" dirty="0"/>
                    </a:p>
                  </a:txBody>
                  <a:tcPr/>
                </a:tc>
                <a:extLst>
                  <a:ext uri="{0D108BD9-81ED-4DB2-BD59-A6C34878D82A}">
                    <a16:rowId xmlns:a16="http://schemas.microsoft.com/office/drawing/2014/main" val="2193917946"/>
                  </a:ext>
                </a:extLst>
              </a:tr>
              <a:tr h="376837">
                <a:tc>
                  <a:txBody>
                    <a:bodyPr/>
                    <a:lstStyle/>
                    <a:p>
                      <a:pPr algn="ctr"/>
                      <a:r>
                        <a:rPr lang="el-GR" dirty="0"/>
                        <a:t>9-10</a:t>
                      </a:r>
                      <a:endParaRPr lang="en-US" dirty="0"/>
                    </a:p>
                  </a:txBody>
                  <a:tcPr/>
                </a:tc>
                <a:tc>
                  <a:txBody>
                    <a:bodyPr/>
                    <a:lstStyle/>
                    <a:p>
                      <a:pPr algn="ctr"/>
                      <a:r>
                        <a:rPr lang="el-GR" dirty="0"/>
                        <a:t>Γιώργος</a:t>
                      </a:r>
                      <a:endParaRPr lang="en-US" dirty="0"/>
                    </a:p>
                  </a:txBody>
                  <a:tcPr>
                    <a:solidFill>
                      <a:srgbClr val="00B050"/>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13223720"/>
                  </a:ext>
                </a:extLst>
              </a:tr>
              <a:tr h="376837">
                <a:tc>
                  <a:txBody>
                    <a:bodyPr/>
                    <a:lstStyle/>
                    <a:p>
                      <a:pPr algn="ctr"/>
                      <a:r>
                        <a:rPr lang="el-GR" dirty="0"/>
                        <a:t>10-11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480568299"/>
                  </a:ext>
                </a:extLst>
              </a:tr>
              <a:tr h="376837">
                <a:tc>
                  <a:txBody>
                    <a:bodyPr/>
                    <a:lstStyle/>
                    <a:p>
                      <a:pPr algn="ctr"/>
                      <a:r>
                        <a:rPr lang="el-GR" dirty="0"/>
                        <a:t>11-12</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l-GR" dirty="0"/>
                        <a:t>Γιάννης</a:t>
                      </a:r>
                      <a:endParaRPr lang="en-US" dirty="0"/>
                    </a:p>
                  </a:txBody>
                  <a:tcPr>
                    <a:solidFill>
                      <a:srgbClr val="FFC000"/>
                    </a:solidFill>
                  </a:tcPr>
                </a:tc>
                <a:tc>
                  <a:txBody>
                    <a:bodyPr/>
                    <a:lstStyle/>
                    <a:p>
                      <a:pPr algn="ctr"/>
                      <a:endParaRPr lang="en-US"/>
                    </a:p>
                  </a:txBody>
                  <a:tcPr/>
                </a:tc>
                <a:extLst>
                  <a:ext uri="{0D108BD9-81ED-4DB2-BD59-A6C34878D82A}">
                    <a16:rowId xmlns:a16="http://schemas.microsoft.com/office/drawing/2014/main" val="964267344"/>
                  </a:ext>
                </a:extLst>
              </a:tr>
              <a:tr h="376837">
                <a:tc>
                  <a:txBody>
                    <a:bodyPr/>
                    <a:lstStyle/>
                    <a:p>
                      <a:pPr algn="ctr"/>
                      <a:r>
                        <a:rPr lang="el-GR" dirty="0"/>
                        <a:t>12-13</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76545257"/>
                  </a:ext>
                </a:extLst>
              </a:tr>
              <a:tr h="376837">
                <a:tc>
                  <a:txBody>
                    <a:bodyPr/>
                    <a:lstStyle/>
                    <a:p>
                      <a:pPr algn="ctr"/>
                      <a:r>
                        <a:rPr lang="el-GR" dirty="0"/>
                        <a:t>13-14</a:t>
                      </a:r>
                      <a:endParaRPr lang="en-US" dirty="0"/>
                    </a:p>
                  </a:txBody>
                  <a:tcPr/>
                </a:tc>
                <a:tc>
                  <a:txBody>
                    <a:bodyPr/>
                    <a:lstStyle/>
                    <a:p>
                      <a:pPr algn="ctr"/>
                      <a:endParaRPr lang="en-US"/>
                    </a:p>
                  </a:txBody>
                  <a:tcPr/>
                </a:tc>
                <a:tc>
                  <a:txBody>
                    <a:bodyPr/>
                    <a:lstStyle/>
                    <a:p>
                      <a:pPr algn="ctr"/>
                      <a:r>
                        <a:rPr lang="el-GR" dirty="0"/>
                        <a:t>Γιάννης</a:t>
                      </a:r>
                      <a:endParaRPr lang="en-US" dirty="0"/>
                    </a:p>
                  </a:txBody>
                  <a:tcPr>
                    <a:solidFill>
                      <a:srgbClr val="FFC00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607604"/>
                  </a:ext>
                </a:extLst>
              </a:tr>
              <a:tr h="376837">
                <a:tc>
                  <a:txBody>
                    <a:bodyPr/>
                    <a:lstStyle/>
                    <a:p>
                      <a:pPr algn="ctr"/>
                      <a:r>
                        <a:rPr lang="el-GR" dirty="0"/>
                        <a:t>14-15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18244311"/>
                  </a:ext>
                </a:extLst>
              </a:tr>
              <a:tr h="376837">
                <a:tc>
                  <a:txBody>
                    <a:bodyPr/>
                    <a:lstStyle/>
                    <a:p>
                      <a:pPr algn="ctr"/>
                      <a:r>
                        <a:rPr lang="el-GR" dirty="0"/>
                        <a:t>15-16</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689405259"/>
                  </a:ext>
                </a:extLst>
              </a:tr>
              <a:tr h="376837">
                <a:tc>
                  <a:txBody>
                    <a:bodyPr/>
                    <a:lstStyle/>
                    <a:p>
                      <a:pPr algn="ctr"/>
                      <a:r>
                        <a:rPr lang="el-GR" dirty="0"/>
                        <a:t>16-17</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extLst>
              <p:ext uri="{D42A27DB-BD31-4B8C-83A1-F6EECF244321}">
                <p14:modId xmlns:p14="http://schemas.microsoft.com/office/powerpoint/2010/main" val="3406684728"/>
              </p:ext>
            </p:extLst>
          </p:nvPr>
        </p:nvGraphicFramePr>
        <p:xfrm>
          <a:off x="179614" y="1849459"/>
          <a:ext cx="3437166" cy="1143138"/>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Δευτέρα</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2">
                  <a:txBody>
                    <a:bodyPr/>
                    <a:lstStyle/>
                    <a:p>
                      <a:pPr algn="ctr"/>
                      <a:r>
                        <a:rPr lang="el-GR" dirty="0"/>
                        <a:t>9-10</a:t>
                      </a:r>
                      <a:endParaRPr lang="en-US" dirty="0"/>
                    </a:p>
                  </a:txBody>
                  <a:tcPr/>
                </a:tc>
                <a:tc>
                  <a:txBody>
                    <a:bodyPr/>
                    <a:lstStyle/>
                    <a:p>
                      <a:pPr algn="ctr"/>
                      <a:r>
                        <a:rPr lang="el-GR" dirty="0"/>
                        <a:t>Γιώργος - 80</a:t>
                      </a:r>
                      <a:endParaRPr lang="en-US" dirty="0"/>
                    </a:p>
                  </a:txBody>
                  <a:tcPr>
                    <a:solidFill>
                      <a:srgbClr val="00B05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Κώστας - 70</a:t>
                      </a:r>
                      <a:endParaRPr lang="en-US" dirty="0"/>
                    </a:p>
                  </a:txBody>
                  <a:tcPr>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nvGraphicFramePr>
        <p:xfrm>
          <a:off x="179614" y="3532415"/>
          <a:ext cx="3437166" cy="1524184"/>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Τρίτη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3">
                  <a:txBody>
                    <a:bodyPr/>
                    <a:lstStyle/>
                    <a:p>
                      <a:pPr algn="ctr"/>
                      <a:endParaRPr lang="el-GR" dirty="0"/>
                    </a:p>
                    <a:p>
                      <a:pPr algn="ctr"/>
                      <a:r>
                        <a:rPr lang="el-GR" dirty="0"/>
                        <a:t>13-14</a:t>
                      </a:r>
                      <a:endParaRPr lang="en-US" dirty="0"/>
                    </a:p>
                  </a:txBody>
                  <a:tcPr/>
                </a:tc>
                <a:tc>
                  <a:txBody>
                    <a:bodyPr/>
                    <a:lstStyle/>
                    <a:p>
                      <a:pPr algn="ctr"/>
                      <a:r>
                        <a:rPr lang="el-GR" dirty="0"/>
                        <a:t>Γιώργος - 70</a:t>
                      </a:r>
                      <a:endParaRPr lang="en-US" dirty="0"/>
                    </a:p>
                  </a:txBody>
                  <a:tcPr>
                    <a:solidFill>
                      <a:srgbClr val="00B05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Γιάννης - 60</a:t>
                      </a:r>
                      <a:endParaRPr lang="en-US" dirty="0"/>
                    </a:p>
                  </a:txBody>
                  <a:tcPr>
                    <a:solidFill>
                      <a:srgbClr val="FFC00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Μαρία - 50</a:t>
                      </a:r>
                      <a:endParaRPr lang="en-US" dirty="0"/>
                    </a:p>
                  </a:txBody>
                  <a:tcPr>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3424704514"/>
              </p:ext>
            </p:extLst>
          </p:nvPr>
        </p:nvGraphicFramePr>
        <p:xfrm>
          <a:off x="179614" y="5215371"/>
          <a:ext cx="3437166" cy="1143138"/>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Πέμπτη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2">
                  <a:txBody>
                    <a:bodyPr/>
                    <a:lstStyle/>
                    <a:p>
                      <a:pPr algn="ctr"/>
                      <a:endParaRPr lang="el-GR" dirty="0"/>
                    </a:p>
                    <a:p>
                      <a:pPr algn="ctr"/>
                      <a:r>
                        <a:rPr lang="el-GR" dirty="0"/>
                        <a:t>12-13</a:t>
                      </a:r>
                      <a:endParaRPr lang="en-US" dirty="0"/>
                    </a:p>
                  </a:txBody>
                  <a:tcPr/>
                </a:tc>
                <a:tc>
                  <a:txBody>
                    <a:bodyPr/>
                    <a:lstStyle/>
                    <a:p>
                      <a:pPr algn="ctr"/>
                      <a:r>
                        <a:rPr lang="el-GR" dirty="0"/>
                        <a:t>Γιάννης - 55</a:t>
                      </a:r>
                      <a:endParaRPr lang="en-US" dirty="0"/>
                    </a:p>
                  </a:txBody>
                  <a:tcPr>
                    <a:solidFill>
                      <a:srgbClr val="FFC000"/>
                    </a:solidFill>
                  </a:tcPr>
                </a:tc>
                <a:extLst>
                  <a:ext uri="{0D108BD9-81ED-4DB2-BD59-A6C34878D82A}">
                    <a16:rowId xmlns:a16="http://schemas.microsoft.com/office/drawing/2014/main" val="1443113687"/>
                  </a:ext>
                </a:extLst>
              </a:tr>
              <a:tr h="381046">
                <a:tc vMerge="1">
                  <a:txBody>
                    <a:bodyPr/>
                    <a:lstStyle/>
                    <a:p>
                      <a:endParaRPr lang="en-US" dirty="0"/>
                    </a:p>
                  </a:txBody>
                  <a:tcPr/>
                </a:tc>
                <a:tc>
                  <a:txBody>
                    <a:bodyPr/>
                    <a:lstStyle/>
                    <a:p>
                      <a:pPr algn="ctr"/>
                      <a:r>
                        <a:rPr lang="el-GR" dirty="0"/>
                        <a:t>Μαρία - 50</a:t>
                      </a:r>
                      <a:endParaRPr lang="en-US" dirty="0"/>
                    </a:p>
                  </a:txBody>
                  <a:tcPr>
                    <a:solidFill>
                      <a:srgbClr val="FF0066"/>
                    </a:solidFill>
                  </a:tcPr>
                </a:tc>
                <a:extLst>
                  <a:ext uri="{0D108BD9-81ED-4DB2-BD59-A6C34878D82A}">
                    <a16:rowId xmlns:a16="http://schemas.microsoft.com/office/drawing/2014/main" val="3996881950"/>
                  </a:ext>
                </a:extLst>
              </a:tr>
            </a:tbl>
          </a:graphicData>
        </a:graphic>
      </p:graphicFrame>
      <p:sp>
        <p:nvSpPr>
          <p:cNvPr id="9" name="Multiplication Sign 8">
            <a:extLst>
              <a:ext uri="{FF2B5EF4-FFF2-40B4-BE49-F238E27FC236}">
                <a16:creationId xmlns:a16="http://schemas.microsoft.com/office/drawing/2014/main" id="{2A37B5B1-3316-B62F-1AE0-C8839FFC3D81}"/>
              </a:ext>
            </a:extLst>
          </p:cNvPr>
          <p:cNvSpPr/>
          <p:nvPr/>
        </p:nvSpPr>
        <p:spPr>
          <a:xfrm>
            <a:off x="2424792" y="3731478"/>
            <a:ext cx="653143" cy="77560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Multiplication Sign 9">
            <a:extLst>
              <a:ext uri="{FF2B5EF4-FFF2-40B4-BE49-F238E27FC236}">
                <a16:creationId xmlns:a16="http://schemas.microsoft.com/office/drawing/2014/main" id="{9305DEE2-F7E1-12E4-2119-923F3D00F1F4}"/>
              </a:ext>
            </a:extLst>
          </p:cNvPr>
          <p:cNvSpPr/>
          <p:nvPr/>
        </p:nvSpPr>
        <p:spPr>
          <a:xfrm>
            <a:off x="2404383" y="5399136"/>
            <a:ext cx="653143" cy="77560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Curved Left 10">
            <a:extLst>
              <a:ext uri="{FF2B5EF4-FFF2-40B4-BE49-F238E27FC236}">
                <a16:creationId xmlns:a16="http://schemas.microsoft.com/office/drawing/2014/main" id="{F69E7B13-522E-9189-0912-71A37F849A7E}"/>
              </a:ext>
            </a:extLst>
          </p:cNvPr>
          <p:cNvSpPr/>
          <p:nvPr/>
        </p:nvSpPr>
        <p:spPr>
          <a:xfrm rot="11055152">
            <a:off x="1676566" y="4123620"/>
            <a:ext cx="130627" cy="3673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73FE23CB-F203-ECDB-6A38-E61DA7E4111B}"/>
              </a:ext>
            </a:extLst>
          </p:cNvPr>
          <p:cNvSpPr/>
          <p:nvPr/>
        </p:nvSpPr>
        <p:spPr>
          <a:xfrm rot="11055152">
            <a:off x="1676566" y="4588851"/>
            <a:ext cx="130627" cy="3673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Left 12">
            <a:extLst>
              <a:ext uri="{FF2B5EF4-FFF2-40B4-BE49-F238E27FC236}">
                <a16:creationId xmlns:a16="http://schemas.microsoft.com/office/drawing/2014/main" id="{FDE3F380-008A-743A-5A71-8B8F12572D5F}"/>
              </a:ext>
            </a:extLst>
          </p:cNvPr>
          <p:cNvSpPr/>
          <p:nvPr/>
        </p:nvSpPr>
        <p:spPr>
          <a:xfrm rot="11055152">
            <a:off x="1733718" y="5791278"/>
            <a:ext cx="130627" cy="3673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Multiplication Sign 14">
            <a:extLst>
              <a:ext uri="{FF2B5EF4-FFF2-40B4-BE49-F238E27FC236}">
                <a16:creationId xmlns:a16="http://schemas.microsoft.com/office/drawing/2014/main" id="{FE62E77A-860D-4897-2C3B-E077022D980A}"/>
              </a:ext>
            </a:extLst>
          </p:cNvPr>
          <p:cNvSpPr/>
          <p:nvPr/>
        </p:nvSpPr>
        <p:spPr>
          <a:xfrm>
            <a:off x="9546771" y="3532415"/>
            <a:ext cx="653143" cy="77560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87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293-BEE2-F171-277D-D88F7ADABC61}"/>
              </a:ext>
            </a:extLst>
          </p:cNvPr>
          <p:cNvSpPr>
            <a:spLocks noGrp="1"/>
          </p:cNvSpPr>
          <p:nvPr>
            <p:ph type="title"/>
          </p:nvPr>
        </p:nvSpPr>
        <p:spPr>
          <a:xfrm>
            <a:off x="838200" y="365124"/>
            <a:ext cx="10515600" cy="1325563"/>
          </a:xfrm>
        </p:spPr>
        <p:txBody>
          <a:bodyPr/>
          <a:lstStyle/>
          <a:p>
            <a:pPr algn="ctr"/>
            <a:r>
              <a:rPr lang="el-GR" dirty="0"/>
              <a:t>Ως αποτέλεσμα γίνεται διαθέσιμη η δεύτερη επιλογή της Μαρίας</a:t>
            </a:r>
            <a:endParaRPr lang="en-US" dirty="0"/>
          </a:p>
        </p:txBody>
      </p:sp>
      <p:graphicFrame>
        <p:nvGraphicFramePr>
          <p:cNvPr id="4" name="Table 4">
            <a:extLst>
              <a:ext uri="{FF2B5EF4-FFF2-40B4-BE49-F238E27FC236}">
                <a16:creationId xmlns:a16="http://schemas.microsoft.com/office/drawing/2014/main" id="{F6823B57-8D0D-C0F2-C171-7FF93690E5A5}"/>
              </a:ext>
            </a:extLst>
          </p:cNvPr>
          <p:cNvGraphicFramePr>
            <a:graphicFrameLocks noGrp="1"/>
          </p:cNvGraphicFramePr>
          <p:nvPr>
            <p:ph idx="1"/>
            <p:extLst>
              <p:ext uri="{D42A27DB-BD31-4B8C-83A1-F6EECF244321}">
                <p14:modId xmlns:p14="http://schemas.microsoft.com/office/powerpoint/2010/main" val="404514692"/>
              </p:ext>
            </p:extLst>
          </p:nvPr>
        </p:nvGraphicFramePr>
        <p:xfrm>
          <a:off x="3910693" y="2611551"/>
          <a:ext cx="7916634" cy="3391533"/>
        </p:xfrm>
        <a:graphic>
          <a:graphicData uri="http://schemas.openxmlformats.org/drawingml/2006/table">
            <a:tbl>
              <a:tblPr firstRow="1" bandRow="1">
                <a:tableStyleId>{5C22544A-7EE6-4342-B048-85BDC9FD1C3A}</a:tableStyleId>
              </a:tblPr>
              <a:tblGrid>
                <a:gridCol w="1319439">
                  <a:extLst>
                    <a:ext uri="{9D8B030D-6E8A-4147-A177-3AD203B41FA5}">
                      <a16:colId xmlns:a16="http://schemas.microsoft.com/office/drawing/2014/main" val="328491096"/>
                    </a:ext>
                  </a:extLst>
                </a:gridCol>
                <a:gridCol w="1319439">
                  <a:extLst>
                    <a:ext uri="{9D8B030D-6E8A-4147-A177-3AD203B41FA5}">
                      <a16:colId xmlns:a16="http://schemas.microsoft.com/office/drawing/2014/main" val="2312827872"/>
                    </a:ext>
                  </a:extLst>
                </a:gridCol>
                <a:gridCol w="1319439">
                  <a:extLst>
                    <a:ext uri="{9D8B030D-6E8A-4147-A177-3AD203B41FA5}">
                      <a16:colId xmlns:a16="http://schemas.microsoft.com/office/drawing/2014/main" val="1907462865"/>
                    </a:ext>
                  </a:extLst>
                </a:gridCol>
                <a:gridCol w="1319439">
                  <a:extLst>
                    <a:ext uri="{9D8B030D-6E8A-4147-A177-3AD203B41FA5}">
                      <a16:colId xmlns:a16="http://schemas.microsoft.com/office/drawing/2014/main" val="3094860277"/>
                    </a:ext>
                  </a:extLst>
                </a:gridCol>
                <a:gridCol w="1319439">
                  <a:extLst>
                    <a:ext uri="{9D8B030D-6E8A-4147-A177-3AD203B41FA5}">
                      <a16:colId xmlns:a16="http://schemas.microsoft.com/office/drawing/2014/main" val="1892142516"/>
                    </a:ext>
                  </a:extLst>
                </a:gridCol>
                <a:gridCol w="1319439">
                  <a:extLst>
                    <a:ext uri="{9D8B030D-6E8A-4147-A177-3AD203B41FA5}">
                      <a16:colId xmlns:a16="http://schemas.microsoft.com/office/drawing/2014/main" val="2411150049"/>
                    </a:ext>
                  </a:extLst>
                </a:gridCol>
              </a:tblGrid>
              <a:tr h="376837">
                <a:tc>
                  <a:txBody>
                    <a:bodyPr/>
                    <a:lstStyle/>
                    <a:p>
                      <a:pPr algn="ctr"/>
                      <a:endParaRPr lang="en-US" dirty="0"/>
                    </a:p>
                  </a:txBody>
                  <a:tcPr/>
                </a:tc>
                <a:tc>
                  <a:txBody>
                    <a:bodyPr/>
                    <a:lstStyle/>
                    <a:p>
                      <a:pPr algn="ctr"/>
                      <a:r>
                        <a:rPr lang="el-GR" dirty="0"/>
                        <a:t>Δευτέρα</a:t>
                      </a:r>
                      <a:endParaRPr lang="en-US" dirty="0"/>
                    </a:p>
                  </a:txBody>
                  <a:tcPr/>
                </a:tc>
                <a:tc>
                  <a:txBody>
                    <a:bodyPr/>
                    <a:lstStyle/>
                    <a:p>
                      <a:pPr algn="ctr"/>
                      <a:r>
                        <a:rPr lang="el-GR" dirty="0"/>
                        <a:t>Τρίτη</a:t>
                      </a:r>
                      <a:endParaRPr lang="en-US" dirty="0"/>
                    </a:p>
                  </a:txBody>
                  <a:tcPr/>
                </a:tc>
                <a:tc>
                  <a:txBody>
                    <a:bodyPr/>
                    <a:lstStyle/>
                    <a:p>
                      <a:pPr algn="ctr"/>
                      <a:r>
                        <a:rPr lang="el-GR" dirty="0"/>
                        <a:t>Τετάρτη</a:t>
                      </a:r>
                      <a:endParaRPr lang="en-US" dirty="0"/>
                    </a:p>
                  </a:txBody>
                  <a:tcPr/>
                </a:tc>
                <a:tc>
                  <a:txBody>
                    <a:bodyPr/>
                    <a:lstStyle/>
                    <a:p>
                      <a:pPr algn="ctr"/>
                      <a:r>
                        <a:rPr lang="el-GR" dirty="0"/>
                        <a:t>Πέμπτη</a:t>
                      </a:r>
                      <a:endParaRPr lang="en-US" dirty="0"/>
                    </a:p>
                  </a:txBody>
                  <a:tcPr/>
                </a:tc>
                <a:tc>
                  <a:txBody>
                    <a:bodyPr/>
                    <a:lstStyle/>
                    <a:p>
                      <a:pPr algn="ctr"/>
                      <a:r>
                        <a:rPr lang="el-GR" dirty="0"/>
                        <a:t>Παρασκευή</a:t>
                      </a:r>
                      <a:endParaRPr lang="en-US" dirty="0"/>
                    </a:p>
                  </a:txBody>
                  <a:tcPr/>
                </a:tc>
                <a:extLst>
                  <a:ext uri="{0D108BD9-81ED-4DB2-BD59-A6C34878D82A}">
                    <a16:rowId xmlns:a16="http://schemas.microsoft.com/office/drawing/2014/main" val="2193917946"/>
                  </a:ext>
                </a:extLst>
              </a:tr>
              <a:tr h="376837">
                <a:tc>
                  <a:txBody>
                    <a:bodyPr/>
                    <a:lstStyle/>
                    <a:p>
                      <a:pPr algn="ctr"/>
                      <a:r>
                        <a:rPr lang="el-GR" dirty="0"/>
                        <a:t>9-10</a:t>
                      </a:r>
                      <a:endParaRPr lang="en-US" dirty="0"/>
                    </a:p>
                  </a:txBody>
                  <a:tcPr/>
                </a:tc>
                <a:tc>
                  <a:txBody>
                    <a:bodyPr/>
                    <a:lstStyle/>
                    <a:p>
                      <a:pPr algn="ctr"/>
                      <a:r>
                        <a:rPr lang="el-GR" dirty="0"/>
                        <a:t>Γιώργος</a:t>
                      </a:r>
                      <a:endParaRPr lang="en-US" dirty="0"/>
                    </a:p>
                  </a:txBody>
                  <a:tcPr>
                    <a:solidFill>
                      <a:srgbClr val="00B050"/>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013223720"/>
                  </a:ext>
                </a:extLst>
              </a:tr>
              <a:tr h="376837">
                <a:tc>
                  <a:txBody>
                    <a:bodyPr/>
                    <a:lstStyle/>
                    <a:p>
                      <a:pPr algn="ctr"/>
                      <a:r>
                        <a:rPr lang="el-GR" dirty="0"/>
                        <a:t>10-11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480568299"/>
                  </a:ext>
                </a:extLst>
              </a:tr>
              <a:tr h="376837">
                <a:tc>
                  <a:txBody>
                    <a:bodyPr/>
                    <a:lstStyle/>
                    <a:p>
                      <a:pPr algn="ctr"/>
                      <a:r>
                        <a:rPr lang="el-GR" dirty="0"/>
                        <a:t>11-12</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l-GR" dirty="0"/>
                        <a:t>Μαρία</a:t>
                      </a:r>
                      <a:endParaRPr lang="en-US" dirty="0"/>
                    </a:p>
                  </a:txBody>
                  <a:tcPr>
                    <a:solidFill>
                      <a:srgbClr val="FF0066"/>
                    </a:solidFill>
                  </a:tcPr>
                </a:tc>
                <a:tc>
                  <a:txBody>
                    <a:bodyPr/>
                    <a:lstStyle/>
                    <a:p>
                      <a:pPr algn="ctr"/>
                      <a:endParaRPr lang="en-US"/>
                    </a:p>
                  </a:txBody>
                  <a:tcPr/>
                </a:tc>
                <a:extLst>
                  <a:ext uri="{0D108BD9-81ED-4DB2-BD59-A6C34878D82A}">
                    <a16:rowId xmlns:a16="http://schemas.microsoft.com/office/drawing/2014/main" val="964267344"/>
                  </a:ext>
                </a:extLst>
              </a:tr>
              <a:tr h="376837">
                <a:tc>
                  <a:txBody>
                    <a:bodyPr/>
                    <a:lstStyle/>
                    <a:p>
                      <a:pPr algn="ctr"/>
                      <a:r>
                        <a:rPr lang="el-GR" dirty="0"/>
                        <a:t>12-13</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76545257"/>
                  </a:ext>
                </a:extLst>
              </a:tr>
              <a:tr h="376837">
                <a:tc>
                  <a:txBody>
                    <a:bodyPr/>
                    <a:lstStyle/>
                    <a:p>
                      <a:pPr algn="ctr"/>
                      <a:r>
                        <a:rPr lang="el-GR" dirty="0"/>
                        <a:t>13-14</a:t>
                      </a:r>
                      <a:endParaRPr lang="en-US" dirty="0"/>
                    </a:p>
                  </a:txBody>
                  <a:tcPr/>
                </a:tc>
                <a:tc>
                  <a:txBody>
                    <a:bodyPr/>
                    <a:lstStyle/>
                    <a:p>
                      <a:pPr algn="ctr"/>
                      <a:endParaRPr lang="en-US"/>
                    </a:p>
                  </a:txBody>
                  <a:tcPr/>
                </a:tc>
                <a:tc>
                  <a:txBody>
                    <a:bodyPr/>
                    <a:lstStyle/>
                    <a:p>
                      <a:pPr algn="ctr"/>
                      <a:r>
                        <a:rPr lang="el-GR" dirty="0"/>
                        <a:t>Γιάννης</a:t>
                      </a:r>
                      <a:endParaRPr lang="en-US" dirty="0"/>
                    </a:p>
                  </a:txBody>
                  <a:tcPr>
                    <a:solidFill>
                      <a:srgbClr val="FFC000"/>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38607604"/>
                  </a:ext>
                </a:extLst>
              </a:tr>
              <a:tr h="376837">
                <a:tc>
                  <a:txBody>
                    <a:bodyPr/>
                    <a:lstStyle/>
                    <a:p>
                      <a:pPr algn="ctr"/>
                      <a:r>
                        <a:rPr lang="el-GR" dirty="0"/>
                        <a:t>14-15</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18244311"/>
                  </a:ext>
                </a:extLst>
              </a:tr>
              <a:tr h="376837">
                <a:tc>
                  <a:txBody>
                    <a:bodyPr/>
                    <a:lstStyle/>
                    <a:p>
                      <a:pPr algn="ctr"/>
                      <a:r>
                        <a:rPr lang="el-GR" dirty="0"/>
                        <a:t>15-16</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689405259"/>
                  </a:ext>
                </a:extLst>
              </a:tr>
              <a:tr h="376837">
                <a:tc>
                  <a:txBody>
                    <a:bodyPr/>
                    <a:lstStyle/>
                    <a:p>
                      <a:pPr algn="ctr"/>
                      <a:r>
                        <a:rPr lang="el-GR" dirty="0"/>
                        <a:t>16-17</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725357953"/>
                  </a:ext>
                </a:extLst>
              </a:tr>
            </a:tbl>
          </a:graphicData>
        </a:graphic>
      </p:graphicFrame>
      <p:graphicFrame>
        <p:nvGraphicFramePr>
          <p:cNvPr id="6" name="Table 6">
            <a:extLst>
              <a:ext uri="{FF2B5EF4-FFF2-40B4-BE49-F238E27FC236}">
                <a16:creationId xmlns:a16="http://schemas.microsoft.com/office/drawing/2014/main" id="{CDB6BFD1-C32D-7B84-8A75-1B996D2BC300}"/>
              </a:ext>
            </a:extLst>
          </p:cNvPr>
          <p:cNvGraphicFramePr>
            <a:graphicFrameLocks noGrp="1"/>
          </p:cNvGraphicFramePr>
          <p:nvPr/>
        </p:nvGraphicFramePr>
        <p:xfrm>
          <a:off x="179614" y="1849459"/>
          <a:ext cx="3437166" cy="1143138"/>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Δευτέρα</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2">
                  <a:txBody>
                    <a:bodyPr/>
                    <a:lstStyle/>
                    <a:p>
                      <a:pPr algn="ctr"/>
                      <a:r>
                        <a:rPr lang="el-GR" dirty="0"/>
                        <a:t>9-10</a:t>
                      </a:r>
                      <a:endParaRPr lang="en-US" dirty="0"/>
                    </a:p>
                  </a:txBody>
                  <a:tcPr/>
                </a:tc>
                <a:tc>
                  <a:txBody>
                    <a:bodyPr/>
                    <a:lstStyle/>
                    <a:p>
                      <a:pPr algn="ctr"/>
                      <a:r>
                        <a:rPr lang="el-GR" dirty="0"/>
                        <a:t>Γιώργος - 80</a:t>
                      </a:r>
                      <a:endParaRPr lang="en-US" dirty="0"/>
                    </a:p>
                  </a:txBody>
                  <a:tcPr>
                    <a:solidFill>
                      <a:srgbClr val="00B05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Κώστας - 70</a:t>
                      </a:r>
                      <a:endParaRPr lang="en-US" dirty="0"/>
                    </a:p>
                  </a:txBody>
                  <a:tcPr>
                    <a:solidFill>
                      <a:srgbClr val="FFFF00"/>
                    </a:solidFill>
                  </a:tcPr>
                </a:tc>
                <a:extLst>
                  <a:ext uri="{0D108BD9-81ED-4DB2-BD59-A6C34878D82A}">
                    <a16:rowId xmlns:a16="http://schemas.microsoft.com/office/drawing/2014/main" val="3598219648"/>
                  </a:ext>
                </a:extLst>
              </a:tr>
            </a:tbl>
          </a:graphicData>
        </a:graphic>
      </p:graphicFrame>
      <p:graphicFrame>
        <p:nvGraphicFramePr>
          <p:cNvPr id="7" name="Table 6">
            <a:extLst>
              <a:ext uri="{FF2B5EF4-FFF2-40B4-BE49-F238E27FC236}">
                <a16:creationId xmlns:a16="http://schemas.microsoft.com/office/drawing/2014/main" id="{09792B41-3C1B-AE43-E8C9-42C8AD6CA575}"/>
              </a:ext>
            </a:extLst>
          </p:cNvPr>
          <p:cNvGraphicFramePr>
            <a:graphicFrameLocks noGrp="1"/>
          </p:cNvGraphicFramePr>
          <p:nvPr>
            <p:extLst>
              <p:ext uri="{D42A27DB-BD31-4B8C-83A1-F6EECF244321}">
                <p14:modId xmlns:p14="http://schemas.microsoft.com/office/powerpoint/2010/main" val="1672345151"/>
              </p:ext>
            </p:extLst>
          </p:nvPr>
        </p:nvGraphicFramePr>
        <p:xfrm>
          <a:off x="179614" y="3532415"/>
          <a:ext cx="3437166" cy="1143138"/>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Τρίτη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rowSpan="2">
                  <a:txBody>
                    <a:bodyPr/>
                    <a:lstStyle/>
                    <a:p>
                      <a:pPr algn="ctr"/>
                      <a:r>
                        <a:rPr lang="el-GR" dirty="0"/>
                        <a:t>13-14</a:t>
                      </a:r>
                      <a:endParaRPr lang="en-US" dirty="0"/>
                    </a:p>
                  </a:txBody>
                  <a:tcPr/>
                </a:tc>
                <a:tc>
                  <a:txBody>
                    <a:bodyPr/>
                    <a:lstStyle/>
                    <a:p>
                      <a:pPr algn="ctr"/>
                      <a:r>
                        <a:rPr lang="el-GR" dirty="0"/>
                        <a:t>Γιάννης - 60</a:t>
                      </a:r>
                      <a:endParaRPr lang="en-US" dirty="0"/>
                    </a:p>
                  </a:txBody>
                  <a:tcPr>
                    <a:solidFill>
                      <a:srgbClr val="FFC000"/>
                    </a:solidFill>
                  </a:tcPr>
                </a:tc>
                <a:extLst>
                  <a:ext uri="{0D108BD9-81ED-4DB2-BD59-A6C34878D82A}">
                    <a16:rowId xmlns:a16="http://schemas.microsoft.com/office/drawing/2014/main" val="3996881950"/>
                  </a:ext>
                </a:extLst>
              </a:tr>
              <a:tr h="381046">
                <a:tc vMerge="1">
                  <a:txBody>
                    <a:bodyPr/>
                    <a:lstStyle/>
                    <a:p>
                      <a:endParaRPr lang="en-US" dirty="0"/>
                    </a:p>
                  </a:txBody>
                  <a:tcPr/>
                </a:tc>
                <a:tc>
                  <a:txBody>
                    <a:bodyPr/>
                    <a:lstStyle/>
                    <a:p>
                      <a:pPr algn="ctr"/>
                      <a:r>
                        <a:rPr lang="el-GR" dirty="0"/>
                        <a:t>Μαρία - 50</a:t>
                      </a:r>
                      <a:endParaRPr lang="en-US" dirty="0"/>
                    </a:p>
                  </a:txBody>
                  <a:tcPr>
                    <a:solidFill>
                      <a:srgbClr val="FF0066"/>
                    </a:solidFill>
                  </a:tcPr>
                </a:tc>
                <a:extLst>
                  <a:ext uri="{0D108BD9-81ED-4DB2-BD59-A6C34878D82A}">
                    <a16:rowId xmlns:a16="http://schemas.microsoft.com/office/drawing/2014/main" val="3598219648"/>
                  </a:ext>
                </a:extLst>
              </a:tr>
            </a:tbl>
          </a:graphicData>
        </a:graphic>
      </p:graphicFrame>
      <p:graphicFrame>
        <p:nvGraphicFramePr>
          <p:cNvPr id="8" name="Table 6">
            <a:extLst>
              <a:ext uri="{FF2B5EF4-FFF2-40B4-BE49-F238E27FC236}">
                <a16:creationId xmlns:a16="http://schemas.microsoft.com/office/drawing/2014/main" id="{0A1D9863-1263-C28A-35F5-C014639B7D9D}"/>
              </a:ext>
            </a:extLst>
          </p:cNvPr>
          <p:cNvGraphicFramePr>
            <a:graphicFrameLocks noGrp="1"/>
          </p:cNvGraphicFramePr>
          <p:nvPr>
            <p:extLst>
              <p:ext uri="{D42A27DB-BD31-4B8C-83A1-F6EECF244321}">
                <p14:modId xmlns:p14="http://schemas.microsoft.com/office/powerpoint/2010/main" val="3505675479"/>
              </p:ext>
            </p:extLst>
          </p:nvPr>
        </p:nvGraphicFramePr>
        <p:xfrm>
          <a:off x="179614" y="5215371"/>
          <a:ext cx="3437166" cy="762092"/>
        </p:xfrm>
        <a:graphic>
          <a:graphicData uri="http://schemas.openxmlformats.org/drawingml/2006/table">
            <a:tbl>
              <a:tblPr firstRow="1" bandRow="1">
                <a:tableStyleId>{5C22544A-7EE6-4342-B048-85BDC9FD1C3A}</a:tableStyleId>
              </a:tblPr>
              <a:tblGrid>
                <a:gridCol w="1718583">
                  <a:extLst>
                    <a:ext uri="{9D8B030D-6E8A-4147-A177-3AD203B41FA5}">
                      <a16:colId xmlns:a16="http://schemas.microsoft.com/office/drawing/2014/main" val="2472965116"/>
                    </a:ext>
                  </a:extLst>
                </a:gridCol>
                <a:gridCol w="1718583">
                  <a:extLst>
                    <a:ext uri="{9D8B030D-6E8A-4147-A177-3AD203B41FA5}">
                      <a16:colId xmlns:a16="http://schemas.microsoft.com/office/drawing/2014/main" val="455410679"/>
                    </a:ext>
                  </a:extLst>
                </a:gridCol>
              </a:tblGrid>
              <a:tr h="381046">
                <a:tc>
                  <a:txBody>
                    <a:bodyPr/>
                    <a:lstStyle/>
                    <a:p>
                      <a:pPr algn="ctr"/>
                      <a:r>
                        <a:rPr lang="el-GR" dirty="0"/>
                        <a:t>Πέμπτη</a:t>
                      </a:r>
                      <a:endParaRPr lang="en-US" dirty="0"/>
                    </a:p>
                  </a:txBody>
                  <a:tcPr/>
                </a:tc>
                <a:tc>
                  <a:txBody>
                    <a:bodyPr/>
                    <a:lstStyle/>
                    <a:p>
                      <a:r>
                        <a:rPr lang="el-GR" dirty="0"/>
                        <a:t>Ασθενής - </a:t>
                      </a:r>
                      <a:r>
                        <a:rPr lang="en-US" dirty="0"/>
                        <a:t>Score</a:t>
                      </a:r>
                    </a:p>
                  </a:txBody>
                  <a:tcPr/>
                </a:tc>
                <a:extLst>
                  <a:ext uri="{0D108BD9-81ED-4DB2-BD59-A6C34878D82A}">
                    <a16:rowId xmlns:a16="http://schemas.microsoft.com/office/drawing/2014/main" val="976659477"/>
                  </a:ext>
                </a:extLst>
              </a:tr>
              <a:tr h="381046">
                <a:tc>
                  <a:txBody>
                    <a:bodyPr/>
                    <a:lstStyle/>
                    <a:p>
                      <a:pPr algn="ctr"/>
                      <a:r>
                        <a:rPr lang="el-GR" dirty="0"/>
                        <a:t>11-12</a:t>
                      </a:r>
                      <a:endParaRPr lang="en-US" dirty="0"/>
                    </a:p>
                  </a:txBody>
                  <a:tcPr/>
                </a:tc>
                <a:tc>
                  <a:txBody>
                    <a:bodyPr/>
                    <a:lstStyle/>
                    <a:p>
                      <a:pPr algn="ctr"/>
                      <a:r>
                        <a:rPr lang="el-GR" dirty="0"/>
                        <a:t>Μαρία - 40</a:t>
                      </a:r>
                      <a:endParaRPr lang="en-US" dirty="0"/>
                    </a:p>
                  </a:txBody>
                  <a:tcPr>
                    <a:solidFill>
                      <a:srgbClr val="FF0066"/>
                    </a:solidFill>
                  </a:tcPr>
                </a:tc>
                <a:extLst>
                  <a:ext uri="{0D108BD9-81ED-4DB2-BD59-A6C34878D82A}">
                    <a16:rowId xmlns:a16="http://schemas.microsoft.com/office/drawing/2014/main" val="3996881950"/>
                  </a:ext>
                </a:extLst>
              </a:tr>
            </a:tbl>
          </a:graphicData>
        </a:graphic>
      </p:graphicFrame>
    </p:spTree>
    <p:extLst>
      <p:ext uri="{BB962C8B-B14F-4D97-AF65-F5344CB8AC3E}">
        <p14:creationId xmlns:p14="http://schemas.microsoft.com/office/powerpoint/2010/main" val="373170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EB92-2DA1-3660-4C98-7A34EC1D7D87}"/>
              </a:ext>
            </a:extLst>
          </p:cNvPr>
          <p:cNvSpPr>
            <a:spLocks noGrp="1"/>
          </p:cNvSpPr>
          <p:nvPr>
            <p:ph type="title"/>
          </p:nvPr>
        </p:nvSpPr>
        <p:spPr>
          <a:xfrm>
            <a:off x="838200" y="172583"/>
            <a:ext cx="10515600" cy="508454"/>
          </a:xfrm>
        </p:spPr>
        <p:txBody>
          <a:bodyPr>
            <a:normAutofit fontScale="90000"/>
          </a:bodyPr>
          <a:lstStyle/>
          <a:p>
            <a:pPr algn="ctr"/>
            <a:r>
              <a:rPr lang="el-GR" dirty="0"/>
              <a:t>Παρατηρήσεις (|)</a:t>
            </a:r>
            <a:endParaRPr lang="en-US" dirty="0"/>
          </a:p>
        </p:txBody>
      </p:sp>
      <p:sp>
        <p:nvSpPr>
          <p:cNvPr id="3" name="Content Placeholder 2">
            <a:extLst>
              <a:ext uri="{FF2B5EF4-FFF2-40B4-BE49-F238E27FC236}">
                <a16:creationId xmlns:a16="http://schemas.microsoft.com/office/drawing/2014/main" id="{E3960C4D-D9A2-0AF3-36A1-EDD68E07F333}"/>
              </a:ext>
            </a:extLst>
          </p:cNvPr>
          <p:cNvSpPr>
            <a:spLocks noGrp="1"/>
          </p:cNvSpPr>
          <p:nvPr>
            <p:ph idx="1"/>
          </p:nvPr>
        </p:nvSpPr>
        <p:spPr>
          <a:xfrm>
            <a:off x="838200" y="1009195"/>
            <a:ext cx="10515600" cy="5750833"/>
          </a:xfrm>
        </p:spPr>
        <p:txBody>
          <a:bodyPr>
            <a:normAutofit/>
          </a:bodyPr>
          <a:lstStyle/>
          <a:p>
            <a:r>
              <a:rPr lang="el-GR" sz="2400" dirty="0"/>
              <a:t>Αλλαγή στα ραντεβού θα υπάρξει μόνο εάν η ακύρωση γίνει από ασθενή στον οποίο έχει δοθεί κάποιο ραντεβού.</a:t>
            </a:r>
            <a:r>
              <a:rPr lang="en-US" sz="2400" dirty="0"/>
              <a:t> </a:t>
            </a:r>
            <a:r>
              <a:rPr lang="el-GR" sz="2400" dirty="0"/>
              <a:t>Συνεπώς μόνο σε αυτή την περίπτωση θα εκτελείται ο κώδικας </a:t>
            </a:r>
            <a:r>
              <a:rPr lang="en-US" sz="2400" dirty="0"/>
              <a:t>clingo.</a:t>
            </a:r>
          </a:p>
          <a:p>
            <a:r>
              <a:rPr lang="el-GR" sz="2400" dirty="0"/>
              <a:t>Για κάθε στάδιο της αλυσιδωτής αντίδρασης που προκαλεί μια ακύρωση χρειάζεται η συναίνεση του ασθενή για την αλλαγή του ραντεβού. Θα πρέπει να υπάρχει ένα μέσο επικοινωνίας με τον ασθενή και ένα χρονικό όριο για την αποδοχή του νέου ραντεβού.</a:t>
            </a:r>
          </a:p>
          <a:p>
            <a:r>
              <a:rPr lang="el-GR" sz="2400" dirty="0"/>
              <a:t>Σε περίπτωση άρνησης του νέου ραντεβού, λήξης του χρονικού ορίου ή κατοχής καλύτερου ραντεβού από τον πρώτο επιλαχών το σύστημα θα πρέπει να επικοινωνεί με τον δεύτερο επιλαχών.</a:t>
            </a:r>
            <a:endParaRPr lang="en-US" sz="2400" dirty="0"/>
          </a:p>
          <a:p>
            <a:r>
              <a:rPr lang="el-GR" sz="2400" dirty="0"/>
              <a:t>Η έξοδος της </a:t>
            </a:r>
            <a:r>
              <a:rPr lang="en-US" sz="2400" dirty="0"/>
              <a:t>clingo </a:t>
            </a:r>
            <a:r>
              <a:rPr lang="el-GR" sz="2400" dirty="0"/>
              <a:t>θα είναι μια αλυσίδα ενεργειών. Βάση της λογικής που αναλύθηκε παραπάνω μπορεί μια ακύρωση να δημιουργήσει νέα αλυσίδα όσο η επιβεβαίωση μιας προηγούμενης διενεργείται. Για το λόγο αυτό ΔΕΝ θα καταχωρείται η αλλαγή ραντεβού στις βάσεις εάν δεν υπάρξει επιβεβαίωση από τον ασθενή. Τα υπόλοιπα μέλη τη αλυσίδας θα κρατούν τις θέσεις τους και με βάση αυτή την κατάσταση θα προκύπτουν νέες αλυσίδες.</a:t>
            </a:r>
          </a:p>
        </p:txBody>
      </p:sp>
    </p:spTree>
    <p:extLst>
      <p:ext uri="{BB962C8B-B14F-4D97-AF65-F5344CB8AC3E}">
        <p14:creationId xmlns:p14="http://schemas.microsoft.com/office/powerpoint/2010/main" val="104046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EB92-2DA1-3660-4C98-7A34EC1D7D87}"/>
              </a:ext>
            </a:extLst>
          </p:cNvPr>
          <p:cNvSpPr>
            <a:spLocks noGrp="1"/>
          </p:cNvSpPr>
          <p:nvPr>
            <p:ph type="title"/>
          </p:nvPr>
        </p:nvSpPr>
        <p:spPr>
          <a:xfrm>
            <a:off x="838200" y="172583"/>
            <a:ext cx="10515600" cy="508454"/>
          </a:xfrm>
        </p:spPr>
        <p:txBody>
          <a:bodyPr>
            <a:normAutofit fontScale="90000"/>
          </a:bodyPr>
          <a:lstStyle/>
          <a:p>
            <a:pPr algn="ctr"/>
            <a:r>
              <a:rPr lang="el-GR" dirty="0"/>
              <a:t>Παρατηρήσεις (||)</a:t>
            </a:r>
            <a:endParaRPr lang="en-US" dirty="0"/>
          </a:p>
        </p:txBody>
      </p:sp>
      <p:sp>
        <p:nvSpPr>
          <p:cNvPr id="3" name="Content Placeholder 2">
            <a:extLst>
              <a:ext uri="{FF2B5EF4-FFF2-40B4-BE49-F238E27FC236}">
                <a16:creationId xmlns:a16="http://schemas.microsoft.com/office/drawing/2014/main" id="{E3960C4D-D9A2-0AF3-36A1-EDD68E07F333}"/>
              </a:ext>
            </a:extLst>
          </p:cNvPr>
          <p:cNvSpPr>
            <a:spLocks noGrp="1"/>
          </p:cNvSpPr>
          <p:nvPr>
            <p:ph idx="1"/>
          </p:nvPr>
        </p:nvSpPr>
        <p:spPr>
          <a:xfrm>
            <a:off x="838200" y="1009195"/>
            <a:ext cx="10515600" cy="5750833"/>
          </a:xfrm>
        </p:spPr>
        <p:txBody>
          <a:bodyPr>
            <a:normAutofit/>
          </a:bodyPr>
          <a:lstStyle/>
          <a:p>
            <a:r>
              <a:rPr lang="el-GR" sz="2400" dirty="0"/>
              <a:t>Όλες οι μη επιβεβαιωμένες αλυσίδες θα αποθηκεύονται σε μια δομή. Όποιο άτομο επιβεβαιώσει την κατάστασή του για το προτεινόμενο ραντεβού θα βγαίνει από τις αλυσίδες. Ανά μικρό χρονικό διάστημα το σύστημα θα διατρέχει τις αλυσίδες για να προχωρήσει σε επιβεβαίωση κατάστασης του επόμενου ασθενή ως προς το προτεινόμενο ραντεβού. Εάν ένα άτομο βρίσκεται σε πολλές αλυσίδες θα πρέπει να αποδεχτούμε κάποια σύμβαση. Είτε θα επιλέξουμε την </a:t>
            </a:r>
            <a:r>
              <a:rPr lang="en-US" sz="2400" dirty="0"/>
              <a:t>greedy </a:t>
            </a:r>
            <a:r>
              <a:rPr lang="el-GR" sz="2400" dirty="0"/>
              <a:t>προσέγγιση και θα γίνει επιλογή της αλυσίδας όπου το άτομο έχει τη μεγαλύτερη προτεραιότητα είτε θα επιλέξουμε την αλυσίδα όπου το άτομο εμφανίζει μεγαλύτερο </a:t>
            </a:r>
            <a:r>
              <a:rPr lang="en-US" sz="2400" dirty="0"/>
              <a:t>score </a:t>
            </a:r>
            <a:r>
              <a:rPr lang="el-GR" sz="2400" dirty="0"/>
              <a:t>με την ελπίδα ότι η αλυσίδα θα φτάσει κάποια στιγμή και σε αυτό. Όποια επιλογή και να κάνουμε μια από τις αλυσίδες που βρίσκεται ο ασθενής θα επιλεγεί και οι άλλες θα σπάσουν στο σημείο που αυτός βρίσκεται. Αυτό θα πρέπει να συμβεί καθώς οι υπόλοιπες αλυσίδες έχουν υπολογιστεί με την παλιά κατάσταση των βάσεων. Το ζήτημα επιδέχεται πιθανόν και περεταίρω ανάλυση αλλά αυτή θα πραγματοποιηθεί σε δεύτερο χρόνο.</a:t>
            </a:r>
          </a:p>
          <a:p>
            <a:r>
              <a:rPr lang="el-GR" sz="2400" dirty="0"/>
              <a:t>Τέλος, θα πρέπει με κάποιο τρόπο να παρασταθεί το κοινό όφελος, δηλαδή το άθροισμα του </a:t>
            </a:r>
            <a:r>
              <a:rPr lang="en-US" sz="2400" dirty="0"/>
              <a:t>score </a:t>
            </a:r>
            <a:r>
              <a:rPr lang="el-GR" sz="2400" dirty="0"/>
              <a:t>για τα </a:t>
            </a:r>
            <a:r>
              <a:rPr lang="en-US" sz="2400" dirty="0"/>
              <a:t>requests</a:t>
            </a:r>
            <a:r>
              <a:rPr lang="el-GR" sz="2400" dirty="0"/>
              <a:t> που έχουν κατάσταση 1. </a:t>
            </a:r>
            <a:endParaRPr lang="en-US" sz="2400" dirty="0"/>
          </a:p>
          <a:p>
            <a:endParaRPr lang="el-GR" sz="2400" dirty="0"/>
          </a:p>
        </p:txBody>
      </p:sp>
    </p:spTree>
    <p:extLst>
      <p:ext uri="{BB962C8B-B14F-4D97-AF65-F5344CB8AC3E}">
        <p14:creationId xmlns:p14="http://schemas.microsoft.com/office/powerpoint/2010/main" val="132862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C2E7-D2DF-AE22-917A-C0EAA7417DDF}"/>
              </a:ext>
            </a:extLst>
          </p:cNvPr>
          <p:cNvSpPr>
            <a:spLocks noGrp="1"/>
          </p:cNvSpPr>
          <p:nvPr>
            <p:ph type="title"/>
          </p:nvPr>
        </p:nvSpPr>
        <p:spPr/>
        <p:txBody>
          <a:bodyPr/>
          <a:lstStyle/>
          <a:p>
            <a:pPr algn="ctr"/>
            <a:r>
              <a:rPr lang="el-GR" dirty="0"/>
              <a:t>Απαραίτητοι περιορισμοί ακεραιότητας</a:t>
            </a:r>
            <a:endParaRPr lang="en-US" dirty="0"/>
          </a:p>
        </p:txBody>
      </p:sp>
      <p:sp>
        <p:nvSpPr>
          <p:cNvPr id="3" name="Content Placeholder 2">
            <a:extLst>
              <a:ext uri="{FF2B5EF4-FFF2-40B4-BE49-F238E27FC236}">
                <a16:creationId xmlns:a16="http://schemas.microsoft.com/office/drawing/2014/main" id="{1C3182DF-C5C3-62C1-0E1B-337AFC9423DE}"/>
              </a:ext>
            </a:extLst>
          </p:cNvPr>
          <p:cNvSpPr>
            <a:spLocks noGrp="1"/>
          </p:cNvSpPr>
          <p:nvPr>
            <p:ph idx="1"/>
          </p:nvPr>
        </p:nvSpPr>
        <p:spPr/>
        <p:txBody>
          <a:bodyPr>
            <a:normAutofit/>
          </a:bodyPr>
          <a:lstStyle/>
          <a:p>
            <a:r>
              <a:rPr lang="el-GR" dirty="0"/>
              <a:t>Ένα ραντεβού μπορεί να ανατεθεί σε έναν ασθενή μόνο εάν γι ’αυτό εκείνος παρουσιάζει μεγαλύτερο </a:t>
            </a:r>
            <a:r>
              <a:rPr lang="en-US" dirty="0"/>
              <a:t>score </a:t>
            </a:r>
            <a:r>
              <a:rPr lang="el-GR" dirty="0"/>
              <a:t>από κάποιο άλλο ραντεβού που ήδη κατέχει.</a:t>
            </a:r>
          </a:p>
          <a:p>
            <a:r>
              <a:rPr lang="el-GR" dirty="0"/>
              <a:t>Το </a:t>
            </a:r>
            <a:r>
              <a:rPr lang="en-US" dirty="0"/>
              <a:t>timeslot </a:t>
            </a:r>
            <a:r>
              <a:rPr lang="el-GR" dirty="0"/>
              <a:t>θα πρέπει να είναι διαθέσιμο. Η περίπτωση του να μην είναι διαθέσιμο μπορεί να οφείλεται σε κάποιο έκτακτο γεγονός (άρα αλλαγή απευθείας μέσω του συστήματος) ή σε έλλειψη </a:t>
            </a:r>
            <a:r>
              <a:rPr lang="en-US" dirty="0"/>
              <a:t>availability </a:t>
            </a:r>
            <a:r>
              <a:rPr lang="el-GR" dirty="0"/>
              <a:t>του γιατρού πράγμα που επίσης θα υλοποιηθεί σε δεύτερο χρόνο.</a:t>
            </a:r>
            <a:endParaRPr lang="en-US" dirty="0"/>
          </a:p>
        </p:txBody>
      </p:sp>
    </p:spTree>
    <p:extLst>
      <p:ext uri="{BB962C8B-B14F-4D97-AF65-F5344CB8AC3E}">
        <p14:creationId xmlns:p14="http://schemas.microsoft.com/office/powerpoint/2010/main" val="1155197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689</Words>
  <Application>Microsoft Office PowerPoint</Application>
  <PresentationFormat>Widescreen</PresentationFormat>
  <Paragraphs>152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Θεωρητική προσέγγιση εφαρμογής  Επαναπρογραμματισμού Υγειονομικών Ραντεβού</vt:lpstr>
      <vt:lpstr>Αρχική κατάσταση</vt:lpstr>
      <vt:lpstr>Ο Νίκος ακυρώνει το ραντεβού του</vt:lpstr>
      <vt:lpstr>Η ακύρωση απελευθερώνει καλύτερες επιλογές για το Γιώργο και το Γιάννη</vt:lpstr>
      <vt:lpstr>Ως αποτέλεσμα γίνεται διαθέσιμη η δεύτερη επιλογή της Μαρίας</vt:lpstr>
      <vt:lpstr>Παρατηρήσεις (|)</vt:lpstr>
      <vt:lpstr>Παρατηρήσεις (||)</vt:lpstr>
      <vt:lpstr>Απαραίτητοι περιορισμοί ακεραιότητας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Σταύρος Κάνιας</dc:creator>
  <cp:lastModifiedBy>Σταύρος Κάνιας</cp:lastModifiedBy>
  <cp:revision>58</cp:revision>
  <dcterms:created xsi:type="dcterms:W3CDTF">2023-04-02T13:05:58Z</dcterms:created>
  <dcterms:modified xsi:type="dcterms:W3CDTF">2023-04-03T09:50:02Z</dcterms:modified>
</cp:coreProperties>
</file>