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F69F56-5359-4C10-AB28-C5B0F4A5DABD}">
          <p14:sldIdLst>
            <p14:sldId id="256"/>
            <p14:sldId id="260"/>
            <p14:sldId id="261"/>
            <p14:sldId id="262"/>
            <p14:sldId id="258"/>
          </p14:sldIdLst>
        </p14:section>
        <p14:section name="Untitled Section" id="{B83A8A50-CC4A-4675-9883-E9D4E1D8D05F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684" y="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4E5D-6D0C-4521-8171-847EF0ECAFC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0374-7DD5-42ED-A111-3DC6F24D3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54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4E5D-6D0C-4521-8171-847EF0ECAFC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0374-7DD5-42ED-A111-3DC6F24D3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8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4E5D-6D0C-4521-8171-847EF0ECAFC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0374-7DD5-42ED-A111-3DC6F24D3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1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4E5D-6D0C-4521-8171-847EF0ECAFC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0374-7DD5-42ED-A111-3DC6F24D3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6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4E5D-6D0C-4521-8171-847EF0ECAFC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0374-7DD5-42ED-A111-3DC6F24D3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8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4E5D-6D0C-4521-8171-847EF0ECAFC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0374-7DD5-42ED-A111-3DC6F24D3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2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4E5D-6D0C-4521-8171-847EF0ECAFC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0374-7DD5-42ED-A111-3DC6F24D3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7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4E5D-6D0C-4521-8171-847EF0ECAFC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0374-7DD5-42ED-A111-3DC6F24D3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2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4E5D-6D0C-4521-8171-847EF0ECAFC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0374-7DD5-42ED-A111-3DC6F24D3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5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4E5D-6D0C-4521-8171-847EF0ECAFC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0374-7DD5-42ED-A111-3DC6F24D3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3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4E5D-6D0C-4521-8171-847EF0ECAFC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0374-7DD5-42ED-A111-3DC6F24D3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4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24E5D-6D0C-4521-8171-847EF0ECAFC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90374-7DD5-42ED-A111-3DC6F24D3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663" y="13659"/>
            <a:ext cx="120733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400" b="1" dirty="0">
              <a:latin typeface="Ink Free" panose="03080402000500000000" pitchFamily="66" charset="0"/>
            </a:endParaRPr>
          </a:p>
          <a:p>
            <a:r>
              <a:rPr lang="en-US" sz="2400" dirty="0" smtClean="0">
                <a:latin typeface="Ink Free" panose="03080402000500000000" pitchFamily="66" charset="0"/>
              </a:rPr>
              <a:t>I </a:t>
            </a:r>
            <a:r>
              <a:rPr lang="en-US" sz="2400" dirty="0">
                <a:latin typeface="Ink Free" panose="03080402000500000000" pitchFamily="66" charset="0"/>
              </a:rPr>
              <a:t>work as a Research &amp; Digitalization Manager at the Swiss Transmission System Operator, </a:t>
            </a:r>
            <a:r>
              <a:rPr lang="en-US" sz="2400" dirty="0" err="1">
                <a:latin typeface="Ink Free" panose="03080402000500000000" pitchFamily="66" charset="0"/>
              </a:rPr>
              <a:t>Swissgrid</a:t>
            </a:r>
            <a:r>
              <a:rPr lang="en-US" sz="2400" dirty="0">
                <a:latin typeface="Ink Free" panose="03080402000500000000" pitchFamily="66" charset="0"/>
              </a:rPr>
              <a:t>, focusing on Data Science. </a:t>
            </a:r>
            <a:endParaRPr lang="en-US" sz="2400" dirty="0" smtClean="0">
              <a:latin typeface="Ink Free" panose="03080402000500000000" pitchFamily="66" charset="0"/>
            </a:endParaRPr>
          </a:p>
          <a:p>
            <a:endParaRPr lang="en-US" sz="2400" dirty="0">
              <a:latin typeface="Ink Free" panose="03080402000500000000" pitchFamily="66" charset="0"/>
            </a:endParaRPr>
          </a:p>
          <a:p>
            <a:r>
              <a:rPr lang="en-US" sz="2400" dirty="0" smtClean="0">
                <a:latin typeface="Ink Free" panose="03080402000500000000" pitchFamily="66" charset="0"/>
              </a:rPr>
              <a:t>I </a:t>
            </a:r>
            <a:r>
              <a:rPr lang="en-US" sz="2400" dirty="0">
                <a:latin typeface="Ink Free" panose="03080402000500000000" pitchFamily="66" charset="0"/>
              </a:rPr>
              <a:t>develop prototypes and Proof of Concepts projects to create new value in energy-related topics. </a:t>
            </a:r>
          </a:p>
        </p:txBody>
      </p:sp>
      <p:pic>
        <p:nvPicPr>
          <p:cNvPr id="12" name="Picture 33"/>
          <p:cNvPicPr>
            <a:picLocks noChangeAspect="1"/>
          </p:cNvPicPr>
          <p:nvPr/>
        </p:nvPicPr>
        <p:blipFill rotWithShape="1">
          <a:blip r:embed="rId2"/>
          <a:srcRect b="44278"/>
          <a:stretch/>
        </p:blipFill>
        <p:spPr>
          <a:xfrm>
            <a:off x="3225800" y="1907546"/>
            <a:ext cx="6220947" cy="489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5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663" y="13659"/>
            <a:ext cx="12073337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Ink Free" panose="03080402000500000000" pitchFamily="66" charset="0"/>
              </a:rPr>
              <a:t>Generally</a:t>
            </a:r>
            <a:r>
              <a:rPr lang="en-US" sz="2400" b="1" dirty="0">
                <a:latin typeface="Ink Free" panose="03080402000500000000" pitchFamily="66" charset="0"/>
              </a:rPr>
              <a:t>, I am a big fan of:</a:t>
            </a:r>
          </a:p>
          <a:p>
            <a:pPr algn="ctr"/>
            <a:endParaRPr lang="en-US" sz="2400" b="1" dirty="0" smtClean="0">
              <a:latin typeface="Ink Free" panose="03080402000500000000" pitchFamily="66" charset="0"/>
            </a:endParaRPr>
          </a:p>
          <a:p>
            <a:pPr algn="ctr"/>
            <a:endParaRPr lang="en-US" sz="2400" b="1" dirty="0">
              <a:latin typeface="Ink Free" panose="03080402000500000000" pitchFamily="66" charset="0"/>
            </a:endParaRPr>
          </a:p>
          <a:p>
            <a:endParaRPr lang="en-US" sz="2400" dirty="0">
              <a:latin typeface="Ink Free" panose="03080402000500000000" pitchFamily="66" charset="0"/>
            </a:endParaRPr>
          </a:p>
          <a:p>
            <a:r>
              <a:rPr lang="en-US" sz="2400" dirty="0" smtClean="0">
                <a:latin typeface="Ink Free" panose="03080402000500000000" pitchFamily="66" charset="0"/>
              </a:rPr>
              <a:t>Family </a:t>
            </a:r>
            <a:r>
              <a:rPr lang="en-US" sz="2400" dirty="0">
                <a:latin typeface="Ink Free" panose="03080402000500000000" pitchFamily="66" charset="0"/>
              </a:rPr>
              <a:t>					Coffee</a:t>
            </a:r>
          </a:p>
          <a:p>
            <a:r>
              <a:rPr lang="en-US" sz="2400" dirty="0">
                <a:latin typeface="Ink Free" panose="03080402000500000000" pitchFamily="66" charset="0"/>
              </a:rPr>
              <a:t>	</a:t>
            </a:r>
            <a:r>
              <a:rPr lang="en-US" sz="2400" dirty="0" smtClean="0">
                <a:latin typeface="Ink Free" panose="03080402000500000000" pitchFamily="66" charset="0"/>
              </a:rPr>
              <a:t>		</a:t>
            </a:r>
          </a:p>
          <a:p>
            <a:r>
              <a:rPr lang="en-US" sz="2400" dirty="0" smtClean="0">
                <a:latin typeface="Ink Free" panose="03080402000500000000" pitchFamily="66" charset="0"/>
              </a:rPr>
              <a:t>				Dogs </a:t>
            </a:r>
            <a:r>
              <a:rPr lang="en-US" sz="2400" dirty="0">
                <a:latin typeface="Ink Free" panose="03080402000500000000" pitchFamily="66" charset="0"/>
              </a:rPr>
              <a:t>						Reading</a:t>
            </a:r>
          </a:p>
          <a:p>
            <a:endParaRPr lang="en-US" sz="2400" dirty="0" smtClean="0">
              <a:latin typeface="Ink Free" panose="03080402000500000000" pitchFamily="66" charset="0"/>
            </a:endParaRPr>
          </a:p>
          <a:p>
            <a:r>
              <a:rPr lang="en-US" sz="2400" dirty="0" smtClean="0">
                <a:latin typeface="Ink Free" panose="03080402000500000000" pitchFamily="66" charset="0"/>
              </a:rPr>
              <a:t>	</a:t>
            </a:r>
          </a:p>
          <a:p>
            <a:r>
              <a:rPr lang="en-US" sz="2400" dirty="0" smtClean="0">
                <a:latin typeface="Ink Free" panose="03080402000500000000" pitchFamily="66" charset="0"/>
              </a:rPr>
              <a:t>	    </a:t>
            </a:r>
            <a:r>
              <a:rPr lang="en-US" sz="2400" dirty="0" err="1" smtClean="0">
                <a:latin typeface="Ink Free" panose="03080402000500000000" pitchFamily="66" charset="0"/>
              </a:rPr>
              <a:t>Aris</a:t>
            </a:r>
            <a:r>
              <a:rPr lang="en-US" sz="2400" dirty="0" smtClean="0">
                <a:latin typeface="Ink Free" panose="03080402000500000000" pitchFamily="66" charset="0"/>
              </a:rPr>
              <a:t> </a:t>
            </a:r>
            <a:r>
              <a:rPr lang="en-US" sz="2400" dirty="0">
                <a:latin typeface="Ink Free" panose="03080402000500000000" pitchFamily="66" charset="0"/>
              </a:rPr>
              <a:t>			</a:t>
            </a:r>
            <a:r>
              <a:rPr lang="en-US" sz="2400" dirty="0" smtClean="0">
                <a:latin typeface="Ink Free" panose="03080402000500000000" pitchFamily="66" charset="0"/>
              </a:rPr>
              <a:t>	Podcasts </a:t>
            </a:r>
            <a:r>
              <a:rPr lang="en-US" sz="2400" dirty="0">
                <a:latin typeface="Ink Free" panose="03080402000500000000" pitchFamily="66" charset="0"/>
              </a:rPr>
              <a:t>		</a:t>
            </a:r>
          </a:p>
          <a:p>
            <a:r>
              <a:rPr lang="en-US" sz="2400" dirty="0">
                <a:latin typeface="Ink Free" panose="03080402000500000000" pitchFamily="66" charset="0"/>
              </a:rPr>
              <a:t>	</a:t>
            </a:r>
            <a:endParaRPr lang="en-US" sz="2400" dirty="0" smtClean="0">
              <a:latin typeface="Ink Free" panose="03080402000500000000" pitchFamily="66" charset="0"/>
            </a:endParaRPr>
          </a:p>
          <a:p>
            <a:r>
              <a:rPr lang="en-US" sz="2400" dirty="0" smtClean="0">
                <a:latin typeface="Ink Free" panose="03080402000500000000" pitchFamily="66" charset="0"/>
              </a:rPr>
              <a:t>									</a:t>
            </a:r>
            <a:r>
              <a:rPr lang="en-US" sz="2400" dirty="0" err="1" smtClean="0">
                <a:latin typeface="Ink Free" panose="03080402000500000000" pitchFamily="66" charset="0"/>
              </a:rPr>
              <a:t>Loooong</a:t>
            </a:r>
            <a:r>
              <a:rPr lang="en-US" sz="2400" dirty="0" smtClean="0">
                <a:latin typeface="Ink Free" panose="03080402000500000000" pitchFamily="66" charset="0"/>
              </a:rPr>
              <a:t> Walks</a:t>
            </a:r>
          </a:p>
          <a:p>
            <a:r>
              <a:rPr lang="en-US" sz="2400" dirty="0">
                <a:latin typeface="Ink Free" panose="03080402000500000000" pitchFamily="66" charset="0"/>
              </a:rPr>
              <a:t>	</a:t>
            </a:r>
            <a:endParaRPr lang="en-US" sz="2400" dirty="0" smtClean="0">
              <a:latin typeface="Ink Free" panose="03080402000500000000" pitchFamily="66" charset="0"/>
            </a:endParaRPr>
          </a:p>
          <a:p>
            <a:r>
              <a:rPr lang="en-US" sz="2400" dirty="0" smtClean="0">
                <a:latin typeface="Ink Free" panose="03080402000500000000" pitchFamily="66" charset="0"/>
              </a:rPr>
              <a:t> </a:t>
            </a:r>
            <a:r>
              <a:rPr lang="en-US" sz="2400" dirty="0">
                <a:latin typeface="Ink Free" panose="03080402000500000000" pitchFamily="66" charset="0"/>
              </a:rPr>
              <a:t>			Friends </a:t>
            </a:r>
          </a:p>
          <a:p>
            <a:endParaRPr lang="en-US" sz="2400" dirty="0" smtClean="0">
              <a:latin typeface="Ink Free" panose="03080402000500000000" pitchFamily="66" charset="0"/>
            </a:endParaRPr>
          </a:p>
          <a:p>
            <a:endParaRPr lang="en-US" sz="2400" dirty="0">
              <a:latin typeface="Ink Free" panose="03080402000500000000" pitchFamily="66" charset="0"/>
            </a:endParaRPr>
          </a:p>
          <a:p>
            <a:r>
              <a:rPr lang="en-US" sz="2400" dirty="0">
                <a:latin typeface="Ink Free" panose="03080402000500000000" pitchFamily="66" charset="0"/>
              </a:rPr>
              <a:t>				</a:t>
            </a:r>
            <a:r>
              <a:rPr lang="en-US" sz="2400" dirty="0" smtClean="0">
                <a:latin typeface="Ink Free" panose="03080402000500000000" pitchFamily="66" charset="0"/>
              </a:rPr>
              <a:t>		Superman</a:t>
            </a:r>
            <a:endParaRPr lang="en-US" sz="2400" dirty="0">
              <a:latin typeface="Ink Free" panose="03080402000500000000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016" y="2623011"/>
            <a:ext cx="1005840" cy="10058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090" y="1245314"/>
            <a:ext cx="1005840" cy="10058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50" y="956286"/>
            <a:ext cx="1005840" cy="10058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423" y="5581584"/>
            <a:ext cx="1005840" cy="10058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976" y="4507926"/>
            <a:ext cx="1005840" cy="10058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638" y="4507926"/>
            <a:ext cx="1005840" cy="10058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250" y="3814974"/>
            <a:ext cx="1005840" cy="10058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772" y="2701708"/>
            <a:ext cx="994876" cy="9948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37" y="2972061"/>
            <a:ext cx="100584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7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663" y="13659"/>
            <a:ext cx="1207333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Ink Free" panose="03080402000500000000" pitchFamily="66" charset="0"/>
              </a:rPr>
              <a:t>Things I find important in life:</a:t>
            </a:r>
          </a:p>
          <a:p>
            <a:pPr algn="ctr"/>
            <a:endParaRPr lang="en-US" sz="2400" b="1" dirty="0" smtClean="0">
              <a:latin typeface="Ink Free" panose="03080402000500000000" pitchFamily="66" charset="0"/>
            </a:endParaRPr>
          </a:p>
          <a:p>
            <a:pPr algn="ctr"/>
            <a:endParaRPr lang="en-US" sz="2400" b="1" dirty="0" smtClean="0">
              <a:latin typeface="Ink Free" panose="03080402000500000000" pitchFamily="66" charset="0"/>
            </a:endParaRPr>
          </a:p>
          <a:p>
            <a:r>
              <a:rPr lang="en-US" sz="2400" dirty="0" smtClean="0">
                <a:latin typeface="Ink Free" panose="03080402000500000000" pitchFamily="66" charset="0"/>
              </a:rPr>
              <a:t>	Storytelling </a:t>
            </a:r>
            <a:r>
              <a:rPr lang="en-US" sz="2400" dirty="0">
                <a:latin typeface="Ink Free" panose="03080402000500000000" pitchFamily="66" charset="0"/>
              </a:rPr>
              <a:t>			</a:t>
            </a:r>
          </a:p>
          <a:p>
            <a:r>
              <a:rPr lang="en-US" sz="2400" dirty="0" smtClean="0">
                <a:latin typeface="Ink Free" panose="03080402000500000000" pitchFamily="66" charset="0"/>
              </a:rPr>
              <a:t>								Empathy</a:t>
            </a:r>
          </a:p>
          <a:p>
            <a:r>
              <a:rPr lang="en-US" sz="2400" dirty="0" smtClean="0">
                <a:latin typeface="Ink Free" panose="03080402000500000000" pitchFamily="66" charset="0"/>
              </a:rPr>
              <a:t> </a:t>
            </a:r>
            <a:endParaRPr lang="en-US" sz="2400" dirty="0">
              <a:latin typeface="Ink Free" panose="03080402000500000000" pitchFamily="66" charset="0"/>
            </a:endParaRPr>
          </a:p>
          <a:p>
            <a:r>
              <a:rPr lang="en-US" sz="2400" dirty="0">
                <a:latin typeface="Ink Free" panose="03080402000500000000" pitchFamily="66" charset="0"/>
              </a:rPr>
              <a:t>	</a:t>
            </a:r>
            <a:r>
              <a:rPr lang="en-US" sz="2400" dirty="0" smtClean="0">
                <a:latin typeface="Ink Free" panose="03080402000500000000" pitchFamily="66" charset="0"/>
              </a:rPr>
              <a:t>			Work-life </a:t>
            </a:r>
            <a:r>
              <a:rPr lang="en-US" sz="2400" dirty="0">
                <a:latin typeface="Ink Free" panose="03080402000500000000" pitchFamily="66" charset="0"/>
              </a:rPr>
              <a:t>balance</a:t>
            </a:r>
          </a:p>
          <a:p>
            <a:endParaRPr lang="en-US" sz="2400" dirty="0" smtClean="0">
              <a:latin typeface="Ink Free" panose="03080402000500000000" pitchFamily="66" charset="0"/>
            </a:endParaRPr>
          </a:p>
          <a:p>
            <a:r>
              <a:rPr lang="en-US" sz="2400" dirty="0">
                <a:latin typeface="Ink Free" panose="03080402000500000000" pitchFamily="66" charset="0"/>
              </a:rPr>
              <a:t>	</a:t>
            </a:r>
            <a:r>
              <a:rPr lang="en-US" sz="2400" dirty="0" smtClean="0">
                <a:latin typeface="Ink Free" panose="03080402000500000000" pitchFamily="66" charset="0"/>
              </a:rPr>
              <a:t>					</a:t>
            </a:r>
          </a:p>
          <a:p>
            <a:r>
              <a:rPr lang="en-US" sz="2400" dirty="0">
                <a:latin typeface="Ink Free" panose="03080402000500000000" pitchFamily="66" charset="0"/>
              </a:rPr>
              <a:t>	</a:t>
            </a:r>
            <a:r>
              <a:rPr lang="en-US" sz="2400" dirty="0" smtClean="0">
                <a:latin typeface="Ink Free" panose="03080402000500000000" pitchFamily="66" charset="0"/>
              </a:rPr>
              <a:t>							Personal </a:t>
            </a:r>
            <a:r>
              <a:rPr lang="en-US" sz="2400" dirty="0">
                <a:latin typeface="Ink Free" panose="03080402000500000000" pitchFamily="66" charset="0"/>
              </a:rPr>
              <a:t>Growth &amp; Development</a:t>
            </a:r>
          </a:p>
          <a:p>
            <a:r>
              <a:rPr lang="en-US" sz="2400" dirty="0">
                <a:latin typeface="Ink Free" panose="03080402000500000000" pitchFamily="66" charset="0"/>
              </a:rPr>
              <a:t>	</a:t>
            </a:r>
            <a:endParaRPr lang="en-US" sz="2400" dirty="0" smtClean="0">
              <a:latin typeface="Ink Free" panose="03080402000500000000" pitchFamily="66" charset="0"/>
            </a:endParaRPr>
          </a:p>
          <a:p>
            <a:r>
              <a:rPr lang="en-US" sz="2400" dirty="0" smtClean="0">
                <a:latin typeface="Ink Free" panose="03080402000500000000" pitchFamily="66" charset="0"/>
              </a:rPr>
              <a:t>	Music</a:t>
            </a:r>
            <a:endParaRPr lang="en-US" sz="2400" dirty="0">
              <a:latin typeface="Ink Free" panose="03080402000500000000" pitchFamily="66" charset="0"/>
            </a:endParaRPr>
          </a:p>
          <a:p>
            <a:r>
              <a:rPr lang="en-US" sz="2400" dirty="0" smtClean="0">
                <a:latin typeface="Ink Free" panose="03080402000500000000" pitchFamily="66" charset="0"/>
              </a:rPr>
              <a:t>					</a:t>
            </a:r>
          </a:p>
          <a:p>
            <a:r>
              <a:rPr lang="en-US" sz="2400" dirty="0">
                <a:latin typeface="Ink Free" panose="03080402000500000000" pitchFamily="66" charset="0"/>
              </a:rPr>
              <a:t>	</a:t>
            </a:r>
            <a:r>
              <a:rPr lang="en-US" sz="2400" dirty="0" smtClean="0">
                <a:latin typeface="Ink Free" panose="03080402000500000000" pitchFamily="66" charset="0"/>
              </a:rPr>
              <a:t>					Teamwork </a:t>
            </a:r>
          </a:p>
          <a:p>
            <a:r>
              <a:rPr lang="en-US" sz="2400" dirty="0">
                <a:latin typeface="Ink Free" panose="03080402000500000000" pitchFamily="66" charset="0"/>
              </a:rPr>
              <a:t>	</a:t>
            </a:r>
            <a:r>
              <a:rPr lang="en-US" sz="2400" dirty="0" smtClean="0">
                <a:latin typeface="Ink Free" panose="03080402000500000000" pitchFamily="66" charset="0"/>
              </a:rPr>
              <a:t>									</a:t>
            </a:r>
            <a:r>
              <a:rPr lang="en-US" sz="2400" dirty="0" err="1" smtClean="0">
                <a:latin typeface="Ink Free" panose="03080402000500000000" pitchFamily="66" charset="0"/>
              </a:rPr>
              <a:t>Metalearning</a:t>
            </a:r>
            <a:endParaRPr lang="en-US" sz="2400" dirty="0">
              <a:latin typeface="Ink Free" panose="03080402000500000000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400" y="1888065"/>
            <a:ext cx="1005840" cy="10058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194" y="5532319"/>
            <a:ext cx="1005840" cy="1005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866" y="5198533"/>
            <a:ext cx="1005840" cy="1005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274" y="3700238"/>
            <a:ext cx="1005840" cy="10058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296" y="2694398"/>
            <a:ext cx="1005840" cy="10058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40" y="1688558"/>
            <a:ext cx="1005840" cy="10058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48" y="4416412"/>
            <a:ext cx="100584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2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663" y="13659"/>
            <a:ext cx="1207333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Ink Free" panose="03080402000500000000" pitchFamily="66" charset="0"/>
              </a:rPr>
              <a:t>My (professional) Story</a:t>
            </a:r>
            <a:r>
              <a:rPr lang="en-US" sz="2400" b="1" dirty="0" smtClean="0">
                <a:latin typeface="Ink Free" panose="03080402000500000000" pitchFamily="66" charset="0"/>
              </a:rPr>
              <a:t>:</a:t>
            </a:r>
          </a:p>
          <a:p>
            <a:pPr algn="ctr"/>
            <a:endParaRPr lang="en-US" sz="2400" b="1" dirty="0">
              <a:latin typeface="Ink Free" panose="03080402000500000000" pitchFamily="66" charset="0"/>
            </a:endParaRPr>
          </a:p>
          <a:p>
            <a:r>
              <a:rPr lang="en-US" sz="2400" dirty="0">
                <a:latin typeface="Ink Free" panose="03080402000500000000" pitchFamily="66" charset="0"/>
              </a:rPr>
              <a:t>I grew up in Thessaloniki, Greece,           where I spent the first 24 years of my life. I </a:t>
            </a:r>
            <a:r>
              <a:rPr lang="en-US" sz="2400" dirty="0" smtClean="0">
                <a:latin typeface="Ink Free" panose="03080402000500000000" pitchFamily="66" charset="0"/>
              </a:rPr>
              <a:t>used to  play </a:t>
            </a:r>
            <a:r>
              <a:rPr lang="en-US" sz="2400" dirty="0">
                <a:latin typeface="Ink Free" panose="03080402000500000000" pitchFamily="66" charset="0"/>
              </a:rPr>
              <a:t>Basketball       at a local club and I studied Electrical &amp; Computer Engineering there. We always had a dog          in the family, and I feel grateful to have been raised in a sunny city close to the sea! </a:t>
            </a:r>
          </a:p>
          <a:p>
            <a:r>
              <a:rPr lang="en-US" sz="2400" dirty="0">
                <a:latin typeface="Ink Free" panose="03080402000500000000" pitchFamily="66" charset="0"/>
              </a:rPr>
              <a:t>Afterwards I moved to Zürich, Switzerland for a Master’s degree in Energy, where I discovered the Swiss Chocolate and mountains.  Ok, mostly the chocolate I admit, at least with </a:t>
            </a:r>
            <a:r>
              <a:rPr lang="en-US" sz="2400" dirty="0" err="1">
                <a:latin typeface="Ink Free" panose="03080402000500000000" pitchFamily="66" charset="0"/>
              </a:rPr>
              <a:t>Toblerone</a:t>
            </a:r>
            <a:r>
              <a:rPr lang="en-US" sz="2400" dirty="0">
                <a:latin typeface="Ink Free" panose="03080402000500000000" pitchFamily="66" charset="0"/>
              </a:rPr>
              <a:t>             I combined both.  I did my internship &amp; Master Thesis at </a:t>
            </a:r>
            <a:r>
              <a:rPr lang="en-US" sz="2400" dirty="0" err="1">
                <a:latin typeface="Ink Free" panose="03080402000500000000" pitchFamily="66" charset="0"/>
              </a:rPr>
              <a:t>Swissgrid</a:t>
            </a:r>
            <a:r>
              <a:rPr lang="en-US" sz="2400" dirty="0">
                <a:latin typeface="Ink Free" panose="03080402000500000000" pitchFamily="66" charset="0"/>
              </a:rPr>
              <a:t> and after my studies, I worked as an associate scientist at ABB Corporate Center at </a:t>
            </a:r>
            <a:r>
              <a:rPr lang="en-US" sz="2400" dirty="0" err="1">
                <a:latin typeface="Ink Free" panose="03080402000500000000" pitchFamily="66" charset="0"/>
              </a:rPr>
              <a:t>Dättwil</a:t>
            </a:r>
            <a:r>
              <a:rPr lang="en-US" sz="2400" dirty="0">
                <a:latin typeface="Ink Free" panose="03080402000500000000" pitchFamily="66" charset="0"/>
              </a:rPr>
              <a:t>, Baden. </a:t>
            </a:r>
          </a:p>
          <a:p>
            <a:r>
              <a:rPr lang="en-US" sz="2400" dirty="0">
                <a:latin typeface="Ink Free" panose="03080402000500000000" pitchFamily="66" charset="0"/>
              </a:rPr>
              <a:t>The interactions with intelligent people led me towards doing a PhD at Power Systems Laboratory of ETH Zürich, where I was mostly converting </a:t>
            </a:r>
            <a:r>
              <a:rPr lang="en-US" sz="2400" dirty="0" err="1">
                <a:latin typeface="Ink Free" panose="03080402000500000000" pitchFamily="66" charset="0"/>
              </a:rPr>
              <a:t>Nespresso</a:t>
            </a:r>
            <a:r>
              <a:rPr lang="en-US" sz="2400" dirty="0">
                <a:latin typeface="Ink Free" panose="03080402000500000000" pitchFamily="66" charset="0"/>
              </a:rPr>
              <a:t> coffee into academic papers. I spent an awesome semester at UC Berkeley, enjoying exciting research, delicious food and a warm winter in California          . </a:t>
            </a:r>
          </a:p>
          <a:p>
            <a:r>
              <a:rPr lang="en-US" sz="2400" dirty="0">
                <a:latin typeface="Ink Free" panose="03080402000500000000" pitchFamily="66" charset="0"/>
              </a:rPr>
              <a:t>After my PhD, I stayed one more year as a post-doc researcher collaborating with MIT, and since 2020, I am back in the industry. I enjoy applying some knowledge I gained over the years and I am always trying to learn new things and skills.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494" y="706814"/>
            <a:ext cx="445638" cy="4456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531" y="5104666"/>
            <a:ext cx="490791" cy="490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374" y="1152452"/>
            <a:ext cx="341875" cy="341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072" y="741575"/>
            <a:ext cx="473699" cy="4736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97" b="23560"/>
          <a:stretch/>
        </p:blipFill>
        <p:spPr>
          <a:xfrm>
            <a:off x="2274801" y="2937936"/>
            <a:ext cx="870120" cy="4458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656" y="1494327"/>
            <a:ext cx="456370" cy="45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4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06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0"/>
            <a:ext cx="914400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112" y="420634"/>
            <a:ext cx="445638" cy="4456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90" y="4812869"/>
            <a:ext cx="580170" cy="5801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307" y="866272"/>
            <a:ext cx="341875" cy="341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835" y="420634"/>
            <a:ext cx="473699" cy="4736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97" b="23560"/>
          <a:stretch/>
        </p:blipFill>
        <p:spPr>
          <a:xfrm>
            <a:off x="6539673" y="2656779"/>
            <a:ext cx="870120" cy="4458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793" y="1154036"/>
            <a:ext cx="456370" cy="45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473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294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Ink Free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HomePC</dc:creator>
  <cp:lastModifiedBy>HomePC</cp:lastModifiedBy>
  <cp:revision>10</cp:revision>
  <dcterms:created xsi:type="dcterms:W3CDTF">2022-05-07T15:26:37Z</dcterms:created>
  <dcterms:modified xsi:type="dcterms:W3CDTF">2022-05-07T17:39:20Z</dcterms:modified>
</cp:coreProperties>
</file>