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handoutMasterIdLst>
    <p:handoutMasterId r:id="rId17"/>
  </p:handoutMasterIdLst>
  <p:sldIdLst>
    <p:sldId id="268" r:id="rId2"/>
    <p:sldId id="270" r:id="rId3"/>
    <p:sldId id="272" r:id="rId4"/>
    <p:sldId id="258" r:id="rId5"/>
    <p:sldId id="259" r:id="rId6"/>
    <p:sldId id="257" r:id="rId7"/>
    <p:sldId id="256" r:id="rId8"/>
    <p:sldId id="260" r:id="rId9"/>
    <p:sldId id="261" r:id="rId10"/>
    <p:sldId id="265" r:id="rId11"/>
    <p:sldId id="262" r:id="rId12"/>
    <p:sldId id="263" r:id="rId13"/>
    <p:sldId id="264"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avros xakis" initials="sx" lastIdx="1" clrIdx="0">
    <p:extLst>
      <p:ext uri="{19B8F6BF-5375-455C-9EA6-DF929625EA0E}">
        <p15:presenceInfo xmlns:p15="http://schemas.microsoft.com/office/powerpoint/2012/main" userId="8fe79c239c43cd3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74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2397FC-2401-4DDD-98C6-2731A9938411}" type="datetimeFigureOut">
              <a:rPr lang="en-US" smtClean="0"/>
              <a:t>7/6/2024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20ADA0-280D-4D58-BD2E-1EBF36DFB0A5}" type="slidenum">
              <a:rPr lang="en-US" smtClean="0"/>
              <a:t>‹#›</a:t>
            </a:fld>
            <a:endParaRPr lang="en-US"/>
          </a:p>
        </p:txBody>
      </p:sp>
    </p:spTree>
    <p:extLst>
      <p:ext uri="{BB962C8B-B14F-4D97-AF65-F5344CB8AC3E}">
        <p14:creationId xmlns:p14="http://schemas.microsoft.com/office/powerpoint/2010/main" val="13995916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BD63A-2B5E-40F3-A4C0-8FC6CA6AAA8B}" type="datetimeFigureOut">
              <a:rPr lang="en-US" smtClean="0"/>
              <a:t>7/6/2024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E83DB2-9569-4A94-A635-E7017AA02D5E}" type="slidenum">
              <a:rPr lang="en-US" smtClean="0"/>
              <a:t>‹#›</a:t>
            </a:fld>
            <a:endParaRPr lang="en-US"/>
          </a:p>
        </p:txBody>
      </p:sp>
    </p:spTree>
    <p:extLst>
      <p:ext uri="{BB962C8B-B14F-4D97-AF65-F5344CB8AC3E}">
        <p14:creationId xmlns:p14="http://schemas.microsoft.com/office/powerpoint/2010/main" val="328890804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91E5F5-63B9-416B-907E-521783AF8F12}" type="datetime1">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6E175-F6C0-4477-AB1F-D47DCC9A1E8A}" type="slidenum">
              <a:rPr lang="en-US" smtClean="0"/>
              <a:t>‹#›</a:t>
            </a:fld>
            <a:endParaRPr lang="en-US"/>
          </a:p>
        </p:txBody>
      </p:sp>
    </p:spTree>
    <p:extLst>
      <p:ext uri="{BB962C8B-B14F-4D97-AF65-F5344CB8AC3E}">
        <p14:creationId xmlns:p14="http://schemas.microsoft.com/office/powerpoint/2010/main" val="666141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1F17E3-24B2-4D31-85CD-B3CF29039FD6}" type="datetime1">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6E175-F6C0-4477-AB1F-D47DCC9A1E8A}" type="slidenum">
              <a:rPr lang="en-US" smtClean="0"/>
              <a:t>‹#›</a:t>
            </a:fld>
            <a:endParaRPr lang="en-US"/>
          </a:p>
        </p:txBody>
      </p:sp>
    </p:spTree>
    <p:extLst>
      <p:ext uri="{BB962C8B-B14F-4D97-AF65-F5344CB8AC3E}">
        <p14:creationId xmlns:p14="http://schemas.microsoft.com/office/powerpoint/2010/main" val="2603047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B3E7E2-4084-4FA8-A2EE-A29379C5A3D2}" type="datetime1">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6E175-F6C0-4477-AB1F-D47DCC9A1E8A}" type="slidenum">
              <a:rPr lang="en-US" smtClean="0"/>
              <a:t>‹#›</a:t>
            </a:fld>
            <a:endParaRPr lang="en-US"/>
          </a:p>
        </p:txBody>
      </p:sp>
    </p:spTree>
    <p:extLst>
      <p:ext uri="{BB962C8B-B14F-4D97-AF65-F5344CB8AC3E}">
        <p14:creationId xmlns:p14="http://schemas.microsoft.com/office/powerpoint/2010/main" val="286127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8D3FF3-4EB9-4957-AE17-BE172138611B}" type="datetime1">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6E175-F6C0-4477-AB1F-D47DCC9A1E8A}" type="slidenum">
              <a:rPr lang="en-US" smtClean="0"/>
              <a:t>‹#›</a:t>
            </a:fld>
            <a:endParaRPr lang="en-US"/>
          </a:p>
        </p:txBody>
      </p:sp>
    </p:spTree>
    <p:extLst>
      <p:ext uri="{BB962C8B-B14F-4D97-AF65-F5344CB8AC3E}">
        <p14:creationId xmlns:p14="http://schemas.microsoft.com/office/powerpoint/2010/main" val="3692733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45A04D9-40ED-4166-912F-A56A68E331AB}" type="datetime1">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6E175-F6C0-4477-AB1F-D47DCC9A1E8A}" type="slidenum">
              <a:rPr lang="en-US" smtClean="0"/>
              <a:t>‹#›</a:t>
            </a:fld>
            <a:endParaRPr lang="en-US"/>
          </a:p>
        </p:txBody>
      </p:sp>
    </p:spTree>
    <p:extLst>
      <p:ext uri="{BB962C8B-B14F-4D97-AF65-F5344CB8AC3E}">
        <p14:creationId xmlns:p14="http://schemas.microsoft.com/office/powerpoint/2010/main" val="1237996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0064FB-4C75-4D93-9009-31998A6C9113}" type="datetime1">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6E175-F6C0-4477-AB1F-D47DCC9A1E8A}" type="slidenum">
              <a:rPr lang="en-US" smtClean="0"/>
              <a:t>‹#›</a:t>
            </a:fld>
            <a:endParaRPr lang="en-US"/>
          </a:p>
        </p:txBody>
      </p:sp>
    </p:spTree>
    <p:extLst>
      <p:ext uri="{BB962C8B-B14F-4D97-AF65-F5344CB8AC3E}">
        <p14:creationId xmlns:p14="http://schemas.microsoft.com/office/powerpoint/2010/main" val="3725459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387FF6-FF93-454D-94D8-A3EE3EEFA438}" type="datetime1">
              <a:rPr lang="en-US" smtClean="0"/>
              <a:t>7/6/2024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56E175-F6C0-4477-AB1F-D47DCC9A1E8A}" type="slidenum">
              <a:rPr lang="en-US" smtClean="0"/>
              <a:t>‹#›</a:t>
            </a:fld>
            <a:endParaRPr lang="en-US"/>
          </a:p>
        </p:txBody>
      </p:sp>
    </p:spTree>
    <p:extLst>
      <p:ext uri="{BB962C8B-B14F-4D97-AF65-F5344CB8AC3E}">
        <p14:creationId xmlns:p14="http://schemas.microsoft.com/office/powerpoint/2010/main" val="2076224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87EC81-CAC3-4D9A-A69D-A570005D82C2}" type="datetime1">
              <a:rPr lang="en-US" smtClean="0"/>
              <a:t>7/6/2024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56E175-F6C0-4477-AB1F-D47DCC9A1E8A}" type="slidenum">
              <a:rPr lang="en-US" smtClean="0"/>
              <a:t>‹#›</a:t>
            </a:fld>
            <a:endParaRPr lang="en-US"/>
          </a:p>
        </p:txBody>
      </p:sp>
    </p:spTree>
    <p:extLst>
      <p:ext uri="{BB962C8B-B14F-4D97-AF65-F5344CB8AC3E}">
        <p14:creationId xmlns:p14="http://schemas.microsoft.com/office/powerpoint/2010/main" val="2037482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9E1115-11EB-4552-9DFC-7958BDDBB57C}" type="datetime1">
              <a:rPr lang="en-US" smtClean="0"/>
              <a:t>7/6/2024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56E175-F6C0-4477-AB1F-D47DCC9A1E8A}" type="slidenum">
              <a:rPr lang="en-US" smtClean="0"/>
              <a:t>‹#›</a:t>
            </a:fld>
            <a:endParaRPr lang="en-US"/>
          </a:p>
        </p:txBody>
      </p:sp>
    </p:spTree>
    <p:extLst>
      <p:ext uri="{BB962C8B-B14F-4D97-AF65-F5344CB8AC3E}">
        <p14:creationId xmlns:p14="http://schemas.microsoft.com/office/powerpoint/2010/main" val="3821776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14367E-25C0-40BD-8EE1-49E867BC3A15}" type="datetime1">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6E175-F6C0-4477-AB1F-D47DCC9A1E8A}" type="slidenum">
              <a:rPr lang="en-US" smtClean="0"/>
              <a:t>‹#›</a:t>
            </a:fld>
            <a:endParaRPr lang="en-US"/>
          </a:p>
        </p:txBody>
      </p:sp>
    </p:spTree>
    <p:extLst>
      <p:ext uri="{BB962C8B-B14F-4D97-AF65-F5344CB8AC3E}">
        <p14:creationId xmlns:p14="http://schemas.microsoft.com/office/powerpoint/2010/main" val="3847631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30534B5-6A15-472D-A68B-B9AC01524572}" type="datetime1">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6E175-F6C0-4477-AB1F-D47DCC9A1E8A}" type="slidenum">
              <a:rPr lang="en-US" smtClean="0"/>
              <a:t>‹#›</a:t>
            </a:fld>
            <a:endParaRPr lang="en-US"/>
          </a:p>
        </p:txBody>
      </p:sp>
    </p:spTree>
    <p:extLst>
      <p:ext uri="{BB962C8B-B14F-4D97-AF65-F5344CB8AC3E}">
        <p14:creationId xmlns:p14="http://schemas.microsoft.com/office/powerpoint/2010/main" val="2446128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8168C1-3B9F-40CF-8435-03421A1DA180}" type="datetime1">
              <a:rPr lang="en-US" smtClean="0"/>
              <a:t>7/6/2024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6E175-F6C0-4477-AB1F-D47DCC9A1E8A}" type="slidenum">
              <a:rPr lang="en-US" smtClean="0"/>
              <a:t>‹#›</a:t>
            </a:fld>
            <a:endParaRPr lang="en-US"/>
          </a:p>
        </p:txBody>
      </p:sp>
    </p:spTree>
    <p:extLst>
      <p:ext uri="{BB962C8B-B14F-4D97-AF65-F5344CB8AC3E}">
        <p14:creationId xmlns:p14="http://schemas.microsoft.com/office/powerpoint/2010/main" val="2517661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9.sv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280083" y="97276"/>
            <a:ext cx="2911917" cy="6760724"/>
            <a:chOff x="0" y="0"/>
            <a:chExt cx="1150387" cy="2709333"/>
          </a:xfrm>
          <a:solidFill>
            <a:schemeClr val="accent1"/>
          </a:solidFill>
        </p:grpSpPr>
        <p:sp>
          <p:nvSpPr>
            <p:cNvPr id="3" name="Freeform 3"/>
            <p:cNvSpPr/>
            <p:nvPr/>
          </p:nvSpPr>
          <p:spPr>
            <a:xfrm>
              <a:off x="0" y="0"/>
              <a:ext cx="1150387" cy="2709333"/>
            </a:xfrm>
            <a:custGeom>
              <a:avLst/>
              <a:gdLst/>
              <a:ahLst/>
              <a:cxnLst/>
              <a:rect l="l" t="t" r="r" b="b"/>
              <a:pathLst>
                <a:path w="1150387" h="2709333">
                  <a:moveTo>
                    <a:pt x="0" y="0"/>
                  </a:moveTo>
                  <a:lnTo>
                    <a:pt x="1150387" y="0"/>
                  </a:lnTo>
                  <a:lnTo>
                    <a:pt x="1150387" y="2709333"/>
                  </a:lnTo>
                  <a:lnTo>
                    <a:pt x="0" y="2709333"/>
                  </a:lnTo>
                  <a:close/>
                </a:path>
              </a:pathLst>
            </a:custGeom>
            <a:grpFill/>
          </p:spPr>
        </p:sp>
        <p:sp>
          <p:nvSpPr>
            <p:cNvPr id="4" name="TextBox 4"/>
            <p:cNvSpPr txBox="1"/>
            <p:nvPr/>
          </p:nvSpPr>
          <p:spPr>
            <a:xfrm>
              <a:off x="0" y="-38100"/>
              <a:ext cx="1150387" cy="2747433"/>
            </a:xfrm>
            <a:prstGeom prst="rect">
              <a:avLst/>
            </a:prstGeom>
            <a:grpFill/>
          </p:spPr>
          <p:txBody>
            <a:bodyPr lIns="33867" tIns="33867" rIns="33867" bIns="33867" rtlCol="0" anchor="ctr"/>
            <a:lstStyle/>
            <a:p>
              <a:pPr algn="ctr">
                <a:lnSpc>
                  <a:spcPts val="1773"/>
                </a:lnSpc>
              </a:pPr>
              <a:endParaRPr sz="1200"/>
            </a:p>
          </p:txBody>
        </p:sp>
      </p:grpSp>
      <p:grpSp>
        <p:nvGrpSpPr>
          <p:cNvPr id="5" name="Group 5"/>
          <p:cNvGrpSpPr/>
          <p:nvPr/>
        </p:nvGrpSpPr>
        <p:grpSpPr>
          <a:xfrm>
            <a:off x="7725352" y="1317647"/>
            <a:ext cx="3109461" cy="4261748"/>
            <a:chOff x="0" y="0"/>
            <a:chExt cx="6218921" cy="8523496"/>
          </a:xfrm>
        </p:grpSpPr>
        <p:pic>
          <p:nvPicPr>
            <p:cNvPr id="6" name="Picture 6"/>
            <p:cNvPicPr>
              <a:picLocks noChangeAspect="1"/>
            </p:cNvPicPr>
            <p:nvPr/>
          </p:nvPicPr>
          <p:blipFill>
            <a:blip r:embed="rId2"/>
            <a:srcRect t="4342" b="4342"/>
            <a:stretch>
              <a:fillRect/>
            </a:stretch>
          </p:blipFill>
          <p:spPr>
            <a:xfrm>
              <a:off x="0" y="0"/>
              <a:ext cx="6218921" cy="8523496"/>
            </a:xfrm>
            <a:prstGeom prst="rect">
              <a:avLst/>
            </a:prstGeom>
          </p:spPr>
        </p:pic>
      </p:grpSp>
      <p:sp>
        <p:nvSpPr>
          <p:cNvPr id="8" name="AutoShape 8"/>
          <p:cNvSpPr/>
          <p:nvPr/>
        </p:nvSpPr>
        <p:spPr>
          <a:xfrm flipH="1">
            <a:off x="1420037" y="2521881"/>
            <a:ext cx="0" cy="3251299"/>
          </a:xfrm>
          <a:prstGeom prst="line">
            <a:avLst/>
          </a:prstGeom>
          <a:ln w="95250" cap="rnd">
            <a:solidFill>
              <a:srgbClr val="F25426"/>
            </a:solidFill>
            <a:prstDash val="solid"/>
            <a:headEnd type="none" w="sm" len="sm"/>
            <a:tailEnd type="none" w="sm" len="sm"/>
          </a:ln>
        </p:spPr>
      </p:sp>
      <p:sp>
        <p:nvSpPr>
          <p:cNvPr id="9" name="AutoShape 9"/>
          <p:cNvSpPr/>
          <p:nvPr/>
        </p:nvSpPr>
        <p:spPr>
          <a:xfrm>
            <a:off x="1420037" y="1084821"/>
            <a:ext cx="0" cy="949173"/>
          </a:xfrm>
          <a:prstGeom prst="line">
            <a:avLst/>
          </a:prstGeom>
          <a:ln w="95250" cap="rnd">
            <a:solidFill>
              <a:srgbClr val="F25426"/>
            </a:solidFill>
            <a:prstDash val="solid"/>
            <a:headEnd type="none" w="sm" len="sm"/>
            <a:tailEnd type="none" w="sm" len="sm"/>
          </a:ln>
        </p:spPr>
      </p:sp>
      <p:grpSp>
        <p:nvGrpSpPr>
          <p:cNvPr id="10" name="Group 10"/>
          <p:cNvGrpSpPr/>
          <p:nvPr/>
        </p:nvGrpSpPr>
        <p:grpSpPr>
          <a:xfrm>
            <a:off x="0" y="97276"/>
            <a:ext cx="685800" cy="6760723"/>
            <a:chOff x="0" y="0"/>
            <a:chExt cx="270933" cy="2709333"/>
          </a:xfrm>
          <a:solidFill>
            <a:schemeClr val="accent1"/>
          </a:solidFill>
        </p:grpSpPr>
        <p:sp>
          <p:nvSpPr>
            <p:cNvPr id="11" name="Freeform 11"/>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grpFill/>
          </p:spPr>
        </p:sp>
        <p:sp>
          <p:nvSpPr>
            <p:cNvPr id="12" name="TextBox 12"/>
            <p:cNvSpPr txBox="1"/>
            <p:nvPr/>
          </p:nvSpPr>
          <p:spPr>
            <a:xfrm>
              <a:off x="0" y="-38100"/>
              <a:ext cx="270933" cy="2747433"/>
            </a:xfrm>
            <a:prstGeom prst="rect">
              <a:avLst/>
            </a:prstGeom>
            <a:grpFill/>
          </p:spPr>
          <p:txBody>
            <a:bodyPr lIns="33867" tIns="33867" rIns="33867" bIns="33867" rtlCol="0" anchor="ctr"/>
            <a:lstStyle/>
            <a:p>
              <a:pPr algn="ctr">
                <a:lnSpc>
                  <a:spcPts val="1773"/>
                </a:lnSpc>
              </a:pPr>
              <a:endParaRPr sz="1200"/>
            </a:p>
          </p:txBody>
        </p:sp>
      </p:grpSp>
      <p:sp>
        <p:nvSpPr>
          <p:cNvPr id="13" name="Freeform 13"/>
          <p:cNvSpPr/>
          <p:nvPr/>
        </p:nvSpPr>
        <p:spPr>
          <a:xfrm>
            <a:off x="9540725" y="5673289"/>
            <a:ext cx="1965475" cy="498911"/>
          </a:xfrm>
          <a:custGeom>
            <a:avLst/>
            <a:gdLst/>
            <a:ahLst/>
            <a:cxnLst/>
            <a:rect l="l" t="t" r="r" b="b"/>
            <a:pathLst>
              <a:path w="2948212" h="748366">
                <a:moveTo>
                  <a:pt x="0" y="0"/>
                </a:moveTo>
                <a:lnTo>
                  <a:pt x="2948212" y="0"/>
                </a:lnTo>
                <a:lnTo>
                  <a:pt x="2948212" y="748366"/>
                </a:lnTo>
                <a:lnTo>
                  <a:pt x="0" y="748366"/>
                </a:lnTo>
                <a:lnTo>
                  <a:pt x="0" y="0"/>
                </a:lnTo>
                <a:close/>
              </a:path>
            </a:pathLst>
          </a:custGeom>
          <a:blipFill>
            <a:blip r:embed="rId3">
              <a:extLst>
                <a:ext uri="{96DAC541-7B7A-43D3-8B79-37D633B846F1}">
                  <asvg:svgBlip xmlns="" xmlns:asvg="http://schemas.microsoft.com/office/drawing/2016/SVG/main" r:embed="rId6"/>
                </a:ext>
              </a:extLst>
            </a:blip>
            <a:stretch>
              <a:fillRect/>
            </a:stretch>
          </a:blipFill>
        </p:spPr>
      </p:sp>
      <p:sp>
        <p:nvSpPr>
          <p:cNvPr id="14" name="Freeform 14"/>
          <p:cNvSpPr/>
          <p:nvPr/>
        </p:nvSpPr>
        <p:spPr>
          <a:xfrm>
            <a:off x="9540725" y="724843"/>
            <a:ext cx="1965475" cy="498911"/>
          </a:xfrm>
          <a:custGeom>
            <a:avLst/>
            <a:gdLst/>
            <a:ahLst/>
            <a:cxnLst/>
            <a:rect l="l" t="t" r="r" b="b"/>
            <a:pathLst>
              <a:path w="2948212" h="748366">
                <a:moveTo>
                  <a:pt x="0" y="0"/>
                </a:moveTo>
                <a:lnTo>
                  <a:pt x="2948212" y="0"/>
                </a:lnTo>
                <a:lnTo>
                  <a:pt x="2948212" y="748366"/>
                </a:lnTo>
                <a:lnTo>
                  <a:pt x="0" y="748366"/>
                </a:lnTo>
                <a:lnTo>
                  <a:pt x="0" y="0"/>
                </a:lnTo>
                <a:close/>
              </a:path>
            </a:pathLst>
          </a:custGeom>
          <a:blipFill>
            <a:blip r:embed="rId3">
              <a:extLst>
                <a:ext uri="{96DAC541-7B7A-43D3-8B79-37D633B846F1}">
                  <asvg:svgBlip xmlns="" xmlns:asvg="http://schemas.microsoft.com/office/drawing/2016/SVG/main" r:embed="rId6"/>
                </a:ext>
              </a:extLst>
            </a:blip>
            <a:stretch>
              <a:fillRect/>
            </a:stretch>
          </a:blipFill>
        </p:spPr>
      </p:sp>
      <p:sp>
        <p:nvSpPr>
          <p:cNvPr id="15" name="TextBox 15"/>
          <p:cNvSpPr txBox="1"/>
          <p:nvPr/>
        </p:nvSpPr>
        <p:spPr>
          <a:xfrm>
            <a:off x="2085275" y="2857346"/>
            <a:ext cx="5196050" cy="1025922"/>
          </a:xfrm>
          <a:prstGeom prst="rect">
            <a:avLst/>
          </a:prstGeom>
        </p:spPr>
        <p:txBody>
          <a:bodyPr lIns="0" tIns="0" rIns="0" bIns="0" rtlCol="0" anchor="t">
            <a:spAutoFit/>
          </a:bodyPr>
          <a:lstStyle/>
          <a:p>
            <a:pPr>
              <a:lnSpc>
                <a:spcPts val="8000"/>
              </a:lnSpc>
            </a:pPr>
            <a:r>
              <a:rPr lang="en-US" sz="8000" dirty="0">
                <a:solidFill>
                  <a:srgbClr val="F25426"/>
                </a:solidFill>
                <a:latin typeface="Corben"/>
              </a:rPr>
              <a:t>SALES</a:t>
            </a:r>
          </a:p>
        </p:txBody>
      </p:sp>
      <p:sp>
        <p:nvSpPr>
          <p:cNvPr id="18" name="AutoShape 18"/>
          <p:cNvSpPr/>
          <p:nvPr/>
        </p:nvSpPr>
        <p:spPr>
          <a:xfrm>
            <a:off x="11506200" y="1803351"/>
            <a:ext cx="0" cy="3251299"/>
          </a:xfrm>
          <a:prstGeom prst="line">
            <a:avLst/>
          </a:prstGeom>
          <a:ln w="123825" cap="rnd">
            <a:solidFill>
              <a:srgbClr val="FFFFFF"/>
            </a:solidFill>
            <a:prstDash val="sysDot"/>
            <a:headEnd type="none" w="sm" len="sm"/>
            <a:tailEnd type="none" w="sm" len="sm"/>
          </a:ln>
        </p:spPr>
      </p:sp>
      <p:sp>
        <p:nvSpPr>
          <p:cNvPr id="19" name="TextBox 19"/>
          <p:cNvSpPr txBox="1"/>
          <p:nvPr/>
        </p:nvSpPr>
        <p:spPr>
          <a:xfrm>
            <a:off x="2085275" y="4076546"/>
            <a:ext cx="5196050" cy="1025922"/>
          </a:xfrm>
          <a:prstGeom prst="rect">
            <a:avLst/>
          </a:prstGeom>
        </p:spPr>
        <p:txBody>
          <a:bodyPr lIns="0" tIns="0" rIns="0" bIns="0" rtlCol="0" anchor="t">
            <a:spAutoFit/>
          </a:bodyPr>
          <a:lstStyle/>
          <a:p>
            <a:pPr>
              <a:lnSpc>
                <a:spcPts val="8000"/>
              </a:lnSpc>
            </a:pPr>
            <a:r>
              <a:rPr lang="en-US" sz="8000" dirty="0" smtClean="0">
                <a:solidFill>
                  <a:srgbClr val="0C4E50"/>
                </a:solidFill>
                <a:latin typeface="Corben"/>
              </a:rPr>
              <a:t>Analysis</a:t>
            </a:r>
            <a:endParaRPr lang="en-US" sz="8000" dirty="0">
              <a:solidFill>
                <a:srgbClr val="0C4E50"/>
              </a:solidFill>
              <a:latin typeface="Corben"/>
            </a:endParaRPr>
          </a:p>
        </p:txBody>
      </p:sp>
      <p:sp>
        <p:nvSpPr>
          <p:cNvPr id="20" name="TextBox 19"/>
          <p:cNvSpPr txBox="1"/>
          <p:nvPr/>
        </p:nvSpPr>
        <p:spPr>
          <a:xfrm>
            <a:off x="2154275" y="1638146"/>
            <a:ext cx="5196050" cy="1025922"/>
          </a:xfrm>
          <a:prstGeom prst="rect">
            <a:avLst/>
          </a:prstGeom>
        </p:spPr>
        <p:txBody>
          <a:bodyPr lIns="0" tIns="0" rIns="0" bIns="0" rtlCol="0" anchor="t">
            <a:spAutoFit/>
          </a:bodyPr>
          <a:lstStyle/>
          <a:p>
            <a:pPr>
              <a:lnSpc>
                <a:spcPts val="8000"/>
              </a:lnSpc>
            </a:pPr>
            <a:r>
              <a:rPr lang="en-US" sz="8000" dirty="0" smtClean="0">
                <a:solidFill>
                  <a:srgbClr val="0C4E50"/>
                </a:solidFill>
                <a:latin typeface="Corben"/>
              </a:rPr>
              <a:t>Internet</a:t>
            </a:r>
            <a:endParaRPr lang="en-US" sz="8000" dirty="0">
              <a:solidFill>
                <a:srgbClr val="0C4E50"/>
              </a:solidFill>
              <a:latin typeface="Corben"/>
            </a:endParaRPr>
          </a:p>
        </p:txBody>
      </p:sp>
    </p:spTree>
    <p:extLst>
      <p:ext uri="{BB962C8B-B14F-4D97-AF65-F5344CB8AC3E}">
        <p14:creationId xmlns:p14="http://schemas.microsoft.com/office/powerpoint/2010/main" val="961573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2"/>
          <p:cNvGrpSpPr/>
          <p:nvPr/>
        </p:nvGrpSpPr>
        <p:grpSpPr>
          <a:xfrm>
            <a:off x="0" y="0"/>
            <a:ext cx="12192000" cy="6858000"/>
            <a:chOff x="0" y="0"/>
            <a:chExt cx="2408296" cy="2709333"/>
          </a:xfrm>
          <a:solidFill>
            <a:schemeClr val="accent1">
              <a:lumMod val="20000"/>
              <a:lumOff val="80000"/>
            </a:schemeClr>
          </a:solidFill>
        </p:grpSpPr>
        <p:sp>
          <p:nvSpPr>
            <p:cNvPr id="21" name="Freeform 3"/>
            <p:cNvSpPr/>
            <p:nvPr/>
          </p:nvSpPr>
          <p:spPr>
            <a:xfrm>
              <a:off x="0" y="0"/>
              <a:ext cx="2408296" cy="2709333"/>
            </a:xfrm>
            <a:custGeom>
              <a:avLst/>
              <a:gdLst/>
              <a:ahLst/>
              <a:cxnLst/>
              <a:rect l="l" t="t" r="r" b="b"/>
              <a:pathLst>
                <a:path w="2408296" h="2709333">
                  <a:moveTo>
                    <a:pt x="0" y="0"/>
                  </a:moveTo>
                  <a:lnTo>
                    <a:pt x="2408296" y="0"/>
                  </a:lnTo>
                  <a:lnTo>
                    <a:pt x="2408296" y="2709333"/>
                  </a:lnTo>
                  <a:lnTo>
                    <a:pt x="0" y="2709333"/>
                  </a:lnTo>
                  <a:close/>
                </a:path>
              </a:pathLst>
            </a:custGeom>
            <a:grpFill/>
          </p:spPr>
        </p:sp>
        <p:sp>
          <p:nvSpPr>
            <p:cNvPr id="22" name="TextBox 4"/>
            <p:cNvSpPr txBox="1"/>
            <p:nvPr/>
          </p:nvSpPr>
          <p:spPr>
            <a:xfrm>
              <a:off x="0" y="-38100"/>
              <a:ext cx="2408296" cy="2747433"/>
            </a:xfrm>
            <a:prstGeom prst="rect">
              <a:avLst/>
            </a:prstGeom>
            <a:grpFill/>
          </p:spPr>
          <p:txBody>
            <a:bodyPr lIns="50800" tIns="50800" rIns="50800" bIns="50800" rtlCol="0" anchor="ctr"/>
            <a:lstStyle/>
            <a:p>
              <a:pPr algn="ctr">
                <a:lnSpc>
                  <a:spcPts val="2659"/>
                </a:lnSpc>
              </a:pPr>
              <a:endParaRPr/>
            </a:p>
          </p:txBody>
        </p:sp>
      </p:grpSp>
      <p:grpSp>
        <p:nvGrpSpPr>
          <p:cNvPr id="8" name="Group 2"/>
          <p:cNvGrpSpPr/>
          <p:nvPr/>
        </p:nvGrpSpPr>
        <p:grpSpPr>
          <a:xfrm>
            <a:off x="194555" y="846305"/>
            <a:ext cx="5813898" cy="2610737"/>
            <a:chOff x="0" y="0"/>
            <a:chExt cx="964638" cy="1881741"/>
          </a:xfrm>
          <a:solidFill>
            <a:schemeClr val="accent1">
              <a:lumMod val="60000"/>
              <a:lumOff val="40000"/>
            </a:schemeClr>
          </a:solidFill>
        </p:grpSpPr>
        <p:sp>
          <p:nvSpPr>
            <p:cNvPr id="9" name="Freeform 3"/>
            <p:cNvSpPr/>
            <p:nvPr/>
          </p:nvSpPr>
          <p:spPr>
            <a:xfrm>
              <a:off x="0" y="0"/>
              <a:ext cx="964638" cy="1881741"/>
            </a:xfrm>
            <a:custGeom>
              <a:avLst/>
              <a:gdLst/>
              <a:ahLst/>
              <a:cxnLst/>
              <a:rect l="l" t="t" r="r" b="b"/>
              <a:pathLst>
                <a:path w="964638" h="1881741">
                  <a:moveTo>
                    <a:pt x="0" y="0"/>
                  </a:moveTo>
                  <a:lnTo>
                    <a:pt x="964638" y="0"/>
                  </a:lnTo>
                  <a:lnTo>
                    <a:pt x="964638" y="1881741"/>
                  </a:lnTo>
                  <a:lnTo>
                    <a:pt x="0" y="1881741"/>
                  </a:lnTo>
                  <a:close/>
                </a:path>
              </a:pathLst>
            </a:custGeom>
            <a:grpFill/>
          </p:spPr>
        </p:sp>
        <p:sp>
          <p:nvSpPr>
            <p:cNvPr id="10" name="TextBox 4"/>
            <p:cNvSpPr txBox="1"/>
            <p:nvPr/>
          </p:nvSpPr>
          <p:spPr>
            <a:xfrm>
              <a:off x="0" y="-38100"/>
              <a:ext cx="964638" cy="1919841"/>
            </a:xfrm>
            <a:prstGeom prst="rect">
              <a:avLst/>
            </a:prstGeom>
            <a:grpFill/>
          </p:spPr>
          <p:txBody>
            <a:bodyPr lIns="50800" tIns="50800" rIns="50800" bIns="50800" rtlCol="0" anchor="ctr"/>
            <a:lstStyle/>
            <a:p>
              <a:pPr algn="ctr">
                <a:lnSpc>
                  <a:spcPts val="3359"/>
                </a:lnSpc>
              </a:pPr>
              <a:endParaRPr/>
            </a:p>
          </p:txBody>
        </p:sp>
      </p:grpSp>
      <p:sp>
        <p:nvSpPr>
          <p:cNvPr id="2" name="Title 1"/>
          <p:cNvSpPr>
            <a:spLocks noGrp="1"/>
          </p:cNvSpPr>
          <p:nvPr>
            <p:ph type="title"/>
          </p:nvPr>
        </p:nvSpPr>
        <p:spPr>
          <a:xfrm>
            <a:off x="4272065" y="119740"/>
            <a:ext cx="4541196" cy="549275"/>
          </a:xfrm>
        </p:spPr>
        <p:txBody>
          <a:bodyPr>
            <a:noAutofit/>
          </a:bodyPr>
          <a:lstStyle/>
          <a:p>
            <a:r>
              <a:rPr lang="en-US" sz="3200" b="1" dirty="0">
                <a:latin typeface="+mn-lt"/>
                <a:ea typeface="+mn-ea"/>
                <a:cs typeface="+mn-cs"/>
              </a:rPr>
              <a:t>Dashboards and Features</a:t>
            </a:r>
          </a:p>
        </p:txBody>
      </p:sp>
      <p:sp>
        <p:nvSpPr>
          <p:cNvPr id="4" name="Slide Number Placeholder 3"/>
          <p:cNvSpPr>
            <a:spLocks noGrp="1"/>
          </p:cNvSpPr>
          <p:nvPr>
            <p:ph type="sldNum" sz="quarter" idx="12"/>
          </p:nvPr>
        </p:nvSpPr>
        <p:spPr/>
        <p:txBody>
          <a:bodyPr/>
          <a:lstStyle/>
          <a:p>
            <a:fld id="{AF56E175-F6C0-4477-AB1F-D47DCC9A1E8A}" type="slidenum">
              <a:rPr lang="en-US" smtClean="0"/>
              <a:t>10</a:t>
            </a:fld>
            <a:endParaRPr lang="en-US"/>
          </a:p>
        </p:txBody>
      </p:sp>
      <p:sp>
        <p:nvSpPr>
          <p:cNvPr id="11" name="Rectangle 10"/>
          <p:cNvSpPr/>
          <p:nvPr/>
        </p:nvSpPr>
        <p:spPr>
          <a:xfrm>
            <a:off x="194555" y="832581"/>
            <a:ext cx="5813898" cy="2585323"/>
          </a:xfrm>
          <a:prstGeom prst="rect">
            <a:avLst/>
          </a:prstGeom>
        </p:spPr>
        <p:txBody>
          <a:bodyPr wrap="square">
            <a:spAutoFit/>
          </a:bodyPr>
          <a:lstStyle/>
          <a:p>
            <a:r>
              <a:rPr lang="en-US" b="1" dirty="0"/>
              <a:t>Sales Overview Dashboard</a:t>
            </a:r>
          </a:p>
          <a:p>
            <a:r>
              <a:rPr lang="en-US" sz="1600" dirty="0"/>
              <a:t>The "Sales Overview" dashboard provides a comprehensive analysis of sales performance by comparing actual sales against budgeted targets. It includes key metrics such as total sales amounts, variance in absolute and percentage terms, and displays the top 10 customers and products. The dashboard also features a geographical map showing customer locations and allows for detailed filtering by time period (year, month), product category, and customer country. This enables stakeholders to gain a clear understanding of sales trends and regional performance.</a:t>
            </a:r>
          </a:p>
        </p:txBody>
      </p:sp>
      <p:grpSp>
        <p:nvGrpSpPr>
          <p:cNvPr id="12" name="Group 2"/>
          <p:cNvGrpSpPr/>
          <p:nvPr/>
        </p:nvGrpSpPr>
        <p:grpSpPr>
          <a:xfrm>
            <a:off x="6180334" y="2701047"/>
            <a:ext cx="5813898" cy="2367064"/>
            <a:chOff x="0" y="0"/>
            <a:chExt cx="964638" cy="1881741"/>
          </a:xfrm>
          <a:solidFill>
            <a:schemeClr val="tx2">
              <a:lumMod val="40000"/>
              <a:lumOff val="60000"/>
            </a:schemeClr>
          </a:solidFill>
        </p:grpSpPr>
        <p:sp>
          <p:nvSpPr>
            <p:cNvPr id="13" name="Freeform 3"/>
            <p:cNvSpPr/>
            <p:nvPr/>
          </p:nvSpPr>
          <p:spPr>
            <a:xfrm>
              <a:off x="0" y="0"/>
              <a:ext cx="964638" cy="1881741"/>
            </a:xfrm>
            <a:custGeom>
              <a:avLst/>
              <a:gdLst/>
              <a:ahLst/>
              <a:cxnLst/>
              <a:rect l="l" t="t" r="r" b="b"/>
              <a:pathLst>
                <a:path w="964638" h="1881741">
                  <a:moveTo>
                    <a:pt x="0" y="0"/>
                  </a:moveTo>
                  <a:lnTo>
                    <a:pt x="964638" y="0"/>
                  </a:lnTo>
                  <a:lnTo>
                    <a:pt x="964638" y="1881741"/>
                  </a:lnTo>
                  <a:lnTo>
                    <a:pt x="0" y="1881741"/>
                  </a:lnTo>
                  <a:close/>
                </a:path>
              </a:pathLst>
            </a:custGeom>
            <a:grpFill/>
          </p:spPr>
        </p:sp>
        <p:sp>
          <p:nvSpPr>
            <p:cNvPr id="14" name="TextBox 4"/>
            <p:cNvSpPr txBox="1"/>
            <p:nvPr/>
          </p:nvSpPr>
          <p:spPr>
            <a:xfrm>
              <a:off x="0" y="-38100"/>
              <a:ext cx="964638" cy="1919841"/>
            </a:xfrm>
            <a:prstGeom prst="rect">
              <a:avLst/>
            </a:prstGeom>
            <a:grpFill/>
          </p:spPr>
          <p:txBody>
            <a:bodyPr lIns="50800" tIns="50800" rIns="50800" bIns="50800" rtlCol="0" anchor="ctr"/>
            <a:lstStyle/>
            <a:p>
              <a:pPr algn="ctr">
                <a:lnSpc>
                  <a:spcPts val="3359"/>
                </a:lnSpc>
              </a:pPr>
              <a:endParaRPr/>
            </a:p>
          </p:txBody>
        </p:sp>
      </p:grpSp>
      <p:sp>
        <p:nvSpPr>
          <p:cNvPr id="15" name="Rectangle 14"/>
          <p:cNvSpPr/>
          <p:nvPr/>
        </p:nvSpPr>
        <p:spPr>
          <a:xfrm>
            <a:off x="6203008" y="2701047"/>
            <a:ext cx="5813898" cy="2308324"/>
          </a:xfrm>
          <a:prstGeom prst="rect">
            <a:avLst/>
          </a:prstGeom>
        </p:spPr>
        <p:txBody>
          <a:bodyPr wrap="square">
            <a:spAutoFit/>
          </a:bodyPr>
          <a:lstStyle/>
          <a:p>
            <a:r>
              <a:rPr lang="en-US" sz="1600" b="1" dirty="0"/>
              <a:t>Customer Details Dashboard</a:t>
            </a:r>
          </a:p>
          <a:p>
            <a:r>
              <a:rPr lang="en-US" sz="1600" dirty="0"/>
              <a:t>The "Customer Details" dashboard offers an in-depth view of sales data by customer. It highlights total actual and budgeted sales amounts, showcases the top 10 customers, and provides a geographical representation of customer locations. The dashboard allows users to filter by product sub-category, product category, city, and country, making it easy to analyze sales performance across different customer segments and regions. This tool helps identify key customers and understand their purchasing behavior over time.</a:t>
            </a:r>
          </a:p>
        </p:txBody>
      </p:sp>
      <p:grpSp>
        <p:nvGrpSpPr>
          <p:cNvPr id="16" name="Group 2"/>
          <p:cNvGrpSpPr/>
          <p:nvPr/>
        </p:nvGrpSpPr>
        <p:grpSpPr>
          <a:xfrm>
            <a:off x="194555" y="4351517"/>
            <a:ext cx="5813898" cy="2367064"/>
            <a:chOff x="0" y="0"/>
            <a:chExt cx="964638" cy="1881741"/>
          </a:xfrm>
          <a:solidFill>
            <a:schemeClr val="tx2">
              <a:lumMod val="20000"/>
              <a:lumOff val="80000"/>
            </a:schemeClr>
          </a:solidFill>
        </p:grpSpPr>
        <p:sp>
          <p:nvSpPr>
            <p:cNvPr id="17" name="Freeform 3"/>
            <p:cNvSpPr/>
            <p:nvPr/>
          </p:nvSpPr>
          <p:spPr>
            <a:xfrm>
              <a:off x="0" y="0"/>
              <a:ext cx="964638" cy="1881741"/>
            </a:xfrm>
            <a:custGeom>
              <a:avLst/>
              <a:gdLst/>
              <a:ahLst/>
              <a:cxnLst/>
              <a:rect l="l" t="t" r="r" b="b"/>
              <a:pathLst>
                <a:path w="964638" h="1881741">
                  <a:moveTo>
                    <a:pt x="0" y="0"/>
                  </a:moveTo>
                  <a:lnTo>
                    <a:pt x="964638" y="0"/>
                  </a:lnTo>
                  <a:lnTo>
                    <a:pt x="964638" y="1881741"/>
                  </a:lnTo>
                  <a:lnTo>
                    <a:pt x="0" y="1881741"/>
                  </a:lnTo>
                  <a:close/>
                </a:path>
              </a:pathLst>
            </a:custGeom>
            <a:grpFill/>
          </p:spPr>
        </p:sp>
        <p:sp>
          <p:nvSpPr>
            <p:cNvPr id="18" name="TextBox 4"/>
            <p:cNvSpPr txBox="1"/>
            <p:nvPr/>
          </p:nvSpPr>
          <p:spPr>
            <a:xfrm>
              <a:off x="0" y="-38100"/>
              <a:ext cx="964638" cy="1919841"/>
            </a:xfrm>
            <a:prstGeom prst="rect">
              <a:avLst/>
            </a:prstGeom>
            <a:grpFill/>
          </p:spPr>
          <p:txBody>
            <a:bodyPr lIns="50800" tIns="50800" rIns="50800" bIns="50800" rtlCol="0" anchor="ctr"/>
            <a:lstStyle/>
            <a:p>
              <a:pPr algn="ctr">
                <a:lnSpc>
                  <a:spcPts val="3359"/>
                </a:lnSpc>
              </a:pPr>
              <a:endParaRPr/>
            </a:p>
          </p:txBody>
        </p:sp>
      </p:grpSp>
      <p:sp>
        <p:nvSpPr>
          <p:cNvPr id="19" name="Rectangle 18"/>
          <p:cNvSpPr/>
          <p:nvPr/>
        </p:nvSpPr>
        <p:spPr>
          <a:xfrm>
            <a:off x="194555" y="4325953"/>
            <a:ext cx="5813898" cy="2308324"/>
          </a:xfrm>
          <a:prstGeom prst="rect">
            <a:avLst/>
          </a:prstGeom>
        </p:spPr>
        <p:txBody>
          <a:bodyPr wrap="square">
            <a:spAutoFit/>
          </a:bodyPr>
          <a:lstStyle/>
          <a:p>
            <a:r>
              <a:rPr lang="en-US" sz="1600" b="1" dirty="0"/>
              <a:t>Product Details Dashboard</a:t>
            </a:r>
          </a:p>
          <a:p>
            <a:r>
              <a:rPr lang="en-US" sz="1600" dirty="0"/>
              <a:t>The "Product Details" dashboard delivers a detailed analysis of sales by product. It displays total actual and budgeted sales amounts, lists the top 10 products by sales, and includes a world map to show where products are sold. Users can filter the data by product sub-category, product category, city, and country to focus on specific products and regions. This dashboard is essential for understanding product performance, identifying best-sellers, and analyzing sales distribution across different markets.</a:t>
            </a:r>
          </a:p>
        </p:txBody>
      </p:sp>
    </p:spTree>
    <p:extLst>
      <p:ext uri="{BB962C8B-B14F-4D97-AF65-F5344CB8AC3E}">
        <p14:creationId xmlns:p14="http://schemas.microsoft.com/office/powerpoint/2010/main" val="26008264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1"/>
            <a:ext cx="12192000" cy="6849955"/>
          </a:xfrm>
          <a:prstGeom prst="rect">
            <a:avLst/>
          </a:prstGeom>
        </p:spPr>
      </p:pic>
      <p:sp>
        <p:nvSpPr>
          <p:cNvPr id="2" name="Slide Number Placeholder 1"/>
          <p:cNvSpPr>
            <a:spLocks noGrp="1"/>
          </p:cNvSpPr>
          <p:nvPr>
            <p:ph type="sldNum" sz="quarter" idx="12"/>
          </p:nvPr>
        </p:nvSpPr>
        <p:spPr/>
        <p:txBody>
          <a:bodyPr/>
          <a:lstStyle/>
          <a:p>
            <a:fld id="{AF56E175-F6C0-4477-AB1F-D47DCC9A1E8A}" type="slidenum">
              <a:rPr lang="en-US" smtClean="0"/>
              <a:t>11</a:t>
            </a:fld>
            <a:endParaRPr lang="en-US"/>
          </a:p>
        </p:txBody>
      </p:sp>
    </p:spTree>
    <p:extLst>
      <p:ext uri="{BB962C8B-B14F-4D97-AF65-F5344CB8AC3E}">
        <p14:creationId xmlns:p14="http://schemas.microsoft.com/office/powerpoint/2010/main" val="15905757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68343"/>
          </a:xfrm>
          <a:prstGeom prst="rect">
            <a:avLst/>
          </a:prstGeom>
        </p:spPr>
      </p:pic>
      <p:sp>
        <p:nvSpPr>
          <p:cNvPr id="2" name="Slide Number Placeholder 1"/>
          <p:cNvSpPr>
            <a:spLocks noGrp="1"/>
          </p:cNvSpPr>
          <p:nvPr>
            <p:ph type="sldNum" sz="quarter" idx="12"/>
          </p:nvPr>
        </p:nvSpPr>
        <p:spPr/>
        <p:txBody>
          <a:bodyPr/>
          <a:lstStyle/>
          <a:p>
            <a:fld id="{AF56E175-F6C0-4477-AB1F-D47DCC9A1E8A}" type="slidenum">
              <a:rPr lang="en-US" smtClean="0"/>
              <a:t>12</a:t>
            </a:fld>
            <a:endParaRPr lang="en-US"/>
          </a:p>
        </p:txBody>
      </p:sp>
    </p:spTree>
    <p:extLst>
      <p:ext uri="{BB962C8B-B14F-4D97-AF65-F5344CB8AC3E}">
        <p14:creationId xmlns:p14="http://schemas.microsoft.com/office/powerpoint/2010/main" val="24415388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68343"/>
          </a:xfrm>
          <a:prstGeom prst="rect">
            <a:avLst/>
          </a:prstGeom>
        </p:spPr>
      </p:pic>
      <p:sp>
        <p:nvSpPr>
          <p:cNvPr id="2" name="Slide Number Placeholder 1"/>
          <p:cNvSpPr>
            <a:spLocks noGrp="1"/>
          </p:cNvSpPr>
          <p:nvPr>
            <p:ph type="sldNum" sz="quarter" idx="12"/>
          </p:nvPr>
        </p:nvSpPr>
        <p:spPr/>
        <p:txBody>
          <a:bodyPr/>
          <a:lstStyle/>
          <a:p>
            <a:fld id="{AF56E175-F6C0-4477-AB1F-D47DCC9A1E8A}" type="slidenum">
              <a:rPr lang="en-US" smtClean="0"/>
              <a:t>13</a:t>
            </a:fld>
            <a:endParaRPr lang="en-US"/>
          </a:p>
        </p:txBody>
      </p:sp>
    </p:spTree>
    <p:extLst>
      <p:ext uri="{BB962C8B-B14F-4D97-AF65-F5344CB8AC3E}">
        <p14:creationId xmlns:p14="http://schemas.microsoft.com/office/powerpoint/2010/main" val="7048441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0" y="97276"/>
            <a:ext cx="685800" cy="6760723"/>
            <a:chOff x="0" y="0"/>
            <a:chExt cx="270933" cy="2709333"/>
          </a:xfrm>
          <a:solidFill>
            <a:schemeClr val="accent1"/>
          </a:solidFill>
        </p:grpSpPr>
        <p:sp>
          <p:nvSpPr>
            <p:cNvPr id="4" name="Freeform 4"/>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grpFill/>
          </p:spPr>
        </p:sp>
        <p:sp>
          <p:nvSpPr>
            <p:cNvPr id="5" name="TextBox 5"/>
            <p:cNvSpPr txBox="1"/>
            <p:nvPr/>
          </p:nvSpPr>
          <p:spPr>
            <a:xfrm>
              <a:off x="0" y="-38100"/>
              <a:ext cx="270933" cy="2747433"/>
            </a:xfrm>
            <a:prstGeom prst="rect">
              <a:avLst/>
            </a:prstGeom>
            <a:grpFill/>
          </p:spPr>
          <p:txBody>
            <a:bodyPr lIns="33867" tIns="33867" rIns="33867" bIns="33867" rtlCol="0" anchor="ctr"/>
            <a:lstStyle/>
            <a:p>
              <a:pPr algn="ctr">
                <a:lnSpc>
                  <a:spcPts val="2239"/>
                </a:lnSpc>
              </a:pPr>
              <a:endParaRPr sz="1200"/>
            </a:p>
          </p:txBody>
        </p:sp>
      </p:grpSp>
      <p:sp>
        <p:nvSpPr>
          <p:cNvPr id="6" name="TextBox 6"/>
          <p:cNvSpPr txBox="1"/>
          <p:nvPr/>
        </p:nvSpPr>
        <p:spPr>
          <a:xfrm>
            <a:off x="1732550" y="2182421"/>
            <a:ext cx="8724869" cy="1872307"/>
          </a:xfrm>
          <a:prstGeom prst="rect">
            <a:avLst/>
          </a:prstGeom>
        </p:spPr>
        <p:txBody>
          <a:bodyPr lIns="0" tIns="0" rIns="0" bIns="0" rtlCol="0" anchor="t">
            <a:spAutoFit/>
          </a:bodyPr>
          <a:lstStyle/>
          <a:p>
            <a:pPr algn="ctr">
              <a:lnSpc>
                <a:spcPts val="14573"/>
              </a:lnSpc>
            </a:pPr>
            <a:r>
              <a:rPr lang="en-US" sz="10410" dirty="0">
                <a:solidFill>
                  <a:srgbClr val="4B4545"/>
                </a:solidFill>
                <a:latin typeface="Corben"/>
              </a:rPr>
              <a:t>Thank You</a:t>
            </a:r>
          </a:p>
        </p:txBody>
      </p:sp>
      <p:sp>
        <p:nvSpPr>
          <p:cNvPr id="8" name="TextBox 8"/>
          <p:cNvSpPr txBox="1"/>
          <p:nvPr/>
        </p:nvSpPr>
        <p:spPr>
          <a:xfrm>
            <a:off x="4479262" y="3959302"/>
            <a:ext cx="3240359" cy="350802"/>
          </a:xfrm>
          <a:prstGeom prst="rect">
            <a:avLst/>
          </a:prstGeom>
        </p:spPr>
        <p:txBody>
          <a:bodyPr wrap="square" lIns="0" tIns="0" rIns="0" bIns="0" rtlCol="0" anchor="t">
            <a:spAutoFit/>
          </a:bodyPr>
          <a:lstStyle/>
          <a:p>
            <a:pPr algn="ctr">
              <a:lnSpc>
                <a:spcPts val="2987"/>
              </a:lnSpc>
              <a:spcBef>
                <a:spcPct val="0"/>
              </a:spcBef>
            </a:pPr>
            <a:r>
              <a:rPr lang="en-US" sz="2133" dirty="0" smtClean="0">
                <a:solidFill>
                  <a:srgbClr val="4B4545"/>
                </a:solidFill>
                <a:latin typeface="Open Sans"/>
              </a:rPr>
              <a:t>Stavros Xakis</a:t>
            </a:r>
            <a:endParaRPr lang="en-US" sz="2133" dirty="0">
              <a:solidFill>
                <a:srgbClr val="4B4545"/>
              </a:solidFill>
              <a:latin typeface="Open Sans"/>
            </a:endParaRPr>
          </a:p>
        </p:txBody>
      </p:sp>
      <p:grpSp>
        <p:nvGrpSpPr>
          <p:cNvPr id="9" name="Group 9"/>
          <p:cNvGrpSpPr/>
          <p:nvPr/>
        </p:nvGrpSpPr>
        <p:grpSpPr>
          <a:xfrm>
            <a:off x="11504172" y="97276"/>
            <a:ext cx="685800" cy="6760724"/>
            <a:chOff x="0" y="0"/>
            <a:chExt cx="270933" cy="2709333"/>
          </a:xfrm>
          <a:solidFill>
            <a:schemeClr val="accent1"/>
          </a:solidFill>
        </p:grpSpPr>
        <p:sp>
          <p:nvSpPr>
            <p:cNvPr id="10" name="Freeform 10"/>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grpFill/>
          </p:spPr>
        </p:sp>
        <p:sp>
          <p:nvSpPr>
            <p:cNvPr id="11" name="TextBox 11"/>
            <p:cNvSpPr txBox="1"/>
            <p:nvPr/>
          </p:nvSpPr>
          <p:spPr>
            <a:xfrm>
              <a:off x="0" y="-38100"/>
              <a:ext cx="270933" cy="2747433"/>
            </a:xfrm>
            <a:prstGeom prst="rect">
              <a:avLst/>
            </a:prstGeom>
            <a:grpFill/>
          </p:spPr>
          <p:txBody>
            <a:bodyPr lIns="33867" tIns="33867" rIns="33867" bIns="33867" rtlCol="0" anchor="ctr"/>
            <a:lstStyle/>
            <a:p>
              <a:pPr algn="ctr">
                <a:lnSpc>
                  <a:spcPts val="2239"/>
                </a:lnSpc>
              </a:pPr>
              <a:endParaRPr sz="1200"/>
            </a:p>
          </p:txBody>
        </p:sp>
      </p:grpSp>
      <p:sp>
        <p:nvSpPr>
          <p:cNvPr id="12" name="AutoShape 12"/>
          <p:cNvSpPr/>
          <p:nvPr/>
        </p:nvSpPr>
        <p:spPr>
          <a:xfrm>
            <a:off x="1219052" y="644525"/>
            <a:ext cx="3251299" cy="0"/>
          </a:xfrm>
          <a:prstGeom prst="line">
            <a:avLst/>
          </a:prstGeom>
          <a:ln w="123825" cap="rnd">
            <a:solidFill>
              <a:srgbClr val="F25426"/>
            </a:solidFill>
            <a:prstDash val="sysDot"/>
            <a:headEnd type="none" w="sm" len="sm"/>
            <a:tailEnd type="none" w="sm" len="sm"/>
          </a:ln>
        </p:spPr>
      </p:sp>
      <p:sp>
        <p:nvSpPr>
          <p:cNvPr id="13" name="AutoShape 13"/>
          <p:cNvSpPr/>
          <p:nvPr/>
        </p:nvSpPr>
        <p:spPr>
          <a:xfrm>
            <a:off x="7708931" y="6172200"/>
            <a:ext cx="3251299" cy="0"/>
          </a:xfrm>
          <a:prstGeom prst="line">
            <a:avLst/>
          </a:prstGeom>
          <a:ln w="123825" cap="rnd">
            <a:solidFill>
              <a:srgbClr val="F25426"/>
            </a:solidFill>
            <a:prstDash val="sysDot"/>
            <a:headEnd type="none" w="sm" len="sm"/>
            <a:tailEnd type="none" w="sm" len="sm"/>
          </a:ln>
        </p:spPr>
      </p:sp>
      <p:sp>
        <p:nvSpPr>
          <p:cNvPr id="14" name="Slide Number Placeholder 13"/>
          <p:cNvSpPr>
            <a:spLocks noGrp="1"/>
          </p:cNvSpPr>
          <p:nvPr>
            <p:ph type="sldNum" sz="quarter" idx="12"/>
          </p:nvPr>
        </p:nvSpPr>
        <p:spPr/>
        <p:txBody>
          <a:bodyPr/>
          <a:lstStyle/>
          <a:p>
            <a:fld id="{AF56E175-F6C0-4477-AB1F-D47DCC9A1E8A}" type="slidenum">
              <a:rPr lang="en-US" smtClean="0"/>
              <a:t>14</a:t>
            </a:fld>
            <a:endParaRPr lang="en-US"/>
          </a:p>
        </p:txBody>
      </p:sp>
    </p:spTree>
    <p:extLst>
      <p:ext uri="{BB962C8B-B14F-4D97-AF65-F5344CB8AC3E}">
        <p14:creationId xmlns:p14="http://schemas.microsoft.com/office/powerpoint/2010/main" val="3508177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7276"/>
            <a:ext cx="685801" cy="6760723"/>
            <a:chOff x="0" y="0"/>
            <a:chExt cx="266340" cy="2709333"/>
          </a:xfrm>
          <a:solidFill>
            <a:schemeClr val="accent1"/>
          </a:solidFill>
        </p:grpSpPr>
        <p:sp>
          <p:nvSpPr>
            <p:cNvPr id="3" name="Freeform 3"/>
            <p:cNvSpPr/>
            <p:nvPr/>
          </p:nvSpPr>
          <p:spPr>
            <a:xfrm>
              <a:off x="0" y="0"/>
              <a:ext cx="266340" cy="2709333"/>
            </a:xfrm>
            <a:custGeom>
              <a:avLst/>
              <a:gdLst/>
              <a:ahLst/>
              <a:cxnLst/>
              <a:rect l="l" t="t" r="r" b="b"/>
              <a:pathLst>
                <a:path w="266340" h="2709333">
                  <a:moveTo>
                    <a:pt x="0" y="0"/>
                  </a:moveTo>
                  <a:lnTo>
                    <a:pt x="266340" y="0"/>
                  </a:lnTo>
                  <a:lnTo>
                    <a:pt x="266340" y="2709333"/>
                  </a:lnTo>
                  <a:lnTo>
                    <a:pt x="0" y="2709333"/>
                  </a:lnTo>
                  <a:close/>
                </a:path>
              </a:pathLst>
            </a:custGeom>
            <a:grpFill/>
          </p:spPr>
        </p:sp>
        <p:sp>
          <p:nvSpPr>
            <p:cNvPr id="4" name="TextBox 4"/>
            <p:cNvSpPr txBox="1"/>
            <p:nvPr/>
          </p:nvSpPr>
          <p:spPr>
            <a:xfrm>
              <a:off x="0" y="-38100"/>
              <a:ext cx="266340" cy="2747433"/>
            </a:xfrm>
            <a:prstGeom prst="rect">
              <a:avLst/>
            </a:prstGeom>
            <a:grpFill/>
          </p:spPr>
          <p:txBody>
            <a:bodyPr lIns="33867" tIns="33867" rIns="33867" bIns="33867" rtlCol="0" anchor="ctr"/>
            <a:lstStyle/>
            <a:p>
              <a:pPr algn="ctr">
                <a:lnSpc>
                  <a:spcPts val="1773"/>
                </a:lnSpc>
              </a:pPr>
              <a:endParaRPr sz="1200"/>
            </a:p>
          </p:txBody>
        </p:sp>
      </p:grpSp>
      <p:sp>
        <p:nvSpPr>
          <p:cNvPr id="5" name="TextBox 5"/>
          <p:cNvSpPr txBox="1"/>
          <p:nvPr/>
        </p:nvSpPr>
        <p:spPr>
          <a:xfrm>
            <a:off x="3159347" y="12812"/>
            <a:ext cx="4911045" cy="779829"/>
          </a:xfrm>
          <a:prstGeom prst="rect">
            <a:avLst/>
          </a:prstGeom>
        </p:spPr>
        <p:txBody>
          <a:bodyPr lIns="0" tIns="0" rIns="0" bIns="0" rtlCol="0" anchor="t">
            <a:spAutoFit/>
          </a:bodyPr>
          <a:lstStyle/>
          <a:p>
            <a:pPr algn="ctr">
              <a:lnSpc>
                <a:spcPts val="6720"/>
              </a:lnSpc>
              <a:spcBef>
                <a:spcPct val="0"/>
              </a:spcBef>
            </a:pPr>
            <a:r>
              <a:rPr lang="en-US" sz="4000" b="1" dirty="0"/>
              <a:t>Agenda</a:t>
            </a:r>
            <a:endParaRPr lang="en-US" sz="3200" b="1" dirty="0"/>
          </a:p>
        </p:txBody>
      </p:sp>
      <p:sp>
        <p:nvSpPr>
          <p:cNvPr id="18" name="TextBox 18"/>
          <p:cNvSpPr txBox="1"/>
          <p:nvPr/>
        </p:nvSpPr>
        <p:spPr>
          <a:xfrm>
            <a:off x="930729" y="1091797"/>
            <a:ext cx="709054" cy="666849"/>
          </a:xfrm>
          <a:prstGeom prst="rect">
            <a:avLst/>
          </a:prstGeom>
        </p:spPr>
        <p:txBody>
          <a:bodyPr lIns="0" tIns="0" rIns="0" bIns="0" rtlCol="0" anchor="t">
            <a:spAutoFit/>
          </a:bodyPr>
          <a:lstStyle/>
          <a:p>
            <a:pPr algn="ctr">
              <a:lnSpc>
                <a:spcPts val="5227"/>
              </a:lnSpc>
            </a:pPr>
            <a:r>
              <a:rPr lang="en-US" sz="3734" dirty="0">
                <a:solidFill>
                  <a:schemeClr val="accent1">
                    <a:lumMod val="60000"/>
                    <a:lumOff val="40000"/>
                  </a:schemeClr>
                </a:solidFill>
                <a:latin typeface="Open Sans"/>
              </a:rPr>
              <a:t>03</a:t>
            </a:r>
          </a:p>
        </p:txBody>
      </p:sp>
      <p:sp>
        <p:nvSpPr>
          <p:cNvPr id="19" name="TextBox 19"/>
          <p:cNvSpPr txBox="1"/>
          <p:nvPr/>
        </p:nvSpPr>
        <p:spPr>
          <a:xfrm>
            <a:off x="930729" y="1912037"/>
            <a:ext cx="709054" cy="666849"/>
          </a:xfrm>
          <a:prstGeom prst="rect">
            <a:avLst/>
          </a:prstGeom>
        </p:spPr>
        <p:txBody>
          <a:bodyPr lIns="0" tIns="0" rIns="0" bIns="0" rtlCol="0" anchor="t">
            <a:spAutoFit/>
          </a:bodyPr>
          <a:lstStyle/>
          <a:p>
            <a:pPr algn="ctr">
              <a:lnSpc>
                <a:spcPts val="5227"/>
              </a:lnSpc>
            </a:pPr>
            <a:r>
              <a:rPr lang="en-US" sz="3734" dirty="0">
                <a:solidFill>
                  <a:schemeClr val="accent1">
                    <a:lumMod val="60000"/>
                    <a:lumOff val="40000"/>
                  </a:schemeClr>
                </a:solidFill>
                <a:latin typeface="Open Sans"/>
              </a:rPr>
              <a:t>04</a:t>
            </a:r>
          </a:p>
        </p:txBody>
      </p:sp>
      <p:sp>
        <p:nvSpPr>
          <p:cNvPr id="20" name="TextBox 20"/>
          <p:cNvSpPr txBox="1"/>
          <p:nvPr/>
        </p:nvSpPr>
        <p:spPr>
          <a:xfrm>
            <a:off x="930729" y="2737316"/>
            <a:ext cx="709054" cy="666849"/>
          </a:xfrm>
          <a:prstGeom prst="rect">
            <a:avLst/>
          </a:prstGeom>
        </p:spPr>
        <p:txBody>
          <a:bodyPr lIns="0" tIns="0" rIns="0" bIns="0" rtlCol="0" anchor="t">
            <a:spAutoFit/>
          </a:bodyPr>
          <a:lstStyle/>
          <a:p>
            <a:pPr algn="ctr">
              <a:lnSpc>
                <a:spcPts val="5227"/>
              </a:lnSpc>
            </a:pPr>
            <a:r>
              <a:rPr lang="en-US" sz="3734" dirty="0">
                <a:solidFill>
                  <a:schemeClr val="accent1">
                    <a:lumMod val="60000"/>
                    <a:lumOff val="40000"/>
                  </a:schemeClr>
                </a:solidFill>
                <a:latin typeface="Open Sans"/>
              </a:rPr>
              <a:t>05</a:t>
            </a:r>
          </a:p>
        </p:txBody>
      </p:sp>
      <p:sp>
        <p:nvSpPr>
          <p:cNvPr id="21" name="TextBox 21"/>
          <p:cNvSpPr txBox="1"/>
          <p:nvPr/>
        </p:nvSpPr>
        <p:spPr>
          <a:xfrm>
            <a:off x="930729" y="3548408"/>
            <a:ext cx="709054" cy="666849"/>
          </a:xfrm>
          <a:prstGeom prst="rect">
            <a:avLst/>
          </a:prstGeom>
        </p:spPr>
        <p:txBody>
          <a:bodyPr lIns="0" tIns="0" rIns="0" bIns="0" rtlCol="0" anchor="t">
            <a:spAutoFit/>
          </a:bodyPr>
          <a:lstStyle/>
          <a:p>
            <a:pPr algn="ctr">
              <a:lnSpc>
                <a:spcPts val="5227"/>
              </a:lnSpc>
            </a:pPr>
            <a:r>
              <a:rPr lang="en-US" sz="3734" dirty="0">
                <a:solidFill>
                  <a:schemeClr val="accent1">
                    <a:lumMod val="60000"/>
                    <a:lumOff val="40000"/>
                  </a:schemeClr>
                </a:solidFill>
                <a:latin typeface="Open Sans"/>
              </a:rPr>
              <a:t>06</a:t>
            </a:r>
          </a:p>
        </p:txBody>
      </p:sp>
      <p:sp>
        <p:nvSpPr>
          <p:cNvPr id="22" name="TextBox 22"/>
          <p:cNvSpPr txBox="1"/>
          <p:nvPr/>
        </p:nvSpPr>
        <p:spPr>
          <a:xfrm>
            <a:off x="930729" y="4372757"/>
            <a:ext cx="709054" cy="666849"/>
          </a:xfrm>
          <a:prstGeom prst="rect">
            <a:avLst/>
          </a:prstGeom>
        </p:spPr>
        <p:txBody>
          <a:bodyPr lIns="0" tIns="0" rIns="0" bIns="0" rtlCol="0" anchor="t">
            <a:spAutoFit/>
          </a:bodyPr>
          <a:lstStyle/>
          <a:p>
            <a:pPr algn="ctr">
              <a:lnSpc>
                <a:spcPts val="5227"/>
              </a:lnSpc>
            </a:pPr>
            <a:r>
              <a:rPr lang="en-US" sz="3734" dirty="0">
                <a:solidFill>
                  <a:schemeClr val="accent1">
                    <a:lumMod val="60000"/>
                    <a:lumOff val="40000"/>
                  </a:schemeClr>
                </a:solidFill>
                <a:latin typeface="Open Sans"/>
              </a:rPr>
              <a:t>07</a:t>
            </a:r>
          </a:p>
        </p:txBody>
      </p:sp>
      <p:sp>
        <p:nvSpPr>
          <p:cNvPr id="23" name="TextBox 23"/>
          <p:cNvSpPr txBox="1"/>
          <p:nvPr/>
        </p:nvSpPr>
        <p:spPr>
          <a:xfrm>
            <a:off x="930729" y="5174605"/>
            <a:ext cx="709054" cy="666849"/>
          </a:xfrm>
          <a:prstGeom prst="rect">
            <a:avLst/>
          </a:prstGeom>
        </p:spPr>
        <p:txBody>
          <a:bodyPr lIns="0" tIns="0" rIns="0" bIns="0" rtlCol="0" anchor="t">
            <a:spAutoFit/>
          </a:bodyPr>
          <a:lstStyle/>
          <a:p>
            <a:pPr algn="ctr">
              <a:lnSpc>
                <a:spcPts val="5227"/>
              </a:lnSpc>
            </a:pPr>
            <a:r>
              <a:rPr lang="en-US" sz="3734" dirty="0">
                <a:solidFill>
                  <a:schemeClr val="accent1">
                    <a:lumMod val="60000"/>
                    <a:lumOff val="40000"/>
                  </a:schemeClr>
                </a:solidFill>
                <a:latin typeface="Open Sans"/>
              </a:rPr>
              <a:t>08</a:t>
            </a:r>
          </a:p>
        </p:txBody>
      </p:sp>
      <p:sp>
        <p:nvSpPr>
          <p:cNvPr id="24" name="TextBox 24"/>
          <p:cNvSpPr txBox="1"/>
          <p:nvPr/>
        </p:nvSpPr>
        <p:spPr>
          <a:xfrm>
            <a:off x="6487265" y="1085513"/>
            <a:ext cx="709054" cy="666849"/>
          </a:xfrm>
          <a:prstGeom prst="rect">
            <a:avLst/>
          </a:prstGeom>
        </p:spPr>
        <p:txBody>
          <a:bodyPr lIns="0" tIns="0" rIns="0" bIns="0" rtlCol="0" anchor="t">
            <a:spAutoFit/>
          </a:bodyPr>
          <a:lstStyle/>
          <a:p>
            <a:pPr algn="ctr">
              <a:lnSpc>
                <a:spcPts val="5227"/>
              </a:lnSpc>
            </a:pPr>
            <a:r>
              <a:rPr lang="en-US" sz="3734" dirty="0">
                <a:solidFill>
                  <a:schemeClr val="accent1">
                    <a:lumMod val="60000"/>
                    <a:lumOff val="40000"/>
                  </a:schemeClr>
                </a:solidFill>
                <a:latin typeface="Open Sans"/>
              </a:rPr>
              <a:t>09</a:t>
            </a:r>
          </a:p>
        </p:txBody>
      </p:sp>
      <p:sp>
        <p:nvSpPr>
          <p:cNvPr id="25" name="TextBox 25"/>
          <p:cNvSpPr txBox="1"/>
          <p:nvPr/>
        </p:nvSpPr>
        <p:spPr>
          <a:xfrm>
            <a:off x="6487265" y="1912363"/>
            <a:ext cx="709054" cy="666849"/>
          </a:xfrm>
          <a:prstGeom prst="rect">
            <a:avLst/>
          </a:prstGeom>
        </p:spPr>
        <p:txBody>
          <a:bodyPr lIns="0" tIns="0" rIns="0" bIns="0" rtlCol="0" anchor="t">
            <a:spAutoFit/>
          </a:bodyPr>
          <a:lstStyle/>
          <a:p>
            <a:pPr algn="ctr">
              <a:lnSpc>
                <a:spcPts val="5227"/>
              </a:lnSpc>
            </a:pPr>
            <a:r>
              <a:rPr lang="en-US" sz="3734" dirty="0" smtClean="0">
                <a:solidFill>
                  <a:schemeClr val="accent1">
                    <a:lumMod val="60000"/>
                    <a:lumOff val="40000"/>
                  </a:schemeClr>
                </a:solidFill>
                <a:latin typeface="Open Sans"/>
              </a:rPr>
              <a:t>10</a:t>
            </a:r>
            <a:endParaRPr lang="en-US" sz="3734" dirty="0">
              <a:solidFill>
                <a:schemeClr val="accent1">
                  <a:lumMod val="60000"/>
                  <a:lumOff val="40000"/>
                </a:schemeClr>
              </a:solidFill>
              <a:latin typeface="Open Sans"/>
            </a:endParaRPr>
          </a:p>
        </p:txBody>
      </p:sp>
      <p:sp>
        <p:nvSpPr>
          <p:cNvPr id="26" name="Freeform 26"/>
          <p:cNvSpPr/>
          <p:nvPr/>
        </p:nvSpPr>
        <p:spPr>
          <a:xfrm>
            <a:off x="930729" y="5999884"/>
            <a:ext cx="1965475" cy="498911"/>
          </a:xfrm>
          <a:custGeom>
            <a:avLst/>
            <a:gdLst/>
            <a:ahLst/>
            <a:cxnLst/>
            <a:rect l="l" t="t" r="r" b="b"/>
            <a:pathLst>
              <a:path w="2948212" h="748366">
                <a:moveTo>
                  <a:pt x="0" y="0"/>
                </a:moveTo>
                <a:lnTo>
                  <a:pt x="2948212" y="0"/>
                </a:lnTo>
                <a:lnTo>
                  <a:pt x="2948212" y="748365"/>
                </a:lnTo>
                <a:lnTo>
                  <a:pt x="0" y="748365"/>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27" name="Freeform 27"/>
          <p:cNvSpPr/>
          <p:nvPr/>
        </p:nvSpPr>
        <p:spPr>
          <a:xfrm>
            <a:off x="9709835" y="309693"/>
            <a:ext cx="1965475" cy="498911"/>
          </a:xfrm>
          <a:custGeom>
            <a:avLst/>
            <a:gdLst/>
            <a:ahLst/>
            <a:cxnLst/>
            <a:rect l="l" t="t" r="r" b="b"/>
            <a:pathLst>
              <a:path w="2948212" h="748366">
                <a:moveTo>
                  <a:pt x="0" y="0"/>
                </a:moveTo>
                <a:lnTo>
                  <a:pt x="2948212" y="0"/>
                </a:lnTo>
                <a:lnTo>
                  <a:pt x="2948212" y="748365"/>
                </a:lnTo>
                <a:lnTo>
                  <a:pt x="0" y="748365"/>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28" name="Slide Number Placeholder 27"/>
          <p:cNvSpPr>
            <a:spLocks noGrp="1"/>
          </p:cNvSpPr>
          <p:nvPr>
            <p:ph type="sldNum" sz="quarter" idx="12"/>
          </p:nvPr>
        </p:nvSpPr>
        <p:spPr/>
        <p:txBody>
          <a:bodyPr/>
          <a:lstStyle/>
          <a:p>
            <a:fld id="{AF56E175-F6C0-4477-AB1F-D47DCC9A1E8A}" type="slidenum">
              <a:rPr lang="en-US" smtClean="0"/>
              <a:t>2</a:t>
            </a:fld>
            <a:endParaRPr lang="en-US"/>
          </a:p>
        </p:txBody>
      </p:sp>
      <p:sp>
        <p:nvSpPr>
          <p:cNvPr id="29" name="TextBox 25"/>
          <p:cNvSpPr txBox="1"/>
          <p:nvPr/>
        </p:nvSpPr>
        <p:spPr>
          <a:xfrm>
            <a:off x="6487265" y="2772583"/>
            <a:ext cx="709054" cy="609141"/>
          </a:xfrm>
          <a:prstGeom prst="rect">
            <a:avLst/>
          </a:prstGeom>
        </p:spPr>
        <p:txBody>
          <a:bodyPr lIns="0" tIns="0" rIns="0" bIns="0" rtlCol="0" anchor="t">
            <a:spAutoFit/>
          </a:bodyPr>
          <a:lstStyle/>
          <a:p>
            <a:pPr algn="ctr">
              <a:lnSpc>
                <a:spcPts val="5227"/>
              </a:lnSpc>
            </a:pPr>
            <a:r>
              <a:rPr lang="en-US" sz="3734" dirty="0" smtClean="0">
                <a:solidFill>
                  <a:schemeClr val="accent1">
                    <a:lumMod val="60000"/>
                    <a:lumOff val="40000"/>
                  </a:schemeClr>
                </a:solidFill>
                <a:latin typeface="Open Sans"/>
              </a:rPr>
              <a:t>11</a:t>
            </a:r>
            <a:endParaRPr lang="en-US" sz="3734" dirty="0">
              <a:solidFill>
                <a:schemeClr val="accent1">
                  <a:lumMod val="60000"/>
                  <a:lumOff val="40000"/>
                </a:schemeClr>
              </a:solidFill>
              <a:latin typeface="Open Sans"/>
            </a:endParaRPr>
          </a:p>
        </p:txBody>
      </p:sp>
      <p:sp>
        <p:nvSpPr>
          <p:cNvPr id="30" name="TextBox 25"/>
          <p:cNvSpPr txBox="1"/>
          <p:nvPr/>
        </p:nvSpPr>
        <p:spPr>
          <a:xfrm>
            <a:off x="6487265" y="4372756"/>
            <a:ext cx="709054" cy="609141"/>
          </a:xfrm>
          <a:prstGeom prst="rect">
            <a:avLst/>
          </a:prstGeom>
        </p:spPr>
        <p:txBody>
          <a:bodyPr lIns="0" tIns="0" rIns="0" bIns="0" rtlCol="0" anchor="t">
            <a:spAutoFit/>
          </a:bodyPr>
          <a:lstStyle/>
          <a:p>
            <a:pPr algn="ctr">
              <a:lnSpc>
                <a:spcPts val="5227"/>
              </a:lnSpc>
            </a:pPr>
            <a:r>
              <a:rPr lang="en-US" sz="3734" dirty="0" smtClean="0">
                <a:solidFill>
                  <a:schemeClr val="accent1">
                    <a:lumMod val="60000"/>
                    <a:lumOff val="40000"/>
                  </a:schemeClr>
                </a:solidFill>
                <a:latin typeface="Open Sans"/>
              </a:rPr>
              <a:t>13</a:t>
            </a:r>
            <a:endParaRPr lang="en-US" sz="3734" dirty="0">
              <a:solidFill>
                <a:schemeClr val="accent1">
                  <a:lumMod val="60000"/>
                  <a:lumOff val="40000"/>
                </a:schemeClr>
              </a:solidFill>
              <a:latin typeface="Open Sans"/>
            </a:endParaRPr>
          </a:p>
        </p:txBody>
      </p:sp>
      <p:sp>
        <p:nvSpPr>
          <p:cNvPr id="31" name="TextBox 25"/>
          <p:cNvSpPr txBox="1"/>
          <p:nvPr/>
        </p:nvSpPr>
        <p:spPr>
          <a:xfrm>
            <a:off x="6487265" y="5174605"/>
            <a:ext cx="709054" cy="609141"/>
          </a:xfrm>
          <a:prstGeom prst="rect">
            <a:avLst/>
          </a:prstGeom>
        </p:spPr>
        <p:txBody>
          <a:bodyPr lIns="0" tIns="0" rIns="0" bIns="0" rtlCol="0" anchor="t">
            <a:spAutoFit/>
          </a:bodyPr>
          <a:lstStyle/>
          <a:p>
            <a:pPr algn="ctr">
              <a:lnSpc>
                <a:spcPts val="5227"/>
              </a:lnSpc>
            </a:pPr>
            <a:r>
              <a:rPr lang="en-US" sz="3734" dirty="0" smtClean="0">
                <a:solidFill>
                  <a:schemeClr val="accent1">
                    <a:lumMod val="60000"/>
                    <a:lumOff val="40000"/>
                  </a:schemeClr>
                </a:solidFill>
                <a:latin typeface="Open Sans"/>
              </a:rPr>
              <a:t>14</a:t>
            </a:r>
            <a:endParaRPr lang="en-US" sz="3734" dirty="0">
              <a:solidFill>
                <a:schemeClr val="accent1">
                  <a:lumMod val="60000"/>
                  <a:lumOff val="40000"/>
                </a:schemeClr>
              </a:solidFill>
              <a:latin typeface="Open Sans"/>
            </a:endParaRPr>
          </a:p>
        </p:txBody>
      </p:sp>
      <p:sp>
        <p:nvSpPr>
          <p:cNvPr id="32" name="TextBox 25"/>
          <p:cNvSpPr txBox="1"/>
          <p:nvPr/>
        </p:nvSpPr>
        <p:spPr>
          <a:xfrm>
            <a:off x="6487265" y="3575095"/>
            <a:ext cx="709054" cy="609141"/>
          </a:xfrm>
          <a:prstGeom prst="rect">
            <a:avLst/>
          </a:prstGeom>
        </p:spPr>
        <p:txBody>
          <a:bodyPr lIns="0" tIns="0" rIns="0" bIns="0" rtlCol="0" anchor="t">
            <a:spAutoFit/>
          </a:bodyPr>
          <a:lstStyle/>
          <a:p>
            <a:pPr algn="ctr">
              <a:lnSpc>
                <a:spcPts val="5227"/>
              </a:lnSpc>
            </a:pPr>
            <a:r>
              <a:rPr lang="en-US" sz="3734" dirty="0" smtClean="0">
                <a:solidFill>
                  <a:schemeClr val="accent1">
                    <a:lumMod val="60000"/>
                    <a:lumOff val="40000"/>
                  </a:schemeClr>
                </a:solidFill>
                <a:latin typeface="Open Sans"/>
              </a:rPr>
              <a:t>12</a:t>
            </a:r>
            <a:endParaRPr lang="en-US" sz="3734" dirty="0">
              <a:solidFill>
                <a:schemeClr val="accent1">
                  <a:lumMod val="60000"/>
                  <a:lumOff val="40000"/>
                </a:schemeClr>
              </a:solidFill>
              <a:latin typeface="Open Sans"/>
            </a:endParaRPr>
          </a:p>
        </p:txBody>
      </p:sp>
      <p:sp>
        <p:nvSpPr>
          <p:cNvPr id="33" name="TextBox 32"/>
          <p:cNvSpPr txBox="1"/>
          <p:nvPr/>
        </p:nvSpPr>
        <p:spPr>
          <a:xfrm>
            <a:off x="1752533" y="1157327"/>
            <a:ext cx="2714017" cy="523220"/>
          </a:xfrm>
          <a:prstGeom prst="rect">
            <a:avLst/>
          </a:prstGeom>
          <a:noFill/>
        </p:spPr>
        <p:txBody>
          <a:bodyPr wrap="square" rtlCol="0">
            <a:spAutoFit/>
          </a:bodyPr>
          <a:lstStyle/>
          <a:p>
            <a:r>
              <a:rPr lang="en-US" sz="2800" dirty="0"/>
              <a:t>Introduction</a:t>
            </a:r>
          </a:p>
        </p:txBody>
      </p:sp>
      <p:sp>
        <p:nvSpPr>
          <p:cNvPr id="34" name="TextBox 33"/>
          <p:cNvSpPr txBox="1"/>
          <p:nvPr/>
        </p:nvSpPr>
        <p:spPr>
          <a:xfrm>
            <a:off x="1752532" y="1983851"/>
            <a:ext cx="3098671" cy="523220"/>
          </a:xfrm>
          <a:prstGeom prst="rect">
            <a:avLst/>
          </a:prstGeom>
          <a:noFill/>
        </p:spPr>
        <p:txBody>
          <a:bodyPr wrap="square" rtlCol="0">
            <a:spAutoFit/>
          </a:bodyPr>
          <a:lstStyle/>
          <a:p>
            <a:r>
              <a:rPr lang="en-US" sz="2800" dirty="0"/>
              <a:t>Business Request</a:t>
            </a:r>
          </a:p>
        </p:txBody>
      </p:sp>
      <p:sp>
        <p:nvSpPr>
          <p:cNvPr id="35" name="TextBox 34"/>
          <p:cNvSpPr txBox="1"/>
          <p:nvPr/>
        </p:nvSpPr>
        <p:spPr>
          <a:xfrm>
            <a:off x="1797240" y="2809130"/>
            <a:ext cx="4445097" cy="523220"/>
          </a:xfrm>
          <a:prstGeom prst="rect">
            <a:avLst/>
          </a:prstGeom>
          <a:noFill/>
        </p:spPr>
        <p:txBody>
          <a:bodyPr wrap="square" rtlCol="0">
            <a:spAutoFit/>
          </a:bodyPr>
          <a:lstStyle/>
          <a:p>
            <a:r>
              <a:rPr lang="en-US" sz="2800" dirty="0"/>
              <a:t>Business Demand Overview</a:t>
            </a:r>
          </a:p>
        </p:txBody>
      </p:sp>
      <p:sp>
        <p:nvSpPr>
          <p:cNvPr id="36" name="TextBox 35"/>
          <p:cNvSpPr txBox="1"/>
          <p:nvPr/>
        </p:nvSpPr>
        <p:spPr>
          <a:xfrm>
            <a:off x="1752532" y="3617655"/>
            <a:ext cx="2714017" cy="523220"/>
          </a:xfrm>
          <a:prstGeom prst="rect">
            <a:avLst/>
          </a:prstGeom>
          <a:noFill/>
        </p:spPr>
        <p:txBody>
          <a:bodyPr wrap="square" rtlCol="0">
            <a:spAutoFit/>
          </a:bodyPr>
          <a:lstStyle/>
          <a:p>
            <a:r>
              <a:rPr lang="en-US" sz="2800" dirty="0" smtClean="0"/>
              <a:t>Schema</a:t>
            </a:r>
            <a:endParaRPr lang="en-US" sz="2800" dirty="0"/>
          </a:p>
        </p:txBody>
      </p:sp>
      <p:sp>
        <p:nvSpPr>
          <p:cNvPr id="37" name="TextBox 36"/>
          <p:cNvSpPr txBox="1"/>
          <p:nvPr/>
        </p:nvSpPr>
        <p:spPr>
          <a:xfrm>
            <a:off x="1802339" y="4440415"/>
            <a:ext cx="2714017" cy="523220"/>
          </a:xfrm>
          <a:prstGeom prst="rect">
            <a:avLst/>
          </a:prstGeom>
          <a:noFill/>
        </p:spPr>
        <p:txBody>
          <a:bodyPr wrap="square" rtlCol="0">
            <a:spAutoFit/>
          </a:bodyPr>
          <a:lstStyle/>
          <a:p>
            <a:r>
              <a:rPr lang="en-US" sz="2800" dirty="0" smtClean="0"/>
              <a:t>SQL Query</a:t>
            </a:r>
            <a:endParaRPr lang="en-US" sz="2800" dirty="0"/>
          </a:p>
        </p:txBody>
      </p:sp>
      <p:sp>
        <p:nvSpPr>
          <p:cNvPr id="38" name="TextBox 37"/>
          <p:cNvSpPr txBox="1"/>
          <p:nvPr/>
        </p:nvSpPr>
        <p:spPr>
          <a:xfrm>
            <a:off x="1784614" y="5220991"/>
            <a:ext cx="4538365" cy="523220"/>
          </a:xfrm>
          <a:prstGeom prst="rect">
            <a:avLst/>
          </a:prstGeom>
          <a:noFill/>
        </p:spPr>
        <p:txBody>
          <a:bodyPr wrap="square" rtlCol="0">
            <a:spAutoFit/>
          </a:bodyPr>
          <a:lstStyle/>
          <a:p>
            <a:r>
              <a:rPr lang="en-US" sz="2800" dirty="0"/>
              <a:t>Importing Data to Power BI</a:t>
            </a:r>
          </a:p>
        </p:txBody>
      </p:sp>
      <p:sp>
        <p:nvSpPr>
          <p:cNvPr id="39" name="TextBox 38"/>
          <p:cNvSpPr txBox="1"/>
          <p:nvPr/>
        </p:nvSpPr>
        <p:spPr>
          <a:xfrm>
            <a:off x="7441247" y="1157327"/>
            <a:ext cx="4319493" cy="523220"/>
          </a:xfrm>
          <a:prstGeom prst="rect">
            <a:avLst/>
          </a:prstGeom>
          <a:noFill/>
        </p:spPr>
        <p:txBody>
          <a:bodyPr wrap="square" rtlCol="0">
            <a:spAutoFit/>
          </a:bodyPr>
          <a:lstStyle/>
          <a:p>
            <a:r>
              <a:rPr lang="en-US" sz="2800" dirty="0" smtClean="0"/>
              <a:t>Power BI Data </a:t>
            </a:r>
            <a:r>
              <a:rPr lang="en-US" sz="2800" dirty="0"/>
              <a:t>Model</a:t>
            </a:r>
          </a:p>
        </p:txBody>
      </p:sp>
      <p:sp>
        <p:nvSpPr>
          <p:cNvPr id="40" name="TextBox 39"/>
          <p:cNvSpPr txBox="1"/>
          <p:nvPr/>
        </p:nvSpPr>
        <p:spPr>
          <a:xfrm>
            <a:off x="7441247" y="1983851"/>
            <a:ext cx="4234063" cy="523220"/>
          </a:xfrm>
          <a:prstGeom prst="rect">
            <a:avLst/>
          </a:prstGeom>
          <a:noFill/>
        </p:spPr>
        <p:txBody>
          <a:bodyPr wrap="square" rtlCol="0">
            <a:spAutoFit/>
          </a:bodyPr>
          <a:lstStyle/>
          <a:p>
            <a:r>
              <a:rPr lang="en-US" sz="2800" dirty="0"/>
              <a:t>Dashboards and Features</a:t>
            </a:r>
          </a:p>
        </p:txBody>
      </p:sp>
      <p:sp>
        <p:nvSpPr>
          <p:cNvPr id="41" name="TextBox 40"/>
          <p:cNvSpPr txBox="1"/>
          <p:nvPr/>
        </p:nvSpPr>
        <p:spPr>
          <a:xfrm>
            <a:off x="7441247" y="2809130"/>
            <a:ext cx="4234063" cy="523220"/>
          </a:xfrm>
          <a:prstGeom prst="rect">
            <a:avLst/>
          </a:prstGeom>
          <a:noFill/>
        </p:spPr>
        <p:txBody>
          <a:bodyPr wrap="square" rtlCol="0">
            <a:spAutoFit/>
          </a:bodyPr>
          <a:lstStyle/>
          <a:p>
            <a:r>
              <a:rPr lang="en-US" sz="2800" dirty="0" smtClean="0"/>
              <a:t>Dashboard Sales Overview</a:t>
            </a:r>
            <a:endParaRPr lang="en-US" sz="2800" dirty="0"/>
          </a:p>
        </p:txBody>
      </p:sp>
      <p:sp>
        <p:nvSpPr>
          <p:cNvPr id="42" name="TextBox 41"/>
          <p:cNvSpPr txBox="1"/>
          <p:nvPr/>
        </p:nvSpPr>
        <p:spPr>
          <a:xfrm>
            <a:off x="7441246" y="3617655"/>
            <a:ext cx="4416771" cy="523220"/>
          </a:xfrm>
          <a:prstGeom prst="rect">
            <a:avLst/>
          </a:prstGeom>
          <a:noFill/>
        </p:spPr>
        <p:txBody>
          <a:bodyPr wrap="square" rtlCol="0">
            <a:spAutoFit/>
          </a:bodyPr>
          <a:lstStyle/>
          <a:p>
            <a:r>
              <a:rPr lang="en-US" sz="2800" dirty="0" smtClean="0"/>
              <a:t>Dashboard Customer Details</a:t>
            </a:r>
            <a:endParaRPr lang="en-US" sz="2800" dirty="0"/>
          </a:p>
        </p:txBody>
      </p:sp>
      <p:sp>
        <p:nvSpPr>
          <p:cNvPr id="43" name="TextBox 42"/>
          <p:cNvSpPr txBox="1"/>
          <p:nvPr/>
        </p:nvSpPr>
        <p:spPr>
          <a:xfrm>
            <a:off x="7441246" y="4440415"/>
            <a:ext cx="4319494" cy="523220"/>
          </a:xfrm>
          <a:prstGeom prst="rect">
            <a:avLst/>
          </a:prstGeom>
          <a:noFill/>
        </p:spPr>
        <p:txBody>
          <a:bodyPr wrap="square" rtlCol="0">
            <a:spAutoFit/>
          </a:bodyPr>
          <a:lstStyle/>
          <a:p>
            <a:r>
              <a:rPr lang="en-US" sz="2800" dirty="0" smtClean="0"/>
              <a:t>Dashboard Product Details</a:t>
            </a:r>
            <a:endParaRPr lang="en-US" sz="2800" dirty="0"/>
          </a:p>
        </p:txBody>
      </p:sp>
      <p:sp>
        <p:nvSpPr>
          <p:cNvPr id="44" name="TextBox 43"/>
          <p:cNvSpPr txBox="1"/>
          <p:nvPr/>
        </p:nvSpPr>
        <p:spPr>
          <a:xfrm>
            <a:off x="7441245" y="5220991"/>
            <a:ext cx="2714017" cy="523220"/>
          </a:xfrm>
          <a:prstGeom prst="rect">
            <a:avLst/>
          </a:prstGeom>
          <a:noFill/>
        </p:spPr>
        <p:txBody>
          <a:bodyPr wrap="square" rtlCol="0">
            <a:spAutoFit/>
          </a:bodyPr>
          <a:lstStyle/>
          <a:p>
            <a:r>
              <a:rPr lang="en-US" sz="2800" dirty="0" smtClean="0"/>
              <a:t>Thank you!</a:t>
            </a:r>
            <a:endParaRPr lang="en-US" sz="2800" dirty="0"/>
          </a:p>
        </p:txBody>
      </p:sp>
    </p:spTree>
    <p:extLst>
      <p:ext uri="{BB962C8B-B14F-4D97-AF65-F5344CB8AC3E}">
        <p14:creationId xmlns:p14="http://schemas.microsoft.com/office/powerpoint/2010/main" val="19203862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7277"/>
            <a:ext cx="4445540" cy="6760723"/>
            <a:chOff x="0" y="0"/>
            <a:chExt cx="2408296" cy="2709333"/>
          </a:xfrm>
          <a:solidFill>
            <a:schemeClr val="accent1">
              <a:lumMod val="40000"/>
              <a:lumOff val="60000"/>
            </a:schemeClr>
          </a:solidFill>
        </p:grpSpPr>
        <p:sp>
          <p:nvSpPr>
            <p:cNvPr id="3" name="Freeform 3"/>
            <p:cNvSpPr/>
            <p:nvPr/>
          </p:nvSpPr>
          <p:spPr>
            <a:xfrm>
              <a:off x="0" y="0"/>
              <a:ext cx="2408296" cy="2709333"/>
            </a:xfrm>
            <a:custGeom>
              <a:avLst/>
              <a:gdLst/>
              <a:ahLst/>
              <a:cxnLst/>
              <a:rect l="l" t="t" r="r" b="b"/>
              <a:pathLst>
                <a:path w="2408296" h="2709333">
                  <a:moveTo>
                    <a:pt x="0" y="0"/>
                  </a:moveTo>
                  <a:lnTo>
                    <a:pt x="2408296" y="0"/>
                  </a:lnTo>
                  <a:lnTo>
                    <a:pt x="2408296" y="2709333"/>
                  </a:lnTo>
                  <a:lnTo>
                    <a:pt x="0" y="2709333"/>
                  </a:lnTo>
                  <a:close/>
                </a:path>
              </a:pathLst>
            </a:custGeom>
            <a:grpFill/>
          </p:spPr>
        </p:sp>
        <p:sp>
          <p:nvSpPr>
            <p:cNvPr id="4" name="TextBox 4"/>
            <p:cNvSpPr txBox="1"/>
            <p:nvPr/>
          </p:nvSpPr>
          <p:spPr>
            <a:xfrm>
              <a:off x="0" y="-38100"/>
              <a:ext cx="2408296" cy="2747433"/>
            </a:xfrm>
            <a:prstGeom prst="rect">
              <a:avLst/>
            </a:prstGeom>
            <a:grpFill/>
          </p:spPr>
          <p:txBody>
            <a:bodyPr lIns="33867" tIns="33867" rIns="33867" bIns="33867" rtlCol="0" anchor="ctr"/>
            <a:lstStyle/>
            <a:p>
              <a:pPr algn="ctr">
                <a:lnSpc>
                  <a:spcPts val="1773"/>
                </a:lnSpc>
              </a:pPr>
              <a:endParaRPr sz="1200"/>
            </a:p>
          </p:txBody>
        </p:sp>
      </p:grpSp>
      <p:grpSp>
        <p:nvGrpSpPr>
          <p:cNvPr id="6" name="Group 6"/>
          <p:cNvGrpSpPr/>
          <p:nvPr/>
        </p:nvGrpSpPr>
        <p:grpSpPr>
          <a:xfrm>
            <a:off x="11506200" y="97276"/>
            <a:ext cx="685800" cy="6760724"/>
            <a:chOff x="0" y="0"/>
            <a:chExt cx="270933" cy="2709333"/>
          </a:xfrm>
          <a:solidFill>
            <a:schemeClr val="accent1"/>
          </a:solidFill>
        </p:grpSpPr>
        <p:sp>
          <p:nvSpPr>
            <p:cNvPr id="7" name="Freeform 7"/>
            <p:cNvSpPr/>
            <p:nvPr/>
          </p:nvSpPr>
          <p:spPr>
            <a:xfrm>
              <a:off x="0" y="0"/>
              <a:ext cx="270933" cy="2709333"/>
            </a:xfrm>
            <a:custGeom>
              <a:avLst/>
              <a:gdLst/>
              <a:ahLst/>
              <a:cxnLst/>
              <a:rect l="l" t="t" r="r" b="b"/>
              <a:pathLst>
                <a:path w="270933" h="2709333">
                  <a:moveTo>
                    <a:pt x="0" y="0"/>
                  </a:moveTo>
                  <a:lnTo>
                    <a:pt x="270933" y="0"/>
                  </a:lnTo>
                  <a:lnTo>
                    <a:pt x="270933" y="2709333"/>
                  </a:lnTo>
                  <a:lnTo>
                    <a:pt x="0" y="2709333"/>
                  </a:lnTo>
                  <a:close/>
                </a:path>
              </a:pathLst>
            </a:custGeom>
            <a:grpFill/>
          </p:spPr>
        </p:sp>
        <p:sp>
          <p:nvSpPr>
            <p:cNvPr id="8" name="TextBox 8"/>
            <p:cNvSpPr txBox="1"/>
            <p:nvPr/>
          </p:nvSpPr>
          <p:spPr>
            <a:xfrm>
              <a:off x="0" y="-38100"/>
              <a:ext cx="270933" cy="2747433"/>
            </a:xfrm>
            <a:prstGeom prst="rect">
              <a:avLst/>
            </a:prstGeom>
            <a:grpFill/>
          </p:spPr>
          <p:txBody>
            <a:bodyPr lIns="33867" tIns="33867" rIns="33867" bIns="33867" rtlCol="0" anchor="ctr"/>
            <a:lstStyle/>
            <a:p>
              <a:pPr algn="ctr">
                <a:lnSpc>
                  <a:spcPts val="1773"/>
                </a:lnSpc>
              </a:pPr>
              <a:endParaRPr sz="1200"/>
            </a:p>
          </p:txBody>
        </p:sp>
      </p:grpSp>
      <p:sp>
        <p:nvSpPr>
          <p:cNvPr id="9" name="Freeform 9"/>
          <p:cNvSpPr/>
          <p:nvPr/>
        </p:nvSpPr>
        <p:spPr>
          <a:xfrm>
            <a:off x="664239" y="348953"/>
            <a:ext cx="1965475" cy="498911"/>
          </a:xfrm>
          <a:custGeom>
            <a:avLst/>
            <a:gdLst/>
            <a:ahLst/>
            <a:cxnLst/>
            <a:rect l="l" t="t" r="r" b="b"/>
            <a:pathLst>
              <a:path w="2948212" h="748366">
                <a:moveTo>
                  <a:pt x="0" y="0"/>
                </a:moveTo>
                <a:lnTo>
                  <a:pt x="2948212" y="0"/>
                </a:lnTo>
                <a:lnTo>
                  <a:pt x="2948212" y="748365"/>
                </a:lnTo>
                <a:lnTo>
                  <a:pt x="0" y="748365"/>
                </a:lnTo>
                <a:lnTo>
                  <a:pt x="0" y="0"/>
                </a:lnTo>
                <a:close/>
              </a:path>
            </a:pathLst>
          </a:custGeom>
          <a:blipFill>
            <a:blip r:embed="rId2">
              <a:extLst>
                <a:ext uri="{96DAC541-7B7A-43D3-8B79-37D633B846F1}">
                  <asvg:svgBlip xmlns="" xmlns:asvg="http://schemas.microsoft.com/office/drawing/2016/SVG/main" r:embed="rId5"/>
                </a:ext>
              </a:extLst>
            </a:blip>
            <a:stretch>
              <a:fillRect/>
            </a:stretch>
          </a:blipFill>
        </p:spPr>
      </p:sp>
      <p:sp>
        <p:nvSpPr>
          <p:cNvPr id="10" name="TextBox 10"/>
          <p:cNvSpPr txBox="1"/>
          <p:nvPr/>
        </p:nvSpPr>
        <p:spPr>
          <a:xfrm>
            <a:off x="862276" y="1461637"/>
            <a:ext cx="2720986" cy="779829"/>
          </a:xfrm>
          <a:prstGeom prst="rect">
            <a:avLst/>
          </a:prstGeom>
        </p:spPr>
        <p:txBody>
          <a:bodyPr wrap="square" lIns="0" tIns="0" rIns="0" bIns="0" rtlCol="0" anchor="t">
            <a:spAutoFit/>
          </a:bodyPr>
          <a:lstStyle/>
          <a:p>
            <a:pPr algn="ctr">
              <a:lnSpc>
                <a:spcPts val="6720"/>
              </a:lnSpc>
              <a:spcBef>
                <a:spcPct val="0"/>
              </a:spcBef>
            </a:pPr>
            <a:r>
              <a:rPr lang="en-US" sz="4000" b="1" dirty="0"/>
              <a:t>Introduction</a:t>
            </a:r>
          </a:p>
        </p:txBody>
      </p:sp>
      <p:sp>
        <p:nvSpPr>
          <p:cNvPr id="11" name="TextBox 11"/>
          <p:cNvSpPr txBox="1"/>
          <p:nvPr/>
        </p:nvSpPr>
        <p:spPr>
          <a:xfrm>
            <a:off x="4748151" y="386247"/>
            <a:ext cx="6455438" cy="5958554"/>
          </a:xfrm>
          <a:prstGeom prst="rect">
            <a:avLst/>
          </a:prstGeom>
        </p:spPr>
        <p:txBody>
          <a:bodyPr wrap="square" lIns="0" tIns="0" rIns="0" bIns="0" rtlCol="0" anchor="t">
            <a:spAutoFit/>
          </a:bodyPr>
          <a:lstStyle/>
          <a:p>
            <a:pPr>
              <a:lnSpc>
                <a:spcPct val="120000"/>
              </a:lnSpc>
            </a:pPr>
            <a:r>
              <a:rPr lang="en-US" sz="1600" dirty="0">
                <a:solidFill>
                  <a:srgbClr val="4B4545"/>
                </a:solidFill>
                <a:latin typeface="Open Sans"/>
              </a:rPr>
              <a:t>This project leverages Microsoft's </a:t>
            </a:r>
            <a:r>
              <a:rPr lang="en-US" sz="1600" b="1" dirty="0">
                <a:solidFill>
                  <a:schemeClr val="accent2">
                    <a:lumMod val="75000"/>
                  </a:schemeClr>
                </a:solidFill>
                <a:latin typeface="Open Sans"/>
              </a:rPr>
              <a:t>AdventureWorksDW2022</a:t>
            </a:r>
            <a:r>
              <a:rPr lang="en-US" sz="1600" dirty="0">
                <a:solidFill>
                  <a:srgbClr val="4B4545"/>
                </a:solidFill>
                <a:latin typeface="Open Sans"/>
              </a:rPr>
              <a:t> database to conduct an </a:t>
            </a:r>
            <a:r>
              <a:rPr lang="en-US" sz="1600" b="1" dirty="0">
                <a:solidFill>
                  <a:srgbClr val="4B4545"/>
                </a:solidFill>
                <a:latin typeface="Open Sans"/>
              </a:rPr>
              <a:t>Internet Sales Analysis</a:t>
            </a:r>
            <a:r>
              <a:rPr lang="en-US" sz="1600" dirty="0">
                <a:solidFill>
                  <a:srgbClr val="4B4545"/>
                </a:solidFill>
                <a:latin typeface="Open Sans"/>
              </a:rPr>
              <a:t>, showcasing a comprehensive Data Analytics and Business Intelligence portfolio. The primary objective is to </a:t>
            </a:r>
            <a:r>
              <a:rPr lang="en-US" sz="1600" b="1" dirty="0">
                <a:solidFill>
                  <a:srgbClr val="4B4545"/>
                </a:solidFill>
                <a:latin typeface="Open Sans"/>
              </a:rPr>
              <a:t>demonstrate the end-to-end (E2E) solution process for addressing a stakeholder's business request</a:t>
            </a:r>
            <a:r>
              <a:rPr lang="en-US" sz="1600" b="1" dirty="0" smtClean="0">
                <a:solidFill>
                  <a:srgbClr val="4B4545"/>
                </a:solidFill>
                <a:latin typeface="Open Sans"/>
              </a:rPr>
              <a:t>.</a:t>
            </a:r>
          </a:p>
          <a:p>
            <a:endParaRPr lang="en-US" sz="1600" dirty="0">
              <a:solidFill>
                <a:srgbClr val="4B4545"/>
              </a:solidFill>
              <a:latin typeface="Open Sans"/>
            </a:endParaRPr>
          </a:p>
          <a:p>
            <a:pPr>
              <a:lnSpc>
                <a:spcPct val="120000"/>
              </a:lnSpc>
            </a:pPr>
            <a:r>
              <a:rPr lang="en-US" sz="1600" dirty="0" smtClean="0">
                <a:solidFill>
                  <a:srgbClr val="4B4545"/>
                </a:solidFill>
                <a:latin typeface="Open Sans"/>
              </a:rPr>
              <a:t>AdventureWorksDW2022 </a:t>
            </a:r>
            <a:r>
              <a:rPr lang="en-US" sz="1600" dirty="0">
                <a:solidFill>
                  <a:srgbClr val="4B4545"/>
                </a:solidFill>
                <a:latin typeface="Open Sans"/>
              </a:rPr>
              <a:t>contains fictional data designed to emulate real-world business scenarios. It represents </a:t>
            </a:r>
            <a:r>
              <a:rPr lang="en-US" sz="1600" dirty="0" err="1">
                <a:solidFill>
                  <a:srgbClr val="4B4545"/>
                </a:solidFill>
                <a:latin typeface="Open Sans"/>
              </a:rPr>
              <a:t>AdventureWorks</a:t>
            </a:r>
            <a:r>
              <a:rPr lang="en-US" sz="1600" dirty="0">
                <a:solidFill>
                  <a:srgbClr val="4B4545"/>
                </a:solidFill>
                <a:latin typeface="Open Sans"/>
              </a:rPr>
              <a:t>, a hypothetical bicycle manufacturing company that distributes products through various channels, including internet sales and resellers</a:t>
            </a:r>
            <a:r>
              <a:rPr lang="en-US" sz="1600" dirty="0" smtClean="0">
                <a:solidFill>
                  <a:srgbClr val="4B4545"/>
                </a:solidFill>
                <a:latin typeface="Open Sans"/>
              </a:rPr>
              <a:t>.</a:t>
            </a:r>
          </a:p>
          <a:p>
            <a:endParaRPr lang="en-US" sz="1600" dirty="0">
              <a:solidFill>
                <a:srgbClr val="4B4545"/>
              </a:solidFill>
              <a:latin typeface="Open Sans"/>
            </a:endParaRPr>
          </a:p>
          <a:p>
            <a:r>
              <a:rPr lang="en-US" sz="1600" dirty="0" smtClean="0">
                <a:solidFill>
                  <a:srgbClr val="4B4545"/>
                </a:solidFill>
                <a:latin typeface="Open Sans"/>
              </a:rPr>
              <a:t>In </a:t>
            </a:r>
            <a:r>
              <a:rPr lang="en-US" sz="1600" dirty="0">
                <a:solidFill>
                  <a:srgbClr val="4B4545"/>
                </a:solidFill>
                <a:latin typeface="Open Sans"/>
              </a:rPr>
              <a:t>the following slides, you will be guided through a detailed data story that highlights the </a:t>
            </a:r>
            <a:r>
              <a:rPr lang="en-US" sz="1600" b="1" dirty="0">
                <a:solidFill>
                  <a:srgbClr val="4B4545"/>
                </a:solidFill>
                <a:latin typeface="Open Sans"/>
              </a:rPr>
              <a:t>critical steps of</a:t>
            </a:r>
            <a:r>
              <a:rPr lang="en-US" sz="1600" b="1" dirty="0" smtClean="0">
                <a:solidFill>
                  <a:srgbClr val="4B4545"/>
                </a:solidFill>
                <a:latin typeface="Open Sans"/>
              </a:rPr>
              <a:t>:</a:t>
            </a:r>
          </a:p>
          <a:p>
            <a:endParaRPr lang="en-US" sz="1600" dirty="0" smtClean="0">
              <a:solidFill>
                <a:srgbClr val="4B4545"/>
              </a:solidFill>
              <a:latin typeface="Open Sans"/>
            </a:endParaRPr>
          </a:p>
          <a:p>
            <a:pPr marL="342900" indent="-342900">
              <a:lnSpc>
                <a:spcPct val="120000"/>
              </a:lnSpc>
              <a:buFont typeface="+mj-lt"/>
              <a:buAutoNum type="arabicPeriod"/>
            </a:pPr>
            <a:r>
              <a:rPr lang="en-US" sz="1600" dirty="0" smtClean="0">
                <a:solidFill>
                  <a:srgbClr val="4B4545"/>
                </a:solidFill>
                <a:latin typeface="Open Sans"/>
              </a:rPr>
              <a:t>Understanding </a:t>
            </a:r>
            <a:r>
              <a:rPr lang="en-US" sz="1600" dirty="0">
                <a:solidFill>
                  <a:srgbClr val="4B4545"/>
                </a:solidFill>
                <a:latin typeface="Open Sans"/>
              </a:rPr>
              <a:t>the business request</a:t>
            </a:r>
            <a:r>
              <a:rPr lang="en-US" sz="1600" dirty="0" smtClean="0">
                <a:solidFill>
                  <a:srgbClr val="4B4545"/>
                </a:solidFill>
                <a:latin typeface="Open Sans"/>
              </a:rPr>
              <a:t>.</a:t>
            </a:r>
          </a:p>
          <a:p>
            <a:pPr marL="342900" indent="-342900">
              <a:lnSpc>
                <a:spcPct val="120000"/>
              </a:lnSpc>
              <a:buFont typeface="+mj-lt"/>
              <a:buAutoNum type="arabicPeriod"/>
            </a:pPr>
            <a:r>
              <a:rPr lang="en-US" sz="1600" dirty="0" smtClean="0">
                <a:solidFill>
                  <a:srgbClr val="4B4545"/>
                </a:solidFill>
                <a:latin typeface="Open Sans"/>
              </a:rPr>
              <a:t>Breaking </a:t>
            </a:r>
            <a:r>
              <a:rPr lang="en-US" sz="1600" dirty="0">
                <a:solidFill>
                  <a:srgbClr val="4B4545"/>
                </a:solidFill>
                <a:latin typeface="Open Sans"/>
              </a:rPr>
              <a:t>it down into actionable items</a:t>
            </a:r>
            <a:r>
              <a:rPr lang="en-US" sz="1600" dirty="0" smtClean="0">
                <a:solidFill>
                  <a:srgbClr val="4B4545"/>
                </a:solidFill>
                <a:latin typeface="Open Sans"/>
              </a:rPr>
              <a:t>.</a:t>
            </a:r>
          </a:p>
          <a:p>
            <a:pPr marL="342900" indent="-342900">
              <a:lnSpc>
                <a:spcPct val="120000"/>
              </a:lnSpc>
              <a:buFont typeface="+mj-lt"/>
              <a:buAutoNum type="arabicPeriod"/>
            </a:pPr>
            <a:r>
              <a:rPr lang="en-US" sz="1600" dirty="0" smtClean="0">
                <a:solidFill>
                  <a:srgbClr val="4B4545"/>
                </a:solidFill>
                <a:latin typeface="Open Sans"/>
              </a:rPr>
              <a:t>Applying </a:t>
            </a:r>
            <a:r>
              <a:rPr lang="en-US" sz="1600" dirty="0">
                <a:solidFill>
                  <a:srgbClr val="4B4545"/>
                </a:solidFill>
                <a:latin typeface="Open Sans"/>
              </a:rPr>
              <a:t>database management skills using SQL to extract the necessary </a:t>
            </a:r>
            <a:r>
              <a:rPr lang="en-US" sz="1600" dirty="0" smtClean="0">
                <a:solidFill>
                  <a:srgbClr val="4B4545"/>
                </a:solidFill>
                <a:latin typeface="Open Sans"/>
              </a:rPr>
              <a:t>information.</a:t>
            </a:r>
          </a:p>
          <a:p>
            <a:pPr marL="342900" indent="-342900">
              <a:lnSpc>
                <a:spcPct val="120000"/>
              </a:lnSpc>
              <a:buFont typeface="+mj-lt"/>
              <a:buAutoNum type="arabicPeriod"/>
            </a:pPr>
            <a:r>
              <a:rPr lang="en-US" sz="1600" dirty="0" smtClean="0">
                <a:solidFill>
                  <a:srgbClr val="4B4545"/>
                </a:solidFill>
                <a:latin typeface="Open Sans"/>
              </a:rPr>
              <a:t>Create a model combining different data sources with Power BI.</a:t>
            </a:r>
          </a:p>
          <a:p>
            <a:pPr marL="342900" indent="-342900">
              <a:lnSpc>
                <a:spcPct val="120000"/>
              </a:lnSpc>
              <a:buFont typeface="+mj-lt"/>
              <a:buAutoNum type="arabicPeriod"/>
            </a:pPr>
            <a:r>
              <a:rPr lang="en-US" sz="1600" dirty="0" smtClean="0">
                <a:solidFill>
                  <a:srgbClr val="4B4545"/>
                </a:solidFill>
                <a:latin typeface="Open Sans"/>
              </a:rPr>
              <a:t>And finally, bring </a:t>
            </a:r>
            <a:r>
              <a:rPr lang="en-US" sz="1600" dirty="0">
                <a:solidFill>
                  <a:srgbClr val="4B4545"/>
                </a:solidFill>
                <a:latin typeface="Open Sans"/>
              </a:rPr>
              <a:t>the data to life using Power BI, creating insightful dashboards that effectively meet the stakeholders' criteria.</a:t>
            </a:r>
            <a:endParaRPr lang="en-US" sz="1600" dirty="0" smtClean="0">
              <a:solidFill>
                <a:srgbClr val="4B4545"/>
              </a:solidFill>
              <a:latin typeface="Open Sans"/>
            </a:endParaRPr>
          </a:p>
        </p:txBody>
      </p:sp>
      <p:sp>
        <p:nvSpPr>
          <p:cNvPr id="13" name="Slide Number Placeholder 12"/>
          <p:cNvSpPr>
            <a:spLocks noGrp="1"/>
          </p:cNvSpPr>
          <p:nvPr>
            <p:ph type="sldNum" sz="quarter" idx="12"/>
          </p:nvPr>
        </p:nvSpPr>
        <p:spPr/>
        <p:txBody>
          <a:bodyPr/>
          <a:lstStyle/>
          <a:p>
            <a:fld id="{AF56E175-F6C0-4477-AB1F-D47DCC9A1E8A}" type="slidenum">
              <a:rPr lang="en-US" smtClean="0"/>
              <a:t>3</a:t>
            </a:fld>
            <a:endParaRPr lang="en-US" dirty="0"/>
          </a:p>
        </p:txBody>
      </p:sp>
      <p:pic>
        <p:nvPicPr>
          <p:cNvPr id="14" name="Picture 13"/>
          <p:cNvPicPr>
            <a:picLocks noChangeAspect="1"/>
          </p:cNvPicPr>
          <p:nvPr/>
        </p:nvPicPr>
        <p:blipFill>
          <a:blip r:embed="rId6"/>
          <a:stretch>
            <a:fillRect/>
          </a:stretch>
        </p:blipFill>
        <p:spPr>
          <a:xfrm>
            <a:off x="464330" y="2491912"/>
            <a:ext cx="3516879" cy="3725728"/>
          </a:xfrm>
          <a:prstGeom prst="ellipse">
            <a:avLst/>
          </a:prstGeom>
          <a:ln>
            <a:noFill/>
          </a:ln>
          <a:effectLst>
            <a:softEdge rad="112500"/>
          </a:effectLst>
        </p:spPr>
      </p:pic>
    </p:spTree>
    <p:extLst>
      <p:ext uri="{BB962C8B-B14F-4D97-AF65-F5344CB8AC3E}">
        <p14:creationId xmlns:p14="http://schemas.microsoft.com/office/powerpoint/2010/main" val="15303734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01176" y="904673"/>
            <a:ext cx="8200417" cy="5290592"/>
          </a:xfrm>
          <a:prstGeom prst="rect">
            <a:avLst/>
          </a:prstGeom>
        </p:spPr>
      </p:pic>
      <p:sp>
        <p:nvSpPr>
          <p:cNvPr id="5" name="TextBox 4"/>
          <p:cNvSpPr txBox="1"/>
          <p:nvPr/>
        </p:nvSpPr>
        <p:spPr>
          <a:xfrm>
            <a:off x="856035" y="381453"/>
            <a:ext cx="3599234" cy="523220"/>
          </a:xfrm>
          <a:prstGeom prst="rect">
            <a:avLst/>
          </a:prstGeom>
          <a:noFill/>
        </p:spPr>
        <p:txBody>
          <a:bodyPr wrap="square" rtlCol="0">
            <a:spAutoFit/>
          </a:bodyPr>
          <a:lstStyle/>
          <a:p>
            <a:r>
              <a:rPr lang="en-US" sz="2800" b="1" dirty="0" smtClean="0"/>
              <a:t>Business Request:</a:t>
            </a:r>
            <a:endParaRPr lang="en-US" sz="2800" b="1" dirty="0"/>
          </a:p>
        </p:txBody>
      </p:sp>
      <p:sp>
        <p:nvSpPr>
          <p:cNvPr id="2" name="Slide Number Placeholder 1"/>
          <p:cNvSpPr>
            <a:spLocks noGrp="1"/>
          </p:cNvSpPr>
          <p:nvPr>
            <p:ph type="sldNum" sz="quarter" idx="12"/>
          </p:nvPr>
        </p:nvSpPr>
        <p:spPr/>
        <p:txBody>
          <a:bodyPr/>
          <a:lstStyle/>
          <a:p>
            <a:fld id="{AF56E175-F6C0-4477-AB1F-D47DCC9A1E8A}" type="slidenum">
              <a:rPr lang="en-US" smtClean="0"/>
              <a:t>4</a:t>
            </a:fld>
            <a:endParaRPr lang="en-US"/>
          </a:p>
        </p:txBody>
      </p:sp>
      <p:grpSp>
        <p:nvGrpSpPr>
          <p:cNvPr id="6" name="Group 2"/>
          <p:cNvGrpSpPr/>
          <p:nvPr/>
        </p:nvGrpSpPr>
        <p:grpSpPr>
          <a:xfrm>
            <a:off x="0" y="97276"/>
            <a:ext cx="685801" cy="6760723"/>
            <a:chOff x="0" y="0"/>
            <a:chExt cx="266340" cy="2709333"/>
          </a:xfrm>
          <a:solidFill>
            <a:schemeClr val="accent1"/>
          </a:solidFill>
        </p:grpSpPr>
        <p:sp>
          <p:nvSpPr>
            <p:cNvPr id="7" name="Freeform 3"/>
            <p:cNvSpPr/>
            <p:nvPr/>
          </p:nvSpPr>
          <p:spPr>
            <a:xfrm>
              <a:off x="0" y="0"/>
              <a:ext cx="266340" cy="2709333"/>
            </a:xfrm>
            <a:custGeom>
              <a:avLst/>
              <a:gdLst/>
              <a:ahLst/>
              <a:cxnLst/>
              <a:rect l="l" t="t" r="r" b="b"/>
              <a:pathLst>
                <a:path w="266340" h="2709333">
                  <a:moveTo>
                    <a:pt x="0" y="0"/>
                  </a:moveTo>
                  <a:lnTo>
                    <a:pt x="266340" y="0"/>
                  </a:lnTo>
                  <a:lnTo>
                    <a:pt x="266340" y="2709333"/>
                  </a:lnTo>
                  <a:lnTo>
                    <a:pt x="0" y="2709333"/>
                  </a:lnTo>
                  <a:close/>
                </a:path>
              </a:pathLst>
            </a:custGeom>
            <a:grpFill/>
          </p:spPr>
        </p:sp>
        <p:sp>
          <p:nvSpPr>
            <p:cNvPr id="8" name="TextBox 4"/>
            <p:cNvSpPr txBox="1"/>
            <p:nvPr/>
          </p:nvSpPr>
          <p:spPr>
            <a:xfrm>
              <a:off x="0" y="-38100"/>
              <a:ext cx="266340" cy="2747433"/>
            </a:xfrm>
            <a:prstGeom prst="rect">
              <a:avLst/>
            </a:prstGeom>
            <a:grpFill/>
          </p:spPr>
          <p:txBody>
            <a:bodyPr lIns="33867" tIns="33867" rIns="33867" bIns="33867" rtlCol="0" anchor="ctr"/>
            <a:lstStyle/>
            <a:p>
              <a:pPr algn="ctr">
                <a:lnSpc>
                  <a:spcPts val="1773"/>
                </a:lnSpc>
              </a:pPr>
              <a:endParaRPr sz="1200"/>
            </a:p>
          </p:txBody>
        </p:sp>
      </p:grpSp>
      <p:grpSp>
        <p:nvGrpSpPr>
          <p:cNvPr id="9" name="Group 2"/>
          <p:cNvGrpSpPr/>
          <p:nvPr/>
        </p:nvGrpSpPr>
        <p:grpSpPr>
          <a:xfrm>
            <a:off x="11506199" y="97275"/>
            <a:ext cx="685801" cy="6760723"/>
            <a:chOff x="0" y="0"/>
            <a:chExt cx="266340" cy="2709333"/>
          </a:xfrm>
          <a:solidFill>
            <a:schemeClr val="accent1"/>
          </a:solidFill>
        </p:grpSpPr>
        <p:sp>
          <p:nvSpPr>
            <p:cNvPr id="10" name="Freeform 3"/>
            <p:cNvSpPr/>
            <p:nvPr/>
          </p:nvSpPr>
          <p:spPr>
            <a:xfrm>
              <a:off x="0" y="0"/>
              <a:ext cx="266340" cy="2709333"/>
            </a:xfrm>
            <a:custGeom>
              <a:avLst/>
              <a:gdLst/>
              <a:ahLst/>
              <a:cxnLst/>
              <a:rect l="l" t="t" r="r" b="b"/>
              <a:pathLst>
                <a:path w="266340" h="2709333">
                  <a:moveTo>
                    <a:pt x="0" y="0"/>
                  </a:moveTo>
                  <a:lnTo>
                    <a:pt x="266340" y="0"/>
                  </a:lnTo>
                  <a:lnTo>
                    <a:pt x="266340" y="2709333"/>
                  </a:lnTo>
                  <a:lnTo>
                    <a:pt x="0" y="2709333"/>
                  </a:lnTo>
                  <a:close/>
                </a:path>
              </a:pathLst>
            </a:custGeom>
            <a:grpFill/>
          </p:spPr>
        </p:sp>
        <p:sp>
          <p:nvSpPr>
            <p:cNvPr id="11" name="TextBox 4"/>
            <p:cNvSpPr txBox="1"/>
            <p:nvPr/>
          </p:nvSpPr>
          <p:spPr>
            <a:xfrm>
              <a:off x="0" y="-38100"/>
              <a:ext cx="266340" cy="2747433"/>
            </a:xfrm>
            <a:prstGeom prst="rect">
              <a:avLst/>
            </a:prstGeom>
            <a:grpFill/>
          </p:spPr>
          <p:txBody>
            <a:bodyPr lIns="33867" tIns="33867" rIns="33867" bIns="33867" rtlCol="0" anchor="ctr"/>
            <a:lstStyle/>
            <a:p>
              <a:pPr algn="ctr">
                <a:lnSpc>
                  <a:spcPts val="1773"/>
                </a:lnSpc>
              </a:pPr>
              <a:endParaRPr sz="1200"/>
            </a:p>
          </p:txBody>
        </p:sp>
      </p:grpSp>
    </p:spTree>
    <p:extLst>
      <p:ext uri="{BB962C8B-B14F-4D97-AF65-F5344CB8AC3E}">
        <p14:creationId xmlns:p14="http://schemas.microsoft.com/office/powerpoint/2010/main" val="577735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98211984"/>
              </p:ext>
            </p:extLst>
          </p:nvPr>
        </p:nvGraphicFramePr>
        <p:xfrm>
          <a:off x="389106" y="2470825"/>
          <a:ext cx="11400818" cy="3885527"/>
        </p:xfrm>
        <a:graphic>
          <a:graphicData uri="http://schemas.openxmlformats.org/drawingml/2006/table">
            <a:tbl>
              <a:tblPr firstRow="1" firstCol="1" bandRow="1">
                <a:tableStyleId>{69012ECD-51FC-41F1-AA8D-1B2483CD663E}</a:tableStyleId>
              </a:tblPr>
              <a:tblGrid>
                <a:gridCol w="905206">
                  <a:extLst>
                    <a:ext uri="{9D8B030D-6E8A-4147-A177-3AD203B41FA5}">
                      <a16:colId xmlns:a16="http://schemas.microsoft.com/office/drawing/2014/main" val="3878380932"/>
                    </a:ext>
                  </a:extLst>
                </a:gridCol>
                <a:gridCol w="2009479">
                  <a:extLst>
                    <a:ext uri="{9D8B030D-6E8A-4147-A177-3AD203B41FA5}">
                      <a16:colId xmlns:a16="http://schemas.microsoft.com/office/drawing/2014/main" val="7657816"/>
                    </a:ext>
                  </a:extLst>
                </a:gridCol>
                <a:gridCol w="3299050">
                  <a:extLst>
                    <a:ext uri="{9D8B030D-6E8A-4147-A177-3AD203B41FA5}">
                      <a16:colId xmlns:a16="http://schemas.microsoft.com/office/drawing/2014/main" val="4074795405"/>
                    </a:ext>
                  </a:extLst>
                </a:gridCol>
                <a:gridCol w="2648004">
                  <a:extLst>
                    <a:ext uri="{9D8B030D-6E8A-4147-A177-3AD203B41FA5}">
                      <a16:colId xmlns:a16="http://schemas.microsoft.com/office/drawing/2014/main" val="1955456286"/>
                    </a:ext>
                  </a:extLst>
                </a:gridCol>
                <a:gridCol w="2539079">
                  <a:extLst>
                    <a:ext uri="{9D8B030D-6E8A-4147-A177-3AD203B41FA5}">
                      <a16:colId xmlns:a16="http://schemas.microsoft.com/office/drawing/2014/main" val="1984942437"/>
                    </a:ext>
                  </a:extLst>
                </a:gridCol>
              </a:tblGrid>
              <a:tr h="187757">
                <a:tc>
                  <a:txBody>
                    <a:bodyPr/>
                    <a:lstStyle/>
                    <a:p>
                      <a:pPr>
                        <a:lnSpc>
                          <a:spcPct val="107000"/>
                        </a:lnSpc>
                        <a:spcAft>
                          <a:spcPts val="0"/>
                        </a:spcAft>
                      </a:pPr>
                      <a:r>
                        <a:rPr lang="en-US" sz="1100">
                          <a:effectLst/>
                        </a:rPr>
                        <a:t>No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As a (role)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I want (request / demand)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So that I (user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Acceptance Criteria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0184992"/>
                  </a:ext>
                </a:extLst>
              </a:tr>
              <a:tr h="777105">
                <a:tc>
                  <a:txBody>
                    <a:bodyPr/>
                    <a:lstStyle/>
                    <a:p>
                      <a:pPr algn="ctr">
                        <a:lnSpc>
                          <a:spcPct val="107000"/>
                        </a:lnSpc>
                        <a:spcAft>
                          <a:spcPts val="0"/>
                        </a:spcAft>
                      </a:pPr>
                      <a:r>
                        <a:rPr lang="en-US" sz="11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a:effectLst/>
                        </a:rPr>
                        <a:t>Sales Manager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a:effectLst/>
                        </a:rPr>
                        <a:t>To get a dashboard overview of internet sales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a:effectLst/>
                        </a:rPr>
                        <a:t>Can follow better which customers and products sells the best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a:effectLst/>
                        </a:rPr>
                        <a:t>A Power BI dashboard which updates data once a day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96951770"/>
                  </a:ext>
                </a:extLst>
              </a:tr>
              <a:tr h="973555">
                <a:tc>
                  <a:txBody>
                    <a:bodyPr/>
                    <a:lstStyle/>
                    <a:p>
                      <a:pPr algn="ctr">
                        <a:lnSpc>
                          <a:spcPct val="107000"/>
                        </a:lnSpc>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a:effectLst/>
                        </a:rPr>
                        <a:t>Sales Representative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a:effectLst/>
                        </a:rPr>
                        <a:t>A detailed overview of Internet Sales per Customers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a:effectLst/>
                        </a:rPr>
                        <a:t>Can follow up my customers that buys the most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a:effectLst/>
                        </a:rPr>
                        <a:t>A Power BI dashboard which allows me to filter data for each customer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13372804"/>
                  </a:ext>
                </a:extLst>
              </a:tr>
              <a:tr h="973555">
                <a:tc>
                  <a:txBody>
                    <a:bodyPr/>
                    <a:lstStyle/>
                    <a:p>
                      <a:pPr algn="ctr">
                        <a:lnSpc>
                          <a:spcPct val="107000"/>
                        </a:lnSpc>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a:effectLst/>
                        </a:rPr>
                        <a:t>Sales Representative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a:effectLst/>
                        </a:rPr>
                        <a:t>A detailed overview of Internet Sales per Products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a:effectLst/>
                        </a:rPr>
                        <a:t>Can follow up my Products that sells the most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a:effectLst/>
                        </a:rPr>
                        <a:t>A Power BI dashboard which allows me to filter data for each Product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11510062"/>
                  </a:ext>
                </a:extLst>
              </a:tr>
              <a:tr h="973555">
                <a:tc>
                  <a:txBody>
                    <a:bodyPr/>
                    <a:lstStyle/>
                    <a:p>
                      <a:pPr algn="ctr">
                        <a:lnSpc>
                          <a:spcPct val="107000"/>
                        </a:lnSpc>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a:effectLst/>
                        </a:rPr>
                        <a:t>Sales Manager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a:effectLst/>
                        </a:rPr>
                        <a:t>A dashboard overview of internet sales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dirty="0">
                          <a:effectLst/>
                        </a:rPr>
                        <a:t>Follow sales over time against budget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dirty="0">
                          <a:effectLst/>
                        </a:rPr>
                        <a:t>A Power Bi dashboard with graphs and KPIs comparing against budget.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30337216"/>
                  </a:ext>
                </a:extLst>
              </a:tr>
            </a:tbl>
          </a:graphicData>
        </a:graphic>
      </p:graphicFrame>
      <p:sp>
        <p:nvSpPr>
          <p:cNvPr id="5" name="Rectangle 4"/>
          <p:cNvSpPr/>
          <p:nvPr/>
        </p:nvSpPr>
        <p:spPr>
          <a:xfrm>
            <a:off x="389106" y="1947233"/>
            <a:ext cx="1535100" cy="407035"/>
          </a:xfrm>
          <a:prstGeom prst="rect">
            <a:avLst/>
          </a:prstGeom>
        </p:spPr>
        <p:txBody>
          <a:bodyPr wrap="none">
            <a:spAutoFit/>
          </a:bodyPr>
          <a:lstStyle/>
          <a:p>
            <a:pPr>
              <a:lnSpc>
                <a:spcPct val="107000"/>
              </a:lnSpc>
              <a:spcAft>
                <a:spcPts val="800"/>
              </a:spcAft>
            </a:pPr>
            <a:r>
              <a:rPr lang="en-US" sz="2000" b="1" dirty="0"/>
              <a:t>User Stories:</a:t>
            </a:r>
          </a:p>
        </p:txBody>
      </p:sp>
      <p:sp>
        <p:nvSpPr>
          <p:cNvPr id="6" name="Rectangle 5"/>
          <p:cNvSpPr/>
          <p:nvPr/>
        </p:nvSpPr>
        <p:spPr>
          <a:xfrm>
            <a:off x="389106" y="184827"/>
            <a:ext cx="9941666" cy="1762406"/>
          </a:xfrm>
          <a:prstGeom prst="rect">
            <a:avLst/>
          </a:prstGeom>
        </p:spPr>
        <p:txBody>
          <a:bodyPr wrap="square">
            <a:spAutoFit/>
          </a:bodyPr>
          <a:lstStyle/>
          <a:p>
            <a:pPr>
              <a:lnSpc>
                <a:spcPct val="107000"/>
              </a:lnSpc>
              <a:spcAft>
                <a:spcPts val="800"/>
              </a:spcAft>
            </a:pPr>
            <a:r>
              <a:rPr lang="nb-NO" sz="2000" b="1" dirty="0"/>
              <a:t>Business Demand Overview:</a:t>
            </a:r>
            <a:endParaRPr lang="en-US" sz="2000" b="1" dirty="0"/>
          </a:p>
          <a:p>
            <a:pPr marL="742950" lvl="1" indent="-285750">
              <a:lnSpc>
                <a:spcPct val="107000"/>
              </a:lnSpc>
              <a:buFont typeface="Wingdings" panose="05000000000000000000" pitchFamily="2" charset="2"/>
              <a:buChar char="Ø"/>
            </a:pPr>
            <a:r>
              <a:rPr lang="nb-NO" dirty="0"/>
              <a:t>Reporter: Steven – Sales Manager</a:t>
            </a:r>
            <a:endParaRPr lang="en-US" dirty="0"/>
          </a:p>
          <a:p>
            <a:pPr marL="742950" lvl="1" indent="-285750">
              <a:lnSpc>
                <a:spcPct val="107000"/>
              </a:lnSpc>
              <a:buFont typeface="Wingdings" panose="05000000000000000000" pitchFamily="2" charset="2"/>
              <a:buChar char="Ø"/>
            </a:pPr>
            <a:r>
              <a:rPr lang="en-US" dirty="0"/>
              <a:t>Value of Change: Visual dashboards and improved Sales reporting or follow up or sales force</a:t>
            </a:r>
          </a:p>
          <a:p>
            <a:pPr marL="742950" lvl="1" indent="-285750">
              <a:lnSpc>
                <a:spcPct val="107000"/>
              </a:lnSpc>
              <a:buFont typeface="Wingdings" panose="05000000000000000000" pitchFamily="2" charset="2"/>
              <a:buChar char="Ø"/>
            </a:pPr>
            <a:r>
              <a:rPr lang="en-US" dirty="0"/>
              <a:t>Necessary Systems: Power BI, CRM System</a:t>
            </a:r>
          </a:p>
          <a:p>
            <a:pPr marL="742950" lvl="1" indent="-285750">
              <a:lnSpc>
                <a:spcPct val="107000"/>
              </a:lnSpc>
              <a:spcAft>
                <a:spcPts val="800"/>
              </a:spcAft>
              <a:buFont typeface="Wingdings" panose="05000000000000000000" pitchFamily="2" charset="2"/>
              <a:buChar char="Ø"/>
            </a:pPr>
            <a:r>
              <a:rPr lang="en-US" dirty="0"/>
              <a:t>Other Relevant Info: Budgets have been delivered in Excel for 2023</a:t>
            </a:r>
          </a:p>
        </p:txBody>
      </p:sp>
      <p:sp>
        <p:nvSpPr>
          <p:cNvPr id="2" name="Slide Number Placeholder 1"/>
          <p:cNvSpPr>
            <a:spLocks noGrp="1"/>
          </p:cNvSpPr>
          <p:nvPr>
            <p:ph type="sldNum" sz="quarter" idx="12"/>
          </p:nvPr>
        </p:nvSpPr>
        <p:spPr/>
        <p:txBody>
          <a:bodyPr/>
          <a:lstStyle/>
          <a:p>
            <a:fld id="{AF56E175-F6C0-4477-AB1F-D47DCC9A1E8A}" type="slidenum">
              <a:rPr lang="en-US" smtClean="0"/>
              <a:t>5</a:t>
            </a:fld>
            <a:endParaRPr lang="en-US"/>
          </a:p>
        </p:txBody>
      </p:sp>
    </p:spTree>
    <p:extLst>
      <p:ext uri="{BB962C8B-B14F-4D97-AF65-F5344CB8AC3E}">
        <p14:creationId xmlns:p14="http://schemas.microsoft.com/office/powerpoint/2010/main" val="19001577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4"/>
          <p:cNvGrpSpPr/>
          <p:nvPr/>
        </p:nvGrpSpPr>
        <p:grpSpPr>
          <a:xfrm>
            <a:off x="0" y="97277"/>
            <a:ext cx="5363182" cy="6760723"/>
            <a:chOff x="0" y="0"/>
            <a:chExt cx="2408296" cy="2709333"/>
          </a:xfrm>
          <a:solidFill>
            <a:schemeClr val="accent1">
              <a:lumMod val="40000"/>
              <a:lumOff val="60000"/>
            </a:schemeClr>
          </a:solidFill>
        </p:grpSpPr>
        <p:sp>
          <p:nvSpPr>
            <p:cNvPr id="8" name="Freeform 5"/>
            <p:cNvSpPr/>
            <p:nvPr/>
          </p:nvSpPr>
          <p:spPr>
            <a:xfrm>
              <a:off x="0" y="0"/>
              <a:ext cx="2408296" cy="2709333"/>
            </a:xfrm>
            <a:custGeom>
              <a:avLst/>
              <a:gdLst/>
              <a:ahLst/>
              <a:cxnLst/>
              <a:rect l="l" t="t" r="r" b="b"/>
              <a:pathLst>
                <a:path w="2408296" h="2709333">
                  <a:moveTo>
                    <a:pt x="0" y="0"/>
                  </a:moveTo>
                  <a:lnTo>
                    <a:pt x="2408296" y="0"/>
                  </a:lnTo>
                  <a:lnTo>
                    <a:pt x="2408296" y="2709333"/>
                  </a:lnTo>
                  <a:lnTo>
                    <a:pt x="0" y="2709333"/>
                  </a:lnTo>
                  <a:close/>
                </a:path>
              </a:pathLst>
            </a:custGeom>
            <a:grpFill/>
          </p:spPr>
        </p:sp>
        <p:sp>
          <p:nvSpPr>
            <p:cNvPr id="9" name="TextBox 6"/>
            <p:cNvSpPr txBox="1"/>
            <p:nvPr/>
          </p:nvSpPr>
          <p:spPr>
            <a:xfrm>
              <a:off x="0" y="-38100"/>
              <a:ext cx="2408296" cy="2747433"/>
            </a:xfrm>
            <a:prstGeom prst="rect">
              <a:avLst/>
            </a:prstGeom>
            <a:grpFill/>
          </p:spPr>
          <p:txBody>
            <a:bodyPr lIns="50800" tIns="50800" rIns="50800" bIns="50800" rtlCol="0" anchor="ctr"/>
            <a:lstStyle/>
            <a:p>
              <a:pPr algn="ctr">
                <a:lnSpc>
                  <a:spcPts val="2659"/>
                </a:lnSpc>
              </a:pPr>
              <a:endParaRPr/>
            </a:p>
          </p:txBody>
        </p:sp>
      </p:grpSp>
      <p:pic>
        <p:nvPicPr>
          <p:cNvPr id="4" name="Picture 3"/>
          <p:cNvPicPr>
            <a:picLocks noChangeAspect="1"/>
          </p:cNvPicPr>
          <p:nvPr/>
        </p:nvPicPr>
        <p:blipFill>
          <a:blip r:embed="rId2"/>
          <a:stretch>
            <a:fillRect/>
          </a:stretch>
        </p:blipFill>
        <p:spPr>
          <a:xfrm>
            <a:off x="5496128" y="0"/>
            <a:ext cx="6585625" cy="6758286"/>
          </a:xfrm>
          <a:prstGeom prst="rect">
            <a:avLst/>
          </a:prstGeom>
        </p:spPr>
      </p:pic>
      <p:sp>
        <p:nvSpPr>
          <p:cNvPr id="5" name="TextBox 4"/>
          <p:cNvSpPr txBox="1"/>
          <p:nvPr/>
        </p:nvSpPr>
        <p:spPr>
          <a:xfrm>
            <a:off x="137808" y="1116985"/>
            <a:ext cx="5087566" cy="4524315"/>
          </a:xfrm>
          <a:prstGeom prst="rect">
            <a:avLst/>
          </a:prstGeom>
          <a:noFill/>
        </p:spPr>
        <p:txBody>
          <a:bodyPr wrap="square" rtlCol="0">
            <a:spAutoFit/>
          </a:bodyPr>
          <a:lstStyle/>
          <a:p>
            <a:r>
              <a:rPr lang="en-US" dirty="0" smtClean="0"/>
              <a:t>The Internet Sales area in the Adventure Works DW 2022 database follows a star schema design.</a:t>
            </a:r>
          </a:p>
          <a:p>
            <a:endParaRPr lang="en-US" dirty="0" smtClean="0"/>
          </a:p>
          <a:p>
            <a:r>
              <a:rPr lang="en-US" b="1" dirty="0" smtClean="0"/>
              <a:t>Components of Internet Sales:</a:t>
            </a:r>
          </a:p>
          <a:p>
            <a:endParaRPr lang="en-US" b="1" dirty="0" smtClean="0"/>
          </a:p>
          <a:p>
            <a:pPr marL="285750" indent="-285750">
              <a:buFont typeface="Wingdings" panose="05000000000000000000" pitchFamily="2" charset="2"/>
              <a:buChar char="Ø"/>
            </a:pPr>
            <a:r>
              <a:rPr lang="en-US" b="1" dirty="0" err="1" smtClean="0"/>
              <a:t>FactInternetSales</a:t>
            </a:r>
            <a:r>
              <a:rPr lang="en-US" dirty="0" smtClean="0"/>
              <a:t>: This is the central table that contains the measurable business data related to internet sales transactions.</a:t>
            </a:r>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r>
              <a:rPr lang="en-US" b="1" dirty="0" smtClean="0"/>
              <a:t>Dimension Tables</a:t>
            </a:r>
            <a:endParaRPr lang="en-US" b="1" dirty="0"/>
          </a:p>
          <a:p>
            <a:pPr marL="742950" lvl="1" indent="-285750">
              <a:buFont typeface="Wingdings" panose="05000000000000000000" pitchFamily="2" charset="2"/>
              <a:buChar char="§"/>
            </a:pPr>
            <a:r>
              <a:rPr lang="en-US" dirty="0" err="1" smtClean="0"/>
              <a:t>DimCustomer</a:t>
            </a:r>
            <a:endParaRPr lang="en-US" dirty="0"/>
          </a:p>
          <a:p>
            <a:pPr marL="742950" lvl="1" indent="-285750">
              <a:buFont typeface="Wingdings" panose="05000000000000000000" pitchFamily="2" charset="2"/>
              <a:buChar char="§"/>
            </a:pPr>
            <a:r>
              <a:rPr lang="en-US" dirty="0" err="1" smtClean="0"/>
              <a:t>DimProduct</a:t>
            </a:r>
            <a:endParaRPr lang="en-US" dirty="0" smtClean="0"/>
          </a:p>
          <a:p>
            <a:pPr marL="742950" lvl="1" indent="-285750">
              <a:buFont typeface="Wingdings" panose="05000000000000000000" pitchFamily="2" charset="2"/>
              <a:buChar char="§"/>
            </a:pPr>
            <a:r>
              <a:rPr lang="en-US" dirty="0" err="1" smtClean="0"/>
              <a:t>DimDate</a:t>
            </a:r>
            <a:endParaRPr lang="en-US" dirty="0" smtClean="0"/>
          </a:p>
          <a:p>
            <a:pPr marL="742950" lvl="1" indent="-285750">
              <a:buFont typeface="Wingdings" panose="05000000000000000000" pitchFamily="2" charset="2"/>
              <a:buChar char="§"/>
            </a:pPr>
            <a:r>
              <a:rPr lang="en-US" dirty="0" err="1" smtClean="0"/>
              <a:t>DimSalesTerritory</a:t>
            </a:r>
            <a:endParaRPr lang="en-US" dirty="0" smtClean="0"/>
          </a:p>
          <a:p>
            <a:pPr marL="742950" lvl="1" indent="-285750">
              <a:buFont typeface="Wingdings" panose="05000000000000000000" pitchFamily="2" charset="2"/>
              <a:buChar char="§"/>
            </a:pPr>
            <a:r>
              <a:rPr lang="en-US" dirty="0" err="1" smtClean="0"/>
              <a:t>DimCurrency</a:t>
            </a:r>
            <a:endParaRPr lang="en-US" dirty="0" smtClean="0"/>
          </a:p>
          <a:p>
            <a:pPr marL="742950" lvl="1" indent="-285750">
              <a:buFont typeface="Wingdings" panose="05000000000000000000" pitchFamily="2" charset="2"/>
              <a:buChar char="§"/>
            </a:pPr>
            <a:r>
              <a:rPr lang="en-US" dirty="0" err="1" smtClean="0"/>
              <a:t>DimPromotion</a:t>
            </a:r>
            <a:endParaRPr lang="en-US" b="1" dirty="0" smtClean="0"/>
          </a:p>
        </p:txBody>
      </p:sp>
      <p:sp>
        <p:nvSpPr>
          <p:cNvPr id="6" name="TextBox 5"/>
          <p:cNvSpPr txBox="1"/>
          <p:nvPr/>
        </p:nvSpPr>
        <p:spPr>
          <a:xfrm>
            <a:off x="137808" y="145466"/>
            <a:ext cx="3229583" cy="461665"/>
          </a:xfrm>
          <a:prstGeom prst="rect">
            <a:avLst/>
          </a:prstGeom>
          <a:noFill/>
        </p:spPr>
        <p:txBody>
          <a:bodyPr wrap="square" rtlCol="0">
            <a:spAutoFit/>
          </a:bodyPr>
          <a:lstStyle/>
          <a:p>
            <a:r>
              <a:rPr lang="en-US" sz="2400" b="1" dirty="0" smtClean="0"/>
              <a:t>Internet Sales Area</a:t>
            </a:r>
            <a:endParaRPr lang="en-US" sz="2400" b="1" dirty="0"/>
          </a:p>
        </p:txBody>
      </p:sp>
      <p:sp>
        <p:nvSpPr>
          <p:cNvPr id="2" name="Slide Number Placeholder 1"/>
          <p:cNvSpPr>
            <a:spLocks noGrp="1"/>
          </p:cNvSpPr>
          <p:nvPr>
            <p:ph type="sldNum" sz="quarter" idx="12"/>
          </p:nvPr>
        </p:nvSpPr>
        <p:spPr/>
        <p:txBody>
          <a:bodyPr/>
          <a:lstStyle/>
          <a:p>
            <a:fld id="{AF56E175-F6C0-4477-AB1F-D47DCC9A1E8A}" type="slidenum">
              <a:rPr lang="en-US" smtClean="0"/>
              <a:t>6</a:t>
            </a:fld>
            <a:endParaRPr lang="en-US"/>
          </a:p>
        </p:txBody>
      </p:sp>
    </p:spTree>
    <p:extLst>
      <p:ext uri="{BB962C8B-B14F-4D97-AF65-F5344CB8AC3E}">
        <p14:creationId xmlns:p14="http://schemas.microsoft.com/office/powerpoint/2010/main" val="6903132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54477" y="893276"/>
            <a:ext cx="4757742" cy="5663165"/>
          </a:xfrm>
          <a:prstGeom prst="rect">
            <a:avLst/>
          </a:prstGeom>
        </p:spPr>
      </p:pic>
      <p:pic>
        <p:nvPicPr>
          <p:cNvPr id="6" name="Picture 5"/>
          <p:cNvPicPr>
            <a:picLocks noChangeAspect="1"/>
          </p:cNvPicPr>
          <p:nvPr/>
        </p:nvPicPr>
        <p:blipFill>
          <a:blip r:embed="rId3"/>
          <a:stretch>
            <a:fillRect/>
          </a:stretch>
        </p:blipFill>
        <p:spPr>
          <a:xfrm>
            <a:off x="6750995" y="301971"/>
            <a:ext cx="4542818" cy="6254470"/>
          </a:xfrm>
          <a:prstGeom prst="rect">
            <a:avLst/>
          </a:prstGeom>
        </p:spPr>
      </p:pic>
      <p:sp>
        <p:nvSpPr>
          <p:cNvPr id="7" name="TextBox 6"/>
          <p:cNvSpPr txBox="1"/>
          <p:nvPr/>
        </p:nvSpPr>
        <p:spPr>
          <a:xfrm>
            <a:off x="554477" y="241034"/>
            <a:ext cx="5564221" cy="646331"/>
          </a:xfrm>
          <a:prstGeom prst="rect">
            <a:avLst/>
          </a:prstGeom>
          <a:noFill/>
        </p:spPr>
        <p:txBody>
          <a:bodyPr wrap="square" rtlCol="0">
            <a:spAutoFit/>
          </a:bodyPr>
          <a:lstStyle/>
          <a:p>
            <a:r>
              <a:rPr lang="en-US" b="1" dirty="0" smtClean="0"/>
              <a:t>Creating a compact report gathering the needed fields based on stakeholders’ requirements:</a:t>
            </a:r>
            <a:endParaRPr lang="en-US" b="1" dirty="0"/>
          </a:p>
        </p:txBody>
      </p:sp>
      <p:sp>
        <p:nvSpPr>
          <p:cNvPr id="8" name="Right Arrow 7"/>
          <p:cNvSpPr/>
          <p:nvPr/>
        </p:nvSpPr>
        <p:spPr>
          <a:xfrm>
            <a:off x="5145932" y="3263626"/>
            <a:ext cx="1206230" cy="593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18837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4"/>
          <p:cNvGrpSpPr/>
          <p:nvPr/>
        </p:nvGrpSpPr>
        <p:grpSpPr>
          <a:xfrm>
            <a:off x="6828818" y="97277"/>
            <a:ext cx="5363182" cy="6760723"/>
            <a:chOff x="0" y="0"/>
            <a:chExt cx="2408296" cy="2709333"/>
          </a:xfrm>
          <a:solidFill>
            <a:schemeClr val="accent1">
              <a:lumMod val="40000"/>
              <a:lumOff val="60000"/>
            </a:schemeClr>
          </a:solidFill>
        </p:grpSpPr>
        <p:sp>
          <p:nvSpPr>
            <p:cNvPr id="9" name="Freeform 5"/>
            <p:cNvSpPr/>
            <p:nvPr/>
          </p:nvSpPr>
          <p:spPr>
            <a:xfrm>
              <a:off x="0" y="0"/>
              <a:ext cx="2408296" cy="2709333"/>
            </a:xfrm>
            <a:custGeom>
              <a:avLst/>
              <a:gdLst/>
              <a:ahLst/>
              <a:cxnLst/>
              <a:rect l="l" t="t" r="r" b="b"/>
              <a:pathLst>
                <a:path w="2408296" h="2709333">
                  <a:moveTo>
                    <a:pt x="0" y="0"/>
                  </a:moveTo>
                  <a:lnTo>
                    <a:pt x="2408296" y="0"/>
                  </a:lnTo>
                  <a:lnTo>
                    <a:pt x="2408296" y="2709333"/>
                  </a:lnTo>
                  <a:lnTo>
                    <a:pt x="0" y="2709333"/>
                  </a:lnTo>
                  <a:close/>
                </a:path>
              </a:pathLst>
            </a:custGeom>
            <a:grpFill/>
          </p:spPr>
        </p:sp>
        <p:sp>
          <p:nvSpPr>
            <p:cNvPr id="10" name="TextBox 6"/>
            <p:cNvSpPr txBox="1"/>
            <p:nvPr/>
          </p:nvSpPr>
          <p:spPr>
            <a:xfrm>
              <a:off x="0" y="-38100"/>
              <a:ext cx="2408296" cy="2747433"/>
            </a:xfrm>
            <a:prstGeom prst="rect">
              <a:avLst/>
            </a:prstGeom>
            <a:grpFill/>
          </p:spPr>
          <p:txBody>
            <a:bodyPr lIns="50800" tIns="50800" rIns="50800" bIns="50800" rtlCol="0" anchor="ctr"/>
            <a:lstStyle/>
            <a:p>
              <a:pPr algn="ctr">
                <a:lnSpc>
                  <a:spcPts val="2659"/>
                </a:lnSpc>
              </a:pPr>
              <a:endParaRPr/>
            </a:p>
          </p:txBody>
        </p:sp>
      </p:grpSp>
      <p:sp>
        <p:nvSpPr>
          <p:cNvPr id="4" name="TextBox 3"/>
          <p:cNvSpPr txBox="1"/>
          <p:nvPr/>
        </p:nvSpPr>
        <p:spPr>
          <a:xfrm>
            <a:off x="301559" y="126459"/>
            <a:ext cx="4805464" cy="584775"/>
          </a:xfrm>
          <a:prstGeom prst="rect">
            <a:avLst/>
          </a:prstGeom>
          <a:noFill/>
        </p:spPr>
        <p:txBody>
          <a:bodyPr wrap="square" rtlCol="0">
            <a:spAutoFit/>
          </a:bodyPr>
          <a:lstStyle/>
          <a:p>
            <a:r>
              <a:rPr lang="en-US" sz="3200" b="1" dirty="0" smtClean="0"/>
              <a:t>Importing Data to Power BI</a:t>
            </a:r>
            <a:endParaRPr lang="en-US" sz="3200" b="1" dirty="0"/>
          </a:p>
        </p:txBody>
      </p:sp>
      <p:sp>
        <p:nvSpPr>
          <p:cNvPr id="6" name="TextBox 5"/>
          <p:cNvSpPr txBox="1"/>
          <p:nvPr/>
        </p:nvSpPr>
        <p:spPr>
          <a:xfrm>
            <a:off x="6966626" y="1583442"/>
            <a:ext cx="5087565" cy="3970318"/>
          </a:xfrm>
          <a:prstGeom prst="rect">
            <a:avLst/>
          </a:prstGeom>
          <a:noFill/>
        </p:spPr>
        <p:txBody>
          <a:bodyPr wrap="square" rtlCol="0">
            <a:spAutoFit/>
          </a:bodyPr>
          <a:lstStyle/>
          <a:p>
            <a:pPr marL="285750" indent="-285750">
              <a:buFont typeface="Wingdings" panose="05000000000000000000" pitchFamily="2" charset="2"/>
              <a:buChar char="v"/>
            </a:pPr>
            <a:r>
              <a:rPr lang="en-US" dirty="0"/>
              <a:t>Utilizing the </a:t>
            </a:r>
            <a:r>
              <a:rPr lang="en-US" dirty="0" smtClean="0"/>
              <a:t>“SQL Server” </a:t>
            </a:r>
            <a:r>
              <a:rPr lang="en-US" dirty="0"/>
              <a:t>data import option, we connect to our database through Power BI, gaining access to all available tables</a:t>
            </a:r>
            <a:r>
              <a:rPr lang="en-US" dirty="0" smtClean="0"/>
              <a: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Additionally, since we have already created a compact report with an SQL query, we use the "SQL Statement" window to retrieve the custom table upon which we will create our visualizations</a:t>
            </a:r>
            <a:r>
              <a:rPr lang="en-US" dirty="0" smtClean="0"/>
              <a:t>.</a:t>
            </a:r>
          </a:p>
          <a:p>
            <a:endParaRPr lang="en-US" dirty="0"/>
          </a:p>
          <a:p>
            <a:pPr marL="285750" indent="-285750">
              <a:buFont typeface="Wingdings" panose="05000000000000000000" pitchFamily="2" charset="2"/>
              <a:buChar char="v"/>
            </a:pPr>
            <a:r>
              <a:rPr lang="en-US" dirty="0"/>
              <a:t>Finally, having received </a:t>
            </a:r>
            <a:r>
              <a:rPr lang="en-US" dirty="0" smtClean="0"/>
              <a:t>data </a:t>
            </a:r>
            <a:r>
              <a:rPr lang="en-US" dirty="0"/>
              <a:t>through an Excel spreadsheet from the stakeholders, we use the </a:t>
            </a:r>
            <a:r>
              <a:rPr lang="en-US" dirty="0" smtClean="0"/>
              <a:t>“Excel workbook” </a:t>
            </a:r>
            <a:r>
              <a:rPr lang="en-US" dirty="0"/>
              <a:t>data import option to upload the Excel data to Power BI.</a:t>
            </a:r>
            <a:endParaRPr lang="en-US" dirty="0"/>
          </a:p>
        </p:txBody>
      </p:sp>
      <p:pic>
        <p:nvPicPr>
          <p:cNvPr id="8" name="Picture 7"/>
          <p:cNvPicPr>
            <a:picLocks noChangeAspect="1"/>
          </p:cNvPicPr>
          <p:nvPr/>
        </p:nvPicPr>
        <p:blipFill>
          <a:blip r:embed="rId2"/>
          <a:stretch>
            <a:fillRect/>
          </a:stretch>
        </p:blipFill>
        <p:spPr>
          <a:xfrm>
            <a:off x="301559" y="876353"/>
            <a:ext cx="6095927" cy="5621723"/>
          </a:xfrm>
          <a:prstGeom prst="rect">
            <a:avLst/>
          </a:prstGeom>
        </p:spPr>
      </p:pic>
      <p:sp>
        <p:nvSpPr>
          <p:cNvPr id="2" name="Slide Number Placeholder 1"/>
          <p:cNvSpPr>
            <a:spLocks noGrp="1"/>
          </p:cNvSpPr>
          <p:nvPr>
            <p:ph type="sldNum" sz="quarter" idx="12"/>
          </p:nvPr>
        </p:nvSpPr>
        <p:spPr/>
        <p:txBody>
          <a:bodyPr/>
          <a:lstStyle/>
          <a:p>
            <a:fld id="{AF56E175-F6C0-4477-AB1F-D47DCC9A1E8A}" type="slidenum">
              <a:rPr lang="en-US" smtClean="0"/>
              <a:t>8</a:t>
            </a:fld>
            <a:endParaRPr lang="en-US"/>
          </a:p>
        </p:txBody>
      </p:sp>
    </p:spTree>
    <p:extLst>
      <p:ext uri="{BB962C8B-B14F-4D97-AF65-F5344CB8AC3E}">
        <p14:creationId xmlns:p14="http://schemas.microsoft.com/office/powerpoint/2010/main" val="2696469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4"/>
          <p:cNvGrpSpPr/>
          <p:nvPr/>
        </p:nvGrpSpPr>
        <p:grpSpPr>
          <a:xfrm>
            <a:off x="6828818" y="97277"/>
            <a:ext cx="5363182" cy="6760723"/>
            <a:chOff x="0" y="0"/>
            <a:chExt cx="2408296" cy="2709333"/>
          </a:xfrm>
          <a:solidFill>
            <a:schemeClr val="accent1">
              <a:lumMod val="40000"/>
              <a:lumOff val="60000"/>
            </a:schemeClr>
          </a:solidFill>
        </p:grpSpPr>
        <p:sp>
          <p:nvSpPr>
            <p:cNvPr id="8" name="Freeform 5"/>
            <p:cNvSpPr/>
            <p:nvPr/>
          </p:nvSpPr>
          <p:spPr>
            <a:xfrm>
              <a:off x="0" y="0"/>
              <a:ext cx="2408296" cy="2709333"/>
            </a:xfrm>
            <a:custGeom>
              <a:avLst/>
              <a:gdLst/>
              <a:ahLst/>
              <a:cxnLst/>
              <a:rect l="l" t="t" r="r" b="b"/>
              <a:pathLst>
                <a:path w="2408296" h="2709333">
                  <a:moveTo>
                    <a:pt x="0" y="0"/>
                  </a:moveTo>
                  <a:lnTo>
                    <a:pt x="2408296" y="0"/>
                  </a:lnTo>
                  <a:lnTo>
                    <a:pt x="2408296" y="2709333"/>
                  </a:lnTo>
                  <a:lnTo>
                    <a:pt x="0" y="2709333"/>
                  </a:lnTo>
                  <a:close/>
                </a:path>
              </a:pathLst>
            </a:custGeom>
            <a:grpFill/>
          </p:spPr>
        </p:sp>
        <p:sp>
          <p:nvSpPr>
            <p:cNvPr id="9" name="TextBox 6"/>
            <p:cNvSpPr txBox="1"/>
            <p:nvPr/>
          </p:nvSpPr>
          <p:spPr>
            <a:xfrm>
              <a:off x="0" y="-38100"/>
              <a:ext cx="2408296" cy="2747433"/>
            </a:xfrm>
            <a:prstGeom prst="rect">
              <a:avLst/>
            </a:prstGeom>
            <a:grpFill/>
          </p:spPr>
          <p:txBody>
            <a:bodyPr lIns="50800" tIns="50800" rIns="50800" bIns="50800" rtlCol="0" anchor="ctr"/>
            <a:lstStyle/>
            <a:p>
              <a:pPr algn="ctr">
                <a:lnSpc>
                  <a:spcPts val="2659"/>
                </a:lnSpc>
              </a:pPr>
              <a:endParaRPr/>
            </a:p>
          </p:txBody>
        </p:sp>
      </p:grpSp>
      <p:pic>
        <p:nvPicPr>
          <p:cNvPr id="4" name="Picture 3"/>
          <p:cNvPicPr>
            <a:picLocks noChangeAspect="1"/>
          </p:cNvPicPr>
          <p:nvPr/>
        </p:nvPicPr>
        <p:blipFill>
          <a:blip r:embed="rId2"/>
          <a:stretch>
            <a:fillRect/>
          </a:stretch>
        </p:blipFill>
        <p:spPr>
          <a:xfrm>
            <a:off x="285712" y="682051"/>
            <a:ext cx="6414733" cy="5816025"/>
          </a:xfrm>
          <a:prstGeom prst="rect">
            <a:avLst/>
          </a:prstGeom>
        </p:spPr>
      </p:pic>
      <p:sp>
        <p:nvSpPr>
          <p:cNvPr id="5" name="TextBox 4"/>
          <p:cNvSpPr txBox="1"/>
          <p:nvPr/>
        </p:nvSpPr>
        <p:spPr>
          <a:xfrm>
            <a:off x="322337" y="97277"/>
            <a:ext cx="4182894" cy="584775"/>
          </a:xfrm>
          <a:prstGeom prst="rect">
            <a:avLst/>
          </a:prstGeom>
          <a:noFill/>
        </p:spPr>
        <p:txBody>
          <a:bodyPr wrap="square" rtlCol="0">
            <a:spAutoFit/>
          </a:bodyPr>
          <a:lstStyle/>
          <a:p>
            <a:r>
              <a:rPr lang="en-US" sz="3200" b="1" dirty="0" smtClean="0"/>
              <a:t>Data</a:t>
            </a:r>
            <a:r>
              <a:rPr lang="en-US" sz="2400" b="1" dirty="0" smtClean="0"/>
              <a:t> </a:t>
            </a:r>
            <a:r>
              <a:rPr lang="en-US" sz="3200" b="1" dirty="0" smtClean="0"/>
              <a:t>Model</a:t>
            </a:r>
            <a:endParaRPr lang="en-US" sz="2400" b="1" dirty="0"/>
          </a:p>
        </p:txBody>
      </p:sp>
      <p:sp>
        <p:nvSpPr>
          <p:cNvPr id="6" name="TextBox 5"/>
          <p:cNvSpPr txBox="1"/>
          <p:nvPr/>
        </p:nvSpPr>
        <p:spPr>
          <a:xfrm>
            <a:off x="7083358" y="682051"/>
            <a:ext cx="4854101" cy="5078313"/>
          </a:xfrm>
          <a:prstGeom prst="rect">
            <a:avLst/>
          </a:prstGeom>
          <a:noFill/>
        </p:spPr>
        <p:txBody>
          <a:bodyPr wrap="square" rtlCol="0">
            <a:spAutoFit/>
          </a:bodyPr>
          <a:lstStyle/>
          <a:p>
            <a:r>
              <a:rPr lang="en-US" dirty="0" smtClean="0"/>
              <a:t>Having already joined all the required tables with my SQL query, I end up with a relatively simple data model consist of 3 tables:</a:t>
            </a:r>
          </a:p>
          <a:p>
            <a:endParaRPr lang="en-US" dirty="0"/>
          </a:p>
          <a:p>
            <a:pPr marL="342900" indent="-342900">
              <a:buFont typeface="+mj-lt"/>
              <a:buAutoNum type="arabicPeriod"/>
            </a:pPr>
            <a:r>
              <a:rPr lang="en-US" b="1" dirty="0" err="1" smtClean="0"/>
              <a:t>Master_Table</a:t>
            </a:r>
            <a:r>
              <a:rPr lang="en-US" b="1" dirty="0" smtClean="0"/>
              <a:t>: </a:t>
            </a:r>
            <a:r>
              <a:rPr lang="en-US" dirty="0" smtClean="0"/>
              <a:t>Contains all the relevant fields based on the business request after joining the required dimension tables with the fact table.</a:t>
            </a:r>
          </a:p>
          <a:p>
            <a:pPr marL="342900" indent="-342900">
              <a:buFont typeface="+mj-lt"/>
              <a:buAutoNum type="arabicPeriod"/>
            </a:pPr>
            <a:endParaRPr lang="en-US" b="1" dirty="0"/>
          </a:p>
          <a:p>
            <a:pPr marL="342900" indent="-342900">
              <a:buFont typeface="+mj-lt"/>
              <a:buAutoNum type="arabicPeriod"/>
            </a:pPr>
            <a:r>
              <a:rPr lang="en-US" b="1" dirty="0" smtClean="0"/>
              <a:t>Budget: </a:t>
            </a:r>
            <a:r>
              <a:rPr lang="en-US" dirty="0" smtClean="0"/>
              <a:t>This table is sourced from the Excel Spreadsheet provided from stakeholders containing </a:t>
            </a:r>
            <a:r>
              <a:rPr lang="en-US" dirty="0" smtClean="0"/>
              <a:t>the budget sales amounts per year and month.</a:t>
            </a:r>
            <a:endParaRPr lang="en-US" dirty="0" smtClean="0"/>
          </a:p>
          <a:p>
            <a:pPr marL="342900" indent="-342900">
              <a:buFont typeface="+mj-lt"/>
              <a:buAutoNum type="arabicPeriod"/>
            </a:pPr>
            <a:endParaRPr lang="en-US" b="1" dirty="0"/>
          </a:p>
          <a:p>
            <a:pPr marL="342900" indent="-342900">
              <a:buFont typeface="+mj-lt"/>
              <a:buAutoNum type="arabicPeriod"/>
            </a:pPr>
            <a:r>
              <a:rPr lang="en-US" b="1" dirty="0" smtClean="0"/>
              <a:t>Calendar: </a:t>
            </a:r>
            <a:r>
              <a:rPr lang="en-US" dirty="0"/>
              <a:t> To enhance data organization and facilitate filtering by time period, I created the Calendar table. This table is used to filter data according to the desired time periods.</a:t>
            </a:r>
            <a:endParaRPr lang="en-US" dirty="0"/>
          </a:p>
        </p:txBody>
      </p:sp>
      <p:sp>
        <p:nvSpPr>
          <p:cNvPr id="2" name="Slide Number Placeholder 1"/>
          <p:cNvSpPr>
            <a:spLocks noGrp="1"/>
          </p:cNvSpPr>
          <p:nvPr>
            <p:ph type="sldNum" sz="quarter" idx="12"/>
          </p:nvPr>
        </p:nvSpPr>
        <p:spPr/>
        <p:txBody>
          <a:bodyPr/>
          <a:lstStyle/>
          <a:p>
            <a:fld id="{AF56E175-F6C0-4477-AB1F-D47DCC9A1E8A}" type="slidenum">
              <a:rPr lang="en-US" smtClean="0"/>
              <a:t>9</a:t>
            </a:fld>
            <a:endParaRPr lang="en-US"/>
          </a:p>
        </p:txBody>
      </p:sp>
    </p:spTree>
    <p:extLst>
      <p:ext uri="{BB962C8B-B14F-4D97-AF65-F5344CB8AC3E}">
        <p14:creationId xmlns:p14="http://schemas.microsoft.com/office/powerpoint/2010/main" val="42833773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TotalTime>
  <Words>970</Words>
  <Application>Microsoft Office PowerPoint</Application>
  <PresentationFormat>Widescreen</PresentationFormat>
  <Paragraphs>122</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Corben</vt:lpstr>
      <vt:lpstr>Open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Dashboards and Features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stavros xakis</dc:creator>
  <cp:lastModifiedBy>stavros xakis</cp:lastModifiedBy>
  <cp:revision>37</cp:revision>
  <dcterms:created xsi:type="dcterms:W3CDTF">2024-07-02T19:06:46Z</dcterms:created>
  <dcterms:modified xsi:type="dcterms:W3CDTF">2024-07-06T15:09:03Z</dcterms:modified>
</cp:coreProperties>
</file>