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8" r:id="rId6"/>
    <p:sldId id="299" r:id="rId7"/>
    <p:sldId id="300" r:id="rId8"/>
    <p:sldId id="277" r:id="rId9"/>
    <p:sldId id="264" r:id="rId10"/>
    <p:sldId id="301" r:id="rId11"/>
    <p:sldId id="278" r:id="rId12"/>
    <p:sldId id="30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382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0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9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6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984" y="4556953"/>
            <a:ext cx="7954211" cy="1122202"/>
          </a:xfrm>
        </p:spPr>
        <p:txBody>
          <a:bodyPr/>
          <a:lstStyle/>
          <a:p>
            <a:pPr algn="ctr"/>
            <a:r>
              <a:rPr lang="en-US" b="1" dirty="0"/>
              <a:t>Concurrent Programming</a:t>
            </a:r>
            <a:br>
              <a:rPr lang="en-US" b="1" dirty="0"/>
            </a:br>
            <a:r>
              <a:rPr lang="en-US" b="1" dirty="0"/>
              <a:t>Assignment 1 – active waiting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5697" y="5679155"/>
            <a:ext cx="2845803" cy="89877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Dimitris </a:t>
            </a:r>
            <a:r>
              <a:rPr lang="en-US" dirty="0" err="1"/>
              <a:t>Voitsidis</a:t>
            </a:r>
            <a:r>
              <a:rPr lang="en-US" dirty="0"/>
              <a:t> 03480 </a:t>
            </a:r>
            <a:r>
              <a:rPr lang="en-US" dirty="0" err="1"/>
              <a:t>Iordana</a:t>
            </a:r>
            <a:r>
              <a:rPr lang="en-US" dirty="0"/>
              <a:t> </a:t>
            </a:r>
            <a:r>
              <a:rPr lang="en-US" dirty="0" err="1"/>
              <a:t>Gaisidou</a:t>
            </a:r>
            <a:r>
              <a:rPr lang="en-US" dirty="0"/>
              <a:t> 03570</a:t>
            </a:r>
          </a:p>
          <a:p>
            <a:pPr>
              <a:spcBef>
                <a:spcPts val="0"/>
              </a:spcBef>
            </a:pPr>
            <a:r>
              <a:rPr lang="en-US" dirty="0"/>
              <a:t>Stavros </a:t>
            </a:r>
            <a:r>
              <a:rPr lang="en-US" dirty="0" err="1"/>
              <a:t>Stathoudakis</a:t>
            </a:r>
            <a:r>
              <a:rPr lang="en-US" dirty="0"/>
              <a:t> 03491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786" y="1831636"/>
            <a:ext cx="4179570" cy="1524735"/>
          </a:xfrm>
        </p:spPr>
        <p:txBody>
          <a:bodyPr/>
          <a:lstStyle/>
          <a:p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08399"/>
            <a:ext cx="8421688" cy="830258"/>
          </a:xfrm>
        </p:spPr>
        <p:txBody>
          <a:bodyPr>
            <a:normAutofit/>
          </a:bodyPr>
          <a:lstStyle/>
          <a:p>
            <a:r>
              <a:rPr lang="en-US" b="1" dirty="0"/>
              <a:t>PROJECT FILE STRUCTURE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7C20B-0A3F-6687-995B-4BEB03E0AC23}"/>
              </a:ext>
            </a:extLst>
          </p:cNvPr>
          <p:cNvSpPr/>
          <p:nvPr/>
        </p:nvSpPr>
        <p:spPr>
          <a:xfrm>
            <a:off x="733926" y="4903900"/>
            <a:ext cx="1684421" cy="623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1.1. FIFO pipes</a:t>
            </a:r>
            <a:endParaRPr lang="en-00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1734DB-B71D-87E3-D82F-3DEFB5ED631E}"/>
              </a:ext>
            </a:extLst>
          </p:cNvPr>
          <p:cNvSpPr/>
          <p:nvPr/>
        </p:nvSpPr>
        <p:spPr>
          <a:xfrm>
            <a:off x="4658226" y="4903900"/>
            <a:ext cx="2181727" cy="623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1.2. Primality Tester</a:t>
            </a:r>
            <a:endParaRPr lang="en-00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46459-29BE-041E-FC5F-43B01C89D860}"/>
              </a:ext>
            </a:extLst>
          </p:cNvPr>
          <p:cNvSpPr/>
          <p:nvPr/>
        </p:nvSpPr>
        <p:spPr>
          <a:xfrm>
            <a:off x="8671760" y="4903900"/>
            <a:ext cx="2620880" cy="623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1.3. External </a:t>
            </a:r>
            <a:r>
              <a:rPr lang="en-US" dirty="0" err="1">
                <a:solidFill>
                  <a:schemeClr val="tx1"/>
                </a:solidFill>
              </a:rPr>
              <a:t>Mergesort</a:t>
            </a:r>
            <a:endParaRPr lang="en-001" dirty="0">
              <a:solidFill>
                <a:schemeClr val="tx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3387D64-1A2A-0222-D1FE-D24C42FA8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344" y="1954100"/>
            <a:ext cx="11929311" cy="25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8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C99E0051-602D-99B2-21FC-388C02228A39}"/>
              </a:ext>
            </a:extLst>
          </p:cNvPr>
          <p:cNvSpPr txBox="1">
            <a:spLocks/>
          </p:cNvSpPr>
          <p:nvPr/>
        </p:nvSpPr>
        <p:spPr>
          <a:xfrm>
            <a:off x="-1645156" y="-19050"/>
            <a:ext cx="6314210" cy="85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1.1. FIFO PIPES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FEC5C-C30F-FE00-9DB6-EFD29E0F7AB9}"/>
              </a:ext>
            </a:extLst>
          </p:cNvPr>
          <p:cNvSpPr txBox="1"/>
          <p:nvPr/>
        </p:nvSpPr>
        <p:spPr>
          <a:xfrm>
            <a:off x="611828" y="951277"/>
            <a:ext cx="2950681" cy="181588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struct </a:t>
            </a:r>
            <a:r>
              <a:rPr lang="en-US" sz="1400" b="1" dirty="0"/>
              <a:t>pipe</a:t>
            </a:r>
            <a:r>
              <a:rPr lang="en-US" sz="1400" dirty="0"/>
              <a:t> { </a:t>
            </a:r>
          </a:p>
          <a:p>
            <a:r>
              <a:rPr lang="en-US" sz="1400" dirty="0"/>
              <a:t>  int </a:t>
            </a:r>
            <a:r>
              <a:rPr lang="en-US" sz="1400" b="1" dirty="0"/>
              <a:t>id</a:t>
            </a:r>
            <a:r>
              <a:rPr lang="en-US" sz="1400" dirty="0"/>
              <a:t> // id of the pipe</a:t>
            </a:r>
          </a:p>
          <a:p>
            <a:r>
              <a:rPr lang="en-US" sz="1400" dirty="0"/>
              <a:t>  int </a:t>
            </a:r>
            <a:r>
              <a:rPr lang="en-US" sz="1400" b="1" dirty="0"/>
              <a:t>in</a:t>
            </a:r>
            <a:r>
              <a:rPr lang="en-US" sz="1400" dirty="0"/>
              <a:t> // input index of pipe data</a:t>
            </a:r>
          </a:p>
          <a:p>
            <a:r>
              <a:rPr lang="en-US" sz="1400" dirty="0"/>
              <a:t>  int </a:t>
            </a:r>
            <a:r>
              <a:rPr lang="en-US" sz="1400" b="1" dirty="0"/>
              <a:t>out</a:t>
            </a:r>
            <a:r>
              <a:rPr lang="en-US" sz="1400" dirty="0"/>
              <a:t> // output index of pipe data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writeE</a:t>
            </a:r>
            <a:r>
              <a:rPr lang="en-US" sz="1400" dirty="0"/>
              <a:t> </a:t>
            </a:r>
            <a:r>
              <a:rPr lang="en-US" sz="1400" b="1" dirty="0"/>
              <a:t>write</a:t>
            </a:r>
            <a:r>
              <a:rPr lang="en-US" sz="1400" dirty="0"/>
              <a:t> // access for write </a:t>
            </a:r>
          </a:p>
          <a:p>
            <a:r>
              <a:rPr lang="en-US" sz="1400" dirty="0"/>
              <a:t>  int </a:t>
            </a:r>
            <a:r>
              <a:rPr lang="en-US" sz="1400" b="1" dirty="0"/>
              <a:t>size</a:t>
            </a:r>
            <a:r>
              <a:rPr lang="en-US" sz="1400" dirty="0"/>
              <a:t> // size of data array</a:t>
            </a:r>
          </a:p>
          <a:p>
            <a:r>
              <a:rPr lang="en-US" sz="1400" dirty="0"/>
              <a:t>  char* </a:t>
            </a:r>
            <a:r>
              <a:rPr lang="en-US" sz="1400" b="1" dirty="0"/>
              <a:t>data</a:t>
            </a:r>
            <a:r>
              <a:rPr lang="en-US" sz="1400" dirty="0"/>
              <a:t> // data array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CC31143-7244-B7C1-5A4C-34B8F11E9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9684" y="786385"/>
            <a:ext cx="2950681" cy="198077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060A3CC-6885-6C9F-D2D3-EF24E1B2E24D}"/>
              </a:ext>
            </a:extLst>
          </p:cNvPr>
          <p:cNvSpPr/>
          <p:nvPr/>
        </p:nvSpPr>
        <p:spPr>
          <a:xfrm>
            <a:off x="3816096" y="1700784"/>
            <a:ext cx="591312" cy="365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8E399F-38BA-686C-F52E-CA3DE731B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1067" y="567279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Data structures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44E98-19D8-2CA1-4C0D-7EEEB3A67660}"/>
              </a:ext>
            </a:extLst>
          </p:cNvPr>
          <p:cNvSpPr txBox="1"/>
          <p:nvPr/>
        </p:nvSpPr>
        <p:spPr>
          <a:xfrm>
            <a:off x="614822" y="3099333"/>
            <a:ext cx="3792586" cy="73866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err="1"/>
              <a:t>pipeS</a:t>
            </a:r>
            <a:r>
              <a:rPr lang="en-US" sz="1400" dirty="0"/>
              <a:t>** </a:t>
            </a:r>
            <a:r>
              <a:rPr lang="en-US" sz="1400" b="1" dirty="0" err="1"/>
              <a:t>pipe_arr</a:t>
            </a:r>
            <a:r>
              <a:rPr lang="en-US" sz="1400" dirty="0"/>
              <a:t>;  // Array of pointers to pipes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int </a:t>
            </a:r>
            <a:r>
              <a:rPr lang="en-US" sz="1400" b="1" dirty="0" err="1"/>
              <a:t>pipe_arr_size</a:t>
            </a:r>
            <a:r>
              <a:rPr lang="en-US" sz="1400" dirty="0"/>
              <a:t>;  // Size of the array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int </a:t>
            </a:r>
            <a:r>
              <a:rPr lang="en-US" sz="1400" b="1" dirty="0" err="1"/>
              <a:t>pipes_ctr</a:t>
            </a:r>
            <a:r>
              <a:rPr lang="en-US" sz="1400" dirty="0"/>
              <a:t>;        // Counter for ids of pipes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C8BA42-FAF0-61FC-83D2-98DBF76BF5C8}"/>
              </a:ext>
            </a:extLst>
          </p:cNvPr>
          <p:cNvSpPr/>
          <p:nvPr/>
        </p:nvSpPr>
        <p:spPr>
          <a:xfrm>
            <a:off x="6294261" y="2996699"/>
            <a:ext cx="1991718" cy="821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write</a:t>
            </a:r>
            <a:r>
              <a:rPr lang="en-US" sz="1400" dirty="0">
                <a:solidFill>
                  <a:schemeClr val="tx1"/>
                </a:solidFill>
              </a:rPr>
              <a:t> flag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OPEN or CLOSED based on pipes write state</a:t>
            </a:r>
          </a:p>
        </p:txBody>
      </p:sp>
      <p:pic>
        <p:nvPicPr>
          <p:cNvPr id="22" name="Graphic 21" descr="Exclamation mark with solid fill">
            <a:extLst>
              <a:ext uri="{FF2B5EF4-FFF2-40B4-BE49-F238E27FC236}">
                <a16:creationId xmlns:a16="http://schemas.microsoft.com/office/drawing/2014/main" id="{C2A016E5-544C-B99A-4BBE-05E1C6447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2641" y="2412956"/>
            <a:ext cx="914400" cy="914400"/>
          </a:xfrm>
          <a:prstGeom prst="rect">
            <a:avLst/>
          </a:prstGeom>
        </p:spPr>
      </p:pic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150FBD33-9DC4-3A29-58B9-46F8749770C7}"/>
              </a:ext>
            </a:extLst>
          </p:cNvPr>
          <p:cNvSpPr txBox="1">
            <a:spLocks/>
          </p:cNvSpPr>
          <p:nvPr/>
        </p:nvSpPr>
        <p:spPr>
          <a:xfrm>
            <a:off x="611828" y="4577298"/>
            <a:ext cx="3795580" cy="17293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1) Pipe Open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b="1" dirty="0" err="1">
                <a:solidFill>
                  <a:schemeClr val="tx1"/>
                </a:solidFill>
              </a:rPr>
              <a:t>pipe_open</a:t>
            </a:r>
            <a:r>
              <a:rPr lang="en-US" dirty="0"/>
              <a:t>(size):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create new </a:t>
            </a:r>
            <a:r>
              <a:rPr lang="en-US" dirty="0" err="1"/>
              <a:t>pipeS</a:t>
            </a:r>
            <a:r>
              <a:rPr lang="en-US" dirty="0"/>
              <a:t> object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allocate memory for p and p-&gt;data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initialize p with id, in, out, write, size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add p to </a:t>
            </a:r>
            <a:r>
              <a:rPr lang="en-US" dirty="0" err="1"/>
              <a:t>pipe_arr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increment </a:t>
            </a:r>
            <a:r>
              <a:rPr lang="en-US" dirty="0" err="1"/>
              <a:t>pipe_arr_size</a:t>
            </a:r>
            <a:r>
              <a:rPr lang="en-US" dirty="0"/>
              <a:t> and </a:t>
            </a:r>
            <a:r>
              <a:rPr lang="en-US" dirty="0" err="1"/>
              <a:t>pipes_ctr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return p-&gt;id</a:t>
            </a:r>
          </a:p>
          <a:p>
            <a:endParaRPr lang="en-US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A6DFCD-E8D0-2FC8-40D7-FD59A382778C}"/>
              </a:ext>
            </a:extLst>
          </p:cNvPr>
          <p:cNvCxnSpPr/>
          <p:nvPr/>
        </p:nvCxnSpPr>
        <p:spPr>
          <a:xfrm>
            <a:off x="0" y="4032250"/>
            <a:ext cx="1228725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056F9B-0FEC-9058-4822-BC68C926C446}"/>
              </a:ext>
            </a:extLst>
          </p:cNvPr>
          <p:cNvSpPr txBox="1">
            <a:spLocks/>
          </p:cNvSpPr>
          <p:nvPr/>
        </p:nvSpPr>
        <p:spPr>
          <a:xfrm>
            <a:off x="180717" y="4082019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46845B9-3320-FB04-63A1-22903A28A2F2}"/>
              </a:ext>
            </a:extLst>
          </p:cNvPr>
          <p:cNvSpPr/>
          <p:nvPr/>
        </p:nvSpPr>
        <p:spPr>
          <a:xfrm>
            <a:off x="5010150" y="5194345"/>
            <a:ext cx="1390650" cy="247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0C1CF0-E013-8EF4-B4E6-42CDD78789FC}"/>
              </a:ext>
            </a:extLst>
          </p:cNvPr>
          <p:cNvSpPr/>
          <p:nvPr/>
        </p:nvSpPr>
        <p:spPr>
          <a:xfrm>
            <a:off x="6867372" y="4897062"/>
            <a:ext cx="3207055" cy="834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Called by Main twice in </a:t>
            </a:r>
            <a:r>
              <a:rPr lang="en-US" dirty="0" err="1">
                <a:solidFill>
                  <a:schemeClr val="tx1"/>
                </a:solidFill>
              </a:rPr>
              <a:t>test.c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Creates pipe1, pipe2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71354-80A1-62EA-34EC-55C07F13D47D}"/>
              </a:ext>
            </a:extLst>
          </p:cNvPr>
          <p:cNvSpPr txBox="1"/>
          <p:nvPr/>
        </p:nvSpPr>
        <p:spPr>
          <a:xfrm>
            <a:off x="8170155" y="987060"/>
            <a:ext cx="2950681" cy="138499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+mj-lt"/>
              </a:rPr>
              <a:t>struct </a:t>
            </a:r>
            <a:r>
              <a:rPr lang="en-US" sz="1400" b="1" dirty="0" err="1">
                <a:effectLst/>
                <a:latin typeface="+mj-lt"/>
              </a:rPr>
              <a:t>threadArgS</a:t>
            </a:r>
            <a:r>
              <a:rPr lang="en-US" sz="1400" b="0" dirty="0">
                <a:effectLst/>
                <a:latin typeface="+mj-lt"/>
              </a:rPr>
              <a:t> {</a:t>
            </a:r>
          </a:p>
          <a:p>
            <a:r>
              <a:rPr lang="en-US" sz="1400" b="0" dirty="0">
                <a:effectLst/>
                <a:latin typeface="+mj-lt"/>
              </a:rPr>
              <a:t>    int </a:t>
            </a:r>
            <a:r>
              <a:rPr lang="en-US" sz="1400" b="0" dirty="0" err="1">
                <a:effectLst/>
                <a:latin typeface="+mj-lt"/>
              </a:rPr>
              <a:t>pipein</a:t>
            </a:r>
            <a:r>
              <a:rPr lang="en-US" sz="1400" dirty="0">
                <a:latin typeface="+mj-lt"/>
              </a:rPr>
              <a:t> // Pipe to write</a:t>
            </a:r>
            <a:endParaRPr lang="en-US" sz="1400" b="0" dirty="0">
              <a:effectLst/>
              <a:latin typeface="+mj-lt"/>
            </a:endParaRPr>
          </a:p>
          <a:p>
            <a:r>
              <a:rPr lang="en-US" sz="1400" b="0" dirty="0">
                <a:effectLst/>
                <a:latin typeface="+mj-lt"/>
              </a:rPr>
              <a:t>    int </a:t>
            </a:r>
            <a:r>
              <a:rPr lang="en-US" sz="1400" b="0" dirty="0" err="1">
                <a:effectLst/>
                <a:latin typeface="+mj-lt"/>
              </a:rPr>
              <a:t>pipeout</a:t>
            </a:r>
            <a:r>
              <a:rPr lang="en-US" sz="1400" dirty="0">
                <a:latin typeface="+mj-lt"/>
              </a:rPr>
              <a:t> // Pipe to read</a:t>
            </a:r>
            <a:endParaRPr lang="en-US" sz="1400" b="0" dirty="0">
              <a:effectLst/>
              <a:latin typeface="+mj-lt"/>
            </a:endParaRPr>
          </a:p>
          <a:p>
            <a:r>
              <a:rPr lang="en-US" sz="1400" b="0" dirty="0">
                <a:effectLst/>
                <a:latin typeface="+mj-lt"/>
              </a:rPr>
              <a:t>    char* filename // Initial file</a:t>
            </a:r>
          </a:p>
          <a:p>
            <a:r>
              <a:rPr lang="en-US" sz="1400" b="0" dirty="0">
                <a:effectLst/>
                <a:latin typeface="+mj-lt"/>
              </a:rPr>
              <a:t>    bool  returned // Done flag</a:t>
            </a:r>
          </a:p>
          <a:p>
            <a:r>
              <a:rPr lang="en-US" sz="1400" b="0" dirty="0">
                <a:effectLst/>
                <a:latin typeface="+mj-lt"/>
              </a:rPr>
              <a:t>}</a:t>
            </a:r>
            <a:endParaRPr lang="en-US" sz="1400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6787A6-E45A-DF30-60B0-C4E31618C7CB}"/>
              </a:ext>
            </a:extLst>
          </p:cNvPr>
          <p:cNvSpPr txBox="1">
            <a:spLocks/>
          </p:cNvSpPr>
          <p:nvPr/>
        </p:nvSpPr>
        <p:spPr>
          <a:xfrm>
            <a:off x="358241" y="2745032"/>
            <a:ext cx="245425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Global Variables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0E0D003-9B7F-9FE7-1688-27E9F896B796}"/>
              </a:ext>
            </a:extLst>
          </p:cNvPr>
          <p:cNvSpPr/>
          <p:nvPr/>
        </p:nvSpPr>
        <p:spPr>
          <a:xfrm rot="2952899">
            <a:off x="6821070" y="2808700"/>
            <a:ext cx="241672" cy="149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355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C99E0051-602D-99B2-21FC-388C02228A39}"/>
              </a:ext>
            </a:extLst>
          </p:cNvPr>
          <p:cNvSpPr txBox="1">
            <a:spLocks/>
          </p:cNvSpPr>
          <p:nvPr/>
        </p:nvSpPr>
        <p:spPr>
          <a:xfrm>
            <a:off x="-1484165" y="-133749"/>
            <a:ext cx="6314210" cy="85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1.1. FIFO PIPES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D173C-B369-C902-1BCB-DB99D36EC9F4}"/>
              </a:ext>
            </a:extLst>
          </p:cNvPr>
          <p:cNvSpPr txBox="1"/>
          <p:nvPr/>
        </p:nvSpPr>
        <p:spPr>
          <a:xfrm>
            <a:off x="395101" y="827396"/>
            <a:ext cx="4576949" cy="309315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2) Pipe Write</a:t>
            </a:r>
          </a:p>
          <a:p>
            <a:pPr algn="l">
              <a:spcBef>
                <a:spcPts val="0"/>
              </a:spcBef>
            </a:pP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function </a:t>
            </a:r>
            <a:r>
              <a:rPr lang="en-US" sz="1500" b="1" dirty="0" err="1"/>
              <a:t>pipe_write</a:t>
            </a:r>
            <a:r>
              <a:rPr lang="en-US" sz="1500" dirty="0"/>
              <a:t>(p, c):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find pipe with id p in </a:t>
            </a:r>
            <a:r>
              <a:rPr lang="en-US" sz="1500" dirty="0" err="1"/>
              <a:t>pipe_arr</a:t>
            </a: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    if pipe exists and is open: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</a:t>
            </a:r>
            <a:r>
              <a:rPr lang="en-US" sz="1500" b="1" dirty="0"/>
              <a:t>wait</a:t>
            </a:r>
            <a:r>
              <a:rPr lang="en-US" sz="1500" dirty="0"/>
              <a:t> if pipe is full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write c to </a:t>
            </a:r>
            <a:r>
              <a:rPr lang="en-US" sz="1500" dirty="0" err="1"/>
              <a:t>pipe_arr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]-&gt;data[</a:t>
            </a:r>
            <a:r>
              <a:rPr lang="en-US" sz="1500" dirty="0" err="1"/>
              <a:t>pipe_arr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]-&gt;in]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increment </a:t>
            </a:r>
            <a:r>
              <a:rPr lang="en-US" sz="1500" dirty="0" err="1"/>
              <a:t>pipe_arr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]-&gt;in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if </a:t>
            </a:r>
            <a:r>
              <a:rPr lang="en-US" sz="1500" dirty="0" err="1"/>
              <a:t>pipe_arr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]-&gt;in reaches end of array, reset to 0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return 1 (success)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else: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return -1 (failure)</a:t>
            </a:r>
            <a:endParaRPr lang="en-001" sz="1500" dirty="0"/>
          </a:p>
          <a:p>
            <a:endParaRPr lang="en-US" sz="1400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39DDFA2-40B7-0043-6BEC-626098CADADF}"/>
              </a:ext>
            </a:extLst>
          </p:cNvPr>
          <p:cNvSpPr/>
          <p:nvPr/>
        </p:nvSpPr>
        <p:spPr>
          <a:xfrm>
            <a:off x="2997200" y="2030599"/>
            <a:ext cx="2241550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AB9381-ADAC-5E91-2230-BED969E390D1}"/>
              </a:ext>
            </a:extLst>
          </p:cNvPr>
          <p:cNvSpPr/>
          <p:nvPr/>
        </p:nvSpPr>
        <p:spPr>
          <a:xfrm>
            <a:off x="5340350" y="1735514"/>
            <a:ext cx="2292350" cy="834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 waiting </a:t>
            </a:r>
            <a:r>
              <a:rPr lang="en-US" dirty="0">
                <a:solidFill>
                  <a:schemeClr val="tx1"/>
                </a:solidFill>
              </a:rPr>
              <a:t>till the other thread reads data from pipe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31069-E7A9-C419-D2CF-16E1A41FF548}"/>
              </a:ext>
            </a:extLst>
          </p:cNvPr>
          <p:cNvSpPr txBox="1"/>
          <p:nvPr/>
        </p:nvSpPr>
        <p:spPr>
          <a:xfrm>
            <a:off x="7681468" y="2759199"/>
            <a:ext cx="4457700" cy="403187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3) Pipe Read</a:t>
            </a:r>
          </a:p>
          <a:p>
            <a:endParaRPr lang="en-US" sz="1500" b="1" dirty="0"/>
          </a:p>
          <a:p>
            <a:pPr algn="l">
              <a:spcBef>
                <a:spcPts val="0"/>
              </a:spcBef>
            </a:pPr>
            <a:r>
              <a:rPr lang="en-US" sz="1500" dirty="0"/>
              <a:t>function </a:t>
            </a:r>
            <a:r>
              <a:rPr lang="en-US" sz="1500" b="1" dirty="0" err="1"/>
              <a:t>pipe_read</a:t>
            </a:r>
            <a:r>
              <a:rPr lang="en-US" sz="1500" dirty="0"/>
              <a:t>(p, c):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find pipe with id p in </a:t>
            </a:r>
            <a:r>
              <a:rPr lang="en-US" sz="1500" dirty="0" err="1"/>
              <a:t>pipe_arr</a:t>
            </a: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    if pipe exists: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</a:t>
            </a:r>
            <a:r>
              <a:rPr lang="en-US" sz="1500" b="1" dirty="0"/>
              <a:t>wait</a:t>
            </a:r>
            <a:r>
              <a:rPr lang="en-US" sz="1500" dirty="0"/>
              <a:t> until pipe has data or is closed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if pipe is empty and closed: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    destroy pipe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    return 0 (destroyed)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else: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    read c from pipe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    increment </a:t>
            </a:r>
            <a:r>
              <a:rPr lang="en-US" sz="1500" dirty="0" err="1"/>
              <a:t>pipe_arr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]-&gt;out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    if </a:t>
            </a:r>
            <a:r>
              <a:rPr lang="en-US" sz="1500" dirty="0" err="1"/>
              <a:t>pipe_arr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]-&gt;out reaches end of array,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       reset to 0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       return 1 (success)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else: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return -1 (failure)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E405AE89-9D5B-5A48-55A3-E948B6F946B5}"/>
              </a:ext>
            </a:extLst>
          </p:cNvPr>
          <p:cNvSpPr/>
          <p:nvPr/>
        </p:nvSpPr>
        <p:spPr>
          <a:xfrm rot="10800000">
            <a:off x="5816600" y="3985829"/>
            <a:ext cx="2241550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45DFE7-9A15-4C12-FF78-2F4B3E62D8D5}"/>
              </a:ext>
            </a:extLst>
          </p:cNvPr>
          <p:cNvSpPr/>
          <p:nvPr/>
        </p:nvSpPr>
        <p:spPr>
          <a:xfrm>
            <a:off x="3244850" y="4046344"/>
            <a:ext cx="2460626" cy="1167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 waiting </a:t>
            </a:r>
            <a:r>
              <a:rPr lang="en-US" dirty="0">
                <a:solidFill>
                  <a:schemeClr val="tx1"/>
                </a:solidFill>
              </a:rPr>
              <a:t>till the other thread writes data or closes the pipe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F3290C6-1198-EC57-AEE4-C5BFBE5C4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572" y="4230304"/>
            <a:ext cx="2447985" cy="164924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7D11750-EC38-A073-569E-EF542581A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0600" y="477099"/>
            <a:ext cx="3106738" cy="2093059"/>
          </a:xfrm>
          <a:prstGeom prst="rect">
            <a:avLst/>
          </a:prstGeom>
        </p:spPr>
      </p:pic>
      <p:sp>
        <p:nvSpPr>
          <p:cNvPr id="32" name="Arrow: Left 31">
            <a:extLst>
              <a:ext uri="{FF2B5EF4-FFF2-40B4-BE49-F238E27FC236}">
                <a16:creationId xmlns:a16="http://schemas.microsoft.com/office/drawing/2014/main" id="{847CCFAC-BD0D-854E-E26B-A53AC9E5470A}"/>
              </a:ext>
            </a:extLst>
          </p:cNvPr>
          <p:cNvSpPr/>
          <p:nvPr/>
        </p:nvSpPr>
        <p:spPr>
          <a:xfrm rot="10800000">
            <a:off x="7727950" y="2034803"/>
            <a:ext cx="933450" cy="240271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62E7E3BA-E172-B293-E887-8DE511521E6A}"/>
              </a:ext>
            </a:extLst>
          </p:cNvPr>
          <p:cNvSpPr/>
          <p:nvPr/>
        </p:nvSpPr>
        <p:spPr>
          <a:xfrm>
            <a:off x="2839119" y="4534865"/>
            <a:ext cx="589216" cy="240271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4" name="Star: 7 Points 33">
            <a:extLst>
              <a:ext uri="{FF2B5EF4-FFF2-40B4-BE49-F238E27FC236}">
                <a16:creationId xmlns:a16="http://schemas.microsoft.com/office/drawing/2014/main" id="{92B23DB5-6455-4416-96B3-1A55B08FDE57}"/>
              </a:ext>
            </a:extLst>
          </p:cNvPr>
          <p:cNvSpPr/>
          <p:nvPr/>
        </p:nvSpPr>
        <p:spPr>
          <a:xfrm>
            <a:off x="11491912" y="538537"/>
            <a:ext cx="357187" cy="350297"/>
          </a:xfrm>
          <a:prstGeom prst="star7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46E953D-5F77-A4B6-86CC-4FB8CF4774DC}"/>
              </a:ext>
            </a:extLst>
          </p:cNvPr>
          <p:cNvSpPr txBox="1">
            <a:spLocks/>
          </p:cNvSpPr>
          <p:nvPr/>
        </p:nvSpPr>
        <p:spPr>
          <a:xfrm>
            <a:off x="-92333" y="361801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3641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090B2B-3809-034A-8D75-05978471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51" y="-214742"/>
            <a:ext cx="6314210" cy="855023"/>
          </a:xfrm>
        </p:spPr>
        <p:txBody>
          <a:bodyPr/>
          <a:lstStyle/>
          <a:p>
            <a:r>
              <a:rPr lang="en-US" b="1" dirty="0"/>
              <a:t>1.1. FIFO PIPES</a:t>
            </a:r>
            <a:endParaRPr lang="en-001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DA922-90D1-154F-DB30-14120BADC12A}"/>
              </a:ext>
            </a:extLst>
          </p:cNvPr>
          <p:cNvSpPr txBox="1"/>
          <p:nvPr/>
        </p:nvSpPr>
        <p:spPr>
          <a:xfrm>
            <a:off x="534801" y="1075482"/>
            <a:ext cx="3173599" cy="238526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500" b="1" dirty="0"/>
              <a:t>4) Pipe </a:t>
            </a:r>
            <a:r>
              <a:rPr lang="en-US" sz="1500" b="1" dirty="0" err="1"/>
              <a:t>WriteDone</a:t>
            </a:r>
            <a:endParaRPr lang="en-US" sz="1500" b="1" dirty="0"/>
          </a:p>
          <a:p>
            <a:pPr algn="l">
              <a:spcBef>
                <a:spcPts val="0"/>
              </a:spcBef>
            </a:pP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function </a:t>
            </a:r>
            <a:r>
              <a:rPr lang="en-US" sz="1500" dirty="0" err="1"/>
              <a:t>pipe_writeDone</a:t>
            </a:r>
            <a:r>
              <a:rPr lang="en-US" sz="1500" dirty="0"/>
              <a:t>(p):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find pipe with id = p in </a:t>
            </a:r>
            <a:r>
              <a:rPr lang="en-US" sz="1500" dirty="0" err="1"/>
              <a:t>pipe_arr</a:t>
            </a: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    if pipe exists and is open: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close pipe write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return 1 (success)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else: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    return -1 (failure)</a:t>
            </a:r>
            <a:endParaRPr lang="en-001" sz="1500" dirty="0"/>
          </a:p>
          <a:p>
            <a:endParaRPr lang="en-US" sz="1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866589-1423-C976-5A7C-0844A67F94CE}"/>
              </a:ext>
            </a:extLst>
          </p:cNvPr>
          <p:cNvCxnSpPr>
            <a:cxnSpLocks/>
          </p:cNvCxnSpPr>
          <p:nvPr/>
        </p:nvCxnSpPr>
        <p:spPr>
          <a:xfrm>
            <a:off x="0" y="3606800"/>
            <a:ext cx="383331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19BD36C-AEA8-1F75-A944-AEB56A5FC5B9}"/>
              </a:ext>
            </a:extLst>
          </p:cNvPr>
          <p:cNvSpPr txBox="1">
            <a:spLocks/>
          </p:cNvSpPr>
          <p:nvPr/>
        </p:nvSpPr>
        <p:spPr>
          <a:xfrm>
            <a:off x="53717" y="617003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04FF725-97A3-BE3A-E311-C087CCBF8A02}"/>
              </a:ext>
            </a:extLst>
          </p:cNvPr>
          <p:cNvSpPr txBox="1">
            <a:spLocks/>
          </p:cNvSpPr>
          <p:nvPr/>
        </p:nvSpPr>
        <p:spPr>
          <a:xfrm>
            <a:off x="3282950" y="7545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test.c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13A48-7DED-D5EC-8849-464F51053B52}"/>
              </a:ext>
            </a:extLst>
          </p:cNvPr>
          <p:cNvSpPr txBox="1"/>
          <p:nvPr/>
        </p:nvSpPr>
        <p:spPr>
          <a:xfrm>
            <a:off x="479961" y="4259164"/>
            <a:ext cx="623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THREAD MAIN : </a:t>
            </a:r>
            <a:r>
              <a:rPr lang="en-US" sz="1800" dirty="0"/>
              <a:t>main(</a:t>
            </a:r>
            <a:r>
              <a:rPr lang="en-US" sz="1800" dirty="0" err="1"/>
              <a:t>argc</a:t>
            </a:r>
            <a:r>
              <a:rPr lang="en-US" sz="1800" dirty="0"/>
              <a:t>, </a:t>
            </a:r>
            <a:r>
              <a:rPr lang="en-US" sz="1800" dirty="0" err="1"/>
              <a:t>argv</a:t>
            </a:r>
            <a:r>
              <a:rPr lang="en-US" sz="1800" dirty="0"/>
              <a:t>)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3C44DDA-F209-808A-1E7F-9B1694E3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49" y="4844384"/>
            <a:ext cx="971550" cy="971550"/>
          </a:xfrm>
          <a:prstGeom prst="rect">
            <a:avLst/>
          </a:prstGeom>
        </p:spPr>
      </p:pic>
      <p:sp>
        <p:nvSpPr>
          <p:cNvPr id="28" name="Arrow: Left 27">
            <a:extLst>
              <a:ext uri="{FF2B5EF4-FFF2-40B4-BE49-F238E27FC236}">
                <a16:creationId xmlns:a16="http://schemas.microsoft.com/office/drawing/2014/main" id="{0057C3E4-6FFD-E24E-F96B-B949639790C1}"/>
              </a:ext>
            </a:extLst>
          </p:cNvPr>
          <p:cNvSpPr/>
          <p:nvPr/>
        </p:nvSpPr>
        <p:spPr>
          <a:xfrm rot="10800000">
            <a:off x="2051050" y="5207919"/>
            <a:ext cx="1231900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7C065F-1723-C139-5094-517137FF8160}"/>
              </a:ext>
            </a:extLst>
          </p:cNvPr>
          <p:cNvSpPr txBox="1"/>
          <p:nvPr/>
        </p:nvSpPr>
        <p:spPr>
          <a:xfrm>
            <a:off x="1607249" y="4900144"/>
            <a:ext cx="2050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calls </a:t>
            </a:r>
            <a:r>
              <a:rPr lang="en-US" sz="1400" b="1" dirty="0" err="1"/>
              <a:t>pipe_open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A1E361-E629-629E-7068-441D3F1AE3E5}"/>
              </a:ext>
            </a:extLst>
          </p:cNvPr>
          <p:cNvSpPr/>
          <p:nvPr/>
        </p:nvSpPr>
        <p:spPr>
          <a:xfrm>
            <a:off x="3606800" y="4991100"/>
            <a:ext cx="1174750" cy="216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 1</a:t>
            </a:r>
            <a:endParaRPr lang="en-00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13D045-C160-F825-2AF9-8E328B00652C}"/>
              </a:ext>
            </a:extLst>
          </p:cNvPr>
          <p:cNvSpPr/>
          <p:nvPr/>
        </p:nvSpPr>
        <p:spPr>
          <a:xfrm>
            <a:off x="3606800" y="5416953"/>
            <a:ext cx="1174750" cy="216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 2</a:t>
            </a:r>
            <a:endParaRPr lang="en-001" dirty="0">
              <a:solidFill>
                <a:schemeClr val="tx1"/>
              </a:solidFill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62D05E99-EBAC-E8C9-1C31-4E1E10130251}"/>
              </a:ext>
            </a:extLst>
          </p:cNvPr>
          <p:cNvSpPr/>
          <p:nvPr/>
        </p:nvSpPr>
        <p:spPr>
          <a:xfrm rot="9662945">
            <a:off x="5088906" y="4868862"/>
            <a:ext cx="1231900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007AC93-1E1A-1BB8-4161-E62C06BC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9121" y="4220981"/>
            <a:ext cx="971550" cy="971550"/>
          </a:xfrm>
          <a:prstGeom prst="rect">
            <a:avLst/>
          </a:prstGeom>
        </p:spPr>
      </p:pic>
      <p:sp>
        <p:nvSpPr>
          <p:cNvPr id="35" name="Arrow: Left 34">
            <a:extLst>
              <a:ext uri="{FF2B5EF4-FFF2-40B4-BE49-F238E27FC236}">
                <a16:creationId xmlns:a16="http://schemas.microsoft.com/office/drawing/2014/main" id="{5375FD5D-0BE4-9879-2DED-FC2B8126B7EE}"/>
              </a:ext>
            </a:extLst>
          </p:cNvPr>
          <p:cNvSpPr/>
          <p:nvPr/>
        </p:nvSpPr>
        <p:spPr>
          <a:xfrm rot="12044961">
            <a:off x="5036362" y="5640452"/>
            <a:ext cx="1306463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DA36935-19CB-D2C7-4985-44577FE13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4449" y="5452394"/>
            <a:ext cx="971550" cy="9715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4C3BCB0-DCE3-CD24-1E17-11CC88AA2A9F}"/>
              </a:ext>
            </a:extLst>
          </p:cNvPr>
          <p:cNvSpPr txBox="1"/>
          <p:nvPr/>
        </p:nvSpPr>
        <p:spPr>
          <a:xfrm rot="20447825">
            <a:off x="4697849" y="4619421"/>
            <a:ext cx="2050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thread_create</a:t>
            </a:r>
            <a:r>
              <a:rPr lang="en-US" sz="1400" dirty="0"/>
              <a:t> (t1)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F6AB74-7DB4-5CFB-85E8-58B04742A12A}"/>
              </a:ext>
            </a:extLst>
          </p:cNvPr>
          <p:cNvSpPr txBox="1"/>
          <p:nvPr/>
        </p:nvSpPr>
        <p:spPr>
          <a:xfrm rot="1195763">
            <a:off x="4744709" y="5444739"/>
            <a:ext cx="2050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thread_create</a:t>
            </a:r>
            <a:r>
              <a:rPr lang="en-US" sz="1400" dirty="0"/>
              <a:t> (t2)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2D403B65-87F6-6E57-3243-EACA94083515}"/>
              </a:ext>
            </a:extLst>
          </p:cNvPr>
          <p:cNvSpPr/>
          <p:nvPr/>
        </p:nvSpPr>
        <p:spPr>
          <a:xfrm rot="10800000">
            <a:off x="7805591" y="5099508"/>
            <a:ext cx="1726973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B843D1-171F-0D19-71E4-64DBD1F73246}"/>
              </a:ext>
            </a:extLst>
          </p:cNvPr>
          <p:cNvSpPr txBox="1"/>
          <p:nvPr/>
        </p:nvSpPr>
        <p:spPr>
          <a:xfrm>
            <a:off x="9193726" y="4900144"/>
            <a:ext cx="2050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END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40175B-A48A-9970-5D95-01B91FE6DAB0}"/>
              </a:ext>
            </a:extLst>
          </p:cNvPr>
          <p:cNvSpPr txBox="1"/>
          <p:nvPr/>
        </p:nvSpPr>
        <p:spPr>
          <a:xfrm>
            <a:off x="7646629" y="4459601"/>
            <a:ext cx="20503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Active Waiting </a:t>
            </a:r>
            <a:r>
              <a:rPr lang="en-US" sz="1400" dirty="0"/>
              <a:t>till threads return -&gt;</a:t>
            </a:r>
          </a:p>
          <a:p>
            <a:pPr algn="ctr"/>
            <a:r>
              <a:rPr lang="en-US" sz="1400" dirty="0"/>
              <a:t> all returned = True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F85466-1B0D-8B8A-408C-BC753DC48575}"/>
              </a:ext>
            </a:extLst>
          </p:cNvPr>
          <p:cNvCxnSpPr>
            <a:cxnSpLocks/>
          </p:cNvCxnSpPr>
          <p:nvPr/>
        </p:nvCxnSpPr>
        <p:spPr>
          <a:xfrm flipV="1">
            <a:off x="3833318" y="0"/>
            <a:ext cx="0" cy="36019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0B2984-01B6-9AE9-CCCF-C0327FB10B9E}"/>
              </a:ext>
            </a:extLst>
          </p:cNvPr>
          <p:cNvSpPr txBox="1"/>
          <p:nvPr/>
        </p:nvSpPr>
        <p:spPr>
          <a:xfrm>
            <a:off x="3901921" y="387084"/>
            <a:ext cx="4146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t1 :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void* thread1(void*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Targs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431B37-D74F-6EBC-F635-AD9049D8CA91}"/>
              </a:ext>
            </a:extLst>
          </p:cNvPr>
          <p:cNvSpPr txBox="1"/>
          <p:nvPr/>
        </p:nvSpPr>
        <p:spPr>
          <a:xfrm>
            <a:off x="8145740" y="438355"/>
            <a:ext cx="4146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t2 :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void* thread2(void*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Targs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63B64B36-99EF-AE39-9B77-ACA5E025E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9484" y="859560"/>
            <a:ext cx="541742" cy="54174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374B691-8CC9-4DA7-2B6F-2A4ADCEA059C}"/>
              </a:ext>
            </a:extLst>
          </p:cNvPr>
          <p:cNvSpPr txBox="1"/>
          <p:nvPr/>
        </p:nvSpPr>
        <p:spPr>
          <a:xfrm>
            <a:off x="3532924" y="964537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32175A05-A4A9-2E0E-4D80-C1C088758CD1}"/>
              </a:ext>
            </a:extLst>
          </p:cNvPr>
          <p:cNvSpPr/>
          <p:nvPr/>
        </p:nvSpPr>
        <p:spPr>
          <a:xfrm rot="10800000">
            <a:off x="4864543" y="1001481"/>
            <a:ext cx="2198007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9B8863-5D72-A656-C8E4-12D86B3E69F4}"/>
              </a:ext>
            </a:extLst>
          </p:cNvPr>
          <p:cNvSpPr txBox="1"/>
          <p:nvPr/>
        </p:nvSpPr>
        <p:spPr>
          <a:xfrm>
            <a:off x="4652800" y="750902"/>
            <a:ext cx="2521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reads &lt;file&gt; passed from main</a:t>
            </a:r>
          </a:p>
          <a:p>
            <a:pPr algn="ctr"/>
            <a:endParaRPr lang="en-US" sz="1400" dirty="0"/>
          </a:p>
          <a:p>
            <a:pPr algn="ctr"/>
            <a:r>
              <a:rPr lang="en-US" sz="1400" b="1" dirty="0" err="1"/>
              <a:t>pipe_w</a:t>
            </a:r>
            <a:r>
              <a:rPr lang="en-US" sz="1400" b="1" dirty="0" err="1">
                <a:solidFill>
                  <a:schemeClr val="tx1"/>
                </a:solidFill>
              </a:rPr>
              <a:t>rite</a:t>
            </a:r>
            <a:r>
              <a:rPr lang="en-US" sz="1400" b="1" dirty="0">
                <a:solidFill>
                  <a:schemeClr val="tx1"/>
                </a:solidFill>
              </a:rPr>
              <a:t>(pipe1,file’s char)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021EF4-5FC1-C29F-B0E5-D3EB197C79BF}"/>
              </a:ext>
            </a:extLst>
          </p:cNvPr>
          <p:cNvSpPr/>
          <p:nvPr/>
        </p:nvSpPr>
        <p:spPr>
          <a:xfrm>
            <a:off x="7096364" y="1008293"/>
            <a:ext cx="1126692" cy="264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pipe 1</a:t>
            </a:r>
            <a:endParaRPr lang="en-001" sz="1400" dirty="0">
              <a:solidFill>
                <a:schemeClr val="tx1"/>
              </a:solidFill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C8C094A5-1408-9D14-912B-F86D56DB3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6108" y="874178"/>
            <a:ext cx="541742" cy="54174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2B598D8-CBA9-E0E7-3DCC-BF25490EF759}"/>
              </a:ext>
            </a:extLst>
          </p:cNvPr>
          <p:cNvSpPr txBox="1"/>
          <p:nvPr/>
        </p:nvSpPr>
        <p:spPr>
          <a:xfrm>
            <a:off x="9983218" y="966345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5E619F6E-F858-C34E-5532-6B9827DA540B}"/>
              </a:ext>
            </a:extLst>
          </p:cNvPr>
          <p:cNvSpPr/>
          <p:nvPr/>
        </p:nvSpPr>
        <p:spPr>
          <a:xfrm rot="10800000">
            <a:off x="8268807" y="996187"/>
            <a:ext cx="2198007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7292B8B-FFDF-3567-A91E-98626493D651}"/>
              </a:ext>
            </a:extLst>
          </p:cNvPr>
          <p:cNvSpPr txBox="1"/>
          <p:nvPr/>
        </p:nvSpPr>
        <p:spPr>
          <a:xfrm>
            <a:off x="8106814" y="761099"/>
            <a:ext cx="2521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pipe_</a:t>
            </a:r>
            <a:r>
              <a:rPr lang="en-US" sz="1400" b="1" dirty="0" err="1">
                <a:solidFill>
                  <a:schemeClr val="tx1"/>
                </a:solidFill>
              </a:rPr>
              <a:t>read</a:t>
            </a:r>
            <a:r>
              <a:rPr lang="en-US" sz="1400" b="1" dirty="0">
                <a:solidFill>
                  <a:schemeClr val="tx1"/>
                </a:solidFill>
              </a:rPr>
              <a:t>(pipe1,read char)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</a:t>
            </a:r>
            <a:r>
              <a:rPr lang="en-US" sz="1400" dirty="0">
                <a:solidFill>
                  <a:schemeClr val="tx1"/>
                </a:solidFill>
              </a:rPr>
              <a:t>rites data i</a:t>
            </a:r>
            <a:r>
              <a:rPr lang="en-US" sz="1400" dirty="0"/>
              <a:t>n &lt;file&gt;.copy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1E500A29-2964-2D62-15FF-448CC1AD990D}"/>
              </a:ext>
            </a:extLst>
          </p:cNvPr>
          <p:cNvSpPr/>
          <p:nvPr/>
        </p:nvSpPr>
        <p:spPr>
          <a:xfrm>
            <a:off x="8286110" y="2781792"/>
            <a:ext cx="2097323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45B6D1D-A22C-CE69-8B4A-5B5859D8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6108" y="2632923"/>
            <a:ext cx="541742" cy="54174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4E0E52C-6F04-83BC-191B-B4E744BFED63}"/>
              </a:ext>
            </a:extLst>
          </p:cNvPr>
          <p:cNvSpPr txBox="1"/>
          <p:nvPr/>
        </p:nvSpPr>
        <p:spPr>
          <a:xfrm>
            <a:off x="9983218" y="2735091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EC90C2-7C2A-66FE-DD0F-864F13A6E669}"/>
              </a:ext>
            </a:extLst>
          </p:cNvPr>
          <p:cNvSpPr txBox="1"/>
          <p:nvPr/>
        </p:nvSpPr>
        <p:spPr>
          <a:xfrm>
            <a:off x="8073775" y="2539517"/>
            <a:ext cx="2521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Reads &lt;file&gt;.copy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/>
          </a:p>
          <a:p>
            <a:pPr algn="ctr"/>
            <a:r>
              <a:rPr lang="en-US" sz="1400" b="1" dirty="0" err="1"/>
              <a:t>pipe_w</a:t>
            </a:r>
            <a:r>
              <a:rPr lang="en-US" sz="1400" b="1" dirty="0" err="1">
                <a:solidFill>
                  <a:schemeClr val="tx1"/>
                </a:solidFill>
              </a:rPr>
              <a:t>rite</a:t>
            </a:r>
            <a:r>
              <a:rPr lang="en-US" sz="1400" b="1" dirty="0">
                <a:solidFill>
                  <a:schemeClr val="tx1"/>
                </a:solidFill>
              </a:rPr>
              <a:t>(pipe2,file’s char)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81B5DA-5079-B26A-3687-C2BA96A03B10}"/>
              </a:ext>
            </a:extLst>
          </p:cNvPr>
          <p:cNvSpPr/>
          <p:nvPr/>
        </p:nvSpPr>
        <p:spPr>
          <a:xfrm>
            <a:off x="7079853" y="2743585"/>
            <a:ext cx="1126692" cy="264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pipe 2</a:t>
            </a:r>
            <a:endParaRPr lang="en-001" sz="1400" dirty="0">
              <a:solidFill>
                <a:schemeClr val="tx1"/>
              </a:solidFill>
            </a:endParaRPr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DEEA7B22-1021-AAA5-2CF3-92CF1BB6BBD3}"/>
              </a:ext>
            </a:extLst>
          </p:cNvPr>
          <p:cNvSpPr/>
          <p:nvPr/>
        </p:nvSpPr>
        <p:spPr>
          <a:xfrm>
            <a:off x="4902965" y="2778459"/>
            <a:ext cx="2097323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140A4-8A25-CCBB-4B51-6B52F59959FF}"/>
              </a:ext>
            </a:extLst>
          </p:cNvPr>
          <p:cNvSpPr txBox="1"/>
          <p:nvPr/>
        </p:nvSpPr>
        <p:spPr>
          <a:xfrm>
            <a:off x="4701647" y="2555350"/>
            <a:ext cx="2521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pipe_</a:t>
            </a:r>
            <a:r>
              <a:rPr lang="en-US" sz="1400" b="1" dirty="0" err="1">
                <a:solidFill>
                  <a:schemeClr val="tx1"/>
                </a:solidFill>
              </a:rPr>
              <a:t>read</a:t>
            </a:r>
            <a:r>
              <a:rPr lang="en-US" sz="1400" b="1" dirty="0">
                <a:solidFill>
                  <a:schemeClr val="tx1"/>
                </a:solidFill>
              </a:rPr>
              <a:t>(pipe2,read char)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w</a:t>
            </a:r>
            <a:r>
              <a:rPr lang="en-US" sz="1400" dirty="0">
                <a:solidFill>
                  <a:schemeClr val="tx1"/>
                </a:solidFill>
              </a:rPr>
              <a:t>rites data </a:t>
            </a:r>
            <a:r>
              <a:rPr lang="en-US" sz="1400" dirty="0"/>
              <a:t>in &lt;file&gt;.copy2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6D7C3772-27A4-73EC-5B13-DDDC34FB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1658" y="2600611"/>
            <a:ext cx="541742" cy="541742"/>
          </a:xfrm>
          <a:prstGeom prst="rect">
            <a:avLst/>
          </a:prstGeom>
        </p:spPr>
      </p:pic>
      <p:sp>
        <p:nvSpPr>
          <p:cNvPr id="70" name="Arrow: Left 69">
            <a:extLst>
              <a:ext uri="{FF2B5EF4-FFF2-40B4-BE49-F238E27FC236}">
                <a16:creationId xmlns:a16="http://schemas.microsoft.com/office/drawing/2014/main" id="{26E3DC16-C625-3B0E-8B56-236B1B8ABAC1}"/>
              </a:ext>
            </a:extLst>
          </p:cNvPr>
          <p:cNvSpPr/>
          <p:nvPr/>
        </p:nvSpPr>
        <p:spPr>
          <a:xfrm rot="16200000">
            <a:off x="10642942" y="1871156"/>
            <a:ext cx="541743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A5CA77-D2CD-F5AD-172A-C2552FE27455}"/>
              </a:ext>
            </a:extLst>
          </p:cNvPr>
          <p:cNvSpPr txBox="1"/>
          <p:nvPr/>
        </p:nvSpPr>
        <p:spPr>
          <a:xfrm>
            <a:off x="8422183" y="1741045"/>
            <a:ext cx="2613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writeDone</a:t>
            </a:r>
            <a:r>
              <a:rPr lang="en-US" sz="1400" b="1" dirty="0"/>
              <a:t>(pipe1) </a:t>
            </a:r>
            <a:r>
              <a:rPr lang="en-US" sz="1400" dirty="0"/>
              <a:t>from </a:t>
            </a:r>
            <a:r>
              <a:rPr lang="en-US" sz="1400" b="1" dirty="0"/>
              <a:t>t1</a:t>
            </a:r>
          </a:p>
          <a:p>
            <a:pPr algn="ctr"/>
            <a:r>
              <a:rPr lang="en-US" sz="1400" dirty="0"/>
              <a:t>and empty pipe1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8814F5-ACAC-A0E2-62B4-CD9C34D2B9D0}"/>
              </a:ext>
            </a:extLst>
          </p:cNvPr>
          <p:cNvSpPr txBox="1"/>
          <p:nvPr/>
        </p:nvSpPr>
        <p:spPr>
          <a:xfrm>
            <a:off x="3629373" y="2702492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74F04A6-BA27-AC49-1ED9-7BFC8220898A}"/>
              </a:ext>
            </a:extLst>
          </p:cNvPr>
          <p:cNvSpPr txBox="1"/>
          <p:nvPr/>
        </p:nvSpPr>
        <p:spPr>
          <a:xfrm>
            <a:off x="10282733" y="1799634"/>
            <a:ext cx="2613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destroys</a:t>
            </a:r>
            <a:r>
              <a:rPr lang="en-US" sz="1400" dirty="0">
                <a:solidFill>
                  <a:schemeClr val="tx1"/>
                </a:solidFill>
              </a:rPr>
              <a:t> pipe1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D0AA5C-AA30-7484-1291-256030862898}"/>
              </a:ext>
            </a:extLst>
          </p:cNvPr>
          <p:cNvSpPr txBox="1"/>
          <p:nvPr/>
        </p:nvSpPr>
        <p:spPr>
          <a:xfrm>
            <a:off x="6069471" y="4538614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A63C55-DCCA-63E4-ED80-67BF10DAEC03}"/>
              </a:ext>
            </a:extLst>
          </p:cNvPr>
          <p:cNvSpPr txBox="1"/>
          <p:nvPr/>
        </p:nvSpPr>
        <p:spPr>
          <a:xfrm>
            <a:off x="6084029" y="5759159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FD6392-4CA7-2803-6EDC-9618A72F304B}"/>
              </a:ext>
            </a:extLst>
          </p:cNvPr>
          <p:cNvSpPr txBox="1"/>
          <p:nvPr/>
        </p:nvSpPr>
        <p:spPr>
          <a:xfrm>
            <a:off x="471973" y="5126970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main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280BDA6-D2A0-B100-5208-89318EC8E7C0}"/>
              </a:ext>
            </a:extLst>
          </p:cNvPr>
          <p:cNvSpPr txBox="1">
            <a:spLocks/>
          </p:cNvSpPr>
          <p:nvPr/>
        </p:nvSpPr>
        <p:spPr>
          <a:xfrm>
            <a:off x="-947305" y="-3007"/>
            <a:ext cx="6314210" cy="85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1.2. Primality tester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CD587-4A80-88E0-11DF-FCBEC35E3E76}"/>
              </a:ext>
            </a:extLst>
          </p:cNvPr>
          <p:cNvSpPr txBox="1">
            <a:spLocks/>
          </p:cNvSpPr>
          <p:nvPr/>
        </p:nvSpPr>
        <p:spPr>
          <a:xfrm>
            <a:off x="69850" y="424504"/>
            <a:ext cx="22860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PrimalityTester.c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3575E-8B1C-9C8A-0F9E-B31A2D24001E}"/>
              </a:ext>
            </a:extLst>
          </p:cNvPr>
          <p:cNvSpPr txBox="1"/>
          <p:nvPr/>
        </p:nvSpPr>
        <p:spPr>
          <a:xfrm>
            <a:off x="439845" y="2305474"/>
            <a:ext cx="4146322" cy="4416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nsolas" panose="020B0609020204030204" pitchFamily="49" charset="0"/>
              </a:rPr>
              <a:t>void* worker(void* Wargs)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500" dirty="0"/>
              <a:t>worker loop:</a:t>
            </a:r>
          </a:p>
          <a:p>
            <a:pPr lvl="1"/>
            <a:r>
              <a:rPr lang="en-US" sz="1500" dirty="0"/>
              <a:t> while (1)</a:t>
            </a:r>
          </a:p>
          <a:p>
            <a:pPr lvl="1"/>
            <a:r>
              <a:rPr lang="en-US" sz="1500" dirty="0"/>
              <a:t>   wait until a job is assigned (busy flag is true or terminate flag is set)</a:t>
            </a:r>
          </a:p>
          <a:p>
            <a:pPr lvl="1"/>
            <a:r>
              <a:rPr lang="en-US" sz="1500" dirty="0"/>
              <a:t>    if terminate flag is set:</a:t>
            </a:r>
          </a:p>
          <a:p>
            <a:pPr lvl="1"/>
            <a:r>
              <a:rPr lang="en-US" sz="1500" dirty="0"/>
              <a:t>      print goodbye message and terminate</a:t>
            </a:r>
          </a:p>
          <a:p>
            <a:pPr lvl="1"/>
            <a:r>
              <a:rPr lang="en-US" sz="1500" dirty="0"/>
              <a:t>    else:</a:t>
            </a:r>
          </a:p>
          <a:p>
            <a:pPr lvl="1"/>
            <a:r>
              <a:rPr lang="en-US" sz="1500" dirty="0"/>
              <a:t>      get the job (number to check)</a:t>
            </a:r>
          </a:p>
          <a:p>
            <a:pPr lvl="1"/>
            <a:r>
              <a:rPr lang="en-US" sz="1500" dirty="0"/>
              <a:t>      if number is less than or equal to 1:</a:t>
            </a:r>
          </a:p>
          <a:p>
            <a:pPr lvl="1"/>
            <a:r>
              <a:rPr lang="en-US" sz="1500" dirty="0"/>
              <a:t>        print number is not prime</a:t>
            </a:r>
          </a:p>
          <a:p>
            <a:pPr lvl="1"/>
            <a:r>
              <a:rPr lang="en-US" sz="1500" dirty="0"/>
              <a:t>      else:</a:t>
            </a:r>
          </a:p>
          <a:p>
            <a:pPr lvl="1"/>
            <a:r>
              <a:rPr lang="en-US" sz="1500" dirty="0"/>
              <a:t>        use square root algorithm to check if number is prime</a:t>
            </a:r>
          </a:p>
          <a:p>
            <a:pPr lvl="1"/>
            <a:r>
              <a:rPr lang="en-US" sz="1500" dirty="0"/>
              <a:t>        print result (prime or not prime)</a:t>
            </a:r>
          </a:p>
          <a:p>
            <a:pPr lvl="1"/>
            <a:r>
              <a:rPr lang="en-US" sz="1500" dirty="0"/>
              <a:t>    reset worker state (busy flag to false)</a:t>
            </a:r>
            <a:endParaRPr lang="en-001" sz="1500" dirty="0"/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C75DF4F4-4191-0D33-79A9-9B96228C9BD2}"/>
              </a:ext>
            </a:extLst>
          </p:cNvPr>
          <p:cNvSpPr/>
          <p:nvPr/>
        </p:nvSpPr>
        <p:spPr>
          <a:xfrm rot="10800000">
            <a:off x="4648920" y="3306762"/>
            <a:ext cx="1428750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FFAEF-C1FE-0B20-F6CC-2E79F219158F}"/>
              </a:ext>
            </a:extLst>
          </p:cNvPr>
          <p:cNvSpPr/>
          <p:nvPr/>
        </p:nvSpPr>
        <p:spPr>
          <a:xfrm>
            <a:off x="6114332" y="3085954"/>
            <a:ext cx="4737100" cy="930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Active waiting till the main: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tx1"/>
                </a:solidFill>
              </a:rPr>
              <a:t>Assigns a job to the worker : </a:t>
            </a:r>
            <a:r>
              <a:rPr lang="en-US" u="sng" dirty="0">
                <a:solidFill>
                  <a:schemeClr val="tx1"/>
                </a:solidFill>
              </a:rPr>
              <a:t>busy</a:t>
            </a:r>
            <a:r>
              <a:rPr lang="en-US" dirty="0">
                <a:solidFill>
                  <a:schemeClr val="tx1"/>
                </a:solidFill>
              </a:rPr>
              <a:t> flag is 1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>
                <a:solidFill>
                  <a:schemeClr val="tx1"/>
                </a:solidFill>
              </a:rPr>
              <a:t>Terminates it : </a:t>
            </a:r>
            <a:r>
              <a:rPr lang="en-US" u="sng" dirty="0">
                <a:solidFill>
                  <a:schemeClr val="tx1"/>
                </a:solidFill>
              </a:rPr>
              <a:t>terminate</a:t>
            </a:r>
            <a:r>
              <a:rPr lang="en-US" dirty="0">
                <a:solidFill>
                  <a:schemeClr val="tx1"/>
                </a:solidFill>
              </a:rPr>
              <a:t> flag is 1 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49F6902-E7EB-0A3C-269C-E6F3B0F65F3B}"/>
              </a:ext>
            </a:extLst>
          </p:cNvPr>
          <p:cNvSpPr/>
          <p:nvPr/>
        </p:nvSpPr>
        <p:spPr>
          <a:xfrm rot="11852996">
            <a:off x="4652529" y="4153440"/>
            <a:ext cx="1428750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F60AA2-8A27-FB6F-2BAF-EE3006E8A245}"/>
              </a:ext>
            </a:extLst>
          </p:cNvPr>
          <p:cNvSpPr/>
          <p:nvPr/>
        </p:nvSpPr>
        <p:spPr>
          <a:xfrm>
            <a:off x="6107114" y="4275677"/>
            <a:ext cx="5295900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Informs main that its terminated: </a:t>
            </a:r>
            <a:r>
              <a:rPr lang="en-US" dirty="0">
                <a:solidFill>
                  <a:schemeClr val="tx1"/>
                </a:solidFill>
              </a:rPr>
              <a:t>terminated flag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ACBE4-6C3B-60F7-D055-48BB32AFBEAB}"/>
              </a:ext>
            </a:extLst>
          </p:cNvPr>
          <p:cNvSpPr txBox="1"/>
          <p:nvPr/>
        </p:nvSpPr>
        <p:spPr>
          <a:xfrm>
            <a:off x="424415" y="852016"/>
            <a:ext cx="649605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onsolas" panose="020B0609020204030204" pitchFamily="49" charset="0"/>
              </a:rPr>
              <a:t>struct </a:t>
            </a:r>
            <a:r>
              <a:rPr lang="en-US" sz="1400" b="1" dirty="0" err="1">
                <a:effectLst/>
                <a:latin typeface="Consolas" panose="020B0609020204030204" pitchFamily="49" charset="0"/>
              </a:rPr>
              <a:t>workerArgS</a:t>
            </a:r>
            <a:r>
              <a:rPr lang="en-US" sz="140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effectLst/>
                <a:latin typeface="Consolas" panose="020B0609020204030204" pitchFamily="49" charset="0"/>
              </a:rPr>
              <a:t>    bool busy // When thread/worker is assigned a job</a:t>
            </a:r>
          </a:p>
          <a:p>
            <a:r>
              <a:rPr lang="en-US" sz="1400" dirty="0">
                <a:effectLst/>
                <a:latin typeface="Consolas" panose="020B0609020204030204" pitchFamily="49" charset="0"/>
              </a:rPr>
              <a:t>    int job   // Job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>
                <a:effectLst/>
                <a:latin typeface="Consolas" panose="020B0609020204030204" pitchFamily="49" charset="0"/>
              </a:rPr>
              <a:t>Int to check if its prime or not</a:t>
            </a:r>
          </a:p>
          <a:p>
            <a:r>
              <a:rPr lang="en-US" sz="1400" dirty="0">
                <a:effectLst/>
                <a:latin typeface="Consolas" panose="020B0609020204030204" pitchFamily="49" charset="0"/>
              </a:rPr>
              <a:t>    bool* terminate // Main variabl</a:t>
            </a:r>
            <a:r>
              <a:rPr lang="en-US" sz="1400" dirty="0">
                <a:latin typeface="Consolas" panose="020B0609020204030204" pitchFamily="49" charset="0"/>
              </a:rPr>
              <a:t>e to terminate all threads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effectLst/>
                <a:latin typeface="Consolas" panose="020B0609020204030204" pitchFamily="49" charset="0"/>
              </a:rPr>
              <a:t>    bool terminated // Inform main that the thread is terminated</a:t>
            </a:r>
          </a:p>
          <a:p>
            <a:r>
              <a:rPr lang="en-US" sz="140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BB61DD5-6B0B-6E19-08A0-7E391773FA80}"/>
              </a:ext>
            </a:extLst>
          </p:cNvPr>
          <p:cNvSpPr/>
          <p:nvPr/>
        </p:nvSpPr>
        <p:spPr>
          <a:xfrm rot="10800000">
            <a:off x="4622830" y="4640802"/>
            <a:ext cx="183179" cy="1083342"/>
          </a:xfrm>
          <a:prstGeom prst="leftBrace">
            <a:avLst>
              <a:gd name="adj1" fmla="val 8333"/>
              <a:gd name="adj2" fmla="val 5187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AC23B-3654-92E9-FE60-2F53F6F7E267}"/>
              </a:ext>
            </a:extLst>
          </p:cNvPr>
          <p:cNvSpPr txBox="1"/>
          <p:nvPr/>
        </p:nvSpPr>
        <p:spPr>
          <a:xfrm>
            <a:off x="4775574" y="4942846"/>
            <a:ext cx="64960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onsolas" panose="020B0609020204030204" pitchFamily="49" charset="0"/>
              </a:rPr>
              <a:t>Geeks for geeks code.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280BDA6-D2A0-B100-5208-89318EC8E7C0}"/>
              </a:ext>
            </a:extLst>
          </p:cNvPr>
          <p:cNvSpPr txBox="1">
            <a:spLocks/>
          </p:cNvSpPr>
          <p:nvPr/>
        </p:nvSpPr>
        <p:spPr>
          <a:xfrm>
            <a:off x="-947305" y="-3007"/>
            <a:ext cx="6314210" cy="85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1.2. Primality tester</a:t>
            </a:r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CD587-4A80-88E0-11DF-FCBEC35E3E76}"/>
              </a:ext>
            </a:extLst>
          </p:cNvPr>
          <p:cNvSpPr txBox="1">
            <a:spLocks/>
          </p:cNvSpPr>
          <p:nvPr/>
        </p:nvSpPr>
        <p:spPr>
          <a:xfrm>
            <a:off x="107950" y="594841"/>
            <a:ext cx="228600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PrimalityTester.c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ECF2CA7-F8D7-A693-FC66-B1B125764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3" y="136525"/>
            <a:ext cx="971550" cy="971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272167-3B9A-81DD-964E-D31A25CFEDA7}"/>
              </a:ext>
            </a:extLst>
          </p:cNvPr>
          <p:cNvSpPr txBox="1"/>
          <p:nvPr/>
        </p:nvSpPr>
        <p:spPr>
          <a:xfrm>
            <a:off x="8653461" y="468411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main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0D57A3B-E60B-4BCC-026D-BC48381ABA9D}"/>
              </a:ext>
            </a:extLst>
          </p:cNvPr>
          <p:cNvSpPr/>
          <p:nvPr/>
        </p:nvSpPr>
        <p:spPr>
          <a:xfrm rot="16200000">
            <a:off x="9185477" y="1457026"/>
            <a:ext cx="797161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3B6AE-55C1-F2D4-0514-83665D66B274}"/>
              </a:ext>
            </a:extLst>
          </p:cNvPr>
          <p:cNvSpPr txBox="1"/>
          <p:nvPr/>
        </p:nvSpPr>
        <p:spPr>
          <a:xfrm>
            <a:off x="9584057" y="1279664"/>
            <a:ext cx="261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reads num of workers (n) and the jobs(int[]) from terminal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7256D880-C2A0-EFE2-424F-C65ECBABB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749" y="2069532"/>
            <a:ext cx="691788" cy="6917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1B66A9-FC8F-4969-C350-BA438DB5A0ED}"/>
              </a:ext>
            </a:extLst>
          </p:cNvPr>
          <p:cNvSpPr txBox="1"/>
          <p:nvPr/>
        </p:nvSpPr>
        <p:spPr>
          <a:xfrm>
            <a:off x="205454" y="990876"/>
            <a:ext cx="6540158" cy="540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500" dirty="0" err="1"/>
              <a:t>workersNo</a:t>
            </a:r>
            <a:r>
              <a:rPr lang="en-US" sz="1500" dirty="0"/>
              <a:t> = number of workers (from command line argument)</a:t>
            </a:r>
          </a:p>
          <a:p>
            <a:pPr algn="l">
              <a:spcBef>
                <a:spcPts val="0"/>
              </a:spcBef>
            </a:pP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allocate memory for worker threads (t) and worker arguments (</a:t>
            </a:r>
            <a:r>
              <a:rPr lang="en-US" sz="1500" dirty="0" err="1"/>
              <a:t>args</a:t>
            </a:r>
            <a:r>
              <a:rPr lang="en-US" sz="1500" dirty="0"/>
              <a:t>)</a:t>
            </a:r>
          </a:p>
          <a:p>
            <a:pPr algn="l">
              <a:spcBef>
                <a:spcPts val="0"/>
              </a:spcBef>
            </a:pP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create worker threads and initialize their arguments: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- busy: false (not working)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- terminate: pointer to a </a:t>
            </a:r>
            <a:r>
              <a:rPr lang="en-US" sz="1500" dirty="0" err="1"/>
              <a:t>boolean</a:t>
            </a:r>
            <a:r>
              <a:rPr lang="en-US" sz="1500" dirty="0"/>
              <a:t> flag (initially false)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- terminated: flag indicating worker finished (initially false)</a:t>
            </a:r>
          </a:p>
          <a:p>
            <a:pPr algn="l">
              <a:spcBef>
                <a:spcPts val="0"/>
              </a:spcBef>
            </a:pP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loop through numbers to check (from command line arguments after the first one):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num = current number</a:t>
            </a:r>
          </a:p>
          <a:p>
            <a:pPr algn="l">
              <a:spcBef>
                <a:spcPts val="0"/>
              </a:spcBef>
            </a:pP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  use round-robin approach to assign job to a worker: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- loop until a free worker is found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- set worker's job to num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    - set worker's busy flag to true</a:t>
            </a:r>
          </a:p>
          <a:p>
            <a:pPr algn="l">
              <a:spcBef>
                <a:spcPts val="0"/>
              </a:spcBef>
            </a:pP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wait for all workers to finish their current jobs</a:t>
            </a:r>
          </a:p>
          <a:p>
            <a:pPr algn="l">
              <a:spcBef>
                <a:spcPts val="0"/>
              </a:spcBef>
            </a:pP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set terminate flag to true (signal workers to stop)</a:t>
            </a:r>
          </a:p>
          <a:p>
            <a:pPr algn="l">
              <a:spcBef>
                <a:spcPts val="0"/>
              </a:spcBef>
            </a:pP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/>
              <a:t>wait for all workers to terminate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371496-AE25-FEEC-04A9-490DA378A333}"/>
              </a:ext>
            </a:extLst>
          </p:cNvPr>
          <p:cNvSpPr txBox="1"/>
          <p:nvPr/>
        </p:nvSpPr>
        <p:spPr>
          <a:xfrm>
            <a:off x="6310520" y="2166917"/>
            <a:ext cx="18611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t</a:t>
            </a:r>
            <a:r>
              <a:rPr lang="en-US" sz="1100" b="1" dirty="0">
                <a:solidFill>
                  <a:schemeClr val="tx1"/>
                </a:solidFill>
              </a:rPr>
              <a:t>1 (int[1])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EF6C84-F56B-C6F8-36F2-E20911435A3F}"/>
              </a:ext>
            </a:extLst>
          </p:cNvPr>
          <p:cNvSpPr txBox="1"/>
          <p:nvPr/>
        </p:nvSpPr>
        <p:spPr>
          <a:xfrm>
            <a:off x="7373007" y="2197765"/>
            <a:ext cx="18611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t2</a:t>
            </a:r>
            <a:r>
              <a:rPr lang="en-US" sz="1100" b="1" dirty="0">
                <a:solidFill>
                  <a:schemeClr val="tx1"/>
                </a:solidFill>
              </a:rPr>
              <a:t> (int[2])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371097-7FEB-950A-898B-DA92A1CEECF4}"/>
              </a:ext>
            </a:extLst>
          </p:cNvPr>
          <p:cNvCxnSpPr>
            <a:cxnSpLocks/>
          </p:cNvCxnSpPr>
          <p:nvPr/>
        </p:nvCxnSpPr>
        <p:spPr>
          <a:xfrm>
            <a:off x="8854849" y="2428527"/>
            <a:ext cx="170457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50AECE-982D-7A11-F594-AB4625B19D00}"/>
              </a:ext>
            </a:extLst>
          </p:cNvPr>
          <p:cNvSpPr txBox="1"/>
          <p:nvPr/>
        </p:nvSpPr>
        <p:spPr>
          <a:xfrm>
            <a:off x="10012999" y="2238397"/>
            <a:ext cx="18611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/>
              <a:t>tn</a:t>
            </a:r>
            <a:r>
              <a:rPr lang="en-US" sz="1100" b="1" dirty="0">
                <a:solidFill>
                  <a:schemeClr val="tx1"/>
                </a:solidFill>
              </a:rPr>
              <a:t> (int[n])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76A94-8EC6-E829-B56D-4153C97DAEAD}"/>
              </a:ext>
            </a:extLst>
          </p:cNvPr>
          <p:cNvSpPr txBox="1"/>
          <p:nvPr/>
        </p:nvSpPr>
        <p:spPr>
          <a:xfrm>
            <a:off x="7569684" y="1064220"/>
            <a:ext cx="2612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b</a:t>
            </a:r>
            <a:r>
              <a:rPr lang="en-US" sz="1400" dirty="0">
                <a:solidFill>
                  <a:schemeClr val="tx1"/>
                </a:solidFill>
              </a:rPr>
              <a:t>usy = 1</a:t>
            </a:r>
          </a:p>
          <a:p>
            <a:pPr algn="ctr"/>
            <a:r>
              <a:rPr lang="en-US" sz="1400" dirty="0"/>
              <a:t>job = int[n]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/>
              <a:t>terminated = 0</a:t>
            </a:r>
          </a:p>
          <a:p>
            <a:pPr algn="ctr"/>
            <a:r>
              <a:rPr lang="en-US" sz="1400" dirty="0"/>
              <a:t>t</a:t>
            </a:r>
            <a:r>
              <a:rPr lang="en-US" sz="1400" dirty="0">
                <a:solidFill>
                  <a:schemeClr val="tx1"/>
                </a:solidFill>
              </a:rPr>
              <a:t>erminate = 0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B76C82F1-0D52-1041-3DE8-72AA7F09478C}"/>
              </a:ext>
            </a:extLst>
          </p:cNvPr>
          <p:cNvSpPr/>
          <p:nvPr/>
        </p:nvSpPr>
        <p:spPr>
          <a:xfrm rot="16200000">
            <a:off x="7068761" y="2888454"/>
            <a:ext cx="444106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5A482E3D-1670-C9C2-1738-F4542D48FAE6}"/>
              </a:ext>
            </a:extLst>
          </p:cNvPr>
          <p:cNvSpPr/>
          <p:nvPr/>
        </p:nvSpPr>
        <p:spPr>
          <a:xfrm rot="16200000">
            <a:off x="8131045" y="2900575"/>
            <a:ext cx="419863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C42FE3-E937-262C-C04F-3613F927083D}"/>
              </a:ext>
            </a:extLst>
          </p:cNvPr>
          <p:cNvSpPr txBox="1"/>
          <p:nvPr/>
        </p:nvSpPr>
        <p:spPr>
          <a:xfrm>
            <a:off x="6342645" y="2803745"/>
            <a:ext cx="2612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b</a:t>
            </a:r>
            <a:r>
              <a:rPr lang="en-US" sz="1200" dirty="0">
                <a:solidFill>
                  <a:schemeClr val="tx1"/>
                </a:solidFill>
              </a:rPr>
              <a:t>usy = </a:t>
            </a:r>
            <a:r>
              <a:rPr lang="en-US" sz="1200" dirty="0"/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5BFFD650-6337-3769-31F9-6A7B2B92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282" y="3525623"/>
            <a:ext cx="971550" cy="9715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F8B1D02-D6A1-7FB3-EBA3-108E9203FE70}"/>
              </a:ext>
            </a:extLst>
          </p:cNvPr>
          <p:cNvSpPr txBox="1"/>
          <p:nvPr/>
        </p:nvSpPr>
        <p:spPr>
          <a:xfrm>
            <a:off x="8688581" y="3834432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main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F1406E-1DA4-4775-2CD1-4097D1561048}"/>
              </a:ext>
            </a:extLst>
          </p:cNvPr>
          <p:cNvSpPr txBox="1"/>
          <p:nvPr/>
        </p:nvSpPr>
        <p:spPr>
          <a:xfrm>
            <a:off x="7622166" y="3546945"/>
            <a:ext cx="16362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Main loops till it finds a thread without a job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0238AE66-8921-FE01-931C-41CD5D809F47}"/>
              </a:ext>
            </a:extLst>
          </p:cNvPr>
          <p:cNvSpPr/>
          <p:nvPr/>
        </p:nvSpPr>
        <p:spPr>
          <a:xfrm rot="16200000">
            <a:off x="9357567" y="4660739"/>
            <a:ext cx="523219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FB4546-0CE1-6CA5-BCA6-3842170259F3}"/>
              </a:ext>
            </a:extLst>
          </p:cNvPr>
          <p:cNvCxnSpPr>
            <a:cxnSpLocks/>
          </p:cNvCxnSpPr>
          <p:nvPr/>
        </p:nvCxnSpPr>
        <p:spPr>
          <a:xfrm>
            <a:off x="6745612" y="2009722"/>
            <a:ext cx="5446388" cy="86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E20A95-3FDD-766B-A2AD-D6BC3D2282B0}"/>
              </a:ext>
            </a:extLst>
          </p:cNvPr>
          <p:cNvCxnSpPr>
            <a:cxnSpLocks/>
          </p:cNvCxnSpPr>
          <p:nvPr/>
        </p:nvCxnSpPr>
        <p:spPr>
          <a:xfrm>
            <a:off x="6708558" y="3433366"/>
            <a:ext cx="5446388" cy="86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030839-5F84-551B-FC7B-BE092069E7E8}"/>
              </a:ext>
            </a:extLst>
          </p:cNvPr>
          <p:cNvCxnSpPr>
            <a:cxnSpLocks/>
          </p:cNvCxnSpPr>
          <p:nvPr/>
        </p:nvCxnSpPr>
        <p:spPr>
          <a:xfrm>
            <a:off x="6802000" y="5101439"/>
            <a:ext cx="5446388" cy="86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5D2105-A775-AE91-7210-6241C79172FA}"/>
              </a:ext>
            </a:extLst>
          </p:cNvPr>
          <p:cNvSpPr txBox="1"/>
          <p:nvPr/>
        </p:nvSpPr>
        <p:spPr>
          <a:xfrm>
            <a:off x="9608705" y="4428013"/>
            <a:ext cx="261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When all jobs are done -&gt; </a:t>
            </a:r>
            <a:r>
              <a:rPr lang="en-US" sz="1400" b="1" dirty="0"/>
              <a:t>terminate =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FD45FB1D-9733-59AA-9AA9-F7224142A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793" y="2087250"/>
            <a:ext cx="691788" cy="69178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33F46D3-5816-33DF-027F-C1227E4BAB87}"/>
              </a:ext>
            </a:extLst>
          </p:cNvPr>
          <p:cNvSpPr txBox="1"/>
          <p:nvPr/>
        </p:nvSpPr>
        <p:spPr>
          <a:xfrm>
            <a:off x="7466120" y="2819783"/>
            <a:ext cx="2612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b</a:t>
            </a:r>
            <a:r>
              <a:rPr lang="en-US" sz="1200" dirty="0">
                <a:solidFill>
                  <a:schemeClr val="tx1"/>
                </a:solidFill>
              </a:rPr>
              <a:t>usy = </a:t>
            </a:r>
            <a:r>
              <a:rPr lang="en-US" sz="1200" dirty="0"/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68251700-5BEA-739D-0C48-779464D55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12" y="2111957"/>
            <a:ext cx="691788" cy="691788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562BFCC-F059-F7DA-A763-28DE66BB6CD7}"/>
              </a:ext>
            </a:extLst>
          </p:cNvPr>
          <p:cNvSpPr txBox="1"/>
          <p:nvPr/>
        </p:nvSpPr>
        <p:spPr>
          <a:xfrm>
            <a:off x="9355482" y="2860873"/>
            <a:ext cx="2612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b</a:t>
            </a:r>
            <a:r>
              <a:rPr lang="en-US" sz="1200" dirty="0">
                <a:solidFill>
                  <a:schemeClr val="tx1"/>
                </a:solidFill>
              </a:rPr>
              <a:t>usy = </a:t>
            </a:r>
            <a:r>
              <a:rPr lang="en-US" sz="1200" dirty="0"/>
              <a:t>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A3A5EAD2-7606-864E-AE16-7DC4919876D1}"/>
              </a:ext>
            </a:extLst>
          </p:cNvPr>
          <p:cNvSpPr/>
          <p:nvPr/>
        </p:nvSpPr>
        <p:spPr>
          <a:xfrm rot="16200000">
            <a:off x="10796489" y="2918699"/>
            <a:ext cx="419863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5D5F1204-D654-ADEC-8CE5-924D75777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0794" y="5155348"/>
            <a:ext cx="691788" cy="69178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AEFFF92-3630-976E-C856-359641C1CF7F}"/>
              </a:ext>
            </a:extLst>
          </p:cNvPr>
          <p:cNvSpPr txBox="1"/>
          <p:nvPr/>
        </p:nvSpPr>
        <p:spPr>
          <a:xfrm>
            <a:off x="6350565" y="5252733"/>
            <a:ext cx="18611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t</a:t>
            </a:r>
            <a:r>
              <a:rPr lang="en-US" sz="1100" b="1" dirty="0">
                <a:solidFill>
                  <a:schemeClr val="tx1"/>
                </a:solidFill>
              </a:rPr>
              <a:t>1 (int[1])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42DFC7-CA1E-3B80-55BD-F571AB3D123C}"/>
              </a:ext>
            </a:extLst>
          </p:cNvPr>
          <p:cNvSpPr txBox="1"/>
          <p:nvPr/>
        </p:nvSpPr>
        <p:spPr>
          <a:xfrm>
            <a:off x="7577441" y="5321105"/>
            <a:ext cx="18611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t2</a:t>
            </a:r>
            <a:r>
              <a:rPr lang="en-US" sz="1100" b="1" dirty="0">
                <a:solidFill>
                  <a:schemeClr val="tx1"/>
                </a:solidFill>
              </a:rPr>
              <a:t> (int[2])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9588AE5-5D9C-60C2-1C00-84AC322790FD}"/>
              </a:ext>
            </a:extLst>
          </p:cNvPr>
          <p:cNvCxnSpPr>
            <a:cxnSpLocks/>
          </p:cNvCxnSpPr>
          <p:nvPr/>
        </p:nvCxnSpPr>
        <p:spPr>
          <a:xfrm>
            <a:off x="8894894" y="5514343"/>
            <a:ext cx="170457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9953A79-FDCF-7082-A5AE-6E33AF1D78B6}"/>
              </a:ext>
            </a:extLst>
          </p:cNvPr>
          <p:cNvSpPr txBox="1"/>
          <p:nvPr/>
        </p:nvSpPr>
        <p:spPr>
          <a:xfrm>
            <a:off x="10053044" y="5324213"/>
            <a:ext cx="18611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/>
              <a:t>tn</a:t>
            </a:r>
            <a:r>
              <a:rPr lang="en-US" sz="1100" b="1" dirty="0">
                <a:solidFill>
                  <a:schemeClr val="tx1"/>
                </a:solidFill>
              </a:rPr>
              <a:t> (int[n])</a:t>
            </a:r>
          </a:p>
        </p:txBody>
      </p:sp>
      <p:sp>
        <p:nvSpPr>
          <p:cNvPr id="87" name="Arrow: Left 86">
            <a:extLst>
              <a:ext uri="{FF2B5EF4-FFF2-40B4-BE49-F238E27FC236}">
                <a16:creationId xmlns:a16="http://schemas.microsoft.com/office/drawing/2014/main" id="{4F7B4228-B256-52F6-30FF-B9DC45E4DE46}"/>
              </a:ext>
            </a:extLst>
          </p:cNvPr>
          <p:cNvSpPr/>
          <p:nvPr/>
        </p:nvSpPr>
        <p:spPr>
          <a:xfrm rot="16200000">
            <a:off x="7108806" y="5974270"/>
            <a:ext cx="444106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88" name="Arrow: Left 87">
            <a:extLst>
              <a:ext uri="{FF2B5EF4-FFF2-40B4-BE49-F238E27FC236}">
                <a16:creationId xmlns:a16="http://schemas.microsoft.com/office/drawing/2014/main" id="{E6B19D01-05F4-A048-0F59-694C190E87D7}"/>
              </a:ext>
            </a:extLst>
          </p:cNvPr>
          <p:cNvSpPr/>
          <p:nvPr/>
        </p:nvSpPr>
        <p:spPr>
          <a:xfrm rot="16200000">
            <a:off x="8304203" y="6001281"/>
            <a:ext cx="419863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7993AF7-1216-18F1-FAD4-7FCE7328E695}"/>
              </a:ext>
            </a:extLst>
          </p:cNvPr>
          <p:cNvCxnSpPr>
            <a:cxnSpLocks/>
          </p:cNvCxnSpPr>
          <p:nvPr/>
        </p:nvCxnSpPr>
        <p:spPr>
          <a:xfrm>
            <a:off x="6785657" y="5095538"/>
            <a:ext cx="5446388" cy="86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01C576-A947-70F3-551A-3EBE6FC9BD71}"/>
              </a:ext>
            </a:extLst>
          </p:cNvPr>
          <p:cNvCxnSpPr>
            <a:cxnSpLocks/>
          </p:cNvCxnSpPr>
          <p:nvPr/>
        </p:nvCxnSpPr>
        <p:spPr>
          <a:xfrm>
            <a:off x="6773745" y="6354363"/>
            <a:ext cx="5446388" cy="86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2" name="Graphic 91">
            <a:extLst>
              <a:ext uri="{FF2B5EF4-FFF2-40B4-BE49-F238E27FC236}">
                <a16:creationId xmlns:a16="http://schemas.microsoft.com/office/drawing/2014/main" id="{263B4A36-69C0-5294-86DB-430283856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9951" y="5187956"/>
            <a:ext cx="691788" cy="69178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EAB9643-7EC3-D5F6-C016-91A278EA46D6}"/>
              </a:ext>
            </a:extLst>
          </p:cNvPr>
          <p:cNvSpPr txBox="1"/>
          <p:nvPr/>
        </p:nvSpPr>
        <p:spPr>
          <a:xfrm>
            <a:off x="7860144" y="5917412"/>
            <a:ext cx="2612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terminated = 1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FEB6A48E-2175-3866-5319-C246C4124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2057" y="5197773"/>
            <a:ext cx="691788" cy="691788"/>
          </a:xfrm>
          <a:prstGeom prst="rect">
            <a:avLst/>
          </a:prstGeom>
        </p:spPr>
      </p:pic>
      <p:sp>
        <p:nvSpPr>
          <p:cNvPr id="96" name="Arrow: Left 95">
            <a:extLst>
              <a:ext uri="{FF2B5EF4-FFF2-40B4-BE49-F238E27FC236}">
                <a16:creationId xmlns:a16="http://schemas.microsoft.com/office/drawing/2014/main" id="{B46B85D6-B3F8-4340-4B1D-524B40A3E092}"/>
              </a:ext>
            </a:extLst>
          </p:cNvPr>
          <p:cNvSpPr/>
          <p:nvPr/>
        </p:nvSpPr>
        <p:spPr>
          <a:xfrm rot="16200000">
            <a:off x="10836534" y="6004515"/>
            <a:ext cx="419863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6619D72-08B0-14AF-60EE-C255352CFC63}"/>
              </a:ext>
            </a:extLst>
          </p:cNvPr>
          <p:cNvSpPr txBox="1"/>
          <p:nvPr/>
        </p:nvSpPr>
        <p:spPr>
          <a:xfrm>
            <a:off x="6571995" y="5885249"/>
            <a:ext cx="2612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terminated =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FDF47A-1D70-5ECD-C592-4A26E10B8DEE}"/>
              </a:ext>
            </a:extLst>
          </p:cNvPr>
          <p:cNvSpPr txBox="1"/>
          <p:nvPr/>
        </p:nvSpPr>
        <p:spPr>
          <a:xfrm>
            <a:off x="10310260" y="5897735"/>
            <a:ext cx="26123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terminated = 1</a:t>
            </a:r>
          </a:p>
        </p:txBody>
      </p:sp>
      <p:sp>
        <p:nvSpPr>
          <p:cNvPr id="106" name="Arrow: Bent-Up 105">
            <a:extLst>
              <a:ext uri="{FF2B5EF4-FFF2-40B4-BE49-F238E27FC236}">
                <a16:creationId xmlns:a16="http://schemas.microsoft.com/office/drawing/2014/main" id="{CFF76074-FD1C-18B3-C01D-0BCD69629981}"/>
              </a:ext>
            </a:extLst>
          </p:cNvPr>
          <p:cNvSpPr/>
          <p:nvPr/>
        </p:nvSpPr>
        <p:spPr>
          <a:xfrm rot="10800000" flipV="1">
            <a:off x="2760994" y="6291831"/>
            <a:ext cx="4808690" cy="460932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2222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8">
            <a:extLst>
              <a:ext uri="{FF2B5EF4-FFF2-40B4-BE49-F238E27FC236}">
                <a16:creationId xmlns:a16="http://schemas.microsoft.com/office/drawing/2014/main" id="{12218F97-7FB3-B91E-9B95-56546368C203}"/>
              </a:ext>
            </a:extLst>
          </p:cNvPr>
          <p:cNvSpPr txBox="1">
            <a:spLocks/>
          </p:cNvSpPr>
          <p:nvPr/>
        </p:nvSpPr>
        <p:spPr>
          <a:xfrm>
            <a:off x="-579005" y="-66507"/>
            <a:ext cx="6314210" cy="85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1.3. External </a:t>
            </a:r>
            <a:r>
              <a:rPr lang="en-US" b="1" dirty="0" err="1"/>
              <a:t>mergesort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1A493-2FC2-F22B-5DC1-60479F02E2C0}"/>
              </a:ext>
            </a:extLst>
          </p:cNvPr>
          <p:cNvSpPr txBox="1"/>
          <p:nvPr/>
        </p:nvSpPr>
        <p:spPr>
          <a:xfrm>
            <a:off x="131763" y="504388"/>
            <a:ext cx="63849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+mj-lt"/>
              </a:rPr>
              <a:t>struct</a:t>
            </a:r>
            <a:r>
              <a:rPr lang="en-US" sz="1400" b="1" dirty="0">
                <a:effectLst/>
                <a:latin typeface="+mj-lt"/>
              </a:rPr>
              <a:t> </a:t>
            </a:r>
            <a:r>
              <a:rPr lang="en-US" sz="1400" b="1" dirty="0" err="1">
                <a:effectLst/>
                <a:latin typeface="+mj-lt"/>
              </a:rPr>
              <a:t>mergeArgS</a:t>
            </a:r>
            <a:r>
              <a:rPr lang="en-US" sz="1400" b="1" dirty="0">
                <a:effectLst/>
                <a:latin typeface="+mj-lt"/>
              </a:rPr>
              <a:t> </a:t>
            </a:r>
            <a:r>
              <a:rPr lang="en-US" sz="1400" dirty="0">
                <a:effectLst/>
                <a:latin typeface="+mj-lt"/>
              </a:rPr>
              <a:t>{</a:t>
            </a:r>
          </a:p>
          <a:p>
            <a:r>
              <a:rPr lang="en-US" sz="1400" dirty="0">
                <a:effectLst/>
                <a:latin typeface="+mj-lt"/>
              </a:rPr>
              <a:t>    char* filename // File with numbers to be sorted</a:t>
            </a:r>
          </a:p>
          <a:p>
            <a:r>
              <a:rPr lang="en-US" sz="1400" dirty="0">
                <a:effectLst/>
                <a:latin typeface="+mj-lt"/>
              </a:rPr>
              <a:t>    int left</a:t>
            </a:r>
            <a:r>
              <a:rPr lang="en-US" sz="1400" dirty="0">
                <a:latin typeface="+mj-lt"/>
              </a:rPr>
              <a:t> // Left index</a:t>
            </a:r>
            <a:endParaRPr lang="en-US" sz="1400" dirty="0">
              <a:effectLst/>
              <a:latin typeface="+mj-lt"/>
            </a:endParaRPr>
          </a:p>
          <a:p>
            <a:r>
              <a:rPr lang="en-US" sz="1400" dirty="0">
                <a:effectLst/>
                <a:latin typeface="+mj-lt"/>
              </a:rPr>
              <a:t>    int right // Right index</a:t>
            </a:r>
          </a:p>
          <a:p>
            <a:r>
              <a:rPr lang="en-US" sz="1400" dirty="0">
                <a:effectLst/>
                <a:latin typeface="+mj-lt"/>
              </a:rPr>
              <a:t>    bool returned // Thread return </a:t>
            </a:r>
          </a:p>
          <a:p>
            <a:r>
              <a:rPr lang="en-US" sz="1400" dirty="0">
                <a:effectLst/>
                <a:latin typeface="+mj-lt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531641-5065-1261-0F97-8F16A3F38C6B}"/>
              </a:ext>
            </a:extLst>
          </p:cNvPr>
          <p:cNvSpPr txBox="1"/>
          <p:nvPr/>
        </p:nvSpPr>
        <p:spPr>
          <a:xfrm>
            <a:off x="131763" y="2365028"/>
            <a:ext cx="6300787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+mj-lt"/>
              </a:rPr>
              <a:t>left, right, mid = get arguments (from </a:t>
            </a:r>
            <a:r>
              <a:rPr lang="en-US" sz="1400" b="0" dirty="0" err="1">
                <a:effectLst/>
                <a:latin typeface="+mj-lt"/>
              </a:rPr>
              <a:t>Margs</a:t>
            </a:r>
            <a:r>
              <a:rPr lang="en-US" sz="1400" b="0" dirty="0">
                <a:effectLst/>
                <a:latin typeface="+mj-lt"/>
              </a:rPr>
              <a:t>)</a:t>
            </a:r>
          </a:p>
          <a:p>
            <a:br>
              <a:rPr lang="en-US" sz="1400" b="0" dirty="0">
                <a:effectLst/>
                <a:latin typeface="+mj-lt"/>
              </a:rPr>
            </a:br>
            <a:r>
              <a:rPr lang="en-US" sz="1400" b="0" dirty="0">
                <a:effectLst/>
                <a:latin typeface="+mj-lt"/>
              </a:rPr>
              <a:t>if (size of subarray &lt;= 64)</a:t>
            </a:r>
          </a:p>
          <a:p>
            <a:r>
              <a:rPr lang="en-US" sz="1400" b="0" dirty="0">
                <a:effectLst/>
                <a:latin typeface="+mj-lt"/>
              </a:rPr>
              <a:t>  open file</a:t>
            </a:r>
          </a:p>
          <a:p>
            <a:r>
              <a:rPr lang="en-US" sz="1400" b="0" dirty="0">
                <a:effectLst/>
                <a:latin typeface="+mj-lt"/>
              </a:rPr>
              <a:t>  read subarray into memory</a:t>
            </a:r>
          </a:p>
          <a:p>
            <a:r>
              <a:rPr lang="en-US" sz="1400" b="0" dirty="0">
                <a:effectLst/>
                <a:latin typeface="+mj-lt"/>
              </a:rPr>
              <a:t>  sort subarray in memory (</a:t>
            </a:r>
            <a:r>
              <a:rPr lang="en-US" sz="1400" b="0" dirty="0" err="1">
                <a:effectLst/>
                <a:latin typeface="+mj-lt"/>
              </a:rPr>
              <a:t>intMergeSort</a:t>
            </a:r>
            <a:r>
              <a:rPr lang="en-US" sz="1400" b="0" dirty="0">
                <a:effectLst/>
                <a:latin typeface="+mj-lt"/>
              </a:rPr>
              <a:t>)</a:t>
            </a:r>
          </a:p>
          <a:p>
            <a:r>
              <a:rPr lang="en-US" sz="1400" b="0" dirty="0">
                <a:effectLst/>
                <a:latin typeface="+mj-lt"/>
              </a:rPr>
              <a:t>  reset file pointer</a:t>
            </a:r>
          </a:p>
          <a:p>
            <a:r>
              <a:rPr lang="en-US" sz="1400" b="0" dirty="0">
                <a:effectLst/>
                <a:latin typeface="+mj-lt"/>
              </a:rPr>
              <a:t>  write sorted subarray to file</a:t>
            </a:r>
          </a:p>
          <a:p>
            <a:r>
              <a:rPr lang="en-US" sz="1400" b="0" dirty="0">
                <a:effectLst/>
                <a:latin typeface="+mj-lt"/>
              </a:rPr>
              <a:t>  close file</a:t>
            </a:r>
          </a:p>
          <a:p>
            <a:r>
              <a:rPr lang="en-US" sz="1400" b="0" dirty="0">
                <a:effectLst/>
                <a:latin typeface="+mj-lt"/>
              </a:rPr>
              <a:t>  set returned flag to true</a:t>
            </a:r>
          </a:p>
          <a:p>
            <a:br>
              <a:rPr lang="en-US" sz="1400" b="0" dirty="0">
                <a:effectLst/>
                <a:latin typeface="+mj-lt"/>
              </a:rPr>
            </a:br>
            <a:r>
              <a:rPr lang="en-US" sz="1400" b="0" dirty="0">
                <a:effectLst/>
                <a:latin typeface="+mj-lt"/>
              </a:rPr>
              <a:t>else (size of subarray &gt; 64)</a:t>
            </a:r>
          </a:p>
          <a:p>
            <a:r>
              <a:rPr lang="en-US" sz="1400" b="0" dirty="0">
                <a:effectLst/>
                <a:latin typeface="+mj-lt"/>
              </a:rPr>
              <a:t>  initialize arguments (args1 and args2) with filename and subarray boundaries</a:t>
            </a:r>
          </a:p>
          <a:p>
            <a:r>
              <a:rPr lang="en-US" sz="1400" b="0" dirty="0">
                <a:effectLst/>
                <a:latin typeface="+mj-lt"/>
              </a:rPr>
              <a:t>  create two threads (t1 and t2)</a:t>
            </a:r>
          </a:p>
          <a:p>
            <a:r>
              <a:rPr lang="en-US" sz="1400" b="0" dirty="0">
                <a:effectLst/>
                <a:latin typeface="+mj-lt"/>
              </a:rPr>
              <a:t>  start t1 with </a:t>
            </a:r>
            <a:r>
              <a:rPr lang="en-US" sz="1400" b="0" dirty="0" err="1">
                <a:effectLst/>
                <a:latin typeface="+mj-lt"/>
              </a:rPr>
              <a:t>extMergeSort</a:t>
            </a:r>
            <a:r>
              <a:rPr lang="en-US" sz="1400" b="0" dirty="0">
                <a:effectLst/>
                <a:latin typeface="+mj-lt"/>
              </a:rPr>
              <a:t> and args1</a:t>
            </a:r>
          </a:p>
          <a:p>
            <a:r>
              <a:rPr lang="en-US" sz="1400" b="0" dirty="0">
                <a:effectLst/>
                <a:latin typeface="+mj-lt"/>
              </a:rPr>
              <a:t>  start t2 with </a:t>
            </a:r>
            <a:r>
              <a:rPr lang="en-US" sz="1400" b="0" dirty="0" err="1">
                <a:effectLst/>
                <a:latin typeface="+mj-lt"/>
              </a:rPr>
              <a:t>extMergeSort</a:t>
            </a:r>
            <a:r>
              <a:rPr lang="en-US" sz="1400" b="0" dirty="0">
                <a:effectLst/>
                <a:latin typeface="+mj-lt"/>
              </a:rPr>
              <a:t> and args2</a:t>
            </a:r>
          </a:p>
          <a:p>
            <a:r>
              <a:rPr lang="en-US" sz="1400" b="0" dirty="0">
                <a:effectLst/>
                <a:latin typeface="+mj-lt"/>
              </a:rPr>
              <a:t>  wait for both threads to finish</a:t>
            </a:r>
          </a:p>
          <a:p>
            <a:r>
              <a:rPr lang="en-US" sz="1400" b="0" dirty="0">
                <a:effectLst/>
                <a:latin typeface="+mj-lt"/>
              </a:rPr>
              <a:t>  merge sorted subarrays on disk (</a:t>
            </a:r>
            <a:r>
              <a:rPr lang="en-US" sz="1400" b="0" dirty="0" err="1">
                <a:effectLst/>
                <a:latin typeface="+mj-lt"/>
              </a:rPr>
              <a:t>extMerge</a:t>
            </a:r>
            <a:r>
              <a:rPr lang="en-US" sz="1400" b="0" dirty="0">
                <a:effectLst/>
                <a:latin typeface="+mj-lt"/>
              </a:rPr>
              <a:t>) using left, mid, and right</a:t>
            </a:r>
          </a:p>
          <a:p>
            <a:br>
              <a:rPr lang="en-US" sz="1400" b="0" dirty="0">
                <a:effectLst/>
                <a:latin typeface="+mj-lt"/>
              </a:rPr>
            </a:br>
            <a:r>
              <a:rPr lang="en-US" sz="1400" b="0" dirty="0">
                <a:effectLst/>
                <a:latin typeface="+mj-lt"/>
              </a:rPr>
              <a:t>set returned flag to true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D27F6DE-6190-7E18-C035-14F32083CF10}"/>
              </a:ext>
            </a:extLst>
          </p:cNvPr>
          <p:cNvSpPr txBox="1">
            <a:spLocks/>
          </p:cNvSpPr>
          <p:nvPr/>
        </p:nvSpPr>
        <p:spPr>
          <a:xfrm>
            <a:off x="-500805" y="1945928"/>
            <a:ext cx="48958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void* 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extMergeSort</a:t>
            </a:r>
            <a:r>
              <a:rPr lang="en-US" sz="1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(void *</a:t>
            </a:r>
            <a:r>
              <a:rPr lang="en-US" sz="1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Margs</a:t>
            </a:r>
            <a:r>
              <a:rPr lang="en-US" sz="14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847217-1EA4-BB65-D48D-F5A9FDE33183}"/>
              </a:ext>
            </a:extLst>
          </p:cNvPr>
          <p:cNvSpPr txBox="1"/>
          <p:nvPr/>
        </p:nvSpPr>
        <p:spPr>
          <a:xfrm>
            <a:off x="6769097" y="136525"/>
            <a:ext cx="529113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+mj-lt"/>
              </a:rPr>
              <a:t>i</a:t>
            </a:r>
            <a:r>
              <a:rPr lang="en-US" sz="1400" b="1" dirty="0" err="1">
                <a:effectLst/>
                <a:latin typeface="+mj-lt"/>
              </a:rPr>
              <a:t>ntMergeSort</a:t>
            </a:r>
            <a:r>
              <a:rPr lang="en-US" sz="1400" b="0" dirty="0">
                <a:effectLst/>
                <a:latin typeface="+mj-lt"/>
              </a:rPr>
              <a:t>(int </a:t>
            </a:r>
            <a:r>
              <a:rPr lang="en-US" sz="1400" b="0" dirty="0" err="1">
                <a:effectLst/>
                <a:latin typeface="+mj-lt"/>
              </a:rPr>
              <a:t>arr</a:t>
            </a:r>
            <a:r>
              <a:rPr lang="en-US" sz="1400" b="0" dirty="0">
                <a:effectLst/>
                <a:latin typeface="+mj-lt"/>
              </a:rPr>
              <a:t>[], int left, int mid, int right)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b="0" dirty="0">
                <a:effectLst/>
                <a:latin typeface="+mj-lt"/>
              </a:rPr>
              <a:t>Geeks for geeks</a:t>
            </a:r>
            <a:r>
              <a:rPr lang="en-US" sz="1400" dirty="0">
                <a:latin typeface="+mj-lt"/>
              </a:rPr>
              <a:t> code -&gt; Time Complexity 0(n*log(n))</a:t>
            </a:r>
            <a:endParaRPr lang="en-US" sz="1400" b="0" dirty="0">
              <a:effectLst/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9F07B-7415-62EC-18B7-2CDBD60DCDB2}"/>
              </a:ext>
            </a:extLst>
          </p:cNvPr>
          <p:cNvSpPr txBox="1"/>
          <p:nvPr/>
        </p:nvSpPr>
        <p:spPr>
          <a:xfrm>
            <a:off x="6698399" y="1335384"/>
            <a:ext cx="529113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latin typeface="+mj-lt"/>
              </a:rPr>
              <a:t>size1 = left side subarray size</a:t>
            </a:r>
          </a:p>
          <a:p>
            <a:r>
              <a:rPr lang="en-US" sz="1400" b="0" dirty="0">
                <a:effectLst/>
                <a:latin typeface="+mj-lt"/>
              </a:rPr>
              <a:t>size2 = right side subarray size</a:t>
            </a:r>
          </a:p>
          <a:p>
            <a:br>
              <a:rPr lang="en-US" sz="1400" b="0" dirty="0">
                <a:effectLst/>
                <a:latin typeface="+mj-lt"/>
              </a:rPr>
            </a:br>
            <a:r>
              <a:rPr lang="en-US" sz="1400" b="0" dirty="0">
                <a:effectLst/>
                <a:latin typeface="+mj-lt"/>
              </a:rPr>
              <a:t>open the file</a:t>
            </a:r>
          </a:p>
          <a:p>
            <a:br>
              <a:rPr lang="en-US" sz="1400" b="0" dirty="0">
                <a:effectLst/>
                <a:latin typeface="+mj-lt"/>
              </a:rPr>
            </a:br>
            <a:r>
              <a:rPr lang="en-US" sz="1400" b="0" dirty="0">
                <a:effectLst/>
                <a:latin typeface="+mj-lt"/>
              </a:rPr>
              <a:t>read the first element from each subarray (</a:t>
            </a:r>
            <a:r>
              <a:rPr lang="en-US" sz="1400" b="0" dirty="0" err="1">
                <a:effectLst/>
                <a:latin typeface="+mj-lt"/>
              </a:rPr>
              <a:t>leftArr</a:t>
            </a:r>
            <a:r>
              <a:rPr lang="en-US" sz="1400" b="0" dirty="0">
                <a:effectLst/>
                <a:latin typeface="+mj-lt"/>
              </a:rPr>
              <a:t> and </a:t>
            </a:r>
            <a:r>
              <a:rPr lang="en-US" sz="1400" b="0" dirty="0" err="1">
                <a:effectLst/>
                <a:latin typeface="+mj-lt"/>
              </a:rPr>
              <a:t>rightArr</a:t>
            </a:r>
            <a:r>
              <a:rPr lang="en-US" sz="1400" b="0" dirty="0">
                <a:effectLst/>
                <a:latin typeface="+mj-lt"/>
              </a:rPr>
              <a:t>)</a:t>
            </a:r>
          </a:p>
          <a:p>
            <a:br>
              <a:rPr lang="en-US" sz="1400" b="0" dirty="0">
                <a:effectLst/>
                <a:latin typeface="+mj-lt"/>
              </a:rPr>
            </a:br>
            <a:r>
              <a:rPr lang="en-US" sz="1400" b="0" dirty="0">
                <a:effectLst/>
                <a:latin typeface="+mj-lt"/>
              </a:rPr>
              <a:t>while (elements left in both subarrays):</a:t>
            </a:r>
          </a:p>
          <a:p>
            <a:r>
              <a:rPr lang="en-US" sz="1400" b="0" dirty="0">
                <a:effectLst/>
                <a:latin typeface="+mj-lt"/>
              </a:rPr>
              <a:t>  if left element is smaller:</a:t>
            </a:r>
          </a:p>
          <a:p>
            <a:r>
              <a:rPr lang="en-US" sz="1400" b="0" dirty="0">
                <a:effectLst/>
                <a:latin typeface="+mj-lt"/>
              </a:rPr>
              <a:t>    write left element to temporary file</a:t>
            </a:r>
          </a:p>
          <a:p>
            <a:r>
              <a:rPr lang="en-US" sz="1400" b="0" dirty="0">
                <a:effectLst/>
                <a:latin typeface="+mj-lt"/>
              </a:rPr>
              <a:t>    read next element from left subarray</a:t>
            </a:r>
          </a:p>
          <a:p>
            <a:r>
              <a:rPr lang="en-US" sz="1400" b="0" dirty="0">
                <a:effectLst/>
                <a:latin typeface="+mj-lt"/>
              </a:rPr>
              <a:t>  else:</a:t>
            </a:r>
          </a:p>
          <a:p>
            <a:r>
              <a:rPr lang="en-US" sz="1400" b="0" dirty="0">
                <a:effectLst/>
                <a:latin typeface="+mj-lt"/>
              </a:rPr>
              <a:t>    write right element to temporary file</a:t>
            </a:r>
          </a:p>
          <a:p>
            <a:r>
              <a:rPr lang="en-US" sz="1400" b="0" dirty="0">
                <a:effectLst/>
                <a:latin typeface="+mj-lt"/>
              </a:rPr>
              <a:t>    read next element from right subarray</a:t>
            </a:r>
          </a:p>
          <a:p>
            <a:br>
              <a:rPr lang="en-US" sz="1400" b="0" dirty="0">
                <a:effectLst/>
                <a:latin typeface="+mj-lt"/>
              </a:rPr>
            </a:br>
            <a:r>
              <a:rPr lang="en-US" sz="1400" b="0" dirty="0">
                <a:effectLst/>
                <a:latin typeface="+mj-lt"/>
              </a:rPr>
              <a:t>copy remaining elements from left or right subarray (if any)</a:t>
            </a:r>
          </a:p>
          <a:p>
            <a:br>
              <a:rPr lang="en-US" sz="1400" b="0" dirty="0">
                <a:effectLst/>
                <a:latin typeface="+mj-lt"/>
              </a:rPr>
            </a:br>
            <a:r>
              <a:rPr lang="en-US" sz="1400" b="0" dirty="0">
                <a:effectLst/>
                <a:latin typeface="+mj-lt"/>
              </a:rPr>
              <a:t>reset file pointers to the beginning</a:t>
            </a:r>
          </a:p>
          <a:p>
            <a:br>
              <a:rPr lang="en-US" sz="1400" b="0" dirty="0">
                <a:effectLst/>
                <a:latin typeface="+mj-lt"/>
              </a:rPr>
            </a:br>
            <a:r>
              <a:rPr lang="en-US" sz="1400" b="0" dirty="0">
                <a:effectLst/>
                <a:latin typeface="+mj-lt"/>
              </a:rPr>
              <a:t>copy merged data from temporary file back to the original file (overwriting subarrays)</a:t>
            </a:r>
          </a:p>
          <a:p>
            <a:br>
              <a:rPr lang="en-US" sz="1400" b="0" dirty="0">
                <a:effectLst/>
                <a:latin typeface="+mj-lt"/>
              </a:rPr>
            </a:br>
            <a:r>
              <a:rPr lang="en-US" sz="1400" b="0" dirty="0">
                <a:effectLst/>
                <a:latin typeface="+mj-lt"/>
              </a:rPr>
              <a:t>close all files</a:t>
            </a:r>
          </a:p>
          <a:p>
            <a:r>
              <a:rPr lang="en-US" sz="1400" b="0" dirty="0">
                <a:effectLst/>
                <a:latin typeface="+mj-lt"/>
              </a:rPr>
              <a:t>remove temporary file</a:t>
            </a:r>
          </a:p>
          <a:p>
            <a:endParaRPr lang="en-US" sz="1200" b="0" dirty="0">
              <a:effectLst/>
              <a:latin typeface="+mj-lt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071BD0-F7B8-0F58-1C0A-E6C253083B1E}"/>
              </a:ext>
            </a:extLst>
          </p:cNvPr>
          <p:cNvSpPr/>
          <p:nvPr/>
        </p:nvSpPr>
        <p:spPr>
          <a:xfrm>
            <a:off x="2673350" y="5854700"/>
            <a:ext cx="1174750" cy="18415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15843D-C3AE-8C3F-D9C6-CA5BB276ADE6}"/>
              </a:ext>
            </a:extLst>
          </p:cNvPr>
          <p:cNvSpPr/>
          <p:nvPr/>
        </p:nvSpPr>
        <p:spPr>
          <a:xfrm>
            <a:off x="3904532" y="5607050"/>
            <a:ext cx="2140668" cy="43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Active waiting </a:t>
            </a:r>
            <a:r>
              <a:rPr lang="en-US" sz="1100" dirty="0">
                <a:solidFill>
                  <a:schemeClr val="tx1"/>
                </a:solidFill>
              </a:rPr>
              <a:t>for the threads to finish sorting the sub arrays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1C1DF-C61E-120C-5BAF-00FC5B33FD25}"/>
              </a:ext>
            </a:extLst>
          </p:cNvPr>
          <p:cNvSpPr txBox="1"/>
          <p:nvPr/>
        </p:nvSpPr>
        <p:spPr>
          <a:xfrm>
            <a:off x="6652680" y="1058385"/>
            <a:ext cx="63857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effectLst/>
                <a:latin typeface="Consolas" panose="020B0609020204030204" pitchFamily="49" charset="0"/>
              </a:rPr>
              <a:t>void </a:t>
            </a:r>
            <a:r>
              <a:rPr lang="en-US" sz="1200" b="1" dirty="0" err="1">
                <a:effectLst/>
                <a:latin typeface="Consolas" panose="020B0609020204030204" pitchFamily="49" charset="0"/>
              </a:rPr>
              <a:t>extMerge</a:t>
            </a:r>
            <a:r>
              <a:rPr lang="en-US" sz="1200" b="1" dirty="0">
                <a:effectLst/>
                <a:latin typeface="Consolas" panose="020B0609020204030204" pitchFamily="49" charset="0"/>
              </a:rPr>
              <a:t>(char* filename, int left, int mid, int right) 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8">
            <a:extLst>
              <a:ext uri="{FF2B5EF4-FFF2-40B4-BE49-F238E27FC236}">
                <a16:creationId xmlns:a16="http://schemas.microsoft.com/office/drawing/2014/main" id="{12218F97-7FB3-B91E-9B95-56546368C203}"/>
              </a:ext>
            </a:extLst>
          </p:cNvPr>
          <p:cNvSpPr txBox="1">
            <a:spLocks/>
          </p:cNvSpPr>
          <p:nvPr/>
        </p:nvSpPr>
        <p:spPr>
          <a:xfrm>
            <a:off x="-579005" y="-66507"/>
            <a:ext cx="6314210" cy="85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1.3. External </a:t>
            </a:r>
            <a:r>
              <a:rPr lang="en-US" b="1" dirty="0" err="1"/>
              <a:t>mergesort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1313-0126-4A95-1288-16A36F2B42B6}"/>
              </a:ext>
            </a:extLst>
          </p:cNvPr>
          <p:cNvSpPr txBox="1">
            <a:spLocks/>
          </p:cNvSpPr>
          <p:nvPr/>
        </p:nvSpPr>
        <p:spPr>
          <a:xfrm>
            <a:off x="-284236" y="574328"/>
            <a:ext cx="48958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void main(int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, char *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[])</a:t>
            </a:r>
            <a:endParaRPr lang="en-US" sz="14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B97F09-C934-5962-5006-92F1658C2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430" y="688959"/>
            <a:ext cx="971550" cy="97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214F46-C18D-9F90-F4E5-5042D2E5C765}"/>
              </a:ext>
            </a:extLst>
          </p:cNvPr>
          <p:cNvSpPr txBox="1"/>
          <p:nvPr/>
        </p:nvSpPr>
        <p:spPr>
          <a:xfrm>
            <a:off x="4824662" y="998113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main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1BB3307-747F-6DFF-870F-D6FA0D95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9483" y="2205440"/>
            <a:ext cx="971550" cy="971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2886A-6E0E-6E46-82D3-9B7A49DFF8B9}"/>
              </a:ext>
            </a:extLst>
          </p:cNvPr>
          <p:cNvSpPr txBox="1"/>
          <p:nvPr/>
        </p:nvSpPr>
        <p:spPr>
          <a:xfrm>
            <a:off x="4824662" y="2533102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2E10FA8-3244-FDA6-8691-9D554703FF7B}"/>
              </a:ext>
            </a:extLst>
          </p:cNvPr>
          <p:cNvSpPr/>
          <p:nvPr/>
        </p:nvSpPr>
        <p:spPr>
          <a:xfrm rot="16200000">
            <a:off x="5513152" y="1819480"/>
            <a:ext cx="444106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D2C46-60A1-8C35-F9F4-68B78308373F}"/>
              </a:ext>
            </a:extLst>
          </p:cNvPr>
          <p:cNvSpPr txBox="1"/>
          <p:nvPr/>
        </p:nvSpPr>
        <p:spPr>
          <a:xfrm>
            <a:off x="5857443" y="1682220"/>
            <a:ext cx="6384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+mj-lt"/>
              </a:rPr>
              <a:t>Reads filename as argument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+mj-lt"/>
              </a:rPr>
              <a:t>Creates a thread and passes filename, right index, left index and its size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FB12A1E-312E-1C67-ABE0-F13114F466C1}"/>
              </a:ext>
            </a:extLst>
          </p:cNvPr>
          <p:cNvSpPr/>
          <p:nvPr/>
        </p:nvSpPr>
        <p:spPr>
          <a:xfrm rot="18630971">
            <a:off x="4614086" y="3309945"/>
            <a:ext cx="891902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724765C-E5BD-B8DF-0670-8D7CF901D5A5}"/>
              </a:ext>
            </a:extLst>
          </p:cNvPr>
          <p:cNvSpPr/>
          <p:nvPr/>
        </p:nvSpPr>
        <p:spPr>
          <a:xfrm rot="13831616">
            <a:off x="6027905" y="3306762"/>
            <a:ext cx="891902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89D3136-6AAB-2557-E5A1-2B510B4E8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0236" y="3850618"/>
            <a:ext cx="971550" cy="971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8347EA-58B5-7A7D-E9DD-FD860D024541}"/>
              </a:ext>
            </a:extLst>
          </p:cNvPr>
          <p:cNvSpPr txBox="1"/>
          <p:nvPr/>
        </p:nvSpPr>
        <p:spPr>
          <a:xfrm>
            <a:off x="6241033" y="2639700"/>
            <a:ext cx="63849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+mj-lt"/>
              </a:rPr>
              <a:t>extM</a:t>
            </a:r>
            <a:r>
              <a:rPr lang="en-US" sz="1400" dirty="0" err="1">
                <a:latin typeface="+mj-lt"/>
              </a:rPr>
              <a:t>ergeSort</a:t>
            </a:r>
            <a:r>
              <a:rPr lang="en-US" sz="1400" dirty="0">
                <a:latin typeface="+mj-lt"/>
              </a:rPr>
              <a:t> -&gt; if </a:t>
            </a:r>
            <a:r>
              <a:rPr lang="en-US" sz="1400" b="1" dirty="0">
                <a:latin typeface="+mj-lt"/>
              </a:rPr>
              <a:t>size &gt; 64 : </a:t>
            </a:r>
            <a:r>
              <a:rPr lang="en-US" sz="1400" b="1" dirty="0" err="1">
                <a:latin typeface="+mj-lt"/>
              </a:rPr>
              <a:t>pthread_create</a:t>
            </a:r>
            <a:r>
              <a:rPr lang="en-US" sz="1400" b="1" dirty="0">
                <a:latin typeface="+mj-lt"/>
              </a:rPr>
              <a:t> , creates two threads</a:t>
            </a:r>
            <a:r>
              <a:rPr lang="en-US" sz="1400" dirty="0">
                <a:latin typeface="+mj-lt"/>
              </a:rPr>
              <a:t> </a:t>
            </a:r>
            <a:endParaRPr lang="en-US" sz="1400" dirty="0">
              <a:effectLst/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C0B14-9E6E-6BA6-1820-DED379D93128}"/>
              </a:ext>
            </a:extLst>
          </p:cNvPr>
          <p:cNvSpPr txBox="1"/>
          <p:nvPr/>
        </p:nvSpPr>
        <p:spPr>
          <a:xfrm>
            <a:off x="3675415" y="4147040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6E5AFA-84E2-69FB-CABC-63ADCCC31878}"/>
              </a:ext>
            </a:extLst>
          </p:cNvPr>
          <p:cNvSpPr txBox="1"/>
          <p:nvPr/>
        </p:nvSpPr>
        <p:spPr>
          <a:xfrm>
            <a:off x="5894584" y="4147040"/>
            <a:ext cx="1861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t2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11AF805-4563-80C8-5720-35C8F2D4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417" y="3850618"/>
            <a:ext cx="971550" cy="971550"/>
          </a:xfrm>
          <a:prstGeom prst="rect">
            <a:avLst/>
          </a:prstGeom>
        </p:spPr>
      </p:pic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39AB5B95-DE0D-38C0-9A16-B319EB53EBA2}"/>
              </a:ext>
            </a:extLst>
          </p:cNvPr>
          <p:cNvSpPr/>
          <p:nvPr/>
        </p:nvSpPr>
        <p:spPr>
          <a:xfrm rot="10800000">
            <a:off x="1557982" y="4128361"/>
            <a:ext cx="2487659" cy="421214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F6CC6-29FC-B338-9DCC-B67C719F00AF}"/>
              </a:ext>
            </a:extLst>
          </p:cNvPr>
          <p:cNvSpPr txBox="1"/>
          <p:nvPr/>
        </p:nvSpPr>
        <p:spPr>
          <a:xfrm>
            <a:off x="1971624" y="3613275"/>
            <a:ext cx="63849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+mj-lt"/>
              </a:rPr>
              <a:t>intMergeSort</a:t>
            </a:r>
            <a:r>
              <a:rPr lang="en-US" sz="1400" dirty="0">
                <a:effectLst/>
                <a:latin typeface="+mj-lt"/>
              </a:rPr>
              <a:t> -&gt; </a:t>
            </a:r>
            <a:r>
              <a:rPr lang="en-US" sz="1400" b="1" dirty="0">
                <a:effectLst/>
                <a:latin typeface="+mj-lt"/>
              </a:rPr>
              <a:t>if size &lt;= 64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776F5-0A48-562B-C993-A45B2129E722}"/>
              </a:ext>
            </a:extLst>
          </p:cNvPr>
          <p:cNvSpPr txBox="1"/>
          <p:nvPr/>
        </p:nvSpPr>
        <p:spPr>
          <a:xfrm>
            <a:off x="1322084" y="4576184"/>
            <a:ext cx="63849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+mj-lt"/>
              </a:rPr>
              <a:t>locally</a:t>
            </a:r>
            <a:endParaRPr lang="en-US" sz="1400" b="1" dirty="0">
              <a:effectLst/>
              <a:latin typeface="+mj-lt"/>
            </a:endParaRP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EEA29D20-BAE6-DFC6-2BE1-9B9E1736D90A}"/>
              </a:ext>
            </a:extLst>
          </p:cNvPr>
          <p:cNvSpPr/>
          <p:nvPr/>
        </p:nvSpPr>
        <p:spPr>
          <a:xfrm rot="18630971">
            <a:off x="3526064" y="4996354"/>
            <a:ext cx="891902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878DC465-CE8C-209F-3B0D-21F7BA97B3D6}"/>
              </a:ext>
            </a:extLst>
          </p:cNvPr>
          <p:cNvSpPr/>
          <p:nvPr/>
        </p:nvSpPr>
        <p:spPr>
          <a:xfrm rot="13831616">
            <a:off x="4823532" y="4982632"/>
            <a:ext cx="891902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CAFC5DFF-DA79-4801-A788-A3AE557669A1}"/>
              </a:ext>
            </a:extLst>
          </p:cNvPr>
          <p:cNvSpPr/>
          <p:nvPr/>
        </p:nvSpPr>
        <p:spPr>
          <a:xfrm rot="13831616">
            <a:off x="6931969" y="5006641"/>
            <a:ext cx="891902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59668A1C-5082-8484-FAA3-747C251A05A1}"/>
              </a:ext>
            </a:extLst>
          </p:cNvPr>
          <p:cNvSpPr/>
          <p:nvPr/>
        </p:nvSpPr>
        <p:spPr>
          <a:xfrm rot="18630971">
            <a:off x="5825733" y="5021011"/>
            <a:ext cx="891902" cy="244475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9BD823-8654-365D-2943-B4FBB7BDD09F}"/>
              </a:ext>
            </a:extLst>
          </p:cNvPr>
          <p:cNvSpPr txBox="1"/>
          <p:nvPr/>
        </p:nvSpPr>
        <p:spPr>
          <a:xfrm>
            <a:off x="6783192" y="3596270"/>
            <a:ext cx="63849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+mj-lt"/>
              </a:rPr>
              <a:t>extM</a:t>
            </a:r>
            <a:r>
              <a:rPr lang="en-US" sz="1400" dirty="0" err="1">
                <a:latin typeface="+mj-lt"/>
              </a:rPr>
              <a:t>ergeSort</a:t>
            </a:r>
            <a:r>
              <a:rPr lang="en-US" sz="1400" dirty="0">
                <a:latin typeface="+mj-lt"/>
              </a:rPr>
              <a:t> -&gt; if </a:t>
            </a:r>
            <a:r>
              <a:rPr lang="en-US" sz="1400" b="1" dirty="0">
                <a:latin typeface="+mj-lt"/>
              </a:rPr>
              <a:t>size &gt; 64 : </a:t>
            </a:r>
            <a:r>
              <a:rPr lang="en-US" sz="1400" b="1" dirty="0" err="1">
                <a:latin typeface="+mj-lt"/>
              </a:rPr>
              <a:t>pthread_create</a:t>
            </a:r>
            <a:r>
              <a:rPr lang="en-US" sz="1400" b="1" dirty="0">
                <a:latin typeface="+mj-lt"/>
              </a:rPr>
              <a:t> , creates two threads</a:t>
            </a:r>
            <a:r>
              <a:rPr lang="en-US" sz="1400" dirty="0">
                <a:latin typeface="+mj-lt"/>
              </a:rPr>
              <a:t> </a:t>
            </a:r>
            <a:endParaRPr lang="en-US" sz="1400" dirty="0">
              <a:effectLst/>
              <a:latin typeface="+mj-lt"/>
            </a:endParaRPr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D35F79A6-9910-039C-DADB-6108DCAD48D6}"/>
              </a:ext>
            </a:extLst>
          </p:cNvPr>
          <p:cNvSpPr/>
          <p:nvPr/>
        </p:nvSpPr>
        <p:spPr>
          <a:xfrm>
            <a:off x="3511296" y="2639700"/>
            <a:ext cx="1652790" cy="153888"/>
          </a:xfrm>
          <a:prstGeom prst="leftArrow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9418FF-301B-44C8-64EB-97105F0FD6D4}"/>
              </a:ext>
            </a:extLst>
          </p:cNvPr>
          <p:cNvSpPr txBox="1"/>
          <p:nvPr/>
        </p:nvSpPr>
        <p:spPr>
          <a:xfrm>
            <a:off x="490558" y="2208812"/>
            <a:ext cx="297180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 err="1">
                <a:latin typeface="+mj-lt"/>
              </a:rPr>
              <a:t>extMerge</a:t>
            </a:r>
            <a:r>
              <a:rPr lang="en-US" sz="1400" b="1" dirty="0">
                <a:latin typeface="+mj-lt"/>
              </a:rPr>
              <a:t>: </a:t>
            </a:r>
            <a:r>
              <a:rPr lang="en-US" sz="1400" dirty="0">
                <a:latin typeface="+mj-lt"/>
              </a:rPr>
              <a:t>When </a:t>
            </a:r>
            <a:r>
              <a:rPr lang="en-US" sz="1400" dirty="0" err="1">
                <a:latin typeface="+mj-lt"/>
              </a:rPr>
              <a:t>subthreads</a:t>
            </a:r>
            <a:r>
              <a:rPr lang="en-US" sz="1400" dirty="0">
                <a:latin typeface="+mj-lt"/>
              </a:rPr>
              <a:t> sort their part of the array it creates a hidden temporary file to sort the initial array merging the two sorted returned arrays.</a:t>
            </a:r>
            <a:endParaRPr lang="en-US" sz="1400" dirty="0">
              <a:effectLst/>
              <a:latin typeface="+mj-l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95A471-1293-4546-A5F4-05461480BAAD}"/>
              </a:ext>
            </a:extLst>
          </p:cNvPr>
          <p:cNvCxnSpPr>
            <a:cxnSpLocks/>
          </p:cNvCxnSpPr>
          <p:nvPr/>
        </p:nvCxnSpPr>
        <p:spPr>
          <a:xfrm>
            <a:off x="3742940" y="5625845"/>
            <a:ext cx="0" cy="65782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90E7AF-5924-A958-6704-207B2F8DB626}"/>
              </a:ext>
            </a:extLst>
          </p:cNvPr>
          <p:cNvCxnSpPr>
            <a:cxnSpLocks/>
          </p:cNvCxnSpPr>
          <p:nvPr/>
        </p:nvCxnSpPr>
        <p:spPr>
          <a:xfrm>
            <a:off x="5442683" y="5625845"/>
            <a:ext cx="0" cy="65782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3D2F2E3-0D0E-19E3-354B-862483F1CA7E}"/>
              </a:ext>
            </a:extLst>
          </p:cNvPr>
          <p:cNvCxnSpPr>
            <a:cxnSpLocks/>
          </p:cNvCxnSpPr>
          <p:nvPr/>
        </p:nvCxnSpPr>
        <p:spPr>
          <a:xfrm>
            <a:off x="6077708" y="5625844"/>
            <a:ext cx="0" cy="65782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A517E4-C6B4-6EDA-973A-208606841314}"/>
              </a:ext>
            </a:extLst>
          </p:cNvPr>
          <p:cNvCxnSpPr>
            <a:cxnSpLocks/>
          </p:cNvCxnSpPr>
          <p:nvPr/>
        </p:nvCxnSpPr>
        <p:spPr>
          <a:xfrm>
            <a:off x="7613900" y="5625843"/>
            <a:ext cx="0" cy="65782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2253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1598</Words>
  <Application>Microsoft Office PowerPoint</Application>
  <PresentationFormat>Widescreen</PresentationFormat>
  <Paragraphs>257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Tenorite</vt:lpstr>
      <vt:lpstr>Wingdings</vt:lpstr>
      <vt:lpstr>Monoline</vt:lpstr>
      <vt:lpstr>Concurrent Programming Assignment 1 – active waiting</vt:lpstr>
      <vt:lpstr>PROJECT FILE STRUCTURE</vt:lpstr>
      <vt:lpstr>PowerPoint Presentation</vt:lpstr>
      <vt:lpstr>PowerPoint Presentation</vt:lpstr>
      <vt:lpstr>1.1. FIFO PIPES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2024-10-19T19:59:49Z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