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20" r:id="rId6"/>
    <p:sldId id="257" r:id="rId7"/>
    <p:sldId id="313" r:id="rId8"/>
    <p:sldId id="325" r:id="rId9"/>
    <p:sldId id="324" r:id="rId10"/>
    <p:sldId id="315" r:id="rId11"/>
    <p:sldId id="318" r:id="rId12"/>
    <p:sldId id="326" r:id="rId13"/>
    <p:sldId id="328" r:id="rId14"/>
    <p:sldId id="327" r:id="rId15"/>
    <p:sldId id="32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A3573E"/>
    <a:srgbClr val="5A6E6E"/>
    <a:srgbClr val="5A6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6" autoAdjust="0"/>
    <p:restoredTop sz="95033" autoAdjust="0"/>
  </p:normalViewPr>
  <p:slideViewPr>
    <p:cSldViewPr snapToGrid="0">
      <p:cViewPr varScale="1">
        <p:scale>
          <a:sx n="151" d="100"/>
          <a:sy n="151" d="100"/>
        </p:scale>
        <p:origin x="516" y="144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11/9/2024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0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40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55735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873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72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384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94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13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0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120C2CE9-09D7-C315-9A26-E750905F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7636" y="400049"/>
            <a:ext cx="8467760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5F0A77-8ECB-36B0-0483-E734AB12FD7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57636" y="1997132"/>
            <a:ext cx="5597686" cy="4356056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CB4063C8-82E1-0B52-0D41-B642726AD1E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945821" y="1997134"/>
            <a:ext cx="2679575" cy="43560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74DF95-81A4-1CFF-D87E-1DBCA565C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85095" y="457964"/>
            <a:ext cx="2211229" cy="2707415"/>
            <a:chOff x="9728105" y="457964"/>
            <a:chExt cx="2211229" cy="270741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15172FB-4F23-B7CE-4A45-A96A16F64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8A1988F-4EE5-01C8-E1E2-EE21A6AF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9707535-B3AB-7212-B069-A366ABAFE2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14A54E3-A9EA-3476-B996-946D455F35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30">
                  <a:extLst>
                    <a:ext uri="{FF2B5EF4-FFF2-40B4-BE49-F238E27FC236}">
                      <a16:creationId xmlns:a16="http://schemas.microsoft.com/office/drawing/2014/main" id="{8096AB25-3A2B-B9B7-A68E-1974E3ED87A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30">
                  <a:extLst>
                    <a:ext uri="{FF2B5EF4-FFF2-40B4-BE49-F238E27FC236}">
                      <a16:creationId xmlns:a16="http://schemas.microsoft.com/office/drawing/2014/main" id="{2085403A-97EF-4203-C58B-E41070E516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2F8BD77-64E1-4FBD-81A4-E43A307C93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23A0F3A-5730-3AFC-409F-6A67460C5A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0681FEE-64CB-7074-366C-42CED63713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8813273-0B3B-17D4-89E5-22B5D6407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DEE50A8-DEB8-82E4-6939-22346B41B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98" name="Freeform 68">
                  <a:extLst>
                    <a:ext uri="{FF2B5EF4-FFF2-40B4-BE49-F238E27FC236}">
                      <a16:creationId xmlns:a16="http://schemas.microsoft.com/office/drawing/2014/main" id="{7C268328-6EF0-F968-28D1-9F0E5B0177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9">
                  <a:extLst>
                    <a:ext uri="{FF2B5EF4-FFF2-40B4-BE49-F238E27FC236}">
                      <a16:creationId xmlns:a16="http://schemas.microsoft.com/office/drawing/2014/main" id="{37BFDF79-1029-8C4B-621E-4A6C9DFB6D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7" name="Line 70">
                <a:extLst>
                  <a:ext uri="{FF2B5EF4-FFF2-40B4-BE49-F238E27FC236}">
                    <a16:creationId xmlns:a16="http://schemas.microsoft.com/office/drawing/2014/main" id="{20958208-D7CF-3479-7930-E3FB39DAA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445BB5-50E8-C707-7C74-32796AC98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268449" y="3721100"/>
            <a:ext cx="2211229" cy="2707415"/>
            <a:chOff x="9728105" y="457964"/>
            <a:chExt cx="2211229" cy="270741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0348311-F256-5764-CF61-E4D36CE7B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65C0C66-56A0-6241-4611-3A2493CC2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ACD9C93-31AC-1752-5BBC-966E9B2DBF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D9C47F5-E53F-7F26-B78D-C86305CF01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30">
                  <a:extLst>
                    <a:ext uri="{FF2B5EF4-FFF2-40B4-BE49-F238E27FC236}">
                      <a16:creationId xmlns:a16="http://schemas.microsoft.com/office/drawing/2014/main" id="{83DE65FD-926B-50A2-C5CD-C1ED2C6BFD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Rectangle 30">
                  <a:extLst>
                    <a:ext uri="{FF2B5EF4-FFF2-40B4-BE49-F238E27FC236}">
                      <a16:creationId xmlns:a16="http://schemas.microsoft.com/office/drawing/2014/main" id="{B2D4F39F-E241-2969-4965-6940516FC5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8E667E2-23D6-06EC-B435-059EACC04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76B00091-7194-5945-8734-F08C954FA7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BC29BA4-16A3-1452-4146-20264C0146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EF5151-E1C8-79DA-AA94-F406CE561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63FFA48-1F7E-5963-4AAD-A6E2C1D4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13" name="Freeform 68">
                  <a:extLst>
                    <a:ext uri="{FF2B5EF4-FFF2-40B4-BE49-F238E27FC236}">
                      <a16:creationId xmlns:a16="http://schemas.microsoft.com/office/drawing/2014/main" id="{9B0AC0F7-48CE-DBC4-877B-C36BD9A0E2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69">
                  <a:extLst>
                    <a:ext uri="{FF2B5EF4-FFF2-40B4-BE49-F238E27FC236}">
                      <a16:creationId xmlns:a16="http://schemas.microsoft.com/office/drawing/2014/main" id="{9CE55AA7-08FE-768A-DFEA-13EE468895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2" name="Line 70">
                <a:extLst>
                  <a:ext uri="{FF2B5EF4-FFF2-40B4-BE49-F238E27FC236}">
                    <a16:creationId xmlns:a16="http://schemas.microsoft.com/office/drawing/2014/main" id="{EE9CD552-7569-2A39-A082-9790C85B6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9AEDFC-F371-37C8-E0DA-7AAFA49C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57636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FD4A2EC-3D37-5ED6-3C9F-0CE19E6E5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4A13167-ABFC-A428-5DDD-7F6BAA8E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EF8E96-D06F-D077-7044-401B18EE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40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50213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122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110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175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562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62D13F-065F-B5B5-D0E6-E5707D370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9F4739-7046-0251-2DF1-C69923064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163D0146-2A52-A1D5-4593-B4C5EB99B2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B11D10C2-7B14-DAF3-6BF2-5A8F43E9DA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53E52456-41A7-AC0D-14E1-EBCA46FA03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F721F5B-EC05-CF43-091F-DAF14831D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EAA2530-7335-61C7-70D6-747F737F23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D6830C5-6699-B51E-C138-387FB43266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6FF4243D-BD79-D045-8F40-6116E0C37D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E9EC195D-83CA-FFB5-8E57-01F2F88967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134E1E14-0E7D-344A-292A-0FEE2278CC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5F7EE493-E0DB-AB06-7D9D-5AF68F7F066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5EEA1730-2FFB-87EA-EAD1-B2B5783665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1E4289FE-15AE-AB80-0279-9FEC059A9B2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25151662-B32C-3EAB-F6C8-76DD978D23C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3C3EE828-B477-B615-CA63-8538BE486D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7AC7C2E5-ABB8-BBAD-2355-D6D2362E06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6A22F749-ED2C-4875-608B-E377A5448F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4771A641-145D-E8E1-A9B2-69823A4D01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3F8F37-F2D6-CCBD-20FE-B22B8E4C18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AF3ABA6C-6FD2-67BB-2670-5BFDD170EC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E9B0D058-B8D1-9353-2199-A74B70392D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3A1A6A6-A997-36FF-9BD6-128BD48F10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1DB2A818-4899-91F3-6E29-A6B44792B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06FA050E-E57A-A008-4AFC-E0A7BF4BD9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1AA4FDAD-E69F-B8CA-3647-41EE49D1899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FA9079B0-05A2-05C9-0B71-62DA8342903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B1A01482-3AC9-3B96-29F0-77E1F45A2BD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18BBAE1C-A0BE-C2D0-0B21-EF53F120FEC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6699894E-9D4E-38B1-7E0F-FD7E8DD87CA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F7686F1-1A2D-7362-06B5-FFFD3ACB4F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861B3E07-B72D-1FE2-EDEA-17E925D72F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4DFA77FC-64D9-DE58-A28A-66AD9C2B326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8FF768D7-8614-439F-50A9-59D5140555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374D642E-1A3B-7563-4C4C-A8886D59033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BFF8C2B2-E490-A9EE-3883-FA9C8EE2469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D4EBDBA2-C991-DB59-8E58-B4D12A257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C77A19F7-390A-587C-0735-A199D3DB0C8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74CC8F53-BFF6-5AA8-554D-A3AFC16E10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507FE88-BFE7-3491-C4ED-84BCC713C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5E59AEE7-2E00-DD8E-4A64-624BBBF218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4BB12628-726F-E89A-FBAF-334733B975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2BE7A39-1897-9A9A-F597-9D75FE4A851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7C6C0069-A065-BA31-6BD7-D5AA4499F6F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93CD5D7-6B2F-E9B2-9A97-ADB1AB308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CB8559C-9482-7A04-AFCA-0EE0336DB9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48E5CDD-04A4-0F7F-051B-44C6F6B7F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423FA6BC-48D6-1095-2002-196438F1D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22D39D72-6C9D-0B9E-8A6B-E7C2286B9C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7683F3FD-E227-C358-C0FD-2FFA3C28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EC33943E-7F7F-3DD7-3721-BA4866CC6B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E45C6B72-DCCD-6EB6-132D-0FA67819D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168015B7-C961-378D-2DC6-DC765AF0CB0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DF769C9F-2362-9FBD-939F-ABDB7CBB1F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25755D6-AD5C-914E-7A62-145DBD64A5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DFDDF6F8-12EA-25EC-8FC5-8A21B11F38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EBD7A53C-B52C-8CA2-F5BA-686A373E46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7CA0655A-0AF5-EEE3-ABB0-20D1BED0BD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4FD9506A-2D60-7B40-6CF8-F96EE89F92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AB7F3BA7-1A8F-076B-B5E3-818D3298FB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70B6BB27-AE08-DCF4-FC6C-B0AA459929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8BE40A7-E371-08CD-A28A-03F591E0F5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69E67CF8-C6BE-AFC8-E935-47A9B66A1D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9066B5CD-8B07-C124-814E-E0FCC342194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15BDA307-0487-F6F8-9712-E7E849479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FB2D68D3-0B6E-1782-F250-F235EBF134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0044EBAD-2D73-148B-C869-00D38A213ED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BEA5DF87-0DFD-2540-F7AB-0E6ACB1E327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916F5E3C-9C75-F588-DE04-69C972C186B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38DF4F6-2A73-D808-991D-95439C1739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7A2833E-2ADD-3B71-08FC-6283A81A80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FCDF8FCA-19BF-CFB5-0CCB-3EF2D7CB0A9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F73B0C2F-F151-71AB-9ABE-1959C358EAF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A44D14B4-5764-EFCE-FBC7-CF2D0B277AB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E3756F0B-F8B3-26EE-2A7F-1C5992122CA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1E4DCDD-63E6-2079-6168-1020560A91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1514E1C2-75D7-754B-9F26-F5B9066EFF5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41804AAA-0E5C-F089-12DB-DA756DBC8F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2EE8038-D703-128B-70AB-CE6021260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089B8075-A4EE-CE03-6C76-DC97CFABA0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E9606914-44A7-93DD-5097-AC11FE653E8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AA850AAF-4BA2-57DD-6C9D-C9991F2F2F8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66085E16-1D45-53C3-E48D-B7202C213A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215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766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456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981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3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3" r:id="rId13"/>
    <p:sldLayoutId id="2147483734" r:id="rId14"/>
    <p:sldLayoutId id="2147483735" r:id="rId15"/>
    <p:sldLayoutId id="2147483739" r:id="rId16"/>
    <p:sldLayoutId id="2147483741" r:id="rId17"/>
    <p:sldLayoutId id="2147483672" r:id="rId18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8792" y="1882460"/>
            <a:ext cx="7113650" cy="2520138"/>
          </a:xfrm>
        </p:spPr>
        <p:txBody>
          <a:bodyPr>
            <a:noAutofit/>
          </a:bodyPr>
          <a:lstStyle/>
          <a:p>
            <a:r>
              <a:rPr lang="en-US" sz="3200" b="1" dirty="0"/>
              <a:t>CONCURRENT PROGRAMMING</a:t>
            </a:r>
            <a:br>
              <a:rPr lang="en-US" sz="3200" b="1" dirty="0"/>
            </a:br>
            <a:r>
              <a:rPr lang="en-US" sz="3200" b="1" dirty="0"/>
              <a:t> </a:t>
            </a:r>
            <a:br>
              <a:rPr lang="en-US" sz="6600" dirty="0"/>
            </a:br>
            <a:r>
              <a:rPr lang="en-US" sz="3200" dirty="0"/>
              <a:t>ASSIGNMENT 2 - SEMAPHORES</a:t>
            </a:r>
            <a:endParaRPr lang="en-US" sz="6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E6E7DF-E9E9-EA68-1787-EB704A53216C}"/>
              </a:ext>
            </a:extLst>
          </p:cNvPr>
          <p:cNvSpPr txBox="1">
            <a:spLocks/>
          </p:cNvSpPr>
          <p:nvPr/>
        </p:nvSpPr>
        <p:spPr>
          <a:xfrm>
            <a:off x="181422" y="4975540"/>
            <a:ext cx="7113650" cy="25201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Dimitris </a:t>
            </a:r>
            <a:r>
              <a:rPr lang="en-US" sz="2400" dirty="0" err="1"/>
              <a:t>Voitsidis</a:t>
            </a:r>
            <a:r>
              <a:rPr lang="en-US" sz="2400" dirty="0"/>
              <a:t> 03480</a:t>
            </a:r>
          </a:p>
          <a:p>
            <a:pPr algn="l"/>
            <a:r>
              <a:rPr lang="en-US" sz="2400" dirty="0" err="1"/>
              <a:t>Iordana</a:t>
            </a:r>
            <a:r>
              <a:rPr lang="en-US" sz="2400" dirty="0"/>
              <a:t> </a:t>
            </a:r>
            <a:r>
              <a:rPr lang="en-US" sz="2400" dirty="0" err="1"/>
              <a:t>Gaisidou</a:t>
            </a:r>
            <a:r>
              <a:rPr lang="en-US" sz="2400" dirty="0"/>
              <a:t> 03570</a:t>
            </a:r>
          </a:p>
          <a:p>
            <a:pPr algn="l"/>
            <a:r>
              <a:rPr lang="en-US" sz="2400" dirty="0"/>
              <a:t>Stavros </a:t>
            </a:r>
            <a:r>
              <a:rPr lang="en-US" sz="2400" dirty="0" err="1"/>
              <a:t>Stathoudakis</a:t>
            </a:r>
            <a:r>
              <a:rPr lang="en-US" sz="2400" dirty="0"/>
              <a:t> 03512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2A3D70-4E63-211B-65F1-852D10908B33}"/>
              </a:ext>
            </a:extLst>
          </p:cNvPr>
          <p:cNvSpPr txBox="1"/>
          <p:nvPr/>
        </p:nvSpPr>
        <p:spPr>
          <a:xfrm>
            <a:off x="2674374" y="1751606"/>
            <a:ext cx="656794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/>
              <a:t>struct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b="1" dirty="0" err="1">
                <a:solidFill>
                  <a:srgbClr val="7030A0"/>
                </a:solidFill>
              </a:rPr>
              <a:t>Targs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dirty="0"/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/>
              <a:t>    int </a:t>
            </a:r>
            <a:r>
              <a:rPr lang="en-US" sz="1400" dirty="0" err="1"/>
              <a:t>train_capacity</a:t>
            </a:r>
            <a:r>
              <a:rPr lang="en-US" sz="1400" dirty="0"/>
              <a:t>; // Train capacity</a:t>
            </a:r>
          </a:p>
          <a:p>
            <a:pPr algn="l">
              <a:lnSpc>
                <a:spcPct val="100000"/>
              </a:lnSpc>
            </a:pPr>
            <a:endParaRPr lang="en-US" sz="1400" dirty="0"/>
          </a:p>
          <a:p>
            <a:pPr algn="l">
              <a:lnSpc>
                <a:spcPct val="100000"/>
              </a:lnSpc>
            </a:pPr>
            <a:r>
              <a:rPr lang="en-US" sz="1400" dirty="0"/>
              <a:t>    bool* destroy;       // Flag to terminate train</a:t>
            </a:r>
          </a:p>
          <a:p>
            <a:pPr algn="l">
              <a:lnSpc>
                <a:spcPct val="100000"/>
              </a:lnSpc>
            </a:pPr>
            <a:endParaRPr lang="en-US" sz="1400" dirty="0"/>
          </a:p>
          <a:p>
            <a:pPr algn="l">
              <a:lnSpc>
                <a:spcPct val="100000"/>
              </a:lnSpc>
            </a:pPr>
            <a:r>
              <a:rPr lang="en-US" sz="1400" dirty="0"/>
              <a:t>    int* </a:t>
            </a:r>
            <a:r>
              <a:rPr lang="en-US" sz="1400" dirty="0" err="1"/>
              <a:t>boarded_passengers</a:t>
            </a:r>
            <a:r>
              <a:rPr lang="en-US" sz="1400" dirty="0"/>
              <a:t>;  // Number of passengers boarded</a:t>
            </a:r>
          </a:p>
          <a:p>
            <a:pPr algn="l">
              <a:lnSpc>
                <a:spcPct val="100000"/>
              </a:lnSpc>
            </a:pPr>
            <a:r>
              <a:rPr lang="en-US" sz="1400" dirty="0"/>
              <a:t>    int* </a:t>
            </a:r>
            <a:r>
              <a:rPr lang="en-US" sz="1400" dirty="0" err="1"/>
              <a:t>waiting_passengers</a:t>
            </a:r>
            <a:r>
              <a:rPr lang="en-US" sz="1400" dirty="0"/>
              <a:t>;    // Number of passengers waiting</a:t>
            </a:r>
          </a:p>
          <a:p>
            <a:pPr algn="l">
              <a:lnSpc>
                <a:spcPct val="100000"/>
              </a:lnSpc>
            </a:pPr>
            <a:endParaRPr lang="en-US" sz="1400" dirty="0"/>
          </a:p>
          <a:p>
            <a:pPr algn="l">
              <a:lnSpc>
                <a:spcPct val="100000"/>
              </a:lnSpc>
            </a:pPr>
            <a:r>
              <a:rPr lang="en-US" sz="1400" dirty="0"/>
              <a:t>    </a:t>
            </a:r>
            <a:r>
              <a:rPr lang="en-US" sz="1400" dirty="0" err="1"/>
              <a:t>mysem_t</a:t>
            </a:r>
            <a:r>
              <a:rPr lang="en-US" sz="1400" dirty="0"/>
              <a:t>* </a:t>
            </a:r>
            <a:r>
              <a:rPr lang="en-US" sz="1400" dirty="0" err="1"/>
              <a:t>mtx</a:t>
            </a:r>
            <a:r>
              <a:rPr lang="en-US" sz="1400" dirty="0"/>
              <a:t>; // Semaphore to signal waiting passengers</a:t>
            </a:r>
          </a:p>
          <a:p>
            <a:pPr algn="l">
              <a:lnSpc>
                <a:spcPct val="100000"/>
              </a:lnSpc>
            </a:pPr>
            <a:r>
              <a:rPr lang="en-US" sz="1400" dirty="0"/>
              <a:t>    </a:t>
            </a:r>
            <a:r>
              <a:rPr lang="en-US" sz="1400" dirty="0" err="1"/>
              <a:t>mysem_t</a:t>
            </a:r>
            <a:r>
              <a:rPr lang="en-US" sz="1400" dirty="0"/>
              <a:t>* </a:t>
            </a:r>
            <a:r>
              <a:rPr lang="en-US" sz="1400" dirty="0" err="1"/>
              <a:t>semBoarding</a:t>
            </a:r>
            <a:r>
              <a:rPr lang="en-US" sz="1400" dirty="0"/>
              <a:t>; // Semaphore to signal boarding passengers</a:t>
            </a:r>
          </a:p>
          <a:p>
            <a:pPr algn="l">
              <a:lnSpc>
                <a:spcPct val="100000"/>
              </a:lnSpc>
            </a:pPr>
            <a:r>
              <a:rPr lang="en-US" sz="1400" dirty="0"/>
              <a:t>    </a:t>
            </a:r>
            <a:r>
              <a:rPr lang="en-US" sz="1400" dirty="0" err="1"/>
              <a:t>mysem_t</a:t>
            </a:r>
            <a:r>
              <a:rPr lang="en-US" sz="1400" dirty="0"/>
              <a:t>* </a:t>
            </a:r>
            <a:r>
              <a:rPr lang="en-US" sz="1400" dirty="0" err="1"/>
              <a:t>semTrain</a:t>
            </a:r>
            <a:r>
              <a:rPr lang="en-US" sz="1400" dirty="0"/>
              <a:t>; // Semaphore to signal train</a:t>
            </a:r>
          </a:p>
          <a:p>
            <a:pPr algn="l">
              <a:lnSpc>
                <a:spcPct val="100000"/>
              </a:lnSpc>
            </a:pPr>
            <a:r>
              <a:rPr lang="en-US" sz="1400" dirty="0"/>
              <a:t>    </a:t>
            </a:r>
            <a:r>
              <a:rPr lang="en-US" sz="1400" dirty="0" err="1"/>
              <a:t>mysem_t</a:t>
            </a:r>
            <a:r>
              <a:rPr lang="en-US" sz="1400" dirty="0"/>
              <a:t>* </a:t>
            </a:r>
            <a:r>
              <a:rPr lang="en-US" sz="1400" dirty="0" err="1"/>
              <a:t>semDisembark</a:t>
            </a:r>
            <a:r>
              <a:rPr lang="en-US" sz="1400" dirty="0"/>
              <a:t>; // Semaphore to signal disembarking passengers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C8C4C-FFBE-62B3-5BCF-4E2938D78FE7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2.4. </a:t>
            </a:r>
            <a:r>
              <a:rPr lang="en-US" sz="1800" dirty="0"/>
              <a:t>Train Ride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4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9A15A98-3BAA-4324-7B71-B46C1FB27420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2.</a:t>
            </a:r>
            <a:r>
              <a:rPr lang="en-US" b="1" dirty="0"/>
              <a:t>4</a:t>
            </a:r>
            <a:r>
              <a:rPr lang="en-US" sz="1800" b="1" dirty="0"/>
              <a:t>. </a:t>
            </a:r>
            <a:r>
              <a:rPr lang="en-US" sz="1800" dirty="0"/>
              <a:t>Train Ride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22D5D-A988-796B-4702-CEF80AB64A61}"/>
              </a:ext>
            </a:extLst>
          </p:cNvPr>
          <p:cNvSpPr txBox="1"/>
          <p:nvPr/>
        </p:nvSpPr>
        <p:spPr>
          <a:xfrm>
            <a:off x="108156" y="369332"/>
            <a:ext cx="5456902" cy="612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void *train(void *</a:t>
            </a:r>
            <a:r>
              <a:rPr lang="en-US" sz="1400" b="1" dirty="0" err="1">
                <a:solidFill>
                  <a:srgbClr val="7030A0"/>
                </a:solidFill>
              </a:rPr>
              <a:t>Targs</a:t>
            </a:r>
            <a:r>
              <a:rPr lang="en-US" sz="1400" b="1" dirty="0">
                <a:solidFill>
                  <a:srgbClr val="7030A0"/>
                </a:solidFill>
              </a:rPr>
              <a:t>)</a:t>
            </a:r>
          </a:p>
          <a:p>
            <a:endParaRPr lang="en-US" sz="1400" dirty="0"/>
          </a:p>
          <a:p>
            <a:r>
              <a:rPr lang="en-US" sz="1400" dirty="0" err="1"/>
              <a:t>print_train_start_message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/>
              <a:t>    while (</a:t>
            </a:r>
            <a:r>
              <a:rPr lang="en-US" sz="1400" dirty="0" err="1"/>
              <a:t>destroy_flag</a:t>
            </a:r>
            <a:r>
              <a:rPr lang="en-US" sz="1400" dirty="0"/>
              <a:t> == false) {</a:t>
            </a:r>
          </a:p>
          <a:p>
            <a:r>
              <a:rPr lang="en-US" sz="1400" dirty="0"/>
              <a:t>        </a:t>
            </a:r>
            <a:r>
              <a:rPr lang="en-US" sz="1400" b="1" dirty="0" err="1"/>
              <a:t>mysem_down</a:t>
            </a:r>
            <a:r>
              <a:rPr lang="en-US" sz="1400" dirty="0"/>
              <a:t>(</a:t>
            </a:r>
            <a:r>
              <a:rPr lang="en-US" sz="1400" dirty="0" err="1"/>
              <a:t>semtrain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 if (</a:t>
            </a:r>
            <a:r>
              <a:rPr lang="en-US" sz="1400" dirty="0" err="1"/>
              <a:t>destroy_flag</a:t>
            </a:r>
            <a:r>
              <a:rPr lang="en-US" sz="1400" dirty="0"/>
              <a:t> = true &amp;&amp; </a:t>
            </a:r>
            <a:r>
              <a:rPr lang="en-US" sz="1400" dirty="0" err="1"/>
              <a:t>passengers_boarded</a:t>
            </a:r>
            <a:r>
              <a:rPr lang="en-US" sz="1400" dirty="0"/>
              <a:t> = 0) {</a:t>
            </a:r>
          </a:p>
          <a:p>
            <a:r>
              <a:rPr lang="en-US" sz="1400" dirty="0"/>
              <a:t>            break</a:t>
            </a:r>
          </a:p>
          <a:p>
            <a:r>
              <a:rPr lang="en-US" sz="1400" dirty="0"/>
              <a:t>        }</a:t>
            </a:r>
          </a:p>
          <a:p>
            <a:endParaRPr lang="en-US" sz="1400" dirty="0"/>
          </a:p>
          <a:p>
            <a:r>
              <a:rPr lang="en-US" sz="1400" dirty="0"/>
              <a:t>        sleep()</a:t>
            </a:r>
          </a:p>
          <a:p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b="1" dirty="0" err="1"/>
              <a:t>mysem_up</a:t>
            </a:r>
            <a:r>
              <a:rPr lang="en-US" sz="1400" dirty="0"/>
              <a:t>(</a:t>
            </a:r>
            <a:r>
              <a:rPr lang="en-US" sz="1400" dirty="0" err="1"/>
              <a:t>semdisembark</a:t>
            </a:r>
            <a:r>
              <a:rPr lang="en-US" sz="1400" dirty="0"/>
              <a:t>)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b="1" dirty="0" err="1">
                <a:solidFill>
                  <a:srgbClr val="68598D"/>
                </a:solidFill>
              </a:rPr>
              <a:t>mysem_up</a:t>
            </a:r>
            <a:r>
              <a:rPr lang="en-US" sz="1400" dirty="0"/>
              <a:t>(</a:t>
            </a:r>
            <a:r>
              <a:rPr lang="en-US" sz="1400" dirty="0" err="1"/>
              <a:t>mtx</a:t>
            </a:r>
            <a:r>
              <a:rPr lang="en-US" sz="1400" dirty="0"/>
              <a:t>)</a:t>
            </a:r>
          </a:p>
          <a:p>
            <a:r>
              <a:rPr lang="en-US" sz="1400" dirty="0"/>
              <a:t>    if (</a:t>
            </a:r>
            <a:r>
              <a:rPr lang="en-US" sz="1400" dirty="0" err="1"/>
              <a:t>waiting_passengers</a:t>
            </a:r>
            <a:r>
              <a:rPr lang="en-US" sz="1400" dirty="0"/>
              <a:t> != 0) {</a:t>
            </a:r>
          </a:p>
          <a:p>
            <a:r>
              <a:rPr lang="en-US" sz="1400" dirty="0"/>
              <a:t>        </a:t>
            </a:r>
            <a:r>
              <a:rPr lang="en-US" sz="1400" b="1" dirty="0" err="1"/>
              <a:t>mysem_up</a:t>
            </a:r>
            <a:r>
              <a:rPr lang="en-US" sz="1400" dirty="0"/>
              <a:t>(</a:t>
            </a:r>
            <a:r>
              <a:rPr lang="en-US" sz="1400" dirty="0" err="1"/>
              <a:t>semBoarding</a:t>
            </a:r>
            <a:r>
              <a:rPr lang="en-US" sz="1400" dirty="0"/>
              <a:t>)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  <a:r>
              <a:rPr lang="en-US" sz="1400" b="1" dirty="0" err="1">
                <a:solidFill>
                  <a:srgbClr val="68598D"/>
                </a:solidFill>
              </a:rPr>
              <a:t>mysem_up</a:t>
            </a:r>
            <a:r>
              <a:rPr lang="en-US" sz="1400" dirty="0"/>
              <a:t>(</a:t>
            </a:r>
            <a:r>
              <a:rPr lang="en-US" sz="1400" dirty="0" err="1"/>
              <a:t>mtx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    while (</a:t>
            </a:r>
            <a:r>
              <a:rPr lang="en-US" sz="1400" dirty="0" err="1"/>
              <a:t>boarded_passengers</a:t>
            </a:r>
            <a:r>
              <a:rPr lang="en-US" sz="1400" dirty="0"/>
              <a:t> != 0) {</a:t>
            </a:r>
          </a:p>
          <a:p>
            <a:r>
              <a:rPr lang="en-US" sz="1400" dirty="0"/>
              <a:t>        </a:t>
            </a:r>
            <a:r>
              <a:rPr lang="en-US" sz="1400" b="1" dirty="0" err="1"/>
              <a:t>mysem_down</a:t>
            </a:r>
            <a:r>
              <a:rPr lang="en-US" sz="1400" dirty="0"/>
              <a:t>(</a:t>
            </a:r>
            <a:r>
              <a:rPr lang="en-US" sz="1400" dirty="0" err="1"/>
              <a:t>semTrain</a:t>
            </a:r>
            <a:r>
              <a:rPr lang="en-US" sz="1400" dirty="0"/>
              <a:t>)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return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09044-017B-CE78-F600-FA5F497CF798}"/>
              </a:ext>
            </a:extLst>
          </p:cNvPr>
          <p:cNvSpPr txBox="1"/>
          <p:nvPr/>
        </p:nvSpPr>
        <p:spPr>
          <a:xfrm>
            <a:off x="5773993" y="369331"/>
            <a:ext cx="6309851" cy="6340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void *passenger(void *</a:t>
            </a:r>
            <a:r>
              <a:rPr lang="en-US" sz="1400" b="1" dirty="0" err="1">
                <a:solidFill>
                  <a:srgbClr val="7030A0"/>
                </a:solidFill>
              </a:rPr>
              <a:t>Pargs</a:t>
            </a:r>
            <a:r>
              <a:rPr lang="en-US" sz="1400" b="1" dirty="0">
                <a:solidFill>
                  <a:srgbClr val="7030A0"/>
                </a:solidFill>
              </a:rPr>
              <a:t>)</a:t>
            </a:r>
          </a:p>
          <a:p>
            <a:endParaRPr lang="en-US" sz="1400" dirty="0"/>
          </a:p>
          <a:p>
            <a:r>
              <a:rPr lang="en-US" sz="1400" dirty="0"/>
              <a:t>passenger(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r>
              <a:rPr lang="en-US" sz="1400" dirty="0"/>
              <a:t>    </a:t>
            </a:r>
            <a:r>
              <a:rPr lang="en-US" sz="1400" b="1" dirty="0" err="1">
                <a:solidFill>
                  <a:srgbClr val="68598D"/>
                </a:solidFill>
              </a:rPr>
              <a:t>mysem_up</a:t>
            </a:r>
            <a:r>
              <a:rPr lang="en-US" sz="1400" dirty="0"/>
              <a:t>(</a:t>
            </a:r>
            <a:r>
              <a:rPr lang="en-US" sz="1400" dirty="0" err="1"/>
              <a:t>mtx</a:t>
            </a:r>
            <a:r>
              <a:rPr lang="en-US" sz="1400" dirty="0"/>
              <a:t>)</a:t>
            </a:r>
          </a:p>
          <a:p>
            <a:r>
              <a:rPr lang="en-US" sz="1400" dirty="0"/>
              <a:t>    increase waiting passengers</a:t>
            </a:r>
          </a:p>
          <a:p>
            <a:r>
              <a:rPr lang="en-US" sz="1400" dirty="0"/>
              <a:t>    </a:t>
            </a:r>
            <a:r>
              <a:rPr lang="en-US" sz="1400" b="1" dirty="0" err="1">
                <a:solidFill>
                  <a:srgbClr val="68598D"/>
                </a:solidFill>
              </a:rPr>
              <a:t>mysem_down</a:t>
            </a:r>
            <a:r>
              <a:rPr lang="en-US" sz="1400" dirty="0"/>
              <a:t>(</a:t>
            </a:r>
            <a:r>
              <a:rPr lang="en-US" sz="1400" dirty="0" err="1"/>
              <a:t>mtx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b="1" dirty="0" err="1"/>
              <a:t>mysem_down</a:t>
            </a:r>
            <a:r>
              <a:rPr lang="en-US" sz="1400" dirty="0"/>
              <a:t>(</a:t>
            </a:r>
            <a:r>
              <a:rPr lang="en-US" sz="1400" dirty="0" err="1"/>
              <a:t>semBoarding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b="1" dirty="0" err="1">
                <a:solidFill>
                  <a:srgbClr val="68598D"/>
                </a:solidFill>
              </a:rPr>
              <a:t>mysem_up</a:t>
            </a:r>
            <a:r>
              <a:rPr lang="en-US" sz="1400" dirty="0"/>
              <a:t>(</a:t>
            </a:r>
            <a:r>
              <a:rPr lang="en-US" sz="1400" dirty="0" err="1"/>
              <a:t>mtx</a:t>
            </a:r>
            <a:r>
              <a:rPr lang="en-US" sz="1400" dirty="0"/>
              <a:t>)</a:t>
            </a:r>
          </a:p>
          <a:p>
            <a:r>
              <a:rPr lang="en-US" sz="1400" dirty="0"/>
              <a:t>    decrease waiting passengers</a:t>
            </a:r>
          </a:p>
          <a:p>
            <a:r>
              <a:rPr lang="en-US" sz="1400" dirty="0"/>
              <a:t>    </a:t>
            </a:r>
            <a:r>
              <a:rPr lang="en-US" sz="1400" b="1" dirty="0" err="1">
                <a:solidFill>
                  <a:srgbClr val="68598D"/>
                </a:solidFill>
              </a:rPr>
              <a:t>mysem_down</a:t>
            </a:r>
            <a:r>
              <a:rPr lang="en-US" sz="1400" dirty="0"/>
              <a:t>(</a:t>
            </a:r>
            <a:r>
              <a:rPr lang="en-US" sz="1400" dirty="0" err="1"/>
              <a:t>mtx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    if (</a:t>
            </a:r>
            <a:r>
              <a:rPr lang="en-US" sz="1400" dirty="0" err="1"/>
              <a:t>destroy_flag</a:t>
            </a:r>
            <a:r>
              <a:rPr lang="en-US" sz="1400" dirty="0"/>
              <a:t> = true) {</a:t>
            </a:r>
          </a:p>
          <a:p>
            <a:r>
              <a:rPr lang="en-US" sz="1400" dirty="0"/>
              <a:t>        </a:t>
            </a:r>
            <a:r>
              <a:rPr lang="en-US" sz="1400" b="1" dirty="0" err="1"/>
              <a:t>mysem_up</a:t>
            </a:r>
            <a:r>
              <a:rPr lang="en-US" sz="1400" dirty="0"/>
              <a:t>(</a:t>
            </a:r>
            <a:r>
              <a:rPr lang="en-US" sz="1400" dirty="0" err="1"/>
              <a:t>semboarding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return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increase </a:t>
            </a:r>
            <a:r>
              <a:rPr lang="en-US" sz="1400" dirty="0" err="1"/>
              <a:t>boarded_passengers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if (train is full) {</a:t>
            </a:r>
          </a:p>
          <a:p>
            <a:r>
              <a:rPr lang="en-US" sz="1400" dirty="0"/>
              <a:t>        </a:t>
            </a:r>
            <a:r>
              <a:rPr lang="en-US" sz="1400" b="1" dirty="0" err="1"/>
              <a:t>mysem_up</a:t>
            </a:r>
            <a:r>
              <a:rPr lang="en-US" sz="1400" dirty="0"/>
              <a:t>(</a:t>
            </a:r>
            <a:r>
              <a:rPr lang="en-US" sz="1400" dirty="0" err="1"/>
              <a:t>semTrain</a:t>
            </a:r>
            <a:r>
              <a:rPr lang="en-US" sz="1400" dirty="0"/>
              <a:t>)</a:t>
            </a:r>
          </a:p>
          <a:p>
            <a:r>
              <a:rPr lang="en-US" sz="1400" dirty="0"/>
              <a:t>    } else {</a:t>
            </a:r>
          </a:p>
          <a:p>
            <a:r>
              <a:rPr lang="en-US" sz="1400" dirty="0"/>
              <a:t>        </a:t>
            </a:r>
            <a:r>
              <a:rPr lang="en-US" sz="1400" b="1" dirty="0" err="1"/>
              <a:t>mysem_up</a:t>
            </a:r>
            <a:r>
              <a:rPr lang="en-US" sz="1400" dirty="0"/>
              <a:t>(</a:t>
            </a:r>
            <a:r>
              <a:rPr lang="en-US" sz="1400" dirty="0" err="1"/>
              <a:t>semBoarding</a:t>
            </a:r>
            <a:r>
              <a:rPr lang="en-US" sz="1400" dirty="0"/>
              <a:t>)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b="1" dirty="0" err="1"/>
              <a:t>mysem_down</a:t>
            </a:r>
            <a:r>
              <a:rPr lang="en-US" sz="1400" dirty="0"/>
              <a:t>(</a:t>
            </a:r>
            <a:r>
              <a:rPr lang="en-US" sz="1400" dirty="0" err="1"/>
              <a:t>semDisembark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    decrease </a:t>
            </a:r>
            <a:r>
              <a:rPr lang="en-US" sz="1400" dirty="0" err="1"/>
              <a:t>boarded_passengers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229DF-A9FF-4E31-C0FF-995C98A33A04}"/>
              </a:ext>
            </a:extLst>
          </p:cNvPr>
          <p:cNvSpPr/>
          <p:nvPr/>
        </p:nvSpPr>
        <p:spPr>
          <a:xfrm>
            <a:off x="3048000" y="1325490"/>
            <a:ext cx="2160847" cy="464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train is not full then sleeps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FD812-FCCD-FFAF-E70C-160CF3D24175}"/>
              </a:ext>
            </a:extLst>
          </p:cNvPr>
          <p:cNvSpPr/>
          <p:nvPr/>
        </p:nvSpPr>
        <p:spPr>
          <a:xfrm>
            <a:off x="3047999" y="3074814"/>
            <a:ext cx="2160847" cy="464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Disembark the boarded passengers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E73D72-60C5-15A3-28C0-3ED8826C6705}"/>
              </a:ext>
            </a:extLst>
          </p:cNvPr>
          <p:cNvSpPr/>
          <p:nvPr/>
        </p:nvSpPr>
        <p:spPr>
          <a:xfrm>
            <a:off x="3047999" y="4151446"/>
            <a:ext cx="2160847" cy="464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Tell the waiting passengers to leave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35FC99-9321-7313-36A5-1B2F095DAB51}"/>
              </a:ext>
            </a:extLst>
          </p:cNvPr>
          <p:cNvSpPr/>
          <p:nvPr/>
        </p:nvSpPr>
        <p:spPr>
          <a:xfrm>
            <a:off x="3074933" y="5454220"/>
            <a:ext cx="2160847" cy="464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Tell the waiting passengers to leave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B7CEC8-B3FC-DFDE-5780-EE61148C6325}"/>
              </a:ext>
            </a:extLst>
          </p:cNvPr>
          <p:cNvSpPr/>
          <p:nvPr/>
        </p:nvSpPr>
        <p:spPr>
          <a:xfrm>
            <a:off x="9050593" y="1790106"/>
            <a:ext cx="2160847" cy="464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Waits till someone tells it to board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67FD65-04A0-4D42-784F-6EA66B6F2077}"/>
              </a:ext>
            </a:extLst>
          </p:cNvPr>
          <p:cNvSpPr/>
          <p:nvPr/>
        </p:nvSpPr>
        <p:spPr>
          <a:xfrm>
            <a:off x="9050592" y="3294832"/>
            <a:ext cx="2160847" cy="677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Wakes up the next waiting passenger to destroy itself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93955E-1B6E-7B15-A60D-B88AA0FF4F98}"/>
              </a:ext>
            </a:extLst>
          </p:cNvPr>
          <p:cNvSpPr/>
          <p:nvPr/>
        </p:nvSpPr>
        <p:spPr>
          <a:xfrm>
            <a:off x="9050591" y="4430838"/>
            <a:ext cx="2160847" cy="677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the train is full, wake it up to start its journey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2BE62C-077A-7ED4-5C36-D5ECE461B88D}"/>
              </a:ext>
            </a:extLst>
          </p:cNvPr>
          <p:cNvSpPr/>
          <p:nvPr/>
        </p:nvSpPr>
        <p:spPr>
          <a:xfrm>
            <a:off x="9050591" y="5241436"/>
            <a:ext cx="2160847" cy="677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 wakes the next passenger to board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FF4DDD-406A-8A58-6687-EB483F725063}"/>
              </a:ext>
            </a:extLst>
          </p:cNvPr>
          <p:cNvSpPr/>
          <p:nvPr/>
        </p:nvSpPr>
        <p:spPr>
          <a:xfrm>
            <a:off x="9050591" y="6088774"/>
            <a:ext cx="2160847" cy="677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Waits the train to complete its journey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38E57E-3905-BC48-DA15-53EA105441E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670581" y="1557798"/>
            <a:ext cx="377419" cy="58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B32FB8-57D7-7381-9009-D12289217E87}"/>
              </a:ext>
            </a:extLst>
          </p:cNvPr>
          <p:cNvCxnSpPr>
            <a:cxnSpLocks/>
          </p:cNvCxnSpPr>
          <p:nvPr/>
        </p:nvCxnSpPr>
        <p:spPr>
          <a:xfrm flipH="1">
            <a:off x="2809568" y="3294832"/>
            <a:ext cx="238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A8FA58-BCEA-E694-B082-4069DCA29692}"/>
              </a:ext>
            </a:extLst>
          </p:cNvPr>
          <p:cNvCxnSpPr>
            <a:cxnSpLocks/>
          </p:cNvCxnSpPr>
          <p:nvPr/>
        </p:nvCxnSpPr>
        <p:spPr>
          <a:xfrm flipH="1">
            <a:off x="2740742" y="4359991"/>
            <a:ext cx="307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95B962-DE81-A710-3CE5-B71664319BC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670581" y="5448688"/>
            <a:ext cx="404352" cy="23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B050EC-46B7-3274-8D87-0E7448818F1F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482781" y="2019913"/>
            <a:ext cx="567812" cy="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BF27DF-9099-0415-FA21-36F59C49927C}"/>
              </a:ext>
            </a:extLst>
          </p:cNvPr>
          <p:cNvCxnSpPr>
            <a:cxnSpLocks/>
          </p:cNvCxnSpPr>
          <p:nvPr/>
        </p:nvCxnSpPr>
        <p:spPr>
          <a:xfrm flipH="1">
            <a:off x="8394290" y="3514234"/>
            <a:ext cx="656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DAAF5E-52DA-1FC6-1909-7C0C7084DA91}"/>
              </a:ext>
            </a:extLst>
          </p:cNvPr>
          <p:cNvCxnSpPr>
            <a:cxnSpLocks/>
          </p:cNvCxnSpPr>
          <p:nvPr/>
        </p:nvCxnSpPr>
        <p:spPr>
          <a:xfrm flipH="1">
            <a:off x="8078429" y="5018753"/>
            <a:ext cx="972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39CA93-9559-3A29-3F0F-4A6FF62BF8E5}"/>
              </a:ext>
            </a:extLst>
          </p:cNvPr>
          <p:cNvCxnSpPr>
            <a:cxnSpLocks/>
          </p:cNvCxnSpPr>
          <p:nvPr/>
        </p:nvCxnSpPr>
        <p:spPr>
          <a:xfrm flipH="1" flipV="1">
            <a:off x="8394290" y="5443156"/>
            <a:ext cx="656301" cy="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64B70F-CF9E-9730-8D28-7A87C42E5F15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8646239" y="6088774"/>
            <a:ext cx="404352" cy="33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53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CEFCF-71D0-7F97-EF5C-2EA7F6377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673F29F-65A5-F20F-9FF1-05E242E30F87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2.</a:t>
            </a:r>
            <a:r>
              <a:rPr lang="en-US" b="1" dirty="0"/>
              <a:t>4</a:t>
            </a:r>
            <a:r>
              <a:rPr lang="en-US" sz="1800" b="1" dirty="0"/>
              <a:t>. </a:t>
            </a:r>
            <a:r>
              <a:rPr lang="en-US" sz="1800" dirty="0"/>
              <a:t>Train Ride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B6812-E3DC-E5D4-79CB-A6DF2DF9CB57}"/>
              </a:ext>
            </a:extLst>
          </p:cNvPr>
          <p:cNvSpPr txBox="1"/>
          <p:nvPr/>
        </p:nvSpPr>
        <p:spPr>
          <a:xfrm>
            <a:off x="176981" y="551852"/>
            <a:ext cx="5250425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…rest of passenger</a:t>
            </a:r>
          </a:p>
          <a:p>
            <a:endParaRPr lang="en-US" sz="1400" b="1" dirty="0">
              <a:solidFill>
                <a:srgbClr val="7030A0"/>
              </a:solidFill>
            </a:endParaRPr>
          </a:p>
          <a:p>
            <a:r>
              <a:rPr lang="en-US" sz="1400" dirty="0"/>
              <a:t>if (</a:t>
            </a:r>
            <a:r>
              <a:rPr lang="en-US" sz="1400" dirty="0" err="1"/>
              <a:t>destroy_flag</a:t>
            </a:r>
            <a:r>
              <a:rPr lang="en-US" sz="1400" dirty="0"/>
              <a:t> = true &amp;&amp; </a:t>
            </a:r>
            <a:r>
              <a:rPr lang="en-US" sz="1400" dirty="0" err="1"/>
              <a:t>boarded_passengers</a:t>
            </a:r>
            <a:r>
              <a:rPr lang="en-US" sz="1400" dirty="0"/>
              <a:t> = 0) {</a:t>
            </a:r>
          </a:p>
          <a:p>
            <a:r>
              <a:rPr lang="en-US" sz="1400" dirty="0"/>
              <a:t>        </a:t>
            </a:r>
            <a:r>
              <a:rPr lang="en-US" sz="1400" b="1" dirty="0" err="1"/>
              <a:t>mysem_up</a:t>
            </a:r>
            <a:r>
              <a:rPr lang="en-US" sz="1400" dirty="0"/>
              <a:t>(</a:t>
            </a:r>
            <a:r>
              <a:rPr lang="en-US" sz="1400" dirty="0" err="1"/>
              <a:t>semTrain</a:t>
            </a:r>
            <a:r>
              <a:rPr lang="en-US" sz="1400" dirty="0"/>
              <a:t>) 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    if (train is empty &amp;&amp; </a:t>
            </a:r>
            <a:r>
              <a:rPr lang="en-US" sz="1400" dirty="0" err="1"/>
              <a:t>destroy_flag</a:t>
            </a:r>
            <a:r>
              <a:rPr lang="en-US" sz="1400" dirty="0"/>
              <a:t> = false) {</a:t>
            </a:r>
          </a:p>
          <a:p>
            <a:r>
              <a:rPr lang="en-US" sz="1400" dirty="0"/>
              <a:t>        </a:t>
            </a:r>
            <a:r>
              <a:rPr lang="en-US" sz="1400" b="1" dirty="0" err="1"/>
              <a:t>mysem_up</a:t>
            </a:r>
            <a:r>
              <a:rPr lang="en-US" sz="1400" dirty="0"/>
              <a:t>(</a:t>
            </a:r>
            <a:r>
              <a:rPr lang="en-US" sz="1400" dirty="0" err="1"/>
              <a:t>semBoarding</a:t>
            </a:r>
            <a:r>
              <a:rPr lang="en-US" sz="1400" dirty="0"/>
              <a:t>)</a:t>
            </a:r>
          </a:p>
          <a:p>
            <a:r>
              <a:rPr lang="en-US" sz="1400" dirty="0"/>
              <a:t>    } else {</a:t>
            </a:r>
          </a:p>
          <a:p>
            <a:r>
              <a:rPr lang="en-US" sz="1400" dirty="0"/>
              <a:t>        </a:t>
            </a:r>
            <a:r>
              <a:rPr lang="en-US" sz="1400" b="1" dirty="0" err="1"/>
              <a:t>mysem_down</a:t>
            </a:r>
            <a:r>
              <a:rPr lang="en-US" sz="1400" dirty="0"/>
              <a:t>(</a:t>
            </a:r>
            <a:r>
              <a:rPr lang="en-US" sz="1400" dirty="0" err="1"/>
              <a:t>semDisembark</a:t>
            </a:r>
            <a:r>
              <a:rPr lang="en-US" sz="1400" dirty="0"/>
              <a:t>) // Signal other passengers to disembark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CE014-8B55-C06B-426D-CDD91E354A8F}"/>
              </a:ext>
            </a:extLst>
          </p:cNvPr>
          <p:cNvSpPr txBox="1"/>
          <p:nvPr/>
        </p:nvSpPr>
        <p:spPr>
          <a:xfrm>
            <a:off x="5594555" y="2232673"/>
            <a:ext cx="6420464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b="1" dirty="0">
                <a:solidFill>
                  <a:srgbClr val="7030A0"/>
                </a:solidFill>
              </a:rPr>
              <a:t>Main Function:</a:t>
            </a:r>
          </a:p>
          <a:p>
            <a:r>
              <a:rPr lang="en-US" sz="1400" dirty="0"/>
              <a:t>main() {</a:t>
            </a:r>
          </a:p>
          <a:p>
            <a:r>
              <a:rPr lang="en-US" sz="1400" dirty="0"/>
              <a:t>    </a:t>
            </a:r>
            <a:r>
              <a:rPr lang="en-US" sz="1400" b="1" dirty="0" err="1"/>
              <a:t>mysem_init</a:t>
            </a:r>
            <a:r>
              <a:rPr lang="en-US" sz="1400" dirty="0"/>
              <a:t>(</a:t>
            </a:r>
            <a:r>
              <a:rPr lang="en-US" sz="1400" dirty="0" err="1"/>
              <a:t>semTrain</a:t>
            </a:r>
            <a:r>
              <a:rPr lang="en-US" sz="1400" dirty="0"/>
              <a:t> (0) , </a:t>
            </a:r>
            <a:r>
              <a:rPr lang="en-US" sz="1400" dirty="0" err="1"/>
              <a:t>semBoarding</a:t>
            </a:r>
            <a:r>
              <a:rPr lang="en-US" sz="1400" dirty="0"/>
              <a:t>(1) , </a:t>
            </a:r>
            <a:r>
              <a:rPr lang="en-US" sz="1400" dirty="0" err="1"/>
              <a:t>semDisembark</a:t>
            </a:r>
            <a:r>
              <a:rPr lang="en-US" sz="1400" dirty="0"/>
              <a:t>(0) , </a:t>
            </a:r>
            <a:r>
              <a:rPr lang="en-US" sz="1400" dirty="0" err="1"/>
              <a:t>mtx</a:t>
            </a:r>
            <a:r>
              <a:rPr lang="en-US" sz="1400" dirty="0"/>
              <a:t>(1))</a:t>
            </a:r>
          </a:p>
          <a:p>
            <a:endParaRPr lang="en-US" sz="1400" dirty="0"/>
          </a:p>
          <a:p>
            <a:r>
              <a:rPr lang="en-US" sz="1400" dirty="0"/>
              <a:t>    while (1)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read_user_input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</a:t>
            </a:r>
          </a:p>
          <a:p>
            <a:r>
              <a:rPr lang="en-US" sz="1400" dirty="0"/>
              <a:t>        if (user input = enter)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destroy_flag</a:t>
            </a:r>
            <a:r>
              <a:rPr lang="en-US" sz="1400" dirty="0"/>
              <a:t> = true</a:t>
            </a:r>
          </a:p>
          <a:p>
            <a:r>
              <a:rPr lang="en-US" sz="1400" dirty="0"/>
              <a:t>            </a:t>
            </a:r>
            <a:r>
              <a:rPr lang="en-US" sz="1400" b="1" dirty="0" err="1"/>
              <a:t>mysem_up</a:t>
            </a:r>
            <a:r>
              <a:rPr lang="en-US" sz="1400" dirty="0"/>
              <a:t>(</a:t>
            </a:r>
            <a:r>
              <a:rPr lang="en-US" sz="1400" dirty="0" err="1"/>
              <a:t>semTrain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break</a:t>
            </a:r>
          </a:p>
          <a:p>
            <a:r>
              <a:rPr lang="en-US" sz="1400" dirty="0"/>
              <a:t>        }</a:t>
            </a:r>
          </a:p>
          <a:p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create_passenger_thread</a:t>
            </a:r>
            <a:r>
              <a:rPr lang="en-US" sz="1400" dirty="0"/>
              <a:t>(passengers, </a:t>
            </a:r>
            <a:r>
              <a:rPr lang="en-US" sz="1400" dirty="0" err="1"/>
              <a:t>i</a:t>
            </a:r>
            <a:r>
              <a:rPr lang="en-US" sz="1400" dirty="0"/>
              <a:t>, </a:t>
            </a:r>
            <a:r>
              <a:rPr lang="en-US" sz="1400" dirty="0" err="1"/>
              <a:t>passenger_args</a:t>
            </a:r>
            <a:r>
              <a:rPr lang="en-US" sz="1400" dirty="0"/>
              <a:t>)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join threads</a:t>
            </a:r>
          </a:p>
          <a:p>
            <a:endParaRPr lang="en-US" sz="1400" dirty="0"/>
          </a:p>
          <a:p>
            <a:r>
              <a:rPr lang="en-US" sz="1400" b="1" dirty="0"/>
              <a:t>    </a:t>
            </a:r>
            <a:r>
              <a:rPr lang="en-US" sz="1400" b="1" dirty="0" err="1"/>
              <a:t>mysem_destroy</a:t>
            </a:r>
            <a:r>
              <a:rPr lang="en-US" sz="1400" dirty="0"/>
              <a:t>(</a:t>
            </a:r>
            <a:r>
              <a:rPr lang="en-US" sz="1400" dirty="0" err="1"/>
              <a:t>semTrain</a:t>
            </a:r>
            <a:r>
              <a:rPr lang="en-US" sz="1400" dirty="0"/>
              <a:t>, </a:t>
            </a:r>
            <a:r>
              <a:rPr lang="en-US" sz="1400" dirty="0" err="1"/>
              <a:t>semBoarding</a:t>
            </a:r>
            <a:r>
              <a:rPr lang="en-US" sz="1400" dirty="0"/>
              <a:t>, </a:t>
            </a:r>
            <a:r>
              <a:rPr lang="en-US" sz="1400" dirty="0" err="1"/>
              <a:t>semDisembark</a:t>
            </a:r>
            <a:r>
              <a:rPr lang="en-US" sz="1400" dirty="0"/>
              <a:t>, </a:t>
            </a:r>
            <a:r>
              <a:rPr lang="en-US" sz="1400" dirty="0" err="1"/>
              <a:t>mtx</a:t>
            </a:r>
            <a:r>
              <a:rPr lang="en-US" sz="1400" dirty="0"/>
              <a:t>)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2807F-FB0D-2256-1595-4472E4565664}"/>
              </a:ext>
            </a:extLst>
          </p:cNvPr>
          <p:cNvSpPr/>
          <p:nvPr/>
        </p:nvSpPr>
        <p:spPr>
          <a:xfrm>
            <a:off x="4729316" y="1068694"/>
            <a:ext cx="2160847" cy="464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Wakes up train to terminate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EBB492-43A9-7322-C2FD-CA332CB97157}"/>
              </a:ext>
            </a:extLst>
          </p:cNvPr>
          <p:cNvSpPr/>
          <p:nvPr/>
        </p:nvSpPr>
        <p:spPr>
          <a:xfrm>
            <a:off x="2065898" y="3168546"/>
            <a:ext cx="2160847" cy="16984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Tell waiting passengers to board the train if its empty</a:t>
            </a:r>
          </a:p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Tell the rest of the boarded passengers to disembark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4C49C-A571-53AF-2A37-01AB18EFA7FA}"/>
              </a:ext>
            </a:extLst>
          </p:cNvPr>
          <p:cNvSpPr/>
          <p:nvPr/>
        </p:nvSpPr>
        <p:spPr>
          <a:xfrm>
            <a:off x="8255305" y="3903508"/>
            <a:ext cx="2324205" cy="786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Wake up the train if the user wants to terminate it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F867A2-3895-3651-0C5E-3649969C69E9}"/>
              </a:ext>
            </a:extLst>
          </p:cNvPr>
          <p:cNvCxnSpPr>
            <a:cxnSpLocks/>
          </p:cNvCxnSpPr>
          <p:nvPr/>
        </p:nvCxnSpPr>
        <p:spPr>
          <a:xfrm flipH="1">
            <a:off x="2485104" y="1351321"/>
            <a:ext cx="2244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54E2CD-7EC2-4DC6-8214-7AD1974E7AAE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723535" y="2831690"/>
            <a:ext cx="422787" cy="33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14F0C0-A3AF-A005-3979-D4EDAB5E015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013290" y="4296748"/>
            <a:ext cx="242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9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266" y="1831151"/>
            <a:ext cx="4132469" cy="2213542"/>
          </a:xfrm>
        </p:spPr>
        <p:txBody>
          <a:bodyPr wrap="square" anchor="b">
            <a:norm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Project Tasks Summary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84290" y="4599657"/>
            <a:ext cx="7659688" cy="163927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2.1.</a:t>
            </a:r>
            <a:r>
              <a:rPr lang="en-US" dirty="0"/>
              <a:t> Binary semaphores library</a:t>
            </a:r>
          </a:p>
          <a:p>
            <a:pPr algn="l"/>
            <a:r>
              <a:rPr lang="en-US" b="1" dirty="0"/>
              <a:t>2.2.</a:t>
            </a:r>
            <a:r>
              <a:rPr lang="en-US" dirty="0"/>
              <a:t> Primary NUMBERS TESTER</a:t>
            </a:r>
          </a:p>
          <a:p>
            <a:pPr algn="l"/>
            <a:r>
              <a:rPr lang="en-US" b="1" dirty="0"/>
              <a:t>2.3.</a:t>
            </a:r>
            <a:r>
              <a:rPr lang="en-US" dirty="0"/>
              <a:t> Narrow bridge</a:t>
            </a:r>
          </a:p>
          <a:p>
            <a:pPr algn="l"/>
            <a:r>
              <a:rPr lang="en-US" b="1" dirty="0"/>
              <a:t>2.4.</a:t>
            </a:r>
            <a:r>
              <a:rPr lang="en-US" dirty="0"/>
              <a:t> Train ride</a:t>
            </a:r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0C4F2D8D-82EE-7CCE-69F8-A33910A89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584" y="0"/>
            <a:ext cx="503621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7185" y="0"/>
            <a:ext cx="5451043" cy="416767"/>
          </a:xfrm>
        </p:spPr>
        <p:txBody>
          <a:bodyPr wrap="square" anchor="b">
            <a:noAutofit/>
          </a:bodyPr>
          <a:lstStyle/>
          <a:p>
            <a:r>
              <a:rPr lang="en-US" sz="2400" b="1" dirty="0"/>
              <a:t>2.1. </a:t>
            </a:r>
            <a:r>
              <a:rPr lang="en-US" sz="2400" dirty="0"/>
              <a:t>Binary Semaphores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698053"/>
            <a:ext cx="3535680" cy="235489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b="1" dirty="0"/>
              <a:t>a) </a:t>
            </a:r>
            <a:r>
              <a:rPr lang="en-US" b="1" dirty="0" err="1"/>
              <a:t>binarySemaphores.c</a:t>
            </a:r>
            <a:endParaRPr lang="en-US" b="1" dirty="0"/>
          </a:p>
          <a:p>
            <a:pPr marL="342900" indent="-342900" algn="l">
              <a:lnSpc>
                <a:spcPct val="100000"/>
              </a:lnSpc>
              <a:buAutoNum type="alphaLcParenR"/>
            </a:pPr>
            <a:r>
              <a:rPr lang="en-US" sz="1400" b="1" dirty="0" err="1">
                <a:solidFill>
                  <a:srgbClr val="7030A0">
                    <a:alpha val="60000"/>
                  </a:srgbClr>
                </a:solidFill>
              </a:rPr>
              <a:t>mysem_init</a:t>
            </a:r>
            <a:r>
              <a:rPr lang="en-US" sz="1400" b="1" dirty="0">
                <a:solidFill>
                  <a:srgbClr val="7030A0">
                    <a:alpha val="60000"/>
                  </a:srgbClr>
                </a:solidFill>
              </a:rPr>
              <a:t> </a:t>
            </a:r>
            <a:r>
              <a:rPr lang="en-US" sz="1400" dirty="0"/>
              <a:t>(</a:t>
            </a:r>
            <a:r>
              <a:rPr lang="en-US" sz="1400" dirty="0" err="1"/>
              <a:t>mysem_t</a:t>
            </a:r>
            <a:r>
              <a:rPr lang="en-US" sz="1400" dirty="0"/>
              <a:t>, int n)</a:t>
            </a:r>
          </a:p>
          <a:p>
            <a:pPr marL="342900" indent="-342900" algn="l">
              <a:lnSpc>
                <a:spcPct val="100000"/>
              </a:lnSpc>
              <a:buAutoNum type="alphaLcParenR"/>
            </a:pPr>
            <a:r>
              <a:rPr lang="en-US" sz="1400" b="1" dirty="0" err="1">
                <a:solidFill>
                  <a:srgbClr val="7030A0">
                    <a:alpha val="60000"/>
                  </a:srgbClr>
                </a:solidFill>
              </a:rPr>
              <a:t>mysem_down</a:t>
            </a:r>
            <a:r>
              <a:rPr lang="en-US" sz="1400" b="1" dirty="0">
                <a:solidFill>
                  <a:srgbClr val="7030A0">
                    <a:alpha val="60000"/>
                  </a:srgbClr>
                </a:solidFill>
              </a:rPr>
              <a:t> </a:t>
            </a:r>
            <a:r>
              <a:rPr lang="en-US" sz="1400" dirty="0"/>
              <a:t>(</a:t>
            </a:r>
            <a:r>
              <a:rPr lang="en-US" sz="1400" dirty="0" err="1"/>
              <a:t>mysem_t</a:t>
            </a:r>
            <a:r>
              <a:rPr lang="en-US" sz="1400" dirty="0"/>
              <a:t> *s)</a:t>
            </a:r>
          </a:p>
          <a:p>
            <a:pPr marL="342900" indent="-342900" algn="l">
              <a:lnSpc>
                <a:spcPct val="100000"/>
              </a:lnSpc>
              <a:buAutoNum type="alphaLcParenR"/>
            </a:pPr>
            <a:r>
              <a:rPr lang="en-US" sz="1400" b="1" dirty="0" err="1">
                <a:solidFill>
                  <a:srgbClr val="7030A0">
                    <a:alpha val="60000"/>
                  </a:srgbClr>
                </a:solidFill>
              </a:rPr>
              <a:t>mysem_up</a:t>
            </a:r>
            <a:r>
              <a:rPr lang="en-US" sz="1400" b="1" dirty="0">
                <a:solidFill>
                  <a:srgbClr val="7030A0">
                    <a:alpha val="60000"/>
                  </a:srgbClr>
                </a:solidFill>
              </a:rPr>
              <a:t> </a:t>
            </a:r>
            <a:r>
              <a:rPr lang="en-US" sz="1400" dirty="0"/>
              <a:t>(</a:t>
            </a:r>
            <a:r>
              <a:rPr lang="en-US" sz="1400" dirty="0" err="1"/>
              <a:t>mysem_t</a:t>
            </a:r>
            <a:r>
              <a:rPr lang="en-US" sz="1400" dirty="0"/>
              <a:t> *s)</a:t>
            </a:r>
          </a:p>
          <a:p>
            <a:pPr marL="342900" indent="-342900" algn="l">
              <a:lnSpc>
                <a:spcPct val="100000"/>
              </a:lnSpc>
              <a:buAutoNum type="alphaLcParenR"/>
            </a:pPr>
            <a:r>
              <a:rPr lang="en-US" sz="1400" b="1" dirty="0" err="1">
                <a:solidFill>
                  <a:srgbClr val="7030A0">
                    <a:alpha val="60000"/>
                  </a:srgbClr>
                </a:solidFill>
              </a:rPr>
              <a:t>mysem_destroy</a:t>
            </a:r>
            <a:r>
              <a:rPr lang="en-US" sz="1400" b="1" dirty="0">
                <a:solidFill>
                  <a:srgbClr val="7030A0">
                    <a:alpha val="60000"/>
                  </a:srgbClr>
                </a:solidFill>
              </a:rPr>
              <a:t> </a:t>
            </a:r>
            <a:r>
              <a:rPr lang="en-US" sz="1400" dirty="0"/>
              <a:t>(</a:t>
            </a:r>
            <a:r>
              <a:rPr lang="en-US" sz="1400" dirty="0" err="1"/>
              <a:t>mysem_t</a:t>
            </a:r>
            <a:r>
              <a:rPr lang="en-US" sz="1400" dirty="0"/>
              <a:t> *s)</a:t>
            </a:r>
          </a:p>
          <a:p>
            <a:pPr algn="l">
              <a:lnSpc>
                <a:spcPct val="100000"/>
              </a:lnSpc>
            </a:pPr>
            <a:endParaRPr lang="en-US" sz="1600" dirty="0"/>
          </a:p>
          <a:p>
            <a:pPr algn="l"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C899E9-3036-E7F5-9EDB-96E42DC56DD9}"/>
              </a:ext>
            </a:extLst>
          </p:cNvPr>
          <p:cNvSpPr txBox="1">
            <a:spLocks/>
          </p:cNvSpPr>
          <p:nvPr/>
        </p:nvSpPr>
        <p:spPr>
          <a:xfrm>
            <a:off x="-2" y="2357318"/>
            <a:ext cx="3389065" cy="1549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b="1" dirty="0"/>
          </a:p>
          <a:p>
            <a:pPr algn="l">
              <a:lnSpc>
                <a:spcPct val="100000"/>
              </a:lnSpc>
            </a:pPr>
            <a:r>
              <a:rPr lang="en-US" b="1" i="1" dirty="0"/>
              <a:t>b) </a:t>
            </a:r>
            <a:r>
              <a:rPr lang="en-US" b="1" i="1" dirty="0" err="1"/>
              <a:t>mysem_t</a:t>
            </a:r>
            <a:endParaRPr lang="en-US" b="1" i="1" dirty="0"/>
          </a:p>
          <a:p>
            <a:pPr algn="l">
              <a:lnSpc>
                <a:spcPct val="100000"/>
              </a:lnSpc>
            </a:pPr>
            <a:r>
              <a:rPr lang="en-US" sz="1400" dirty="0"/>
              <a:t>struct </a:t>
            </a:r>
            <a:r>
              <a:rPr lang="en-US" sz="1400" b="1" dirty="0" err="1">
                <a:solidFill>
                  <a:srgbClr val="7030A0">
                    <a:alpha val="60000"/>
                  </a:srgbClr>
                </a:solidFill>
              </a:rPr>
              <a:t>mysem_t</a:t>
            </a:r>
            <a:r>
              <a:rPr lang="en-US" sz="1400" b="1" dirty="0">
                <a:solidFill>
                  <a:srgbClr val="7030A0">
                    <a:alpha val="60000"/>
                  </a:srgbClr>
                </a:solidFill>
              </a:rPr>
              <a:t> </a:t>
            </a:r>
            <a:r>
              <a:rPr lang="en-US" sz="1400" dirty="0"/>
              <a:t>{</a:t>
            </a:r>
          </a:p>
          <a:p>
            <a:pPr lvl="1">
              <a:lnSpc>
                <a:spcPct val="100000"/>
              </a:lnSpc>
            </a:pPr>
            <a:r>
              <a:rPr lang="en-US" sz="1400" i="0" dirty="0"/>
              <a:t>int </a:t>
            </a:r>
            <a:r>
              <a:rPr lang="en-US" sz="1400" i="0" dirty="0" err="1"/>
              <a:t>semid</a:t>
            </a:r>
            <a:r>
              <a:rPr lang="en-US" sz="1400" i="0" dirty="0"/>
              <a:t>;</a:t>
            </a:r>
            <a:r>
              <a:rPr lang="en-US" sz="1400" dirty="0"/>
              <a:t>}</a:t>
            </a:r>
          </a:p>
          <a:p>
            <a:pPr algn="l">
              <a:lnSpc>
                <a:spcPct val="100000"/>
              </a:lnSpc>
            </a:pPr>
            <a:endParaRPr lang="en-US" sz="1600" dirty="0"/>
          </a:p>
          <a:p>
            <a:pPr algn="l">
              <a:lnSpc>
                <a:spcPct val="100000"/>
              </a:lnSpc>
            </a:pPr>
            <a:endParaRPr lang="en-US" sz="1600" dirty="0"/>
          </a:p>
          <a:p>
            <a:pPr algn="l"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BD87D3A-CF94-1532-60C3-CA689609D244}"/>
              </a:ext>
            </a:extLst>
          </p:cNvPr>
          <p:cNvSpPr txBox="1">
            <a:spLocks/>
          </p:cNvSpPr>
          <p:nvPr/>
        </p:nvSpPr>
        <p:spPr>
          <a:xfrm>
            <a:off x="40638" y="3685735"/>
            <a:ext cx="4446166" cy="19468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b="1" dirty="0"/>
          </a:p>
          <a:p>
            <a:pPr algn="l">
              <a:lnSpc>
                <a:spcPct val="100000"/>
              </a:lnSpc>
            </a:pPr>
            <a:r>
              <a:rPr lang="en-US" b="1" i="1" dirty="0"/>
              <a:t>c) </a:t>
            </a:r>
            <a:r>
              <a:rPr lang="en-US" sz="2400" b="1" i="1" dirty="0"/>
              <a:t>global variables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rgbClr val="7030A0">
                    <a:alpha val="60000"/>
                  </a:srgbClr>
                </a:solidFill>
              </a:rPr>
              <a:t>static </a:t>
            </a:r>
            <a:r>
              <a:rPr lang="en-US" sz="1600" b="1" dirty="0" err="1">
                <a:solidFill>
                  <a:srgbClr val="7030A0">
                    <a:alpha val="60000"/>
                  </a:srgbClr>
                </a:solidFill>
              </a:rPr>
              <a:t>mysem_t</a:t>
            </a:r>
            <a:r>
              <a:rPr lang="en-US" sz="1600" b="1" dirty="0">
                <a:solidFill>
                  <a:srgbClr val="7030A0">
                    <a:alpha val="60000"/>
                  </a:srgbClr>
                </a:solidFill>
              </a:rPr>
              <a:t> </a:t>
            </a:r>
            <a:r>
              <a:rPr lang="en-US" sz="1600" b="1" dirty="0"/>
              <a:t>**</a:t>
            </a:r>
            <a:r>
              <a:rPr lang="en-US" sz="1600" b="1" dirty="0" err="1"/>
              <a:t>sem_arr</a:t>
            </a:r>
            <a:r>
              <a:rPr lang="en-US" sz="1600" b="1" dirty="0"/>
              <a:t> </a:t>
            </a:r>
            <a:r>
              <a:rPr lang="en-US" sz="1600" dirty="0"/>
              <a:t>-&gt; Array of pointers to semaphores that have been created.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rgbClr val="7030A0">
                    <a:alpha val="60000"/>
                  </a:srgbClr>
                </a:solidFill>
              </a:rPr>
              <a:t>static int</a:t>
            </a:r>
            <a:r>
              <a:rPr lang="en-US" sz="1600" dirty="0">
                <a:solidFill>
                  <a:srgbClr val="7030A0">
                    <a:alpha val="60000"/>
                  </a:srgbClr>
                </a:solidFill>
              </a:rPr>
              <a:t> </a:t>
            </a:r>
            <a:r>
              <a:rPr lang="en-US" sz="1600" b="1" dirty="0" err="1"/>
              <a:t>sem_arr_size</a:t>
            </a:r>
            <a:r>
              <a:rPr lang="en-US" sz="1600" b="1" dirty="0"/>
              <a:t> </a:t>
            </a:r>
            <a:r>
              <a:rPr lang="en-US" sz="1600" dirty="0"/>
              <a:t>-&gt;</a:t>
            </a:r>
            <a:r>
              <a:rPr lang="en-US" sz="1600" b="1" dirty="0">
                <a:solidFill>
                  <a:srgbClr val="7030A0">
                    <a:alpha val="60000"/>
                  </a:srgbClr>
                </a:solidFill>
              </a:rPr>
              <a:t> </a:t>
            </a:r>
            <a:r>
              <a:rPr lang="en-US" sz="1600" dirty="0"/>
              <a:t>size of the array of the previous array.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solidFill>
                  <a:srgbClr val="7030A0">
                    <a:alpha val="60000"/>
                  </a:srgbClr>
                </a:solidFill>
              </a:rPr>
              <a:t>static int </a:t>
            </a:r>
            <a:r>
              <a:rPr lang="en-US" sz="1600" b="1" dirty="0" err="1"/>
              <a:t>rds</a:t>
            </a:r>
            <a:r>
              <a:rPr lang="en-US" sz="1600" b="1" dirty="0"/>
              <a:t> </a:t>
            </a:r>
            <a:r>
              <a:rPr lang="en-US" sz="1600" dirty="0"/>
              <a:t>-&gt; keeping track of readers</a:t>
            </a:r>
            <a:endParaRPr lang="en-US" sz="1800" dirty="0"/>
          </a:p>
          <a:p>
            <a:pPr algn="l">
              <a:lnSpc>
                <a:spcPct val="100000"/>
              </a:lnSpc>
            </a:pPr>
            <a:endParaRPr lang="en-US" sz="1600" dirty="0"/>
          </a:p>
          <a:p>
            <a:pPr algn="l"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DE4F25-DACF-9165-2785-AB375E72BA0F}"/>
              </a:ext>
            </a:extLst>
          </p:cNvPr>
          <p:cNvSpPr txBox="1">
            <a:spLocks/>
          </p:cNvSpPr>
          <p:nvPr/>
        </p:nvSpPr>
        <p:spPr>
          <a:xfrm>
            <a:off x="-2" y="5309844"/>
            <a:ext cx="3749041" cy="1549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b="1" dirty="0"/>
          </a:p>
          <a:p>
            <a:pPr algn="l">
              <a:lnSpc>
                <a:spcPct val="100000"/>
              </a:lnSpc>
            </a:pPr>
            <a:r>
              <a:rPr lang="en-US" b="1" i="1" dirty="0"/>
              <a:t>d) global mutexes</a:t>
            </a:r>
          </a:p>
          <a:p>
            <a:pPr algn="l">
              <a:lnSpc>
                <a:spcPct val="100000"/>
              </a:lnSpc>
            </a:pPr>
            <a:r>
              <a:rPr lang="en-US" sz="1400" b="1" dirty="0">
                <a:solidFill>
                  <a:srgbClr val="7030A0">
                    <a:alpha val="60000"/>
                  </a:srgbClr>
                </a:solidFill>
              </a:rPr>
              <a:t>static </a:t>
            </a:r>
            <a:r>
              <a:rPr lang="en-US" sz="1400" b="1" dirty="0" err="1">
                <a:solidFill>
                  <a:srgbClr val="7030A0">
                    <a:alpha val="60000"/>
                  </a:srgbClr>
                </a:solidFill>
              </a:rPr>
              <a:t>pthread_mutex_t</a:t>
            </a:r>
            <a:r>
              <a:rPr lang="en-US" sz="1400" b="1" dirty="0">
                <a:solidFill>
                  <a:srgbClr val="7030A0">
                    <a:alpha val="60000"/>
                  </a:srgbClr>
                </a:solidFill>
              </a:rPr>
              <a:t>  </a:t>
            </a:r>
            <a:r>
              <a:rPr lang="en-US" sz="1400" b="1" dirty="0" err="1"/>
              <a:t>rd_mutex</a:t>
            </a:r>
            <a:endParaRPr lang="en-US" sz="1400" b="1" dirty="0"/>
          </a:p>
          <a:p>
            <a:pPr algn="l">
              <a:lnSpc>
                <a:spcPct val="100000"/>
              </a:lnSpc>
            </a:pPr>
            <a:r>
              <a:rPr lang="en-US" sz="1400" b="1" dirty="0">
                <a:solidFill>
                  <a:srgbClr val="7030A0">
                    <a:alpha val="60000"/>
                  </a:srgbClr>
                </a:solidFill>
              </a:rPr>
              <a:t>static </a:t>
            </a:r>
            <a:r>
              <a:rPr lang="en-US" sz="1400" b="1" dirty="0" err="1">
                <a:solidFill>
                  <a:srgbClr val="7030A0">
                    <a:alpha val="60000"/>
                  </a:srgbClr>
                </a:solidFill>
              </a:rPr>
              <a:t>pthread_mutex_t</a:t>
            </a:r>
            <a:r>
              <a:rPr lang="en-US" sz="1400" b="1" dirty="0">
                <a:solidFill>
                  <a:srgbClr val="7030A0">
                    <a:alpha val="60000"/>
                  </a:srgbClr>
                </a:solidFill>
              </a:rPr>
              <a:t>  </a:t>
            </a:r>
            <a:r>
              <a:rPr lang="en-US" sz="1400" b="1" dirty="0" err="1"/>
              <a:t>wd_mutex</a:t>
            </a:r>
            <a:endParaRPr lang="en-US" sz="1400" b="1" dirty="0"/>
          </a:p>
          <a:p>
            <a:pPr algn="l">
              <a:lnSpc>
                <a:spcPct val="100000"/>
              </a:lnSpc>
            </a:pPr>
            <a:endParaRPr lang="en-US" sz="1600" dirty="0"/>
          </a:p>
          <a:p>
            <a:pPr algn="l"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BFC78C-81D2-6480-E2AE-03653FD932F5}"/>
              </a:ext>
            </a:extLst>
          </p:cNvPr>
          <p:cNvCxnSpPr>
            <a:cxnSpLocks/>
          </p:cNvCxnSpPr>
          <p:nvPr/>
        </p:nvCxnSpPr>
        <p:spPr>
          <a:xfrm>
            <a:off x="-40640" y="3932938"/>
            <a:ext cx="4486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995B5F-1349-A73D-3B58-252C882D3F2B}"/>
              </a:ext>
            </a:extLst>
          </p:cNvPr>
          <p:cNvCxnSpPr>
            <a:cxnSpLocks/>
          </p:cNvCxnSpPr>
          <p:nvPr/>
        </p:nvCxnSpPr>
        <p:spPr>
          <a:xfrm>
            <a:off x="-40640" y="2713738"/>
            <a:ext cx="4486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CCFA55-5A6C-036A-ACDE-ABFFF6311C3D}"/>
              </a:ext>
            </a:extLst>
          </p:cNvPr>
          <p:cNvCxnSpPr>
            <a:cxnSpLocks/>
          </p:cNvCxnSpPr>
          <p:nvPr/>
        </p:nvCxnSpPr>
        <p:spPr>
          <a:xfrm>
            <a:off x="-40640" y="654312"/>
            <a:ext cx="4486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85DF36-60A2-1BE0-A38C-D92C527D301D}"/>
              </a:ext>
            </a:extLst>
          </p:cNvPr>
          <p:cNvCxnSpPr>
            <a:cxnSpLocks/>
          </p:cNvCxnSpPr>
          <p:nvPr/>
        </p:nvCxnSpPr>
        <p:spPr>
          <a:xfrm>
            <a:off x="-40640" y="5712077"/>
            <a:ext cx="44868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62E8557-0947-2E00-01B0-BD3CAB2F07D5}"/>
              </a:ext>
            </a:extLst>
          </p:cNvPr>
          <p:cNvSpPr/>
          <p:nvPr/>
        </p:nvSpPr>
        <p:spPr>
          <a:xfrm>
            <a:off x="4486804" y="846909"/>
            <a:ext cx="420476" cy="20264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8AC2D-A95E-A8A5-D36C-3EE82179D34D}"/>
              </a:ext>
            </a:extLst>
          </p:cNvPr>
          <p:cNvSpPr/>
          <p:nvPr/>
        </p:nvSpPr>
        <p:spPr>
          <a:xfrm>
            <a:off x="9779241" y="2398735"/>
            <a:ext cx="2160847" cy="464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Checking if semaphore is already initialized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192EB3-747A-5D48-7CD2-79659A01AD7D}"/>
              </a:ext>
            </a:extLst>
          </p:cNvPr>
          <p:cNvCxnSpPr>
            <a:cxnSpLocks/>
          </p:cNvCxnSpPr>
          <p:nvPr/>
        </p:nvCxnSpPr>
        <p:spPr>
          <a:xfrm flipH="1">
            <a:off x="8239431" y="2635080"/>
            <a:ext cx="1539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281A940-05A6-EFFB-FE6F-4C3A7C323761}"/>
              </a:ext>
            </a:extLst>
          </p:cNvPr>
          <p:cNvSpPr/>
          <p:nvPr/>
        </p:nvSpPr>
        <p:spPr>
          <a:xfrm>
            <a:off x="9779241" y="4857135"/>
            <a:ext cx="2160848" cy="11633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semget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with IPC_PRIVATE flag for a unique id</a:t>
            </a:r>
          </a:p>
          <a:p>
            <a:pPr algn="ctr"/>
            <a:r>
              <a:rPr lang="en-US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semctl</a:t>
            </a:r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SETVAL flag for initializing to n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427C66-12BD-BCB5-A656-245641504D34}"/>
              </a:ext>
            </a:extLst>
          </p:cNvPr>
          <p:cNvCxnSpPr>
            <a:cxnSpLocks/>
          </p:cNvCxnSpPr>
          <p:nvPr/>
        </p:nvCxnSpPr>
        <p:spPr>
          <a:xfrm flipH="1">
            <a:off x="7899068" y="5873068"/>
            <a:ext cx="1880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4920681-51BF-3DAC-E120-25D605070F2E}"/>
              </a:ext>
            </a:extLst>
          </p:cNvPr>
          <p:cNvSpPr/>
          <p:nvPr/>
        </p:nvSpPr>
        <p:spPr>
          <a:xfrm>
            <a:off x="9779241" y="6206932"/>
            <a:ext cx="2160847" cy="464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Put the semaphore in the array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392E1CC-6E0B-5A57-C664-552938325975}"/>
              </a:ext>
            </a:extLst>
          </p:cNvPr>
          <p:cNvCxnSpPr>
            <a:cxnSpLocks/>
          </p:cNvCxnSpPr>
          <p:nvPr/>
        </p:nvCxnSpPr>
        <p:spPr>
          <a:xfrm flipH="1">
            <a:off x="7176398" y="6389261"/>
            <a:ext cx="2602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0A82A79-A90E-5FB9-B640-6597386DAD09}"/>
              </a:ext>
            </a:extLst>
          </p:cNvPr>
          <p:cNvSpPr/>
          <p:nvPr/>
        </p:nvSpPr>
        <p:spPr>
          <a:xfrm>
            <a:off x="9779241" y="602133"/>
            <a:ext cx="2160846" cy="464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Checking if n is not equal to 0 or 1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778917-034B-270F-70D3-C9BAF0458216}"/>
              </a:ext>
            </a:extLst>
          </p:cNvPr>
          <p:cNvCxnSpPr>
            <a:cxnSpLocks/>
          </p:cNvCxnSpPr>
          <p:nvPr/>
        </p:nvCxnSpPr>
        <p:spPr>
          <a:xfrm flipH="1">
            <a:off x="7315199" y="834441"/>
            <a:ext cx="246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9349B0-956E-B1ED-2EA7-79394F6FD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042" y="0"/>
            <a:ext cx="5301916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112BB9-3283-F76D-1662-BA14CC5DE4E8}"/>
              </a:ext>
            </a:extLst>
          </p:cNvPr>
          <p:cNvSpPr/>
          <p:nvPr/>
        </p:nvSpPr>
        <p:spPr>
          <a:xfrm>
            <a:off x="9172621" y="2003677"/>
            <a:ext cx="2160847" cy="464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Checking if semaphore is already initialized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A9789F-0EE0-42F5-8974-513031248E2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625194" y="2235985"/>
            <a:ext cx="2547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5F0627-5175-F84F-80A1-C4B249A87534}"/>
              </a:ext>
            </a:extLst>
          </p:cNvPr>
          <p:cNvSpPr/>
          <p:nvPr/>
        </p:nvSpPr>
        <p:spPr>
          <a:xfrm>
            <a:off x="160702" y="4465074"/>
            <a:ext cx="2160847" cy="464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-1 if semaphore not initialized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89F49F-3A94-9B95-7D39-E7A66C069D1B}"/>
              </a:ext>
            </a:extLst>
          </p:cNvPr>
          <p:cNvCxnSpPr>
            <a:cxnSpLocks/>
          </p:cNvCxnSpPr>
          <p:nvPr/>
        </p:nvCxnSpPr>
        <p:spPr>
          <a:xfrm>
            <a:off x="2321549" y="4697382"/>
            <a:ext cx="1376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F3D49-F4BB-EFE5-2591-626B720A2ADA}"/>
              </a:ext>
            </a:extLst>
          </p:cNvPr>
          <p:cNvSpPr/>
          <p:nvPr/>
        </p:nvSpPr>
        <p:spPr>
          <a:xfrm>
            <a:off x="9172622" y="6302702"/>
            <a:ext cx="2160847" cy="464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decrease (-1)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</a:t>
            </a:r>
            <a:r>
              <a:rPr lang="en-US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semop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EB83BF-9B0E-3A86-3151-6EEF5321D5E5}"/>
              </a:ext>
            </a:extLst>
          </p:cNvPr>
          <p:cNvCxnSpPr>
            <a:cxnSpLocks/>
          </p:cNvCxnSpPr>
          <p:nvPr/>
        </p:nvCxnSpPr>
        <p:spPr>
          <a:xfrm flipH="1">
            <a:off x="5270418" y="6535010"/>
            <a:ext cx="3902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644EF04-A7F1-7EC9-1473-BA0C6BC9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4297"/>
            <a:ext cx="3445042" cy="416767"/>
          </a:xfrm>
        </p:spPr>
        <p:txBody>
          <a:bodyPr wrap="square" anchor="b">
            <a:noAutofit/>
          </a:bodyPr>
          <a:lstStyle/>
          <a:p>
            <a:r>
              <a:rPr lang="en-US" sz="2400" b="1" dirty="0"/>
              <a:t>2.1. </a:t>
            </a:r>
            <a:r>
              <a:rPr lang="en-US" sz="2400" dirty="0"/>
              <a:t>Binary Semaphores Library</a:t>
            </a: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419EB6-9BAB-DAFE-B0D0-3B35C23A6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413" y="0"/>
            <a:ext cx="456289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60FDC4-3990-FE67-9301-AB22B8B8C20A}"/>
              </a:ext>
            </a:extLst>
          </p:cNvPr>
          <p:cNvSpPr/>
          <p:nvPr/>
        </p:nvSpPr>
        <p:spPr>
          <a:xfrm>
            <a:off x="8748196" y="1915187"/>
            <a:ext cx="2160847" cy="464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Checking if semaphore is already initialized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10E356-3B6B-E344-DDD3-2433597A1D6F}"/>
              </a:ext>
            </a:extLst>
          </p:cNvPr>
          <p:cNvCxnSpPr>
            <a:cxnSpLocks/>
          </p:cNvCxnSpPr>
          <p:nvPr/>
        </p:nvCxnSpPr>
        <p:spPr>
          <a:xfrm flipH="1">
            <a:off x="6441440" y="2171550"/>
            <a:ext cx="2306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7D30DF2-DE6B-DDF0-1704-EA1EF18BCE20}"/>
              </a:ext>
            </a:extLst>
          </p:cNvPr>
          <p:cNvSpPr/>
          <p:nvPr/>
        </p:nvSpPr>
        <p:spPr>
          <a:xfrm>
            <a:off x="376356" y="3979743"/>
            <a:ext cx="2160847" cy="464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-1 if semaphore not initialized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2DA95A-284D-8206-EC4A-A522FC5CD54C}"/>
              </a:ext>
            </a:extLst>
          </p:cNvPr>
          <p:cNvCxnSpPr>
            <a:cxnSpLocks/>
          </p:cNvCxnSpPr>
          <p:nvPr/>
        </p:nvCxnSpPr>
        <p:spPr>
          <a:xfrm>
            <a:off x="2533213" y="4212051"/>
            <a:ext cx="1286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01C37-5D6E-AF61-1D2C-85A1C88F26CF}"/>
              </a:ext>
            </a:extLst>
          </p:cNvPr>
          <p:cNvSpPr/>
          <p:nvPr/>
        </p:nvSpPr>
        <p:spPr>
          <a:xfrm>
            <a:off x="8630209" y="5312057"/>
            <a:ext cx="2160847" cy="9707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GETVAL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</a:t>
            </a:r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semctl</a:t>
            </a:r>
            <a:endParaRPr 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== 1 then return 0 because we have two up’s in a row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C12014-1066-B4FB-1DD9-C7384E24AEF1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565058" y="5797435"/>
            <a:ext cx="3065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6A555DE-443F-C163-CEEC-E8B41DEF3F41}"/>
              </a:ext>
            </a:extLst>
          </p:cNvPr>
          <p:cNvSpPr/>
          <p:nvPr/>
        </p:nvSpPr>
        <p:spPr>
          <a:xfrm>
            <a:off x="376356" y="6199562"/>
            <a:ext cx="2160847" cy="464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increase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using </a:t>
            </a:r>
            <a:r>
              <a:rPr lang="en-US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semop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814449-614D-8420-3B53-5804F69C3894}"/>
              </a:ext>
            </a:extLst>
          </p:cNvPr>
          <p:cNvCxnSpPr>
            <a:cxnSpLocks/>
          </p:cNvCxnSpPr>
          <p:nvPr/>
        </p:nvCxnSpPr>
        <p:spPr>
          <a:xfrm>
            <a:off x="2533213" y="6431870"/>
            <a:ext cx="1215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46AFD8-7C76-9C4F-4431-23B18B08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3826"/>
            <a:ext cx="3625413" cy="416767"/>
          </a:xfrm>
        </p:spPr>
        <p:txBody>
          <a:bodyPr wrap="square" anchor="b">
            <a:noAutofit/>
          </a:bodyPr>
          <a:lstStyle/>
          <a:p>
            <a:r>
              <a:rPr lang="en-US" sz="2400" b="1" dirty="0"/>
              <a:t>2.1. </a:t>
            </a:r>
            <a:r>
              <a:rPr lang="en-US" sz="2400" dirty="0"/>
              <a:t>Binary Semaphores Library</a:t>
            </a:r>
          </a:p>
        </p:txBody>
      </p:sp>
    </p:spTree>
    <p:extLst>
      <p:ext uri="{BB962C8B-B14F-4D97-AF65-F5344CB8AC3E}">
        <p14:creationId xmlns:p14="http://schemas.microsoft.com/office/powerpoint/2010/main" val="153144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88F41B-A5C0-7AD3-1940-A65FD6AD8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243" y="0"/>
            <a:ext cx="462834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47737D-3209-0C26-0D48-18F644817649}"/>
              </a:ext>
            </a:extLst>
          </p:cNvPr>
          <p:cNvSpPr/>
          <p:nvPr/>
        </p:nvSpPr>
        <p:spPr>
          <a:xfrm>
            <a:off x="9198186" y="1797200"/>
            <a:ext cx="2160847" cy="464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Checking if semaphore is already initialized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8A6FA0-A3A4-0F2B-6721-102E443C4007}"/>
              </a:ext>
            </a:extLst>
          </p:cNvPr>
          <p:cNvCxnSpPr>
            <a:cxnSpLocks/>
          </p:cNvCxnSpPr>
          <p:nvPr/>
        </p:nvCxnSpPr>
        <p:spPr>
          <a:xfrm flipH="1">
            <a:off x="6599315" y="2010520"/>
            <a:ext cx="2598871" cy="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B42130-4952-CE19-18FF-192613F07CE0}"/>
              </a:ext>
            </a:extLst>
          </p:cNvPr>
          <p:cNvCxnSpPr>
            <a:cxnSpLocks/>
          </p:cNvCxnSpPr>
          <p:nvPr/>
        </p:nvCxnSpPr>
        <p:spPr>
          <a:xfrm>
            <a:off x="2562798" y="4161524"/>
            <a:ext cx="1348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BC69D2B-5F76-F038-0DFA-98C9D706EEB9}"/>
              </a:ext>
            </a:extLst>
          </p:cNvPr>
          <p:cNvSpPr/>
          <p:nvPr/>
        </p:nvSpPr>
        <p:spPr>
          <a:xfrm>
            <a:off x="401951" y="3929216"/>
            <a:ext cx="2160847" cy="464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-1 if semaphore not initialized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F8D513-89CF-4FF2-D53B-304A2868E2C8}"/>
              </a:ext>
            </a:extLst>
          </p:cNvPr>
          <p:cNvSpPr/>
          <p:nvPr/>
        </p:nvSpPr>
        <p:spPr>
          <a:xfrm>
            <a:off x="9198186" y="5598597"/>
            <a:ext cx="2160847" cy="6815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the semaphore from the array and </a:t>
            </a:r>
            <a:r>
              <a:rPr 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realloc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it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6D26FD-8FC4-FEEC-E462-BE889B243C4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712542" y="5939381"/>
            <a:ext cx="3485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7F68F-6705-8AD3-BFF3-018A8606B919}"/>
              </a:ext>
            </a:extLst>
          </p:cNvPr>
          <p:cNvSpPr/>
          <p:nvPr/>
        </p:nvSpPr>
        <p:spPr>
          <a:xfrm>
            <a:off x="401951" y="6191032"/>
            <a:ext cx="2160847" cy="464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semctl</a:t>
            </a:r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</a:t>
            </a:r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IPC_RMID flag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56E156-09EC-E71B-FE87-BA0CC76DA547}"/>
              </a:ext>
            </a:extLst>
          </p:cNvPr>
          <p:cNvCxnSpPr>
            <a:cxnSpLocks/>
          </p:cNvCxnSpPr>
          <p:nvPr/>
        </p:nvCxnSpPr>
        <p:spPr>
          <a:xfrm>
            <a:off x="2562798" y="6407984"/>
            <a:ext cx="1251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D706FF60-6C64-4ED9-C249-265153AB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8216"/>
            <a:ext cx="3701243" cy="416767"/>
          </a:xfrm>
        </p:spPr>
        <p:txBody>
          <a:bodyPr wrap="square" anchor="b">
            <a:noAutofit/>
          </a:bodyPr>
          <a:lstStyle/>
          <a:p>
            <a:r>
              <a:rPr lang="en-US" sz="2400" b="1" dirty="0"/>
              <a:t>2.1. </a:t>
            </a:r>
            <a:r>
              <a:rPr lang="en-US" sz="2400" dirty="0"/>
              <a:t>Binary Semaphores Library</a:t>
            </a:r>
          </a:p>
        </p:txBody>
      </p:sp>
    </p:spTree>
    <p:extLst>
      <p:ext uri="{BB962C8B-B14F-4D97-AF65-F5344CB8AC3E}">
        <p14:creationId xmlns:p14="http://schemas.microsoft.com/office/powerpoint/2010/main" val="281375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AEEDC6-02D6-9653-5446-65AF6F10C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51043" cy="416767"/>
          </a:xfrm>
        </p:spPr>
        <p:txBody>
          <a:bodyPr wrap="square" anchor="b">
            <a:noAutofit/>
          </a:bodyPr>
          <a:lstStyle/>
          <a:p>
            <a:r>
              <a:rPr lang="en-US" sz="2400" b="1" dirty="0"/>
              <a:t>2.2. </a:t>
            </a:r>
            <a:r>
              <a:rPr lang="en-US" sz="2400" dirty="0"/>
              <a:t>Primary Numbers Tester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823E7-8924-BDFF-BE4B-5F40BDAD088D}"/>
              </a:ext>
            </a:extLst>
          </p:cNvPr>
          <p:cNvSpPr txBox="1"/>
          <p:nvPr/>
        </p:nvSpPr>
        <p:spPr>
          <a:xfrm>
            <a:off x="172062" y="606323"/>
            <a:ext cx="618940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/>
              <a:t>struct </a:t>
            </a:r>
            <a:r>
              <a:rPr lang="en-US" sz="1400" b="1" dirty="0" err="1">
                <a:solidFill>
                  <a:srgbClr val="7030A0">
                    <a:alpha val="60000"/>
                  </a:srgbClr>
                </a:solidFill>
              </a:rPr>
              <a:t>workerArg</a:t>
            </a:r>
            <a:r>
              <a:rPr lang="en-US" sz="1400" b="1" dirty="0">
                <a:solidFill>
                  <a:srgbClr val="7030A0">
                    <a:alpha val="60000"/>
                  </a:srgbClr>
                </a:solidFill>
              </a:rPr>
              <a:t> </a:t>
            </a:r>
            <a:r>
              <a:rPr lang="en-US" sz="1400" dirty="0"/>
              <a:t>{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i</a:t>
            </a:r>
            <a:r>
              <a:rPr lang="en-US" sz="1400" i="0" dirty="0"/>
              <a:t>nt *job 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bool *terminate</a:t>
            </a:r>
          </a:p>
          <a:p>
            <a:pPr lvl="1">
              <a:lnSpc>
                <a:spcPct val="100000"/>
              </a:lnSpc>
            </a:pPr>
            <a:r>
              <a:rPr lang="en-US" sz="1400" dirty="0" err="1"/>
              <a:t>mysem_t</a:t>
            </a:r>
            <a:r>
              <a:rPr lang="en-US" sz="1400" dirty="0"/>
              <a:t> *</a:t>
            </a:r>
            <a:r>
              <a:rPr lang="en-US" sz="1400" dirty="0" err="1"/>
              <a:t>semWorker</a:t>
            </a:r>
            <a:endParaRPr lang="en-US" sz="1400" dirty="0"/>
          </a:p>
          <a:p>
            <a:pPr lvl="1">
              <a:lnSpc>
                <a:spcPct val="100000"/>
              </a:lnSpc>
            </a:pPr>
            <a:r>
              <a:rPr lang="en-US" sz="1400" dirty="0" err="1"/>
              <a:t>mysem_t</a:t>
            </a:r>
            <a:r>
              <a:rPr lang="en-US" sz="1400" dirty="0"/>
              <a:t> *</a:t>
            </a:r>
            <a:r>
              <a:rPr lang="en-US" sz="1400" dirty="0" err="1"/>
              <a:t>semMain</a:t>
            </a:r>
            <a:r>
              <a:rPr lang="en-US" sz="1400" dirty="0"/>
              <a:t>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9FC93A-C9E0-AA0F-C3B6-E3A35C962665}"/>
              </a:ext>
            </a:extLst>
          </p:cNvPr>
          <p:cNvSpPr txBox="1"/>
          <p:nvPr/>
        </p:nvSpPr>
        <p:spPr>
          <a:xfrm>
            <a:off x="172064" y="1977421"/>
            <a:ext cx="547165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void *worker(void *Wargs)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while (1):</a:t>
            </a:r>
          </a:p>
          <a:p>
            <a:r>
              <a:rPr lang="en-US" sz="1400" dirty="0"/>
              <a:t>        </a:t>
            </a:r>
            <a:r>
              <a:rPr lang="en-US" sz="1400" b="1" dirty="0" err="1"/>
              <a:t>mysem_down</a:t>
            </a:r>
            <a:r>
              <a:rPr lang="en-US" sz="1400" dirty="0"/>
              <a:t>(</a:t>
            </a:r>
            <a:r>
              <a:rPr lang="en-US" sz="1400" dirty="0" err="1"/>
              <a:t>semWorker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 if terminate</a:t>
            </a:r>
          </a:p>
          <a:p>
            <a:r>
              <a:rPr lang="en-US" sz="1400" dirty="0"/>
              <a:t>            </a:t>
            </a:r>
            <a:r>
              <a:rPr lang="en-US" sz="1400" b="1" dirty="0" err="1"/>
              <a:t>mysem_up</a:t>
            </a:r>
            <a:r>
              <a:rPr lang="en-US" sz="1400" dirty="0"/>
              <a:t>(</a:t>
            </a:r>
            <a:r>
              <a:rPr lang="en-US" sz="1400" dirty="0" err="1"/>
              <a:t>semWorker</a:t>
            </a:r>
            <a:r>
              <a:rPr lang="en-US" sz="1400" dirty="0"/>
              <a:t>) </a:t>
            </a:r>
          </a:p>
          <a:p>
            <a:r>
              <a:rPr lang="en-US" sz="1400" dirty="0"/>
              <a:t>            print terminate message and terminate</a:t>
            </a:r>
          </a:p>
          <a:p>
            <a:endParaRPr lang="en-US" sz="1400" dirty="0"/>
          </a:p>
          <a:p>
            <a:r>
              <a:rPr lang="en-US" sz="1400" dirty="0"/>
              <a:t>        get the job (number to check)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</a:t>
            </a:r>
            <a:r>
              <a:rPr lang="en-US" sz="1400" b="1" dirty="0" err="1"/>
              <a:t>mysem_up</a:t>
            </a:r>
            <a:r>
              <a:rPr lang="en-US" sz="1400" dirty="0"/>
              <a:t>(</a:t>
            </a:r>
            <a:r>
              <a:rPr lang="en-US" sz="1400" dirty="0" err="1"/>
              <a:t>semMain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       if num &lt;= 1</a:t>
            </a:r>
          </a:p>
          <a:p>
            <a:r>
              <a:rPr lang="en-US" sz="1400" dirty="0"/>
              <a:t>            print number is not equal</a:t>
            </a:r>
          </a:p>
          <a:p>
            <a:r>
              <a:rPr lang="en-US" sz="1400" dirty="0"/>
              <a:t>        else</a:t>
            </a:r>
          </a:p>
          <a:p>
            <a:r>
              <a:rPr lang="en-US" sz="1400" dirty="0"/>
              <a:t>            use square root algorithm to check if the  number is prime</a:t>
            </a:r>
          </a:p>
          <a:p>
            <a:r>
              <a:rPr lang="en-US" sz="1400" dirty="0"/>
              <a:t>            print result (prime or not prime)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D252D5-CA17-62E2-B82A-221E5DEA11EA}"/>
              </a:ext>
            </a:extLst>
          </p:cNvPr>
          <p:cNvSpPr/>
          <p:nvPr/>
        </p:nvSpPr>
        <p:spPr>
          <a:xfrm>
            <a:off x="4200620" y="2522946"/>
            <a:ext cx="2160847" cy="464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 x took the job offered by Main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0F54F-E4CB-A862-FBEA-9A297BA09B0B}"/>
              </a:ext>
            </a:extLst>
          </p:cNvPr>
          <p:cNvSpPr/>
          <p:nvPr/>
        </p:nvSpPr>
        <p:spPr>
          <a:xfrm>
            <a:off x="4200620" y="3137135"/>
            <a:ext cx="2160847" cy="464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Wake the rest workers to terminate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4A5130-967D-63AB-FA80-B90DA903F460}"/>
              </a:ext>
            </a:extLst>
          </p:cNvPr>
          <p:cNvSpPr/>
          <p:nvPr/>
        </p:nvSpPr>
        <p:spPr>
          <a:xfrm>
            <a:off x="4200620" y="4227804"/>
            <a:ext cx="2160847" cy="6686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 main that I took the job to let her give the rest. (wake Main)</a:t>
            </a:r>
            <a:endParaRPr 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895452-06C7-6BD2-4493-73199FAC2E94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907890" y="2755254"/>
            <a:ext cx="1292730" cy="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AA7864-2EA0-EDB0-6CFB-D1F905B4355C}"/>
              </a:ext>
            </a:extLst>
          </p:cNvPr>
          <p:cNvCxnSpPr>
            <a:cxnSpLocks/>
          </p:cNvCxnSpPr>
          <p:nvPr/>
        </p:nvCxnSpPr>
        <p:spPr>
          <a:xfrm flipH="1">
            <a:off x="2907890" y="3387037"/>
            <a:ext cx="1292730" cy="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8263A1-493A-65A4-746C-90A9333F7D4B}"/>
              </a:ext>
            </a:extLst>
          </p:cNvPr>
          <p:cNvCxnSpPr>
            <a:cxnSpLocks/>
          </p:cNvCxnSpPr>
          <p:nvPr/>
        </p:nvCxnSpPr>
        <p:spPr>
          <a:xfrm flipH="1">
            <a:off x="2497394" y="4462840"/>
            <a:ext cx="1703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A9749B-F2D5-DE65-F462-AFE8043C6053}"/>
              </a:ext>
            </a:extLst>
          </p:cNvPr>
          <p:cNvSpPr txBox="1"/>
          <p:nvPr/>
        </p:nvSpPr>
        <p:spPr>
          <a:xfrm>
            <a:off x="6462253" y="151179"/>
            <a:ext cx="5643714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Main Function:</a:t>
            </a:r>
            <a:endParaRPr lang="en-US" sz="1400" dirty="0"/>
          </a:p>
          <a:p>
            <a:r>
              <a:rPr lang="en-US" sz="1400" dirty="0"/>
              <a:t>    Get number of workers from command line as </a:t>
            </a:r>
            <a:r>
              <a:rPr lang="en-US" sz="1400" dirty="0" err="1"/>
              <a:t>workersNo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Initialize semaphores </a:t>
            </a:r>
            <a:r>
              <a:rPr lang="en-US" sz="1400" dirty="0" err="1"/>
              <a:t>semMain</a:t>
            </a:r>
            <a:r>
              <a:rPr lang="en-US" sz="1400" dirty="0"/>
              <a:t>  to 1 and </a:t>
            </a:r>
            <a:r>
              <a:rPr lang="en-US" sz="1400" dirty="0" err="1"/>
              <a:t>semWorker</a:t>
            </a:r>
            <a:r>
              <a:rPr lang="en-US" sz="1400" dirty="0"/>
              <a:t> to 0 </a:t>
            </a:r>
          </a:p>
          <a:p>
            <a:endParaRPr lang="en-US" sz="1400" dirty="0"/>
          </a:p>
          <a:p>
            <a:r>
              <a:rPr lang="en-US" sz="1400" dirty="0"/>
              <a:t>    Assign the following to </a:t>
            </a:r>
            <a:r>
              <a:rPr lang="en-US" sz="1400" dirty="0" err="1"/>
              <a:t>worker_args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job = address of num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semWorker</a:t>
            </a:r>
            <a:r>
              <a:rPr lang="en-US" sz="1400" dirty="0"/>
              <a:t> = address of </a:t>
            </a:r>
            <a:r>
              <a:rPr lang="en-US" sz="1400" dirty="0" err="1"/>
              <a:t>semWorker</a:t>
            </a:r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semMain</a:t>
            </a:r>
            <a:r>
              <a:rPr lang="en-US" sz="1400" dirty="0"/>
              <a:t> = address of </a:t>
            </a:r>
            <a:r>
              <a:rPr lang="en-US" sz="1400" dirty="0" err="1"/>
              <a:t>semMain</a:t>
            </a:r>
            <a:endParaRPr lang="en-US" sz="1400" dirty="0"/>
          </a:p>
          <a:p>
            <a:r>
              <a:rPr lang="en-US" sz="1400" dirty="0"/>
              <a:t>        terminate = address of terminate</a:t>
            </a:r>
          </a:p>
          <a:p>
            <a:endParaRPr lang="en-US" sz="1400" dirty="0"/>
          </a:p>
          <a:p>
            <a:r>
              <a:rPr lang="en-US" sz="1400" dirty="0"/>
              <a:t>    Allocate memory for worker threads array t</a:t>
            </a:r>
          </a:p>
          <a:p>
            <a:endParaRPr lang="en-US" sz="1400" dirty="0"/>
          </a:p>
          <a:p>
            <a:r>
              <a:rPr lang="en-US" sz="1400" dirty="0"/>
              <a:t>    For each worker:</a:t>
            </a:r>
          </a:p>
          <a:p>
            <a:r>
              <a:rPr lang="en-US" sz="1400" dirty="0"/>
              <a:t>        Create a worker thread and pass </a:t>
            </a:r>
            <a:r>
              <a:rPr lang="en-US" sz="1400" dirty="0" err="1"/>
              <a:t>worker_args</a:t>
            </a:r>
            <a:endParaRPr lang="el-GR" sz="1400" dirty="0"/>
          </a:p>
          <a:p>
            <a:endParaRPr lang="en-US" sz="1400" dirty="0"/>
          </a:p>
          <a:p>
            <a:r>
              <a:rPr lang="en-US" sz="1400" dirty="0"/>
              <a:t>    For each job:</a:t>
            </a:r>
          </a:p>
          <a:p>
            <a:r>
              <a:rPr lang="en-US" sz="1400" dirty="0"/>
              <a:t>        </a:t>
            </a:r>
            <a:r>
              <a:rPr lang="en-US" sz="1400" b="1" dirty="0" err="1"/>
              <a:t>mysem_down</a:t>
            </a:r>
            <a:r>
              <a:rPr lang="en-US" sz="1400" b="1" dirty="0"/>
              <a:t>(</a:t>
            </a:r>
            <a:r>
              <a:rPr lang="en-US" sz="1400" b="1" dirty="0" err="1"/>
              <a:t>semMain</a:t>
            </a:r>
            <a:r>
              <a:rPr lang="en-US" sz="1400" b="1" dirty="0"/>
              <a:t>)</a:t>
            </a:r>
          </a:p>
          <a:p>
            <a:r>
              <a:rPr lang="en-US" sz="1400" dirty="0"/>
              <a:t>        Assign job number from command line to num</a:t>
            </a:r>
          </a:p>
          <a:p>
            <a:r>
              <a:rPr lang="en-US" sz="1400" dirty="0"/>
              <a:t>        </a:t>
            </a:r>
            <a:r>
              <a:rPr lang="en-US" sz="1400" b="1" dirty="0" err="1"/>
              <a:t>mysem_up</a:t>
            </a:r>
            <a:r>
              <a:rPr lang="en-US" sz="1400" b="1" dirty="0"/>
              <a:t>(</a:t>
            </a:r>
            <a:r>
              <a:rPr lang="en-US" sz="1400" b="1" dirty="0" err="1"/>
              <a:t>semWorker</a:t>
            </a:r>
            <a:r>
              <a:rPr lang="en-US" sz="1400" b="1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b="1" dirty="0" err="1"/>
              <a:t>mysem_down</a:t>
            </a:r>
            <a:r>
              <a:rPr lang="en-US" sz="1400" b="1" dirty="0"/>
              <a:t>(</a:t>
            </a:r>
            <a:r>
              <a:rPr lang="en-US" sz="1400" b="1" dirty="0" err="1"/>
              <a:t>semMain</a:t>
            </a:r>
            <a:r>
              <a:rPr lang="en-US" sz="1400" b="1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    Set terminate flag to True</a:t>
            </a:r>
          </a:p>
          <a:p>
            <a:r>
              <a:rPr lang="en-US" sz="1400" dirty="0"/>
              <a:t>    </a:t>
            </a:r>
            <a:r>
              <a:rPr lang="en-US" sz="1400" b="1" dirty="0" err="1"/>
              <a:t>mysem_up</a:t>
            </a:r>
            <a:r>
              <a:rPr lang="en-US" sz="1400" b="1" dirty="0"/>
              <a:t>(</a:t>
            </a:r>
            <a:r>
              <a:rPr lang="en-US" sz="1400" b="1" dirty="0" err="1"/>
              <a:t>semWorker</a:t>
            </a:r>
            <a:r>
              <a:rPr lang="en-US" sz="1400" b="1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    For each worker:</a:t>
            </a:r>
          </a:p>
          <a:p>
            <a:r>
              <a:rPr lang="en-US" sz="1400" dirty="0"/>
              <a:t>        Wait for worker thread to finish using </a:t>
            </a:r>
            <a:r>
              <a:rPr lang="en-US" sz="1400" dirty="0" err="1"/>
              <a:t>pthread_join</a:t>
            </a:r>
            <a:endParaRPr lang="en-US" sz="1400" dirty="0"/>
          </a:p>
          <a:p>
            <a:r>
              <a:rPr lang="en-US" sz="1400" dirty="0"/>
              <a:t>     </a:t>
            </a:r>
          </a:p>
          <a:p>
            <a:r>
              <a:rPr lang="en-US" sz="1400" dirty="0"/>
              <a:t>    Destroy semaphores </a:t>
            </a:r>
            <a:r>
              <a:rPr lang="en-US" sz="1400" dirty="0" err="1"/>
              <a:t>semMain</a:t>
            </a:r>
            <a:r>
              <a:rPr lang="en-US" sz="1400" dirty="0"/>
              <a:t> and </a:t>
            </a:r>
            <a:r>
              <a:rPr lang="en-US" sz="1400" dirty="0" err="1"/>
              <a:t>semWorker</a:t>
            </a:r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07D285-DF68-DFC1-1428-8C1627A59381}"/>
              </a:ext>
            </a:extLst>
          </p:cNvPr>
          <p:cNvSpPr/>
          <p:nvPr/>
        </p:nvSpPr>
        <p:spPr>
          <a:xfrm>
            <a:off x="9859089" y="3547741"/>
            <a:ext cx="2160847" cy="464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Sleep till a worker take the job main offered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E873D5-76CB-6F46-285B-E2BAE9A165DA}"/>
              </a:ext>
            </a:extLst>
          </p:cNvPr>
          <p:cNvCxnSpPr>
            <a:cxnSpLocks/>
          </p:cNvCxnSpPr>
          <p:nvPr/>
        </p:nvCxnSpPr>
        <p:spPr>
          <a:xfrm flipH="1">
            <a:off x="9040552" y="3952928"/>
            <a:ext cx="818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38EC320-09F9-28A5-814E-50A3B4A2CC3E}"/>
              </a:ext>
            </a:extLst>
          </p:cNvPr>
          <p:cNvSpPr/>
          <p:nvPr/>
        </p:nvSpPr>
        <p:spPr>
          <a:xfrm>
            <a:off x="9859088" y="4230532"/>
            <a:ext cx="2160847" cy="464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Wake workers to take the job main offers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11D431-65E3-3269-D4EB-4B2860578644}"/>
              </a:ext>
            </a:extLst>
          </p:cNvPr>
          <p:cNvCxnSpPr>
            <a:cxnSpLocks/>
          </p:cNvCxnSpPr>
          <p:nvPr/>
        </p:nvCxnSpPr>
        <p:spPr>
          <a:xfrm flipH="1">
            <a:off x="9040552" y="4370799"/>
            <a:ext cx="818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B4A7B43-DAEB-39F2-22FE-93B510850220}"/>
              </a:ext>
            </a:extLst>
          </p:cNvPr>
          <p:cNvSpPr/>
          <p:nvPr/>
        </p:nvSpPr>
        <p:spPr>
          <a:xfrm>
            <a:off x="9859087" y="4913322"/>
            <a:ext cx="2160847" cy="6600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should sleep till the last job is taken by a worker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C4ED6D-2DA0-48B7-4F7F-A0DC506C544E}"/>
              </a:ext>
            </a:extLst>
          </p:cNvPr>
          <p:cNvCxnSpPr>
            <a:cxnSpLocks/>
          </p:cNvCxnSpPr>
          <p:nvPr/>
        </p:nvCxnSpPr>
        <p:spPr>
          <a:xfrm flipH="1" flipV="1">
            <a:off x="8874841" y="4798502"/>
            <a:ext cx="984246" cy="34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9C1D3FF-A80C-BD37-D6A2-73F9285E0C1E}"/>
              </a:ext>
            </a:extLst>
          </p:cNvPr>
          <p:cNvSpPr/>
          <p:nvPr/>
        </p:nvSpPr>
        <p:spPr>
          <a:xfrm>
            <a:off x="4494079" y="5947739"/>
            <a:ext cx="2160847" cy="6600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Wake workers to let them terminate  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55BB66-3851-5C6D-0357-26973CBD4BBB}"/>
              </a:ext>
            </a:extLst>
          </p:cNvPr>
          <p:cNvCxnSpPr>
            <a:cxnSpLocks/>
          </p:cNvCxnSpPr>
          <p:nvPr/>
        </p:nvCxnSpPr>
        <p:spPr>
          <a:xfrm flipV="1">
            <a:off x="6135839" y="5522512"/>
            <a:ext cx="619872" cy="42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127055-C6E8-5478-CCE2-07574E998D3A}"/>
              </a:ext>
            </a:extLst>
          </p:cNvPr>
          <p:cNvSpPr txBox="1"/>
          <p:nvPr/>
        </p:nvSpPr>
        <p:spPr>
          <a:xfrm>
            <a:off x="2664541" y="1443841"/>
            <a:ext cx="924232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/>
              <a:t>struct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b="1" dirty="0" err="1">
                <a:solidFill>
                  <a:srgbClr val="7030A0"/>
                </a:solidFill>
              </a:rPr>
              <a:t>carArg</a:t>
            </a:r>
            <a:r>
              <a:rPr lang="en-US" sz="1400" b="1" dirty="0">
                <a:solidFill>
                  <a:srgbClr val="7030A0"/>
                </a:solidFill>
              </a:rPr>
              <a:t> </a:t>
            </a:r>
            <a:r>
              <a:rPr lang="en-US" sz="1400" dirty="0"/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/>
              <a:t>    int </a:t>
            </a:r>
            <a:r>
              <a:rPr lang="en-US" sz="1400" dirty="0" err="1"/>
              <a:t>maxCarsCrossing</a:t>
            </a:r>
            <a:r>
              <a:rPr lang="en-US" sz="1400" dirty="0"/>
              <a:t>; // Maximum number of cars of the same color that can cross the bridge consecutively   </a:t>
            </a:r>
          </a:p>
          <a:p>
            <a:pPr algn="l">
              <a:lnSpc>
                <a:spcPct val="100000"/>
              </a:lnSpc>
            </a:pPr>
            <a:r>
              <a:rPr lang="en-US" sz="1400" dirty="0"/>
              <a:t>    int </a:t>
            </a:r>
            <a:r>
              <a:rPr lang="en-US" sz="1400" dirty="0" err="1"/>
              <a:t>maxCarsCrossed</a:t>
            </a:r>
            <a:r>
              <a:rPr lang="en-US" sz="1400" dirty="0"/>
              <a:t>;  // Maximum number of cars allowed on the bridge at the same time</a:t>
            </a:r>
          </a:p>
          <a:p>
            <a:pPr algn="l">
              <a:lnSpc>
                <a:spcPct val="100000"/>
              </a:lnSpc>
            </a:pPr>
            <a:endParaRPr lang="en-US" sz="1400" dirty="0"/>
          </a:p>
          <a:p>
            <a:r>
              <a:rPr lang="en-US" sz="1400" dirty="0"/>
              <a:t>    int *</a:t>
            </a:r>
            <a:r>
              <a:rPr lang="en-US" sz="1400" dirty="0" err="1"/>
              <a:t>carsCrossing</a:t>
            </a:r>
            <a:r>
              <a:rPr lang="en-US" sz="1400" dirty="0"/>
              <a:t>;</a:t>
            </a:r>
            <a:r>
              <a:rPr lang="el-GR" sz="1400" dirty="0"/>
              <a:t>      </a:t>
            </a:r>
            <a:r>
              <a:rPr lang="en-US" sz="1400" dirty="0"/>
              <a:t> // Current number of cars crossing the bridge </a:t>
            </a:r>
          </a:p>
          <a:p>
            <a:r>
              <a:rPr lang="el-GR" sz="1400" dirty="0"/>
              <a:t> </a:t>
            </a:r>
            <a:r>
              <a:rPr lang="en-US" sz="1400" dirty="0"/>
              <a:t>  </a:t>
            </a:r>
            <a:r>
              <a:rPr lang="el-GR" sz="1400" dirty="0"/>
              <a:t> </a:t>
            </a:r>
            <a:r>
              <a:rPr lang="en-US" sz="1400" dirty="0"/>
              <a:t>int *</a:t>
            </a:r>
            <a:r>
              <a:rPr lang="en-US" sz="1400" dirty="0" err="1"/>
              <a:t>carsCrossed</a:t>
            </a:r>
            <a:r>
              <a:rPr lang="en-US" sz="1400" dirty="0"/>
              <a:t>;	  // Current number of cars (same colored) that have passed the cross consecutively</a:t>
            </a:r>
          </a:p>
          <a:p>
            <a:endParaRPr lang="en-US" sz="1400" dirty="0"/>
          </a:p>
          <a:p>
            <a:r>
              <a:rPr lang="en-US" sz="1400" dirty="0"/>
              <a:t>    int *</a:t>
            </a:r>
            <a:r>
              <a:rPr lang="en-US" sz="1400" dirty="0" err="1"/>
              <a:t>waitingUs</a:t>
            </a:r>
            <a:r>
              <a:rPr lang="en-US" sz="1400" dirty="0"/>
              <a:t>;             // Current number of cars of my color waiting to cross the bridge </a:t>
            </a:r>
          </a:p>
          <a:p>
            <a:r>
              <a:rPr lang="en-US" sz="1400" dirty="0"/>
              <a:t>    int *</a:t>
            </a:r>
            <a:r>
              <a:rPr lang="en-US" sz="1400" dirty="0" err="1"/>
              <a:t>waitingOthers</a:t>
            </a:r>
            <a:r>
              <a:rPr lang="en-US" sz="1400" dirty="0"/>
              <a:t>;     // Current number of cars of the other color waiting to cross the bridge 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carColorE</a:t>
            </a:r>
            <a:r>
              <a:rPr lang="en-US" sz="1400" dirty="0"/>
              <a:t> color;          // My color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carColorE</a:t>
            </a:r>
            <a:r>
              <a:rPr lang="en-US" sz="1400" dirty="0"/>
              <a:t> *</a:t>
            </a:r>
            <a:r>
              <a:rPr lang="en-US" sz="1400" dirty="0" err="1"/>
              <a:t>color_bridge</a:t>
            </a:r>
            <a:r>
              <a:rPr lang="en-US" sz="1400" dirty="0"/>
              <a:t>;   // Current color of cars crossing the bridge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mysem_t</a:t>
            </a:r>
            <a:r>
              <a:rPr lang="en-US" sz="1400" dirty="0"/>
              <a:t> *</a:t>
            </a:r>
            <a:r>
              <a:rPr lang="en-US" sz="1400" dirty="0" err="1"/>
              <a:t>semUs</a:t>
            </a:r>
            <a:r>
              <a:rPr lang="en-US" sz="1400" dirty="0"/>
              <a:t>;	        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mysem_t</a:t>
            </a:r>
            <a:r>
              <a:rPr lang="en-US" sz="1400" dirty="0"/>
              <a:t> *</a:t>
            </a:r>
            <a:r>
              <a:rPr lang="en-US" sz="1400" dirty="0" err="1"/>
              <a:t>semOthers</a:t>
            </a:r>
            <a:r>
              <a:rPr lang="en-US" sz="1400" dirty="0"/>
              <a:t>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mysem_t</a:t>
            </a:r>
            <a:r>
              <a:rPr lang="en-US" sz="1400" dirty="0"/>
              <a:t> *</a:t>
            </a:r>
            <a:r>
              <a:rPr lang="en-US" sz="1400" dirty="0" err="1"/>
              <a:t>mtx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F3323-23A0-8DEC-7BBB-9527BB9AB2BC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2.3. </a:t>
            </a:r>
            <a:r>
              <a:rPr lang="en-US" sz="1800" dirty="0"/>
              <a:t>Narrow Bridge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52468B7-6BC2-BD67-9F16-E3D397CE19FD}"/>
              </a:ext>
            </a:extLst>
          </p:cNvPr>
          <p:cNvSpPr txBox="1"/>
          <p:nvPr/>
        </p:nvSpPr>
        <p:spPr>
          <a:xfrm>
            <a:off x="186813" y="84169"/>
            <a:ext cx="5899355" cy="6735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1" dirty="0">
                <a:solidFill>
                  <a:srgbClr val="7030A0"/>
                </a:solidFill>
              </a:rPr>
              <a:t>v</a:t>
            </a:r>
            <a:r>
              <a:rPr lang="en-US" sz="1400" b="1" dirty="0">
                <a:solidFill>
                  <a:srgbClr val="7030A0"/>
                </a:solidFill>
                <a:effectLst/>
              </a:rPr>
              <a:t>oid *car(void *</a:t>
            </a:r>
            <a:r>
              <a:rPr lang="en-US" sz="1400" b="1" dirty="0" err="1">
                <a:solidFill>
                  <a:srgbClr val="7030A0"/>
                </a:solidFill>
                <a:effectLst/>
              </a:rPr>
              <a:t>Cargs</a:t>
            </a:r>
            <a:r>
              <a:rPr lang="en-US" sz="1400" b="1" dirty="0">
                <a:solidFill>
                  <a:srgbClr val="7030A0"/>
                </a:solidFill>
                <a:effectLst/>
              </a:rPr>
              <a:t>): </a:t>
            </a:r>
          </a:p>
          <a:p>
            <a:pPr>
              <a:lnSpc>
                <a:spcPts val="1425"/>
              </a:lnSpc>
            </a:pPr>
            <a:endParaRPr lang="en-US" sz="1400" b="0" dirty="0">
              <a:solidFill>
                <a:srgbClr val="36345A"/>
              </a:solidFill>
              <a:effectLst/>
            </a:endParaRPr>
          </a:p>
          <a:p>
            <a:pPr>
              <a:lnSpc>
                <a:spcPts val="1425"/>
              </a:lnSpc>
            </a:pPr>
            <a:r>
              <a:rPr lang="en-US" sz="1400" b="1" dirty="0" err="1">
                <a:solidFill>
                  <a:srgbClr val="68598D"/>
                </a:solidFill>
              </a:rPr>
              <a:t>m</a:t>
            </a:r>
            <a:r>
              <a:rPr lang="en-US" sz="1400" b="1" dirty="0" err="1">
                <a:solidFill>
                  <a:srgbClr val="68598D"/>
                </a:solidFill>
                <a:effectLst/>
              </a:rPr>
              <a:t>ysem_down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(</a:t>
            </a:r>
            <a:r>
              <a:rPr lang="en-US" sz="1400" b="0" dirty="0" err="1">
                <a:solidFill>
                  <a:srgbClr val="36345A"/>
                </a:solidFill>
                <a:effectLst/>
              </a:rPr>
              <a:t>mtx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increase waiting cars</a:t>
            </a:r>
          </a:p>
          <a:p>
            <a:pPr>
              <a:lnSpc>
                <a:spcPts val="1425"/>
              </a:lnSpc>
            </a:pPr>
            <a:r>
              <a:rPr lang="en-US" sz="1400" b="1" dirty="0" err="1">
                <a:solidFill>
                  <a:srgbClr val="68598D"/>
                </a:solidFill>
              </a:rPr>
              <a:t>my</a:t>
            </a:r>
            <a:r>
              <a:rPr lang="en-US" sz="1400" b="1" dirty="0" err="1">
                <a:solidFill>
                  <a:srgbClr val="68598D"/>
                </a:solidFill>
                <a:effectLst/>
              </a:rPr>
              <a:t>sem_up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(</a:t>
            </a:r>
            <a:r>
              <a:rPr lang="en-US" sz="1400" b="0" dirty="0" err="1">
                <a:solidFill>
                  <a:srgbClr val="36345A"/>
                </a:solidFill>
                <a:effectLst/>
              </a:rPr>
              <a:t>mtx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</a:pPr>
            <a:endParaRPr lang="en-US" sz="1400" b="0" dirty="0">
              <a:solidFill>
                <a:srgbClr val="36345A"/>
              </a:solidFill>
              <a:effectLst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while (1) {</a:t>
            </a: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36345A"/>
                </a:solidFill>
              </a:rPr>
              <a:t>        </a:t>
            </a:r>
            <a:r>
              <a:rPr lang="en-US" sz="1400" b="1" dirty="0" err="1">
                <a:solidFill>
                  <a:srgbClr val="68598D"/>
                </a:solidFill>
              </a:rPr>
              <a:t>mysem_</a:t>
            </a:r>
            <a:r>
              <a:rPr lang="en-US" sz="1400" b="1" dirty="0" err="1">
                <a:solidFill>
                  <a:srgbClr val="68598D"/>
                </a:solidFill>
                <a:effectLst/>
              </a:rPr>
              <a:t>down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(</a:t>
            </a:r>
            <a:r>
              <a:rPr lang="en-US" sz="1400" b="0" dirty="0" err="1">
                <a:solidFill>
                  <a:srgbClr val="36345A"/>
                </a:solidFill>
                <a:effectLst/>
              </a:rPr>
              <a:t>mtx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    if (bridge is empty &amp;&amp; bridge color != color) {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        change bridge color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        reset </a:t>
            </a:r>
            <a:r>
              <a:rPr lang="en-US" sz="1400" b="0" dirty="0" err="1">
                <a:solidFill>
                  <a:srgbClr val="36345A"/>
                </a:solidFill>
                <a:effectLst/>
              </a:rPr>
              <a:t>cars_crossed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 (0)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    }</a:t>
            </a:r>
          </a:p>
          <a:p>
            <a:pPr>
              <a:lnSpc>
                <a:spcPts val="1425"/>
              </a:lnSpc>
            </a:pPr>
            <a:endParaRPr lang="en-US" sz="1400" b="0" dirty="0">
              <a:solidFill>
                <a:srgbClr val="36345A"/>
              </a:solidFill>
              <a:effectLst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    if (bridge color != color || bridge is full ||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        (max cars crossed = </a:t>
            </a:r>
            <a:r>
              <a:rPr lang="en-US" sz="1400" b="0" dirty="0" err="1">
                <a:solidFill>
                  <a:srgbClr val="36345A"/>
                </a:solidFill>
                <a:effectLst/>
              </a:rPr>
              <a:t>cars_crossed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 &amp;&amp; other cars waiting &gt; 0)) {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68598D"/>
                </a:solidFill>
                <a:effectLst/>
              </a:rPr>
              <a:t>            </a:t>
            </a:r>
            <a:r>
              <a:rPr lang="en-US" sz="1400" b="1" dirty="0" err="1">
                <a:solidFill>
                  <a:srgbClr val="68598D"/>
                </a:solidFill>
                <a:effectLst/>
              </a:rPr>
              <a:t>mysem_up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(</a:t>
            </a:r>
            <a:r>
              <a:rPr lang="en-US" sz="1400" b="0" dirty="0" err="1">
                <a:solidFill>
                  <a:srgbClr val="36345A"/>
                </a:solidFill>
                <a:effectLst/>
              </a:rPr>
              <a:t>mtx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        </a:t>
            </a:r>
            <a:r>
              <a:rPr lang="en-US" sz="1400" b="1" dirty="0" err="1">
                <a:solidFill>
                  <a:srgbClr val="36345A"/>
                </a:solidFill>
                <a:effectLst/>
              </a:rPr>
              <a:t>mysem_down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(</a:t>
            </a:r>
            <a:r>
              <a:rPr lang="en-US" sz="1400" b="0" dirty="0" err="1">
                <a:solidFill>
                  <a:srgbClr val="36345A"/>
                </a:solidFill>
                <a:effectLst/>
              </a:rPr>
              <a:t>semUs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        continue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    }</a:t>
            </a:r>
          </a:p>
          <a:p>
            <a:pPr>
              <a:lnSpc>
                <a:spcPts val="1425"/>
              </a:lnSpc>
            </a:pPr>
            <a:endParaRPr lang="en-US" sz="1400" b="0" dirty="0">
              <a:solidFill>
                <a:srgbClr val="36345A"/>
              </a:solidFill>
              <a:effectLst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    decrease waiting cars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    increase crossing cars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    increase crossed cars</a:t>
            </a:r>
          </a:p>
          <a:p>
            <a:pPr>
              <a:lnSpc>
                <a:spcPts val="1425"/>
              </a:lnSpc>
            </a:pPr>
            <a:endParaRPr lang="en-US" sz="1400" b="0" dirty="0">
              <a:solidFill>
                <a:srgbClr val="36345A"/>
              </a:solidFill>
              <a:effectLst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    if (same color cars are waiting) {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        </a:t>
            </a:r>
            <a:r>
              <a:rPr lang="en-US" sz="1400" b="1" dirty="0" err="1">
                <a:solidFill>
                  <a:srgbClr val="36345A"/>
                </a:solidFill>
                <a:effectLst/>
              </a:rPr>
              <a:t>mysem_up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(</a:t>
            </a:r>
            <a:r>
              <a:rPr lang="en-US" sz="1400" b="0" dirty="0" err="1">
                <a:solidFill>
                  <a:srgbClr val="36345A"/>
                </a:solidFill>
                <a:effectLst/>
              </a:rPr>
              <a:t>semUs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    }</a:t>
            </a:r>
          </a:p>
          <a:p>
            <a:pPr>
              <a:lnSpc>
                <a:spcPts val="1425"/>
              </a:lnSpc>
            </a:pPr>
            <a:endParaRPr lang="en-US" sz="1400" b="0" dirty="0">
              <a:solidFill>
                <a:srgbClr val="36345A"/>
              </a:solidFill>
              <a:effectLst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    </a:t>
            </a:r>
            <a:r>
              <a:rPr lang="en-US" sz="1400" b="1" dirty="0" err="1">
                <a:solidFill>
                  <a:srgbClr val="68598D"/>
                </a:solidFill>
                <a:effectLst/>
              </a:rPr>
              <a:t>mysem_up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(</a:t>
            </a:r>
            <a:r>
              <a:rPr lang="en-US" sz="1400" b="0" dirty="0" err="1">
                <a:solidFill>
                  <a:srgbClr val="36345A"/>
                </a:solidFill>
                <a:effectLst/>
              </a:rPr>
              <a:t>mtx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    break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}</a:t>
            </a: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36345A"/>
                </a:solidFill>
              </a:rPr>
              <a:t>    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simulate passing bridge time using sleep</a:t>
            </a:r>
          </a:p>
          <a:p>
            <a:pPr>
              <a:lnSpc>
                <a:spcPts val="1425"/>
              </a:lnSpc>
            </a:pPr>
            <a:endParaRPr lang="en-US" sz="1400" b="0" dirty="0">
              <a:solidFill>
                <a:srgbClr val="36345A"/>
              </a:solidFill>
              <a:effectLst/>
            </a:endParaRPr>
          </a:p>
          <a:p>
            <a:pPr>
              <a:lnSpc>
                <a:spcPts val="1425"/>
              </a:lnSpc>
            </a:pPr>
            <a:r>
              <a:rPr lang="en-US" sz="1400" b="1" dirty="0">
                <a:solidFill>
                  <a:srgbClr val="7030A0"/>
                </a:solidFill>
                <a:effectLst/>
              </a:rPr>
              <a:t>    </a:t>
            </a:r>
            <a:r>
              <a:rPr lang="en-US" sz="1400" b="1" dirty="0" err="1">
                <a:solidFill>
                  <a:srgbClr val="68598D"/>
                </a:solidFill>
                <a:effectLst/>
              </a:rPr>
              <a:t>mysem_</a:t>
            </a:r>
            <a:r>
              <a:rPr lang="en-US" sz="1400" b="1" dirty="0" err="1">
                <a:solidFill>
                  <a:srgbClr val="68598D"/>
                </a:solidFill>
              </a:rPr>
              <a:t>down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(</a:t>
            </a:r>
            <a:r>
              <a:rPr lang="en-US" sz="1400" b="0" dirty="0" err="1">
                <a:solidFill>
                  <a:srgbClr val="36345A"/>
                </a:solidFill>
                <a:effectLst/>
              </a:rPr>
              <a:t>mtx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</a:pPr>
            <a:endParaRPr lang="en-US" sz="1400" b="0" dirty="0">
              <a:solidFill>
                <a:srgbClr val="36345A"/>
              </a:solidFill>
              <a:effectLst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Decrease cars crossing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02FC5-5454-0870-BC56-21B607801AD6}"/>
              </a:ext>
            </a:extLst>
          </p:cNvPr>
          <p:cNvSpPr txBox="1"/>
          <p:nvPr/>
        </p:nvSpPr>
        <p:spPr>
          <a:xfrm>
            <a:off x="6213986" y="84169"/>
            <a:ext cx="5978013" cy="2426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if (bridge is empty &amp;&amp; other cars waiting &gt; 0) {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    </a:t>
            </a:r>
            <a:r>
              <a:rPr lang="en-US" sz="1400" b="1" dirty="0" err="1">
                <a:solidFill>
                  <a:srgbClr val="36345A"/>
                </a:solidFill>
                <a:effectLst/>
              </a:rPr>
              <a:t>mysem_up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(</a:t>
            </a:r>
            <a:r>
              <a:rPr lang="en-US" sz="1400" b="0" dirty="0" err="1">
                <a:solidFill>
                  <a:srgbClr val="36345A"/>
                </a:solidFill>
                <a:effectLst/>
              </a:rPr>
              <a:t>semOthers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}</a:t>
            </a:r>
          </a:p>
          <a:p>
            <a:pPr>
              <a:lnSpc>
                <a:spcPts val="1425"/>
              </a:lnSpc>
            </a:pPr>
            <a:endParaRPr lang="en-US" sz="1400" b="0" dirty="0">
              <a:solidFill>
                <a:srgbClr val="36345A"/>
              </a:solidFill>
              <a:effectLst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if ((</a:t>
            </a:r>
            <a:r>
              <a:rPr lang="en-US" sz="1400" b="0" dirty="0" err="1">
                <a:solidFill>
                  <a:srgbClr val="36345A"/>
                </a:solidFill>
                <a:effectLst/>
              </a:rPr>
              <a:t>cars_crossed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 &lt; </a:t>
            </a:r>
            <a:r>
              <a:rPr lang="en-US" sz="1400" b="0" dirty="0" err="1">
                <a:solidFill>
                  <a:srgbClr val="36345A"/>
                </a:solidFill>
                <a:effectLst/>
              </a:rPr>
              <a:t>max_cars_crossed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 || other cars waiting = 0) </a:t>
            </a: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36345A"/>
                </a:solidFill>
              </a:rPr>
              <a:t>     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&amp;&amp; same color cars waiting &gt; 0) {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    </a:t>
            </a:r>
            <a:r>
              <a:rPr lang="en-US" sz="1400" b="1" dirty="0" err="1">
                <a:solidFill>
                  <a:srgbClr val="36345A"/>
                </a:solidFill>
                <a:effectLst/>
              </a:rPr>
              <a:t>mysem_up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(</a:t>
            </a:r>
            <a:r>
              <a:rPr lang="en-US" sz="1400" b="0" dirty="0" err="1">
                <a:solidFill>
                  <a:srgbClr val="36345A"/>
                </a:solidFill>
                <a:effectLst/>
              </a:rPr>
              <a:t>semUs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}</a:t>
            </a:r>
          </a:p>
          <a:p>
            <a:pPr>
              <a:lnSpc>
                <a:spcPts val="1425"/>
              </a:lnSpc>
            </a:pPr>
            <a:endParaRPr lang="en-US" sz="1400" b="0" dirty="0">
              <a:solidFill>
                <a:srgbClr val="36345A"/>
              </a:solidFill>
              <a:effectLst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    </a:t>
            </a:r>
            <a:r>
              <a:rPr lang="en-US" sz="1400" b="1" dirty="0" err="1">
                <a:solidFill>
                  <a:srgbClr val="68598D"/>
                </a:solidFill>
                <a:effectLst/>
              </a:rPr>
              <a:t>mysem_up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(</a:t>
            </a:r>
            <a:r>
              <a:rPr lang="en-US" sz="1400" b="0" dirty="0" err="1">
                <a:solidFill>
                  <a:srgbClr val="36345A"/>
                </a:solidFill>
                <a:effectLst/>
              </a:rPr>
              <a:t>mtx</a:t>
            </a:r>
            <a:r>
              <a:rPr lang="en-US" sz="1400" b="0" dirty="0">
                <a:solidFill>
                  <a:srgbClr val="36345A"/>
                </a:solidFill>
                <a:effectLst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6345A"/>
                </a:solidFill>
                <a:effectLst/>
              </a:rPr>
              <a:t>}</a:t>
            </a:r>
            <a:endParaRPr lang="en-US" sz="1400" b="0" dirty="0">
              <a:solidFill>
                <a:srgbClr val="EDEBE6"/>
              </a:solidFill>
              <a:effectLst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4C1A5A-6D8A-ADE5-048F-970B0E36DB5C}"/>
              </a:ext>
            </a:extLst>
          </p:cNvPr>
          <p:cNvSpPr/>
          <p:nvPr/>
        </p:nvSpPr>
        <p:spPr>
          <a:xfrm>
            <a:off x="3470787" y="2829825"/>
            <a:ext cx="709327" cy="464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Sleep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C25B16-8F56-2731-54E1-8790F9C17DAE}"/>
              </a:ext>
            </a:extLst>
          </p:cNvPr>
          <p:cNvCxnSpPr>
            <a:cxnSpLocks/>
          </p:cNvCxnSpPr>
          <p:nvPr/>
        </p:nvCxnSpPr>
        <p:spPr>
          <a:xfrm flipH="1">
            <a:off x="2662084" y="3062133"/>
            <a:ext cx="808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B9FB8B4-3CFF-913F-1648-7F33316BB3E2}"/>
              </a:ext>
            </a:extLst>
          </p:cNvPr>
          <p:cNvSpPr/>
          <p:nvPr/>
        </p:nvSpPr>
        <p:spPr>
          <a:xfrm>
            <a:off x="3470787" y="4357510"/>
            <a:ext cx="2160847" cy="7552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a car of our team is waiting to cross the bridge , we wake it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ABB8B8-E052-10FA-E94F-806E3B3DE64B}"/>
              </a:ext>
            </a:extLst>
          </p:cNvPr>
          <p:cNvCxnSpPr>
            <a:cxnSpLocks/>
          </p:cNvCxnSpPr>
          <p:nvPr/>
        </p:nvCxnSpPr>
        <p:spPr>
          <a:xfrm flipH="1">
            <a:off x="3136490" y="4589819"/>
            <a:ext cx="334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0AA882E-EC42-14B6-FC11-17D0C02162C7}"/>
              </a:ext>
            </a:extLst>
          </p:cNvPr>
          <p:cNvSpPr/>
          <p:nvPr/>
        </p:nvSpPr>
        <p:spPr>
          <a:xfrm>
            <a:off x="10196052" y="84170"/>
            <a:ext cx="1995948" cy="8203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a car of the other team is waiting and the bridge is empty,  we wake it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A76103-E011-1833-5059-3471AA7D298B}"/>
              </a:ext>
            </a:extLst>
          </p:cNvPr>
          <p:cNvCxnSpPr>
            <a:cxnSpLocks/>
          </p:cNvCxnSpPr>
          <p:nvPr/>
        </p:nvCxnSpPr>
        <p:spPr>
          <a:xfrm flipH="1">
            <a:off x="8691716" y="376696"/>
            <a:ext cx="1504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1D08CBC-5537-139A-334D-1B5C7293704E}"/>
              </a:ext>
            </a:extLst>
          </p:cNvPr>
          <p:cNvSpPr/>
          <p:nvPr/>
        </p:nvSpPr>
        <p:spPr>
          <a:xfrm>
            <a:off x="10031153" y="1714655"/>
            <a:ext cx="1177622" cy="2517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Wake us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2C474B-E9DC-5615-EA0C-42F99AAEC9D2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8578645" y="1600812"/>
            <a:ext cx="1452508" cy="239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93C4A4-AE39-E8B3-DE97-75A0974FB5E1}"/>
              </a:ext>
            </a:extLst>
          </p:cNvPr>
          <p:cNvSpPr txBox="1"/>
          <p:nvPr/>
        </p:nvSpPr>
        <p:spPr>
          <a:xfrm>
            <a:off x="6213986" y="2624317"/>
            <a:ext cx="597801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Main Function: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initialize_semaphores</a:t>
            </a:r>
            <a:r>
              <a:rPr lang="en-US" sz="1400" dirty="0"/>
              <a:t> (</a:t>
            </a:r>
            <a:r>
              <a:rPr lang="en-US" sz="1400" dirty="0" err="1"/>
              <a:t>semBlue</a:t>
            </a:r>
            <a:r>
              <a:rPr lang="en-US" sz="1400" dirty="0"/>
              <a:t>, </a:t>
            </a:r>
            <a:r>
              <a:rPr lang="en-US" sz="1400" dirty="0" err="1"/>
              <a:t>semRed</a:t>
            </a:r>
            <a:r>
              <a:rPr lang="en-US" sz="1400" dirty="0"/>
              <a:t>, </a:t>
            </a:r>
            <a:r>
              <a:rPr lang="en-US" sz="1400" dirty="0" err="1"/>
              <a:t>mtx</a:t>
            </a:r>
            <a:r>
              <a:rPr lang="en-US" sz="1400" dirty="0"/>
              <a:t>) to 1</a:t>
            </a:r>
          </a:p>
          <a:p>
            <a:endParaRPr lang="en-US" sz="1400" dirty="0"/>
          </a:p>
          <a:p>
            <a:r>
              <a:rPr lang="en-US" sz="1400" dirty="0"/>
              <a:t>    while (1)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read_user_input</a:t>
            </a:r>
            <a:r>
              <a:rPr lang="en-US" sz="1400" dirty="0"/>
              <a:t>(</a:t>
            </a:r>
            <a:r>
              <a:rPr lang="en-US" sz="1400" dirty="0" err="1"/>
              <a:t>carColor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        if (</a:t>
            </a:r>
            <a:r>
              <a:rPr lang="en-US" sz="1400" dirty="0" err="1"/>
              <a:t>carColor</a:t>
            </a:r>
            <a:r>
              <a:rPr lang="en-US" sz="1400" dirty="0"/>
              <a:t> == 'R' || </a:t>
            </a:r>
            <a:r>
              <a:rPr lang="en-US" sz="1400" dirty="0" err="1"/>
              <a:t>carColor</a:t>
            </a:r>
            <a:r>
              <a:rPr lang="en-US" sz="1400" dirty="0"/>
              <a:t> == 'r')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create_red_car_thread</a:t>
            </a:r>
            <a:endParaRPr lang="en-US" sz="1400" dirty="0"/>
          </a:p>
          <a:p>
            <a:r>
              <a:rPr lang="en-US" sz="1400" dirty="0"/>
              <a:t>        } else if (</a:t>
            </a:r>
            <a:r>
              <a:rPr lang="en-US" sz="1400" dirty="0" err="1"/>
              <a:t>carColor</a:t>
            </a:r>
            <a:r>
              <a:rPr lang="en-US" sz="1400" dirty="0"/>
              <a:t> == 'B' || </a:t>
            </a:r>
            <a:r>
              <a:rPr lang="en-US" sz="1400" dirty="0" err="1"/>
              <a:t>carColor</a:t>
            </a:r>
            <a:r>
              <a:rPr lang="en-US" sz="1400" dirty="0"/>
              <a:t> == 'b')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create_blue_car_thread</a:t>
            </a:r>
            <a:endParaRPr lang="en-US" sz="1400" dirty="0"/>
          </a:p>
          <a:p>
            <a:r>
              <a:rPr lang="en-US" sz="1400" dirty="0"/>
              <a:t>        } else {</a:t>
            </a:r>
          </a:p>
          <a:p>
            <a:r>
              <a:rPr lang="en-US" sz="1400" dirty="0"/>
              <a:t>            break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wait for threads to join using </a:t>
            </a:r>
            <a:r>
              <a:rPr lang="en-US" sz="1400" dirty="0" err="1"/>
              <a:t>pthread_join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destroy_semaphores</a:t>
            </a:r>
            <a:r>
              <a:rPr lang="en-US" sz="1400" dirty="0"/>
              <a:t>(</a:t>
            </a:r>
            <a:r>
              <a:rPr lang="en-US" sz="1400" dirty="0" err="1"/>
              <a:t>semBlue</a:t>
            </a:r>
            <a:r>
              <a:rPr lang="en-US" sz="1400" dirty="0"/>
              <a:t>, </a:t>
            </a:r>
            <a:r>
              <a:rPr lang="en-US" sz="1400" dirty="0" err="1"/>
              <a:t>semRed</a:t>
            </a:r>
            <a:r>
              <a:rPr lang="en-US" sz="1400" dirty="0"/>
              <a:t>, </a:t>
            </a:r>
            <a:r>
              <a:rPr lang="en-US" sz="1400" dirty="0" err="1"/>
              <a:t>mtx</a:t>
            </a:r>
            <a:r>
              <a:rPr lang="en-US" sz="14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FDB53C-7D08-88A5-6130-15F69A2B6B8A}"/>
              </a:ext>
            </a:extLst>
          </p:cNvPr>
          <p:cNvSpPr txBox="1"/>
          <p:nvPr/>
        </p:nvSpPr>
        <p:spPr>
          <a:xfrm>
            <a:off x="10031153" y="6508967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2.3. </a:t>
            </a:r>
            <a:r>
              <a:rPr lang="en-US" sz="1800" dirty="0"/>
              <a:t>Narrow Bridge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0583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986C09-F420-40AE-93AA-C368DCF73FE2}">
  <ds:schemaRefs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230e9df3-be65-4c73-a93b-d1236ebd677e"/>
    <ds:schemaRef ds:uri="71af3243-3dd4-4a8d-8c0d-dd76da1f02a5"/>
    <ds:schemaRef ds:uri="http://schemas.microsoft.com/sharepoint/v3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32DBBDF-0415-4F4A-A72F-EB449088BF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E267E2-D0C1-458E-BA40-3B641CF83E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FrostyVTI</Template>
  <TotalTime>0</TotalTime>
  <Words>1823</Words>
  <Application>Microsoft Office PowerPoint</Application>
  <PresentationFormat>Widescreen</PresentationFormat>
  <Paragraphs>330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Goudy Old Style</vt:lpstr>
      <vt:lpstr>Wingdings</vt:lpstr>
      <vt:lpstr>FrostyVTI</vt:lpstr>
      <vt:lpstr>CONCURRENT PROGRAMMING   ASSIGNMENT 2 - SEMAPHORES</vt:lpstr>
      <vt:lpstr>Project Tasks Summary</vt:lpstr>
      <vt:lpstr>2.1. Binary Semaphores Library</vt:lpstr>
      <vt:lpstr>2.1. Binary Semaphores Library</vt:lpstr>
      <vt:lpstr>2.1. Binary Semaphores Library</vt:lpstr>
      <vt:lpstr>2.1. Binary Semaphores Library</vt:lpstr>
      <vt:lpstr>2.2. Primary Numbers Tester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2023-12-10T15:14:12Z</dcterms:created>
  <dcterms:modified xsi:type="dcterms:W3CDTF">2024-11-09T19:16:11Z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