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Shrikhand" charset="1" panose="02000000000000000000"/>
      <p:regular r:id="rId22"/>
    </p:embeddedFont>
    <p:embeddedFont>
      <p:font typeface="Quicksand" charset="1" panose="00000000000000000000"/>
      <p:regular r:id="rId23"/>
    </p:embeddedFont>
    <p:embeddedFont>
      <p:font typeface="Quicksand Medium" charset="1" panose="00000000000000000000"/>
      <p:regular r:id="rId24"/>
    </p:embeddedFont>
    <p:embeddedFont>
      <p:font typeface="Quicksand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riscvasm.lucasteske.dev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0883" y="150533"/>
            <a:ext cx="18006234" cy="9985933"/>
          </a:xfrm>
          <a:prstGeom prst="rect">
            <a:avLst/>
          </a:prstGeom>
          <a:solidFill>
            <a:srgbClr val="27272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483500"/>
            <a:ext cx="10006808" cy="395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10200" spc="-255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RISC-V </a:t>
            </a:r>
          </a:p>
          <a:p>
            <a:pPr algn="l" marL="0" indent="0" lvl="0">
              <a:lnSpc>
                <a:spcPts val="10200"/>
              </a:lnSpc>
            </a:pPr>
            <a:r>
              <a:rPr lang="en-US" sz="10200" spc="-255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LOOP-STREAM DETECTOR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4762500" cy="1144515"/>
            <a:chOff x="0" y="0"/>
            <a:chExt cx="3687359" cy="8861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496800" y="1033279"/>
            <a:ext cx="4762500" cy="1144515"/>
            <a:chOff x="0" y="0"/>
            <a:chExt cx="3687359" cy="8861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496800" y="7438282"/>
            <a:ext cx="4762500" cy="2848718"/>
          </a:xfrm>
          <a:custGeom>
            <a:avLst/>
            <a:gdLst/>
            <a:ahLst/>
            <a:cxnLst/>
            <a:rect r="r" b="b" t="t" l="l"/>
            <a:pathLst>
              <a:path h="2848718" w="4762500">
                <a:moveTo>
                  <a:pt x="0" y="0"/>
                </a:moveTo>
                <a:lnTo>
                  <a:pt x="4762500" y="0"/>
                </a:lnTo>
                <a:lnTo>
                  <a:pt x="4762500" y="2848718"/>
                </a:lnTo>
                <a:lnTo>
                  <a:pt x="0" y="284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088576"/>
            <a:ext cx="9351458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STAVROS STATHOUDAKIS 03512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KONSTANTINOS ANDRIKOPOULOS 03649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STAMOULIS SPYRIDON 03775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1125" y="1322193"/>
            <a:ext cx="405765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University of Thessaly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49225" y="1074543"/>
            <a:ext cx="405765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Parallel Computer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83759"/>
            <a:ext cx="18288000" cy="3223260"/>
          </a:xfrm>
          <a:custGeom>
            <a:avLst/>
            <a:gdLst/>
            <a:ahLst/>
            <a:cxnLst/>
            <a:rect r="r" b="b" t="t" l="l"/>
            <a:pathLst>
              <a:path h="3223260" w="18288000">
                <a:moveTo>
                  <a:pt x="0" y="0"/>
                </a:moveTo>
                <a:lnTo>
                  <a:pt x="18288000" y="0"/>
                </a:lnTo>
                <a:lnTo>
                  <a:pt x="18288000" y="3223260"/>
                </a:lnTo>
                <a:lnTo>
                  <a:pt x="0" y="3223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4454106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Post-Implementation Functional Simulation: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4367" y="2095052"/>
            <a:ext cx="14839266" cy="7920458"/>
          </a:xfrm>
          <a:custGeom>
            <a:avLst/>
            <a:gdLst/>
            <a:ahLst/>
            <a:cxnLst/>
            <a:rect r="r" b="b" t="t" l="l"/>
            <a:pathLst>
              <a:path h="7920458" w="14839266">
                <a:moveTo>
                  <a:pt x="0" y="0"/>
                </a:moveTo>
                <a:lnTo>
                  <a:pt x="14839266" y="0"/>
                </a:lnTo>
                <a:lnTo>
                  <a:pt x="14839266" y="7920459"/>
                </a:lnTo>
                <a:lnTo>
                  <a:pt x="0" y="7920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94215" y="621519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RISC-V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621519"/>
            <a:ext cx="1496602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RISC-V Execution Codes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13717" y="2757148"/>
            <a:ext cx="2381734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9"/>
              </a:lnSpc>
              <a:spcBef>
                <a:spcPct val="0"/>
              </a:spcBef>
            </a:pPr>
            <a:r>
              <a:rPr lang="en-US" b="true" sz="39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CASE 1: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27302" y="2877164"/>
            <a:ext cx="940233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Big Loop with 3 small subloops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3717" y="4557543"/>
            <a:ext cx="2381734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9"/>
              </a:lnSpc>
              <a:spcBef>
                <a:spcPct val="0"/>
              </a:spcBef>
            </a:pPr>
            <a:r>
              <a:rPr lang="en-US" b="true" sz="39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CASE 2: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7302" y="4677559"/>
            <a:ext cx="940233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The Biggest Loop to test edge case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3717" y="6357938"/>
            <a:ext cx="2381734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9"/>
              </a:lnSpc>
              <a:spcBef>
                <a:spcPct val="0"/>
              </a:spcBef>
            </a:pPr>
            <a:r>
              <a:rPr lang="en-US" b="true" sz="39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CASE 3: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7302" y="6481763"/>
            <a:ext cx="940233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One Instruction Loop to test edge cases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67023" y="8899402"/>
            <a:ext cx="10158832" cy="7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1"/>
              </a:lnSpc>
              <a:spcBef>
                <a:spcPct val="0"/>
              </a:spcBef>
            </a:pPr>
            <a:r>
              <a:rPr lang="en-US" sz="4709" spc="-117" u="sng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  <a:hlinkClick r:id="rId2" tooltip="https://riscvasm.lucasteske.dev"/>
              </a:rPr>
              <a:t>Link for writing assembly code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79190"/>
            <a:ext cx="18288000" cy="7937791"/>
          </a:xfrm>
          <a:custGeom>
            <a:avLst/>
            <a:gdLst/>
            <a:ahLst/>
            <a:cxnLst/>
            <a:rect r="r" b="b" t="t" l="l"/>
            <a:pathLst>
              <a:path h="7937791" w="18288000">
                <a:moveTo>
                  <a:pt x="0" y="0"/>
                </a:moveTo>
                <a:lnTo>
                  <a:pt x="18288000" y="0"/>
                </a:lnTo>
                <a:lnTo>
                  <a:pt x="18288000" y="7937791"/>
                </a:lnTo>
                <a:lnTo>
                  <a:pt x="0" y="7937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45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9338" y="572765"/>
            <a:ext cx="1698932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CASE 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73552"/>
            <a:ext cx="18288000" cy="7543800"/>
          </a:xfrm>
          <a:custGeom>
            <a:avLst/>
            <a:gdLst/>
            <a:ahLst/>
            <a:cxnLst/>
            <a:rect r="r" b="b" t="t" l="l"/>
            <a:pathLst>
              <a:path h="7543800" w="18288000">
                <a:moveTo>
                  <a:pt x="0" y="0"/>
                </a:moveTo>
                <a:lnTo>
                  <a:pt x="18288000" y="0"/>
                </a:lnTo>
                <a:lnTo>
                  <a:pt x="18288000" y="7543800"/>
                </a:lnTo>
                <a:lnTo>
                  <a:pt x="0" y="754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9338" y="572765"/>
            <a:ext cx="1698932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CASE 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792" y="3208049"/>
            <a:ext cx="17938416" cy="254285"/>
          </a:xfrm>
          <a:custGeom>
            <a:avLst/>
            <a:gdLst/>
            <a:ahLst/>
            <a:cxnLst/>
            <a:rect r="r" b="b" t="t" l="l"/>
            <a:pathLst>
              <a:path h="254285" w="17938416">
                <a:moveTo>
                  <a:pt x="0" y="0"/>
                </a:moveTo>
                <a:lnTo>
                  <a:pt x="17938416" y="0"/>
                </a:lnTo>
                <a:lnTo>
                  <a:pt x="17938416" y="254285"/>
                </a:lnTo>
                <a:lnTo>
                  <a:pt x="0" y="254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429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878771" y="2524526"/>
            <a:ext cx="7557268" cy="47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3"/>
              </a:lnSpc>
              <a:spcBef>
                <a:spcPct val="0"/>
              </a:spcBef>
            </a:pPr>
            <a:r>
              <a:rPr lang="en-US" b="true" sz="2745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 extra Instructions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14046" y="658596"/>
            <a:ext cx="7459908" cy="673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8"/>
              </a:lnSpc>
              <a:spcBef>
                <a:spcPct val="0"/>
              </a:spcBef>
            </a:pPr>
            <a:r>
              <a:rPr lang="en-US" b="true" sz="4005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Fixing the  reading from BRAM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59164" y="5530252"/>
            <a:ext cx="14169672" cy="2451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b="true" sz="3495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Because of branch misprediction and the flush that it produces we store 4 wrong instruction in the bram. To solve this we started reading from 4 instructions later. This way we start from the beggining of the loop.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0883" y="150533"/>
            <a:ext cx="18006234" cy="9985933"/>
          </a:xfrm>
          <a:prstGeom prst="rect">
            <a:avLst/>
          </a:prstGeom>
          <a:solidFill>
            <a:srgbClr val="27272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029168"/>
            <a:ext cx="6721382" cy="265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51"/>
              </a:lnSpc>
            </a:pPr>
            <a:r>
              <a:rPr lang="en-US" sz="6851" spc="-171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THANK YOU FOR YOUR ATTENTION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4762500" cy="1144515"/>
            <a:chOff x="0" y="0"/>
            <a:chExt cx="3687359" cy="8861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496800" y="1033279"/>
            <a:ext cx="4762500" cy="1144515"/>
            <a:chOff x="0" y="0"/>
            <a:chExt cx="3687359" cy="8861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496800" y="7438282"/>
            <a:ext cx="4762500" cy="2848718"/>
          </a:xfrm>
          <a:custGeom>
            <a:avLst/>
            <a:gdLst/>
            <a:ahLst/>
            <a:cxnLst/>
            <a:rect r="r" b="b" t="t" l="l"/>
            <a:pathLst>
              <a:path h="2848718" w="4762500">
                <a:moveTo>
                  <a:pt x="0" y="0"/>
                </a:moveTo>
                <a:lnTo>
                  <a:pt x="4762500" y="0"/>
                </a:lnTo>
                <a:lnTo>
                  <a:pt x="4762500" y="2848718"/>
                </a:lnTo>
                <a:lnTo>
                  <a:pt x="0" y="284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088576"/>
            <a:ext cx="9351458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STAVROS STATHOUDAKIS 03512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KONSTANTINOS ANDRIKOPOULOS 03649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STAMOULIS SPYRIDON 03775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1125" y="1322193"/>
            <a:ext cx="405765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University of Thessaly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49225" y="1074543"/>
            <a:ext cx="405765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Parallel Computer Architecture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45821" y="3053531"/>
            <a:ext cx="10006808" cy="265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10200" spc="-255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ANY</a:t>
            </a:r>
          </a:p>
          <a:p>
            <a:pPr algn="l" marL="0" indent="0" lvl="0">
              <a:lnSpc>
                <a:spcPts val="10200"/>
              </a:lnSpc>
            </a:pPr>
            <a:r>
              <a:rPr lang="en-US" sz="10200" spc="-255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52168"/>
            <a:ext cx="7000610" cy="1905000"/>
            <a:chOff x="0" y="0"/>
            <a:chExt cx="9334146" cy="2540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420212" cy="1474944"/>
              </a:xfrm>
              <a:custGeom>
                <a:avLst/>
                <a:gdLst/>
                <a:ahLst/>
                <a:cxnLst/>
                <a:rect r="r" b="b" t="t" l="l"/>
                <a:pathLst>
                  <a:path h="1474944" w="5420212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623125" y="494030"/>
              <a:ext cx="7968186" cy="1532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Design a stream loop detector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4190916"/>
            <a:ext cx="7000610" cy="1314450"/>
            <a:chOff x="0" y="0"/>
            <a:chExt cx="9334146" cy="17526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334146" cy="1752600"/>
              <a:chOff x="0" y="0"/>
              <a:chExt cx="5420212" cy="101771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420212" cy="1017711"/>
              </a:xfrm>
              <a:custGeom>
                <a:avLst/>
                <a:gdLst/>
                <a:ahLst/>
                <a:cxnLst/>
                <a:rect r="r" b="b" t="t" l="l"/>
                <a:pathLst>
                  <a:path h="1017711" w="5420212">
                    <a:moveTo>
                      <a:pt x="5295752" y="1017711"/>
                    </a:moveTo>
                    <a:lnTo>
                      <a:pt x="124460" y="1017711"/>
                    </a:lnTo>
                    <a:cubicBezTo>
                      <a:pt x="55880" y="1017711"/>
                      <a:pt x="0" y="961831"/>
                      <a:pt x="0" y="8932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893251"/>
                    </a:lnTo>
                    <a:cubicBezTo>
                      <a:pt x="5420212" y="961831"/>
                      <a:pt x="5364332" y="1017711"/>
                      <a:pt x="5295752" y="1017711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623125" y="514635"/>
              <a:ext cx="7968186" cy="74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Make it Synthesizable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6211919"/>
            <a:ext cx="7000610" cy="1905168"/>
            <a:chOff x="0" y="0"/>
            <a:chExt cx="9334146" cy="254022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334146" cy="2540224"/>
              <a:chOff x="0" y="0"/>
              <a:chExt cx="5420212" cy="147507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420212" cy="1475074"/>
              </a:xfrm>
              <a:custGeom>
                <a:avLst/>
                <a:gdLst/>
                <a:ahLst/>
                <a:cxnLst/>
                <a:rect r="r" b="b" t="t" l="l"/>
                <a:pathLst>
                  <a:path h="1475074" w="5420212">
                    <a:moveTo>
                      <a:pt x="5295752" y="1475074"/>
                    </a:moveTo>
                    <a:lnTo>
                      <a:pt x="124460" y="1475074"/>
                    </a:lnTo>
                    <a:cubicBezTo>
                      <a:pt x="55880" y="1475074"/>
                      <a:pt x="0" y="1419194"/>
                      <a:pt x="0" y="135061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614"/>
                    </a:lnTo>
                    <a:cubicBezTo>
                      <a:pt x="5420212" y="1419194"/>
                      <a:pt x="5364332" y="1475074"/>
                      <a:pt x="5295752" y="147507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682980" y="494142"/>
              <a:ext cx="7968186" cy="1532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Integrate it in the RISC-V project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59555" y="3924300"/>
            <a:ext cx="6687186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 Objectives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5439097"/>
            <a:ext cx="5532090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Job: Monitors the instruction stream.</a:t>
            </a: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Trigger: Detects a backward branch (B-type or JAL) with a negative immediate value that fits in our cache.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Action: Transitions to BUFFERING.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215" y="2035391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994215" y="4568848"/>
            <a:ext cx="55320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STAGE 1: TRACK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94149" y="5162550"/>
            <a:ext cx="5532090" cy="19050"/>
          </a:xfrm>
          <a:prstGeom prst="line">
            <a:avLst/>
          </a:prstGeom>
          <a:ln cap="flat" w="38100">
            <a:solidFill>
              <a:srgbClr val="FFF5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4647653"/>
            <a:ext cx="5532090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Job: Writes each instruction of the loop body into the BRAM.</a:t>
            </a: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Important Check: If another branch or jump is found inside the loop, it's considered invalid. The FSM aborts and returns to TRACK.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Action: When the original branch is reached, transitions to WAIT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215" y="2035391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994215" y="3777405"/>
            <a:ext cx="55320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STAGE 2: BUFFERING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94149" y="4371106"/>
            <a:ext cx="5532090" cy="19050"/>
          </a:xfrm>
          <a:prstGeom prst="line">
            <a:avLst/>
          </a:prstGeom>
          <a:ln cap="flat" w="38100">
            <a:solidFill>
              <a:srgbClr val="FFF5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5439097"/>
            <a:ext cx="5532090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Job: A single-cycle delay state.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Purpose: Prepares the BRAM to switch from write mode to read mode.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u="non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Action: Stalls the instruction fetcher and then transitions to REUSE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215" y="2035391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994215" y="4568848"/>
            <a:ext cx="55320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STAGE 3: WAIT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94149" y="5162550"/>
            <a:ext cx="5532090" cy="19050"/>
          </a:xfrm>
          <a:prstGeom prst="line">
            <a:avLst/>
          </a:prstGeom>
          <a:ln cap="flat" w="38100">
            <a:solidFill>
              <a:srgbClr val="FFF5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4562856"/>
            <a:ext cx="5532090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Job: The main optimization state. Reads instructions from BRAM and feeds them to the pipeline.</a:t>
            </a: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Action: Blocks the normal instruction fetch stage.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Exit Condition: A branch mispredict signals the loop has finished, causing a transition back to TRACK.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215" y="2035391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994215" y="3692607"/>
            <a:ext cx="55320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STAGE 4: REUSE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94149" y="4286309"/>
            <a:ext cx="5532090" cy="19050"/>
          </a:xfrm>
          <a:prstGeom prst="line">
            <a:avLst/>
          </a:prstGeom>
          <a:ln cap="flat" w="38100">
            <a:solidFill>
              <a:srgbClr val="FFF5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0391" y="2062615"/>
            <a:ext cx="11903142" cy="7195685"/>
          </a:xfrm>
          <a:custGeom>
            <a:avLst/>
            <a:gdLst/>
            <a:ahLst/>
            <a:cxnLst/>
            <a:rect r="r" b="b" t="t" l="l"/>
            <a:pathLst>
              <a:path h="7195685" w="11903142">
                <a:moveTo>
                  <a:pt x="0" y="0"/>
                </a:moveTo>
                <a:lnTo>
                  <a:pt x="11903142" y="0"/>
                </a:lnTo>
                <a:lnTo>
                  <a:pt x="11903142" y="7195685"/>
                </a:lnTo>
                <a:lnTo>
                  <a:pt x="0" y="719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1985" y="597142"/>
            <a:ext cx="1377154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 summarized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0498" y="3698958"/>
            <a:ext cx="7353502" cy="3086100"/>
            <a:chOff x="0" y="0"/>
            <a:chExt cx="193672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6725" cy="812800"/>
            </a:xfrm>
            <a:custGeom>
              <a:avLst/>
              <a:gdLst/>
              <a:ahLst/>
              <a:cxnLst/>
              <a:rect r="r" b="b" t="t" l="l"/>
              <a:pathLst>
                <a:path h="812800" w="1936725">
                  <a:moveTo>
                    <a:pt x="26321" y="0"/>
                  </a:moveTo>
                  <a:lnTo>
                    <a:pt x="1910404" y="0"/>
                  </a:lnTo>
                  <a:cubicBezTo>
                    <a:pt x="1917385" y="0"/>
                    <a:pt x="1924080" y="2773"/>
                    <a:pt x="1929016" y="7709"/>
                  </a:cubicBezTo>
                  <a:cubicBezTo>
                    <a:pt x="1933952" y="12645"/>
                    <a:pt x="1936725" y="19340"/>
                    <a:pt x="1936725" y="26321"/>
                  </a:cubicBezTo>
                  <a:lnTo>
                    <a:pt x="1936725" y="786479"/>
                  </a:lnTo>
                  <a:cubicBezTo>
                    <a:pt x="1936725" y="801016"/>
                    <a:pt x="1924941" y="812800"/>
                    <a:pt x="1910404" y="812800"/>
                  </a:cubicBezTo>
                  <a:lnTo>
                    <a:pt x="26321" y="812800"/>
                  </a:lnTo>
                  <a:cubicBezTo>
                    <a:pt x="11784" y="812800"/>
                    <a:pt x="0" y="801016"/>
                    <a:pt x="0" y="786479"/>
                  </a:cubicBezTo>
                  <a:lnTo>
                    <a:pt x="0" y="26321"/>
                  </a:lnTo>
                  <a:cubicBezTo>
                    <a:pt x="0" y="11784"/>
                    <a:pt x="11784" y="0"/>
                    <a:pt x="26321" y="0"/>
                  </a:cubicBezTo>
                  <a:close/>
                </a:path>
              </a:pathLst>
            </a:custGeom>
            <a:solidFill>
              <a:srgbClr val="E598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3672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37120" y="4033564"/>
            <a:ext cx="2522623" cy="2416887"/>
            <a:chOff x="0" y="0"/>
            <a:chExt cx="664395" cy="636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4395" cy="636546"/>
            </a:xfrm>
            <a:custGeom>
              <a:avLst/>
              <a:gdLst/>
              <a:ahLst/>
              <a:cxnLst/>
              <a:rect r="r" b="b" t="t" l="l"/>
              <a:pathLst>
                <a:path h="636546" w="664395">
                  <a:moveTo>
                    <a:pt x="76725" y="0"/>
                  </a:moveTo>
                  <a:lnTo>
                    <a:pt x="587670" y="0"/>
                  </a:lnTo>
                  <a:cubicBezTo>
                    <a:pt x="630044" y="0"/>
                    <a:pt x="664395" y="34351"/>
                    <a:pt x="664395" y="76725"/>
                  </a:cubicBezTo>
                  <a:lnTo>
                    <a:pt x="664395" y="559822"/>
                  </a:lnTo>
                  <a:cubicBezTo>
                    <a:pt x="664395" y="602196"/>
                    <a:pt x="630044" y="636546"/>
                    <a:pt x="587670" y="636546"/>
                  </a:cubicBezTo>
                  <a:lnTo>
                    <a:pt x="76725" y="636546"/>
                  </a:lnTo>
                  <a:cubicBezTo>
                    <a:pt x="34351" y="636546"/>
                    <a:pt x="0" y="602196"/>
                    <a:pt x="0" y="559822"/>
                  </a:cubicBezTo>
                  <a:lnTo>
                    <a:pt x="0" y="76725"/>
                  </a:lnTo>
                  <a:cubicBezTo>
                    <a:pt x="0" y="34351"/>
                    <a:pt x="34351" y="0"/>
                    <a:pt x="76725" y="0"/>
                  </a:cubicBezTo>
                  <a:close/>
                </a:path>
              </a:pathLst>
            </a:custGeom>
            <a:solidFill>
              <a:srgbClr val="2C34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64395" cy="684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74754" y="4033564"/>
            <a:ext cx="2522623" cy="2416887"/>
            <a:chOff x="0" y="0"/>
            <a:chExt cx="664395" cy="6365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4395" cy="636546"/>
            </a:xfrm>
            <a:custGeom>
              <a:avLst/>
              <a:gdLst/>
              <a:ahLst/>
              <a:cxnLst/>
              <a:rect r="r" b="b" t="t" l="l"/>
              <a:pathLst>
                <a:path h="636546" w="664395">
                  <a:moveTo>
                    <a:pt x="76725" y="0"/>
                  </a:moveTo>
                  <a:lnTo>
                    <a:pt x="587670" y="0"/>
                  </a:lnTo>
                  <a:cubicBezTo>
                    <a:pt x="630044" y="0"/>
                    <a:pt x="664395" y="34351"/>
                    <a:pt x="664395" y="76725"/>
                  </a:cubicBezTo>
                  <a:lnTo>
                    <a:pt x="664395" y="559822"/>
                  </a:lnTo>
                  <a:cubicBezTo>
                    <a:pt x="664395" y="602196"/>
                    <a:pt x="630044" y="636546"/>
                    <a:pt x="587670" y="636546"/>
                  </a:cubicBezTo>
                  <a:lnTo>
                    <a:pt x="76725" y="636546"/>
                  </a:lnTo>
                  <a:cubicBezTo>
                    <a:pt x="34351" y="636546"/>
                    <a:pt x="0" y="602196"/>
                    <a:pt x="0" y="559822"/>
                  </a:cubicBezTo>
                  <a:lnTo>
                    <a:pt x="0" y="76725"/>
                  </a:lnTo>
                  <a:cubicBezTo>
                    <a:pt x="0" y="34351"/>
                    <a:pt x="34351" y="0"/>
                    <a:pt x="76725" y="0"/>
                  </a:cubicBezTo>
                  <a:close/>
                </a:path>
              </a:pathLst>
            </a:custGeom>
            <a:solidFill>
              <a:srgbClr val="2C3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64395" cy="684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4759744" y="4881746"/>
            <a:ext cx="1415011" cy="0"/>
          </a:xfrm>
          <a:prstGeom prst="line">
            <a:avLst/>
          </a:prstGeom>
          <a:ln cap="flat" w="95250">
            <a:solidFill>
              <a:srgbClr val="A0F8E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4759744" y="5602269"/>
            <a:ext cx="1415011" cy="0"/>
          </a:xfrm>
          <a:prstGeom prst="line">
            <a:avLst/>
          </a:prstGeom>
          <a:ln cap="flat" w="95250">
            <a:solidFill>
              <a:srgbClr val="A0F8EE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822884" y="4865853"/>
            <a:ext cx="1351096" cy="1351096"/>
          </a:xfrm>
          <a:custGeom>
            <a:avLst/>
            <a:gdLst/>
            <a:ahLst/>
            <a:cxnLst/>
            <a:rect r="r" b="b" t="t" l="l"/>
            <a:pathLst>
              <a:path h="1351096" w="1351096">
                <a:moveTo>
                  <a:pt x="0" y="0"/>
                </a:moveTo>
                <a:lnTo>
                  <a:pt x="1351096" y="0"/>
                </a:lnTo>
                <a:lnTo>
                  <a:pt x="1351096" y="1351096"/>
                </a:lnTo>
                <a:lnTo>
                  <a:pt x="0" y="1351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664541" y="4251173"/>
            <a:ext cx="1581150" cy="629585"/>
          </a:xfrm>
          <a:custGeom>
            <a:avLst/>
            <a:gdLst/>
            <a:ahLst/>
            <a:cxnLst/>
            <a:rect r="r" b="b" t="t" l="l"/>
            <a:pathLst>
              <a:path h="629585" w="1581150">
                <a:moveTo>
                  <a:pt x="0" y="0"/>
                </a:moveTo>
                <a:lnTo>
                  <a:pt x="1581150" y="0"/>
                </a:lnTo>
                <a:lnTo>
                  <a:pt x="1581150" y="629585"/>
                </a:lnTo>
                <a:lnTo>
                  <a:pt x="0" y="629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662601" y="4215213"/>
            <a:ext cx="5532090" cy="364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Responsible to source the later pipeline stages with stored small loops to be more cycle and power efficient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u="non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Implemented using one of Xilinx’s BRAMs.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62601" y="1448428"/>
            <a:ext cx="553209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UOP CACHE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20691" y="4184498"/>
            <a:ext cx="195548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E598D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FSM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8150" y="5246687"/>
            <a:ext cx="195583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E598D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0498" y="3698958"/>
            <a:ext cx="7353502" cy="3086100"/>
            <a:chOff x="0" y="0"/>
            <a:chExt cx="193672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6725" cy="812800"/>
            </a:xfrm>
            <a:custGeom>
              <a:avLst/>
              <a:gdLst/>
              <a:ahLst/>
              <a:cxnLst/>
              <a:rect r="r" b="b" t="t" l="l"/>
              <a:pathLst>
                <a:path h="812800" w="1936725">
                  <a:moveTo>
                    <a:pt x="26321" y="0"/>
                  </a:moveTo>
                  <a:lnTo>
                    <a:pt x="1910404" y="0"/>
                  </a:lnTo>
                  <a:cubicBezTo>
                    <a:pt x="1917385" y="0"/>
                    <a:pt x="1924080" y="2773"/>
                    <a:pt x="1929016" y="7709"/>
                  </a:cubicBezTo>
                  <a:cubicBezTo>
                    <a:pt x="1933952" y="12645"/>
                    <a:pt x="1936725" y="19340"/>
                    <a:pt x="1936725" y="26321"/>
                  </a:cubicBezTo>
                  <a:lnTo>
                    <a:pt x="1936725" y="786479"/>
                  </a:lnTo>
                  <a:cubicBezTo>
                    <a:pt x="1936725" y="801016"/>
                    <a:pt x="1924941" y="812800"/>
                    <a:pt x="1910404" y="812800"/>
                  </a:cubicBezTo>
                  <a:lnTo>
                    <a:pt x="26321" y="812800"/>
                  </a:lnTo>
                  <a:cubicBezTo>
                    <a:pt x="11784" y="812800"/>
                    <a:pt x="0" y="801016"/>
                    <a:pt x="0" y="786479"/>
                  </a:cubicBezTo>
                  <a:lnTo>
                    <a:pt x="0" y="26321"/>
                  </a:lnTo>
                  <a:cubicBezTo>
                    <a:pt x="0" y="11784"/>
                    <a:pt x="11784" y="0"/>
                    <a:pt x="26321" y="0"/>
                  </a:cubicBezTo>
                  <a:close/>
                </a:path>
              </a:pathLst>
            </a:custGeom>
            <a:solidFill>
              <a:srgbClr val="E598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3672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37120" y="4033564"/>
            <a:ext cx="2522623" cy="2416887"/>
            <a:chOff x="0" y="0"/>
            <a:chExt cx="664395" cy="636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4395" cy="636546"/>
            </a:xfrm>
            <a:custGeom>
              <a:avLst/>
              <a:gdLst/>
              <a:ahLst/>
              <a:cxnLst/>
              <a:rect r="r" b="b" t="t" l="l"/>
              <a:pathLst>
                <a:path h="636546" w="664395">
                  <a:moveTo>
                    <a:pt x="76725" y="0"/>
                  </a:moveTo>
                  <a:lnTo>
                    <a:pt x="587670" y="0"/>
                  </a:lnTo>
                  <a:cubicBezTo>
                    <a:pt x="630044" y="0"/>
                    <a:pt x="664395" y="34351"/>
                    <a:pt x="664395" y="76725"/>
                  </a:cubicBezTo>
                  <a:lnTo>
                    <a:pt x="664395" y="559822"/>
                  </a:lnTo>
                  <a:cubicBezTo>
                    <a:pt x="664395" y="602196"/>
                    <a:pt x="630044" y="636546"/>
                    <a:pt x="587670" y="636546"/>
                  </a:cubicBezTo>
                  <a:lnTo>
                    <a:pt x="76725" y="636546"/>
                  </a:lnTo>
                  <a:cubicBezTo>
                    <a:pt x="34351" y="636546"/>
                    <a:pt x="0" y="602196"/>
                    <a:pt x="0" y="559822"/>
                  </a:cubicBezTo>
                  <a:lnTo>
                    <a:pt x="0" y="76725"/>
                  </a:lnTo>
                  <a:cubicBezTo>
                    <a:pt x="0" y="34351"/>
                    <a:pt x="34351" y="0"/>
                    <a:pt x="76725" y="0"/>
                  </a:cubicBezTo>
                  <a:close/>
                </a:path>
              </a:pathLst>
            </a:custGeom>
            <a:solidFill>
              <a:srgbClr val="2C34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64395" cy="684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74754" y="4033564"/>
            <a:ext cx="2522623" cy="2416887"/>
            <a:chOff x="0" y="0"/>
            <a:chExt cx="664395" cy="6365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4395" cy="636546"/>
            </a:xfrm>
            <a:custGeom>
              <a:avLst/>
              <a:gdLst/>
              <a:ahLst/>
              <a:cxnLst/>
              <a:rect r="r" b="b" t="t" l="l"/>
              <a:pathLst>
                <a:path h="636546" w="664395">
                  <a:moveTo>
                    <a:pt x="76725" y="0"/>
                  </a:moveTo>
                  <a:lnTo>
                    <a:pt x="587670" y="0"/>
                  </a:lnTo>
                  <a:cubicBezTo>
                    <a:pt x="630044" y="0"/>
                    <a:pt x="664395" y="34351"/>
                    <a:pt x="664395" y="76725"/>
                  </a:cubicBezTo>
                  <a:lnTo>
                    <a:pt x="664395" y="559822"/>
                  </a:lnTo>
                  <a:cubicBezTo>
                    <a:pt x="664395" y="602196"/>
                    <a:pt x="630044" y="636546"/>
                    <a:pt x="587670" y="636546"/>
                  </a:cubicBezTo>
                  <a:lnTo>
                    <a:pt x="76725" y="636546"/>
                  </a:lnTo>
                  <a:cubicBezTo>
                    <a:pt x="34351" y="636546"/>
                    <a:pt x="0" y="602196"/>
                    <a:pt x="0" y="559822"/>
                  </a:cubicBezTo>
                  <a:lnTo>
                    <a:pt x="0" y="76725"/>
                  </a:lnTo>
                  <a:cubicBezTo>
                    <a:pt x="0" y="34351"/>
                    <a:pt x="34351" y="0"/>
                    <a:pt x="76725" y="0"/>
                  </a:cubicBezTo>
                  <a:close/>
                </a:path>
              </a:pathLst>
            </a:custGeom>
            <a:solidFill>
              <a:srgbClr val="2C3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64395" cy="684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4759744" y="4881746"/>
            <a:ext cx="1415011" cy="0"/>
          </a:xfrm>
          <a:prstGeom prst="line">
            <a:avLst/>
          </a:prstGeom>
          <a:ln cap="flat" w="95250">
            <a:solidFill>
              <a:srgbClr val="A0F8E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4759744" y="5602269"/>
            <a:ext cx="1415011" cy="0"/>
          </a:xfrm>
          <a:prstGeom prst="line">
            <a:avLst/>
          </a:prstGeom>
          <a:ln cap="flat" w="95250">
            <a:solidFill>
              <a:srgbClr val="A0F8EE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822884" y="4865853"/>
            <a:ext cx="1351096" cy="1351096"/>
          </a:xfrm>
          <a:custGeom>
            <a:avLst/>
            <a:gdLst/>
            <a:ahLst/>
            <a:cxnLst/>
            <a:rect r="r" b="b" t="t" l="l"/>
            <a:pathLst>
              <a:path h="1351096" w="1351096">
                <a:moveTo>
                  <a:pt x="0" y="0"/>
                </a:moveTo>
                <a:lnTo>
                  <a:pt x="1351096" y="0"/>
                </a:lnTo>
                <a:lnTo>
                  <a:pt x="1351096" y="1351096"/>
                </a:lnTo>
                <a:lnTo>
                  <a:pt x="0" y="1351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645491" y="4251173"/>
            <a:ext cx="1581150" cy="629585"/>
          </a:xfrm>
          <a:custGeom>
            <a:avLst/>
            <a:gdLst/>
            <a:ahLst/>
            <a:cxnLst/>
            <a:rect r="r" b="b" t="t" l="l"/>
            <a:pathLst>
              <a:path h="629585" w="1581150">
                <a:moveTo>
                  <a:pt x="0" y="0"/>
                </a:moveTo>
                <a:lnTo>
                  <a:pt x="1581150" y="0"/>
                </a:lnTo>
                <a:lnTo>
                  <a:pt x="1581150" y="629585"/>
                </a:lnTo>
                <a:lnTo>
                  <a:pt x="0" y="629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839450" y="4780128"/>
            <a:ext cx="5532090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BRAM operating in SDP mode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Reading and writing using the correct bit and byte-wide enables</a:t>
            </a:r>
          </a:p>
          <a:p>
            <a:pPr algn="l">
              <a:lnSpc>
                <a:spcPts val="4199"/>
              </a:lnSpc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32-bit data split across 2  16-bits input and output ports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62601" y="1448428"/>
            <a:ext cx="553209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Reading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 u="none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Writing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20691" y="4184498"/>
            <a:ext cx="195548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E598D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FSM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8150" y="5246687"/>
            <a:ext cx="195583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E598D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DAGrjiAzEvM</dc:identifier>
  <dcterms:modified xsi:type="dcterms:W3CDTF">2011-08-01T06:04:30Z</dcterms:modified>
  <cp:revision>1</cp:revision>
  <dc:title>Green Leaves Background Watercolor Presentation</dc:title>
</cp:coreProperties>
</file>