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62" r:id="rId4"/>
    <p:sldId id="264"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0E0F25-D6C5-4B67-9960-A59EA376DF45}" type="datetimeFigureOut">
              <a:rPr lang="el-GR" smtClean="0"/>
              <a:t>3/6/2025</a:t>
            </a:fld>
            <a:endParaRPr lang="el-GR"/>
          </a:p>
        </p:txBody>
      </p:sp>
      <p:sp>
        <p:nvSpPr>
          <p:cNvPr id="5" name="Footer Placeholder 4"/>
          <p:cNvSpPr>
            <a:spLocks noGrp="1"/>
          </p:cNvSpPr>
          <p:nvPr>
            <p:ph type="ftr" sz="quarter" idx="11"/>
          </p:nvPr>
        </p:nvSpPr>
        <p:spPr>
          <a:xfrm>
            <a:off x="1876424" y="5410201"/>
            <a:ext cx="5124886" cy="365125"/>
          </a:xfrm>
        </p:spPr>
        <p:txBody>
          <a:bodyPr/>
          <a:lstStyle/>
          <a:p>
            <a:endParaRPr lang="el-GR"/>
          </a:p>
        </p:txBody>
      </p:sp>
      <p:sp>
        <p:nvSpPr>
          <p:cNvPr id="6" name="Slide Number Placeholder 5"/>
          <p:cNvSpPr>
            <a:spLocks noGrp="1"/>
          </p:cNvSpPr>
          <p:nvPr>
            <p:ph type="sldNum" sz="quarter" idx="12"/>
          </p:nvPr>
        </p:nvSpPr>
        <p:spPr>
          <a:xfrm>
            <a:off x="9896911" y="5410199"/>
            <a:ext cx="771089" cy="365125"/>
          </a:xfrm>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404836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8094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8104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118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07607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F40E0F25-D6C5-4B67-9960-A59EA376DF45}" type="datetimeFigureOut">
              <a:rPr lang="el-GR" smtClean="0"/>
              <a:t>3/6/2025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994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F40E0F25-D6C5-4B67-9960-A59EA376DF45}" type="datetimeFigureOut">
              <a:rPr lang="el-GR" smtClean="0"/>
              <a:t>3/6/2025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88699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3/6/2025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97828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3/6/2025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235276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3/6/2025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46744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F40E0F25-D6C5-4B67-9960-A59EA376DF45}" type="datetimeFigureOut">
              <a:rPr lang="el-GR" smtClean="0"/>
              <a:t>3/6/2025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4257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0309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F40E0F25-D6C5-4B67-9960-A59EA376DF45}" type="datetimeFigureOut">
              <a:rPr lang="el-GR" smtClean="0"/>
              <a:t>3/6/2025</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53118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F40E0F25-D6C5-4B67-9960-A59EA376DF45}" type="datetimeFigureOut">
              <a:rPr lang="el-GR" smtClean="0"/>
              <a:t>3/6/2025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2142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E0F25-D6C5-4B67-9960-A59EA376DF45}" type="datetimeFigureOut">
              <a:rPr lang="el-GR" smtClean="0"/>
              <a:t>3/6/2025</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01824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12233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3/6/2025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17861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0E0F25-D6C5-4B67-9960-A59EA376DF45}" type="datetimeFigureOut">
              <a:rPr lang="el-GR" smtClean="0"/>
              <a:t>3/6/2025</a:t>
            </a:fld>
            <a:endParaRPr lang="el-G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BB6AD-7F26-4FE5-B40E-1A478708AB40}" type="slidenum">
              <a:rPr lang="el-GR" smtClean="0"/>
              <a:t>‹#›</a:t>
            </a:fld>
            <a:endParaRPr lang="el-GR"/>
          </a:p>
        </p:txBody>
      </p:sp>
    </p:spTree>
    <p:extLst>
      <p:ext uri="{BB962C8B-B14F-4D97-AF65-F5344CB8AC3E}">
        <p14:creationId xmlns:p14="http://schemas.microsoft.com/office/powerpoint/2010/main" val="1669523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841B4B-C671-AC49-7CA7-32C88E9D3C8E}"/>
              </a:ext>
            </a:extLst>
          </p:cNvPr>
          <p:cNvSpPr>
            <a:spLocks noGrp="1"/>
          </p:cNvSpPr>
          <p:nvPr>
            <p:ph type="ctrTitle"/>
          </p:nvPr>
        </p:nvSpPr>
        <p:spPr/>
        <p:txBody>
          <a:bodyPr/>
          <a:lstStyle/>
          <a:p>
            <a:r>
              <a:rPr lang="en-US" dirty="0"/>
              <a:t>Loop Stream Detector project</a:t>
            </a:r>
            <a:endParaRPr lang="el-GR" dirty="0"/>
          </a:p>
        </p:txBody>
      </p:sp>
      <p:sp>
        <p:nvSpPr>
          <p:cNvPr id="3" name="Υπότιτλος 2">
            <a:extLst>
              <a:ext uri="{FF2B5EF4-FFF2-40B4-BE49-F238E27FC236}">
                <a16:creationId xmlns:a16="http://schemas.microsoft.com/office/drawing/2014/main" id="{90635D59-5A99-33A1-5CCD-7A3C9D56F067}"/>
              </a:ext>
            </a:extLst>
          </p:cNvPr>
          <p:cNvSpPr>
            <a:spLocks noGrp="1"/>
          </p:cNvSpPr>
          <p:nvPr>
            <p:ph type="subTitle" idx="1"/>
          </p:nvPr>
        </p:nvSpPr>
        <p:spPr/>
        <p:txBody>
          <a:bodyPr>
            <a:normAutofit/>
          </a:bodyPr>
          <a:lstStyle/>
          <a:p>
            <a:r>
              <a:rPr lang="en-US" sz="1960" cap="none" dirty="0" err="1">
                <a:latin typeface="Calibri" panose="020F0502020204030204" pitchFamily="34" charset="0"/>
                <a:ea typeface="Calibri" panose="020F0502020204030204" pitchFamily="34" charset="0"/>
                <a:cs typeface="Calibri" panose="020F0502020204030204" pitchFamily="34" charset="0"/>
              </a:rPr>
              <a:t>Andrikopoulos</a:t>
            </a:r>
            <a:r>
              <a:rPr lang="en-US" sz="1960" cap="none" dirty="0">
                <a:latin typeface="Calibri" panose="020F0502020204030204" pitchFamily="34" charset="0"/>
                <a:ea typeface="Calibri" panose="020F0502020204030204" pitchFamily="34" charset="0"/>
                <a:cs typeface="Calibri" panose="020F0502020204030204" pitchFamily="34" charset="0"/>
              </a:rPr>
              <a:t> Konstantinos</a:t>
            </a:r>
          </a:p>
          <a:p>
            <a:r>
              <a:rPr lang="en-US" sz="1960" cap="none" dirty="0">
                <a:latin typeface="Calibri" panose="020F0502020204030204" pitchFamily="34" charset="0"/>
                <a:ea typeface="Calibri" panose="020F0502020204030204" pitchFamily="34" charset="0"/>
                <a:cs typeface="Calibri" panose="020F0502020204030204" pitchFamily="34" charset="0"/>
              </a:rPr>
              <a:t>Stavros </a:t>
            </a:r>
            <a:r>
              <a:rPr lang="en-US" sz="1960" cap="none" dirty="0" err="1">
                <a:latin typeface="Calibri" panose="020F0502020204030204" pitchFamily="34" charset="0"/>
                <a:ea typeface="Calibri" panose="020F0502020204030204" pitchFamily="34" charset="0"/>
                <a:cs typeface="Calibri" panose="020F0502020204030204" pitchFamily="34" charset="0"/>
              </a:rPr>
              <a:t>Stathoudakis</a:t>
            </a:r>
            <a:endParaRPr lang="en-US" sz="1960" cap="none" dirty="0">
              <a:latin typeface="Calibri" panose="020F0502020204030204" pitchFamily="34" charset="0"/>
              <a:ea typeface="Calibri" panose="020F0502020204030204" pitchFamily="34" charset="0"/>
              <a:cs typeface="Calibri" panose="020F0502020204030204" pitchFamily="34" charset="0"/>
            </a:endParaRPr>
          </a:p>
          <a:p>
            <a:r>
              <a:rPr lang="en-US" sz="1960" cap="none" dirty="0">
                <a:latin typeface="Calibri" panose="020F0502020204030204" pitchFamily="34" charset="0"/>
                <a:ea typeface="Calibri" panose="020F0502020204030204" pitchFamily="34" charset="0"/>
                <a:cs typeface="Calibri" panose="020F0502020204030204" pitchFamily="34" charset="0"/>
              </a:rPr>
              <a:t>Spyros Stamoulis</a:t>
            </a:r>
          </a:p>
        </p:txBody>
      </p:sp>
    </p:spTree>
    <p:extLst>
      <p:ext uri="{BB962C8B-B14F-4D97-AF65-F5344CB8AC3E}">
        <p14:creationId xmlns:p14="http://schemas.microsoft.com/office/powerpoint/2010/main" val="324015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576E-FE9D-63B2-A3BC-6AB2670ACA6F}"/>
              </a:ext>
            </a:extLst>
          </p:cNvPr>
          <p:cNvSpPr>
            <a:spLocks noGrp="1"/>
          </p:cNvSpPr>
          <p:nvPr>
            <p:ph type="title"/>
          </p:nvPr>
        </p:nvSpPr>
        <p:spPr/>
        <p:txBody>
          <a:bodyPr/>
          <a:lstStyle/>
          <a:p>
            <a:r>
              <a:rPr lang="en-US" dirty="0" err="1"/>
              <a:t>RTl</a:t>
            </a:r>
            <a:r>
              <a:rPr lang="en-US" dirty="0"/>
              <a:t> - complete</a:t>
            </a:r>
          </a:p>
        </p:txBody>
      </p:sp>
      <p:sp>
        <p:nvSpPr>
          <p:cNvPr id="3" name="Content Placeholder 2">
            <a:extLst>
              <a:ext uri="{FF2B5EF4-FFF2-40B4-BE49-F238E27FC236}">
                <a16:creationId xmlns:a16="http://schemas.microsoft.com/office/drawing/2014/main" id="{D084C9FF-68CB-66EF-8BBD-85014CF68D26}"/>
              </a:ext>
            </a:extLst>
          </p:cNvPr>
          <p:cNvSpPr>
            <a:spLocks noGrp="1"/>
          </p:cNvSpPr>
          <p:nvPr>
            <p:ph idx="1"/>
          </p:nvPr>
        </p:nvSpPr>
        <p:spPr/>
        <p:txBody>
          <a:bodyPr/>
          <a:lstStyle/>
          <a:p>
            <a:r>
              <a:rPr lang="en-US" dirty="0"/>
              <a:t>Completed RTL</a:t>
            </a:r>
          </a:p>
          <a:p>
            <a:r>
              <a:rPr lang="en-US" dirty="0"/>
              <a:t>Run behavioral Simulation</a:t>
            </a:r>
          </a:p>
          <a:p>
            <a:r>
              <a:rPr lang="en-US" dirty="0"/>
              <a:t>Run Synthesis</a:t>
            </a:r>
          </a:p>
          <a:p>
            <a:r>
              <a:rPr lang="en-US" dirty="0"/>
              <a:t>Run Post-Synthesis Functional and Timing Simulation</a:t>
            </a:r>
          </a:p>
          <a:p>
            <a:r>
              <a:rPr lang="en-US" dirty="0"/>
              <a:t>Run Implementation</a:t>
            </a:r>
          </a:p>
          <a:p>
            <a:r>
              <a:rPr lang="en-US" dirty="0"/>
              <a:t>Run Post-Implementation Functional and Timing Simulation</a:t>
            </a:r>
          </a:p>
          <a:p>
            <a:endParaRPr lang="en-US" dirty="0"/>
          </a:p>
        </p:txBody>
      </p:sp>
    </p:spTree>
    <p:extLst>
      <p:ext uri="{BB962C8B-B14F-4D97-AF65-F5344CB8AC3E}">
        <p14:creationId xmlns:p14="http://schemas.microsoft.com/office/powerpoint/2010/main" val="164128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7DB8-FFE4-9721-D372-3237AEDF50ED}"/>
              </a:ext>
            </a:extLst>
          </p:cNvPr>
          <p:cNvSpPr>
            <a:spLocks noGrp="1"/>
          </p:cNvSpPr>
          <p:nvPr>
            <p:ph type="title"/>
          </p:nvPr>
        </p:nvSpPr>
        <p:spPr/>
        <p:txBody>
          <a:bodyPr/>
          <a:lstStyle/>
          <a:p>
            <a:r>
              <a:rPr lang="en-US" dirty="0"/>
              <a:t>Post-Implementation functional Simulation</a:t>
            </a:r>
          </a:p>
        </p:txBody>
      </p:sp>
      <p:cxnSp>
        <p:nvCxnSpPr>
          <p:cNvPr id="8" name="Straight Arrow Connector 7">
            <a:extLst>
              <a:ext uri="{FF2B5EF4-FFF2-40B4-BE49-F238E27FC236}">
                <a16:creationId xmlns:a16="http://schemas.microsoft.com/office/drawing/2014/main" id="{F024CBBD-359A-DA04-9122-46ACDB0645BC}"/>
              </a:ext>
            </a:extLst>
          </p:cNvPr>
          <p:cNvCxnSpPr>
            <a:cxnSpLocks/>
          </p:cNvCxnSpPr>
          <p:nvPr/>
        </p:nvCxnSpPr>
        <p:spPr>
          <a:xfrm flipV="1">
            <a:off x="6704012" y="5417574"/>
            <a:ext cx="658761" cy="383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A4289B8-2A4B-38D4-F590-7511F7ABE9A4}"/>
              </a:ext>
            </a:extLst>
          </p:cNvPr>
          <p:cNvSpPr txBox="1"/>
          <p:nvPr/>
        </p:nvSpPr>
        <p:spPr>
          <a:xfrm>
            <a:off x="5760114" y="5801032"/>
            <a:ext cx="2084439" cy="369332"/>
          </a:xfrm>
          <a:prstGeom prst="rect">
            <a:avLst/>
          </a:prstGeom>
          <a:noFill/>
        </p:spPr>
        <p:txBody>
          <a:bodyPr wrap="square" rtlCol="0">
            <a:spAutoFit/>
          </a:bodyPr>
          <a:lstStyle/>
          <a:p>
            <a:r>
              <a:rPr lang="en-US" dirty="0"/>
              <a:t>BRAM output</a:t>
            </a:r>
          </a:p>
        </p:txBody>
      </p:sp>
      <p:sp>
        <p:nvSpPr>
          <p:cNvPr id="17" name="TextBox 16">
            <a:extLst>
              <a:ext uri="{FF2B5EF4-FFF2-40B4-BE49-F238E27FC236}">
                <a16:creationId xmlns:a16="http://schemas.microsoft.com/office/drawing/2014/main" id="{1A41BD26-DBF0-B43A-2F73-72CDE55BBBDF}"/>
              </a:ext>
            </a:extLst>
          </p:cNvPr>
          <p:cNvSpPr txBox="1"/>
          <p:nvPr/>
        </p:nvSpPr>
        <p:spPr>
          <a:xfrm>
            <a:off x="1141413" y="1986116"/>
            <a:ext cx="4954587" cy="923330"/>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00FF00"/>
                </a:highlight>
              </a:rPr>
              <a:t>INPUTS</a:t>
            </a:r>
          </a:p>
          <a:p>
            <a:pPr marL="285750" indent="-285750">
              <a:buFont typeface="Arial" panose="020B0604020202020204" pitchFamily="34" charset="0"/>
              <a:buChar char="•"/>
            </a:pPr>
            <a:r>
              <a:rPr lang="en-US" dirty="0">
                <a:highlight>
                  <a:srgbClr val="FF00FF"/>
                </a:highlight>
              </a:rPr>
              <a:t>FSM</a:t>
            </a:r>
          </a:p>
          <a:p>
            <a:pPr marL="285750" indent="-285750">
              <a:buFont typeface="Arial" panose="020B0604020202020204" pitchFamily="34" charset="0"/>
              <a:buChar char="•"/>
            </a:pPr>
            <a:r>
              <a:rPr lang="en-US" dirty="0">
                <a:highlight>
                  <a:srgbClr val="00FFFF"/>
                </a:highlight>
              </a:rPr>
              <a:t>BRAM</a:t>
            </a:r>
          </a:p>
        </p:txBody>
      </p:sp>
      <p:pic>
        <p:nvPicPr>
          <p:cNvPr id="19" name="Picture 18">
            <a:extLst>
              <a:ext uri="{FF2B5EF4-FFF2-40B4-BE49-F238E27FC236}">
                <a16:creationId xmlns:a16="http://schemas.microsoft.com/office/drawing/2014/main" id="{2E40377F-2F0B-6DF6-3AA9-E88E84F56407}"/>
              </a:ext>
            </a:extLst>
          </p:cNvPr>
          <p:cNvPicPr>
            <a:picLocks noChangeAspect="1"/>
          </p:cNvPicPr>
          <p:nvPr/>
        </p:nvPicPr>
        <p:blipFill>
          <a:blip r:embed="rId2"/>
          <a:stretch>
            <a:fillRect/>
          </a:stretch>
        </p:blipFill>
        <p:spPr>
          <a:xfrm>
            <a:off x="-1588" y="3166781"/>
            <a:ext cx="12192000" cy="2149153"/>
          </a:xfrm>
          <a:prstGeom prst="rect">
            <a:avLst/>
          </a:prstGeom>
        </p:spPr>
      </p:pic>
    </p:spTree>
    <p:extLst>
      <p:ext uri="{BB962C8B-B14F-4D97-AF65-F5344CB8AC3E}">
        <p14:creationId xmlns:p14="http://schemas.microsoft.com/office/powerpoint/2010/main" val="428554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1F7A-1325-4095-C250-376028B3EC1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8A389C5F-CFA3-A12E-3862-7EC87B8524B4}"/>
              </a:ext>
            </a:extLst>
          </p:cNvPr>
          <p:cNvSpPr>
            <a:spLocks noGrp="1"/>
          </p:cNvSpPr>
          <p:nvPr>
            <p:ph idx="1"/>
          </p:nvPr>
        </p:nvSpPr>
        <p:spPr/>
        <p:txBody>
          <a:bodyPr/>
          <a:lstStyle/>
          <a:p>
            <a:r>
              <a:rPr lang="en-US" dirty="0"/>
              <a:t>Integration in RISC-V ?</a:t>
            </a:r>
          </a:p>
        </p:txBody>
      </p:sp>
    </p:spTree>
    <p:extLst>
      <p:ext uri="{BB962C8B-B14F-4D97-AF65-F5344CB8AC3E}">
        <p14:creationId xmlns:p14="http://schemas.microsoft.com/office/powerpoint/2010/main" val="153887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DBC07B3-15CC-E610-EB7D-BA38F353ACCC}"/>
              </a:ext>
            </a:extLst>
          </p:cNvPr>
          <p:cNvSpPr>
            <a:spLocks noGrp="1"/>
          </p:cNvSpPr>
          <p:nvPr>
            <p:ph type="title"/>
          </p:nvPr>
        </p:nvSpPr>
        <p:spPr/>
        <p:txBody>
          <a:bodyPr/>
          <a:lstStyle/>
          <a:p>
            <a:r>
              <a:rPr lang="en-US" dirty="0" err="1"/>
              <a:t>OuR</a:t>
            </a:r>
            <a:r>
              <a:rPr lang="en-US" dirty="0"/>
              <a:t> IMPLEMENTATION: RISC DIAGRAM </a:t>
            </a:r>
            <a:endParaRPr lang="el-GR" dirty="0"/>
          </a:p>
        </p:txBody>
      </p:sp>
      <p:pic>
        <p:nvPicPr>
          <p:cNvPr id="5" name="Θέση περιεχομένου 4">
            <a:extLst>
              <a:ext uri="{FF2B5EF4-FFF2-40B4-BE49-F238E27FC236}">
                <a16:creationId xmlns:a16="http://schemas.microsoft.com/office/drawing/2014/main" id="{26A85115-0DAD-4C90-CEBF-2EABCF6CECCA}"/>
              </a:ext>
            </a:extLst>
          </p:cNvPr>
          <p:cNvPicPr>
            <a:picLocks noGrp="1" noChangeAspect="1"/>
          </p:cNvPicPr>
          <p:nvPr>
            <p:ph idx="1"/>
          </p:nvPr>
        </p:nvPicPr>
        <p:blipFill>
          <a:blip r:embed="rId2"/>
          <a:stretch>
            <a:fillRect/>
          </a:stretch>
        </p:blipFill>
        <p:spPr>
          <a:xfrm>
            <a:off x="1680718" y="2249488"/>
            <a:ext cx="8827390" cy="3541712"/>
          </a:xfrm>
        </p:spPr>
      </p:pic>
    </p:spTree>
    <p:extLst>
      <p:ext uri="{BB962C8B-B14F-4D97-AF65-F5344CB8AC3E}">
        <p14:creationId xmlns:p14="http://schemas.microsoft.com/office/powerpoint/2010/main" val="156973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F720231-94D6-ADE9-5C71-B1166C9ED23D}"/>
              </a:ext>
            </a:extLst>
          </p:cNvPr>
          <p:cNvSpPr>
            <a:spLocks noGrp="1"/>
          </p:cNvSpPr>
          <p:nvPr>
            <p:ph type="title"/>
          </p:nvPr>
        </p:nvSpPr>
        <p:spPr/>
        <p:txBody>
          <a:bodyPr/>
          <a:lstStyle/>
          <a:p>
            <a:r>
              <a:rPr lang="en-US" dirty="0"/>
              <a:t>OUR </a:t>
            </a:r>
            <a:r>
              <a:rPr lang="en-US" dirty="0" err="1"/>
              <a:t>IMPLEMENTATION:uop</a:t>
            </a:r>
            <a:r>
              <a:rPr lang="en-US" dirty="0"/>
              <a:t> cache</a:t>
            </a:r>
            <a:endParaRPr lang="el-GR" dirty="0"/>
          </a:p>
        </p:txBody>
      </p:sp>
      <p:sp>
        <p:nvSpPr>
          <p:cNvPr id="3" name="Θέση περιεχομένου 2">
            <a:extLst>
              <a:ext uri="{FF2B5EF4-FFF2-40B4-BE49-F238E27FC236}">
                <a16:creationId xmlns:a16="http://schemas.microsoft.com/office/drawing/2014/main" id="{1E1FB7C2-68B7-2521-870D-8C2E2D2F2534}"/>
              </a:ext>
            </a:extLst>
          </p:cNvPr>
          <p:cNvSpPr>
            <a:spLocks noGrp="1"/>
          </p:cNvSpPr>
          <p:nvPr>
            <p:ph idx="1"/>
          </p:nvPr>
        </p:nvSpPr>
        <p:spPr/>
        <p:txBody>
          <a:bodyPr/>
          <a:lstStyle/>
          <a:p>
            <a:r>
              <a:rPr lang="en-US" dirty="0"/>
              <a:t>For the </a:t>
            </a:r>
            <a:r>
              <a:rPr lang="en-US" dirty="0" err="1"/>
              <a:t>uop</a:t>
            </a:r>
            <a:r>
              <a:rPr lang="en-US" dirty="0"/>
              <a:t> cache we will use one of Xilinx’s BRAMs.</a:t>
            </a:r>
          </a:p>
          <a:p>
            <a:r>
              <a:rPr lang="en-US" dirty="0"/>
              <a:t>The size of the </a:t>
            </a:r>
            <a:r>
              <a:rPr lang="en-US" dirty="0" err="1"/>
              <a:t>uop</a:t>
            </a:r>
            <a:r>
              <a:rPr lang="en-US" dirty="0"/>
              <a:t> cache is still to be determined (the amount of </a:t>
            </a:r>
            <a:r>
              <a:rPr lang="en-US" dirty="0" err="1"/>
              <a:t>uops</a:t>
            </a:r>
            <a:r>
              <a:rPr lang="en-US" dirty="0"/>
              <a:t> that will be stored) probably around 28 </a:t>
            </a:r>
            <a:r>
              <a:rPr lang="en-US" dirty="0" err="1"/>
              <a:t>uops</a:t>
            </a:r>
            <a:r>
              <a:rPr lang="en-US" dirty="0"/>
              <a:t> like one of Intel’s first implementations.</a:t>
            </a:r>
          </a:p>
          <a:p>
            <a:r>
              <a:rPr lang="en-US" dirty="0"/>
              <a:t>The </a:t>
            </a:r>
            <a:r>
              <a:rPr lang="en-US" dirty="0" err="1"/>
              <a:t>uop</a:t>
            </a:r>
            <a:r>
              <a:rPr lang="en-US" dirty="0"/>
              <a:t> cache will store the loops when it is allowed by the LSD and then RISC will treat the cache as the instruction cache continuing the execution of the loop from there.</a:t>
            </a:r>
          </a:p>
        </p:txBody>
      </p:sp>
    </p:spTree>
    <p:extLst>
      <p:ext uri="{BB962C8B-B14F-4D97-AF65-F5344CB8AC3E}">
        <p14:creationId xmlns:p14="http://schemas.microsoft.com/office/powerpoint/2010/main" val="33983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3A84A03-8B79-EFD8-E3EF-D2327E412000}"/>
              </a:ext>
            </a:extLst>
          </p:cNvPr>
          <p:cNvSpPr>
            <a:spLocks noGrp="1"/>
          </p:cNvSpPr>
          <p:nvPr>
            <p:ph type="title"/>
          </p:nvPr>
        </p:nvSpPr>
        <p:spPr/>
        <p:txBody>
          <a:bodyPr/>
          <a:lstStyle/>
          <a:p>
            <a:r>
              <a:rPr lang="en-US" dirty="0"/>
              <a:t>OUR IMPLEMENTATION:FSM</a:t>
            </a:r>
            <a:endParaRPr lang="el-GR" dirty="0"/>
          </a:p>
        </p:txBody>
      </p:sp>
      <p:pic>
        <p:nvPicPr>
          <p:cNvPr id="5" name="Θέση περιεχομένου 4">
            <a:extLst>
              <a:ext uri="{FF2B5EF4-FFF2-40B4-BE49-F238E27FC236}">
                <a16:creationId xmlns:a16="http://schemas.microsoft.com/office/drawing/2014/main" id="{D94A2ADD-794D-AE7C-4BA0-27CD0CA44A82}"/>
              </a:ext>
            </a:extLst>
          </p:cNvPr>
          <p:cNvPicPr>
            <a:picLocks noGrp="1" noChangeAspect="1"/>
          </p:cNvPicPr>
          <p:nvPr>
            <p:ph idx="1"/>
          </p:nvPr>
        </p:nvPicPr>
        <p:blipFill>
          <a:blip r:embed="rId2"/>
          <a:stretch>
            <a:fillRect/>
          </a:stretch>
        </p:blipFill>
        <p:spPr>
          <a:xfrm>
            <a:off x="1141413" y="2586941"/>
            <a:ext cx="9906000" cy="2866805"/>
          </a:xfrm>
        </p:spPr>
      </p:pic>
    </p:spTree>
    <p:extLst>
      <p:ext uri="{BB962C8B-B14F-4D97-AF65-F5344CB8AC3E}">
        <p14:creationId xmlns:p14="http://schemas.microsoft.com/office/powerpoint/2010/main" val="387002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A553E5-74A9-5CDE-1EF8-396F744BC304}"/>
              </a:ext>
            </a:extLst>
          </p:cNvPr>
          <p:cNvSpPr>
            <a:spLocks noGrp="1"/>
          </p:cNvSpPr>
          <p:nvPr>
            <p:ph type="title"/>
          </p:nvPr>
        </p:nvSpPr>
        <p:spPr/>
        <p:txBody>
          <a:bodyPr/>
          <a:lstStyle/>
          <a:p>
            <a:r>
              <a:rPr lang="en-US" dirty="0"/>
              <a:t>Code EXAMPLE</a:t>
            </a:r>
            <a:endParaRPr lang="el-GR" dirty="0"/>
          </a:p>
        </p:txBody>
      </p:sp>
      <p:pic>
        <p:nvPicPr>
          <p:cNvPr id="5" name="Θέση περιεχομένου 4">
            <a:extLst>
              <a:ext uri="{FF2B5EF4-FFF2-40B4-BE49-F238E27FC236}">
                <a16:creationId xmlns:a16="http://schemas.microsoft.com/office/drawing/2014/main" id="{D0E1199B-7887-50AA-2202-6F4622FF44A6}"/>
              </a:ext>
            </a:extLst>
          </p:cNvPr>
          <p:cNvPicPr>
            <a:picLocks noGrp="1" noChangeAspect="1"/>
          </p:cNvPicPr>
          <p:nvPr>
            <p:ph idx="1"/>
          </p:nvPr>
        </p:nvPicPr>
        <p:blipFill>
          <a:blip r:embed="rId2"/>
          <a:stretch>
            <a:fillRect/>
          </a:stretch>
        </p:blipFill>
        <p:spPr>
          <a:xfrm>
            <a:off x="3436006" y="2249488"/>
            <a:ext cx="5316814" cy="3541712"/>
          </a:xfrm>
        </p:spPr>
      </p:pic>
    </p:spTree>
    <p:extLst>
      <p:ext uri="{BB962C8B-B14F-4D97-AF65-F5344CB8AC3E}">
        <p14:creationId xmlns:p14="http://schemas.microsoft.com/office/powerpoint/2010/main" val="138675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Κύκλωμα">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Κύκλωμα">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Κύκλωμα">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TM04033919[[fn=Κύκλωμα]]</Template>
  <TotalTime>96</TotalTime>
  <Words>142</Words>
  <Application>Microsoft Office PowerPoint</Application>
  <PresentationFormat>Widescreen</PresentationFormat>
  <Paragraphs>25</Paragraphs>
  <Slides>8</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Κύκλωμα</vt:lpstr>
      <vt:lpstr>Loop Stream Detector project</vt:lpstr>
      <vt:lpstr>RTl - complete</vt:lpstr>
      <vt:lpstr>Post-Implementation functional Simulation</vt:lpstr>
      <vt:lpstr>Next steps</vt:lpstr>
      <vt:lpstr>OuR IMPLEMENTATION: RISC DIAGRAM </vt:lpstr>
      <vt:lpstr>OUR IMPLEMENTATION:uop cache</vt:lpstr>
      <vt:lpstr>OUR IMPLEMENTATION:FSM</vt:lpstr>
      <vt:lpstr>Code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ANDRIKOPOULOS KONSTANTINOS</dc:creator>
  <cp:lastModifiedBy>STATHOUDAKIS STAVROS</cp:lastModifiedBy>
  <cp:revision>2</cp:revision>
  <dcterms:created xsi:type="dcterms:W3CDTF">2025-05-04T16:06:31Z</dcterms:created>
  <dcterms:modified xsi:type="dcterms:W3CDTF">2025-06-03T12:18:38Z</dcterms:modified>
</cp:coreProperties>
</file>