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30"/>
              <a:t>May </a:t>
            </a:r>
            <a:r>
              <a:rPr dirty="0" spc="-60"/>
              <a:t>11,</a:t>
            </a:r>
            <a:r>
              <a:rPr dirty="0" spc="-45"/>
              <a:t> </a:t>
            </a:r>
            <a:r>
              <a:rPr dirty="0" spc="-65"/>
              <a:t>2018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50"/>
              <a:t>Stavrou </a:t>
            </a:r>
            <a:r>
              <a:rPr dirty="0" spc="-45"/>
              <a:t>Athanasios</a:t>
            </a:r>
            <a:r>
              <a:rPr dirty="0" spc="75"/>
              <a:t> </a:t>
            </a:r>
            <a:r>
              <a:rPr dirty="0" spc="-40"/>
              <a:t>(Contoso)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ts val="675"/>
              </a:lnSpc>
            </a:pPr>
            <a:fld id="{81D60167-4931-47E6-BA6A-407CBD079E47}" type="slidenum">
              <a:rPr dirty="0" spc="-65"/>
              <a:t>#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15"/>
              <a:t> </a:t>
            </a:r>
            <a:r>
              <a:rPr dirty="0" spc="-65"/>
              <a:t>14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30"/>
              <a:t>May </a:t>
            </a:r>
            <a:r>
              <a:rPr dirty="0" spc="-60"/>
              <a:t>11,</a:t>
            </a:r>
            <a:r>
              <a:rPr dirty="0" spc="-45"/>
              <a:t> </a:t>
            </a:r>
            <a:r>
              <a:rPr dirty="0" spc="-65"/>
              <a:t>2018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50"/>
              <a:t>Stavrou </a:t>
            </a:r>
            <a:r>
              <a:rPr dirty="0" spc="-45"/>
              <a:t>Athanasios</a:t>
            </a:r>
            <a:r>
              <a:rPr dirty="0" spc="75"/>
              <a:t> </a:t>
            </a:r>
            <a:r>
              <a:rPr dirty="0" spc="-40"/>
              <a:t>(Contoso)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ts val="675"/>
              </a:lnSpc>
            </a:pPr>
            <a:fld id="{81D60167-4931-47E6-BA6A-407CBD079E47}" type="slidenum">
              <a:rPr dirty="0" spc="-65"/>
              <a:t>#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15"/>
              <a:t> </a:t>
            </a:r>
            <a:r>
              <a:rPr dirty="0" spc="-65"/>
              <a:t>14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30"/>
              <a:t>May </a:t>
            </a:r>
            <a:r>
              <a:rPr dirty="0" spc="-60"/>
              <a:t>11,</a:t>
            </a:r>
            <a:r>
              <a:rPr dirty="0" spc="-45"/>
              <a:t> </a:t>
            </a:r>
            <a:r>
              <a:rPr dirty="0" spc="-65"/>
              <a:t>2018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50"/>
              <a:t>Stavrou </a:t>
            </a:r>
            <a:r>
              <a:rPr dirty="0" spc="-45"/>
              <a:t>Athanasios</a:t>
            </a:r>
            <a:r>
              <a:rPr dirty="0" spc="75"/>
              <a:t> </a:t>
            </a:r>
            <a:r>
              <a:rPr dirty="0" spc="-40"/>
              <a:t>(Contoso)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ts val="675"/>
              </a:lnSpc>
            </a:pPr>
            <a:fld id="{81D60167-4931-47E6-BA6A-407CBD079E47}" type="slidenum">
              <a:rPr dirty="0" spc="-65"/>
              <a:t>#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15"/>
              <a:t> </a:t>
            </a:r>
            <a:r>
              <a:rPr dirty="0" spc="-65"/>
              <a:t>14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30"/>
              <a:t>May </a:t>
            </a:r>
            <a:r>
              <a:rPr dirty="0" spc="-60"/>
              <a:t>11,</a:t>
            </a:r>
            <a:r>
              <a:rPr dirty="0" spc="-45"/>
              <a:t> </a:t>
            </a:r>
            <a:r>
              <a:rPr dirty="0" spc="-65"/>
              <a:t>2018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50"/>
              <a:t>Stavrou </a:t>
            </a:r>
            <a:r>
              <a:rPr dirty="0" spc="-45"/>
              <a:t>Athanasios</a:t>
            </a:r>
            <a:r>
              <a:rPr dirty="0" spc="75"/>
              <a:t> </a:t>
            </a:r>
            <a:r>
              <a:rPr dirty="0" spc="-40"/>
              <a:t>(Contoso)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ts val="675"/>
              </a:lnSpc>
            </a:pPr>
            <a:fld id="{81D60167-4931-47E6-BA6A-407CBD079E47}" type="slidenum">
              <a:rPr dirty="0" spc="-65"/>
              <a:t>#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15"/>
              <a:t> </a:t>
            </a:r>
            <a:r>
              <a:rPr dirty="0" spc="-65"/>
              <a:t>14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30"/>
              <a:t>May </a:t>
            </a:r>
            <a:r>
              <a:rPr dirty="0" spc="-60"/>
              <a:t>11,</a:t>
            </a:r>
            <a:r>
              <a:rPr dirty="0" spc="-45"/>
              <a:t> </a:t>
            </a:r>
            <a:r>
              <a:rPr dirty="0" spc="-65"/>
              <a:t>2018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50"/>
              <a:t>Stavrou </a:t>
            </a:r>
            <a:r>
              <a:rPr dirty="0" spc="-45"/>
              <a:t>Athanasios</a:t>
            </a:r>
            <a:r>
              <a:rPr dirty="0" spc="75"/>
              <a:t> </a:t>
            </a:r>
            <a:r>
              <a:rPr dirty="0" spc="-40"/>
              <a:t>(Contoso)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ts val="675"/>
              </a:lnSpc>
            </a:pPr>
            <a:fld id="{81D60167-4931-47E6-BA6A-407CBD079E47}" type="slidenum">
              <a:rPr dirty="0" spc="-65"/>
              <a:t>#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15"/>
              <a:t> </a:t>
            </a:r>
            <a:r>
              <a:rPr dirty="0" spc="-65"/>
              <a:t>14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59878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8572" y="920139"/>
            <a:ext cx="4192955" cy="1682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21900" y="3351784"/>
            <a:ext cx="487679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30"/>
              <a:t>May </a:t>
            </a:r>
            <a:r>
              <a:rPr dirty="0" spc="-60"/>
              <a:t>11,</a:t>
            </a:r>
            <a:r>
              <a:rPr dirty="0" spc="-45"/>
              <a:t> </a:t>
            </a:r>
            <a:r>
              <a:rPr dirty="0" spc="-65"/>
              <a:t>2018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5356" y="3351784"/>
            <a:ext cx="1065530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50"/>
              <a:t>Stavrou </a:t>
            </a:r>
            <a:r>
              <a:rPr dirty="0" spc="-45"/>
              <a:t>Athanasios</a:t>
            </a:r>
            <a:r>
              <a:rPr dirty="0" spc="75"/>
              <a:t> </a:t>
            </a:r>
            <a:r>
              <a:rPr dirty="0" spc="-40"/>
              <a:t>(Contoso)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259621" y="3351784"/>
            <a:ext cx="294004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ts val="675"/>
              </a:lnSpc>
            </a:pPr>
            <a:fld id="{81D60167-4931-47E6-BA6A-407CBD079E47}" type="slidenum">
              <a:rPr dirty="0" spc="-65"/>
              <a:t>#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15"/>
              <a:t> </a:t>
            </a:r>
            <a:r>
              <a:rPr dirty="0" spc="-65"/>
              <a:t>14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" Target="slide14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4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4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4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" Target="slide14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" Target="slide1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slide" Target="slide14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slide" Target="slide14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slide" Target="slide14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4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4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4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4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4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43" y="859637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7" y="82384"/>
                </a:lnTo>
                <a:lnTo>
                  <a:pt x="4432567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2" y="4008"/>
                </a:lnTo>
                <a:lnTo>
                  <a:pt x="438176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8544" y="1185799"/>
            <a:ext cx="101599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9344" y="1173098"/>
            <a:ext cx="4381715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20310" y="910209"/>
            <a:ext cx="50749" cy="2755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7743" y="904071"/>
            <a:ext cx="4432935" cy="332740"/>
          </a:xfrm>
          <a:custGeom>
            <a:avLst/>
            <a:gdLst/>
            <a:ahLst/>
            <a:cxnLst/>
            <a:rect l="l" t="t" r="r" b="b"/>
            <a:pathLst>
              <a:path w="4432935" h="332740">
                <a:moveTo>
                  <a:pt x="4432567" y="0"/>
                </a:moveTo>
                <a:lnTo>
                  <a:pt x="0" y="0"/>
                </a:lnTo>
                <a:lnTo>
                  <a:pt x="0" y="281727"/>
                </a:lnTo>
                <a:lnTo>
                  <a:pt x="4008" y="301452"/>
                </a:lnTo>
                <a:lnTo>
                  <a:pt x="14922" y="317605"/>
                </a:lnTo>
                <a:lnTo>
                  <a:pt x="31075" y="328519"/>
                </a:lnTo>
                <a:lnTo>
                  <a:pt x="50800" y="332528"/>
                </a:lnTo>
                <a:lnTo>
                  <a:pt x="4381767" y="332528"/>
                </a:lnTo>
                <a:lnTo>
                  <a:pt x="4401492" y="328519"/>
                </a:lnTo>
                <a:lnTo>
                  <a:pt x="4417644" y="317605"/>
                </a:lnTo>
                <a:lnTo>
                  <a:pt x="4428558" y="301452"/>
                </a:lnTo>
                <a:lnTo>
                  <a:pt x="4432567" y="281727"/>
                </a:lnTo>
                <a:lnTo>
                  <a:pt x="443256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20310" y="948307"/>
            <a:ext cx="0" cy="256540"/>
          </a:xfrm>
          <a:custGeom>
            <a:avLst/>
            <a:gdLst/>
            <a:ahLst/>
            <a:cxnLst/>
            <a:rect l="l" t="t" r="r" b="b"/>
            <a:pathLst>
              <a:path w="0" h="256540">
                <a:moveTo>
                  <a:pt x="0" y="256541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520310" y="935607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520310" y="922907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520310" y="910207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639379" y="911425"/>
            <a:ext cx="132715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5">
                <a:solidFill>
                  <a:srgbClr val="FFFFFF"/>
                </a:solidFill>
                <a:latin typeface="Trebuchet MS"/>
                <a:cs typeface="Trebuchet MS"/>
              </a:rPr>
              <a:t>Clients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FFFFFF"/>
                </a:solidFill>
                <a:latin typeface="Trebuchet MS"/>
                <a:cs typeface="Trebuchet MS"/>
              </a:rPr>
              <a:t>Clustering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33651" y="1446681"/>
            <a:ext cx="1140460" cy="86486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latin typeface="Arial"/>
                <a:cs typeface="Arial"/>
              </a:rPr>
              <a:t>Stavrou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Athanasios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Times New Roman"/>
              <a:cs typeface="Times New Roman"/>
            </a:endParaRPr>
          </a:p>
          <a:p>
            <a:pPr algn="ctr" marL="35560">
              <a:lnSpc>
                <a:spcPct val="100000"/>
              </a:lnSpc>
            </a:pPr>
            <a:r>
              <a:rPr dirty="0" sz="800" spc="-60">
                <a:latin typeface="Verdana"/>
                <a:cs typeface="Verdana"/>
              </a:rPr>
              <a:t>Contoso</a:t>
            </a:r>
            <a:endParaRPr sz="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7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100" spc="-45">
                <a:latin typeface="Arial"/>
                <a:cs typeface="Arial"/>
              </a:rPr>
              <a:t>May </a:t>
            </a:r>
            <a:r>
              <a:rPr dirty="0" sz="1100" spc="-50">
                <a:latin typeface="Arial"/>
                <a:cs typeface="Arial"/>
              </a:rPr>
              <a:t>11,</a:t>
            </a:r>
            <a:r>
              <a:rPr dirty="0" sz="1100" spc="-130">
                <a:latin typeface="Arial"/>
                <a:cs typeface="Arial"/>
              </a:rPr>
              <a:t> </a:t>
            </a:r>
            <a:r>
              <a:rPr dirty="0" sz="1100" spc="-70">
                <a:latin typeface="Arial"/>
                <a:cs typeface="Arial"/>
              </a:rPr>
              <a:t>2018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0"/>
              <a:t>Stavrou </a:t>
            </a:r>
            <a:r>
              <a:rPr dirty="0" spc="-45"/>
              <a:t>Athanasios</a:t>
            </a:r>
            <a:r>
              <a:rPr dirty="0" spc="75"/>
              <a:t> </a:t>
            </a:r>
            <a:r>
              <a:rPr dirty="0" spc="-40"/>
              <a:t>(Contoso)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972170" y="3351784"/>
            <a:ext cx="66294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FFFFFF"/>
                </a:solidFill>
                <a:latin typeface="Verdana"/>
                <a:cs typeface="Verdana"/>
                <a:hlinkClick r:id="rId5" action="ppaction://hlinksldjump"/>
              </a:rPr>
              <a:t>Contoso</a:t>
            </a:r>
            <a:r>
              <a:rPr dirty="0" sz="600" spc="-50">
                <a:solidFill>
                  <a:srgbClr val="FFFFFF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600" spc="-45">
                <a:solidFill>
                  <a:srgbClr val="FFFFFF"/>
                </a:solidFill>
                <a:latin typeface="Verdana"/>
                <a:cs typeface="Verdana"/>
                <a:hlinkClick r:id="rId5" action="ppaction://hlinksldjump"/>
              </a:rPr>
              <a:t>Clustering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30"/>
              <a:t>May </a:t>
            </a:r>
            <a:r>
              <a:rPr dirty="0" spc="-60"/>
              <a:t>11,</a:t>
            </a:r>
            <a:r>
              <a:rPr dirty="0" spc="-45"/>
              <a:t> </a:t>
            </a:r>
            <a:r>
              <a:rPr dirty="0" spc="-65"/>
              <a:t>2018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15"/>
              <a:t> </a:t>
            </a:r>
            <a:r>
              <a:rPr dirty="0" spc="-65"/>
              <a:t>14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41160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65"/>
              <a:t>Children </a:t>
            </a:r>
            <a:r>
              <a:rPr dirty="0" spc="70"/>
              <a:t>&amp;</a:t>
            </a:r>
            <a:r>
              <a:rPr dirty="0" spc="114"/>
              <a:t> </a:t>
            </a:r>
            <a:r>
              <a:rPr dirty="0" spc="-85"/>
              <a:t>Gender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93991" y="787984"/>
          <a:ext cx="3420110" cy="847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830"/>
                <a:gridCol w="440055"/>
                <a:gridCol w="1239519"/>
                <a:gridCol w="466725"/>
                <a:gridCol w="602614"/>
              </a:tblGrid>
              <a:tr h="2451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100" spc="120" b="1">
                          <a:latin typeface="Arial"/>
                          <a:cs typeface="Arial"/>
                        </a:rPr>
                        <a:t>N/A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100" spc="-45" b="1">
                          <a:latin typeface="Arial"/>
                          <a:cs typeface="Arial"/>
                        </a:rPr>
                        <a:t>Average</a:t>
                      </a:r>
                      <a:r>
                        <a:rPr dirty="0" sz="1100" spc="6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0" b="1">
                          <a:latin typeface="Arial"/>
                          <a:cs typeface="Arial"/>
                        </a:rPr>
                        <a:t>Children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100" spc="5" b="1">
                          <a:latin typeface="Arial"/>
                          <a:cs typeface="Arial"/>
                        </a:rPr>
                        <a:t>Male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100" spc="-45" b="1">
                          <a:latin typeface="Arial"/>
                          <a:cs typeface="Arial"/>
                        </a:rPr>
                        <a:t>Female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4629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100" spc="-50">
                          <a:latin typeface="Arial"/>
                          <a:cs typeface="Arial"/>
                        </a:rPr>
                        <a:t>Cluster</a:t>
                      </a:r>
                      <a:r>
                        <a:rPr dirty="0" sz="1100" spc="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7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100" spc="-70">
                          <a:latin typeface="Arial"/>
                          <a:cs typeface="Arial"/>
                        </a:rPr>
                        <a:t>34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100" spc="-70">
                          <a:latin typeface="Arial"/>
                          <a:cs typeface="Arial"/>
                        </a:rPr>
                        <a:t>8211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100" spc="-70">
                          <a:latin typeface="Arial"/>
                          <a:cs typeface="Arial"/>
                        </a:rPr>
                        <a:t>8074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dirty="0" sz="1100" spc="-50">
                          <a:latin typeface="Arial"/>
                          <a:cs typeface="Arial"/>
                        </a:rPr>
                        <a:t>Cluster</a:t>
                      </a:r>
                      <a:r>
                        <a:rPr dirty="0" sz="1100" spc="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7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dirty="0" sz="1100" spc="-70">
                          <a:latin typeface="Arial"/>
                          <a:cs typeface="Arial"/>
                        </a:rPr>
                        <a:t>187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117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202565"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dirty="0" sz="1100" spc="-50">
                          <a:latin typeface="Arial"/>
                          <a:cs typeface="Arial"/>
                        </a:rPr>
                        <a:t>Cluster</a:t>
                      </a:r>
                      <a:r>
                        <a:rPr dirty="0" sz="1100" spc="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7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dirty="0" sz="1100" spc="-70">
                          <a:latin typeface="Arial"/>
                          <a:cs typeface="Arial"/>
                        </a:rPr>
                        <a:t>679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1175"/>
                        </a:lnSpc>
                      </a:pPr>
                      <a:r>
                        <a:rPr dirty="0" sz="1100" spc="-70">
                          <a:latin typeface="Arial"/>
                          <a:cs typeface="Arial"/>
                        </a:rPr>
                        <a:t>615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25844" y="1678995"/>
            <a:ext cx="4356735" cy="12807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501140">
              <a:lnSpc>
                <a:spcPct val="100000"/>
              </a:lnSpc>
              <a:spcBef>
                <a:spcPts val="95"/>
              </a:spcBef>
            </a:pPr>
            <a:r>
              <a:rPr dirty="0" sz="1000" spc="-45">
                <a:solidFill>
                  <a:srgbClr val="3333B2"/>
                </a:solidFill>
                <a:latin typeface="Arial"/>
                <a:cs typeface="Arial"/>
              </a:rPr>
              <a:t>Table:</a:t>
            </a:r>
            <a:r>
              <a:rPr dirty="0" sz="1000" spc="-45">
                <a:latin typeface="Arial"/>
                <a:cs typeface="Arial"/>
              </a:rPr>
              <a:t>Children </a:t>
            </a:r>
            <a:r>
              <a:rPr dirty="0" sz="1000" spc="85">
                <a:latin typeface="Arial"/>
                <a:cs typeface="Arial"/>
              </a:rPr>
              <a:t>&amp;</a:t>
            </a:r>
            <a:r>
              <a:rPr dirty="0" sz="1000" spc="-85">
                <a:latin typeface="Arial"/>
                <a:cs typeface="Arial"/>
              </a:rPr>
              <a:t> </a:t>
            </a:r>
            <a:r>
              <a:rPr dirty="0" sz="1000" spc="-75">
                <a:latin typeface="Arial"/>
                <a:cs typeface="Arial"/>
              </a:rPr>
              <a:t>Gender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 marR="5080">
              <a:lnSpc>
                <a:spcPct val="102600"/>
              </a:lnSpc>
              <a:spcBef>
                <a:spcPts val="765"/>
              </a:spcBef>
            </a:pPr>
            <a:r>
              <a:rPr dirty="0" sz="1100" spc="-75">
                <a:latin typeface="Arial"/>
                <a:cs typeface="Arial"/>
              </a:rPr>
              <a:t>Once </a:t>
            </a:r>
            <a:r>
              <a:rPr dirty="0" sz="1100" spc="-50">
                <a:latin typeface="Arial"/>
                <a:cs typeface="Arial"/>
              </a:rPr>
              <a:t>again,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5">
                <a:latin typeface="Arial"/>
                <a:cs typeface="Arial"/>
              </a:rPr>
              <a:t>total </a:t>
            </a:r>
            <a:r>
              <a:rPr dirty="0" sz="1100" spc="-40">
                <a:latin typeface="Arial"/>
                <a:cs typeface="Arial"/>
              </a:rPr>
              <a:t>children </a:t>
            </a:r>
            <a:r>
              <a:rPr dirty="0" sz="1100" spc="-65">
                <a:latin typeface="Arial"/>
                <a:cs typeface="Arial"/>
              </a:rPr>
              <a:t>and </a:t>
            </a:r>
            <a:r>
              <a:rPr dirty="0" sz="1100" spc="-70">
                <a:latin typeface="Arial"/>
                <a:cs typeface="Arial"/>
              </a:rPr>
              <a:t>gender </a:t>
            </a:r>
            <a:r>
              <a:rPr dirty="0" sz="1100" spc="-60">
                <a:latin typeface="Arial"/>
                <a:cs typeface="Arial"/>
              </a:rPr>
              <a:t>variables </a:t>
            </a:r>
            <a:r>
              <a:rPr dirty="0" sz="1100" spc="-80">
                <a:latin typeface="Arial"/>
                <a:cs typeface="Arial"/>
              </a:rPr>
              <a:t>have </a:t>
            </a:r>
            <a:r>
              <a:rPr dirty="0" sz="1100" spc="-60">
                <a:latin typeface="Arial"/>
                <a:cs typeface="Arial"/>
              </a:rPr>
              <a:t>no meaning </a:t>
            </a:r>
            <a:r>
              <a:rPr dirty="0" sz="1100" spc="-70">
                <a:latin typeface="Arial"/>
                <a:cs typeface="Arial"/>
              </a:rPr>
              <a:t>when  </a:t>
            </a:r>
            <a:r>
              <a:rPr dirty="0" sz="1100" spc="50">
                <a:latin typeface="Arial"/>
                <a:cs typeface="Arial"/>
              </a:rPr>
              <a:t>it </a:t>
            </a:r>
            <a:r>
              <a:rPr dirty="0" sz="1100" spc="-90">
                <a:latin typeface="Arial"/>
                <a:cs typeface="Arial"/>
              </a:rPr>
              <a:t>comes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50">
                <a:latin typeface="Arial"/>
                <a:cs typeface="Arial"/>
              </a:rPr>
              <a:t>Cluster </a:t>
            </a:r>
            <a:r>
              <a:rPr dirty="0" sz="1100" spc="-35">
                <a:latin typeface="Arial"/>
                <a:cs typeface="Arial"/>
              </a:rPr>
              <a:t>2. </a:t>
            </a:r>
            <a:r>
              <a:rPr dirty="0" sz="1100" spc="-90">
                <a:latin typeface="Arial"/>
                <a:cs typeface="Arial"/>
              </a:rPr>
              <a:t>We </a:t>
            </a:r>
            <a:r>
              <a:rPr dirty="0" sz="1100" spc="-130">
                <a:latin typeface="Arial"/>
                <a:cs typeface="Arial"/>
              </a:rPr>
              <a:t>see </a:t>
            </a:r>
            <a:r>
              <a:rPr dirty="0" sz="1100" spc="5">
                <a:latin typeface="Arial"/>
                <a:cs typeface="Arial"/>
              </a:rPr>
              <a:t>that </a:t>
            </a:r>
            <a:r>
              <a:rPr dirty="0" sz="1100" spc="-45">
                <a:latin typeface="Arial"/>
                <a:cs typeface="Arial"/>
              </a:rPr>
              <a:t>there </a:t>
            </a:r>
            <a:r>
              <a:rPr dirty="0" sz="1100" spc="-80">
                <a:latin typeface="Arial"/>
                <a:cs typeface="Arial"/>
              </a:rPr>
              <a:t>are </a:t>
            </a:r>
            <a:r>
              <a:rPr dirty="0" sz="1100" spc="-70">
                <a:latin typeface="Arial"/>
                <a:cs typeface="Arial"/>
              </a:rPr>
              <a:t>more </a:t>
            </a:r>
            <a:r>
              <a:rPr dirty="0" sz="1100" spc="-60">
                <a:latin typeface="Arial"/>
                <a:cs typeface="Arial"/>
              </a:rPr>
              <a:t>Males </a:t>
            </a:r>
            <a:r>
              <a:rPr dirty="0" sz="1100" spc="-25">
                <a:latin typeface="Arial"/>
                <a:cs typeface="Arial"/>
              </a:rPr>
              <a:t>than </a:t>
            </a:r>
            <a:r>
              <a:rPr dirty="0" sz="1100" spc="-75">
                <a:latin typeface="Arial"/>
                <a:cs typeface="Arial"/>
              </a:rPr>
              <a:t>Females,  </a:t>
            </a:r>
            <a:r>
              <a:rPr dirty="0" sz="1100" spc="-5">
                <a:latin typeface="Arial"/>
                <a:cs typeface="Arial"/>
              </a:rPr>
              <a:t>but </a:t>
            </a:r>
            <a:r>
              <a:rPr dirty="0" sz="1100" spc="-70">
                <a:latin typeface="Arial"/>
                <a:cs typeface="Arial"/>
              </a:rPr>
              <a:t>more </a:t>
            </a:r>
            <a:r>
              <a:rPr dirty="0" sz="1100" spc="-50">
                <a:latin typeface="Arial"/>
                <a:cs typeface="Arial"/>
              </a:rPr>
              <a:t>or </a:t>
            </a:r>
            <a:r>
              <a:rPr dirty="0" sz="1100" spc="-95">
                <a:latin typeface="Arial"/>
                <a:cs typeface="Arial"/>
              </a:rPr>
              <a:t>less </a:t>
            </a:r>
            <a:r>
              <a:rPr dirty="0" sz="1100" spc="-35">
                <a:latin typeface="Arial"/>
                <a:cs typeface="Arial"/>
              </a:rPr>
              <a:t>they </a:t>
            </a:r>
            <a:r>
              <a:rPr dirty="0" sz="1100" spc="-80">
                <a:latin typeface="Arial"/>
                <a:cs typeface="Arial"/>
              </a:rPr>
              <a:t>are </a:t>
            </a:r>
            <a:r>
              <a:rPr dirty="0" sz="1100" spc="-25">
                <a:latin typeface="Arial"/>
                <a:cs typeface="Arial"/>
              </a:rPr>
              <a:t>half-half, </a:t>
            </a:r>
            <a:r>
              <a:rPr dirty="0" sz="1100">
                <a:latin typeface="Arial"/>
                <a:cs typeface="Arial"/>
              </a:rPr>
              <a:t>with </a:t>
            </a:r>
            <a:r>
              <a:rPr dirty="0" sz="1100" spc="-70">
                <a:latin typeface="Arial"/>
                <a:cs typeface="Arial"/>
              </a:rPr>
              <a:t>2 </a:t>
            </a:r>
            <a:r>
              <a:rPr dirty="0" sz="1100" spc="-40">
                <a:latin typeface="Arial"/>
                <a:cs typeface="Arial"/>
              </a:rPr>
              <a:t>children </a:t>
            </a:r>
            <a:r>
              <a:rPr dirty="0" sz="1100" spc="-60">
                <a:latin typeface="Arial"/>
                <a:cs typeface="Arial"/>
              </a:rPr>
              <a:t>on </a:t>
            </a:r>
            <a:r>
              <a:rPr dirty="0" sz="1100" spc="-70">
                <a:latin typeface="Arial"/>
                <a:cs typeface="Arial"/>
              </a:rPr>
              <a:t>average. </a:t>
            </a:r>
            <a:r>
              <a:rPr dirty="0" sz="1100" spc="-25">
                <a:latin typeface="Arial"/>
                <a:cs typeface="Arial"/>
              </a:rPr>
              <a:t>This </a:t>
            </a:r>
            <a:r>
              <a:rPr dirty="0" sz="1100" spc="-90">
                <a:latin typeface="Arial"/>
                <a:cs typeface="Arial"/>
              </a:rPr>
              <a:t>means  </a:t>
            </a:r>
            <a:r>
              <a:rPr dirty="0" sz="1100" spc="5">
                <a:latin typeface="Arial"/>
                <a:cs typeface="Arial"/>
              </a:rPr>
              <a:t>that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40">
                <a:latin typeface="Arial"/>
                <a:cs typeface="Arial"/>
              </a:rPr>
              <a:t>children </a:t>
            </a:r>
            <a:r>
              <a:rPr dirty="0" sz="1100" spc="-70">
                <a:latin typeface="Arial"/>
                <a:cs typeface="Arial"/>
              </a:rPr>
              <a:t>an </a:t>
            </a:r>
            <a:r>
              <a:rPr dirty="0" sz="1100" spc="-40">
                <a:latin typeface="Arial"/>
                <a:cs typeface="Arial"/>
              </a:rPr>
              <a:t>individuals </a:t>
            </a:r>
            <a:r>
              <a:rPr dirty="0" sz="1100" spc="-70">
                <a:latin typeface="Arial"/>
                <a:cs typeface="Arial"/>
              </a:rPr>
              <a:t>has, </a:t>
            </a:r>
            <a:r>
              <a:rPr dirty="0" sz="1100" spc="-50">
                <a:latin typeface="Arial"/>
                <a:cs typeface="Arial"/>
              </a:rPr>
              <a:t>or </a:t>
            </a:r>
            <a:r>
              <a:rPr dirty="0" sz="1100" spc="-15">
                <a:latin typeface="Arial"/>
                <a:cs typeface="Arial"/>
              </a:rPr>
              <a:t>their </a:t>
            </a:r>
            <a:r>
              <a:rPr dirty="0" sz="1100" spc="-70">
                <a:latin typeface="Arial"/>
                <a:cs typeface="Arial"/>
              </a:rPr>
              <a:t>gender </a:t>
            </a:r>
            <a:r>
              <a:rPr dirty="0" sz="1100" spc="-75">
                <a:latin typeface="Arial"/>
                <a:cs typeface="Arial"/>
              </a:rPr>
              <a:t>gives </a:t>
            </a:r>
            <a:r>
              <a:rPr dirty="0" sz="1100" spc="-95">
                <a:latin typeface="Arial"/>
                <a:cs typeface="Arial"/>
              </a:rPr>
              <a:t>us </a:t>
            </a:r>
            <a:r>
              <a:rPr dirty="0" sz="1100" spc="-60">
                <a:latin typeface="Arial"/>
                <a:cs typeface="Arial"/>
              </a:rPr>
              <a:t>no  </a:t>
            </a:r>
            <a:r>
              <a:rPr dirty="0" sz="1100" spc="-25">
                <a:latin typeface="Arial"/>
                <a:cs typeface="Arial"/>
              </a:rPr>
              <a:t>information </a:t>
            </a:r>
            <a:r>
              <a:rPr dirty="0" sz="1100" spc="-50">
                <a:latin typeface="Arial"/>
                <a:cs typeface="Arial"/>
              </a:rPr>
              <a:t>regarding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50">
                <a:latin typeface="Arial"/>
                <a:cs typeface="Arial"/>
              </a:rPr>
              <a:t>Cluster </a:t>
            </a:r>
            <a:r>
              <a:rPr dirty="0" sz="1100" spc="-35">
                <a:latin typeface="Arial"/>
                <a:cs typeface="Arial"/>
              </a:rPr>
              <a:t>they </a:t>
            </a:r>
            <a:r>
              <a:rPr dirty="0" sz="1100" spc="-80">
                <a:latin typeface="Arial"/>
                <a:cs typeface="Arial"/>
              </a:rPr>
              <a:t>are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in.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0"/>
              <a:t>Stavrou </a:t>
            </a:r>
            <a:r>
              <a:rPr dirty="0" spc="-45"/>
              <a:t>Athanasios</a:t>
            </a:r>
            <a:r>
              <a:rPr dirty="0" spc="75"/>
              <a:t> </a:t>
            </a:r>
            <a:r>
              <a:rPr dirty="0" spc="-40"/>
              <a:t>(Contoso)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72170" y="3351784"/>
            <a:ext cx="66294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Contoso</a:t>
            </a:r>
            <a:r>
              <a:rPr dirty="0" sz="600" spc="-50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45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Clustering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30"/>
              <a:t>May </a:t>
            </a:r>
            <a:r>
              <a:rPr dirty="0" spc="-60"/>
              <a:t>11,</a:t>
            </a:r>
            <a:r>
              <a:rPr dirty="0" spc="-45"/>
              <a:t> </a:t>
            </a:r>
            <a:r>
              <a:rPr dirty="0" spc="-65"/>
              <a:t>2018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15"/>
              <a:t> </a:t>
            </a:r>
            <a:r>
              <a:rPr dirty="0" spc="-65"/>
              <a:t>14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76644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5"/>
              <a:t>Education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51091" y="729919"/>
          <a:ext cx="4105910" cy="847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830"/>
                <a:gridCol w="440055"/>
                <a:gridCol w="448309"/>
                <a:gridCol w="481965"/>
                <a:gridCol w="428625"/>
                <a:gridCol w="824864"/>
                <a:gridCol w="810895"/>
              </a:tblGrid>
              <a:tr h="2451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100" spc="120" b="1">
                          <a:latin typeface="Arial"/>
                          <a:cs typeface="Arial"/>
                        </a:rPr>
                        <a:t>N/A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100" spc="-30" b="1">
                          <a:latin typeface="Arial"/>
                          <a:cs typeface="Arial"/>
                        </a:rPr>
                        <a:t>BSc.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100" spc="5" b="1">
                          <a:latin typeface="Arial"/>
                          <a:cs typeface="Arial"/>
                        </a:rPr>
                        <a:t>MSc.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100" b="1">
                          <a:latin typeface="Arial"/>
                          <a:cs typeface="Arial"/>
                        </a:rPr>
                        <a:t>HS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100" spc="-20" b="1">
                          <a:latin typeface="Arial"/>
                          <a:cs typeface="Arial"/>
                        </a:rPr>
                        <a:t>Partial</a:t>
                      </a:r>
                      <a:r>
                        <a:rPr dirty="0" sz="1100" spc="6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45" b="1">
                          <a:latin typeface="Arial"/>
                          <a:cs typeface="Arial"/>
                        </a:rPr>
                        <a:t>Col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100" spc="-20" b="1">
                          <a:latin typeface="Arial"/>
                          <a:cs typeface="Arial"/>
                        </a:rPr>
                        <a:t>Partial</a:t>
                      </a:r>
                      <a:r>
                        <a:rPr dirty="0" sz="1100" spc="6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b="1">
                          <a:latin typeface="Arial"/>
                          <a:cs typeface="Arial"/>
                        </a:rPr>
                        <a:t>HS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46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100" spc="-50">
                          <a:latin typeface="Arial"/>
                          <a:cs typeface="Arial"/>
                        </a:rPr>
                        <a:t>Cluster</a:t>
                      </a:r>
                      <a:r>
                        <a:rPr dirty="0" sz="1100" spc="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7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100" spc="-70">
                          <a:latin typeface="Arial"/>
                          <a:cs typeface="Arial"/>
                        </a:rPr>
                        <a:t>34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100" spc="-70">
                          <a:latin typeface="Arial"/>
                          <a:cs typeface="Arial"/>
                        </a:rPr>
                        <a:t>4861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100" spc="-70">
                          <a:latin typeface="Arial"/>
                          <a:cs typeface="Arial"/>
                        </a:rPr>
                        <a:t>2937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100" spc="-70">
                          <a:latin typeface="Arial"/>
                          <a:cs typeface="Arial"/>
                        </a:rPr>
                        <a:t>2604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100" spc="-70">
                          <a:latin typeface="Arial"/>
                          <a:cs typeface="Arial"/>
                        </a:rPr>
                        <a:t>4616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100" spc="-70">
                          <a:latin typeface="Arial"/>
                          <a:cs typeface="Arial"/>
                        </a:rPr>
                        <a:t>1267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dirty="0" sz="1100" spc="-50">
                          <a:latin typeface="Arial"/>
                          <a:cs typeface="Arial"/>
                        </a:rPr>
                        <a:t>Cluster</a:t>
                      </a:r>
                      <a:r>
                        <a:rPr dirty="0" sz="1100" spc="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7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dirty="0" sz="1100" spc="-70">
                          <a:latin typeface="Arial"/>
                          <a:cs typeface="Arial"/>
                        </a:rPr>
                        <a:t>187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117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202565"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dirty="0" sz="1100" spc="-50">
                          <a:latin typeface="Arial"/>
                          <a:cs typeface="Arial"/>
                        </a:rPr>
                        <a:t>Cluster</a:t>
                      </a:r>
                      <a:r>
                        <a:rPr dirty="0" sz="1100" spc="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7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dirty="0" sz="1100" spc="-70">
                          <a:latin typeface="Arial"/>
                          <a:cs typeface="Arial"/>
                        </a:rPr>
                        <a:t>455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dirty="0" sz="1100" spc="-70">
                          <a:latin typeface="Arial"/>
                          <a:cs typeface="Arial"/>
                        </a:rPr>
                        <a:t>243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dirty="0" sz="1100" spc="-70">
                          <a:latin typeface="Arial"/>
                          <a:cs typeface="Arial"/>
                        </a:rPr>
                        <a:t>213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dirty="0" sz="1100" spc="-70">
                          <a:latin typeface="Arial"/>
                          <a:cs typeface="Arial"/>
                        </a:rPr>
                        <a:t>345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1175"/>
                        </a:lnSpc>
                      </a:pPr>
                      <a:r>
                        <a:rPr dirty="0" sz="1100" spc="-70">
                          <a:latin typeface="Arial"/>
                          <a:cs typeface="Arial"/>
                        </a:rPr>
                        <a:t>38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25844" y="1620944"/>
            <a:ext cx="4355465" cy="14528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33655">
              <a:lnSpc>
                <a:spcPct val="100000"/>
              </a:lnSpc>
              <a:spcBef>
                <a:spcPts val="95"/>
              </a:spcBef>
            </a:pPr>
            <a:r>
              <a:rPr dirty="0" sz="1000" spc="-40">
                <a:solidFill>
                  <a:srgbClr val="3333B2"/>
                </a:solidFill>
                <a:latin typeface="Arial"/>
                <a:cs typeface="Arial"/>
              </a:rPr>
              <a:t>Table:</a:t>
            </a:r>
            <a:r>
              <a:rPr dirty="0" sz="1000" spc="-40">
                <a:latin typeface="Arial"/>
                <a:cs typeface="Arial"/>
              </a:rPr>
              <a:t>Education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100" spc="-65">
                <a:latin typeface="Arial"/>
                <a:cs typeface="Arial"/>
              </a:rPr>
              <a:t>Due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60">
                <a:latin typeface="Arial"/>
                <a:cs typeface="Arial"/>
              </a:rPr>
              <a:t>bounded </a:t>
            </a:r>
            <a:r>
              <a:rPr dirty="0" sz="1100" spc="-80">
                <a:latin typeface="Arial"/>
                <a:cs typeface="Arial"/>
              </a:rPr>
              <a:t>space, </a:t>
            </a:r>
            <a:r>
              <a:rPr dirty="0" sz="1100" spc="-55">
                <a:latin typeface="Arial"/>
                <a:cs typeface="Arial"/>
              </a:rPr>
              <a:t>BSc. </a:t>
            </a:r>
            <a:r>
              <a:rPr dirty="0" sz="1100" spc="204">
                <a:latin typeface="Arial"/>
                <a:cs typeface="Arial"/>
              </a:rPr>
              <a:t>= </a:t>
            </a:r>
            <a:r>
              <a:rPr dirty="0" sz="1100" spc="-65">
                <a:latin typeface="Arial"/>
                <a:cs typeface="Arial"/>
              </a:rPr>
              <a:t>College, </a:t>
            </a:r>
            <a:r>
              <a:rPr dirty="0" sz="1100" spc="-40">
                <a:latin typeface="Arial"/>
                <a:cs typeface="Arial"/>
              </a:rPr>
              <a:t>MSc. </a:t>
            </a:r>
            <a:r>
              <a:rPr dirty="0" sz="1100" spc="204">
                <a:latin typeface="Arial"/>
                <a:cs typeface="Arial"/>
              </a:rPr>
              <a:t>= </a:t>
            </a:r>
            <a:r>
              <a:rPr dirty="0" sz="1100" spc="-60">
                <a:latin typeface="Arial"/>
                <a:cs typeface="Arial"/>
              </a:rPr>
              <a:t>Graduate </a:t>
            </a:r>
            <a:r>
              <a:rPr dirty="0" sz="1100" spc="-65">
                <a:latin typeface="Arial"/>
                <a:cs typeface="Arial"/>
              </a:rPr>
              <a:t>Degree,</a:t>
            </a:r>
            <a:r>
              <a:rPr dirty="0" sz="1100" spc="100">
                <a:latin typeface="Arial"/>
                <a:cs typeface="Arial"/>
              </a:rPr>
              <a:t> </a:t>
            </a:r>
            <a:r>
              <a:rPr dirty="0" sz="1100" spc="-80">
                <a:latin typeface="Arial"/>
                <a:cs typeface="Arial"/>
              </a:rPr>
              <a:t>HS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</a:pPr>
            <a:r>
              <a:rPr dirty="0" sz="1100" spc="204">
                <a:latin typeface="Arial"/>
                <a:cs typeface="Arial"/>
              </a:rPr>
              <a:t>= </a:t>
            </a:r>
            <a:r>
              <a:rPr dirty="0" sz="1100" spc="-35">
                <a:latin typeface="Arial"/>
                <a:cs typeface="Arial"/>
              </a:rPr>
              <a:t>High </a:t>
            </a:r>
            <a:r>
              <a:rPr dirty="0" sz="1100" spc="-50">
                <a:latin typeface="Arial"/>
                <a:cs typeface="Arial"/>
              </a:rPr>
              <a:t>School, </a:t>
            </a:r>
            <a:r>
              <a:rPr dirty="0" sz="1100" spc="-25">
                <a:latin typeface="Arial"/>
                <a:cs typeface="Arial"/>
              </a:rPr>
              <a:t>Partial </a:t>
            </a:r>
            <a:r>
              <a:rPr dirty="0" sz="1100" spc="-55">
                <a:latin typeface="Arial"/>
                <a:cs typeface="Arial"/>
              </a:rPr>
              <a:t>Col </a:t>
            </a:r>
            <a:r>
              <a:rPr dirty="0" sz="1100" spc="204">
                <a:latin typeface="Arial"/>
                <a:cs typeface="Arial"/>
              </a:rPr>
              <a:t>= </a:t>
            </a:r>
            <a:r>
              <a:rPr dirty="0" sz="1100" spc="-25">
                <a:latin typeface="Arial"/>
                <a:cs typeface="Arial"/>
              </a:rPr>
              <a:t>Partial </a:t>
            </a:r>
            <a:r>
              <a:rPr dirty="0" sz="1100" spc="-70">
                <a:latin typeface="Arial"/>
                <a:cs typeface="Arial"/>
              </a:rPr>
              <a:t>College </a:t>
            </a:r>
            <a:r>
              <a:rPr dirty="0" sz="1100" spc="-65">
                <a:latin typeface="Arial"/>
                <a:cs typeface="Arial"/>
              </a:rPr>
              <a:t>and </a:t>
            </a:r>
            <a:r>
              <a:rPr dirty="0" sz="1100" spc="-25">
                <a:latin typeface="Arial"/>
                <a:cs typeface="Arial"/>
              </a:rPr>
              <a:t>Partial </a:t>
            </a:r>
            <a:r>
              <a:rPr dirty="0" sz="1100" spc="-80">
                <a:latin typeface="Arial"/>
                <a:cs typeface="Arial"/>
              </a:rPr>
              <a:t>HS </a:t>
            </a:r>
            <a:r>
              <a:rPr dirty="0" sz="1100" spc="204">
                <a:latin typeface="Arial"/>
                <a:cs typeface="Arial"/>
              </a:rPr>
              <a:t>= </a:t>
            </a:r>
            <a:r>
              <a:rPr dirty="0" sz="1100" spc="-25">
                <a:latin typeface="Arial"/>
                <a:cs typeface="Arial"/>
              </a:rPr>
              <a:t>Partial  </a:t>
            </a:r>
            <a:r>
              <a:rPr dirty="0" sz="1100" spc="-35">
                <a:latin typeface="Arial"/>
                <a:cs typeface="Arial"/>
              </a:rPr>
              <a:t>High </a:t>
            </a:r>
            <a:r>
              <a:rPr dirty="0" sz="1100" spc="-50">
                <a:latin typeface="Arial"/>
                <a:cs typeface="Arial"/>
              </a:rPr>
              <a:t>School. </a:t>
            </a:r>
            <a:r>
              <a:rPr dirty="0" sz="1100" spc="-55">
                <a:latin typeface="Arial"/>
                <a:cs typeface="Arial"/>
              </a:rPr>
              <a:t>Leaving </a:t>
            </a:r>
            <a:r>
              <a:rPr dirty="0" sz="1100" spc="-50">
                <a:latin typeface="Arial"/>
                <a:cs typeface="Arial"/>
              </a:rPr>
              <a:t>Cluster </a:t>
            </a:r>
            <a:r>
              <a:rPr dirty="0" sz="1100" spc="-70">
                <a:latin typeface="Arial"/>
                <a:cs typeface="Arial"/>
              </a:rPr>
              <a:t>2 </a:t>
            </a:r>
            <a:r>
              <a:rPr dirty="0" sz="1100" spc="-65">
                <a:latin typeface="Arial"/>
                <a:cs typeface="Arial"/>
              </a:rPr>
              <a:t>aside, </a:t>
            </a:r>
            <a:r>
              <a:rPr dirty="0" sz="1100" spc="-110">
                <a:latin typeface="Arial"/>
                <a:cs typeface="Arial"/>
              </a:rPr>
              <a:t>we </a:t>
            </a:r>
            <a:r>
              <a:rPr dirty="0" sz="1100" spc="-130">
                <a:latin typeface="Arial"/>
                <a:cs typeface="Arial"/>
              </a:rPr>
              <a:t>see </a:t>
            </a:r>
            <a:r>
              <a:rPr dirty="0" sz="1100" spc="5">
                <a:latin typeface="Arial"/>
                <a:cs typeface="Arial"/>
              </a:rPr>
              <a:t>that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60">
                <a:latin typeface="Arial"/>
                <a:cs typeface="Arial"/>
              </a:rPr>
              <a:t>Clusters </a:t>
            </a:r>
            <a:r>
              <a:rPr dirty="0" sz="1100" spc="-70">
                <a:latin typeface="Arial"/>
                <a:cs typeface="Arial"/>
              </a:rPr>
              <a:t>1 </a:t>
            </a:r>
            <a:r>
              <a:rPr dirty="0" sz="1100" spc="-65">
                <a:latin typeface="Arial"/>
                <a:cs typeface="Arial"/>
              </a:rPr>
              <a:t>and </a:t>
            </a:r>
            <a:r>
              <a:rPr dirty="0" sz="1100" spc="-70">
                <a:latin typeface="Arial"/>
                <a:cs typeface="Arial"/>
              </a:rPr>
              <a:t>2 </a:t>
            </a:r>
            <a:r>
              <a:rPr dirty="0" sz="1100" spc="-45">
                <a:latin typeface="Arial"/>
                <a:cs typeface="Arial"/>
              </a:rPr>
              <a:t>most  </a:t>
            </a:r>
            <a:r>
              <a:rPr dirty="0" sz="1100" spc="-80">
                <a:latin typeface="Arial"/>
                <a:cs typeface="Arial"/>
              </a:rPr>
              <a:t>have gone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70">
                <a:latin typeface="Arial"/>
                <a:cs typeface="Arial"/>
              </a:rPr>
              <a:t>College </a:t>
            </a:r>
            <a:r>
              <a:rPr dirty="0" sz="1100" spc="-40">
                <a:latin typeface="Arial"/>
                <a:cs typeface="Arial"/>
              </a:rPr>
              <a:t>(graduated </a:t>
            </a:r>
            <a:r>
              <a:rPr dirty="0" sz="1100" spc="-50">
                <a:latin typeface="Arial"/>
                <a:cs typeface="Arial"/>
              </a:rPr>
              <a:t>or </a:t>
            </a:r>
            <a:r>
              <a:rPr dirty="0" sz="1100" spc="5">
                <a:latin typeface="Arial"/>
                <a:cs typeface="Arial"/>
              </a:rPr>
              <a:t>not), </a:t>
            </a:r>
            <a:r>
              <a:rPr dirty="0" sz="1100" spc="-65">
                <a:latin typeface="Arial"/>
                <a:cs typeface="Arial"/>
              </a:rPr>
              <a:t>and </a:t>
            </a:r>
            <a:r>
              <a:rPr dirty="0" sz="1100" spc="5">
                <a:latin typeface="Arial"/>
                <a:cs typeface="Arial"/>
              </a:rPr>
              <a:t>that </a:t>
            </a:r>
            <a:r>
              <a:rPr dirty="0" sz="1100" spc="-45">
                <a:latin typeface="Arial"/>
                <a:cs typeface="Arial"/>
              </a:rPr>
              <a:t>most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35">
                <a:latin typeface="Arial"/>
                <a:cs typeface="Arial"/>
              </a:rPr>
              <a:t>them </a:t>
            </a:r>
            <a:r>
              <a:rPr dirty="0" sz="1100" spc="-30">
                <a:latin typeface="Arial"/>
                <a:cs typeface="Arial"/>
              </a:rPr>
              <a:t>finish  </a:t>
            </a:r>
            <a:r>
              <a:rPr dirty="0" sz="1100" spc="-35">
                <a:latin typeface="Arial"/>
                <a:cs typeface="Arial"/>
              </a:rPr>
              <a:t>High </a:t>
            </a:r>
            <a:r>
              <a:rPr dirty="0" sz="1100" spc="-50">
                <a:latin typeface="Arial"/>
                <a:cs typeface="Arial"/>
              </a:rPr>
              <a:t>School. </a:t>
            </a:r>
            <a:r>
              <a:rPr dirty="0" sz="1100" spc="-30">
                <a:latin typeface="Arial"/>
                <a:cs typeface="Arial"/>
              </a:rPr>
              <a:t>Almost </a:t>
            </a:r>
            <a:r>
              <a:rPr dirty="0" sz="1100" spc="-70">
                <a:latin typeface="Arial"/>
                <a:cs typeface="Arial"/>
              </a:rPr>
              <a:t>2 </a:t>
            </a:r>
            <a:r>
              <a:rPr dirty="0" sz="1100" spc="-10">
                <a:latin typeface="Arial"/>
                <a:cs typeface="Arial"/>
              </a:rPr>
              <a:t>out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70">
                <a:latin typeface="Arial"/>
                <a:cs typeface="Arial"/>
              </a:rPr>
              <a:t>3 </a:t>
            </a:r>
            <a:r>
              <a:rPr dirty="0" sz="1100" spc="-40">
                <a:latin typeface="Arial"/>
                <a:cs typeface="Arial"/>
              </a:rPr>
              <a:t>individuals </a:t>
            </a:r>
            <a:r>
              <a:rPr dirty="0" sz="1100" spc="-80">
                <a:latin typeface="Arial"/>
                <a:cs typeface="Arial"/>
              </a:rPr>
              <a:t>have </a:t>
            </a:r>
            <a:r>
              <a:rPr dirty="0" sz="1100" spc="-85">
                <a:latin typeface="Arial"/>
                <a:cs typeface="Arial"/>
              </a:rPr>
              <a:t>been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65">
                <a:latin typeface="Arial"/>
                <a:cs typeface="Arial"/>
              </a:rPr>
              <a:t>College,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15">
                <a:latin typeface="Arial"/>
                <a:cs typeface="Arial"/>
              </a:rPr>
              <a:t>both  </a:t>
            </a:r>
            <a:r>
              <a:rPr dirty="0" sz="1100" spc="-55">
                <a:latin typeface="Arial"/>
                <a:cs typeface="Arial"/>
              </a:rPr>
              <a:t>Clusters.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0"/>
              <a:t>Stavrou </a:t>
            </a:r>
            <a:r>
              <a:rPr dirty="0" spc="-45"/>
              <a:t>Athanasios</a:t>
            </a:r>
            <a:r>
              <a:rPr dirty="0" spc="75"/>
              <a:t> </a:t>
            </a:r>
            <a:r>
              <a:rPr dirty="0" spc="-40"/>
              <a:t>(Contoso)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72170" y="3351784"/>
            <a:ext cx="66294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Contoso</a:t>
            </a:r>
            <a:r>
              <a:rPr dirty="0" sz="600" spc="-50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45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Clustering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30"/>
              <a:t>May </a:t>
            </a:r>
            <a:r>
              <a:rPr dirty="0" spc="-60"/>
              <a:t>11,</a:t>
            </a:r>
            <a:r>
              <a:rPr dirty="0" spc="-45"/>
              <a:t> </a:t>
            </a:r>
            <a:r>
              <a:rPr dirty="0" spc="-65"/>
              <a:t>2018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15"/>
              <a:t> </a:t>
            </a:r>
            <a:r>
              <a:rPr dirty="0" spc="-65"/>
              <a:t>14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631314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5"/>
              <a:t>Continent</a:t>
            </a:r>
            <a:r>
              <a:rPr dirty="0" spc="-5"/>
              <a:t> </a:t>
            </a:r>
            <a:r>
              <a:rPr dirty="0" spc="-50"/>
              <a:t>Breakdown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08811" y="729919"/>
          <a:ext cx="2790825" cy="847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830"/>
                <a:gridCol w="428625"/>
                <a:gridCol w="599440"/>
                <a:gridCol w="1090295"/>
              </a:tblGrid>
              <a:tr h="2451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100" spc="-55" b="1">
                          <a:latin typeface="Arial"/>
                          <a:cs typeface="Arial"/>
                        </a:rPr>
                        <a:t>Asia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100" spc="-50" b="1">
                          <a:latin typeface="Arial"/>
                          <a:cs typeface="Arial"/>
                        </a:rPr>
                        <a:t>Europe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100" spc="-10" b="1">
                          <a:latin typeface="Arial"/>
                          <a:cs typeface="Arial"/>
                        </a:rPr>
                        <a:t>North</a:t>
                      </a:r>
                      <a:r>
                        <a:rPr dirty="0" sz="1100" spc="6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40" b="1">
                          <a:latin typeface="Arial"/>
                          <a:cs typeface="Arial"/>
                        </a:rPr>
                        <a:t>America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46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100" spc="-50">
                          <a:latin typeface="Arial"/>
                          <a:cs typeface="Arial"/>
                        </a:rPr>
                        <a:t>Cluster</a:t>
                      </a:r>
                      <a:r>
                        <a:rPr dirty="0" sz="1100" spc="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7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100" spc="-70">
                          <a:latin typeface="Arial"/>
                          <a:cs typeface="Arial"/>
                        </a:rPr>
                        <a:t>3597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100" spc="-70">
                          <a:latin typeface="Arial"/>
                          <a:cs typeface="Arial"/>
                        </a:rPr>
                        <a:t>4869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100" spc="-70">
                          <a:latin typeface="Arial"/>
                          <a:cs typeface="Arial"/>
                        </a:rPr>
                        <a:t>7853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dirty="0" sz="1100" spc="-50">
                          <a:latin typeface="Arial"/>
                          <a:cs typeface="Arial"/>
                        </a:rPr>
                        <a:t>Cluster</a:t>
                      </a:r>
                      <a:r>
                        <a:rPr dirty="0" sz="1100" spc="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7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dirty="0" sz="1100" spc="-70">
                          <a:latin typeface="Arial"/>
                          <a:cs typeface="Arial"/>
                        </a:rPr>
                        <a:t>35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175"/>
                        </a:lnSpc>
                      </a:pPr>
                      <a:r>
                        <a:rPr dirty="0" sz="1100" spc="-70">
                          <a:latin typeface="Arial"/>
                          <a:cs typeface="Arial"/>
                        </a:rPr>
                        <a:t>19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dirty="0" sz="1100" spc="-70">
                          <a:latin typeface="Arial"/>
                          <a:cs typeface="Arial"/>
                        </a:rPr>
                        <a:t>134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202565"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dirty="0" sz="1100" spc="-50">
                          <a:latin typeface="Arial"/>
                          <a:cs typeface="Arial"/>
                        </a:rPr>
                        <a:t>Cluster</a:t>
                      </a:r>
                      <a:r>
                        <a:rPr dirty="0" sz="1100" spc="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7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175"/>
                        </a:lnSpc>
                      </a:pPr>
                      <a:r>
                        <a:rPr dirty="0" sz="1100" spc="-70">
                          <a:latin typeface="Arial"/>
                          <a:cs typeface="Arial"/>
                        </a:rPr>
                        <a:t>645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dirty="0" sz="1100" spc="-70">
                          <a:latin typeface="Arial"/>
                          <a:cs typeface="Arial"/>
                        </a:rPr>
                        <a:t>658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25844" y="1620944"/>
            <a:ext cx="4311650" cy="14528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437005">
              <a:lnSpc>
                <a:spcPct val="100000"/>
              </a:lnSpc>
              <a:spcBef>
                <a:spcPts val="95"/>
              </a:spcBef>
            </a:pPr>
            <a:r>
              <a:rPr dirty="0" sz="1000" spc="-65">
                <a:solidFill>
                  <a:srgbClr val="3333B2"/>
                </a:solidFill>
                <a:latin typeface="Arial"/>
                <a:cs typeface="Arial"/>
              </a:rPr>
              <a:t>Table:</a:t>
            </a:r>
            <a:r>
              <a:rPr dirty="0" sz="1000" spc="-65">
                <a:latin typeface="Arial"/>
                <a:cs typeface="Arial"/>
              </a:rPr>
              <a:t>Revenues </a:t>
            </a:r>
            <a:r>
              <a:rPr dirty="0" sz="1000" spc="-60">
                <a:latin typeface="Arial"/>
                <a:cs typeface="Arial"/>
              </a:rPr>
              <a:t>by</a:t>
            </a:r>
            <a:r>
              <a:rPr dirty="0" sz="1000" spc="-5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Product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 marR="5080">
              <a:lnSpc>
                <a:spcPct val="102600"/>
              </a:lnSpc>
              <a:spcBef>
                <a:spcPts val="765"/>
              </a:spcBef>
            </a:pPr>
            <a:r>
              <a:rPr dirty="0" sz="1100" spc="-90">
                <a:latin typeface="Arial"/>
                <a:cs typeface="Arial"/>
              </a:rPr>
              <a:t>We </a:t>
            </a:r>
            <a:r>
              <a:rPr dirty="0" sz="1100" spc="-35">
                <a:latin typeface="Arial"/>
                <a:cs typeface="Arial"/>
              </a:rPr>
              <a:t>notice </a:t>
            </a:r>
            <a:r>
              <a:rPr dirty="0" sz="1100" spc="5">
                <a:latin typeface="Arial"/>
                <a:cs typeface="Arial"/>
              </a:rPr>
              <a:t>that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50">
                <a:latin typeface="Arial"/>
                <a:cs typeface="Arial"/>
              </a:rPr>
              <a:t>clusters </a:t>
            </a:r>
            <a:r>
              <a:rPr dirty="0" sz="1100" spc="-80">
                <a:latin typeface="Arial"/>
                <a:cs typeface="Arial"/>
              </a:rPr>
              <a:t>are </a:t>
            </a:r>
            <a:r>
              <a:rPr dirty="0" sz="1100" spc="-60">
                <a:latin typeface="Arial"/>
                <a:cs typeface="Arial"/>
              </a:rPr>
              <a:t>consisted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25">
                <a:latin typeface="Arial"/>
                <a:cs typeface="Arial"/>
              </a:rPr>
              <a:t>different </a:t>
            </a:r>
            <a:r>
              <a:rPr dirty="0" sz="1100" spc="-40">
                <a:latin typeface="Arial"/>
                <a:cs typeface="Arial"/>
              </a:rPr>
              <a:t>Continents. </a:t>
            </a:r>
            <a:r>
              <a:rPr dirty="0" sz="1100" spc="-50">
                <a:latin typeface="Arial"/>
                <a:cs typeface="Arial"/>
              </a:rPr>
              <a:t>More  </a:t>
            </a:r>
            <a:r>
              <a:rPr dirty="0" sz="1100" spc="-45">
                <a:latin typeface="Arial"/>
                <a:cs typeface="Arial"/>
              </a:rPr>
              <a:t>specifically,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80">
                <a:latin typeface="Arial"/>
                <a:cs typeface="Arial"/>
              </a:rPr>
              <a:t>Companies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50">
                <a:latin typeface="Arial"/>
                <a:cs typeface="Arial"/>
              </a:rPr>
              <a:t>Cluster </a:t>
            </a:r>
            <a:r>
              <a:rPr dirty="0" sz="1100" spc="-70">
                <a:latin typeface="Arial"/>
                <a:cs typeface="Arial"/>
              </a:rPr>
              <a:t>2 </a:t>
            </a:r>
            <a:r>
              <a:rPr dirty="0" sz="1100" spc="-80">
                <a:latin typeface="Arial"/>
                <a:cs typeface="Arial"/>
              </a:rPr>
              <a:t>come </a:t>
            </a:r>
            <a:r>
              <a:rPr dirty="0" sz="1100" spc="-35">
                <a:latin typeface="Arial"/>
                <a:cs typeface="Arial"/>
              </a:rPr>
              <a:t>mainly </a:t>
            </a:r>
            <a:r>
              <a:rPr dirty="0" sz="1100" spc="-25">
                <a:latin typeface="Arial"/>
                <a:cs typeface="Arial"/>
              </a:rPr>
              <a:t>from </a:t>
            </a:r>
            <a:r>
              <a:rPr dirty="0" sz="1100" spc="-20">
                <a:latin typeface="Arial"/>
                <a:cs typeface="Arial"/>
              </a:rPr>
              <a:t>North </a:t>
            </a:r>
            <a:r>
              <a:rPr dirty="0" sz="1100" spc="-45">
                <a:latin typeface="Arial"/>
                <a:cs typeface="Arial"/>
              </a:rPr>
              <a:t>America, 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45">
                <a:latin typeface="Arial"/>
                <a:cs typeface="Arial"/>
              </a:rPr>
              <a:t>most </a:t>
            </a:r>
            <a:r>
              <a:rPr dirty="0" sz="1100" spc="-40">
                <a:latin typeface="Arial"/>
                <a:cs typeface="Arial"/>
              </a:rPr>
              <a:t>individuals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50">
                <a:latin typeface="Arial"/>
                <a:cs typeface="Arial"/>
              </a:rPr>
              <a:t>Cluster </a:t>
            </a:r>
            <a:r>
              <a:rPr dirty="0" sz="1100" spc="-70">
                <a:latin typeface="Arial"/>
                <a:cs typeface="Arial"/>
              </a:rPr>
              <a:t>1 </a:t>
            </a:r>
            <a:r>
              <a:rPr dirty="0" sz="1100" spc="-80">
                <a:latin typeface="Arial"/>
                <a:cs typeface="Arial"/>
              </a:rPr>
              <a:t>come </a:t>
            </a:r>
            <a:r>
              <a:rPr dirty="0" sz="1100" spc="-25">
                <a:latin typeface="Arial"/>
                <a:cs typeface="Arial"/>
              </a:rPr>
              <a:t>from </a:t>
            </a:r>
            <a:r>
              <a:rPr dirty="0" sz="1100" spc="-20">
                <a:latin typeface="Arial"/>
                <a:cs typeface="Arial"/>
              </a:rPr>
              <a:t>North </a:t>
            </a:r>
            <a:r>
              <a:rPr dirty="0" sz="1100" spc="-45">
                <a:latin typeface="Arial"/>
                <a:cs typeface="Arial"/>
              </a:rPr>
              <a:t>America, </a:t>
            </a:r>
            <a:r>
              <a:rPr dirty="0" sz="1100" spc="-40">
                <a:latin typeface="Arial"/>
                <a:cs typeface="Arial"/>
              </a:rPr>
              <a:t>while </a:t>
            </a:r>
            <a:r>
              <a:rPr dirty="0" sz="1100" spc="-20">
                <a:latin typeface="Arial"/>
                <a:cs typeface="Arial"/>
              </a:rPr>
              <a:t>in  </a:t>
            </a:r>
            <a:r>
              <a:rPr dirty="0" sz="1100" spc="-50">
                <a:latin typeface="Arial"/>
                <a:cs typeface="Arial"/>
              </a:rPr>
              <a:t>Cluster </a:t>
            </a:r>
            <a:r>
              <a:rPr dirty="0" sz="1100" spc="-70">
                <a:latin typeface="Arial"/>
                <a:cs typeface="Arial"/>
              </a:rPr>
              <a:t>3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35">
                <a:latin typeface="Arial"/>
                <a:cs typeface="Arial"/>
              </a:rPr>
              <a:t>Continent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30">
                <a:latin typeface="Arial"/>
                <a:cs typeface="Arial"/>
              </a:rPr>
              <a:t>origin </a:t>
            </a:r>
            <a:r>
              <a:rPr dirty="0" sz="1100" spc="-60">
                <a:latin typeface="Arial"/>
                <a:cs typeface="Arial"/>
              </a:rPr>
              <a:t>is </a:t>
            </a:r>
            <a:r>
              <a:rPr dirty="0" sz="1100" spc="-15">
                <a:latin typeface="Arial"/>
                <a:cs typeface="Arial"/>
              </a:rPr>
              <a:t>split </a:t>
            </a:r>
            <a:r>
              <a:rPr dirty="0" sz="1100" spc="-25">
                <a:latin typeface="Arial"/>
                <a:cs typeface="Arial"/>
              </a:rPr>
              <a:t>half-half </a:t>
            </a:r>
            <a:r>
              <a:rPr dirty="0" sz="1100" spc="-70">
                <a:latin typeface="Arial"/>
                <a:cs typeface="Arial"/>
              </a:rPr>
              <a:t>between </a:t>
            </a:r>
            <a:r>
              <a:rPr dirty="0" sz="1100" spc="-60">
                <a:latin typeface="Arial"/>
                <a:cs typeface="Arial"/>
              </a:rPr>
              <a:t>Europe </a:t>
            </a:r>
            <a:r>
              <a:rPr dirty="0" sz="1100" spc="-65">
                <a:latin typeface="Arial"/>
                <a:cs typeface="Arial"/>
              </a:rPr>
              <a:t>and  </a:t>
            </a:r>
            <a:r>
              <a:rPr dirty="0" sz="1100" spc="-20">
                <a:latin typeface="Arial"/>
                <a:cs typeface="Arial"/>
              </a:rPr>
              <a:t>North </a:t>
            </a:r>
            <a:r>
              <a:rPr dirty="0" sz="1100" spc="-45">
                <a:latin typeface="Arial"/>
                <a:cs typeface="Arial"/>
              </a:rPr>
              <a:t>America. </a:t>
            </a:r>
            <a:r>
              <a:rPr dirty="0" sz="1100" spc="-30">
                <a:latin typeface="Arial"/>
                <a:cs typeface="Arial"/>
              </a:rPr>
              <a:t>Notice </a:t>
            </a:r>
            <a:r>
              <a:rPr dirty="0" sz="1100" spc="5">
                <a:latin typeface="Arial"/>
                <a:cs typeface="Arial"/>
              </a:rPr>
              <a:t>that </a:t>
            </a:r>
            <a:r>
              <a:rPr dirty="0" sz="1100" spc="-70">
                <a:latin typeface="Arial"/>
                <a:cs typeface="Arial"/>
              </a:rPr>
              <a:t>187 </a:t>
            </a:r>
            <a:r>
              <a:rPr dirty="0" sz="1100" spc="-40">
                <a:latin typeface="Arial"/>
                <a:cs typeface="Arial"/>
              </a:rPr>
              <a:t>our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70">
                <a:latin typeface="Arial"/>
                <a:cs typeface="Arial"/>
              </a:rPr>
              <a:t>230 companies </a:t>
            </a:r>
            <a:r>
              <a:rPr dirty="0" sz="1100" spc="-80">
                <a:latin typeface="Arial"/>
                <a:cs typeface="Arial"/>
              </a:rPr>
              <a:t>come </a:t>
            </a:r>
            <a:r>
              <a:rPr dirty="0" sz="1100" spc="-25">
                <a:latin typeface="Arial"/>
                <a:cs typeface="Arial"/>
              </a:rPr>
              <a:t>from </a:t>
            </a:r>
            <a:r>
              <a:rPr dirty="0" sz="1100" spc="-15">
                <a:latin typeface="Arial"/>
                <a:cs typeface="Arial"/>
              </a:rPr>
              <a:t>NA, </a:t>
            </a:r>
            <a:r>
              <a:rPr dirty="0" sz="1100" spc="-70">
                <a:latin typeface="Arial"/>
                <a:cs typeface="Arial"/>
              </a:rPr>
              <a:t>34  </a:t>
            </a:r>
            <a:r>
              <a:rPr dirty="0" sz="1100" spc="-25">
                <a:latin typeface="Arial"/>
                <a:cs typeface="Arial"/>
              </a:rPr>
              <a:t>from </a:t>
            </a:r>
            <a:r>
              <a:rPr dirty="0" sz="1100" spc="-65">
                <a:latin typeface="Arial"/>
                <a:cs typeface="Arial"/>
              </a:rPr>
              <a:t>EU and </a:t>
            </a:r>
            <a:r>
              <a:rPr dirty="0" sz="1100" spc="-70">
                <a:latin typeface="Arial"/>
                <a:cs typeface="Arial"/>
              </a:rPr>
              <a:t>9 </a:t>
            </a:r>
            <a:r>
              <a:rPr dirty="0" sz="1100" spc="-25">
                <a:latin typeface="Arial"/>
                <a:cs typeface="Arial"/>
              </a:rPr>
              <a:t>from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45">
                <a:latin typeface="Arial"/>
                <a:cs typeface="Arial"/>
              </a:rPr>
              <a:t>Asia.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0"/>
              <a:t>Stavrou </a:t>
            </a:r>
            <a:r>
              <a:rPr dirty="0" spc="-45"/>
              <a:t>Athanasios</a:t>
            </a:r>
            <a:r>
              <a:rPr dirty="0" spc="75"/>
              <a:t> </a:t>
            </a:r>
            <a:r>
              <a:rPr dirty="0" spc="-40"/>
              <a:t>(Contoso)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72170" y="3351784"/>
            <a:ext cx="66294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Contoso</a:t>
            </a:r>
            <a:r>
              <a:rPr dirty="0" sz="600" spc="-50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45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Clustering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30"/>
              <a:t>May </a:t>
            </a:r>
            <a:r>
              <a:rPr dirty="0" spc="-60"/>
              <a:t>11,</a:t>
            </a:r>
            <a:r>
              <a:rPr dirty="0" spc="-45"/>
              <a:t> </a:t>
            </a:r>
            <a:r>
              <a:rPr dirty="0" spc="-65"/>
              <a:t>2018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15"/>
              <a:t> </a:t>
            </a:r>
            <a:r>
              <a:rPr dirty="0" spc="-65"/>
              <a:t>14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039494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0"/>
              <a:t>Conclusions</a:t>
            </a:r>
            <a:r>
              <a:rPr dirty="0" spc="5"/>
              <a:t> </a:t>
            </a:r>
            <a:r>
              <a:rPr dirty="0" spc="-35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802067"/>
            <a:ext cx="4295775" cy="191262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30">
                <a:latin typeface="Arial"/>
                <a:cs typeface="Arial"/>
              </a:rPr>
              <a:t>In </a:t>
            </a:r>
            <a:r>
              <a:rPr dirty="0" sz="1100" spc="-60">
                <a:latin typeface="Arial"/>
                <a:cs typeface="Arial"/>
              </a:rPr>
              <a:t>general, </a:t>
            </a:r>
            <a:r>
              <a:rPr dirty="0" sz="1100" spc="-110">
                <a:latin typeface="Arial"/>
                <a:cs typeface="Arial"/>
              </a:rPr>
              <a:t>we </a:t>
            </a:r>
            <a:r>
              <a:rPr dirty="0" sz="1100" spc="-80">
                <a:latin typeface="Arial"/>
                <a:cs typeface="Arial"/>
              </a:rPr>
              <a:t>have </a:t>
            </a:r>
            <a:r>
              <a:rPr dirty="0" sz="1100" spc="-70">
                <a:latin typeface="Arial"/>
                <a:cs typeface="Arial"/>
              </a:rPr>
              <a:t>3 </a:t>
            </a:r>
            <a:r>
              <a:rPr dirty="0" sz="1100" spc="-55">
                <a:latin typeface="Arial"/>
                <a:cs typeface="Arial"/>
              </a:rPr>
              <a:t>Clusters, </a:t>
            </a:r>
            <a:r>
              <a:rPr dirty="0" sz="1100" spc="-25">
                <a:latin typeface="Arial"/>
                <a:cs typeface="Arial"/>
              </a:rPr>
              <a:t>for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85">
                <a:latin typeface="Arial"/>
                <a:cs typeface="Arial"/>
              </a:rPr>
              <a:t>year </a:t>
            </a:r>
            <a:r>
              <a:rPr dirty="0" sz="1100" spc="-55">
                <a:latin typeface="Arial"/>
                <a:cs typeface="Arial"/>
              </a:rPr>
              <a:t>2009. </a:t>
            </a:r>
            <a:r>
              <a:rPr dirty="0" sz="1100" spc="-75">
                <a:latin typeface="Arial"/>
                <a:cs typeface="Arial"/>
              </a:rPr>
              <a:t>These </a:t>
            </a:r>
            <a:r>
              <a:rPr dirty="0" sz="1100" spc="-80">
                <a:latin typeface="Arial"/>
                <a:cs typeface="Arial"/>
              </a:rPr>
              <a:t>are </a:t>
            </a:r>
            <a:r>
              <a:rPr dirty="0" sz="1100" spc="-30">
                <a:latin typeface="Arial"/>
                <a:cs typeface="Arial"/>
              </a:rPr>
              <a:t>differentiated  </a:t>
            </a:r>
            <a:r>
              <a:rPr dirty="0" sz="1100" spc="-65">
                <a:latin typeface="Arial"/>
                <a:cs typeface="Arial"/>
              </a:rPr>
              <a:t>by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85">
                <a:latin typeface="Arial"/>
                <a:cs typeface="Arial"/>
              </a:rPr>
              <a:t>revenues </a:t>
            </a:r>
            <a:r>
              <a:rPr dirty="0" sz="1100" spc="-50">
                <a:latin typeface="Arial"/>
                <a:cs typeface="Arial"/>
              </a:rPr>
              <a:t>per </a:t>
            </a:r>
            <a:r>
              <a:rPr dirty="0" sz="1100" spc="-30">
                <a:latin typeface="Arial"/>
                <a:cs typeface="Arial"/>
              </a:rPr>
              <a:t>product </a:t>
            </a:r>
            <a:r>
              <a:rPr dirty="0" sz="1100" spc="-65">
                <a:latin typeface="Arial"/>
                <a:cs typeface="Arial"/>
              </a:rPr>
              <a:t>and </a:t>
            </a:r>
            <a:r>
              <a:rPr dirty="0" sz="1100" spc="-80">
                <a:latin typeface="Arial"/>
                <a:cs typeface="Arial"/>
              </a:rPr>
              <a:t>have </a:t>
            </a:r>
            <a:r>
              <a:rPr dirty="0" sz="1100" spc="-95">
                <a:latin typeface="Arial"/>
                <a:cs typeface="Arial"/>
              </a:rPr>
              <a:t>some </a:t>
            </a:r>
            <a:r>
              <a:rPr dirty="0" sz="1100" spc="-25">
                <a:latin typeface="Arial"/>
                <a:cs typeface="Arial"/>
              </a:rPr>
              <a:t>different </a:t>
            </a:r>
            <a:r>
              <a:rPr dirty="0" sz="1100" spc="-40">
                <a:latin typeface="Arial"/>
                <a:cs typeface="Arial"/>
              </a:rPr>
              <a:t>characteristics. The  </a:t>
            </a:r>
            <a:r>
              <a:rPr dirty="0" sz="1100" spc="-50">
                <a:latin typeface="Arial"/>
                <a:cs typeface="Arial"/>
              </a:rPr>
              <a:t>Cluster </a:t>
            </a:r>
            <a:r>
              <a:rPr dirty="0" sz="1100" spc="-70">
                <a:latin typeface="Arial"/>
                <a:cs typeface="Arial"/>
              </a:rPr>
              <a:t>2 </a:t>
            </a:r>
            <a:r>
              <a:rPr dirty="0" sz="1100" spc="-60">
                <a:latin typeface="Arial"/>
                <a:cs typeface="Arial"/>
              </a:rPr>
              <a:t>is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40">
                <a:latin typeface="Arial"/>
                <a:cs typeface="Arial"/>
              </a:rPr>
              <a:t>richest </a:t>
            </a:r>
            <a:r>
              <a:rPr dirty="0" sz="1100" spc="-65">
                <a:latin typeface="Arial"/>
                <a:cs typeface="Arial"/>
              </a:rPr>
              <a:t>one, </a:t>
            </a:r>
            <a:r>
              <a:rPr dirty="0" sz="1100" spc="-30">
                <a:latin typeface="Arial"/>
                <a:cs typeface="Arial"/>
              </a:rPr>
              <a:t>bought the </a:t>
            </a:r>
            <a:r>
              <a:rPr dirty="0" sz="1100" spc="-45">
                <a:latin typeface="Arial"/>
                <a:cs typeface="Arial"/>
              </a:rPr>
              <a:t>most </a:t>
            </a:r>
            <a:r>
              <a:rPr dirty="0" sz="1100" spc="-30">
                <a:latin typeface="Arial"/>
                <a:cs typeface="Arial"/>
              </a:rPr>
              <a:t>units </a:t>
            </a:r>
            <a:r>
              <a:rPr dirty="0" sz="1100" spc="-65">
                <a:latin typeface="Arial"/>
                <a:cs typeface="Arial"/>
              </a:rPr>
              <a:t>and </a:t>
            </a:r>
            <a:r>
              <a:rPr dirty="0" sz="1100" spc="-35">
                <a:latin typeface="Arial"/>
                <a:cs typeface="Arial"/>
              </a:rPr>
              <a:t>brought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45">
                <a:latin typeface="Arial"/>
                <a:cs typeface="Arial"/>
              </a:rPr>
              <a:t>most  </a:t>
            </a:r>
            <a:r>
              <a:rPr dirty="0" sz="1100" spc="-85">
                <a:latin typeface="Arial"/>
                <a:cs typeface="Arial"/>
              </a:rPr>
              <a:t>revenues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65">
                <a:latin typeface="Arial"/>
                <a:cs typeface="Arial"/>
              </a:rPr>
              <a:t>company. </a:t>
            </a:r>
            <a:r>
              <a:rPr dirty="0" sz="1100" spc="-40">
                <a:latin typeface="Arial"/>
                <a:cs typeface="Arial"/>
              </a:rPr>
              <a:t>The </a:t>
            </a:r>
            <a:r>
              <a:rPr dirty="0" sz="1100" spc="-35">
                <a:latin typeface="Arial"/>
                <a:cs typeface="Arial"/>
              </a:rPr>
              <a:t>mostly </a:t>
            </a:r>
            <a:r>
              <a:rPr dirty="0" sz="1100" spc="-30">
                <a:latin typeface="Arial"/>
                <a:cs typeface="Arial"/>
              </a:rPr>
              <a:t>bought product </a:t>
            </a:r>
            <a:r>
              <a:rPr dirty="0" sz="1100" spc="-80">
                <a:latin typeface="Arial"/>
                <a:cs typeface="Arial"/>
              </a:rPr>
              <a:t>come </a:t>
            </a:r>
            <a:r>
              <a:rPr dirty="0" sz="1100" spc="-25">
                <a:latin typeface="Arial"/>
                <a:cs typeface="Arial"/>
              </a:rPr>
              <a:t>from </a:t>
            </a:r>
            <a:r>
              <a:rPr dirty="0" sz="1100" spc="-30">
                <a:latin typeface="Arial"/>
                <a:cs typeface="Arial"/>
              </a:rPr>
              <a:t>the  </a:t>
            </a:r>
            <a:r>
              <a:rPr dirty="0" sz="1100" spc="-25">
                <a:latin typeface="Arial"/>
                <a:cs typeface="Arial"/>
              </a:rPr>
              <a:t>”camcoders” </a:t>
            </a:r>
            <a:r>
              <a:rPr dirty="0" sz="1100" spc="-55">
                <a:latin typeface="Arial"/>
                <a:cs typeface="Arial"/>
              </a:rPr>
              <a:t>category </a:t>
            </a:r>
            <a:r>
              <a:rPr dirty="0" sz="1100" spc="-30">
                <a:latin typeface="Arial"/>
                <a:cs typeface="Arial"/>
              </a:rPr>
              <a:t>(9%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15">
                <a:latin typeface="Arial"/>
                <a:cs typeface="Arial"/>
              </a:rPr>
              <a:t>their </a:t>
            </a:r>
            <a:r>
              <a:rPr dirty="0" sz="1100" spc="5">
                <a:latin typeface="Arial"/>
                <a:cs typeface="Arial"/>
              </a:rPr>
              <a:t>total </a:t>
            </a:r>
            <a:r>
              <a:rPr dirty="0" sz="1100" spc="-65">
                <a:latin typeface="Arial"/>
                <a:cs typeface="Arial"/>
              </a:rPr>
              <a:t>purchases) and </a:t>
            </a:r>
            <a:r>
              <a:rPr dirty="0" sz="1100" spc="-15">
                <a:latin typeface="Arial"/>
                <a:cs typeface="Arial"/>
              </a:rPr>
              <a:t>their </a:t>
            </a:r>
            <a:r>
              <a:rPr dirty="0" sz="1100" spc="-75">
                <a:latin typeface="Arial"/>
                <a:cs typeface="Arial"/>
              </a:rPr>
              <a:t>preferences  </a:t>
            </a:r>
            <a:r>
              <a:rPr dirty="0" sz="1100" spc="-65">
                <a:latin typeface="Arial"/>
                <a:cs typeface="Arial"/>
              </a:rPr>
              <a:t>vary, </a:t>
            </a:r>
            <a:r>
              <a:rPr dirty="0" sz="1100" spc="-114">
                <a:latin typeface="Arial"/>
                <a:cs typeface="Arial"/>
              </a:rPr>
              <a:t>as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40">
                <a:latin typeface="Arial"/>
                <a:cs typeface="Arial"/>
              </a:rPr>
              <a:t>products </a:t>
            </a:r>
            <a:r>
              <a:rPr dirty="0" sz="1100" spc="-35">
                <a:latin typeface="Arial"/>
                <a:cs typeface="Arial"/>
              </a:rPr>
              <a:t>they </a:t>
            </a:r>
            <a:r>
              <a:rPr dirty="0" sz="1100" spc="-30">
                <a:latin typeface="Arial"/>
                <a:cs typeface="Arial"/>
              </a:rPr>
              <a:t>bought </a:t>
            </a:r>
            <a:r>
              <a:rPr dirty="0" sz="1100" spc="-65">
                <a:latin typeface="Arial"/>
                <a:cs typeface="Arial"/>
              </a:rPr>
              <a:t>vary. </a:t>
            </a:r>
            <a:r>
              <a:rPr dirty="0" sz="1100" spc="-30">
                <a:latin typeface="Arial"/>
                <a:cs typeface="Arial"/>
              </a:rPr>
              <a:t>In </a:t>
            </a:r>
            <a:r>
              <a:rPr dirty="0" sz="1100" spc="-25">
                <a:latin typeface="Arial"/>
                <a:cs typeface="Arial"/>
              </a:rPr>
              <a:t>contrast, </a:t>
            </a:r>
            <a:r>
              <a:rPr dirty="0" sz="1100" spc="-50">
                <a:latin typeface="Arial"/>
                <a:cs typeface="Arial"/>
              </a:rPr>
              <a:t>Cluster </a:t>
            </a:r>
            <a:r>
              <a:rPr dirty="0" sz="1100" spc="-70">
                <a:latin typeface="Arial"/>
                <a:cs typeface="Arial"/>
              </a:rPr>
              <a:t>1 </a:t>
            </a:r>
            <a:r>
              <a:rPr dirty="0" sz="1100" spc="-35">
                <a:latin typeface="Arial"/>
                <a:cs typeface="Arial"/>
              </a:rPr>
              <a:t>mostly  </a:t>
            </a:r>
            <a:r>
              <a:rPr dirty="0" sz="1100" spc="-70">
                <a:latin typeface="Arial"/>
                <a:cs typeface="Arial"/>
              </a:rPr>
              <a:t>purchased </a:t>
            </a:r>
            <a:r>
              <a:rPr dirty="0" sz="1100" spc="-40">
                <a:latin typeface="Arial"/>
                <a:cs typeface="Arial"/>
              </a:rPr>
              <a:t>only </a:t>
            </a:r>
            <a:r>
              <a:rPr dirty="0" sz="1100" spc="-35">
                <a:latin typeface="Arial"/>
                <a:cs typeface="Arial"/>
              </a:rPr>
              <a:t>two </a:t>
            </a:r>
            <a:r>
              <a:rPr dirty="0" sz="1100" spc="-55">
                <a:latin typeface="Arial"/>
                <a:cs typeface="Arial"/>
              </a:rPr>
              <a:t>categories, </a:t>
            </a:r>
            <a:r>
              <a:rPr dirty="0" sz="1100" spc="-50">
                <a:latin typeface="Arial"/>
                <a:cs typeface="Arial"/>
              </a:rPr>
              <a:t>Washers/Dryers </a:t>
            </a:r>
            <a:r>
              <a:rPr dirty="0" sz="1100" spc="-65">
                <a:latin typeface="Arial"/>
                <a:cs typeface="Arial"/>
              </a:rPr>
              <a:t>and </a:t>
            </a:r>
            <a:r>
              <a:rPr dirty="0" sz="1100" spc="-50">
                <a:latin typeface="Arial"/>
                <a:cs typeface="Arial"/>
              </a:rPr>
              <a:t>Download </a:t>
            </a:r>
            <a:r>
              <a:rPr dirty="0" sz="1100" spc="-114">
                <a:latin typeface="Arial"/>
                <a:cs typeface="Arial"/>
              </a:rPr>
              <a:t>Games  </a:t>
            </a:r>
            <a:r>
              <a:rPr dirty="0" sz="1100" spc="-40">
                <a:latin typeface="Arial"/>
                <a:cs typeface="Arial"/>
              </a:rPr>
              <a:t>(over </a:t>
            </a:r>
            <a:r>
              <a:rPr dirty="0" sz="1100" spc="-70">
                <a:latin typeface="Arial"/>
                <a:cs typeface="Arial"/>
              </a:rPr>
              <a:t>70%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5">
                <a:latin typeface="Arial"/>
                <a:cs typeface="Arial"/>
              </a:rPr>
              <a:t>total </a:t>
            </a:r>
            <a:r>
              <a:rPr dirty="0" sz="1100" spc="-60">
                <a:latin typeface="Arial"/>
                <a:cs typeface="Arial"/>
              </a:rPr>
              <a:t>purchases). </a:t>
            </a:r>
            <a:r>
              <a:rPr dirty="0" sz="1100" spc="-50">
                <a:latin typeface="Arial"/>
                <a:cs typeface="Arial"/>
              </a:rPr>
              <a:t>Cluster </a:t>
            </a:r>
            <a:r>
              <a:rPr dirty="0" sz="1100" spc="-70">
                <a:latin typeface="Arial"/>
                <a:cs typeface="Arial"/>
              </a:rPr>
              <a:t>3 </a:t>
            </a:r>
            <a:r>
              <a:rPr dirty="0" sz="1100" spc="-30">
                <a:latin typeface="Arial"/>
                <a:cs typeface="Arial"/>
              </a:rPr>
              <a:t>bought </a:t>
            </a:r>
            <a:r>
              <a:rPr dirty="0" sz="1100" spc="-35">
                <a:latin typeface="Arial"/>
                <a:cs typeface="Arial"/>
              </a:rPr>
              <a:t>mostly  </a:t>
            </a:r>
            <a:r>
              <a:rPr dirty="0" sz="1100" spc="-50">
                <a:latin typeface="Arial"/>
                <a:cs typeface="Arial"/>
              </a:rPr>
              <a:t>Washers/Dyers, </a:t>
            </a:r>
            <a:r>
              <a:rPr dirty="0" sz="1100" spc="-5">
                <a:latin typeface="Arial"/>
                <a:cs typeface="Arial"/>
              </a:rPr>
              <a:t>but </a:t>
            </a:r>
            <a:r>
              <a:rPr dirty="0" sz="1100" spc="-35">
                <a:latin typeface="Arial"/>
                <a:cs typeface="Arial"/>
              </a:rPr>
              <a:t>they </a:t>
            </a:r>
            <a:r>
              <a:rPr dirty="0" sz="1100" spc="-70">
                <a:latin typeface="Arial"/>
                <a:cs typeface="Arial"/>
              </a:rPr>
              <a:t>purchased </a:t>
            </a:r>
            <a:r>
              <a:rPr dirty="0" sz="1100" spc="-60">
                <a:latin typeface="Arial"/>
                <a:cs typeface="Arial"/>
              </a:rPr>
              <a:t>many </a:t>
            </a:r>
            <a:r>
              <a:rPr dirty="0" sz="1100" spc="-30">
                <a:latin typeface="Arial"/>
                <a:cs typeface="Arial"/>
              </a:rPr>
              <a:t>other </a:t>
            </a:r>
            <a:r>
              <a:rPr dirty="0" sz="1100" spc="-40">
                <a:latin typeface="Arial"/>
                <a:cs typeface="Arial"/>
              </a:rPr>
              <a:t>products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50">
                <a:latin typeface="Arial"/>
                <a:cs typeface="Arial"/>
              </a:rPr>
              <a:t>small  </a:t>
            </a:r>
            <a:r>
              <a:rPr dirty="0" sz="1100" spc="-30">
                <a:latin typeface="Arial"/>
                <a:cs typeface="Arial"/>
              </a:rPr>
              <a:t>quantities. </a:t>
            </a:r>
            <a:r>
              <a:rPr dirty="0" sz="1100" spc="-85">
                <a:latin typeface="Arial"/>
                <a:cs typeface="Arial"/>
              </a:rPr>
              <a:t>We </a:t>
            </a:r>
            <a:r>
              <a:rPr dirty="0" sz="1100" spc="-70">
                <a:latin typeface="Arial"/>
                <a:cs typeface="Arial"/>
              </a:rPr>
              <a:t>also </a:t>
            </a:r>
            <a:r>
              <a:rPr dirty="0" sz="1100" spc="-45">
                <a:latin typeface="Arial"/>
                <a:cs typeface="Arial"/>
              </a:rPr>
              <a:t>noted </a:t>
            </a:r>
            <a:r>
              <a:rPr dirty="0" sz="1100" spc="5">
                <a:latin typeface="Arial"/>
                <a:cs typeface="Arial"/>
              </a:rPr>
              <a:t>that </a:t>
            </a:r>
            <a:r>
              <a:rPr dirty="0" sz="1100" spc="-45">
                <a:latin typeface="Arial"/>
                <a:cs typeface="Arial"/>
              </a:rPr>
              <a:t>most </a:t>
            </a:r>
            <a:r>
              <a:rPr dirty="0" sz="1100" spc="-40">
                <a:latin typeface="Arial"/>
                <a:cs typeface="Arial"/>
              </a:rPr>
              <a:t>individuals </a:t>
            </a:r>
            <a:r>
              <a:rPr dirty="0" sz="1100" spc="235">
                <a:latin typeface="Arial"/>
                <a:cs typeface="Arial"/>
              </a:rPr>
              <a:t>/ </a:t>
            </a:r>
            <a:r>
              <a:rPr dirty="0" sz="1100" spc="-70">
                <a:latin typeface="Arial"/>
                <a:cs typeface="Arial"/>
              </a:rPr>
              <a:t>companies </a:t>
            </a:r>
            <a:r>
              <a:rPr dirty="0" sz="1100" spc="-80">
                <a:latin typeface="Arial"/>
                <a:cs typeface="Arial"/>
              </a:rPr>
              <a:t>come </a:t>
            </a:r>
            <a:r>
              <a:rPr dirty="0" sz="1100" spc="-25">
                <a:latin typeface="Arial"/>
                <a:cs typeface="Arial"/>
              </a:rPr>
              <a:t>from  </a:t>
            </a:r>
            <a:r>
              <a:rPr dirty="0" sz="1100" spc="-15">
                <a:latin typeface="Arial"/>
                <a:cs typeface="Arial"/>
              </a:rPr>
              <a:t>NA, </a:t>
            </a:r>
            <a:r>
              <a:rPr dirty="0" sz="1100" spc="-50">
                <a:latin typeface="Arial"/>
                <a:cs typeface="Arial"/>
              </a:rPr>
              <a:t>followed </a:t>
            </a:r>
            <a:r>
              <a:rPr dirty="0" sz="1100" spc="-65">
                <a:latin typeface="Arial"/>
                <a:cs typeface="Arial"/>
              </a:rPr>
              <a:t>by EU and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45">
                <a:latin typeface="Arial"/>
                <a:cs typeface="Arial"/>
              </a:rPr>
              <a:t>Asia.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0"/>
              <a:t>Stavrou </a:t>
            </a:r>
            <a:r>
              <a:rPr dirty="0" spc="-45"/>
              <a:t>Athanasios</a:t>
            </a:r>
            <a:r>
              <a:rPr dirty="0" spc="75"/>
              <a:t> </a:t>
            </a:r>
            <a:r>
              <a:rPr dirty="0" spc="-40"/>
              <a:t>(Contoso)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72170" y="3351784"/>
            <a:ext cx="66294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Contoso</a:t>
            </a:r>
            <a:r>
              <a:rPr dirty="0" sz="600" spc="-50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45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Clustering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30"/>
              <a:t>May </a:t>
            </a:r>
            <a:r>
              <a:rPr dirty="0" spc="-60"/>
              <a:t>11,</a:t>
            </a:r>
            <a:r>
              <a:rPr dirty="0" spc="-45"/>
              <a:t> </a:t>
            </a:r>
            <a:r>
              <a:rPr dirty="0" spc="-65"/>
              <a:t>2018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15"/>
              <a:t> </a:t>
            </a:r>
            <a:r>
              <a:rPr dirty="0" spc="-65"/>
              <a:t>14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039494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0"/>
              <a:t>Conclusions</a:t>
            </a:r>
            <a:r>
              <a:rPr dirty="0" spc="5"/>
              <a:t> </a:t>
            </a:r>
            <a:r>
              <a:rPr dirty="0" spc="-35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870901"/>
            <a:ext cx="4356100" cy="174053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30">
                <a:latin typeface="Arial"/>
                <a:cs typeface="Arial"/>
              </a:rPr>
              <a:t>Moving </a:t>
            </a:r>
            <a:r>
              <a:rPr dirty="0" sz="1100" spc="-40">
                <a:latin typeface="Arial"/>
                <a:cs typeface="Arial"/>
              </a:rPr>
              <a:t>on, </a:t>
            </a:r>
            <a:r>
              <a:rPr dirty="0" sz="1100" spc="-110">
                <a:latin typeface="Arial"/>
                <a:cs typeface="Arial"/>
              </a:rPr>
              <a:t>we </a:t>
            </a:r>
            <a:r>
              <a:rPr dirty="0" sz="1100" spc="-80">
                <a:latin typeface="Arial"/>
                <a:cs typeface="Arial"/>
              </a:rPr>
              <a:t>have </a:t>
            </a:r>
            <a:r>
              <a:rPr dirty="0" sz="1100" spc="-60">
                <a:latin typeface="Arial"/>
                <a:cs typeface="Arial"/>
              </a:rPr>
              <a:t>no </a:t>
            </a:r>
            <a:r>
              <a:rPr dirty="0" sz="1100" spc="-30">
                <a:latin typeface="Arial"/>
                <a:cs typeface="Arial"/>
              </a:rPr>
              <a:t>other </a:t>
            </a:r>
            <a:r>
              <a:rPr dirty="0" sz="1100" spc="-45">
                <a:latin typeface="Arial"/>
                <a:cs typeface="Arial"/>
              </a:rPr>
              <a:t>characteristics </a:t>
            </a:r>
            <a:r>
              <a:rPr dirty="0" sz="1100" spc="-30">
                <a:latin typeface="Arial"/>
                <a:cs typeface="Arial"/>
              </a:rPr>
              <a:t>about the </a:t>
            </a:r>
            <a:r>
              <a:rPr dirty="0" sz="1100" spc="-85">
                <a:latin typeface="Arial"/>
                <a:cs typeface="Arial"/>
              </a:rPr>
              <a:t>second </a:t>
            </a:r>
            <a:r>
              <a:rPr dirty="0" sz="1100" spc="-35">
                <a:latin typeface="Arial"/>
                <a:cs typeface="Arial"/>
              </a:rPr>
              <a:t>cluster, </a:t>
            </a:r>
            <a:r>
              <a:rPr dirty="0" sz="1100" spc="-75">
                <a:latin typeface="Arial"/>
                <a:cs typeface="Arial"/>
              </a:rPr>
              <a:t>due 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40">
                <a:latin typeface="Arial"/>
                <a:cs typeface="Arial"/>
              </a:rPr>
              <a:t>nature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35">
                <a:latin typeface="Arial"/>
                <a:cs typeface="Arial"/>
              </a:rPr>
              <a:t>type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50">
                <a:latin typeface="Arial"/>
                <a:cs typeface="Arial"/>
              </a:rPr>
              <a:t>variable </a:t>
            </a:r>
            <a:r>
              <a:rPr dirty="0" sz="1100" spc="-35">
                <a:latin typeface="Arial"/>
                <a:cs typeface="Arial"/>
              </a:rPr>
              <a:t>(being </a:t>
            </a:r>
            <a:r>
              <a:rPr dirty="0" sz="1100" spc="-60">
                <a:latin typeface="Arial"/>
                <a:cs typeface="Arial"/>
              </a:rPr>
              <a:t>Companies). </a:t>
            </a:r>
            <a:r>
              <a:rPr dirty="0" sz="1100" spc="-65">
                <a:latin typeface="Arial"/>
                <a:cs typeface="Arial"/>
              </a:rPr>
              <a:t>Regarding  </a:t>
            </a:r>
            <a:r>
              <a:rPr dirty="0" sz="1100" spc="-60">
                <a:latin typeface="Arial"/>
                <a:cs typeface="Arial"/>
              </a:rPr>
              <a:t>Clusters </a:t>
            </a:r>
            <a:r>
              <a:rPr dirty="0" sz="1100" spc="-70">
                <a:latin typeface="Arial"/>
                <a:cs typeface="Arial"/>
              </a:rPr>
              <a:t>1 </a:t>
            </a:r>
            <a:r>
              <a:rPr dirty="0" sz="1100" spc="-65">
                <a:latin typeface="Arial"/>
                <a:cs typeface="Arial"/>
              </a:rPr>
              <a:t>and </a:t>
            </a:r>
            <a:r>
              <a:rPr dirty="0" sz="1100" spc="-35">
                <a:latin typeface="Arial"/>
                <a:cs typeface="Arial"/>
              </a:rPr>
              <a:t>3, </a:t>
            </a:r>
            <a:r>
              <a:rPr dirty="0" sz="1100" spc="-105">
                <a:latin typeface="Arial"/>
                <a:cs typeface="Arial"/>
              </a:rPr>
              <a:t>we </a:t>
            </a:r>
            <a:r>
              <a:rPr dirty="0" sz="1100" spc="-35">
                <a:latin typeface="Arial"/>
                <a:cs typeface="Arial"/>
              </a:rPr>
              <a:t>notice </a:t>
            </a:r>
            <a:r>
              <a:rPr dirty="0" sz="1100" spc="5">
                <a:latin typeface="Arial"/>
                <a:cs typeface="Arial"/>
              </a:rPr>
              <a:t>that </a:t>
            </a:r>
            <a:r>
              <a:rPr dirty="0" sz="1100" spc="-50">
                <a:latin typeface="Arial"/>
                <a:cs typeface="Arial"/>
              </a:rPr>
              <a:t>Cluster </a:t>
            </a:r>
            <a:r>
              <a:rPr dirty="0" sz="1100" spc="-70">
                <a:latin typeface="Arial"/>
                <a:cs typeface="Arial"/>
              </a:rPr>
              <a:t>1 </a:t>
            </a:r>
            <a:r>
              <a:rPr dirty="0" sz="1100" spc="-90">
                <a:latin typeface="Arial"/>
                <a:cs typeface="Arial"/>
              </a:rPr>
              <a:t>has </a:t>
            </a:r>
            <a:r>
              <a:rPr dirty="0" sz="1100" spc="-60">
                <a:latin typeface="Arial"/>
                <a:cs typeface="Arial"/>
              </a:rPr>
              <a:t>lower </a:t>
            </a:r>
            <a:r>
              <a:rPr dirty="0" sz="1100" spc="-80">
                <a:latin typeface="Arial"/>
                <a:cs typeface="Arial"/>
              </a:rPr>
              <a:t>average </a:t>
            </a:r>
            <a:r>
              <a:rPr dirty="0" sz="1100" spc="-95">
                <a:latin typeface="Arial"/>
                <a:cs typeface="Arial"/>
              </a:rPr>
              <a:t>age </a:t>
            </a:r>
            <a:r>
              <a:rPr dirty="0" sz="1100" spc="-25">
                <a:latin typeface="Arial"/>
                <a:cs typeface="Arial"/>
              </a:rPr>
              <a:t>than  </a:t>
            </a:r>
            <a:r>
              <a:rPr dirty="0" sz="1100" spc="-50">
                <a:latin typeface="Arial"/>
                <a:cs typeface="Arial"/>
              </a:rPr>
              <a:t>Cluster </a:t>
            </a:r>
            <a:r>
              <a:rPr dirty="0" sz="1100" spc="-35">
                <a:latin typeface="Arial"/>
                <a:cs typeface="Arial"/>
              </a:rPr>
              <a:t>3, </a:t>
            </a:r>
            <a:r>
              <a:rPr dirty="0" sz="1100" spc="-114">
                <a:latin typeface="Arial"/>
                <a:cs typeface="Arial"/>
              </a:rPr>
              <a:t>as </a:t>
            </a:r>
            <a:r>
              <a:rPr dirty="0" sz="1100" spc="-50">
                <a:latin typeface="Arial"/>
                <a:cs typeface="Arial"/>
              </a:rPr>
              <a:t>well </a:t>
            </a:r>
            <a:r>
              <a:rPr dirty="0" sz="1100" spc="-114">
                <a:latin typeface="Arial"/>
                <a:cs typeface="Arial"/>
              </a:rPr>
              <a:t>as </a:t>
            </a:r>
            <a:r>
              <a:rPr dirty="0" sz="1100" spc="-50">
                <a:latin typeface="Arial"/>
                <a:cs typeface="Arial"/>
              </a:rPr>
              <a:t>bigger </a:t>
            </a:r>
            <a:r>
              <a:rPr dirty="0" sz="1100" spc="-85">
                <a:latin typeface="Arial"/>
                <a:cs typeface="Arial"/>
              </a:rPr>
              <a:t>size </a:t>
            </a:r>
            <a:r>
              <a:rPr dirty="0" sz="1100" spc="-35">
                <a:latin typeface="Arial"/>
                <a:cs typeface="Arial"/>
              </a:rPr>
              <a:t>(number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60">
                <a:latin typeface="Arial"/>
                <a:cs typeface="Arial"/>
              </a:rPr>
              <a:t>customers </a:t>
            </a:r>
            <a:r>
              <a:rPr dirty="0" sz="1100" spc="5">
                <a:latin typeface="Arial"/>
                <a:cs typeface="Arial"/>
              </a:rPr>
              <a:t>that </a:t>
            </a:r>
            <a:r>
              <a:rPr dirty="0" sz="1100" spc="-55">
                <a:latin typeface="Arial"/>
                <a:cs typeface="Arial"/>
              </a:rPr>
              <a:t>belong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35">
                <a:latin typeface="Arial"/>
                <a:cs typeface="Arial"/>
              </a:rPr>
              <a:t>it). </a:t>
            </a:r>
            <a:r>
              <a:rPr dirty="0" sz="1100" spc="40">
                <a:latin typeface="Arial"/>
                <a:cs typeface="Arial"/>
              </a:rPr>
              <a:t>It  </a:t>
            </a:r>
            <a:r>
              <a:rPr dirty="0" sz="1100" spc="-114">
                <a:latin typeface="Arial"/>
                <a:cs typeface="Arial"/>
              </a:rPr>
              <a:t>seems </a:t>
            </a:r>
            <a:r>
              <a:rPr dirty="0" sz="1100" spc="5">
                <a:latin typeface="Arial"/>
                <a:cs typeface="Arial"/>
              </a:rPr>
              <a:t>that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70">
                <a:latin typeface="Arial"/>
                <a:cs typeface="Arial"/>
              </a:rPr>
              <a:t>2 </a:t>
            </a:r>
            <a:r>
              <a:rPr dirty="0" sz="1100" spc="-50">
                <a:latin typeface="Arial"/>
                <a:cs typeface="Arial"/>
              </a:rPr>
              <a:t>clusters </a:t>
            </a:r>
            <a:r>
              <a:rPr dirty="0" sz="1100" spc="-80">
                <a:latin typeface="Arial"/>
                <a:cs typeface="Arial"/>
              </a:rPr>
              <a:t>have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100">
                <a:latin typeface="Arial"/>
                <a:cs typeface="Arial"/>
              </a:rPr>
              <a:t>same </a:t>
            </a:r>
            <a:r>
              <a:rPr dirty="0" sz="1100" spc="-65">
                <a:latin typeface="Arial"/>
                <a:cs typeface="Arial"/>
              </a:rPr>
              <a:t>percentages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60">
                <a:latin typeface="Arial"/>
                <a:cs typeface="Arial"/>
              </a:rPr>
              <a:t>Males </a:t>
            </a:r>
            <a:r>
              <a:rPr dirty="0" sz="1100" spc="235">
                <a:latin typeface="Arial"/>
                <a:cs typeface="Arial"/>
              </a:rPr>
              <a:t>/ </a:t>
            </a:r>
            <a:r>
              <a:rPr dirty="0" sz="1100" spc="-75">
                <a:latin typeface="Arial"/>
                <a:cs typeface="Arial"/>
              </a:rPr>
              <a:t>Females.  </a:t>
            </a:r>
            <a:r>
              <a:rPr dirty="0" sz="1100" spc="-30">
                <a:latin typeface="Arial"/>
                <a:cs typeface="Arial"/>
              </a:rPr>
              <a:t>Another </a:t>
            </a:r>
            <a:r>
              <a:rPr dirty="0" sz="1100" spc="-40">
                <a:latin typeface="Arial"/>
                <a:cs typeface="Arial"/>
              </a:rPr>
              <a:t>characteristic </a:t>
            </a:r>
            <a:r>
              <a:rPr dirty="0" sz="1100" spc="5">
                <a:latin typeface="Arial"/>
                <a:cs typeface="Arial"/>
              </a:rPr>
              <a:t>that </a:t>
            </a:r>
            <a:r>
              <a:rPr dirty="0" sz="1100" spc="-35">
                <a:latin typeface="Arial"/>
                <a:cs typeface="Arial"/>
              </a:rPr>
              <a:t>differs, </a:t>
            </a:r>
            <a:r>
              <a:rPr dirty="0" sz="1100" spc="-60">
                <a:latin typeface="Arial"/>
                <a:cs typeface="Arial"/>
              </a:rPr>
              <a:t>is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fact </a:t>
            </a:r>
            <a:r>
              <a:rPr dirty="0" sz="1100" spc="5">
                <a:latin typeface="Arial"/>
                <a:cs typeface="Arial"/>
              </a:rPr>
              <a:t>that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50">
                <a:latin typeface="Arial"/>
                <a:cs typeface="Arial"/>
              </a:rPr>
              <a:t>Cluster </a:t>
            </a:r>
            <a:r>
              <a:rPr dirty="0" sz="1100" spc="-70">
                <a:latin typeface="Arial"/>
                <a:cs typeface="Arial"/>
              </a:rPr>
              <a:t>1 </a:t>
            </a:r>
            <a:r>
              <a:rPr dirty="0" sz="1100" spc="-40">
                <a:latin typeface="Arial"/>
                <a:cs typeface="Arial"/>
              </a:rPr>
              <a:t>almost </a:t>
            </a:r>
            <a:r>
              <a:rPr dirty="0" sz="1100" spc="-70">
                <a:latin typeface="Arial"/>
                <a:cs typeface="Arial"/>
              </a:rPr>
              <a:t>1 </a:t>
            </a:r>
            <a:r>
              <a:rPr dirty="0" sz="1100" spc="-20">
                <a:latin typeface="Arial"/>
                <a:cs typeface="Arial"/>
              </a:rPr>
              <a:t>in  </a:t>
            </a:r>
            <a:r>
              <a:rPr dirty="0" sz="1100" spc="-70">
                <a:latin typeface="Arial"/>
                <a:cs typeface="Arial"/>
              </a:rPr>
              <a:t>2 </a:t>
            </a:r>
            <a:r>
              <a:rPr dirty="0" sz="1100" spc="-65">
                <a:latin typeface="Arial"/>
                <a:cs typeface="Arial"/>
              </a:rPr>
              <a:t>people </a:t>
            </a:r>
            <a:r>
              <a:rPr dirty="0" sz="1100" spc="-80">
                <a:latin typeface="Arial"/>
                <a:cs typeface="Arial"/>
              </a:rPr>
              <a:t>are </a:t>
            </a:r>
            <a:r>
              <a:rPr dirty="0" sz="1100" spc="-45">
                <a:latin typeface="Arial"/>
                <a:cs typeface="Arial"/>
              </a:rPr>
              <a:t>married, </a:t>
            </a:r>
            <a:r>
              <a:rPr dirty="0" sz="1100" spc="-40">
                <a:latin typeface="Arial"/>
                <a:cs typeface="Arial"/>
              </a:rPr>
              <a:t>while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50">
                <a:latin typeface="Arial"/>
                <a:cs typeface="Arial"/>
              </a:rPr>
              <a:t>Cluster </a:t>
            </a:r>
            <a:r>
              <a:rPr dirty="0" sz="1100" spc="-70">
                <a:latin typeface="Arial"/>
                <a:cs typeface="Arial"/>
              </a:rPr>
              <a:t>3 </a:t>
            </a:r>
            <a:r>
              <a:rPr dirty="0" sz="1100" spc="-40">
                <a:latin typeface="Arial"/>
                <a:cs typeface="Arial"/>
              </a:rPr>
              <a:t>only </a:t>
            </a:r>
            <a:r>
              <a:rPr dirty="0" sz="1100" spc="-70">
                <a:latin typeface="Arial"/>
                <a:cs typeface="Arial"/>
              </a:rPr>
              <a:t>1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70">
                <a:latin typeface="Arial"/>
                <a:cs typeface="Arial"/>
              </a:rPr>
              <a:t>3 </a:t>
            </a:r>
            <a:r>
              <a:rPr dirty="0" sz="1100" spc="-60">
                <a:latin typeface="Arial"/>
                <a:cs typeface="Arial"/>
              </a:rPr>
              <a:t>is </a:t>
            </a:r>
            <a:r>
              <a:rPr dirty="0" sz="1100" spc="-45">
                <a:latin typeface="Arial"/>
                <a:cs typeface="Arial"/>
              </a:rPr>
              <a:t>married. </a:t>
            </a:r>
            <a:r>
              <a:rPr dirty="0" sz="1100" spc="-40">
                <a:latin typeface="Arial"/>
                <a:cs typeface="Arial"/>
              </a:rPr>
              <a:t>Lastly, </a:t>
            </a:r>
            <a:r>
              <a:rPr dirty="0" sz="1100" spc="-30">
                <a:latin typeface="Arial"/>
                <a:cs typeface="Arial"/>
              </a:rPr>
              <a:t>the  </a:t>
            </a:r>
            <a:r>
              <a:rPr dirty="0" sz="1100" spc="-70">
                <a:latin typeface="Arial"/>
                <a:cs typeface="Arial"/>
              </a:rPr>
              <a:t>2 </a:t>
            </a:r>
            <a:r>
              <a:rPr dirty="0" sz="1100" spc="-50">
                <a:latin typeface="Arial"/>
                <a:cs typeface="Arial"/>
              </a:rPr>
              <a:t>clusters </a:t>
            </a:r>
            <a:r>
              <a:rPr dirty="0" sz="1100" spc="-80">
                <a:latin typeface="Arial"/>
                <a:cs typeface="Arial"/>
              </a:rPr>
              <a:t>have </a:t>
            </a:r>
            <a:r>
              <a:rPr dirty="0" sz="1100" spc="-65">
                <a:latin typeface="Arial"/>
                <a:cs typeface="Arial"/>
              </a:rPr>
              <a:t>people </a:t>
            </a:r>
            <a:r>
              <a:rPr dirty="0" sz="1100">
                <a:latin typeface="Arial"/>
                <a:cs typeface="Arial"/>
              </a:rPr>
              <a:t>with, </a:t>
            </a:r>
            <a:r>
              <a:rPr dirty="0" sz="1100" spc="-70">
                <a:latin typeface="Arial"/>
                <a:cs typeface="Arial"/>
              </a:rPr>
              <a:t>more </a:t>
            </a:r>
            <a:r>
              <a:rPr dirty="0" sz="1100" spc="-50">
                <a:latin typeface="Arial"/>
                <a:cs typeface="Arial"/>
              </a:rPr>
              <a:t>or </a:t>
            </a:r>
            <a:r>
              <a:rPr dirty="0" sz="1100" spc="-80">
                <a:latin typeface="Arial"/>
                <a:cs typeface="Arial"/>
              </a:rPr>
              <a:t>less,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100">
                <a:latin typeface="Arial"/>
                <a:cs typeface="Arial"/>
              </a:rPr>
              <a:t>same </a:t>
            </a:r>
            <a:r>
              <a:rPr dirty="0" sz="1100" spc="-55">
                <a:latin typeface="Arial"/>
                <a:cs typeface="Arial"/>
              </a:rPr>
              <a:t>level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45">
                <a:latin typeface="Arial"/>
                <a:cs typeface="Arial"/>
              </a:rPr>
              <a:t>education  </a:t>
            </a:r>
            <a:r>
              <a:rPr dirty="0" sz="1100" spc="-5">
                <a:latin typeface="Arial"/>
                <a:cs typeface="Arial"/>
              </a:rPr>
              <a:t>within </a:t>
            </a:r>
            <a:r>
              <a:rPr dirty="0" sz="1100" spc="-10">
                <a:latin typeface="Arial"/>
                <a:cs typeface="Arial"/>
              </a:rPr>
              <a:t>its </a:t>
            </a:r>
            <a:r>
              <a:rPr dirty="0" sz="1100" spc="-35">
                <a:latin typeface="Arial"/>
                <a:cs typeface="Arial"/>
              </a:rPr>
              <a:t>individuals. </a:t>
            </a:r>
            <a:r>
              <a:rPr dirty="0" sz="1100" spc="-20">
                <a:latin typeface="Arial"/>
                <a:cs typeface="Arial"/>
              </a:rPr>
              <a:t>Most </a:t>
            </a:r>
            <a:r>
              <a:rPr dirty="0" sz="1100" spc="-65">
                <a:latin typeface="Arial"/>
                <a:cs typeface="Arial"/>
              </a:rPr>
              <a:t>people </a:t>
            </a:r>
            <a:r>
              <a:rPr dirty="0" sz="1100" spc="-80">
                <a:latin typeface="Arial"/>
                <a:cs typeface="Arial"/>
              </a:rPr>
              <a:t>have </a:t>
            </a:r>
            <a:r>
              <a:rPr dirty="0" sz="1100" spc="-40">
                <a:latin typeface="Arial"/>
                <a:cs typeface="Arial"/>
              </a:rPr>
              <a:t>attended </a:t>
            </a:r>
            <a:r>
              <a:rPr dirty="0" sz="1100" spc="-65">
                <a:latin typeface="Arial"/>
                <a:cs typeface="Arial"/>
              </a:rPr>
              <a:t>College, </a:t>
            </a:r>
            <a:r>
              <a:rPr dirty="0" sz="1100" spc="-45">
                <a:latin typeface="Arial"/>
                <a:cs typeface="Arial"/>
              </a:rPr>
              <a:t>whether  </a:t>
            </a:r>
            <a:r>
              <a:rPr dirty="0" sz="1100" spc="-20">
                <a:latin typeface="Arial"/>
                <a:cs typeface="Arial"/>
              </a:rPr>
              <a:t>partially </a:t>
            </a:r>
            <a:r>
              <a:rPr dirty="0" sz="1100" spc="-50">
                <a:latin typeface="Arial"/>
                <a:cs typeface="Arial"/>
              </a:rPr>
              <a:t>or</a:t>
            </a:r>
            <a:r>
              <a:rPr dirty="0" sz="1100" spc="125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fully.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0"/>
              <a:t>Stavrou </a:t>
            </a:r>
            <a:r>
              <a:rPr dirty="0" spc="-45"/>
              <a:t>Athanasios</a:t>
            </a:r>
            <a:r>
              <a:rPr dirty="0" spc="75"/>
              <a:t> </a:t>
            </a:r>
            <a:r>
              <a:rPr dirty="0" spc="-40"/>
              <a:t>(Contoso)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72170" y="3351784"/>
            <a:ext cx="66294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Contoso</a:t>
            </a:r>
            <a:r>
              <a:rPr dirty="0" sz="600" spc="-50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45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Clustering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30"/>
              <a:t>May </a:t>
            </a:r>
            <a:r>
              <a:rPr dirty="0" spc="-60"/>
              <a:t>11,</a:t>
            </a:r>
            <a:r>
              <a:rPr dirty="0" spc="-45"/>
              <a:t> </a:t>
            </a:r>
            <a:r>
              <a:rPr dirty="0" spc="-65"/>
              <a:t>2018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15"/>
              <a:t> </a:t>
            </a:r>
            <a:r>
              <a:rPr dirty="0" spc="-65"/>
              <a:t>14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87706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/>
              <a:t>The </a:t>
            </a:r>
            <a:r>
              <a:rPr dirty="0" spc="-55"/>
              <a:t>Clusters </a:t>
            </a:r>
            <a:r>
              <a:rPr dirty="0" spc="-75"/>
              <a:t>(year</a:t>
            </a:r>
            <a:r>
              <a:rPr dirty="0" spc="145"/>
              <a:t> </a:t>
            </a:r>
            <a:r>
              <a:rPr dirty="0" spc="-20"/>
              <a:t>2009)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1003592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1089" y="1385697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1089" y="1767801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1089" y="2321991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207010">
              <a:lnSpc>
                <a:spcPct val="100000"/>
              </a:lnSpc>
              <a:spcBef>
                <a:spcPts val="90"/>
              </a:spcBef>
            </a:pPr>
            <a:r>
              <a:rPr dirty="0" spc="-50"/>
              <a:t>Clients </a:t>
            </a:r>
            <a:r>
              <a:rPr dirty="0" spc="-5"/>
              <a:t>into </a:t>
            </a:r>
            <a:r>
              <a:rPr dirty="0" spc="-70"/>
              <a:t>3</a:t>
            </a:r>
            <a:r>
              <a:rPr dirty="0" spc="-40"/>
              <a:t> </a:t>
            </a:r>
            <a:r>
              <a:rPr dirty="0" spc="-50"/>
              <a:t>clusters</a:t>
            </a:r>
          </a:p>
          <a:p>
            <a:pPr marL="194310">
              <a:lnSpc>
                <a:spcPct val="100000"/>
              </a:lnSpc>
              <a:spcBef>
                <a:spcPts val="20"/>
              </a:spcBef>
            </a:pPr>
            <a:endParaRPr sz="1450">
              <a:latin typeface="Times New Roman"/>
              <a:cs typeface="Times New Roman"/>
            </a:endParaRPr>
          </a:p>
          <a:p>
            <a:pPr marL="207010">
              <a:lnSpc>
                <a:spcPct val="100000"/>
              </a:lnSpc>
            </a:pPr>
            <a:r>
              <a:rPr dirty="0" spc="-90"/>
              <a:t>Sizes </a:t>
            </a:r>
            <a:r>
              <a:rPr dirty="0" spc="-20"/>
              <a:t>of </a:t>
            </a:r>
            <a:r>
              <a:rPr dirty="0" spc="-60"/>
              <a:t>16319, </a:t>
            </a:r>
            <a:r>
              <a:rPr dirty="0" spc="-55"/>
              <a:t>188, </a:t>
            </a:r>
            <a:r>
              <a:rPr dirty="0" spc="-70"/>
              <a:t>1303 </a:t>
            </a:r>
            <a:r>
              <a:rPr dirty="0" spc="-50"/>
              <a:t>respectively (17810 </a:t>
            </a:r>
            <a:r>
              <a:rPr dirty="0" spc="5"/>
              <a:t>total</a:t>
            </a:r>
            <a:r>
              <a:rPr dirty="0" spc="-65"/>
              <a:t> </a:t>
            </a:r>
            <a:r>
              <a:rPr dirty="0" spc="-50"/>
              <a:t>observations)</a:t>
            </a:r>
          </a:p>
          <a:p>
            <a:pPr marL="194310"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207010" marR="5080">
              <a:lnSpc>
                <a:spcPct val="102699"/>
              </a:lnSpc>
            </a:pPr>
            <a:r>
              <a:rPr dirty="0" spc="-55"/>
              <a:t>Analyze </a:t>
            </a:r>
            <a:r>
              <a:rPr dirty="0" spc="-35"/>
              <a:t>them </a:t>
            </a:r>
            <a:r>
              <a:rPr dirty="0" spc="-50"/>
              <a:t>regarding </a:t>
            </a:r>
            <a:r>
              <a:rPr dirty="0" spc="-30"/>
              <a:t>the </a:t>
            </a:r>
            <a:r>
              <a:rPr dirty="0" spc="-50"/>
              <a:t>monetary </a:t>
            </a:r>
            <a:r>
              <a:rPr dirty="0" spc="-60"/>
              <a:t>variables </a:t>
            </a:r>
            <a:r>
              <a:rPr dirty="0" spc="-65"/>
              <a:t>(average </a:t>
            </a:r>
            <a:r>
              <a:rPr dirty="0" spc="-75"/>
              <a:t>revenue </a:t>
            </a:r>
            <a:r>
              <a:rPr dirty="0" spc="-50"/>
              <a:t>per  </a:t>
            </a:r>
            <a:r>
              <a:rPr dirty="0" spc="-15"/>
              <a:t>visit, </a:t>
            </a:r>
            <a:r>
              <a:rPr dirty="0" spc="5"/>
              <a:t>total </a:t>
            </a:r>
            <a:r>
              <a:rPr dirty="0" spc="-70"/>
              <a:t>revenue, </a:t>
            </a:r>
            <a:r>
              <a:rPr dirty="0" spc="-50"/>
              <a:t>number </a:t>
            </a:r>
            <a:r>
              <a:rPr dirty="0" spc="-20"/>
              <a:t>of </a:t>
            </a:r>
            <a:r>
              <a:rPr dirty="0" spc="-35"/>
              <a:t>visits</a:t>
            </a:r>
            <a:r>
              <a:rPr dirty="0" spc="-10"/>
              <a:t> </a:t>
            </a:r>
            <a:r>
              <a:rPr dirty="0" spc="-15"/>
              <a:t>etc.)</a:t>
            </a:r>
          </a:p>
          <a:p>
            <a:pPr marL="194310"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207010" marR="287020">
              <a:lnSpc>
                <a:spcPct val="102600"/>
              </a:lnSpc>
            </a:pPr>
            <a:r>
              <a:rPr dirty="0" spc="-40"/>
              <a:t>The </a:t>
            </a:r>
            <a:r>
              <a:rPr dirty="0" spc="-55"/>
              <a:t>2nd </a:t>
            </a:r>
            <a:r>
              <a:rPr dirty="0" spc="-50"/>
              <a:t>Cluster </a:t>
            </a:r>
            <a:r>
              <a:rPr dirty="0" spc="-40"/>
              <a:t>(187 </a:t>
            </a:r>
            <a:r>
              <a:rPr dirty="0" spc="-50"/>
              <a:t>observations) </a:t>
            </a:r>
            <a:r>
              <a:rPr dirty="0" spc="-80"/>
              <a:t>are </a:t>
            </a:r>
            <a:r>
              <a:rPr dirty="0" spc="-70"/>
              <a:t>Companies, </a:t>
            </a:r>
            <a:r>
              <a:rPr dirty="0" spc="-40"/>
              <a:t>1st </a:t>
            </a:r>
            <a:r>
              <a:rPr dirty="0" spc="-65"/>
              <a:t>and </a:t>
            </a:r>
            <a:r>
              <a:rPr dirty="0" spc="-40"/>
              <a:t>3rd  </a:t>
            </a:r>
            <a:r>
              <a:rPr dirty="0" spc="-60"/>
              <a:t>Clusters </a:t>
            </a:r>
            <a:r>
              <a:rPr dirty="0" spc="-80"/>
              <a:t>are </a:t>
            </a:r>
            <a:r>
              <a:rPr dirty="0" spc="-40"/>
              <a:t>individuals</a:t>
            </a:r>
          </a:p>
        </p:txBody>
      </p:sp>
      <p:sp>
        <p:nvSpPr>
          <p:cNvPr id="8" name="object 8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0"/>
              <a:t>Stavrou </a:t>
            </a:r>
            <a:r>
              <a:rPr dirty="0" spc="-45"/>
              <a:t>Athanasios</a:t>
            </a:r>
            <a:r>
              <a:rPr dirty="0" spc="75"/>
              <a:t> </a:t>
            </a:r>
            <a:r>
              <a:rPr dirty="0" spc="-40"/>
              <a:t>(Contoso)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972170" y="3351784"/>
            <a:ext cx="66294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FFFFFF"/>
                </a:solidFill>
                <a:latin typeface="Verdana"/>
                <a:cs typeface="Verdana"/>
                <a:hlinkClick r:id="rId6" action="ppaction://hlinksldjump"/>
              </a:rPr>
              <a:t>Contoso</a:t>
            </a:r>
            <a:r>
              <a:rPr dirty="0" sz="600" spc="-50">
                <a:solidFill>
                  <a:srgbClr val="FFFFF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45">
                <a:solidFill>
                  <a:srgbClr val="FFFFFF"/>
                </a:solidFill>
                <a:latin typeface="Verdana"/>
                <a:cs typeface="Verdana"/>
                <a:hlinkClick r:id="rId6" action="ppaction://hlinksldjump"/>
              </a:rPr>
              <a:t>Clustering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30"/>
              <a:t>May </a:t>
            </a:r>
            <a:r>
              <a:rPr dirty="0" spc="-60"/>
              <a:t>11,</a:t>
            </a:r>
            <a:r>
              <a:rPr dirty="0" spc="-45"/>
              <a:t> </a:t>
            </a:r>
            <a:r>
              <a:rPr dirty="0" spc="-65"/>
              <a:t>2018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15"/>
              <a:t> </a:t>
            </a:r>
            <a:r>
              <a:rPr dirty="0" spc="-65"/>
              <a:t>14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91376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5">
                <a:solidFill>
                  <a:srgbClr val="FFFFFF"/>
                </a:solidFill>
                <a:latin typeface="Trebuchet MS"/>
                <a:cs typeface="Trebuchet MS"/>
              </a:rPr>
              <a:t>Cluster</a:t>
            </a: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Trebuchet MS"/>
                <a:cs typeface="Trebuchet MS"/>
              </a:rPr>
              <a:t>Plot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0289" y="507872"/>
            <a:ext cx="2483851" cy="26560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0"/>
              <a:t>Stavrou </a:t>
            </a:r>
            <a:r>
              <a:rPr dirty="0" spc="-45"/>
              <a:t>Athanasios</a:t>
            </a:r>
            <a:r>
              <a:rPr dirty="0" spc="75"/>
              <a:t> </a:t>
            </a:r>
            <a:r>
              <a:rPr dirty="0" spc="-40"/>
              <a:t>(Contoso)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72170" y="3351784"/>
            <a:ext cx="66294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Contoso</a:t>
            </a:r>
            <a:r>
              <a:rPr dirty="0" sz="600" spc="-50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 spc="-45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Clustering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30"/>
              <a:t>May </a:t>
            </a:r>
            <a:r>
              <a:rPr dirty="0" spc="-60"/>
              <a:t>11,</a:t>
            </a:r>
            <a:r>
              <a:rPr dirty="0" spc="-45"/>
              <a:t> </a:t>
            </a:r>
            <a:r>
              <a:rPr dirty="0" spc="-65"/>
              <a:t>2018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15"/>
              <a:t> </a:t>
            </a:r>
            <a:r>
              <a:rPr dirty="0" spc="-65"/>
              <a:t>14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03060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5"/>
              <a:t>Cluster</a:t>
            </a:r>
            <a:r>
              <a:rPr dirty="0" spc="-15"/>
              <a:t> </a:t>
            </a:r>
            <a:r>
              <a:rPr dirty="0" spc="-40"/>
              <a:t>Notes</a:t>
            </a:r>
          </a:p>
        </p:txBody>
      </p:sp>
      <p:sp>
        <p:nvSpPr>
          <p:cNvPr id="3" name="object 3"/>
          <p:cNvSpPr/>
          <p:nvPr/>
        </p:nvSpPr>
        <p:spPr>
          <a:xfrm>
            <a:off x="87743" y="488416"/>
            <a:ext cx="4432935" cy="187960"/>
          </a:xfrm>
          <a:custGeom>
            <a:avLst/>
            <a:gdLst/>
            <a:ahLst/>
            <a:cxnLst/>
            <a:rect l="l" t="t" r="r" b="b"/>
            <a:pathLst>
              <a:path w="4432935" h="187959">
                <a:moveTo>
                  <a:pt x="438176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4"/>
                </a:lnTo>
                <a:lnTo>
                  <a:pt x="4432567" y="187824"/>
                </a:lnTo>
                <a:lnTo>
                  <a:pt x="4432567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2" y="4008"/>
                </a:lnTo>
                <a:lnTo>
                  <a:pt x="4381767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7744" y="663587"/>
            <a:ext cx="4432566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544" y="1366177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9344" y="1353477"/>
            <a:ext cx="4381715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20310" y="532650"/>
            <a:ext cx="50749" cy="8335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7743" y="707861"/>
            <a:ext cx="4432935" cy="709295"/>
          </a:xfrm>
          <a:custGeom>
            <a:avLst/>
            <a:gdLst/>
            <a:ahLst/>
            <a:cxnLst/>
            <a:rect l="l" t="t" r="r" b="b"/>
            <a:pathLst>
              <a:path w="4432935" h="709294">
                <a:moveTo>
                  <a:pt x="4432567" y="0"/>
                </a:moveTo>
                <a:lnTo>
                  <a:pt x="0" y="0"/>
                </a:lnTo>
                <a:lnTo>
                  <a:pt x="0" y="658315"/>
                </a:lnTo>
                <a:lnTo>
                  <a:pt x="4008" y="678040"/>
                </a:lnTo>
                <a:lnTo>
                  <a:pt x="14922" y="694193"/>
                </a:lnTo>
                <a:lnTo>
                  <a:pt x="31075" y="705107"/>
                </a:lnTo>
                <a:lnTo>
                  <a:pt x="50800" y="709116"/>
                </a:lnTo>
                <a:lnTo>
                  <a:pt x="4381767" y="709116"/>
                </a:lnTo>
                <a:lnTo>
                  <a:pt x="4401492" y="705107"/>
                </a:lnTo>
                <a:lnTo>
                  <a:pt x="4417644" y="694193"/>
                </a:lnTo>
                <a:lnTo>
                  <a:pt x="4428558" y="678040"/>
                </a:lnTo>
                <a:lnTo>
                  <a:pt x="4432567" y="658315"/>
                </a:lnTo>
                <a:lnTo>
                  <a:pt x="4432567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520310" y="570743"/>
            <a:ext cx="0" cy="814705"/>
          </a:xfrm>
          <a:custGeom>
            <a:avLst/>
            <a:gdLst/>
            <a:ahLst/>
            <a:cxnLst/>
            <a:rect l="l" t="t" r="r" b="b"/>
            <a:pathLst>
              <a:path w="0" h="814705">
                <a:moveTo>
                  <a:pt x="0" y="81448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520310" y="558043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520310" y="545343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520310" y="532643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7743" y="1568894"/>
            <a:ext cx="4432935" cy="187960"/>
          </a:xfrm>
          <a:custGeom>
            <a:avLst/>
            <a:gdLst/>
            <a:ahLst/>
            <a:cxnLst/>
            <a:rect l="l" t="t" r="r" b="b"/>
            <a:pathLst>
              <a:path w="4432935" h="187960">
                <a:moveTo>
                  <a:pt x="438176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4"/>
                </a:lnTo>
                <a:lnTo>
                  <a:pt x="4432567" y="187824"/>
                </a:lnTo>
                <a:lnTo>
                  <a:pt x="4432567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2" y="4008"/>
                </a:lnTo>
                <a:lnTo>
                  <a:pt x="4381767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7744" y="1744065"/>
            <a:ext cx="4432566" cy="506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38544" y="2102510"/>
            <a:ext cx="101600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89344" y="2089810"/>
            <a:ext cx="4381715" cy="114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520310" y="1613141"/>
            <a:ext cx="50749" cy="48936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7743" y="1788349"/>
            <a:ext cx="4432935" cy="365125"/>
          </a:xfrm>
          <a:custGeom>
            <a:avLst/>
            <a:gdLst/>
            <a:ahLst/>
            <a:cxnLst/>
            <a:rect l="l" t="t" r="r" b="b"/>
            <a:pathLst>
              <a:path w="4432935" h="365125">
                <a:moveTo>
                  <a:pt x="4432567" y="0"/>
                </a:moveTo>
                <a:lnTo>
                  <a:pt x="0" y="0"/>
                </a:lnTo>
                <a:lnTo>
                  <a:pt x="0" y="314161"/>
                </a:lnTo>
                <a:lnTo>
                  <a:pt x="4008" y="333885"/>
                </a:lnTo>
                <a:lnTo>
                  <a:pt x="14922" y="350038"/>
                </a:lnTo>
                <a:lnTo>
                  <a:pt x="31075" y="360953"/>
                </a:lnTo>
                <a:lnTo>
                  <a:pt x="50800" y="364961"/>
                </a:lnTo>
                <a:lnTo>
                  <a:pt x="4381767" y="364961"/>
                </a:lnTo>
                <a:lnTo>
                  <a:pt x="4401492" y="360953"/>
                </a:lnTo>
                <a:lnTo>
                  <a:pt x="4417644" y="350038"/>
                </a:lnTo>
                <a:lnTo>
                  <a:pt x="4428558" y="333885"/>
                </a:lnTo>
                <a:lnTo>
                  <a:pt x="4432567" y="314161"/>
                </a:lnTo>
                <a:lnTo>
                  <a:pt x="4432567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520310" y="1651231"/>
            <a:ext cx="0" cy="470534"/>
          </a:xfrm>
          <a:custGeom>
            <a:avLst/>
            <a:gdLst/>
            <a:ahLst/>
            <a:cxnLst/>
            <a:rect l="l" t="t" r="r" b="b"/>
            <a:pathLst>
              <a:path w="0" h="470535">
                <a:moveTo>
                  <a:pt x="0" y="470329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520310" y="1638531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520310" y="1625831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520310" y="1613131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7743" y="2305240"/>
            <a:ext cx="4432935" cy="187960"/>
          </a:xfrm>
          <a:custGeom>
            <a:avLst/>
            <a:gdLst/>
            <a:ahLst/>
            <a:cxnLst/>
            <a:rect l="l" t="t" r="r" b="b"/>
            <a:pathLst>
              <a:path w="4432935" h="187960">
                <a:moveTo>
                  <a:pt x="438176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4"/>
                </a:lnTo>
                <a:lnTo>
                  <a:pt x="4432567" y="187824"/>
                </a:lnTo>
                <a:lnTo>
                  <a:pt x="4432567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2" y="4008"/>
                </a:lnTo>
                <a:lnTo>
                  <a:pt x="4381767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7744" y="2480411"/>
            <a:ext cx="4432566" cy="506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38544" y="3190697"/>
            <a:ext cx="101600" cy="1016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89344" y="3177997"/>
            <a:ext cx="4381715" cy="1143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520310" y="2349474"/>
            <a:ext cx="50749" cy="84122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7743" y="2524685"/>
            <a:ext cx="4432935" cy="716915"/>
          </a:xfrm>
          <a:custGeom>
            <a:avLst/>
            <a:gdLst/>
            <a:ahLst/>
            <a:cxnLst/>
            <a:rect l="l" t="t" r="r" b="b"/>
            <a:pathLst>
              <a:path w="4432935" h="716914">
                <a:moveTo>
                  <a:pt x="4432567" y="0"/>
                </a:moveTo>
                <a:lnTo>
                  <a:pt x="0" y="0"/>
                </a:lnTo>
                <a:lnTo>
                  <a:pt x="0" y="666012"/>
                </a:lnTo>
                <a:lnTo>
                  <a:pt x="4008" y="685736"/>
                </a:lnTo>
                <a:lnTo>
                  <a:pt x="14922" y="701889"/>
                </a:lnTo>
                <a:lnTo>
                  <a:pt x="31075" y="712804"/>
                </a:lnTo>
                <a:lnTo>
                  <a:pt x="50800" y="716812"/>
                </a:lnTo>
                <a:lnTo>
                  <a:pt x="4381767" y="716812"/>
                </a:lnTo>
                <a:lnTo>
                  <a:pt x="4401492" y="712804"/>
                </a:lnTo>
                <a:lnTo>
                  <a:pt x="4417644" y="701889"/>
                </a:lnTo>
                <a:lnTo>
                  <a:pt x="4428558" y="685736"/>
                </a:lnTo>
                <a:lnTo>
                  <a:pt x="4432567" y="666012"/>
                </a:lnTo>
                <a:lnTo>
                  <a:pt x="4432567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520310" y="2387565"/>
            <a:ext cx="0" cy="822325"/>
          </a:xfrm>
          <a:custGeom>
            <a:avLst/>
            <a:gdLst/>
            <a:ahLst/>
            <a:cxnLst/>
            <a:rect l="l" t="t" r="r" b="b"/>
            <a:pathLst>
              <a:path w="0" h="822325">
                <a:moveTo>
                  <a:pt x="0" y="822181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520310" y="2374865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520310" y="2362165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520310" y="2349465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125844" y="436163"/>
            <a:ext cx="4228465" cy="276669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Note</a:t>
            </a: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45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200">
              <a:latin typeface="Trebuchet MS"/>
              <a:cs typeface="Trebuchet MS"/>
            </a:endParaRPr>
          </a:p>
          <a:p>
            <a:pPr marL="12700" marR="175260">
              <a:lnSpc>
                <a:spcPct val="102600"/>
              </a:lnSpc>
              <a:spcBef>
                <a:spcPts val="180"/>
              </a:spcBef>
            </a:pPr>
            <a:r>
              <a:rPr dirty="0" sz="1100" spc="-90">
                <a:latin typeface="Arial"/>
                <a:cs typeface="Arial"/>
              </a:rPr>
              <a:t>We </a:t>
            </a:r>
            <a:r>
              <a:rPr dirty="0" sz="1100" spc="-80">
                <a:latin typeface="Arial"/>
                <a:cs typeface="Arial"/>
              </a:rPr>
              <a:t>have </a:t>
            </a:r>
            <a:r>
              <a:rPr dirty="0" sz="1100" spc="-55">
                <a:latin typeface="Arial"/>
                <a:cs typeface="Arial"/>
              </a:rPr>
              <a:t>grouped </a:t>
            </a:r>
            <a:r>
              <a:rPr dirty="0" sz="1100" spc="-40">
                <a:latin typeface="Arial"/>
                <a:cs typeface="Arial"/>
              </a:rPr>
              <a:t>our </a:t>
            </a:r>
            <a:r>
              <a:rPr dirty="0" sz="1100" spc="-55">
                <a:latin typeface="Arial"/>
                <a:cs typeface="Arial"/>
              </a:rPr>
              <a:t>observations </a:t>
            </a:r>
            <a:r>
              <a:rPr dirty="0" sz="1100" spc="-5">
                <a:latin typeface="Arial"/>
                <a:cs typeface="Arial"/>
              </a:rPr>
              <a:t>into </a:t>
            </a:r>
            <a:r>
              <a:rPr dirty="0" sz="1100" spc="-70">
                <a:latin typeface="Arial"/>
                <a:cs typeface="Arial"/>
              </a:rPr>
              <a:t>3 </a:t>
            </a:r>
            <a:r>
              <a:rPr dirty="0" sz="1100" spc="-45">
                <a:latin typeface="Arial"/>
                <a:cs typeface="Arial"/>
              </a:rPr>
              <a:t>clusters, </a:t>
            </a:r>
            <a:r>
              <a:rPr dirty="0" sz="1100" spc="-60">
                <a:latin typeface="Arial"/>
                <a:cs typeface="Arial"/>
              </a:rPr>
              <a:t>depending on </a:t>
            </a:r>
            <a:r>
              <a:rPr dirty="0" sz="1100" spc="-15">
                <a:latin typeface="Arial"/>
                <a:cs typeface="Arial"/>
              </a:rPr>
              <a:t>their  </a:t>
            </a:r>
            <a:r>
              <a:rPr dirty="0" sz="1100" spc="-75">
                <a:latin typeface="Arial"/>
                <a:cs typeface="Arial"/>
              </a:rPr>
              <a:t>preferences </a:t>
            </a:r>
            <a:r>
              <a:rPr dirty="0" sz="1100" spc="-50">
                <a:latin typeface="Arial"/>
                <a:cs typeface="Arial"/>
              </a:rPr>
              <a:t>regarding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40">
                <a:latin typeface="Arial"/>
                <a:cs typeface="Arial"/>
              </a:rPr>
              <a:t>products. </a:t>
            </a:r>
            <a:r>
              <a:rPr dirty="0" sz="1100" spc="-25">
                <a:latin typeface="Arial"/>
                <a:cs typeface="Arial"/>
              </a:rPr>
              <a:t>This </a:t>
            </a:r>
            <a:r>
              <a:rPr dirty="0" sz="1100" spc="-90">
                <a:latin typeface="Arial"/>
                <a:cs typeface="Arial"/>
              </a:rPr>
              <a:t>means </a:t>
            </a:r>
            <a:r>
              <a:rPr dirty="0" sz="1100" spc="5">
                <a:latin typeface="Arial"/>
                <a:cs typeface="Arial"/>
              </a:rPr>
              <a:t>that </a:t>
            </a:r>
            <a:r>
              <a:rPr dirty="0" sz="1100" spc="-90">
                <a:latin typeface="Arial"/>
                <a:cs typeface="Arial"/>
              </a:rPr>
              <a:t>even </a:t>
            </a:r>
            <a:r>
              <a:rPr dirty="0" sz="1100" spc="-35">
                <a:latin typeface="Arial"/>
                <a:cs typeface="Arial"/>
              </a:rPr>
              <a:t>though </a:t>
            </a:r>
            <a:r>
              <a:rPr dirty="0" sz="1100" spc="-70">
                <a:latin typeface="Arial"/>
                <a:cs typeface="Arial"/>
              </a:rPr>
              <a:t>2  </a:t>
            </a:r>
            <a:r>
              <a:rPr dirty="0" sz="1100" spc="-50">
                <a:latin typeface="Arial"/>
                <a:cs typeface="Arial"/>
              </a:rPr>
              <a:t>clusters </a:t>
            </a:r>
            <a:r>
              <a:rPr dirty="0" sz="1100" spc="-75">
                <a:latin typeface="Arial"/>
                <a:cs typeface="Arial"/>
              </a:rPr>
              <a:t>may </a:t>
            </a:r>
            <a:r>
              <a:rPr dirty="0" sz="1100" spc="-80">
                <a:latin typeface="Arial"/>
                <a:cs typeface="Arial"/>
              </a:rPr>
              <a:t>have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100">
                <a:latin typeface="Arial"/>
                <a:cs typeface="Arial"/>
              </a:rPr>
              <a:t>same </a:t>
            </a:r>
            <a:r>
              <a:rPr dirty="0" sz="1100" spc="-80">
                <a:latin typeface="Arial"/>
                <a:cs typeface="Arial"/>
              </a:rPr>
              <a:t>average </a:t>
            </a:r>
            <a:r>
              <a:rPr dirty="0" sz="1100" spc="-40">
                <a:latin typeface="Arial"/>
                <a:cs typeface="Arial"/>
              </a:rPr>
              <a:t>products </a:t>
            </a:r>
            <a:r>
              <a:rPr dirty="0" sz="1100" spc="-30">
                <a:latin typeface="Arial"/>
                <a:cs typeface="Arial"/>
              </a:rPr>
              <a:t>bought </a:t>
            </a:r>
            <a:r>
              <a:rPr dirty="0" sz="1100" spc="-50">
                <a:latin typeface="Arial"/>
                <a:cs typeface="Arial"/>
              </a:rPr>
              <a:t>per </a:t>
            </a:r>
            <a:r>
              <a:rPr dirty="0" sz="1100" spc="-15">
                <a:latin typeface="Arial"/>
                <a:cs typeface="Arial"/>
              </a:rPr>
              <a:t>visit, </a:t>
            </a:r>
            <a:r>
              <a:rPr dirty="0" sz="1100" spc="-70">
                <a:latin typeface="Arial"/>
                <a:cs typeface="Arial"/>
              </a:rPr>
              <a:t>these  </a:t>
            </a:r>
            <a:r>
              <a:rPr dirty="0" sz="1100" spc="-40">
                <a:latin typeface="Arial"/>
                <a:cs typeface="Arial"/>
              </a:rPr>
              <a:t>products </a:t>
            </a:r>
            <a:r>
              <a:rPr dirty="0" sz="1100" spc="-80">
                <a:latin typeface="Arial"/>
                <a:cs typeface="Arial"/>
              </a:rPr>
              <a:t>are </a:t>
            </a:r>
            <a:r>
              <a:rPr dirty="0" sz="1100" spc="-10">
                <a:latin typeface="Arial"/>
                <a:cs typeface="Arial"/>
              </a:rPr>
              <a:t>not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105">
                <a:latin typeface="Arial"/>
                <a:cs typeface="Arial"/>
              </a:rPr>
              <a:t>same </a:t>
            </a:r>
            <a:r>
              <a:rPr dirty="0" sz="1100" spc="-70">
                <a:latin typeface="Arial"/>
                <a:cs typeface="Arial"/>
              </a:rPr>
              <a:t>between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70">
                <a:latin typeface="Arial"/>
                <a:cs typeface="Arial"/>
              </a:rPr>
              <a:t>2</a:t>
            </a:r>
            <a:r>
              <a:rPr dirty="0" sz="1100" spc="125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clusters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Note</a:t>
            </a: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45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  <a:p>
            <a:pPr marL="12700" marR="405130">
              <a:lnSpc>
                <a:spcPct val="102699"/>
              </a:lnSpc>
              <a:spcBef>
                <a:spcPts val="180"/>
              </a:spcBef>
            </a:pPr>
            <a:r>
              <a:rPr dirty="0" sz="1100" spc="-105">
                <a:latin typeface="Arial"/>
                <a:cs typeface="Arial"/>
              </a:rPr>
              <a:t>Use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70">
                <a:latin typeface="Arial"/>
                <a:cs typeface="Arial"/>
              </a:rPr>
              <a:t>more </a:t>
            </a:r>
            <a:r>
              <a:rPr dirty="0" sz="1100" spc="-50">
                <a:latin typeface="Arial"/>
                <a:cs typeface="Arial"/>
              </a:rPr>
              <a:t>clusters </a:t>
            </a:r>
            <a:r>
              <a:rPr dirty="0" sz="1100" spc="-90">
                <a:latin typeface="Arial"/>
                <a:cs typeface="Arial"/>
              </a:rPr>
              <a:t>has </a:t>
            </a:r>
            <a:r>
              <a:rPr dirty="0" sz="1100" spc="-95">
                <a:latin typeface="Arial"/>
                <a:cs typeface="Arial"/>
              </a:rPr>
              <a:t>some </a:t>
            </a:r>
            <a:r>
              <a:rPr dirty="0" sz="1100" spc="-55">
                <a:latin typeface="Arial"/>
                <a:cs typeface="Arial"/>
              </a:rPr>
              <a:t>unwanted </a:t>
            </a:r>
            <a:r>
              <a:rPr dirty="0" sz="1100" spc="-45">
                <a:latin typeface="Arial"/>
                <a:cs typeface="Arial"/>
              </a:rPr>
              <a:t>effects, </a:t>
            </a:r>
            <a:r>
              <a:rPr dirty="0" sz="1100" spc="-40">
                <a:latin typeface="Arial"/>
                <a:cs typeface="Arial"/>
              </a:rPr>
              <a:t>like </a:t>
            </a:r>
            <a:r>
              <a:rPr dirty="0" sz="1100" spc="-55">
                <a:latin typeface="Arial"/>
                <a:cs typeface="Arial"/>
              </a:rPr>
              <a:t>observations  </a:t>
            </a:r>
            <a:r>
              <a:rPr dirty="0" sz="1100" spc="-50">
                <a:latin typeface="Arial"/>
                <a:cs typeface="Arial"/>
              </a:rPr>
              <a:t>belonging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70">
                <a:latin typeface="Arial"/>
                <a:cs typeface="Arial"/>
              </a:rPr>
              <a:t>2 </a:t>
            </a:r>
            <a:r>
              <a:rPr dirty="0" sz="1100" spc="-50">
                <a:latin typeface="Arial"/>
                <a:cs typeface="Arial"/>
              </a:rPr>
              <a:t>or </a:t>
            </a:r>
            <a:r>
              <a:rPr dirty="0" sz="1100" spc="-70">
                <a:latin typeface="Arial"/>
                <a:cs typeface="Arial"/>
              </a:rPr>
              <a:t>more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clusters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Note</a:t>
            </a: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45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1200">
              <a:latin typeface="Trebuchet MS"/>
              <a:cs typeface="Trebuchet MS"/>
            </a:endParaRPr>
          </a:p>
          <a:p>
            <a:pPr marL="12700" marR="5080">
              <a:lnSpc>
                <a:spcPct val="102600"/>
              </a:lnSpc>
              <a:spcBef>
                <a:spcPts val="180"/>
              </a:spcBef>
            </a:pPr>
            <a:r>
              <a:rPr dirty="0" sz="1100" spc="-5">
                <a:latin typeface="Arial"/>
                <a:cs typeface="Arial"/>
              </a:rPr>
              <a:t>After </a:t>
            </a:r>
            <a:r>
              <a:rPr dirty="0" sz="1100" spc="-55">
                <a:latin typeface="Arial"/>
                <a:cs typeface="Arial"/>
              </a:rPr>
              <a:t>breaking </a:t>
            </a:r>
            <a:r>
              <a:rPr dirty="0" sz="1100" spc="-40">
                <a:latin typeface="Arial"/>
                <a:cs typeface="Arial"/>
              </a:rPr>
              <a:t>our </a:t>
            </a:r>
            <a:r>
              <a:rPr dirty="0" sz="1100" spc="-70">
                <a:latin typeface="Arial"/>
                <a:cs typeface="Arial"/>
              </a:rPr>
              <a:t>database </a:t>
            </a:r>
            <a:r>
              <a:rPr dirty="0" sz="1100" spc="-50">
                <a:latin typeface="Arial"/>
                <a:cs typeface="Arial"/>
              </a:rPr>
              <a:t>down, </a:t>
            </a:r>
            <a:r>
              <a:rPr dirty="0" sz="1100" spc="-110">
                <a:latin typeface="Arial"/>
                <a:cs typeface="Arial"/>
              </a:rPr>
              <a:t>we </a:t>
            </a:r>
            <a:r>
              <a:rPr dirty="0" sz="1100" spc="-35">
                <a:latin typeface="Arial"/>
                <a:cs typeface="Arial"/>
              </a:rPr>
              <a:t>notice </a:t>
            </a:r>
            <a:r>
              <a:rPr dirty="0" sz="1100" spc="5">
                <a:latin typeface="Arial"/>
                <a:cs typeface="Arial"/>
              </a:rPr>
              <a:t>that </a:t>
            </a:r>
            <a:r>
              <a:rPr dirty="0" sz="1100" spc="-110">
                <a:latin typeface="Arial"/>
                <a:cs typeface="Arial"/>
              </a:rPr>
              <a:t>we </a:t>
            </a:r>
            <a:r>
              <a:rPr dirty="0" sz="1100" spc="-80">
                <a:latin typeface="Arial"/>
                <a:cs typeface="Arial"/>
              </a:rPr>
              <a:t>have </a:t>
            </a:r>
            <a:r>
              <a:rPr dirty="0" sz="1100" spc="-95">
                <a:latin typeface="Arial"/>
                <a:cs typeface="Arial"/>
              </a:rPr>
              <a:t>some  </a:t>
            </a:r>
            <a:r>
              <a:rPr dirty="0" sz="1100" spc="-30">
                <a:latin typeface="Arial"/>
                <a:cs typeface="Arial"/>
              </a:rPr>
              <a:t>insignificant </a:t>
            </a:r>
            <a:r>
              <a:rPr dirty="0" sz="1100" spc="-15">
                <a:latin typeface="Arial"/>
                <a:cs typeface="Arial"/>
              </a:rPr>
              <a:t>NA </a:t>
            </a:r>
            <a:r>
              <a:rPr dirty="0" sz="1100" spc="-75">
                <a:latin typeface="Arial"/>
                <a:cs typeface="Arial"/>
              </a:rPr>
              <a:t>values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40">
                <a:latin typeface="Arial"/>
                <a:cs typeface="Arial"/>
              </a:rPr>
              <a:t>1st </a:t>
            </a:r>
            <a:r>
              <a:rPr dirty="0" sz="1100" spc="-65">
                <a:latin typeface="Arial"/>
                <a:cs typeface="Arial"/>
              </a:rPr>
              <a:t>and </a:t>
            </a:r>
            <a:r>
              <a:rPr dirty="0" sz="1100" spc="-40">
                <a:latin typeface="Arial"/>
                <a:cs typeface="Arial"/>
              </a:rPr>
              <a:t>3rd </a:t>
            </a:r>
            <a:r>
              <a:rPr dirty="0" sz="1100" spc="-55">
                <a:latin typeface="Arial"/>
                <a:cs typeface="Arial"/>
              </a:rPr>
              <a:t>Clusters, </a:t>
            </a:r>
            <a:r>
              <a:rPr dirty="0" sz="1100" spc="-5">
                <a:latin typeface="Arial"/>
                <a:cs typeface="Arial"/>
              </a:rPr>
              <a:t>but </a:t>
            </a:r>
            <a:r>
              <a:rPr dirty="0" sz="1100" spc="-30">
                <a:latin typeface="Arial"/>
                <a:cs typeface="Arial"/>
              </a:rPr>
              <a:t>significant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30">
                <a:latin typeface="Arial"/>
                <a:cs typeface="Arial"/>
              </a:rPr>
              <a:t>the  </a:t>
            </a:r>
            <a:r>
              <a:rPr dirty="0" sz="1100" spc="-55">
                <a:latin typeface="Arial"/>
                <a:cs typeface="Arial"/>
              </a:rPr>
              <a:t>2nd </a:t>
            </a:r>
            <a:r>
              <a:rPr dirty="0" sz="1100" spc="-45">
                <a:latin typeface="Arial"/>
                <a:cs typeface="Arial"/>
              </a:rPr>
              <a:t>Cluster. </a:t>
            </a:r>
            <a:r>
              <a:rPr dirty="0" sz="1100" spc="-25">
                <a:latin typeface="Arial"/>
                <a:cs typeface="Arial"/>
              </a:rPr>
              <a:t>This </a:t>
            </a:r>
            <a:r>
              <a:rPr dirty="0" sz="1100" spc="-60">
                <a:latin typeface="Arial"/>
                <a:cs typeface="Arial"/>
              </a:rPr>
              <a:t>is </a:t>
            </a:r>
            <a:r>
              <a:rPr dirty="0" sz="1100" spc="-90">
                <a:latin typeface="Arial"/>
                <a:cs typeface="Arial"/>
              </a:rPr>
              <a:t>because </a:t>
            </a:r>
            <a:r>
              <a:rPr dirty="0" sz="1100" spc="-35">
                <a:latin typeface="Arial"/>
                <a:cs typeface="Arial"/>
              </a:rPr>
              <a:t>the </a:t>
            </a:r>
            <a:r>
              <a:rPr dirty="0" sz="1100" spc="-55">
                <a:latin typeface="Arial"/>
                <a:cs typeface="Arial"/>
              </a:rPr>
              <a:t>2nd </a:t>
            </a:r>
            <a:r>
              <a:rPr dirty="0" sz="1100" spc="-50">
                <a:latin typeface="Arial"/>
                <a:cs typeface="Arial"/>
              </a:rPr>
              <a:t>Cluster </a:t>
            </a:r>
            <a:r>
              <a:rPr dirty="0" sz="1100" spc="-60">
                <a:latin typeface="Arial"/>
                <a:cs typeface="Arial"/>
              </a:rPr>
              <a:t>is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40">
                <a:latin typeface="Arial"/>
                <a:cs typeface="Arial"/>
              </a:rPr>
              <a:t>cluster </a:t>
            </a:r>
            <a:r>
              <a:rPr dirty="0" sz="1100" spc="-20">
                <a:latin typeface="Arial"/>
                <a:cs typeface="Arial"/>
              </a:rPr>
              <a:t>filled </a:t>
            </a:r>
            <a:r>
              <a:rPr dirty="0" sz="1100">
                <a:latin typeface="Arial"/>
                <a:cs typeface="Arial"/>
              </a:rPr>
              <a:t>with  </a:t>
            </a:r>
            <a:r>
              <a:rPr dirty="0" sz="1100" spc="-80">
                <a:latin typeface="Arial"/>
                <a:cs typeface="Arial"/>
              </a:rPr>
              <a:t>Companies </a:t>
            </a:r>
            <a:r>
              <a:rPr dirty="0" sz="1100" spc="-40">
                <a:latin typeface="Arial"/>
                <a:cs typeface="Arial"/>
              </a:rPr>
              <a:t>(187 </a:t>
            </a:r>
            <a:r>
              <a:rPr dirty="0" sz="1100" spc="-10">
                <a:latin typeface="Arial"/>
                <a:cs typeface="Arial"/>
              </a:rPr>
              <a:t>out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70">
                <a:latin typeface="Arial"/>
                <a:cs typeface="Arial"/>
              </a:rPr>
              <a:t>188 </a:t>
            </a:r>
            <a:r>
              <a:rPr dirty="0" sz="1100" spc="-50">
                <a:latin typeface="Arial"/>
                <a:cs typeface="Arial"/>
              </a:rPr>
              <a:t>obs)</a:t>
            </a:r>
            <a:endParaRPr sz="11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0"/>
              <a:t>Stavrou </a:t>
            </a:r>
            <a:r>
              <a:rPr dirty="0" spc="-45"/>
              <a:t>Athanasios</a:t>
            </a:r>
            <a:r>
              <a:rPr dirty="0" spc="75"/>
              <a:t> </a:t>
            </a:r>
            <a:r>
              <a:rPr dirty="0" spc="-40"/>
              <a:t>(Contoso)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1972170" y="3351784"/>
            <a:ext cx="66294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FFFFFF"/>
                </a:solidFill>
                <a:latin typeface="Verdana"/>
                <a:cs typeface="Verdana"/>
                <a:hlinkClick r:id="rId14" action="ppaction://hlinksldjump"/>
              </a:rPr>
              <a:t>Contoso</a:t>
            </a:r>
            <a:r>
              <a:rPr dirty="0" sz="600" spc="-50">
                <a:solidFill>
                  <a:srgbClr val="FFFFF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45">
                <a:solidFill>
                  <a:srgbClr val="FFFFFF"/>
                </a:solidFill>
                <a:latin typeface="Verdana"/>
                <a:cs typeface="Verdana"/>
                <a:hlinkClick r:id="rId14" action="ppaction://hlinksldjump"/>
              </a:rPr>
              <a:t>Clustering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30"/>
              <a:t>May </a:t>
            </a:r>
            <a:r>
              <a:rPr dirty="0" spc="-60"/>
              <a:t>11,</a:t>
            </a:r>
            <a:r>
              <a:rPr dirty="0" spc="-45"/>
              <a:t> </a:t>
            </a:r>
            <a:r>
              <a:rPr dirty="0" spc="-65"/>
              <a:t>2018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15"/>
              <a:t> </a:t>
            </a:r>
            <a:r>
              <a:rPr dirty="0" spc="-65"/>
              <a:t>14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25476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0"/>
              <a:t>Ages </a:t>
            </a:r>
            <a:r>
              <a:rPr dirty="0" spc="-75"/>
              <a:t>by</a:t>
            </a:r>
            <a:r>
              <a:rPr dirty="0" spc="50"/>
              <a:t> </a:t>
            </a:r>
            <a:r>
              <a:rPr dirty="0" spc="-55"/>
              <a:t>Clusters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18566" y="787984"/>
          <a:ext cx="3571240" cy="847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830"/>
                <a:gridCol w="440055"/>
                <a:gridCol w="507365"/>
                <a:gridCol w="507364"/>
                <a:gridCol w="507364"/>
                <a:gridCol w="507364"/>
                <a:gridCol w="429260"/>
              </a:tblGrid>
              <a:tr h="2451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100" spc="120" b="1">
                          <a:latin typeface="Arial"/>
                          <a:cs typeface="Arial"/>
                        </a:rPr>
                        <a:t>N/A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100" spc="-5" b="1">
                          <a:latin typeface="Arial"/>
                          <a:cs typeface="Arial"/>
                        </a:rPr>
                        <a:t>18-29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100" spc="-5" b="1">
                          <a:latin typeface="Arial"/>
                          <a:cs typeface="Arial"/>
                        </a:rPr>
                        <a:t>30-39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100" spc="-5" b="1">
                          <a:latin typeface="Arial"/>
                          <a:cs typeface="Arial"/>
                        </a:rPr>
                        <a:t>40-49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100" spc="-5" b="1">
                          <a:latin typeface="Arial"/>
                          <a:cs typeface="Arial"/>
                        </a:rPr>
                        <a:t>50-59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100" spc="85" b="1">
                          <a:latin typeface="Arial"/>
                          <a:cs typeface="Arial"/>
                        </a:rPr>
                        <a:t>60+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4629">
                <a:tc>
                  <a:txBody>
                    <a:bodyPr/>
                    <a:lstStyle/>
                    <a:p>
                      <a:pPr algn="r" marR="6794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100" spc="-50">
                          <a:latin typeface="Arial"/>
                          <a:cs typeface="Arial"/>
                        </a:rPr>
                        <a:t>Cluster</a:t>
                      </a:r>
                      <a:r>
                        <a:rPr dirty="0" sz="11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7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100" spc="-70">
                          <a:latin typeface="Arial"/>
                          <a:cs typeface="Arial"/>
                        </a:rPr>
                        <a:t>34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100" spc="-70">
                          <a:latin typeface="Arial"/>
                          <a:cs typeface="Arial"/>
                        </a:rPr>
                        <a:t>173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100" spc="-70">
                          <a:latin typeface="Arial"/>
                          <a:cs typeface="Arial"/>
                        </a:rPr>
                        <a:t>4551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100" spc="-70">
                          <a:latin typeface="Arial"/>
                          <a:cs typeface="Arial"/>
                        </a:rPr>
                        <a:t>5707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100" spc="-70">
                          <a:latin typeface="Arial"/>
                          <a:cs typeface="Arial"/>
                        </a:rPr>
                        <a:t>3374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100" spc="-70">
                          <a:latin typeface="Arial"/>
                          <a:cs typeface="Arial"/>
                        </a:rPr>
                        <a:t>2480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r" marR="67945">
                        <a:lnSpc>
                          <a:spcPts val="1175"/>
                        </a:lnSpc>
                      </a:pPr>
                      <a:r>
                        <a:rPr dirty="0" sz="1100" spc="-50">
                          <a:latin typeface="Arial"/>
                          <a:cs typeface="Arial"/>
                        </a:rPr>
                        <a:t>Cluster</a:t>
                      </a:r>
                      <a:r>
                        <a:rPr dirty="0" sz="11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7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dirty="0" sz="1100" spc="-70">
                          <a:latin typeface="Arial"/>
                          <a:cs typeface="Arial"/>
                        </a:rPr>
                        <a:t>187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202565">
                <a:tc>
                  <a:txBody>
                    <a:bodyPr/>
                    <a:lstStyle/>
                    <a:p>
                      <a:pPr algn="r" marR="67945">
                        <a:lnSpc>
                          <a:spcPts val="1175"/>
                        </a:lnSpc>
                      </a:pPr>
                      <a:r>
                        <a:rPr dirty="0" sz="1100" spc="-50">
                          <a:latin typeface="Arial"/>
                          <a:cs typeface="Arial"/>
                        </a:rPr>
                        <a:t>Cluster</a:t>
                      </a:r>
                      <a:r>
                        <a:rPr dirty="0" sz="11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7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dirty="0" sz="1100" spc="-70">
                          <a:latin typeface="Arial"/>
                          <a:cs typeface="Arial"/>
                        </a:rPr>
                        <a:t>502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dirty="0" sz="1100" spc="-70">
                          <a:latin typeface="Arial"/>
                          <a:cs typeface="Arial"/>
                        </a:rPr>
                        <a:t>448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dirty="0" sz="1100" spc="-70">
                          <a:latin typeface="Arial"/>
                          <a:cs typeface="Arial"/>
                        </a:rPr>
                        <a:t>343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25844" y="1678995"/>
            <a:ext cx="4356100" cy="12807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34290">
              <a:lnSpc>
                <a:spcPct val="100000"/>
              </a:lnSpc>
              <a:spcBef>
                <a:spcPts val="95"/>
              </a:spcBef>
            </a:pPr>
            <a:r>
              <a:rPr dirty="0" sz="1000" spc="-40">
                <a:solidFill>
                  <a:srgbClr val="3333B2"/>
                </a:solidFill>
                <a:latin typeface="Arial"/>
                <a:cs typeface="Arial"/>
              </a:rPr>
              <a:t>Table:</a:t>
            </a:r>
            <a:r>
              <a:rPr dirty="0" sz="1000" spc="-40">
                <a:latin typeface="Arial"/>
                <a:cs typeface="Arial"/>
              </a:rPr>
              <a:t>Cluster’s</a:t>
            </a:r>
            <a:r>
              <a:rPr dirty="0" sz="1000" spc="45">
                <a:latin typeface="Arial"/>
                <a:cs typeface="Arial"/>
              </a:rPr>
              <a:t> </a:t>
            </a:r>
            <a:r>
              <a:rPr dirty="0" sz="1000" spc="-75">
                <a:latin typeface="Arial"/>
                <a:cs typeface="Arial"/>
              </a:rPr>
              <a:t>Ages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100" spc="-50">
                <a:latin typeface="Arial"/>
                <a:cs typeface="Arial"/>
              </a:rPr>
              <a:t>From </a:t>
            </a:r>
            <a:r>
              <a:rPr dirty="0" sz="1100" spc="-35">
                <a:latin typeface="Arial"/>
                <a:cs typeface="Arial"/>
              </a:rPr>
              <a:t>the </a:t>
            </a:r>
            <a:r>
              <a:rPr dirty="0" sz="1100" spc="-70">
                <a:latin typeface="Arial"/>
                <a:cs typeface="Arial"/>
              </a:rPr>
              <a:t>above </a:t>
            </a:r>
            <a:r>
              <a:rPr dirty="0" sz="1100" spc="-30">
                <a:latin typeface="Arial"/>
                <a:cs typeface="Arial"/>
              </a:rPr>
              <a:t>table, </a:t>
            </a:r>
            <a:r>
              <a:rPr dirty="0" sz="1100" spc="-110">
                <a:latin typeface="Arial"/>
                <a:cs typeface="Arial"/>
              </a:rPr>
              <a:t>we </a:t>
            </a:r>
            <a:r>
              <a:rPr dirty="0" sz="1100" spc="-130">
                <a:latin typeface="Arial"/>
                <a:cs typeface="Arial"/>
              </a:rPr>
              <a:t>see </a:t>
            </a:r>
            <a:r>
              <a:rPr dirty="0" sz="1100" spc="5">
                <a:latin typeface="Arial"/>
                <a:cs typeface="Arial"/>
              </a:rPr>
              <a:t>that </a:t>
            </a:r>
            <a:r>
              <a:rPr dirty="0" sz="1100" spc="-45">
                <a:latin typeface="Arial"/>
                <a:cs typeface="Arial"/>
              </a:rPr>
              <a:t>most </a:t>
            </a:r>
            <a:r>
              <a:rPr dirty="0" sz="1100" spc="-65">
                <a:latin typeface="Arial"/>
                <a:cs typeface="Arial"/>
              </a:rPr>
              <a:t>people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40">
                <a:latin typeface="Arial"/>
                <a:cs typeface="Arial"/>
              </a:rPr>
              <a:t>cluster </a:t>
            </a:r>
            <a:r>
              <a:rPr dirty="0" sz="1100" spc="-70">
                <a:latin typeface="Arial"/>
                <a:cs typeface="Arial"/>
              </a:rPr>
              <a:t>1 </a:t>
            </a:r>
            <a:r>
              <a:rPr dirty="0" sz="1100" spc="-80">
                <a:latin typeface="Arial"/>
                <a:cs typeface="Arial"/>
              </a:rPr>
              <a:t>are </a:t>
            </a:r>
            <a:r>
              <a:rPr dirty="0" sz="1100" spc="-70">
                <a:latin typeface="Arial"/>
                <a:cs typeface="Arial"/>
              </a:rPr>
              <a:t>between</a:t>
            </a:r>
            <a:r>
              <a:rPr dirty="0" sz="1100" spc="-65">
                <a:latin typeface="Arial"/>
                <a:cs typeface="Arial"/>
              </a:rPr>
              <a:t> </a:t>
            </a:r>
            <a:r>
              <a:rPr dirty="0" sz="1100" spc="-70">
                <a:latin typeface="Arial"/>
                <a:cs typeface="Arial"/>
              </a:rPr>
              <a:t>30</a:t>
            </a:r>
            <a:endParaRPr sz="1100">
              <a:latin typeface="Arial"/>
              <a:cs typeface="Arial"/>
            </a:endParaRPr>
          </a:p>
          <a:p>
            <a:pPr marL="12700" marR="40640">
              <a:lnSpc>
                <a:spcPct val="102600"/>
              </a:lnSpc>
            </a:pPr>
            <a:r>
              <a:rPr dirty="0" sz="1100" spc="-5">
                <a:latin typeface="Arial"/>
                <a:cs typeface="Arial"/>
              </a:rPr>
              <a:t>- </a:t>
            </a:r>
            <a:r>
              <a:rPr dirty="0" sz="1100" spc="-70">
                <a:latin typeface="Arial"/>
                <a:cs typeface="Arial"/>
              </a:rPr>
              <a:t>49 </a:t>
            </a:r>
            <a:r>
              <a:rPr dirty="0" sz="1100" spc="-95">
                <a:latin typeface="Arial"/>
                <a:cs typeface="Arial"/>
              </a:rPr>
              <a:t>years </a:t>
            </a:r>
            <a:r>
              <a:rPr dirty="0" sz="1100" spc="-30">
                <a:latin typeface="Arial"/>
                <a:cs typeface="Arial"/>
              </a:rPr>
              <a:t>old, </a:t>
            </a:r>
            <a:r>
              <a:rPr dirty="0" sz="1100" spc="-40">
                <a:latin typeface="Arial"/>
                <a:cs typeface="Arial"/>
              </a:rPr>
              <a:t>while </a:t>
            </a:r>
            <a:r>
              <a:rPr dirty="0" sz="1100" spc="-60">
                <a:latin typeface="Arial"/>
                <a:cs typeface="Arial"/>
              </a:rPr>
              <a:t>on </a:t>
            </a:r>
            <a:r>
              <a:rPr dirty="0" sz="1100" spc="-40">
                <a:latin typeface="Arial"/>
                <a:cs typeface="Arial"/>
              </a:rPr>
              <a:t>cluster </a:t>
            </a:r>
            <a:r>
              <a:rPr dirty="0" sz="1100" spc="-70">
                <a:latin typeface="Arial"/>
                <a:cs typeface="Arial"/>
              </a:rPr>
              <a:t>3 </a:t>
            </a:r>
            <a:r>
              <a:rPr dirty="0" sz="1100" spc="-20">
                <a:latin typeface="Arial"/>
                <a:cs typeface="Arial"/>
              </a:rPr>
              <a:t>all </a:t>
            </a:r>
            <a:r>
              <a:rPr dirty="0" sz="1100" spc="-40">
                <a:latin typeface="Arial"/>
                <a:cs typeface="Arial"/>
              </a:rPr>
              <a:t>individuals </a:t>
            </a:r>
            <a:r>
              <a:rPr dirty="0" sz="1100" spc="-80">
                <a:latin typeface="Arial"/>
                <a:cs typeface="Arial"/>
              </a:rPr>
              <a:t>are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95">
                <a:latin typeface="Arial"/>
                <a:cs typeface="Arial"/>
              </a:rPr>
              <a:t>age </a:t>
            </a:r>
            <a:r>
              <a:rPr dirty="0" sz="1100" spc="15">
                <a:latin typeface="Arial"/>
                <a:cs typeface="Arial"/>
              </a:rPr>
              <a:t>40+. </a:t>
            </a:r>
            <a:r>
              <a:rPr dirty="0" sz="1100" spc="-30">
                <a:latin typeface="Arial"/>
                <a:cs typeface="Arial"/>
              </a:rPr>
              <a:t>Notice  </a:t>
            </a:r>
            <a:r>
              <a:rPr dirty="0" sz="1100" spc="5">
                <a:latin typeface="Arial"/>
                <a:cs typeface="Arial"/>
              </a:rPr>
              <a:t>that </a:t>
            </a:r>
            <a:r>
              <a:rPr dirty="0" sz="1100" spc="-55">
                <a:latin typeface="Arial"/>
                <a:cs typeface="Arial"/>
              </a:rPr>
              <a:t>very </a:t>
            </a:r>
            <a:r>
              <a:rPr dirty="0" sz="1100" spc="-50">
                <a:latin typeface="Arial"/>
                <a:cs typeface="Arial"/>
              </a:rPr>
              <a:t>few </a:t>
            </a:r>
            <a:r>
              <a:rPr dirty="0" sz="1100" spc="-35">
                <a:latin typeface="Arial"/>
                <a:cs typeface="Arial"/>
              </a:rPr>
              <a:t>individuals,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60">
                <a:latin typeface="Arial"/>
                <a:cs typeface="Arial"/>
              </a:rPr>
              <a:t>general, </a:t>
            </a:r>
            <a:r>
              <a:rPr dirty="0" sz="1100" spc="-80">
                <a:latin typeface="Arial"/>
                <a:cs typeface="Arial"/>
              </a:rPr>
              <a:t>are </a:t>
            </a:r>
            <a:r>
              <a:rPr dirty="0" sz="1100" spc="-65">
                <a:latin typeface="Arial"/>
                <a:cs typeface="Arial"/>
              </a:rPr>
              <a:t>younger </a:t>
            </a:r>
            <a:r>
              <a:rPr dirty="0" sz="1100" spc="-25">
                <a:latin typeface="Arial"/>
                <a:cs typeface="Arial"/>
              </a:rPr>
              <a:t>than </a:t>
            </a:r>
            <a:r>
              <a:rPr dirty="0" sz="1100" spc="-70">
                <a:latin typeface="Arial"/>
                <a:cs typeface="Arial"/>
              </a:rPr>
              <a:t>30 </a:t>
            </a:r>
            <a:r>
              <a:rPr dirty="0" sz="1100" spc="-95">
                <a:latin typeface="Arial"/>
                <a:cs typeface="Arial"/>
              </a:rPr>
              <a:t>years </a:t>
            </a:r>
            <a:r>
              <a:rPr dirty="0" sz="1100" spc="-30">
                <a:latin typeface="Arial"/>
                <a:cs typeface="Arial"/>
              </a:rPr>
              <a:t>old. In the  </a:t>
            </a:r>
            <a:r>
              <a:rPr dirty="0" sz="1100" spc="-90">
                <a:latin typeface="Arial"/>
                <a:cs typeface="Arial"/>
              </a:rPr>
              <a:t>seconds </a:t>
            </a:r>
            <a:r>
              <a:rPr dirty="0" sz="1100" spc="-40">
                <a:latin typeface="Arial"/>
                <a:cs typeface="Arial"/>
              </a:rPr>
              <a:t>cluster </a:t>
            </a:r>
            <a:r>
              <a:rPr dirty="0" sz="1100" spc="-45">
                <a:latin typeface="Arial"/>
                <a:cs typeface="Arial"/>
              </a:rPr>
              <a:t>there </a:t>
            </a:r>
            <a:r>
              <a:rPr dirty="0" sz="1100" spc="-60">
                <a:latin typeface="Arial"/>
                <a:cs typeface="Arial"/>
              </a:rPr>
              <a:t>is no meaning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50">
                <a:latin typeface="Arial"/>
                <a:cs typeface="Arial"/>
              </a:rPr>
              <a:t>analyzing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75">
                <a:latin typeface="Arial"/>
                <a:cs typeface="Arial"/>
              </a:rPr>
              <a:t>age, since </a:t>
            </a:r>
            <a:r>
              <a:rPr dirty="0" sz="1100" spc="-110">
                <a:latin typeface="Arial"/>
                <a:cs typeface="Arial"/>
              </a:rPr>
              <a:t>we </a:t>
            </a:r>
            <a:r>
              <a:rPr dirty="0" sz="1100" spc="-80">
                <a:latin typeface="Arial"/>
                <a:cs typeface="Arial"/>
              </a:rPr>
              <a:t>are  </a:t>
            </a:r>
            <a:r>
              <a:rPr dirty="0" sz="1100" spc="-15">
                <a:latin typeface="Arial"/>
                <a:cs typeface="Arial"/>
              </a:rPr>
              <a:t>talking </a:t>
            </a:r>
            <a:r>
              <a:rPr dirty="0" sz="1100" spc="-30">
                <a:latin typeface="Arial"/>
                <a:cs typeface="Arial"/>
              </a:rPr>
              <a:t>about</a:t>
            </a:r>
            <a:r>
              <a:rPr dirty="0" sz="1100" spc="120">
                <a:latin typeface="Arial"/>
                <a:cs typeface="Arial"/>
              </a:rPr>
              <a:t> </a:t>
            </a:r>
            <a:r>
              <a:rPr dirty="0" sz="1100" spc="-70">
                <a:latin typeface="Arial"/>
                <a:cs typeface="Arial"/>
              </a:rPr>
              <a:t>Companies.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0"/>
              <a:t>Stavrou </a:t>
            </a:r>
            <a:r>
              <a:rPr dirty="0" spc="-45"/>
              <a:t>Athanasios</a:t>
            </a:r>
            <a:r>
              <a:rPr dirty="0" spc="75"/>
              <a:t> </a:t>
            </a:r>
            <a:r>
              <a:rPr dirty="0" spc="-40"/>
              <a:t>(Contoso)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72170" y="3351784"/>
            <a:ext cx="66294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Contoso</a:t>
            </a:r>
            <a:r>
              <a:rPr dirty="0" sz="600" spc="-50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45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Clustering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30"/>
              <a:t>May </a:t>
            </a:r>
            <a:r>
              <a:rPr dirty="0" spc="-60"/>
              <a:t>11,</a:t>
            </a:r>
            <a:r>
              <a:rPr dirty="0" spc="-45"/>
              <a:t> </a:t>
            </a:r>
            <a:r>
              <a:rPr dirty="0" spc="-65"/>
              <a:t>2018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15"/>
              <a:t> </a:t>
            </a:r>
            <a:r>
              <a:rPr dirty="0" spc="-65"/>
              <a:t>14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49936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0"/>
              <a:t>Best </a:t>
            </a:r>
            <a:r>
              <a:rPr dirty="0" spc="-45"/>
              <a:t>Selling </a:t>
            </a:r>
            <a:r>
              <a:rPr dirty="0" spc="-30"/>
              <a:t>Products </a:t>
            </a:r>
            <a:r>
              <a:rPr dirty="0" spc="-75"/>
              <a:t>by</a:t>
            </a:r>
            <a:r>
              <a:rPr dirty="0" spc="235"/>
              <a:t> </a:t>
            </a:r>
            <a:r>
              <a:rPr dirty="0" spc="-55"/>
              <a:t>Clusters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22440" y="650316"/>
          <a:ext cx="4163695" cy="847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830"/>
                <a:gridCol w="1070609"/>
                <a:gridCol w="674369"/>
                <a:gridCol w="1069974"/>
                <a:gridCol w="675004"/>
              </a:tblGrid>
              <a:tr h="2451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100" spc="-25" b="1">
                          <a:latin typeface="Arial"/>
                          <a:cs typeface="Arial"/>
                        </a:rPr>
                        <a:t>Product</a:t>
                      </a:r>
                      <a:r>
                        <a:rPr dirty="0" sz="1100" spc="8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5" b="1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100" spc="140" b="1">
                          <a:latin typeface="Arial"/>
                          <a:cs typeface="Arial"/>
                        </a:rPr>
                        <a:t>%</a:t>
                      </a:r>
                      <a:r>
                        <a:rPr dirty="0" sz="1100" spc="5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0" b="1">
                          <a:latin typeface="Arial"/>
                          <a:cs typeface="Arial"/>
                        </a:rPr>
                        <a:t>Total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100" spc="-25" b="1">
                          <a:latin typeface="Arial"/>
                          <a:cs typeface="Arial"/>
                        </a:rPr>
                        <a:t>Product</a:t>
                      </a:r>
                      <a:r>
                        <a:rPr dirty="0" sz="1100" spc="8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5" b="1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100" spc="140" b="1">
                          <a:latin typeface="Arial"/>
                          <a:cs typeface="Arial"/>
                        </a:rPr>
                        <a:t>%</a:t>
                      </a:r>
                      <a:r>
                        <a:rPr dirty="0" sz="1100" spc="5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0" b="1">
                          <a:latin typeface="Arial"/>
                          <a:cs typeface="Arial"/>
                        </a:rPr>
                        <a:t>Total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46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100" spc="-50">
                          <a:latin typeface="Arial"/>
                          <a:cs typeface="Arial"/>
                        </a:rPr>
                        <a:t>Cluster</a:t>
                      </a:r>
                      <a:r>
                        <a:rPr dirty="0" sz="1100" spc="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7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100" spc="-50">
                          <a:latin typeface="Arial"/>
                          <a:cs typeface="Arial"/>
                        </a:rPr>
                        <a:t>Washers/Dryers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100" spc="-60">
                          <a:latin typeface="Arial"/>
                          <a:cs typeface="Arial"/>
                        </a:rPr>
                        <a:t>38.42%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100" spc="70">
                          <a:latin typeface="Arial"/>
                          <a:cs typeface="Arial"/>
                        </a:rPr>
                        <a:t>D/L</a:t>
                      </a:r>
                      <a:r>
                        <a:rPr dirty="0" sz="1100" spc="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14">
                          <a:latin typeface="Arial"/>
                          <a:cs typeface="Arial"/>
                        </a:rPr>
                        <a:t>Games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100" spc="-60">
                          <a:latin typeface="Arial"/>
                          <a:cs typeface="Arial"/>
                        </a:rPr>
                        <a:t>34.68%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dirty="0" sz="1100" spc="-50">
                          <a:latin typeface="Arial"/>
                          <a:cs typeface="Arial"/>
                        </a:rPr>
                        <a:t>Cluster</a:t>
                      </a:r>
                      <a:r>
                        <a:rPr dirty="0" sz="1100" spc="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7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dirty="0" sz="1100" spc="-75">
                          <a:latin typeface="Arial"/>
                          <a:cs typeface="Arial"/>
                        </a:rPr>
                        <a:t>Camcoders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dirty="0" sz="1100" spc="-55">
                          <a:latin typeface="Arial"/>
                          <a:cs typeface="Arial"/>
                        </a:rPr>
                        <a:t>9.34%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dirty="0" sz="1100" spc="-50">
                          <a:latin typeface="Arial"/>
                          <a:cs typeface="Arial"/>
                        </a:rPr>
                        <a:t>Washers/Dryers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1175"/>
                        </a:lnSpc>
                      </a:pPr>
                      <a:r>
                        <a:rPr dirty="0" sz="1100" spc="-55">
                          <a:latin typeface="Arial"/>
                          <a:cs typeface="Arial"/>
                        </a:rPr>
                        <a:t>3.22%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202565"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dirty="0" sz="1100" spc="-50">
                          <a:latin typeface="Arial"/>
                          <a:cs typeface="Arial"/>
                        </a:rPr>
                        <a:t>Cluster</a:t>
                      </a:r>
                      <a:r>
                        <a:rPr dirty="0" sz="1100" spc="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7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dirty="0" sz="1100" spc="-50">
                          <a:latin typeface="Arial"/>
                          <a:cs typeface="Arial"/>
                        </a:rPr>
                        <a:t>Washers/Dryers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dirty="0" sz="1100" spc="-60">
                          <a:latin typeface="Arial"/>
                          <a:cs typeface="Arial"/>
                        </a:rPr>
                        <a:t>35.89%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dirty="0" sz="1100" spc="70">
                          <a:latin typeface="Arial"/>
                          <a:cs typeface="Arial"/>
                        </a:rPr>
                        <a:t>D/L</a:t>
                      </a:r>
                      <a:r>
                        <a:rPr dirty="0" sz="1100" spc="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14">
                          <a:latin typeface="Arial"/>
                          <a:cs typeface="Arial"/>
                        </a:rPr>
                        <a:t>Games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175"/>
                        </a:lnSpc>
                      </a:pPr>
                      <a:r>
                        <a:rPr dirty="0" sz="1100" spc="-55">
                          <a:latin typeface="Arial"/>
                          <a:cs typeface="Arial"/>
                        </a:rPr>
                        <a:t>3.25%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25844" y="1541340"/>
            <a:ext cx="4254500" cy="16249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426845">
              <a:lnSpc>
                <a:spcPct val="100000"/>
              </a:lnSpc>
              <a:spcBef>
                <a:spcPts val="95"/>
              </a:spcBef>
            </a:pPr>
            <a:r>
              <a:rPr dirty="0" sz="1000" spc="-40">
                <a:solidFill>
                  <a:srgbClr val="3333B2"/>
                </a:solidFill>
                <a:latin typeface="Arial"/>
                <a:cs typeface="Arial"/>
              </a:rPr>
              <a:t>Table:</a:t>
            </a:r>
            <a:r>
              <a:rPr dirty="0" sz="1000" spc="-40">
                <a:latin typeface="Arial"/>
                <a:cs typeface="Arial"/>
              </a:rPr>
              <a:t>Best </a:t>
            </a:r>
            <a:r>
              <a:rPr dirty="0" sz="1000" spc="-45">
                <a:latin typeface="Arial"/>
                <a:cs typeface="Arial"/>
              </a:rPr>
              <a:t>Selling</a:t>
            </a:r>
            <a:r>
              <a:rPr dirty="0" sz="1000" spc="-100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Products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 marR="5080">
              <a:lnSpc>
                <a:spcPct val="102600"/>
              </a:lnSpc>
              <a:spcBef>
                <a:spcPts val="765"/>
              </a:spcBef>
            </a:pPr>
            <a:r>
              <a:rPr dirty="0" sz="1100" spc="-70">
                <a:latin typeface="Arial"/>
                <a:cs typeface="Arial"/>
              </a:rPr>
              <a:t>As </a:t>
            </a:r>
            <a:r>
              <a:rPr dirty="0" sz="1100" spc="-105">
                <a:latin typeface="Arial"/>
                <a:cs typeface="Arial"/>
              </a:rPr>
              <a:t>we </a:t>
            </a:r>
            <a:r>
              <a:rPr dirty="0" sz="1100" spc="-70">
                <a:latin typeface="Arial"/>
                <a:cs typeface="Arial"/>
              </a:rPr>
              <a:t>can </a:t>
            </a:r>
            <a:r>
              <a:rPr dirty="0" sz="1100" spc="-30">
                <a:latin typeface="Arial"/>
                <a:cs typeface="Arial"/>
              </a:rPr>
              <a:t>notice, the </a:t>
            </a:r>
            <a:r>
              <a:rPr dirty="0" sz="1100" spc="-50">
                <a:latin typeface="Arial"/>
                <a:cs typeface="Arial"/>
              </a:rPr>
              <a:t>best selling </a:t>
            </a:r>
            <a:r>
              <a:rPr dirty="0" sz="1100" spc="-30">
                <a:latin typeface="Arial"/>
                <a:cs typeface="Arial"/>
              </a:rPr>
              <a:t>product </a:t>
            </a:r>
            <a:r>
              <a:rPr dirty="0" sz="1100" spc="-45">
                <a:latin typeface="Arial"/>
                <a:cs typeface="Arial"/>
              </a:rPr>
              <a:t>(due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fact </a:t>
            </a:r>
            <a:r>
              <a:rPr dirty="0" sz="1100" spc="5">
                <a:latin typeface="Arial"/>
                <a:cs typeface="Arial"/>
              </a:rPr>
              <a:t>that </a:t>
            </a:r>
            <a:r>
              <a:rPr dirty="0" sz="1100" spc="-70">
                <a:latin typeface="Arial"/>
                <a:cs typeface="Arial"/>
              </a:rPr>
              <a:t>17622 </a:t>
            </a:r>
            <a:r>
              <a:rPr dirty="0" sz="1100" spc="-20">
                <a:latin typeface="Arial"/>
                <a:cs typeface="Arial"/>
              </a:rPr>
              <a:t>of 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5">
                <a:latin typeface="Arial"/>
                <a:cs typeface="Arial"/>
              </a:rPr>
              <a:t>total </a:t>
            </a:r>
            <a:r>
              <a:rPr dirty="0" sz="1100" spc="-75">
                <a:latin typeface="Arial"/>
                <a:cs typeface="Arial"/>
              </a:rPr>
              <a:t>consumers </a:t>
            </a:r>
            <a:r>
              <a:rPr dirty="0" sz="1100" spc="-55">
                <a:latin typeface="Arial"/>
                <a:cs typeface="Arial"/>
              </a:rPr>
              <a:t>belong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60">
                <a:latin typeface="Arial"/>
                <a:cs typeface="Arial"/>
              </a:rPr>
              <a:t>Clusters </a:t>
            </a:r>
            <a:r>
              <a:rPr dirty="0" sz="1100" spc="-70">
                <a:latin typeface="Arial"/>
                <a:cs typeface="Arial"/>
              </a:rPr>
              <a:t>1 </a:t>
            </a:r>
            <a:r>
              <a:rPr dirty="0" sz="1100" spc="-65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3) </a:t>
            </a:r>
            <a:r>
              <a:rPr dirty="0" sz="1100" spc="-105">
                <a:latin typeface="Arial"/>
                <a:cs typeface="Arial"/>
              </a:rPr>
              <a:t>was </a:t>
            </a:r>
            <a:r>
              <a:rPr dirty="0" sz="1100" spc="-40">
                <a:latin typeface="Arial"/>
                <a:cs typeface="Arial"/>
              </a:rPr>
              <a:t>products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30">
                <a:latin typeface="Arial"/>
                <a:cs typeface="Arial"/>
              </a:rPr>
              <a:t>the  </a:t>
            </a:r>
            <a:r>
              <a:rPr dirty="0" sz="1100" spc="-85">
                <a:latin typeface="Arial"/>
                <a:cs typeface="Arial"/>
              </a:rPr>
              <a:t>Washers </a:t>
            </a:r>
            <a:r>
              <a:rPr dirty="0" sz="1100" spc="90">
                <a:latin typeface="Arial"/>
                <a:cs typeface="Arial"/>
              </a:rPr>
              <a:t>&amp; </a:t>
            </a:r>
            <a:r>
              <a:rPr dirty="0" sz="1100" spc="-60">
                <a:latin typeface="Arial"/>
                <a:cs typeface="Arial"/>
              </a:rPr>
              <a:t>Dryers </a:t>
            </a:r>
            <a:r>
              <a:rPr dirty="0" sz="1100" spc="-55">
                <a:latin typeface="Arial"/>
                <a:cs typeface="Arial"/>
              </a:rPr>
              <a:t>category, </a:t>
            </a:r>
            <a:r>
              <a:rPr dirty="0" sz="1100" spc="-50">
                <a:latin typeface="Arial"/>
                <a:cs typeface="Arial"/>
              </a:rPr>
              <a:t>receiving </a:t>
            </a:r>
            <a:r>
              <a:rPr dirty="0" sz="1100" spc="-60">
                <a:latin typeface="Arial"/>
                <a:cs typeface="Arial"/>
              </a:rPr>
              <a:t>over </a:t>
            </a:r>
            <a:r>
              <a:rPr dirty="0" sz="1100" spc="-70">
                <a:latin typeface="Arial"/>
                <a:cs typeface="Arial"/>
              </a:rPr>
              <a:t>35%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5">
                <a:latin typeface="Arial"/>
                <a:cs typeface="Arial"/>
              </a:rPr>
              <a:t>total </a:t>
            </a:r>
            <a:r>
              <a:rPr dirty="0" sz="1100" spc="-70">
                <a:latin typeface="Arial"/>
                <a:cs typeface="Arial"/>
              </a:rPr>
              <a:t>spendings </a:t>
            </a:r>
            <a:r>
              <a:rPr dirty="0" sz="1100" spc="-20">
                <a:latin typeface="Arial"/>
                <a:cs typeface="Arial"/>
              </a:rPr>
              <a:t>of 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70">
                <a:latin typeface="Arial"/>
                <a:cs typeface="Arial"/>
              </a:rPr>
              <a:t>2 </a:t>
            </a:r>
            <a:r>
              <a:rPr dirty="0" sz="1100" spc="-50">
                <a:latin typeface="Arial"/>
                <a:cs typeface="Arial"/>
              </a:rPr>
              <a:t>clusters </a:t>
            </a:r>
            <a:r>
              <a:rPr dirty="0" sz="1100" spc="-65">
                <a:latin typeface="Arial"/>
                <a:cs typeface="Arial"/>
              </a:rPr>
              <a:t>and </a:t>
            </a:r>
            <a:r>
              <a:rPr dirty="0" sz="1100" spc="-55">
                <a:latin typeface="Arial"/>
                <a:cs typeface="Arial"/>
              </a:rPr>
              <a:t>2nd </a:t>
            </a:r>
            <a:r>
              <a:rPr dirty="0" sz="1100" spc="-50">
                <a:latin typeface="Arial"/>
                <a:cs typeface="Arial"/>
              </a:rPr>
              <a:t>best selling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50">
                <a:latin typeface="Arial"/>
                <a:cs typeface="Arial"/>
              </a:rPr>
              <a:t>Cluster </a:t>
            </a:r>
            <a:r>
              <a:rPr dirty="0" sz="1100" spc="-35">
                <a:latin typeface="Arial"/>
                <a:cs typeface="Arial"/>
              </a:rPr>
              <a:t>2. </a:t>
            </a:r>
            <a:r>
              <a:rPr dirty="0" sz="1100" spc="-30">
                <a:latin typeface="Arial"/>
                <a:cs typeface="Arial"/>
              </a:rPr>
              <a:t>Notice </a:t>
            </a:r>
            <a:r>
              <a:rPr dirty="0" sz="1100" spc="5">
                <a:latin typeface="Arial"/>
                <a:cs typeface="Arial"/>
              </a:rPr>
              <a:t>that </a:t>
            </a:r>
            <a:r>
              <a:rPr dirty="0" sz="1100" spc="-90">
                <a:latin typeface="Arial"/>
                <a:cs typeface="Arial"/>
              </a:rPr>
              <a:t>even </a:t>
            </a:r>
            <a:r>
              <a:rPr dirty="0" sz="1100" spc="-35">
                <a:latin typeface="Arial"/>
                <a:cs typeface="Arial"/>
              </a:rPr>
              <a:t>though 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55">
                <a:latin typeface="Arial"/>
                <a:cs typeface="Arial"/>
              </a:rPr>
              <a:t>2nd </a:t>
            </a:r>
            <a:r>
              <a:rPr dirty="0" sz="1100" spc="-50">
                <a:latin typeface="Arial"/>
                <a:cs typeface="Arial"/>
              </a:rPr>
              <a:t>best </a:t>
            </a:r>
            <a:r>
              <a:rPr dirty="0" sz="1100" spc="-30">
                <a:latin typeface="Arial"/>
                <a:cs typeface="Arial"/>
              </a:rPr>
              <a:t>product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15">
                <a:latin typeface="Arial"/>
                <a:cs typeface="Arial"/>
              </a:rPr>
              <a:t>both </a:t>
            </a:r>
            <a:r>
              <a:rPr dirty="0" sz="1100" spc="-70">
                <a:latin typeface="Arial"/>
                <a:cs typeface="Arial"/>
              </a:rPr>
              <a:t>1 </a:t>
            </a:r>
            <a:r>
              <a:rPr dirty="0" sz="1100" spc="-65">
                <a:latin typeface="Arial"/>
                <a:cs typeface="Arial"/>
              </a:rPr>
              <a:t>and </a:t>
            </a:r>
            <a:r>
              <a:rPr dirty="0" sz="1100" spc="-70">
                <a:latin typeface="Arial"/>
                <a:cs typeface="Arial"/>
              </a:rPr>
              <a:t>3 </a:t>
            </a:r>
            <a:r>
              <a:rPr dirty="0" sz="1100" spc="-60">
                <a:latin typeface="Arial"/>
                <a:cs typeface="Arial"/>
              </a:rPr>
              <a:t>Clusters is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25">
                <a:latin typeface="Arial"/>
                <a:cs typeface="Arial"/>
              </a:rPr>
              <a:t>from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55">
                <a:latin typeface="Arial"/>
                <a:cs typeface="Arial"/>
              </a:rPr>
              <a:t>category  </a:t>
            </a:r>
            <a:r>
              <a:rPr dirty="0" sz="1100" spc="-25">
                <a:latin typeface="Arial"/>
                <a:cs typeface="Arial"/>
              </a:rPr>
              <a:t>”Download </a:t>
            </a:r>
            <a:r>
              <a:rPr dirty="0" sz="1100" spc="-55">
                <a:latin typeface="Arial"/>
                <a:cs typeface="Arial"/>
              </a:rPr>
              <a:t>Games”,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first </a:t>
            </a:r>
            <a:r>
              <a:rPr dirty="0" sz="1100" spc="-50">
                <a:latin typeface="Arial"/>
                <a:cs typeface="Arial"/>
              </a:rPr>
              <a:t>Cluster spent </a:t>
            </a:r>
            <a:r>
              <a:rPr dirty="0" sz="1100" spc="-40">
                <a:latin typeface="Arial"/>
                <a:cs typeface="Arial"/>
              </a:rPr>
              <a:t>almost </a:t>
            </a:r>
            <a:r>
              <a:rPr dirty="0" sz="1100" spc="-70">
                <a:latin typeface="Arial"/>
                <a:cs typeface="Arial"/>
              </a:rPr>
              <a:t>35% </a:t>
            </a:r>
            <a:r>
              <a:rPr dirty="0" sz="1100" spc="-60">
                <a:latin typeface="Arial"/>
                <a:cs typeface="Arial"/>
              </a:rPr>
              <a:t>on </a:t>
            </a:r>
            <a:r>
              <a:rPr dirty="0" sz="1100" spc="30">
                <a:latin typeface="Arial"/>
                <a:cs typeface="Arial"/>
              </a:rPr>
              <a:t>it, </a:t>
            </a:r>
            <a:r>
              <a:rPr dirty="0" sz="1100" spc="-40">
                <a:latin typeface="Arial"/>
                <a:cs typeface="Arial"/>
              </a:rPr>
              <a:t>while </a:t>
            </a:r>
            <a:r>
              <a:rPr dirty="0" sz="1100" spc="-30">
                <a:latin typeface="Arial"/>
                <a:cs typeface="Arial"/>
              </a:rPr>
              <a:t>the  </a:t>
            </a:r>
            <a:r>
              <a:rPr dirty="0" sz="1100" spc="-40">
                <a:latin typeface="Arial"/>
                <a:cs typeface="Arial"/>
              </a:rPr>
              <a:t>3rd </a:t>
            </a:r>
            <a:r>
              <a:rPr dirty="0" sz="1100" spc="-50">
                <a:latin typeface="Arial"/>
                <a:cs typeface="Arial"/>
              </a:rPr>
              <a:t>Cluster spent </a:t>
            </a:r>
            <a:r>
              <a:rPr dirty="0" sz="1100" spc="-40">
                <a:latin typeface="Arial"/>
                <a:cs typeface="Arial"/>
              </a:rPr>
              <a:t>only </a:t>
            </a:r>
            <a:r>
              <a:rPr dirty="0" sz="1100" spc="-70">
                <a:latin typeface="Arial"/>
                <a:cs typeface="Arial"/>
              </a:rPr>
              <a:t>3%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15">
                <a:latin typeface="Arial"/>
                <a:cs typeface="Arial"/>
              </a:rPr>
              <a:t>their </a:t>
            </a:r>
            <a:r>
              <a:rPr dirty="0" sz="1100" spc="5">
                <a:latin typeface="Arial"/>
                <a:cs typeface="Arial"/>
              </a:rPr>
              <a:t>total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65">
                <a:latin typeface="Arial"/>
                <a:cs typeface="Arial"/>
              </a:rPr>
              <a:t>spendings.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0"/>
              <a:t>Stavrou </a:t>
            </a:r>
            <a:r>
              <a:rPr dirty="0" spc="-45"/>
              <a:t>Athanasios</a:t>
            </a:r>
            <a:r>
              <a:rPr dirty="0" spc="75"/>
              <a:t> </a:t>
            </a:r>
            <a:r>
              <a:rPr dirty="0" spc="-40"/>
              <a:t>(Contoso)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72170" y="3351784"/>
            <a:ext cx="66294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Contoso</a:t>
            </a:r>
            <a:r>
              <a:rPr dirty="0" sz="600" spc="-50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45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Clustering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30"/>
              <a:t>May </a:t>
            </a:r>
            <a:r>
              <a:rPr dirty="0" spc="-60"/>
              <a:t>11,</a:t>
            </a:r>
            <a:r>
              <a:rPr dirty="0" spc="-45"/>
              <a:t> </a:t>
            </a:r>
            <a:r>
              <a:rPr dirty="0" spc="-65"/>
              <a:t>2018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15"/>
              <a:t> </a:t>
            </a:r>
            <a:r>
              <a:rPr dirty="0" spc="-65"/>
              <a:t>14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06108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75"/>
              <a:t>Yearly</a:t>
            </a:r>
            <a:r>
              <a:rPr dirty="0" spc="-5"/>
              <a:t> </a:t>
            </a:r>
            <a:r>
              <a:rPr dirty="0" spc="-65"/>
              <a:t>Income</a:t>
            </a:r>
          </a:p>
        </p:txBody>
      </p:sp>
      <p:sp>
        <p:nvSpPr>
          <p:cNvPr id="3" name="object 3"/>
          <p:cNvSpPr/>
          <p:nvPr/>
        </p:nvSpPr>
        <p:spPr>
          <a:xfrm>
            <a:off x="1163104" y="856805"/>
            <a:ext cx="2282190" cy="0"/>
          </a:xfrm>
          <a:custGeom>
            <a:avLst/>
            <a:gdLst/>
            <a:ahLst/>
            <a:cxnLst/>
            <a:rect l="l" t="t" r="r" b="b"/>
            <a:pathLst>
              <a:path w="2282190" h="0">
                <a:moveTo>
                  <a:pt x="0" y="0"/>
                </a:moveTo>
                <a:lnTo>
                  <a:pt x="2281783" y="0"/>
                </a:lnTo>
              </a:path>
            </a:pathLst>
          </a:custGeom>
          <a:ln w="110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63104" y="1102537"/>
            <a:ext cx="2282190" cy="0"/>
          </a:xfrm>
          <a:custGeom>
            <a:avLst/>
            <a:gdLst/>
            <a:ahLst/>
            <a:cxnLst/>
            <a:rect l="l" t="t" r="r" b="b"/>
            <a:pathLst>
              <a:path w="2282190" h="0">
                <a:moveTo>
                  <a:pt x="0" y="0"/>
                </a:moveTo>
                <a:lnTo>
                  <a:pt x="2281783" y="0"/>
                </a:lnTo>
              </a:path>
            </a:pathLst>
          </a:custGeom>
          <a:ln w="692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63104" y="1692427"/>
            <a:ext cx="2282190" cy="0"/>
          </a:xfrm>
          <a:custGeom>
            <a:avLst/>
            <a:gdLst/>
            <a:ahLst/>
            <a:cxnLst/>
            <a:rect l="l" t="t" r="r" b="b"/>
            <a:pathLst>
              <a:path w="2282190" h="0">
                <a:moveTo>
                  <a:pt x="0" y="0"/>
                </a:moveTo>
                <a:lnTo>
                  <a:pt x="2281783" y="0"/>
                </a:lnTo>
              </a:path>
            </a:pathLst>
          </a:custGeom>
          <a:ln w="110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25844" y="794192"/>
            <a:ext cx="4340860" cy="206248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785620">
              <a:lnSpc>
                <a:spcPct val="100000"/>
              </a:lnSpc>
              <a:spcBef>
                <a:spcPts val="700"/>
              </a:spcBef>
            </a:pPr>
            <a:r>
              <a:rPr dirty="0" sz="1100" spc="-45" b="1">
                <a:latin typeface="Arial"/>
                <a:cs typeface="Arial"/>
              </a:rPr>
              <a:t>Average </a:t>
            </a:r>
            <a:r>
              <a:rPr dirty="0" sz="1100" spc="-50" b="1">
                <a:latin typeface="Arial"/>
                <a:cs typeface="Arial"/>
              </a:rPr>
              <a:t>Yearly</a:t>
            </a:r>
            <a:r>
              <a:rPr dirty="0" sz="1100" spc="-35" b="1">
                <a:latin typeface="Arial"/>
                <a:cs typeface="Arial"/>
              </a:rPr>
              <a:t> </a:t>
            </a:r>
            <a:r>
              <a:rPr dirty="0" sz="1100" spc="-45" b="1">
                <a:latin typeface="Arial"/>
                <a:cs typeface="Arial"/>
              </a:rPr>
              <a:t>Income</a:t>
            </a:r>
            <a:endParaRPr sz="1100">
              <a:latin typeface="Arial"/>
              <a:cs typeface="Arial"/>
            </a:endParaRPr>
          </a:p>
          <a:p>
            <a:pPr marL="1113155">
              <a:lnSpc>
                <a:spcPct val="100000"/>
              </a:lnSpc>
              <a:spcBef>
                <a:spcPts val="595"/>
              </a:spcBef>
              <a:tabLst>
                <a:tab pos="1784985" algn="l"/>
              </a:tabLst>
            </a:pPr>
            <a:r>
              <a:rPr dirty="0" sz="1100" spc="-50">
                <a:latin typeface="Arial"/>
                <a:cs typeface="Arial"/>
              </a:rPr>
              <a:t>Cluster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-70">
                <a:latin typeface="Arial"/>
                <a:cs typeface="Arial"/>
              </a:rPr>
              <a:t>1	</a:t>
            </a:r>
            <a:r>
              <a:rPr dirty="0" sz="1100" spc="-60">
                <a:latin typeface="Arial"/>
                <a:cs typeface="Arial"/>
              </a:rPr>
              <a:t>73.897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35">
                <a:latin typeface="Arial Black"/>
                <a:cs typeface="Arial Black"/>
              </a:rPr>
              <a:t>e</a:t>
            </a:r>
            <a:endParaRPr sz="1100">
              <a:latin typeface="Arial Black"/>
              <a:cs typeface="Arial Black"/>
            </a:endParaRPr>
          </a:p>
          <a:p>
            <a:pPr marL="1113155">
              <a:lnSpc>
                <a:spcPct val="100000"/>
              </a:lnSpc>
              <a:spcBef>
                <a:spcPts val="35"/>
              </a:spcBef>
              <a:tabLst>
                <a:tab pos="1784985" algn="l"/>
              </a:tabLst>
            </a:pPr>
            <a:r>
              <a:rPr dirty="0" sz="1100" spc="-50">
                <a:latin typeface="Arial"/>
                <a:cs typeface="Arial"/>
              </a:rPr>
              <a:t>Cluster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-70">
                <a:latin typeface="Arial"/>
                <a:cs typeface="Arial"/>
              </a:rPr>
              <a:t>2	</a:t>
            </a:r>
            <a:r>
              <a:rPr dirty="0" sz="1100" spc="-55">
                <a:latin typeface="Arial"/>
                <a:cs typeface="Arial"/>
              </a:rPr>
              <a:t>9.947.287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35">
                <a:latin typeface="Arial Black"/>
                <a:cs typeface="Arial Black"/>
              </a:rPr>
              <a:t>e</a:t>
            </a:r>
            <a:endParaRPr sz="1100">
              <a:latin typeface="Arial Black"/>
              <a:cs typeface="Arial Black"/>
            </a:endParaRPr>
          </a:p>
          <a:p>
            <a:pPr marL="1113155">
              <a:lnSpc>
                <a:spcPct val="100000"/>
              </a:lnSpc>
              <a:spcBef>
                <a:spcPts val="35"/>
              </a:spcBef>
              <a:tabLst>
                <a:tab pos="1784985" algn="l"/>
              </a:tabLst>
            </a:pPr>
            <a:r>
              <a:rPr dirty="0" sz="1100" spc="-50">
                <a:latin typeface="Arial"/>
                <a:cs typeface="Arial"/>
              </a:rPr>
              <a:t>Cluster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-70">
                <a:latin typeface="Arial"/>
                <a:cs typeface="Arial"/>
              </a:rPr>
              <a:t>3	</a:t>
            </a:r>
            <a:r>
              <a:rPr dirty="0" sz="1100" spc="-60">
                <a:latin typeface="Arial"/>
                <a:cs typeface="Arial"/>
              </a:rPr>
              <a:t>198.204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35">
                <a:latin typeface="Arial Black"/>
                <a:cs typeface="Arial Black"/>
              </a:rPr>
              <a:t>e</a:t>
            </a:r>
            <a:endParaRPr sz="1100">
              <a:latin typeface="Arial Black"/>
              <a:cs typeface="Arial Black"/>
            </a:endParaRPr>
          </a:p>
          <a:p>
            <a:pPr marL="1314450">
              <a:lnSpc>
                <a:spcPct val="100000"/>
              </a:lnSpc>
              <a:spcBef>
                <a:spcPts val="960"/>
              </a:spcBef>
            </a:pPr>
            <a:r>
              <a:rPr dirty="0" sz="1000" spc="-50">
                <a:solidFill>
                  <a:srgbClr val="3333B2"/>
                </a:solidFill>
                <a:latin typeface="Arial"/>
                <a:cs typeface="Arial"/>
              </a:rPr>
              <a:t>Table:</a:t>
            </a:r>
            <a:r>
              <a:rPr dirty="0" sz="1000" spc="-50">
                <a:latin typeface="Arial"/>
                <a:cs typeface="Arial"/>
              </a:rPr>
              <a:t>Yearly </a:t>
            </a:r>
            <a:r>
              <a:rPr dirty="0" sz="1000" spc="-55">
                <a:latin typeface="Arial"/>
                <a:cs typeface="Arial"/>
              </a:rPr>
              <a:t>Income </a:t>
            </a:r>
            <a:r>
              <a:rPr dirty="0" sz="1000" spc="-60">
                <a:latin typeface="Arial"/>
                <a:cs typeface="Arial"/>
              </a:rPr>
              <a:t>by</a:t>
            </a:r>
            <a:r>
              <a:rPr dirty="0" sz="1000" spc="35">
                <a:latin typeface="Arial"/>
                <a:cs typeface="Arial"/>
              </a:rPr>
              <a:t> </a:t>
            </a:r>
            <a:r>
              <a:rPr dirty="0" sz="1000" spc="-55">
                <a:latin typeface="Arial"/>
                <a:cs typeface="Arial"/>
              </a:rPr>
              <a:t>Clusters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 marR="5080">
              <a:lnSpc>
                <a:spcPct val="102600"/>
              </a:lnSpc>
              <a:spcBef>
                <a:spcPts val="760"/>
              </a:spcBef>
            </a:pPr>
            <a:r>
              <a:rPr dirty="0" sz="1100" spc="-40">
                <a:latin typeface="Arial"/>
                <a:cs typeface="Arial"/>
              </a:rPr>
              <a:t>The </a:t>
            </a:r>
            <a:r>
              <a:rPr dirty="0" sz="1100" spc="-70">
                <a:latin typeface="Arial"/>
                <a:cs typeface="Arial"/>
              </a:rPr>
              <a:t>Average </a:t>
            </a:r>
            <a:r>
              <a:rPr dirty="0" sz="1100" spc="-65">
                <a:latin typeface="Arial"/>
                <a:cs typeface="Arial"/>
              </a:rPr>
              <a:t>Yearly Income </a:t>
            </a:r>
            <a:r>
              <a:rPr dirty="0" sz="1100" spc="-90">
                <a:latin typeface="Arial"/>
                <a:cs typeface="Arial"/>
              </a:rPr>
              <a:t>has </a:t>
            </a:r>
            <a:r>
              <a:rPr dirty="0" sz="1100" spc="-65">
                <a:latin typeface="Arial"/>
                <a:cs typeface="Arial"/>
              </a:rPr>
              <a:t>no </a:t>
            </a:r>
            <a:r>
              <a:rPr dirty="0" sz="1100" spc="-60">
                <a:latin typeface="Arial"/>
                <a:cs typeface="Arial"/>
              </a:rPr>
              <a:t>meaning </a:t>
            </a:r>
            <a:r>
              <a:rPr dirty="0" sz="1100" spc="-25">
                <a:latin typeface="Arial"/>
                <a:cs typeface="Arial"/>
              </a:rPr>
              <a:t>for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55">
                <a:latin typeface="Arial"/>
                <a:cs typeface="Arial"/>
              </a:rPr>
              <a:t>2nd </a:t>
            </a:r>
            <a:r>
              <a:rPr dirty="0" sz="1100" spc="-45">
                <a:latin typeface="Arial"/>
                <a:cs typeface="Arial"/>
              </a:rPr>
              <a:t>Cluster, </a:t>
            </a:r>
            <a:r>
              <a:rPr dirty="0" sz="1100" spc="50">
                <a:latin typeface="Arial"/>
                <a:cs typeface="Arial"/>
              </a:rPr>
              <a:t>it </a:t>
            </a:r>
            <a:r>
              <a:rPr dirty="0" sz="1100" spc="-45">
                <a:latin typeface="Arial"/>
                <a:cs typeface="Arial"/>
              </a:rPr>
              <a:t>could  </a:t>
            </a:r>
            <a:r>
              <a:rPr dirty="0" sz="1100" spc="-75">
                <a:latin typeface="Arial"/>
                <a:cs typeface="Arial"/>
              </a:rPr>
              <a:t>be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40">
                <a:latin typeface="Arial"/>
                <a:cs typeface="Arial"/>
              </a:rPr>
              <a:t>Return </a:t>
            </a:r>
            <a:r>
              <a:rPr dirty="0" sz="1100" spc="-60">
                <a:latin typeface="Arial"/>
                <a:cs typeface="Arial"/>
              </a:rPr>
              <a:t>on </a:t>
            </a:r>
            <a:r>
              <a:rPr dirty="0" sz="1100" spc="-75">
                <a:latin typeface="Arial"/>
                <a:cs typeface="Arial"/>
              </a:rPr>
              <a:t>Assets </a:t>
            </a:r>
            <a:r>
              <a:rPr dirty="0" sz="1100" spc="-25">
                <a:latin typeface="Arial"/>
                <a:cs typeface="Arial"/>
              </a:rPr>
              <a:t>(RoE), </a:t>
            </a:r>
            <a:r>
              <a:rPr dirty="0" sz="1100" spc="-40">
                <a:latin typeface="Arial"/>
                <a:cs typeface="Arial"/>
              </a:rPr>
              <a:t>Return </a:t>
            </a:r>
            <a:r>
              <a:rPr dirty="0" sz="1100" spc="-50">
                <a:latin typeface="Arial"/>
                <a:cs typeface="Arial"/>
              </a:rPr>
              <a:t>or </a:t>
            </a:r>
            <a:r>
              <a:rPr dirty="0" sz="1100" spc="-30">
                <a:latin typeface="Arial"/>
                <a:cs typeface="Arial"/>
              </a:rPr>
              <a:t>Equity (RoE) </a:t>
            </a:r>
            <a:r>
              <a:rPr dirty="0" sz="1100" spc="-50">
                <a:latin typeface="Arial"/>
                <a:cs typeface="Arial"/>
              </a:rPr>
              <a:t>or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70">
                <a:latin typeface="Arial"/>
                <a:cs typeface="Arial"/>
              </a:rPr>
              <a:t>year’s </a:t>
            </a:r>
            <a:r>
              <a:rPr dirty="0" sz="1100" spc="5">
                <a:latin typeface="Arial"/>
                <a:cs typeface="Arial"/>
              </a:rPr>
              <a:t>total  </a:t>
            </a:r>
            <a:r>
              <a:rPr dirty="0" sz="1100" spc="-75">
                <a:latin typeface="Arial"/>
                <a:cs typeface="Arial"/>
              </a:rPr>
              <a:t>revenues. </a:t>
            </a:r>
            <a:r>
              <a:rPr dirty="0" sz="1100" spc="-60">
                <a:latin typeface="Arial"/>
                <a:cs typeface="Arial"/>
              </a:rPr>
              <a:t>When </a:t>
            </a:r>
            <a:r>
              <a:rPr dirty="0" sz="1100" spc="50">
                <a:latin typeface="Arial"/>
                <a:cs typeface="Arial"/>
              </a:rPr>
              <a:t>it </a:t>
            </a:r>
            <a:r>
              <a:rPr dirty="0" sz="1100" spc="-90">
                <a:latin typeface="Arial"/>
                <a:cs typeface="Arial"/>
              </a:rPr>
              <a:t>comes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35">
                <a:latin typeface="Arial"/>
                <a:cs typeface="Arial"/>
              </a:rPr>
              <a:t>individuals, </a:t>
            </a:r>
            <a:r>
              <a:rPr dirty="0" sz="1100" spc="-50">
                <a:latin typeface="Arial"/>
                <a:cs typeface="Arial"/>
              </a:rPr>
              <a:t>Cluster </a:t>
            </a:r>
            <a:r>
              <a:rPr dirty="0" sz="1100" spc="-70">
                <a:latin typeface="Arial"/>
                <a:cs typeface="Arial"/>
              </a:rPr>
              <a:t>3 </a:t>
            </a:r>
            <a:r>
              <a:rPr dirty="0" sz="1100" spc="-90">
                <a:latin typeface="Arial"/>
                <a:cs typeface="Arial"/>
              </a:rPr>
              <a:t>has </a:t>
            </a:r>
            <a:r>
              <a:rPr dirty="0" sz="1100" spc="-50">
                <a:latin typeface="Arial"/>
                <a:cs typeface="Arial"/>
              </a:rPr>
              <a:t>higher </a:t>
            </a:r>
            <a:r>
              <a:rPr dirty="0" sz="1100" spc="-80">
                <a:latin typeface="Arial"/>
                <a:cs typeface="Arial"/>
              </a:rPr>
              <a:t>average  </a:t>
            </a:r>
            <a:r>
              <a:rPr dirty="0" sz="1100" spc="-60">
                <a:latin typeface="Arial"/>
                <a:cs typeface="Arial"/>
              </a:rPr>
              <a:t>yearly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income.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0"/>
              <a:t>Stavrou </a:t>
            </a:r>
            <a:r>
              <a:rPr dirty="0" spc="-45"/>
              <a:t>Athanasios</a:t>
            </a:r>
            <a:r>
              <a:rPr dirty="0" spc="75"/>
              <a:t> </a:t>
            </a:r>
            <a:r>
              <a:rPr dirty="0" spc="-40"/>
              <a:t>(Contoso)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72170" y="3351784"/>
            <a:ext cx="66294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Contoso</a:t>
            </a:r>
            <a:r>
              <a:rPr dirty="0" sz="600" spc="-50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45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Clustering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30"/>
              <a:t>May </a:t>
            </a:r>
            <a:r>
              <a:rPr dirty="0" spc="-60"/>
              <a:t>11,</a:t>
            </a:r>
            <a:r>
              <a:rPr dirty="0" spc="-45"/>
              <a:t> </a:t>
            </a:r>
            <a:r>
              <a:rPr dirty="0" spc="-65"/>
              <a:t>2018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15"/>
              <a:t> </a:t>
            </a:r>
            <a:r>
              <a:rPr dirty="0" spc="-65"/>
              <a:t>14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9634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Marital </a:t>
            </a:r>
            <a:r>
              <a:rPr dirty="0" spc="-25"/>
              <a:t>Status </a:t>
            </a:r>
            <a:r>
              <a:rPr dirty="0" spc="-75"/>
              <a:t>by</a:t>
            </a:r>
            <a:r>
              <a:rPr dirty="0" spc="170"/>
              <a:t> </a:t>
            </a:r>
            <a:r>
              <a:rPr dirty="0" spc="-55"/>
              <a:t>Clusters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60399" y="925639"/>
          <a:ext cx="2287270" cy="847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830"/>
                <a:gridCol w="440055"/>
                <a:gridCol w="642620"/>
                <a:gridCol w="532130"/>
              </a:tblGrid>
              <a:tr h="2451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100" spc="120" b="1">
                          <a:latin typeface="Arial"/>
                          <a:cs typeface="Arial"/>
                        </a:rPr>
                        <a:t>N/A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100" spc="-20" b="1">
                          <a:latin typeface="Arial"/>
                          <a:cs typeface="Arial"/>
                        </a:rPr>
                        <a:t>Married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100" spc="-55" b="1">
                          <a:latin typeface="Arial"/>
                          <a:cs typeface="Arial"/>
                        </a:rPr>
                        <a:t>Single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46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100" spc="-50">
                          <a:latin typeface="Arial"/>
                          <a:cs typeface="Arial"/>
                        </a:rPr>
                        <a:t>Cluster</a:t>
                      </a:r>
                      <a:r>
                        <a:rPr dirty="0" sz="1100" spc="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7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100" spc="-70">
                          <a:latin typeface="Arial"/>
                          <a:cs typeface="Arial"/>
                        </a:rPr>
                        <a:t>34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100" spc="-70">
                          <a:latin typeface="Arial"/>
                          <a:cs typeface="Arial"/>
                        </a:rPr>
                        <a:t>8763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100" spc="-70">
                          <a:latin typeface="Arial"/>
                          <a:cs typeface="Arial"/>
                        </a:rPr>
                        <a:t>7522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dirty="0" sz="1100" spc="-50">
                          <a:latin typeface="Arial"/>
                          <a:cs typeface="Arial"/>
                        </a:rPr>
                        <a:t>Cluster</a:t>
                      </a:r>
                      <a:r>
                        <a:rPr dirty="0" sz="1100" spc="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7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dirty="0" sz="1100" spc="-70">
                          <a:latin typeface="Arial"/>
                          <a:cs typeface="Arial"/>
                        </a:rPr>
                        <a:t>187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202565"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dirty="0" sz="1100" spc="-50">
                          <a:latin typeface="Arial"/>
                          <a:cs typeface="Arial"/>
                        </a:rPr>
                        <a:t>Cluster</a:t>
                      </a:r>
                      <a:r>
                        <a:rPr dirty="0" sz="1100" spc="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7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dirty="0" sz="1100" spc="-70">
                          <a:latin typeface="Arial"/>
                          <a:cs typeface="Arial"/>
                        </a:rPr>
                        <a:t>825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dirty="0" sz="1100" spc="-70">
                          <a:latin typeface="Arial"/>
                          <a:cs typeface="Arial"/>
                        </a:rPr>
                        <a:t>469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25844" y="1816663"/>
            <a:ext cx="4271645" cy="9366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1671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solidFill>
                  <a:srgbClr val="3333B2"/>
                </a:solidFill>
                <a:latin typeface="Arial"/>
                <a:cs typeface="Arial"/>
              </a:rPr>
              <a:t>Table:</a:t>
            </a:r>
            <a:r>
              <a:rPr dirty="0" sz="1000" spc="-25">
                <a:latin typeface="Arial"/>
                <a:cs typeface="Arial"/>
              </a:rPr>
              <a:t>Marital</a:t>
            </a:r>
            <a:r>
              <a:rPr dirty="0" sz="1000" spc="45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Status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 marR="5080">
              <a:lnSpc>
                <a:spcPct val="102600"/>
              </a:lnSpc>
              <a:spcBef>
                <a:spcPts val="765"/>
              </a:spcBef>
            </a:pPr>
            <a:r>
              <a:rPr dirty="0" sz="1100" spc="-90">
                <a:latin typeface="Arial"/>
                <a:cs typeface="Arial"/>
              </a:rPr>
              <a:t>We </a:t>
            </a:r>
            <a:r>
              <a:rPr dirty="0" sz="1100" spc="-130">
                <a:latin typeface="Arial"/>
                <a:cs typeface="Arial"/>
              </a:rPr>
              <a:t>see </a:t>
            </a:r>
            <a:r>
              <a:rPr dirty="0" sz="1100" spc="5">
                <a:latin typeface="Arial"/>
                <a:cs typeface="Arial"/>
              </a:rPr>
              <a:t>that </a:t>
            </a:r>
            <a:r>
              <a:rPr dirty="0" sz="1100" spc="-45">
                <a:latin typeface="Arial"/>
                <a:cs typeface="Arial"/>
              </a:rPr>
              <a:t>most </a:t>
            </a:r>
            <a:r>
              <a:rPr dirty="0" sz="1100" spc="-65">
                <a:latin typeface="Arial"/>
                <a:cs typeface="Arial"/>
              </a:rPr>
              <a:t>people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30">
                <a:latin typeface="Arial"/>
                <a:cs typeface="Arial"/>
              </a:rPr>
              <a:t>the population </a:t>
            </a:r>
            <a:r>
              <a:rPr dirty="0" sz="1100" spc="-80">
                <a:latin typeface="Arial"/>
                <a:cs typeface="Arial"/>
              </a:rPr>
              <a:t>are </a:t>
            </a:r>
            <a:r>
              <a:rPr dirty="0" sz="1100" spc="-30">
                <a:latin typeface="Arial"/>
                <a:cs typeface="Arial"/>
              </a:rPr>
              <a:t>Married, </a:t>
            </a:r>
            <a:r>
              <a:rPr dirty="0" sz="1100" spc="-5">
                <a:latin typeface="Arial"/>
                <a:cs typeface="Arial"/>
              </a:rPr>
              <a:t>but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50">
                <a:latin typeface="Arial"/>
                <a:cs typeface="Arial"/>
              </a:rPr>
              <a:t>Cluster </a:t>
            </a:r>
            <a:r>
              <a:rPr dirty="0" sz="1100" spc="-70">
                <a:latin typeface="Arial"/>
                <a:cs typeface="Arial"/>
              </a:rPr>
              <a:t>3  </a:t>
            </a:r>
            <a:r>
              <a:rPr dirty="0" sz="1100" spc="-40">
                <a:latin typeface="Arial"/>
                <a:cs typeface="Arial"/>
              </a:rPr>
              <a:t>almost </a:t>
            </a:r>
            <a:r>
              <a:rPr dirty="0" sz="1100" spc="-35">
                <a:latin typeface="Arial"/>
                <a:cs typeface="Arial"/>
              </a:rPr>
              <a:t>two </a:t>
            </a:r>
            <a:r>
              <a:rPr dirty="0" sz="1100" spc="-10">
                <a:latin typeface="Arial"/>
                <a:cs typeface="Arial"/>
              </a:rPr>
              <a:t>out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45">
                <a:latin typeface="Arial"/>
                <a:cs typeface="Arial"/>
              </a:rPr>
              <a:t>three </a:t>
            </a:r>
            <a:r>
              <a:rPr dirty="0" sz="1100" spc="-75">
                <a:latin typeface="Arial"/>
                <a:cs typeface="Arial"/>
              </a:rPr>
              <a:t>consumers </a:t>
            </a:r>
            <a:r>
              <a:rPr dirty="0" sz="1100" spc="-80">
                <a:latin typeface="Arial"/>
                <a:cs typeface="Arial"/>
              </a:rPr>
              <a:t>are </a:t>
            </a:r>
            <a:r>
              <a:rPr dirty="0" sz="1100" spc="-30">
                <a:latin typeface="Arial"/>
                <a:cs typeface="Arial"/>
              </a:rPr>
              <a:t>Married, </a:t>
            </a:r>
            <a:r>
              <a:rPr dirty="0" sz="1100" spc="-40">
                <a:latin typeface="Arial"/>
                <a:cs typeface="Arial"/>
              </a:rPr>
              <a:t>while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50">
                <a:latin typeface="Arial"/>
                <a:cs typeface="Arial"/>
              </a:rPr>
              <a:t>Cluster </a:t>
            </a:r>
            <a:r>
              <a:rPr dirty="0" sz="1100" spc="-70">
                <a:latin typeface="Arial"/>
                <a:cs typeface="Arial"/>
              </a:rPr>
              <a:t>1 </a:t>
            </a:r>
            <a:r>
              <a:rPr dirty="0" sz="1100" spc="-40">
                <a:latin typeface="Arial"/>
                <a:cs typeface="Arial"/>
              </a:rPr>
              <a:t>almost  </a:t>
            </a:r>
            <a:r>
              <a:rPr dirty="0" sz="1100" spc="-70">
                <a:latin typeface="Arial"/>
                <a:cs typeface="Arial"/>
              </a:rPr>
              <a:t>50 </a:t>
            </a:r>
            <a:r>
              <a:rPr dirty="0" sz="1100" spc="-45">
                <a:latin typeface="Arial"/>
                <a:cs typeface="Arial"/>
              </a:rPr>
              <a:t>percent </a:t>
            </a:r>
            <a:r>
              <a:rPr dirty="0" sz="1100" spc="-80">
                <a:latin typeface="Arial"/>
                <a:cs typeface="Arial"/>
              </a:rPr>
              <a:t>are</a:t>
            </a:r>
            <a:r>
              <a:rPr dirty="0" sz="1100" spc="40">
                <a:latin typeface="Arial"/>
                <a:cs typeface="Arial"/>
              </a:rPr>
              <a:t> </a:t>
            </a:r>
            <a:r>
              <a:rPr dirty="0" sz="1100" spc="-30">
                <a:latin typeface="Arial"/>
                <a:cs typeface="Arial"/>
              </a:rPr>
              <a:t>Married.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0"/>
              <a:t>Stavrou </a:t>
            </a:r>
            <a:r>
              <a:rPr dirty="0" spc="-45"/>
              <a:t>Athanasios</a:t>
            </a:r>
            <a:r>
              <a:rPr dirty="0" spc="75"/>
              <a:t> </a:t>
            </a:r>
            <a:r>
              <a:rPr dirty="0" spc="-40"/>
              <a:t>(Contoso)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72170" y="3351784"/>
            <a:ext cx="66294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Contoso</a:t>
            </a:r>
            <a:r>
              <a:rPr dirty="0" sz="600" spc="-50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45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Clustering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30"/>
              <a:t>May </a:t>
            </a:r>
            <a:r>
              <a:rPr dirty="0" spc="-60"/>
              <a:t>11,</a:t>
            </a:r>
            <a:r>
              <a:rPr dirty="0" spc="-45"/>
              <a:t> </a:t>
            </a:r>
            <a:r>
              <a:rPr dirty="0" spc="-65"/>
              <a:t>2018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15"/>
              <a:t> </a:t>
            </a:r>
            <a:r>
              <a:rPr dirty="0" spc="-65"/>
              <a:t>14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9183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65"/>
              <a:t>Revenues </a:t>
            </a:r>
            <a:r>
              <a:rPr dirty="0" spc="-35"/>
              <a:t>/ </a:t>
            </a:r>
            <a:r>
              <a:rPr dirty="0" spc="-30"/>
              <a:t>Units </a:t>
            </a:r>
            <a:r>
              <a:rPr dirty="0" spc="-35"/>
              <a:t>/</a:t>
            </a:r>
            <a:r>
              <a:rPr dirty="0" spc="254"/>
              <a:t> </a:t>
            </a:r>
            <a:r>
              <a:rPr dirty="0" spc="-25"/>
              <a:t>Visits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44169" y="719150"/>
          <a:ext cx="3719829" cy="847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7214"/>
                <a:gridCol w="811530"/>
                <a:gridCol w="1060450"/>
              </a:tblGrid>
              <a:tr h="245110">
                <a:tc>
                  <a:txBody>
                    <a:bodyPr/>
                    <a:lstStyle/>
                    <a:p>
                      <a:pPr marL="74803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100" spc="-10" b="1">
                          <a:latin typeface="Arial"/>
                          <a:cs typeface="Arial"/>
                        </a:rPr>
                        <a:t>Total</a:t>
                      </a:r>
                      <a:r>
                        <a:rPr dirty="0" sz="1100" spc="7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70" b="1">
                          <a:latin typeface="Arial"/>
                          <a:cs typeface="Arial"/>
                        </a:rPr>
                        <a:t>Revenues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100" spc="-30" b="1">
                          <a:latin typeface="Arial"/>
                          <a:cs typeface="Arial"/>
                        </a:rPr>
                        <a:t>Units</a:t>
                      </a:r>
                      <a:r>
                        <a:rPr dirty="0" sz="1100" spc="6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60" b="1">
                          <a:latin typeface="Arial"/>
                          <a:cs typeface="Arial"/>
                        </a:rPr>
                        <a:t>Sold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100" spc="-45" b="1">
                          <a:latin typeface="Arial"/>
                          <a:cs typeface="Arial"/>
                        </a:rPr>
                        <a:t>Average</a:t>
                      </a:r>
                      <a:r>
                        <a:rPr dirty="0" sz="1100" spc="6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40" b="1">
                          <a:latin typeface="Arial"/>
                          <a:cs typeface="Arial"/>
                        </a:rPr>
                        <a:t>Visits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90"/>
                        </a:spcBef>
                        <a:tabLst>
                          <a:tab pos="747395" algn="l"/>
                        </a:tabLst>
                      </a:pPr>
                      <a:r>
                        <a:rPr dirty="0" sz="1100" spc="-50">
                          <a:latin typeface="Arial"/>
                          <a:cs typeface="Arial"/>
                        </a:rPr>
                        <a:t>Cluster</a:t>
                      </a:r>
                      <a:r>
                        <a:rPr dirty="0" sz="1100" spc="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70">
                          <a:latin typeface="Arial"/>
                          <a:cs typeface="Arial"/>
                        </a:rPr>
                        <a:t>1	</a:t>
                      </a:r>
                      <a:r>
                        <a:rPr dirty="0" sz="1100" spc="-55">
                          <a:latin typeface="Arial"/>
                          <a:cs typeface="Arial"/>
                        </a:rPr>
                        <a:t>37.097.453,00</a:t>
                      </a:r>
                      <a:r>
                        <a:rPr dirty="0" sz="1100" spc="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35">
                          <a:latin typeface="Arial Black"/>
                          <a:cs typeface="Arial Black"/>
                        </a:rPr>
                        <a:t>e</a:t>
                      </a:r>
                      <a:endParaRPr sz="1100">
                        <a:latin typeface="Arial Black"/>
                        <a:cs typeface="Arial Black"/>
                      </a:endParaRPr>
                    </a:p>
                  </a:txBody>
                  <a:tcPr marL="0" marR="0" marB="0" marT="2413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100" spc="-60">
                          <a:latin typeface="Arial"/>
                          <a:cs typeface="Arial"/>
                        </a:rPr>
                        <a:t>354.168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100" spc="-70">
                          <a:latin typeface="Arial"/>
                          <a:cs typeface="Arial"/>
                        </a:rPr>
                        <a:t>20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75565">
                        <a:lnSpc>
                          <a:spcPts val="1240"/>
                        </a:lnSpc>
                        <a:tabLst>
                          <a:tab pos="747395" algn="l"/>
                        </a:tabLst>
                      </a:pPr>
                      <a:r>
                        <a:rPr dirty="0" sz="1100" spc="-50">
                          <a:latin typeface="Arial"/>
                          <a:cs typeface="Arial"/>
                        </a:rPr>
                        <a:t>Cluster</a:t>
                      </a:r>
                      <a:r>
                        <a:rPr dirty="0" sz="1100" spc="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70">
                          <a:latin typeface="Arial"/>
                          <a:cs typeface="Arial"/>
                        </a:rPr>
                        <a:t>2	</a:t>
                      </a:r>
                      <a:r>
                        <a:rPr dirty="0" sz="1100" spc="-55">
                          <a:latin typeface="Arial"/>
                          <a:cs typeface="Arial"/>
                        </a:rPr>
                        <a:t>792.429.016,00</a:t>
                      </a:r>
                      <a:r>
                        <a:rPr dirty="0" sz="1100" spc="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35">
                          <a:latin typeface="Arial Black"/>
                          <a:cs typeface="Arial Black"/>
                        </a:rPr>
                        <a:t>e</a:t>
                      </a:r>
                      <a:endParaRPr sz="1100">
                        <a:latin typeface="Arial Black"/>
                        <a:cs typeface="Arial Black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1240"/>
                        </a:lnSpc>
                      </a:pPr>
                      <a:r>
                        <a:rPr dirty="0" sz="1100" spc="-55">
                          <a:latin typeface="Arial"/>
                          <a:cs typeface="Arial"/>
                        </a:rPr>
                        <a:t>4.543.239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40"/>
                        </a:lnSpc>
                      </a:pPr>
                      <a:r>
                        <a:rPr dirty="0" sz="1100" spc="-70">
                          <a:latin typeface="Arial"/>
                          <a:cs typeface="Arial"/>
                        </a:rPr>
                        <a:t>32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210820">
                <a:tc>
                  <a:txBody>
                    <a:bodyPr/>
                    <a:lstStyle/>
                    <a:p>
                      <a:pPr marL="75565">
                        <a:lnSpc>
                          <a:spcPts val="1240"/>
                        </a:lnSpc>
                        <a:tabLst>
                          <a:tab pos="747395" algn="l"/>
                        </a:tabLst>
                      </a:pPr>
                      <a:r>
                        <a:rPr dirty="0" sz="1100" spc="-50">
                          <a:latin typeface="Arial"/>
                          <a:cs typeface="Arial"/>
                        </a:rPr>
                        <a:t>Cluster</a:t>
                      </a:r>
                      <a:r>
                        <a:rPr dirty="0" sz="1100" spc="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70">
                          <a:latin typeface="Arial"/>
                          <a:cs typeface="Arial"/>
                        </a:rPr>
                        <a:t>3	</a:t>
                      </a:r>
                      <a:r>
                        <a:rPr dirty="0" sz="1100" spc="-55">
                          <a:latin typeface="Arial"/>
                          <a:cs typeface="Arial"/>
                        </a:rPr>
                        <a:t>28.201.572,00</a:t>
                      </a:r>
                      <a:r>
                        <a:rPr dirty="0" sz="1100" spc="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35">
                          <a:latin typeface="Arial Black"/>
                          <a:cs typeface="Arial Black"/>
                        </a:rPr>
                        <a:t>e</a:t>
                      </a:r>
                      <a:endParaRPr sz="1100">
                        <a:latin typeface="Arial Black"/>
                        <a:cs typeface="Arial Black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1240"/>
                        </a:lnSpc>
                      </a:pPr>
                      <a:r>
                        <a:rPr dirty="0" sz="1100" spc="-60">
                          <a:latin typeface="Arial"/>
                          <a:cs typeface="Arial"/>
                        </a:rPr>
                        <a:t>71.603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40"/>
                        </a:lnSpc>
                      </a:pPr>
                      <a:r>
                        <a:rPr dirty="0" sz="1100" spc="-70">
                          <a:latin typeface="Arial"/>
                          <a:cs typeface="Arial"/>
                        </a:rPr>
                        <a:t>29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25844" y="1610174"/>
            <a:ext cx="4356100" cy="14528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437005">
              <a:lnSpc>
                <a:spcPct val="100000"/>
              </a:lnSpc>
              <a:spcBef>
                <a:spcPts val="95"/>
              </a:spcBef>
            </a:pPr>
            <a:r>
              <a:rPr dirty="0" sz="1000" spc="-65">
                <a:solidFill>
                  <a:srgbClr val="3333B2"/>
                </a:solidFill>
                <a:latin typeface="Arial"/>
                <a:cs typeface="Arial"/>
              </a:rPr>
              <a:t>Table:</a:t>
            </a:r>
            <a:r>
              <a:rPr dirty="0" sz="1000" spc="-65">
                <a:latin typeface="Arial"/>
                <a:cs typeface="Arial"/>
              </a:rPr>
              <a:t>Revenues </a:t>
            </a:r>
            <a:r>
              <a:rPr dirty="0" sz="1000" spc="-60">
                <a:latin typeface="Arial"/>
                <a:cs typeface="Arial"/>
              </a:rPr>
              <a:t>by</a:t>
            </a:r>
            <a:r>
              <a:rPr dirty="0" sz="1000" spc="-5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Product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 marR="5080">
              <a:lnSpc>
                <a:spcPct val="102600"/>
              </a:lnSpc>
              <a:spcBef>
                <a:spcPts val="765"/>
              </a:spcBef>
            </a:pPr>
            <a:r>
              <a:rPr dirty="0" sz="1100" spc="-25">
                <a:latin typeface="Arial"/>
                <a:cs typeface="Arial"/>
              </a:rPr>
              <a:t>This </a:t>
            </a:r>
            <a:r>
              <a:rPr dirty="0" sz="1100" spc="-35">
                <a:latin typeface="Arial"/>
                <a:cs typeface="Arial"/>
              </a:rPr>
              <a:t>table </a:t>
            </a:r>
            <a:r>
              <a:rPr dirty="0" sz="1100" spc="-75">
                <a:latin typeface="Arial"/>
                <a:cs typeface="Arial"/>
              </a:rPr>
              <a:t>gives </a:t>
            </a:r>
            <a:r>
              <a:rPr dirty="0" sz="1100" spc="-95">
                <a:latin typeface="Arial"/>
                <a:cs typeface="Arial"/>
              </a:rPr>
              <a:t>us </a:t>
            </a:r>
            <a:r>
              <a:rPr dirty="0" sz="1100" spc="-25">
                <a:latin typeface="Arial"/>
                <a:cs typeface="Arial"/>
              </a:rPr>
              <a:t>information </a:t>
            </a:r>
            <a:r>
              <a:rPr dirty="0" sz="1100" spc="-30">
                <a:latin typeface="Arial"/>
                <a:cs typeface="Arial"/>
              </a:rPr>
              <a:t>about the </a:t>
            </a:r>
            <a:r>
              <a:rPr dirty="0" sz="1100" spc="-15">
                <a:latin typeface="Arial"/>
                <a:cs typeface="Arial"/>
              </a:rPr>
              <a:t>Total </a:t>
            </a:r>
            <a:r>
              <a:rPr dirty="0" sz="1100" spc="-25">
                <a:latin typeface="Arial"/>
                <a:cs typeface="Arial"/>
              </a:rPr>
              <a:t>Units </a:t>
            </a:r>
            <a:r>
              <a:rPr dirty="0" sz="1100" spc="-50">
                <a:latin typeface="Arial"/>
                <a:cs typeface="Arial"/>
              </a:rPr>
              <a:t>Sold, </a:t>
            </a:r>
            <a:r>
              <a:rPr dirty="0" sz="1100" spc="-15">
                <a:latin typeface="Arial"/>
                <a:cs typeface="Arial"/>
              </a:rPr>
              <a:t>their </a:t>
            </a:r>
            <a:r>
              <a:rPr dirty="0" sz="1100" spc="-55">
                <a:latin typeface="Arial"/>
                <a:cs typeface="Arial"/>
              </a:rPr>
              <a:t>respective  </a:t>
            </a:r>
            <a:r>
              <a:rPr dirty="0" sz="1100" spc="-95">
                <a:latin typeface="Arial"/>
                <a:cs typeface="Arial"/>
              </a:rPr>
              <a:t>Revenues </a:t>
            </a:r>
            <a:r>
              <a:rPr dirty="0" sz="1100" spc="-114">
                <a:latin typeface="Arial"/>
                <a:cs typeface="Arial"/>
              </a:rPr>
              <a:t>as </a:t>
            </a:r>
            <a:r>
              <a:rPr dirty="0" sz="1100" spc="-50">
                <a:latin typeface="Arial"/>
                <a:cs typeface="Arial"/>
              </a:rPr>
              <a:t>well </a:t>
            </a:r>
            <a:r>
              <a:rPr dirty="0" sz="1100" spc="-114">
                <a:latin typeface="Arial"/>
                <a:cs typeface="Arial"/>
              </a:rPr>
              <a:t>as </a:t>
            </a:r>
            <a:r>
              <a:rPr dirty="0" sz="1100" spc="-65">
                <a:latin typeface="Arial"/>
                <a:cs typeface="Arial"/>
              </a:rPr>
              <a:t>how </a:t>
            </a:r>
            <a:r>
              <a:rPr dirty="0" sz="1100" spc="-60">
                <a:latin typeface="Arial"/>
                <a:cs typeface="Arial"/>
              </a:rPr>
              <a:t>many </a:t>
            </a:r>
            <a:r>
              <a:rPr dirty="0" sz="1100" spc="-45">
                <a:latin typeface="Arial"/>
                <a:cs typeface="Arial"/>
              </a:rPr>
              <a:t>times </a:t>
            </a:r>
            <a:r>
              <a:rPr dirty="0" sz="1100" spc="-85">
                <a:latin typeface="Arial"/>
                <a:cs typeface="Arial"/>
              </a:rPr>
              <a:t>each </a:t>
            </a:r>
            <a:r>
              <a:rPr dirty="0" sz="1100" spc="-30">
                <a:latin typeface="Arial"/>
                <a:cs typeface="Arial"/>
              </a:rPr>
              <a:t>individual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55">
                <a:latin typeface="Arial"/>
                <a:cs typeface="Arial"/>
              </a:rPr>
              <a:t>respective  </a:t>
            </a:r>
            <a:r>
              <a:rPr dirty="0" sz="1100" spc="-50">
                <a:latin typeface="Arial"/>
                <a:cs typeface="Arial"/>
              </a:rPr>
              <a:t>clusters </a:t>
            </a:r>
            <a:r>
              <a:rPr dirty="0" sz="1100" spc="-35">
                <a:latin typeface="Arial"/>
                <a:cs typeface="Arial"/>
              </a:rPr>
              <a:t>visited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60">
                <a:latin typeface="Arial"/>
                <a:cs typeface="Arial"/>
              </a:rPr>
              <a:t>stores. </a:t>
            </a:r>
            <a:r>
              <a:rPr dirty="0" sz="1100" spc="-55">
                <a:latin typeface="Arial"/>
                <a:cs typeface="Arial"/>
              </a:rPr>
              <a:t>Obviously,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70">
                <a:latin typeface="Arial"/>
                <a:cs typeface="Arial"/>
              </a:rPr>
              <a:t>companies </a:t>
            </a:r>
            <a:r>
              <a:rPr dirty="0" sz="1100" spc="-80">
                <a:latin typeface="Arial"/>
                <a:cs typeface="Arial"/>
              </a:rPr>
              <a:t>have </a:t>
            </a:r>
            <a:r>
              <a:rPr dirty="0" sz="1100" spc="-50">
                <a:latin typeface="Arial"/>
                <a:cs typeface="Arial"/>
              </a:rPr>
              <a:t>spent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45">
                <a:latin typeface="Arial"/>
                <a:cs typeface="Arial"/>
              </a:rPr>
              <a:t>most 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65">
                <a:latin typeface="Arial"/>
                <a:cs typeface="Arial"/>
              </a:rPr>
              <a:t>any </a:t>
            </a:r>
            <a:r>
              <a:rPr dirty="0" sz="1100" spc="-30">
                <a:latin typeface="Arial"/>
                <a:cs typeface="Arial"/>
              </a:rPr>
              <a:t>other </a:t>
            </a:r>
            <a:r>
              <a:rPr dirty="0" sz="1100" spc="-35">
                <a:latin typeface="Arial"/>
                <a:cs typeface="Arial"/>
              </a:rPr>
              <a:t>cluster, </a:t>
            </a:r>
            <a:r>
              <a:rPr dirty="0" sz="1100" spc="-50">
                <a:latin typeface="Arial"/>
                <a:cs typeface="Arial"/>
              </a:rPr>
              <a:t>followed </a:t>
            </a:r>
            <a:r>
              <a:rPr dirty="0" sz="1100" spc="-65">
                <a:latin typeface="Arial"/>
                <a:cs typeface="Arial"/>
              </a:rPr>
              <a:t>by </a:t>
            </a:r>
            <a:r>
              <a:rPr dirty="0" sz="1100" spc="-50">
                <a:latin typeface="Arial"/>
                <a:cs typeface="Arial"/>
              </a:rPr>
              <a:t>Cluster </a:t>
            </a:r>
            <a:r>
              <a:rPr dirty="0" sz="1100" spc="-35">
                <a:latin typeface="Arial"/>
                <a:cs typeface="Arial"/>
              </a:rPr>
              <a:t>1. </a:t>
            </a:r>
            <a:r>
              <a:rPr dirty="0" sz="1100" spc="-30">
                <a:latin typeface="Arial"/>
                <a:cs typeface="Arial"/>
              </a:rPr>
              <a:t>Notice </a:t>
            </a:r>
            <a:r>
              <a:rPr dirty="0" sz="1100" spc="5">
                <a:latin typeface="Arial"/>
                <a:cs typeface="Arial"/>
              </a:rPr>
              <a:t>that </a:t>
            </a:r>
            <a:r>
              <a:rPr dirty="0" sz="1100" spc="-90">
                <a:latin typeface="Arial"/>
                <a:cs typeface="Arial"/>
              </a:rPr>
              <a:t>even </a:t>
            </a:r>
            <a:r>
              <a:rPr dirty="0" sz="1100" spc="-35">
                <a:latin typeface="Arial"/>
                <a:cs typeface="Arial"/>
              </a:rPr>
              <a:t>though  </a:t>
            </a:r>
            <a:r>
              <a:rPr dirty="0" sz="1100" spc="-50">
                <a:latin typeface="Arial"/>
                <a:cs typeface="Arial"/>
              </a:rPr>
              <a:t>Cluster </a:t>
            </a:r>
            <a:r>
              <a:rPr dirty="0" sz="1100" spc="-70">
                <a:latin typeface="Arial"/>
                <a:cs typeface="Arial"/>
              </a:rPr>
              <a:t>1 </a:t>
            </a:r>
            <a:r>
              <a:rPr dirty="0" sz="1100" spc="-90">
                <a:latin typeface="Arial"/>
                <a:cs typeface="Arial"/>
              </a:rPr>
              <a:t>has </a:t>
            </a:r>
            <a:r>
              <a:rPr dirty="0" sz="1100" spc="-60">
                <a:latin typeface="Arial"/>
                <a:cs typeface="Arial"/>
              </a:rPr>
              <a:t>lower </a:t>
            </a:r>
            <a:r>
              <a:rPr dirty="0" sz="1100" spc="-80">
                <a:latin typeface="Arial"/>
                <a:cs typeface="Arial"/>
              </a:rPr>
              <a:t>average </a:t>
            </a:r>
            <a:r>
              <a:rPr dirty="0" sz="1100" spc="-60">
                <a:latin typeface="Arial"/>
                <a:cs typeface="Arial"/>
              </a:rPr>
              <a:t>yearly income </a:t>
            </a:r>
            <a:r>
              <a:rPr dirty="0" sz="1100" spc="-90">
                <a:latin typeface="Arial"/>
                <a:cs typeface="Arial"/>
              </a:rPr>
              <a:t>has </a:t>
            </a:r>
            <a:r>
              <a:rPr dirty="0" sz="1100" spc="-50">
                <a:latin typeface="Arial"/>
                <a:cs typeface="Arial"/>
              </a:rPr>
              <a:t>spent </a:t>
            </a:r>
            <a:r>
              <a:rPr dirty="0" sz="1100" spc="-40">
                <a:latin typeface="Arial"/>
                <a:cs typeface="Arial"/>
              </a:rPr>
              <a:t>almost </a:t>
            </a:r>
            <a:r>
              <a:rPr dirty="0" sz="1100" spc="-70">
                <a:latin typeface="Arial"/>
                <a:cs typeface="Arial"/>
              </a:rPr>
              <a:t>9 </a:t>
            </a:r>
            <a:r>
              <a:rPr dirty="0" sz="1100" spc="-15">
                <a:latin typeface="Arial"/>
                <a:cs typeface="Arial"/>
              </a:rPr>
              <a:t>million  </a:t>
            </a:r>
            <a:r>
              <a:rPr dirty="0" sz="1100" spc="-50">
                <a:latin typeface="Arial"/>
                <a:cs typeface="Arial"/>
              </a:rPr>
              <a:t>higher </a:t>
            </a:r>
            <a:r>
              <a:rPr dirty="0" sz="1100" spc="-25">
                <a:latin typeface="Arial"/>
                <a:cs typeface="Arial"/>
              </a:rPr>
              <a:t>than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50">
                <a:latin typeface="Arial"/>
                <a:cs typeface="Arial"/>
              </a:rPr>
              <a:t>Cluster</a:t>
            </a:r>
            <a:r>
              <a:rPr dirty="0" sz="1100" spc="65">
                <a:latin typeface="Arial"/>
                <a:cs typeface="Arial"/>
              </a:rPr>
              <a:t> </a:t>
            </a:r>
            <a:r>
              <a:rPr dirty="0" sz="1100" spc="-35">
                <a:latin typeface="Arial"/>
                <a:cs typeface="Arial"/>
              </a:rPr>
              <a:t>3.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0"/>
              <a:t>Stavrou </a:t>
            </a:r>
            <a:r>
              <a:rPr dirty="0" spc="-45"/>
              <a:t>Athanasios</a:t>
            </a:r>
            <a:r>
              <a:rPr dirty="0" spc="75"/>
              <a:t> </a:t>
            </a:r>
            <a:r>
              <a:rPr dirty="0" spc="-40"/>
              <a:t>(Contoso)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72170" y="3351784"/>
            <a:ext cx="66294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5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Contoso</a:t>
            </a:r>
            <a:r>
              <a:rPr dirty="0" sz="600" spc="-50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45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Clustering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30"/>
              <a:t>May </a:t>
            </a:r>
            <a:r>
              <a:rPr dirty="0" spc="-60"/>
              <a:t>11,</a:t>
            </a:r>
            <a:r>
              <a:rPr dirty="0" spc="-45"/>
              <a:t> </a:t>
            </a:r>
            <a:r>
              <a:rPr dirty="0" spc="-65"/>
              <a:t>2018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dirty="0" spc="-65"/>
              <a:t>10</a:t>
            </a:fld>
            <a:r>
              <a:rPr dirty="0" spc="-65"/>
              <a:t> </a:t>
            </a:r>
            <a:r>
              <a:rPr dirty="0" spc="45"/>
              <a:t>/</a:t>
            </a:r>
            <a:r>
              <a:rPr dirty="0" spc="-15"/>
              <a:t> </a:t>
            </a:r>
            <a:r>
              <a:rPr dirty="0" spc="-65"/>
              <a:t>14</a:t>
            </a: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Stavrou Athanasios</dc:creator>
  <dc:title>Clients Clustering</dc:title>
  <dcterms:created xsi:type="dcterms:W3CDTF">2018-05-12T18:03:15Z</dcterms:created>
  <dcterms:modified xsi:type="dcterms:W3CDTF">2018-05-12T18:03:15Z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2018-05-12T00:00:00Z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2018-05-12T00:00:00Z</vt:filetime>
  </property>
</Properties>
</file>