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79" r:id="rId3"/>
    <p:sldId id="320" r:id="rId4"/>
    <p:sldId id="309" r:id="rId5"/>
    <p:sldId id="321" r:id="rId6"/>
    <p:sldId id="310" r:id="rId7"/>
    <p:sldId id="319" r:id="rId8"/>
    <p:sldId id="311" r:id="rId9"/>
    <p:sldId id="283" r:id="rId10"/>
    <p:sldId id="312" r:id="rId11"/>
    <p:sldId id="284" r:id="rId12"/>
    <p:sldId id="313" r:id="rId13"/>
    <p:sldId id="314" r:id="rId14"/>
    <p:sldId id="285" r:id="rId15"/>
    <p:sldId id="286" r:id="rId16"/>
    <p:sldId id="287" r:id="rId17"/>
    <p:sldId id="324" r:id="rId18"/>
    <p:sldId id="288" r:id="rId19"/>
    <p:sldId id="290" r:id="rId20"/>
    <p:sldId id="294" r:id="rId21"/>
    <p:sldId id="295" r:id="rId22"/>
    <p:sldId id="296" r:id="rId23"/>
    <p:sldId id="303" r:id="rId24"/>
    <p:sldId id="315" r:id="rId25"/>
    <p:sldId id="316" r:id="rId26"/>
    <p:sldId id="332" r:id="rId27"/>
    <p:sldId id="317" r:id="rId28"/>
    <p:sldId id="325" r:id="rId29"/>
    <p:sldId id="304" r:id="rId30"/>
    <p:sldId id="322" r:id="rId31"/>
    <p:sldId id="318" r:id="rId32"/>
    <p:sldId id="308" r:id="rId33"/>
    <p:sldId id="328" r:id="rId34"/>
    <p:sldId id="326" r:id="rId35"/>
    <p:sldId id="327" r:id="rId36"/>
    <p:sldId id="329" r:id="rId37"/>
    <p:sldId id="330" r:id="rId38"/>
    <p:sldId id="331" r:id="rId39"/>
    <p:sldId id="278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63A2"/>
    <a:srgbClr val="5B9BD5"/>
    <a:srgbClr val="5C9CD5"/>
    <a:srgbClr val="D26D2C"/>
    <a:srgbClr val="4372C4"/>
    <a:srgbClr val="EE9248"/>
    <a:srgbClr val="F8BA00"/>
    <a:srgbClr val="EC7D31"/>
    <a:srgbClr val="49A8C2"/>
    <a:srgbClr val="806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95982"/>
  </p:normalViewPr>
  <p:slideViewPr>
    <p:cSldViewPr snapToGrid="0" snapToObjects="1">
      <p:cViewPr varScale="1">
        <p:scale>
          <a:sx n="112" d="100"/>
          <a:sy n="112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E51E5-2F69-2041-A3F9-53AAFC9C30C1}" type="datetimeFigureOut">
              <a:rPr kumimoji="1" lang="zh-CN" altLang="en-US" smtClean="0"/>
              <a:t>2020/3/1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BDF97-D140-C14D-851C-36A308D023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1137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这种思维下往往觉得分库分表分区都可以相互替代，导致分库分表选择模凌两可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7BDF97-D140-C14D-851C-36A308D02314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75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基于分层思维去思考分库分表可以把问题切分成选择题，进而根据现有条件选择最合适的方案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7BDF97-D140-C14D-851C-36A308D02314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444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5670D-ECF2-5D4A-AC23-7F34488AD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C6D7CA-7929-A242-880B-FEA2A77C9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33FA68-6B16-3D45-99F9-072515AE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9D11-624A-084A-A69D-8E1DE55D8C74}" type="datetimeFigureOut">
              <a:rPr kumimoji="1" lang="zh-CN" altLang="en-US" smtClean="0"/>
              <a:t>2020/3/1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A9EF85-752E-6243-94E4-7B04B890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6B3F1-FB67-F843-9B1F-72400173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1268-B8AC-7E4C-BBCC-450EF61D8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29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C38FA-5239-4A46-B0B6-A6A082040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2AF176-AC4D-4141-8059-57B608EDE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076ED5-94C1-A645-97B1-082A8A6C2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9D11-624A-084A-A69D-8E1DE55D8C74}" type="datetimeFigureOut">
              <a:rPr kumimoji="1" lang="zh-CN" altLang="en-US" smtClean="0"/>
              <a:t>2020/3/1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226D7-E805-AE40-8E6C-CD06246E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70118-76A4-4A4D-92B1-23D0DB17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1268-B8AC-7E4C-BBCC-450EF61D8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348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91277D-551E-6D40-AF10-6EDF632E3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03E699-E7D9-CB4A-9647-0E607946D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93493D-06FC-484C-909F-819419A3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9D11-624A-084A-A69D-8E1DE55D8C74}" type="datetimeFigureOut">
              <a:rPr kumimoji="1" lang="zh-CN" altLang="en-US" smtClean="0"/>
              <a:t>2020/3/1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B6A067-7ACB-744B-8502-4A75D5C5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0BA60-2373-5E4B-B0A7-BF97D4AC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1268-B8AC-7E4C-BBCC-450EF61D8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00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C5EBF-CBE4-0E4B-883B-402680A4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88512-9DED-984A-96F0-1B4FDC631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ABC563-BD42-7F49-84F7-79712880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9D11-624A-084A-A69D-8E1DE55D8C74}" type="datetimeFigureOut">
              <a:rPr kumimoji="1" lang="zh-CN" altLang="en-US" smtClean="0"/>
              <a:t>2020/3/1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B4946-8BB8-4E4C-A883-4B176233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96A6D6-546D-FB48-A6FF-DA45B460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1268-B8AC-7E4C-BBCC-450EF61D8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1921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C3C3F-9F24-2446-896A-58BC3272A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9A6C55-0EC1-BC4E-80AE-6B7FE3342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A1268-C6F9-CF48-B05F-9630DA7A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9D11-624A-084A-A69D-8E1DE55D8C74}" type="datetimeFigureOut">
              <a:rPr kumimoji="1" lang="zh-CN" altLang="en-US" smtClean="0"/>
              <a:t>2020/3/1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FF71E9-367A-9E48-8FE1-E111A75F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5E1AD5-435F-414D-BAC4-92FF21EF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1268-B8AC-7E4C-BBCC-450EF61D8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511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ECD9C-238F-D74D-841F-0D3C77A7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62C97D-33EA-2947-9A70-1E2E50263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F4587D-7886-DC47-951D-66B83885B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5AF78B-1E4B-A549-915F-22C6543A9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9D11-624A-084A-A69D-8E1DE55D8C74}" type="datetimeFigureOut">
              <a:rPr kumimoji="1" lang="zh-CN" altLang="en-US" smtClean="0"/>
              <a:t>2020/3/1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04F271-DDA4-D04D-9C03-C888F5EC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E86260-FA39-2646-83E1-38458760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1268-B8AC-7E4C-BBCC-450EF61D8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77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6EC66-E4ED-9143-9F9E-8C080E7B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3A36DB-FF58-CB40-AEFE-7BB589600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88A552-03D6-5344-8757-42529BE51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C8253B-FBBF-D64D-93E1-09A14AB7D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18245C-F680-1940-AA79-A80B1EEC2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F6539E-95A3-6841-B542-8CF39F21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9D11-624A-084A-A69D-8E1DE55D8C74}" type="datetimeFigureOut">
              <a:rPr kumimoji="1" lang="zh-CN" altLang="en-US" smtClean="0"/>
              <a:t>2020/3/1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3EEE5B-37F5-BF4F-9641-E7B9E4BE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A91BD8-5741-CF46-96E2-9181D32B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1268-B8AC-7E4C-BBCC-450EF61D8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230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A48DB-E872-9F43-B699-34A4C2A7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319AF4-C83B-4D49-8A08-219784275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9D11-624A-084A-A69D-8E1DE55D8C74}" type="datetimeFigureOut">
              <a:rPr kumimoji="1" lang="zh-CN" altLang="en-US" smtClean="0"/>
              <a:t>2020/3/1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F84C65-755D-5043-9230-81E82A5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DEB6AB-66C8-4A47-9F58-A2FE15ED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1268-B8AC-7E4C-BBCC-450EF61D8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494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1C24BC-A5E4-2947-893B-CFC5E6569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9D11-624A-084A-A69D-8E1DE55D8C74}" type="datetimeFigureOut">
              <a:rPr kumimoji="1" lang="zh-CN" altLang="en-US" smtClean="0"/>
              <a:t>2020/3/1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B91A7F-7C18-C34A-85E1-D37A5F08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EF961B-0E88-C44A-9641-F11FA5C9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1268-B8AC-7E4C-BBCC-450EF61D8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949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8BDFA-AFB8-854C-BA55-7230A78F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9998D-C149-5640-8D7F-235EF66FF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4B6CF4-99EE-ED44-8DDE-1B336C0C0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DC379E-3E6C-8547-888D-07A3D287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9D11-624A-084A-A69D-8E1DE55D8C74}" type="datetimeFigureOut">
              <a:rPr kumimoji="1" lang="zh-CN" altLang="en-US" smtClean="0"/>
              <a:t>2020/3/1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688CDC-4CE7-494A-90EA-240B58CEE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4972F1-7008-1B40-9D7D-19E8FB8C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1268-B8AC-7E4C-BBCC-450EF61D8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661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DDCF8-038A-B94E-A738-405E3B4F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D2C021-4B39-564A-BA1D-86A031D933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535AE5-8A77-B046-A745-69E90B41F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FB3BD8-8FBF-AA44-BFD9-1C7256DC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9D11-624A-084A-A69D-8E1DE55D8C74}" type="datetimeFigureOut">
              <a:rPr kumimoji="1" lang="zh-CN" altLang="en-US" smtClean="0"/>
              <a:t>2020/3/1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461F29-F55B-C644-B627-F0E608D19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9D3019-FA77-8D41-87FC-C02154A0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1268-B8AC-7E4C-BBCC-450EF61D8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178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FDD940-2C29-2845-AC24-E158E8FC0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DE8B2E-2F8F-D041-9A24-E6CD26CCE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89DD0-7512-5A45-B209-3938D64B1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C9D11-624A-084A-A69D-8E1DE55D8C74}" type="datetimeFigureOut">
              <a:rPr kumimoji="1" lang="zh-CN" altLang="en-US" smtClean="0"/>
              <a:t>2020/3/1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F7B55-8DDC-DA4C-A8A7-D78FFA6DD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3EAA75-5028-A84F-99EE-4974100E1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11268-B8AC-7E4C-BBCC-450EF61D88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056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">
            <a:extLst>
              <a:ext uri="{FF2B5EF4-FFF2-40B4-BE49-F238E27FC236}">
                <a16:creationId xmlns:a16="http://schemas.microsoft.com/office/drawing/2014/main" id="{F3F7C6E5-477F-3644-B5A4-3F29F2C4808E}"/>
              </a:ext>
            </a:extLst>
          </p:cNvPr>
          <p:cNvGrpSpPr/>
          <p:nvPr/>
        </p:nvGrpSpPr>
        <p:grpSpPr>
          <a:xfrm>
            <a:off x="3000662" y="565143"/>
            <a:ext cx="5738232" cy="5043002"/>
            <a:chOff x="2178852" y="141068"/>
            <a:chExt cx="7202947" cy="6221448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42608440-F3F1-E549-9C85-BB93C58AD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8852" y="141068"/>
              <a:ext cx="7202947" cy="6221448"/>
            </a:xfrm>
            <a:prstGeom prst="rect">
              <a:avLst/>
            </a:prstGeom>
          </p:spPr>
        </p:pic>
      </p:grpSp>
      <p:sp>
        <p:nvSpPr>
          <p:cNvPr id="6" name="TextBox 2">
            <a:extLst>
              <a:ext uri="{FF2B5EF4-FFF2-40B4-BE49-F238E27FC236}">
                <a16:creationId xmlns:a16="http://schemas.microsoft.com/office/drawing/2014/main" id="{1E1B5B60-B28E-7444-A1B5-5C000AE65783}"/>
              </a:ext>
            </a:extLst>
          </p:cNvPr>
          <p:cNvSpPr txBox="1"/>
          <p:nvPr/>
        </p:nvSpPr>
        <p:spPr>
          <a:xfrm>
            <a:off x="3423631" y="2519484"/>
            <a:ext cx="5100638" cy="946285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4800" b="1" spc="950" dirty="0">
                <a:solidFill>
                  <a:srgbClr val="FFFFFF"/>
                </a:solidFill>
                <a:latin typeface="PingFang SC"/>
                <a:ea typeface="PingFang SC"/>
              </a:rPr>
              <a:t>分库分表实践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02136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>
            <a:extLst>
              <a:ext uri="{FF2B5EF4-FFF2-40B4-BE49-F238E27FC236}">
                <a16:creationId xmlns:a16="http://schemas.microsoft.com/office/drawing/2014/main" id="{4A0DD63F-62A0-EC46-9F8C-4505D130DE2B}"/>
              </a:ext>
            </a:extLst>
          </p:cNvPr>
          <p:cNvGrpSpPr/>
          <p:nvPr/>
        </p:nvGrpSpPr>
        <p:grpSpPr>
          <a:xfrm>
            <a:off x="320984" y="262254"/>
            <a:ext cx="3464326" cy="683077"/>
            <a:chOff x="6800249" y="1401091"/>
            <a:chExt cx="3464326" cy="683077"/>
          </a:xfrm>
        </p:grpSpPr>
        <p:pic>
          <p:nvPicPr>
            <p:cNvPr id="9" name="Picture 5">
              <a:extLst>
                <a:ext uri="{FF2B5EF4-FFF2-40B4-BE49-F238E27FC236}">
                  <a16:creationId xmlns:a16="http://schemas.microsoft.com/office/drawing/2014/main" id="{8F5F1C9C-0C7E-5F41-A7D4-8291AF799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0249" y="1410266"/>
              <a:ext cx="856550" cy="625681"/>
            </a:xfrm>
            <a:prstGeom prst="rect">
              <a:avLst/>
            </a:prstGeom>
          </p:spPr>
        </p:pic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4CA61149-3F9E-8B46-A1E4-07D78F3E423A}"/>
                </a:ext>
              </a:extLst>
            </p:cNvPr>
            <p:cNvSpPr txBox="1"/>
            <p:nvPr/>
          </p:nvSpPr>
          <p:spPr>
            <a:xfrm>
              <a:off x="7724575" y="1410266"/>
              <a:ext cx="2540000" cy="673902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zh-CN" altLang="en-US" sz="3200" dirty="0">
                  <a:solidFill>
                    <a:srgbClr val="42464B"/>
                  </a:solidFill>
                  <a:latin typeface="PingFang SC"/>
                  <a:ea typeface="PingFang SC"/>
                </a:rPr>
                <a:t>引言</a:t>
              </a:r>
              <a:endParaRPr lang="en-US" sz="3200" dirty="0"/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96A5ABCB-BC73-524B-8DFC-897054CB9A19}"/>
                </a:ext>
              </a:extLst>
            </p:cNvPr>
            <p:cNvSpPr txBox="1"/>
            <p:nvPr/>
          </p:nvSpPr>
          <p:spPr>
            <a:xfrm>
              <a:off x="6868025" y="1401091"/>
              <a:ext cx="725884" cy="639465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PingFang SC"/>
                  <a:ea typeface="PingFang SC"/>
                </a:rPr>
                <a:t>1</a:t>
              </a:r>
              <a:endParaRPr lang="en-US" sz="1100" dirty="0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E3A0A2D0-24E3-E347-BFDC-02F9EEF245DF}"/>
              </a:ext>
            </a:extLst>
          </p:cNvPr>
          <p:cNvSpPr txBox="1"/>
          <p:nvPr/>
        </p:nvSpPr>
        <p:spPr>
          <a:xfrm>
            <a:off x="3897358" y="299000"/>
            <a:ext cx="7973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不同设备</a:t>
            </a:r>
            <a:r>
              <a:rPr kumimoji="1"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kumimoji="1"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性能清单</a:t>
            </a:r>
            <a:r>
              <a:rPr kumimoji="1"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升级硬件</a:t>
            </a:r>
            <a:r>
              <a:rPr kumimoji="1"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endParaRPr kumimoji="1"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0A87B36-61EE-A649-98D3-4135E76D0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622759"/>
              </p:ext>
            </p:extLst>
          </p:nvPr>
        </p:nvGraphicFramePr>
        <p:xfrm>
          <a:off x="735186" y="1232133"/>
          <a:ext cx="10721627" cy="4733993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531661">
                  <a:extLst>
                    <a:ext uri="{9D8B030D-6E8A-4147-A177-3AD203B41FA5}">
                      <a16:colId xmlns:a16="http://schemas.microsoft.com/office/drawing/2014/main" val="2807402186"/>
                    </a:ext>
                  </a:extLst>
                </a:gridCol>
                <a:gridCol w="1531661">
                  <a:extLst>
                    <a:ext uri="{9D8B030D-6E8A-4147-A177-3AD203B41FA5}">
                      <a16:colId xmlns:a16="http://schemas.microsoft.com/office/drawing/2014/main" val="1862036458"/>
                    </a:ext>
                  </a:extLst>
                </a:gridCol>
                <a:gridCol w="1531661">
                  <a:extLst>
                    <a:ext uri="{9D8B030D-6E8A-4147-A177-3AD203B41FA5}">
                      <a16:colId xmlns:a16="http://schemas.microsoft.com/office/drawing/2014/main" val="2709938427"/>
                    </a:ext>
                  </a:extLst>
                </a:gridCol>
                <a:gridCol w="1531661">
                  <a:extLst>
                    <a:ext uri="{9D8B030D-6E8A-4147-A177-3AD203B41FA5}">
                      <a16:colId xmlns:a16="http://schemas.microsoft.com/office/drawing/2014/main" val="3203573558"/>
                    </a:ext>
                  </a:extLst>
                </a:gridCol>
                <a:gridCol w="1531661">
                  <a:extLst>
                    <a:ext uri="{9D8B030D-6E8A-4147-A177-3AD203B41FA5}">
                      <a16:colId xmlns:a16="http://schemas.microsoft.com/office/drawing/2014/main" val="497590045"/>
                    </a:ext>
                  </a:extLst>
                </a:gridCol>
                <a:gridCol w="1531661">
                  <a:extLst>
                    <a:ext uri="{9D8B030D-6E8A-4147-A177-3AD203B41FA5}">
                      <a16:colId xmlns:a16="http://schemas.microsoft.com/office/drawing/2014/main" val="2094982000"/>
                    </a:ext>
                  </a:extLst>
                </a:gridCol>
                <a:gridCol w="1531661">
                  <a:extLst>
                    <a:ext uri="{9D8B030D-6E8A-4147-A177-3AD203B41FA5}">
                      <a16:colId xmlns:a16="http://schemas.microsoft.com/office/drawing/2014/main" val="2116023579"/>
                    </a:ext>
                  </a:extLst>
                </a:gridCol>
              </a:tblGrid>
              <a:tr h="5671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/>
                        <a:t>CPU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/>
                        <a:t>内存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/>
                        <a:t>存储介质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/>
                        <a:t>存储容量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/>
                        <a:t>TPS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/>
                        <a:t>QPS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/>
                        <a:t>磁盘</a:t>
                      </a:r>
                      <a:r>
                        <a:rPr lang="en-US" altLang="zh-CN" sz="2400" dirty="0"/>
                        <a:t>IOPS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438434"/>
                  </a:ext>
                </a:extLst>
              </a:tr>
              <a:tr h="455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4core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16G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FCSAN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&lt;50G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&lt;200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&lt;5000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300-500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577303"/>
                  </a:ext>
                </a:extLst>
              </a:tr>
              <a:tr h="455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4core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32G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FCSAN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50-100G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&lt;300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5000-10000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500-1000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98465"/>
                  </a:ext>
                </a:extLst>
              </a:tr>
              <a:tr h="455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8core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32G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FCSAN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50-100G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&lt;400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10000-15000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1000-1500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594834"/>
                  </a:ext>
                </a:extLst>
              </a:tr>
              <a:tr h="455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8core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64G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FCSAN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100-200G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&lt;500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15000-20000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1500-2500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425775"/>
                  </a:ext>
                </a:extLst>
              </a:tr>
              <a:tr h="455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12core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48G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FCSAN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100-200G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&lt;600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20000-25000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2500-3000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447767"/>
                  </a:ext>
                </a:extLst>
              </a:tr>
              <a:tr h="455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12core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96G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FCSAN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200-300G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&lt;700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25000-30000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3000-3500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204292"/>
                  </a:ext>
                </a:extLst>
              </a:tr>
              <a:tr h="455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16core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64G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FCSAN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200-300G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&lt;800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30000-40000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3500-4000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654275"/>
                  </a:ext>
                </a:extLst>
              </a:tr>
              <a:tr h="455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16core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64G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SSD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200-300G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&gt;800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&gt;40000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&gt;4000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489175"/>
                  </a:ext>
                </a:extLst>
              </a:tr>
              <a:tr h="455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16core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128G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SSD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300-500G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&gt;1000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&gt;50000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&gt;5000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738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627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>
            <a:extLst>
              <a:ext uri="{FF2B5EF4-FFF2-40B4-BE49-F238E27FC236}">
                <a16:creationId xmlns:a16="http://schemas.microsoft.com/office/drawing/2014/main" id="{EA292CE1-9BC1-7646-B111-F3E49BC70B7A}"/>
              </a:ext>
            </a:extLst>
          </p:cNvPr>
          <p:cNvSpPr/>
          <p:nvPr/>
        </p:nvSpPr>
        <p:spPr>
          <a:xfrm>
            <a:off x="976276" y="5602289"/>
            <a:ext cx="4974088" cy="1037253"/>
          </a:xfrm>
          <a:prstGeom prst="rect">
            <a:avLst/>
          </a:prstGeom>
          <a:solidFill>
            <a:srgbClr val="8064A2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endParaRPr lang="zh-CN" altLang="en-US" sz="1100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4A0DD63F-62A0-EC46-9F8C-4505D130DE2B}"/>
              </a:ext>
            </a:extLst>
          </p:cNvPr>
          <p:cNvGrpSpPr/>
          <p:nvPr/>
        </p:nvGrpSpPr>
        <p:grpSpPr>
          <a:xfrm>
            <a:off x="320984" y="262254"/>
            <a:ext cx="3464326" cy="683077"/>
            <a:chOff x="6800249" y="1401091"/>
            <a:chExt cx="3464326" cy="683077"/>
          </a:xfrm>
        </p:grpSpPr>
        <p:pic>
          <p:nvPicPr>
            <p:cNvPr id="9" name="Picture 5">
              <a:extLst>
                <a:ext uri="{FF2B5EF4-FFF2-40B4-BE49-F238E27FC236}">
                  <a16:creationId xmlns:a16="http://schemas.microsoft.com/office/drawing/2014/main" id="{8F5F1C9C-0C7E-5F41-A7D4-8291AF799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0249" y="1410266"/>
              <a:ext cx="856550" cy="625681"/>
            </a:xfrm>
            <a:prstGeom prst="rect">
              <a:avLst/>
            </a:prstGeom>
          </p:spPr>
        </p:pic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4CA61149-3F9E-8B46-A1E4-07D78F3E423A}"/>
                </a:ext>
              </a:extLst>
            </p:cNvPr>
            <p:cNvSpPr txBox="1"/>
            <p:nvPr/>
          </p:nvSpPr>
          <p:spPr>
            <a:xfrm>
              <a:off x="7724575" y="1410266"/>
              <a:ext cx="2540000" cy="673902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zh-CN" altLang="en-US" sz="3200" dirty="0">
                  <a:solidFill>
                    <a:srgbClr val="42464B"/>
                  </a:solidFill>
                  <a:latin typeface="PingFang SC"/>
                  <a:ea typeface="PingFang SC"/>
                </a:rPr>
                <a:t>演进</a:t>
              </a:r>
              <a:endParaRPr lang="en-US" sz="3200" dirty="0"/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96A5ABCB-BC73-524B-8DFC-897054CB9A19}"/>
                </a:ext>
              </a:extLst>
            </p:cNvPr>
            <p:cNvSpPr txBox="1"/>
            <p:nvPr/>
          </p:nvSpPr>
          <p:spPr>
            <a:xfrm>
              <a:off x="6868025" y="1401091"/>
              <a:ext cx="725884" cy="639465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altLang="zh-CN" sz="3000" b="1" dirty="0">
                  <a:solidFill>
                    <a:srgbClr val="FFFFFF"/>
                  </a:solidFill>
                  <a:latin typeface="PingFang SC"/>
                  <a:ea typeface="PingFang SC"/>
                </a:rPr>
                <a:t>2</a:t>
              </a:r>
              <a:endParaRPr lang="en-US" sz="1100" dirty="0"/>
            </a:p>
          </p:txBody>
        </p:sp>
      </p:grpSp>
      <p:sp>
        <p:nvSpPr>
          <p:cNvPr id="36" name="Freeform 23">
            <a:extLst>
              <a:ext uri="{FF2B5EF4-FFF2-40B4-BE49-F238E27FC236}">
                <a16:creationId xmlns:a16="http://schemas.microsoft.com/office/drawing/2014/main" id="{78E12CE1-97CC-2A42-B5B2-DF57F3E96B64}"/>
              </a:ext>
            </a:extLst>
          </p:cNvPr>
          <p:cNvSpPr/>
          <p:nvPr/>
        </p:nvSpPr>
        <p:spPr>
          <a:xfrm>
            <a:off x="7229231" y="1890887"/>
            <a:ext cx="403321" cy="403500"/>
          </a:xfrm>
          <a:custGeom>
            <a:avLst/>
            <a:gdLst/>
            <a:ahLst/>
            <a:cxnLst/>
            <a:rect l="l" t="t" r="r" b="b"/>
            <a:pathLst>
              <a:path w="403321" h="403500">
                <a:moveTo>
                  <a:pt x="0" y="201750"/>
                </a:moveTo>
                <a:cubicBezTo>
                  <a:pt x="0" y="90321"/>
                  <a:pt x="90283" y="0"/>
                  <a:pt x="201656" y="0"/>
                </a:cubicBezTo>
                <a:cubicBezTo>
                  <a:pt x="313028" y="0"/>
                  <a:pt x="403321" y="90321"/>
                  <a:pt x="403321" y="201750"/>
                </a:cubicBezTo>
                <a:cubicBezTo>
                  <a:pt x="403321" y="313170"/>
                  <a:pt x="313028" y="403500"/>
                  <a:pt x="201656" y="403500"/>
                </a:cubicBezTo>
                <a:cubicBezTo>
                  <a:pt x="90283" y="403500"/>
                  <a:pt x="0" y="313170"/>
                  <a:pt x="0" y="201750"/>
                </a:cubicBezTo>
                <a:lnTo>
                  <a:pt x="0" y="201750"/>
                </a:lnTo>
                <a:close/>
              </a:path>
            </a:pathLst>
          </a:custGeom>
          <a:solidFill>
            <a:srgbClr val="4BACC6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37" name="Freeform 24">
            <a:extLst>
              <a:ext uri="{FF2B5EF4-FFF2-40B4-BE49-F238E27FC236}">
                <a16:creationId xmlns:a16="http://schemas.microsoft.com/office/drawing/2014/main" id="{175ECB00-9B2C-A245-8A3D-B83867632C27}"/>
              </a:ext>
            </a:extLst>
          </p:cNvPr>
          <p:cNvSpPr/>
          <p:nvPr/>
        </p:nvSpPr>
        <p:spPr>
          <a:xfrm>
            <a:off x="7324605" y="1973674"/>
            <a:ext cx="232960" cy="240826"/>
          </a:xfrm>
          <a:custGeom>
            <a:avLst/>
            <a:gdLst/>
            <a:ahLst/>
            <a:cxnLst/>
            <a:rect l="l" t="t" r="r" b="b"/>
            <a:pathLst>
              <a:path w="232960" h="240826">
                <a:moveTo>
                  <a:pt x="85719" y="240826"/>
                </a:moveTo>
                <a:cubicBezTo>
                  <a:pt x="79503" y="240826"/>
                  <a:pt x="73964" y="234717"/>
                  <a:pt x="67747" y="228618"/>
                </a:cubicBezTo>
                <a:cubicBezTo>
                  <a:pt x="6226" y="150608"/>
                  <a:pt x="6226" y="150608"/>
                  <a:pt x="6226" y="150608"/>
                </a:cubicBezTo>
                <a:cubicBezTo>
                  <a:pt x="0" y="138387"/>
                  <a:pt x="0" y="126863"/>
                  <a:pt x="12443" y="120750"/>
                </a:cubicBezTo>
                <a:cubicBezTo>
                  <a:pt x="24881" y="108542"/>
                  <a:pt x="36636" y="113972"/>
                  <a:pt x="42862" y="120750"/>
                </a:cubicBezTo>
                <a:cubicBezTo>
                  <a:pt x="85719" y="175028"/>
                  <a:pt x="85719" y="175028"/>
                  <a:pt x="85719" y="175028"/>
                </a:cubicBezTo>
                <a:cubicBezTo>
                  <a:pt x="183877" y="18321"/>
                  <a:pt x="183877" y="18321"/>
                  <a:pt x="183877" y="18321"/>
                </a:cubicBezTo>
                <a:cubicBezTo>
                  <a:pt x="196324" y="6113"/>
                  <a:pt x="208079" y="0"/>
                  <a:pt x="220513" y="6113"/>
                </a:cubicBezTo>
                <a:cubicBezTo>
                  <a:pt x="232960" y="12212"/>
                  <a:pt x="232960" y="30533"/>
                  <a:pt x="226739" y="42056"/>
                </a:cubicBezTo>
                <a:cubicBezTo>
                  <a:pt x="110600" y="228618"/>
                  <a:pt x="110600" y="228618"/>
                  <a:pt x="110600" y="228618"/>
                </a:cubicBezTo>
                <a:cubicBezTo>
                  <a:pt x="104383" y="234717"/>
                  <a:pt x="98157" y="240826"/>
                  <a:pt x="85719" y="240826"/>
                </a:cubicBezTo>
              </a:path>
            </a:pathLst>
          </a:custGeom>
          <a:solidFill>
            <a:srgbClr val="FFFFFF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55" name="TextBox 42">
            <a:extLst>
              <a:ext uri="{FF2B5EF4-FFF2-40B4-BE49-F238E27FC236}">
                <a16:creationId xmlns:a16="http://schemas.microsoft.com/office/drawing/2014/main" id="{0D39EA46-CFBC-F64D-9334-DBB9B7FCE14C}"/>
              </a:ext>
            </a:extLst>
          </p:cNvPr>
          <p:cNvSpPr txBox="1"/>
          <p:nvPr/>
        </p:nvSpPr>
        <p:spPr>
          <a:xfrm>
            <a:off x="7879941" y="1749559"/>
            <a:ext cx="3451674" cy="3854710"/>
          </a:xfrm>
          <a:prstGeom prst="rect">
            <a:avLst/>
          </a:prstGeom>
        </p:spPr>
        <p:txBody>
          <a:bodyPr wrap="square" lIns="31750" tIns="12700" rIns="31750" bIns="12700" rtlCol="0" anchor="t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zh-CN" altLang="en-US" sz="2400" dirty="0">
                <a:solidFill>
                  <a:srgbClr val="4AACC6"/>
                </a:solidFill>
                <a:latin typeface="Microsoft YaHei"/>
                <a:ea typeface="Microsoft YaHei"/>
              </a:rPr>
              <a:t>应用服务器</a:t>
            </a:r>
            <a:endParaRPr lang="en-US" altLang="zh-CN" sz="2400" dirty="0">
              <a:solidFill>
                <a:srgbClr val="4AACC6"/>
              </a:solidFill>
              <a:latin typeface="Microsoft YaHei"/>
              <a:ea typeface="Microsoft YaHei"/>
            </a:endParaRPr>
          </a:p>
          <a:p>
            <a:pPr latinLnBrk="1">
              <a:lnSpc>
                <a:spcPct val="150000"/>
              </a:lnSpc>
            </a:pPr>
            <a:r>
              <a:rPr lang="zh-CN" altLang="en-US" dirty="0">
                <a:latin typeface="Microsoft YaHei"/>
                <a:ea typeface="Microsoft YaHei"/>
              </a:rPr>
              <a:t>随着业务量的上升，首先扛不住的往往是应用服务器端，直观的表现是响应延时开始增加，服务器</a:t>
            </a:r>
            <a:r>
              <a:rPr lang="en-US" altLang="zh-CN" dirty="0">
                <a:latin typeface="Microsoft YaHei"/>
                <a:ea typeface="Microsoft YaHei"/>
              </a:rPr>
              <a:t>CPU</a:t>
            </a:r>
            <a:r>
              <a:rPr lang="zh-CN" altLang="en-US" dirty="0">
                <a:latin typeface="Microsoft YaHei"/>
                <a:ea typeface="Microsoft YaHei"/>
              </a:rPr>
              <a:t>、内存开始达到预警阈值；当单纯的提升硬件已经无法在奏效时，常见的做法是把单台机器上的流量分散到多台机器上，形成</a:t>
            </a:r>
            <a:r>
              <a:rPr lang="zh-CN" altLang="en-US" b="1" dirty="0">
                <a:solidFill>
                  <a:srgbClr val="FF0000"/>
                </a:solidFill>
                <a:latin typeface="Microsoft YaHei"/>
                <a:ea typeface="Microsoft YaHei"/>
              </a:rPr>
              <a:t>分布式集群部署</a:t>
            </a:r>
            <a:r>
              <a:rPr lang="zh-CN" altLang="en-US" dirty="0">
                <a:latin typeface="Microsoft YaHei"/>
                <a:ea typeface="Microsoft YaHei"/>
              </a:rPr>
              <a:t>的架构。</a:t>
            </a:r>
            <a:endParaRPr lang="en-US" altLang="zh-CN" dirty="0">
              <a:latin typeface="Microsoft YaHei"/>
              <a:ea typeface="Microsoft YaHei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6D4B744-B7F9-9A4D-B8C1-75BEE5DC9B8F}"/>
              </a:ext>
            </a:extLst>
          </p:cNvPr>
          <p:cNvSpPr/>
          <p:nvPr/>
        </p:nvSpPr>
        <p:spPr>
          <a:xfrm>
            <a:off x="995998" y="1049217"/>
            <a:ext cx="4974088" cy="923614"/>
          </a:xfrm>
          <a:prstGeom prst="rect">
            <a:avLst/>
          </a:prstGeom>
          <a:solidFill>
            <a:srgbClr val="F79646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用户</a:t>
            </a:r>
            <a:r>
              <a:rPr kumimoji="1" lang="en-US" altLang="zh-CN" dirty="0">
                <a:solidFill>
                  <a:schemeClr val="bg1"/>
                </a:solidFill>
              </a:rPr>
              <a:t>/</a:t>
            </a:r>
            <a:r>
              <a:rPr kumimoji="1" lang="zh-CN" altLang="en-US" dirty="0">
                <a:solidFill>
                  <a:schemeClr val="bg1"/>
                </a:solidFill>
              </a:rPr>
              <a:t>渠道</a:t>
            </a:r>
            <a:r>
              <a:rPr kumimoji="1" lang="en-US" altLang="zh-CN" dirty="0">
                <a:solidFill>
                  <a:schemeClr val="bg1"/>
                </a:solidFill>
              </a:rPr>
              <a:t>/</a:t>
            </a:r>
            <a:r>
              <a:rPr kumimoji="1" lang="zh-CN" altLang="en-US" dirty="0">
                <a:solidFill>
                  <a:schemeClr val="bg1"/>
                </a:solidFill>
              </a:rPr>
              <a:t>产品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6E1B367-E7D5-BA4C-AC6D-65ECC02298AA}"/>
              </a:ext>
            </a:extLst>
          </p:cNvPr>
          <p:cNvSpPr/>
          <p:nvPr/>
        </p:nvSpPr>
        <p:spPr>
          <a:xfrm>
            <a:off x="976276" y="3403646"/>
            <a:ext cx="2452804" cy="1774265"/>
          </a:xfrm>
          <a:prstGeom prst="rect">
            <a:avLst/>
          </a:prstGeom>
          <a:solidFill>
            <a:srgbClr val="4BACC6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endParaRPr lang="zh-CN" altLang="en-US" sz="110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5AA117C-6978-0B49-87A4-0D08CF9AD6EE}"/>
              </a:ext>
            </a:extLst>
          </p:cNvPr>
          <p:cNvSpPr/>
          <p:nvPr/>
        </p:nvSpPr>
        <p:spPr>
          <a:xfrm>
            <a:off x="1253990" y="3664222"/>
            <a:ext cx="1641337" cy="378466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支付模块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914EB50-4EA7-C049-B3E6-8EE76F9D1396}"/>
              </a:ext>
            </a:extLst>
          </p:cNvPr>
          <p:cNvSpPr/>
          <p:nvPr/>
        </p:nvSpPr>
        <p:spPr>
          <a:xfrm>
            <a:off x="1256659" y="4137401"/>
            <a:ext cx="1638260" cy="375662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协议模块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37690F8-AFCE-494F-8E37-A965FAFEFB22}"/>
              </a:ext>
            </a:extLst>
          </p:cNvPr>
          <p:cNvSpPr/>
          <p:nvPr/>
        </p:nvSpPr>
        <p:spPr>
          <a:xfrm>
            <a:off x="1258044" y="4639019"/>
            <a:ext cx="1636663" cy="375662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清算模块</a:t>
            </a:r>
          </a:p>
        </p:txBody>
      </p:sp>
      <p:sp>
        <p:nvSpPr>
          <p:cNvPr id="72" name="右箭头 71">
            <a:extLst>
              <a:ext uri="{FF2B5EF4-FFF2-40B4-BE49-F238E27FC236}">
                <a16:creationId xmlns:a16="http://schemas.microsoft.com/office/drawing/2014/main" id="{D258037E-2C8E-4547-B09E-A8A53C29FD31}"/>
              </a:ext>
            </a:extLst>
          </p:cNvPr>
          <p:cNvSpPr/>
          <p:nvPr/>
        </p:nvSpPr>
        <p:spPr>
          <a:xfrm rot="5400000">
            <a:off x="3349960" y="1775621"/>
            <a:ext cx="265113" cy="770296"/>
          </a:xfrm>
          <a:prstGeom prst="rightArrow">
            <a:avLst/>
          </a:prstGeom>
          <a:solidFill>
            <a:srgbClr val="F79646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rot="0" spcFirstLastPara="0" vertOverflow="overflow" horzOverflow="overflow" vert="horz" wrap="square" lIns="127000" tIns="45720" rIns="127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73" name="右箭头 72">
            <a:extLst>
              <a:ext uri="{FF2B5EF4-FFF2-40B4-BE49-F238E27FC236}">
                <a16:creationId xmlns:a16="http://schemas.microsoft.com/office/drawing/2014/main" id="{9B45B41C-788B-A848-893C-6142783986D3}"/>
              </a:ext>
            </a:extLst>
          </p:cNvPr>
          <p:cNvSpPr/>
          <p:nvPr/>
        </p:nvSpPr>
        <p:spPr>
          <a:xfrm rot="5400000">
            <a:off x="1926005" y="5003828"/>
            <a:ext cx="297306" cy="770296"/>
          </a:xfrm>
          <a:prstGeom prst="rightArrow">
            <a:avLst/>
          </a:prstGeom>
          <a:solidFill>
            <a:srgbClr val="4BACC6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rot="0" spcFirstLastPara="0" vertOverflow="overflow" horzOverflow="overflow" vert="horz" wrap="square" lIns="127000" tIns="45720" rIns="127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10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7BFCA0B-432A-C147-947A-E75CA451B8AA}"/>
              </a:ext>
            </a:extLst>
          </p:cNvPr>
          <p:cNvSpPr/>
          <p:nvPr/>
        </p:nvSpPr>
        <p:spPr>
          <a:xfrm>
            <a:off x="1253990" y="5844649"/>
            <a:ext cx="1019121" cy="603778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支付表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81453332-B560-904A-9D9B-6E2F756D9BB1}"/>
              </a:ext>
            </a:extLst>
          </p:cNvPr>
          <p:cNvSpPr/>
          <p:nvPr/>
        </p:nvSpPr>
        <p:spPr>
          <a:xfrm>
            <a:off x="2471976" y="5865725"/>
            <a:ext cx="1095455" cy="589057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协议表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DCC28339-A7E8-EA40-AEE8-33723F64AE08}"/>
              </a:ext>
            </a:extLst>
          </p:cNvPr>
          <p:cNvSpPr/>
          <p:nvPr/>
        </p:nvSpPr>
        <p:spPr>
          <a:xfrm>
            <a:off x="3766296" y="5865726"/>
            <a:ext cx="1095455" cy="589056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清算表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9FD6E1B0-528C-EB4B-9A90-C29E9181C1BD}"/>
              </a:ext>
            </a:extLst>
          </p:cNvPr>
          <p:cNvSpPr/>
          <p:nvPr/>
        </p:nvSpPr>
        <p:spPr>
          <a:xfrm>
            <a:off x="2945488" y="3488464"/>
            <a:ext cx="444221" cy="1673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1">
              <a:lnSpc>
                <a:spcPct val="116199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"/>
                <a:ea typeface="Microsoft YaHei"/>
              </a:rPr>
              <a:t>应用服务器 </a:t>
            </a:r>
            <a:endParaRPr lang="en-US" altLang="zh-CN" dirty="0">
              <a:solidFill>
                <a:schemeClr val="bg1"/>
              </a:solidFill>
              <a:latin typeface="Microsoft YaHei"/>
              <a:ea typeface="Microsoft YaHei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2FD36A7-08B3-294B-A9F1-BB6583A97602}"/>
              </a:ext>
            </a:extLst>
          </p:cNvPr>
          <p:cNvSpPr/>
          <p:nvPr/>
        </p:nvSpPr>
        <p:spPr>
          <a:xfrm>
            <a:off x="5015511" y="5952382"/>
            <a:ext cx="877163" cy="388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"/>
                <a:ea typeface="Microsoft YaHei"/>
              </a:rPr>
              <a:t>数据库</a:t>
            </a:r>
            <a:endParaRPr lang="en-US" altLang="zh-CN" dirty="0">
              <a:solidFill>
                <a:schemeClr val="bg1"/>
              </a:solidFill>
              <a:latin typeface="Microsoft YaHei"/>
              <a:ea typeface="Microsoft YaHei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55451ED-CB0C-794D-924C-9D28BC8F60DB}"/>
              </a:ext>
            </a:extLst>
          </p:cNvPr>
          <p:cNvSpPr txBox="1"/>
          <p:nvPr/>
        </p:nvSpPr>
        <p:spPr>
          <a:xfrm>
            <a:off x="7035636" y="285214"/>
            <a:ext cx="4966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分布式单库架构</a:t>
            </a:r>
            <a:r>
              <a:rPr kumimoji="1"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kumimoji="1"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集群</a:t>
            </a:r>
            <a:r>
              <a:rPr kumimoji="1"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endParaRPr kumimoji="1"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A75AA00-182D-6446-B77B-20DA1C466F6E}"/>
              </a:ext>
            </a:extLst>
          </p:cNvPr>
          <p:cNvSpPr/>
          <p:nvPr/>
        </p:nvSpPr>
        <p:spPr>
          <a:xfrm>
            <a:off x="3479241" y="3403646"/>
            <a:ext cx="2452804" cy="1774265"/>
          </a:xfrm>
          <a:prstGeom prst="rect">
            <a:avLst/>
          </a:prstGeom>
          <a:solidFill>
            <a:srgbClr val="4BACC6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endParaRPr lang="zh-CN" altLang="en-US" sz="110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11E52AD-D5E0-614A-A2AA-8BEBD1E09AF8}"/>
              </a:ext>
            </a:extLst>
          </p:cNvPr>
          <p:cNvSpPr/>
          <p:nvPr/>
        </p:nvSpPr>
        <p:spPr>
          <a:xfrm>
            <a:off x="3756955" y="3664222"/>
            <a:ext cx="1641337" cy="378466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支付模块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FC0E018-BD33-204D-8CD5-C5C2FCB9BBEE}"/>
              </a:ext>
            </a:extLst>
          </p:cNvPr>
          <p:cNvSpPr/>
          <p:nvPr/>
        </p:nvSpPr>
        <p:spPr>
          <a:xfrm>
            <a:off x="3759624" y="4137401"/>
            <a:ext cx="1638260" cy="375662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协议模块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11EAB29-6A96-254C-8777-8D7E320DA146}"/>
              </a:ext>
            </a:extLst>
          </p:cNvPr>
          <p:cNvSpPr/>
          <p:nvPr/>
        </p:nvSpPr>
        <p:spPr>
          <a:xfrm>
            <a:off x="3761009" y="4639019"/>
            <a:ext cx="1636663" cy="375662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清算模块</a:t>
            </a:r>
          </a:p>
        </p:txBody>
      </p:sp>
      <p:sp>
        <p:nvSpPr>
          <p:cNvPr id="43" name="右箭头 42">
            <a:extLst>
              <a:ext uri="{FF2B5EF4-FFF2-40B4-BE49-F238E27FC236}">
                <a16:creationId xmlns:a16="http://schemas.microsoft.com/office/drawing/2014/main" id="{15FCFC69-7666-F248-9A13-61593879D37A}"/>
              </a:ext>
            </a:extLst>
          </p:cNvPr>
          <p:cNvSpPr/>
          <p:nvPr/>
        </p:nvSpPr>
        <p:spPr>
          <a:xfrm rot="5400000">
            <a:off x="4428970" y="5003828"/>
            <a:ext cx="297306" cy="770296"/>
          </a:xfrm>
          <a:prstGeom prst="rightArrow">
            <a:avLst/>
          </a:prstGeom>
          <a:solidFill>
            <a:srgbClr val="4BACC6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rot="0" spcFirstLastPara="0" vertOverflow="overflow" horzOverflow="overflow" vert="horz" wrap="square" lIns="127000" tIns="45720" rIns="127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1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A536423-E89F-E948-9B2A-0FC289F28822}"/>
              </a:ext>
            </a:extLst>
          </p:cNvPr>
          <p:cNvSpPr/>
          <p:nvPr/>
        </p:nvSpPr>
        <p:spPr>
          <a:xfrm>
            <a:off x="5448453" y="3488464"/>
            <a:ext cx="444221" cy="1673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1">
              <a:lnSpc>
                <a:spcPct val="116199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"/>
                <a:ea typeface="Microsoft YaHei"/>
              </a:rPr>
              <a:t>应用服务器 </a:t>
            </a:r>
            <a:endParaRPr lang="en-US" altLang="zh-CN" dirty="0">
              <a:solidFill>
                <a:schemeClr val="bg1"/>
              </a:solidFill>
              <a:latin typeface="Microsoft YaHei"/>
              <a:ea typeface="Microsoft YaHei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5ECB148-3ADE-AA4A-B63E-3ECD74FFBB22}"/>
              </a:ext>
            </a:extLst>
          </p:cNvPr>
          <p:cNvSpPr/>
          <p:nvPr/>
        </p:nvSpPr>
        <p:spPr>
          <a:xfrm>
            <a:off x="979787" y="2342008"/>
            <a:ext cx="4974088" cy="6843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75000"/>
                <a:alpha val="0"/>
              </a:scheme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F5/Nginx/SLB </a:t>
            </a:r>
            <a:r>
              <a:rPr kumimoji="1" lang="zh-CN" altLang="en-US" dirty="0">
                <a:solidFill>
                  <a:schemeClr val="bg1"/>
                </a:solidFill>
              </a:rPr>
              <a:t>负载均衡</a:t>
            </a:r>
          </a:p>
        </p:txBody>
      </p:sp>
      <p:sp>
        <p:nvSpPr>
          <p:cNvPr id="47" name="右箭头 46">
            <a:extLst>
              <a:ext uri="{FF2B5EF4-FFF2-40B4-BE49-F238E27FC236}">
                <a16:creationId xmlns:a16="http://schemas.microsoft.com/office/drawing/2014/main" id="{E82D1F15-873D-CB48-BA2C-B3FD6A42182D}"/>
              </a:ext>
            </a:extLst>
          </p:cNvPr>
          <p:cNvSpPr/>
          <p:nvPr/>
        </p:nvSpPr>
        <p:spPr>
          <a:xfrm rot="5400000">
            <a:off x="1909298" y="2840374"/>
            <a:ext cx="297306" cy="77029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75000"/>
                <a:alpha val="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127000" tIns="45720" rIns="127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100"/>
          </a:p>
        </p:txBody>
      </p:sp>
      <p:sp>
        <p:nvSpPr>
          <p:cNvPr id="48" name="右箭头 47">
            <a:extLst>
              <a:ext uri="{FF2B5EF4-FFF2-40B4-BE49-F238E27FC236}">
                <a16:creationId xmlns:a16="http://schemas.microsoft.com/office/drawing/2014/main" id="{4DC8B67F-C581-8349-83A7-E50C981BFE32}"/>
              </a:ext>
            </a:extLst>
          </p:cNvPr>
          <p:cNvSpPr/>
          <p:nvPr/>
        </p:nvSpPr>
        <p:spPr>
          <a:xfrm rot="5400000">
            <a:off x="4412263" y="2840374"/>
            <a:ext cx="297306" cy="77029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75000"/>
                <a:alpha val="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127000" tIns="45720" rIns="127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2876061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>
            <a:extLst>
              <a:ext uri="{FF2B5EF4-FFF2-40B4-BE49-F238E27FC236}">
                <a16:creationId xmlns:a16="http://schemas.microsoft.com/office/drawing/2014/main" id="{4A0DD63F-62A0-EC46-9F8C-4505D130DE2B}"/>
              </a:ext>
            </a:extLst>
          </p:cNvPr>
          <p:cNvGrpSpPr/>
          <p:nvPr/>
        </p:nvGrpSpPr>
        <p:grpSpPr>
          <a:xfrm>
            <a:off x="320984" y="262254"/>
            <a:ext cx="3464326" cy="683077"/>
            <a:chOff x="6800249" y="1401091"/>
            <a:chExt cx="3464326" cy="683077"/>
          </a:xfrm>
        </p:grpSpPr>
        <p:pic>
          <p:nvPicPr>
            <p:cNvPr id="9" name="Picture 5">
              <a:extLst>
                <a:ext uri="{FF2B5EF4-FFF2-40B4-BE49-F238E27FC236}">
                  <a16:creationId xmlns:a16="http://schemas.microsoft.com/office/drawing/2014/main" id="{8F5F1C9C-0C7E-5F41-A7D4-8291AF799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0249" y="1410266"/>
              <a:ext cx="856550" cy="625681"/>
            </a:xfrm>
            <a:prstGeom prst="rect">
              <a:avLst/>
            </a:prstGeom>
          </p:spPr>
        </p:pic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4CA61149-3F9E-8B46-A1E4-07D78F3E423A}"/>
                </a:ext>
              </a:extLst>
            </p:cNvPr>
            <p:cNvSpPr txBox="1"/>
            <p:nvPr/>
          </p:nvSpPr>
          <p:spPr>
            <a:xfrm>
              <a:off x="7724575" y="1410266"/>
              <a:ext cx="2540000" cy="673902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zh-CN" altLang="en-US" sz="3200" dirty="0">
                  <a:solidFill>
                    <a:srgbClr val="42464B"/>
                  </a:solidFill>
                  <a:latin typeface="PingFang SC"/>
                  <a:ea typeface="PingFang SC"/>
                </a:rPr>
                <a:t>演进</a:t>
              </a:r>
              <a:endParaRPr lang="en-US" sz="3200" dirty="0"/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96A5ABCB-BC73-524B-8DFC-897054CB9A19}"/>
                </a:ext>
              </a:extLst>
            </p:cNvPr>
            <p:cNvSpPr txBox="1"/>
            <p:nvPr/>
          </p:nvSpPr>
          <p:spPr>
            <a:xfrm>
              <a:off x="6868025" y="1401091"/>
              <a:ext cx="725884" cy="639465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altLang="zh-CN" sz="3000" b="1" dirty="0">
                  <a:solidFill>
                    <a:srgbClr val="FFFFFF"/>
                  </a:solidFill>
                  <a:latin typeface="PingFang SC"/>
                  <a:ea typeface="PingFang SC"/>
                </a:rPr>
                <a:t>2</a:t>
              </a:r>
              <a:endParaRPr lang="en-US" sz="1100" dirty="0"/>
            </a:p>
          </p:txBody>
        </p:sp>
      </p:grpSp>
      <p:sp>
        <p:nvSpPr>
          <p:cNvPr id="36" name="Freeform 23">
            <a:extLst>
              <a:ext uri="{FF2B5EF4-FFF2-40B4-BE49-F238E27FC236}">
                <a16:creationId xmlns:a16="http://schemas.microsoft.com/office/drawing/2014/main" id="{78E12CE1-97CC-2A42-B5B2-DF57F3E96B64}"/>
              </a:ext>
            </a:extLst>
          </p:cNvPr>
          <p:cNvSpPr/>
          <p:nvPr/>
        </p:nvSpPr>
        <p:spPr>
          <a:xfrm>
            <a:off x="7253077" y="1793895"/>
            <a:ext cx="403321" cy="403500"/>
          </a:xfrm>
          <a:custGeom>
            <a:avLst/>
            <a:gdLst/>
            <a:ahLst/>
            <a:cxnLst/>
            <a:rect l="l" t="t" r="r" b="b"/>
            <a:pathLst>
              <a:path w="403321" h="403500">
                <a:moveTo>
                  <a:pt x="0" y="201750"/>
                </a:moveTo>
                <a:cubicBezTo>
                  <a:pt x="0" y="90321"/>
                  <a:pt x="90283" y="0"/>
                  <a:pt x="201656" y="0"/>
                </a:cubicBezTo>
                <a:cubicBezTo>
                  <a:pt x="313028" y="0"/>
                  <a:pt x="403321" y="90321"/>
                  <a:pt x="403321" y="201750"/>
                </a:cubicBezTo>
                <a:cubicBezTo>
                  <a:pt x="403321" y="313170"/>
                  <a:pt x="313028" y="403500"/>
                  <a:pt x="201656" y="403500"/>
                </a:cubicBezTo>
                <a:cubicBezTo>
                  <a:pt x="90283" y="403500"/>
                  <a:pt x="0" y="313170"/>
                  <a:pt x="0" y="201750"/>
                </a:cubicBezTo>
                <a:lnTo>
                  <a:pt x="0" y="201750"/>
                </a:lnTo>
                <a:close/>
              </a:path>
            </a:pathLst>
          </a:custGeom>
          <a:solidFill>
            <a:srgbClr val="4BACC6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37" name="Freeform 24">
            <a:extLst>
              <a:ext uri="{FF2B5EF4-FFF2-40B4-BE49-F238E27FC236}">
                <a16:creationId xmlns:a16="http://schemas.microsoft.com/office/drawing/2014/main" id="{175ECB00-9B2C-A245-8A3D-B83867632C27}"/>
              </a:ext>
            </a:extLst>
          </p:cNvPr>
          <p:cNvSpPr/>
          <p:nvPr/>
        </p:nvSpPr>
        <p:spPr>
          <a:xfrm>
            <a:off x="7348451" y="1876682"/>
            <a:ext cx="232960" cy="240826"/>
          </a:xfrm>
          <a:custGeom>
            <a:avLst/>
            <a:gdLst/>
            <a:ahLst/>
            <a:cxnLst/>
            <a:rect l="l" t="t" r="r" b="b"/>
            <a:pathLst>
              <a:path w="232960" h="240826">
                <a:moveTo>
                  <a:pt x="85719" y="240826"/>
                </a:moveTo>
                <a:cubicBezTo>
                  <a:pt x="79503" y="240826"/>
                  <a:pt x="73964" y="234717"/>
                  <a:pt x="67747" y="228618"/>
                </a:cubicBezTo>
                <a:cubicBezTo>
                  <a:pt x="6226" y="150608"/>
                  <a:pt x="6226" y="150608"/>
                  <a:pt x="6226" y="150608"/>
                </a:cubicBezTo>
                <a:cubicBezTo>
                  <a:pt x="0" y="138387"/>
                  <a:pt x="0" y="126863"/>
                  <a:pt x="12443" y="120750"/>
                </a:cubicBezTo>
                <a:cubicBezTo>
                  <a:pt x="24881" y="108542"/>
                  <a:pt x="36636" y="113972"/>
                  <a:pt x="42862" y="120750"/>
                </a:cubicBezTo>
                <a:cubicBezTo>
                  <a:pt x="85719" y="175028"/>
                  <a:pt x="85719" y="175028"/>
                  <a:pt x="85719" y="175028"/>
                </a:cubicBezTo>
                <a:cubicBezTo>
                  <a:pt x="183877" y="18321"/>
                  <a:pt x="183877" y="18321"/>
                  <a:pt x="183877" y="18321"/>
                </a:cubicBezTo>
                <a:cubicBezTo>
                  <a:pt x="196324" y="6113"/>
                  <a:pt x="208079" y="0"/>
                  <a:pt x="220513" y="6113"/>
                </a:cubicBezTo>
                <a:cubicBezTo>
                  <a:pt x="232960" y="12212"/>
                  <a:pt x="232960" y="30533"/>
                  <a:pt x="226739" y="42056"/>
                </a:cubicBezTo>
                <a:cubicBezTo>
                  <a:pt x="110600" y="228618"/>
                  <a:pt x="110600" y="228618"/>
                  <a:pt x="110600" y="228618"/>
                </a:cubicBezTo>
                <a:cubicBezTo>
                  <a:pt x="104383" y="234717"/>
                  <a:pt x="98157" y="240826"/>
                  <a:pt x="85719" y="240826"/>
                </a:cubicBezTo>
              </a:path>
            </a:pathLst>
          </a:custGeom>
          <a:solidFill>
            <a:srgbClr val="FFFFFF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55" name="TextBox 42">
            <a:extLst>
              <a:ext uri="{FF2B5EF4-FFF2-40B4-BE49-F238E27FC236}">
                <a16:creationId xmlns:a16="http://schemas.microsoft.com/office/drawing/2014/main" id="{0D39EA46-CFBC-F64D-9334-DBB9B7FCE14C}"/>
              </a:ext>
            </a:extLst>
          </p:cNvPr>
          <p:cNvSpPr txBox="1"/>
          <p:nvPr/>
        </p:nvSpPr>
        <p:spPr>
          <a:xfrm>
            <a:off x="7903787" y="1652567"/>
            <a:ext cx="3180370" cy="3439211"/>
          </a:xfrm>
          <a:prstGeom prst="rect">
            <a:avLst/>
          </a:prstGeom>
        </p:spPr>
        <p:txBody>
          <a:bodyPr wrap="square" lIns="31750" tIns="12700" rIns="31750" bIns="12700" rtlCol="0" anchor="t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zh-CN" altLang="en-US" sz="2400" dirty="0">
                <a:solidFill>
                  <a:srgbClr val="4AACC6"/>
                </a:solidFill>
                <a:latin typeface="Microsoft YaHei"/>
                <a:ea typeface="Microsoft YaHei"/>
              </a:rPr>
              <a:t>应用服务器 </a:t>
            </a:r>
            <a:endParaRPr lang="en-US" altLang="zh-CN" sz="2400" dirty="0">
              <a:solidFill>
                <a:srgbClr val="4AACC6"/>
              </a:solidFill>
              <a:latin typeface="Microsoft YaHei"/>
              <a:ea typeface="Microsoft YaHei"/>
            </a:endParaRPr>
          </a:p>
          <a:p>
            <a:pPr latinLnBrk="1">
              <a:lnSpc>
                <a:spcPct val="150000"/>
              </a:lnSpc>
            </a:pPr>
            <a:r>
              <a:rPr lang="zh-CN" altLang="en-US" dirty="0">
                <a:latin typeface="Microsoft YaHei"/>
                <a:ea typeface="Microsoft YaHei"/>
              </a:rPr>
              <a:t>随着部署的应用服务器越来越多，数据库的处理时效成为系统新的瓶颈，未来提升系统的响应时间，往往会在数据库与应用服务器端增加</a:t>
            </a:r>
            <a:r>
              <a:rPr lang="zh-CN" altLang="en-US" b="1" dirty="0">
                <a:solidFill>
                  <a:srgbClr val="FF0000"/>
                </a:solidFill>
                <a:latin typeface="Microsoft YaHei"/>
                <a:ea typeface="Microsoft YaHei"/>
              </a:rPr>
              <a:t>数据缓存层</a:t>
            </a:r>
            <a:r>
              <a:rPr lang="zh-CN" altLang="en-US" dirty="0">
                <a:latin typeface="Microsoft YaHei"/>
                <a:ea typeface="Microsoft YaHei"/>
              </a:rPr>
              <a:t>，拦截一部分的数据访问请求，提示系统响应时效。</a:t>
            </a:r>
            <a:endParaRPr lang="en-US" altLang="zh-CN" dirty="0">
              <a:latin typeface="Microsoft YaHei"/>
              <a:ea typeface="Microsoft YaHei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6D4B744-B7F9-9A4D-B8C1-75BEE5DC9B8F}"/>
              </a:ext>
            </a:extLst>
          </p:cNvPr>
          <p:cNvSpPr/>
          <p:nvPr/>
        </p:nvSpPr>
        <p:spPr>
          <a:xfrm>
            <a:off x="995998" y="1049217"/>
            <a:ext cx="4974088" cy="696460"/>
          </a:xfrm>
          <a:prstGeom prst="rect">
            <a:avLst/>
          </a:prstGeom>
          <a:solidFill>
            <a:srgbClr val="F79646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用户</a:t>
            </a:r>
            <a:r>
              <a:rPr kumimoji="1" lang="en-US" altLang="zh-CN" dirty="0">
                <a:solidFill>
                  <a:schemeClr val="bg1"/>
                </a:solidFill>
              </a:rPr>
              <a:t>/</a:t>
            </a:r>
            <a:r>
              <a:rPr kumimoji="1" lang="zh-CN" altLang="en-US" dirty="0">
                <a:solidFill>
                  <a:schemeClr val="bg1"/>
                </a:solidFill>
              </a:rPr>
              <a:t>渠道</a:t>
            </a:r>
            <a:r>
              <a:rPr kumimoji="1" lang="en-US" altLang="zh-CN" dirty="0">
                <a:solidFill>
                  <a:schemeClr val="bg1"/>
                </a:solidFill>
              </a:rPr>
              <a:t>/</a:t>
            </a:r>
            <a:r>
              <a:rPr kumimoji="1" lang="zh-CN" altLang="en-US" dirty="0">
                <a:solidFill>
                  <a:schemeClr val="bg1"/>
                </a:solidFill>
              </a:rPr>
              <a:t>产品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6E1B367-E7D5-BA4C-AC6D-65ECC02298AA}"/>
              </a:ext>
            </a:extLst>
          </p:cNvPr>
          <p:cNvSpPr/>
          <p:nvPr/>
        </p:nvSpPr>
        <p:spPr>
          <a:xfrm>
            <a:off x="976275" y="3015646"/>
            <a:ext cx="2452804" cy="1774265"/>
          </a:xfrm>
          <a:prstGeom prst="rect">
            <a:avLst/>
          </a:prstGeom>
          <a:solidFill>
            <a:srgbClr val="4BACC6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endParaRPr lang="zh-CN" altLang="en-US" sz="110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5AA117C-6978-0B49-87A4-0D08CF9AD6EE}"/>
              </a:ext>
            </a:extLst>
          </p:cNvPr>
          <p:cNvSpPr/>
          <p:nvPr/>
        </p:nvSpPr>
        <p:spPr>
          <a:xfrm>
            <a:off x="1253989" y="3276222"/>
            <a:ext cx="1641337" cy="378466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支付模块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914EB50-4EA7-C049-B3E6-8EE76F9D1396}"/>
              </a:ext>
            </a:extLst>
          </p:cNvPr>
          <p:cNvSpPr/>
          <p:nvPr/>
        </p:nvSpPr>
        <p:spPr>
          <a:xfrm>
            <a:off x="1256658" y="3749401"/>
            <a:ext cx="1638260" cy="375662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协议模块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37690F8-AFCE-494F-8E37-A965FAFEFB22}"/>
              </a:ext>
            </a:extLst>
          </p:cNvPr>
          <p:cNvSpPr/>
          <p:nvPr/>
        </p:nvSpPr>
        <p:spPr>
          <a:xfrm>
            <a:off x="1258043" y="4251019"/>
            <a:ext cx="1636663" cy="375662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清算模块</a:t>
            </a:r>
          </a:p>
        </p:txBody>
      </p:sp>
      <p:sp>
        <p:nvSpPr>
          <p:cNvPr id="72" name="右箭头 71">
            <a:extLst>
              <a:ext uri="{FF2B5EF4-FFF2-40B4-BE49-F238E27FC236}">
                <a16:creationId xmlns:a16="http://schemas.microsoft.com/office/drawing/2014/main" id="{D258037E-2C8E-4547-B09E-A8A53C29FD31}"/>
              </a:ext>
            </a:extLst>
          </p:cNvPr>
          <p:cNvSpPr/>
          <p:nvPr/>
        </p:nvSpPr>
        <p:spPr>
          <a:xfrm rot="5400000">
            <a:off x="3307613" y="1544849"/>
            <a:ext cx="265113" cy="770296"/>
          </a:xfrm>
          <a:prstGeom prst="rightArrow">
            <a:avLst/>
          </a:prstGeom>
          <a:solidFill>
            <a:srgbClr val="F79646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rot="0" spcFirstLastPara="0" vertOverflow="overflow" horzOverflow="overflow" vert="horz" wrap="square" lIns="127000" tIns="45720" rIns="127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73" name="右箭头 72">
            <a:extLst>
              <a:ext uri="{FF2B5EF4-FFF2-40B4-BE49-F238E27FC236}">
                <a16:creationId xmlns:a16="http://schemas.microsoft.com/office/drawing/2014/main" id="{9B45B41C-788B-A848-893C-6142783986D3}"/>
              </a:ext>
            </a:extLst>
          </p:cNvPr>
          <p:cNvSpPr/>
          <p:nvPr/>
        </p:nvSpPr>
        <p:spPr>
          <a:xfrm rot="5400000">
            <a:off x="1907179" y="4602783"/>
            <a:ext cx="297306" cy="770296"/>
          </a:xfrm>
          <a:prstGeom prst="rightArrow">
            <a:avLst/>
          </a:prstGeom>
          <a:solidFill>
            <a:srgbClr val="4BACC6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rot="0" spcFirstLastPara="0" vertOverflow="overflow" horzOverflow="overflow" vert="horz" wrap="square" lIns="127000" tIns="45720" rIns="127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10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9FD6E1B0-528C-EB4B-9A90-C29E9181C1BD}"/>
              </a:ext>
            </a:extLst>
          </p:cNvPr>
          <p:cNvSpPr/>
          <p:nvPr/>
        </p:nvSpPr>
        <p:spPr>
          <a:xfrm>
            <a:off x="2945487" y="3100464"/>
            <a:ext cx="444221" cy="1673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1">
              <a:lnSpc>
                <a:spcPct val="116199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"/>
                <a:ea typeface="Microsoft YaHei"/>
              </a:rPr>
              <a:t>应用服务器 </a:t>
            </a:r>
            <a:endParaRPr lang="en-US" altLang="zh-CN" dirty="0">
              <a:solidFill>
                <a:schemeClr val="bg1"/>
              </a:solidFill>
              <a:latin typeface="Microsoft YaHei"/>
              <a:ea typeface="Microsoft YaHei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55451ED-CB0C-794D-924C-9D28BC8F60DB}"/>
              </a:ext>
            </a:extLst>
          </p:cNvPr>
          <p:cNvSpPr txBox="1"/>
          <p:nvPr/>
        </p:nvSpPr>
        <p:spPr>
          <a:xfrm>
            <a:off x="7054468" y="250779"/>
            <a:ext cx="497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分布式单库架构</a:t>
            </a:r>
            <a:r>
              <a:rPr kumimoji="1"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kumimoji="1"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缓存</a:t>
            </a:r>
            <a:r>
              <a:rPr kumimoji="1"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endParaRPr kumimoji="1"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A75AA00-182D-6446-B77B-20DA1C466F6E}"/>
              </a:ext>
            </a:extLst>
          </p:cNvPr>
          <p:cNvSpPr/>
          <p:nvPr/>
        </p:nvSpPr>
        <p:spPr>
          <a:xfrm>
            <a:off x="3479240" y="3015646"/>
            <a:ext cx="2452804" cy="1774265"/>
          </a:xfrm>
          <a:prstGeom prst="rect">
            <a:avLst/>
          </a:prstGeom>
          <a:solidFill>
            <a:srgbClr val="4BACC6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endParaRPr lang="zh-CN" altLang="en-US" sz="110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11E52AD-D5E0-614A-A2AA-8BEBD1E09AF8}"/>
              </a:ext>
            </a:extLst>
          </p:cNvPr>
          <p:cNvSpPr/>
          <p:nvPr/>
        </p:nvSpPr>
        <p:spPr>
          <a:xfrm>
            <a:off x="3756954" y="3276222"/>
            <a:ext cx="1641337" cy="378466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支付模块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FC0E018-BD33-204D-8CD5-C5C2FCB9BBEE}"/>
              </a:ext>
            </a:extLst>
          </p:cNvPr>
          <p:cNvSpPr/>
          <p:nvPr/>
        </p:nvSpPr>
        <p:spPr>
          <a:xfrm>
            <a:off x="3759623" y="3749401"/>
            <a:ext cx="1638260" cy="375662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协议模块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11EAB29-6A96-254C-8777-8D7E320DA146}"/>
              </a:ext>
            </a:extLst>
          </p:cNvPr>
          <p:cNvSpPr/>
          <p:nvPr/>
        </p:nvSpPr>
        <p:spPr>
          <a:xfrm>
            <a:off x="3761008" y="4251019"/>
            <a:ext cx="1636663" cy="375662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清算模块</a:t>
            </a:r>
          </a:p>
        </p:txBody>
      </p:sp>
      <p:sp>
        <p:nvSpPr>
          <p:cNvPr id="43" name="右箭头 42">
            <a:extLst>
              <a:ext uri="{FF2B5EF4-FFF2-40B4-BE49-F238E27FC236}">
                <a16:creationId xmlns:a16="http://schemas.microsoft.com/office/drawing/2014/main" id="{15FCFC69-7666-F248-9A13-61593879D37A}"/>
              </a:ext>
            </a:extLst>
          </p:cNvPr>
          <p:cNvSpPr/>
          <p:nvPr/>
        </p:nvSpPr>
        <p:spPr>
          <a:xfrm rot="5400000">
            <a:off x="4410144" y="4602783"/>
            <a:ext cx="297306" cy="770296"/>
          </a:xfrm>
          <a:prstGeom prst="rightArrow">
            <a:avLst/>
          </a:prstGeom>
          <a:solidFill>
            <a:srgbClr val="4BACC6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rot="0" spcFirstLastPara="0" vertOverflow="overflow" horzOverflow="overflow" vert="horz" wrap="square" lIns="127000" tIns="45720" rIns="127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1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A536423-E89F-E948-9B2A-0FC289F28822}"/>
              </a:ext>
            </a:extLst>
          </p:cNvPr>
          <p:cNvSpPr/>
          <p:nvPr/>
        </p:nvSpPr>
        <p:spPr>
          <a:xfrm>
            <a:off x="5448452" y="3100464"/>
            <a:ext cx="444221" cy="1673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1">
              <a:lnSpc>
                <a:spcPct val="116199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"/>
                <a:ea typeface="Microsoft YaHei"/>
              </a:rPr>
              <a:t>应用服务器 </a:t>
            </a:r>
            <a:endParaRPr lang="en-US" altLang="zh-CN" dirty="0">
              <a:solidFill>
                <a:schemeClr val="bg1"/>
              </a:solidFill>
              <a:latin typeface="Microsoft YaHei"/>
              <a:ea typeface="Microsoft YaHei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5ECB148-3ADE-AA4A-B63E-3ECD74FFBB22}"/>
              </a:ext>
            </a:extLst>
          </p:cNvPr>
          <p:cNvSpPr/>
          <p:nvPr/>
        </p:nvSpPr>
        <p:spPr>
          <a:xfrm>
            <a:off x="995998" y="2093553"/>
            <a:ext cx="4974088" cy="5055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75000"/>
                <a:alpha val="0"/>
              </a:scheme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F5/Nginx/SLB </a:t>
            </a:r>
            <a:r>
              <a:rPr kumimoji="1" lang="zh-CN" altLang="en-US" dirty="0">
                <a:solidFill>
                  <a:schemeClr val="bg1"/>
                </a:solidFill>
              </a:rPr>
              <a:t>负载均衡</a:t>
            </a:r>
          </a:p>
        </p:txBody>
      </p:sp>
      <p:sp>
        <p:nvSpPr>
          <p:cNvPr id="47" name="右箭头 46">
            <a:extLst>
              <a:ext uri="{FF2B5EF4-FFF2-40B4-BE49-F238E27FC236}">
                <a16:creationId xmlns:a16="http://schemas.microsoft.com/office/drawing/2014/main" id="{E82D1F15-873D-CB48-BA2C-B3FD6A42182D}"/>
              </a:ext>
            </a:extLst>
          </p:cNvPr>
          <p:cNvSpPr/>
          <p:nvPr/>
        </p:nvSpPr>
        <p:spPr>
          <a:xfrm rot="5400000">
            <a:off x="1902159" y="2422206"/>
            <a:ext cx="297306" cy="77029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75000"/>
                <a:alpha val="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127000" tIns="45720" rIns="127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100"/>
          </a:p>
        </p:txBody>
      </p:sp>
      <p:sp>
        <p:nvSpPr>
          <p:cNvPr id="48" name="右箭头 47">
            <a:extLst>
              <a:ext uri="{FF2B5EF4-FFF2-40B4-BE49-F238E27FC236}">
                <a16:creationId xmlns:a16="http://schemas.microsoft.com/office/drawing/2014/main" id="{4DC8B67F-C581-8349-83A7-E50C981BFE32}"/>
              </a:ext>
            </a:extLst>
          </p:cNvPr>
          <p:cNvSpPr/>
          <p:nvPr/>
        </p:nvSpPr>
        <p:spPr>
          <a:xfrm rot="5400000">
            <a:off x="4405124" y="2422206"/>
            <a:ext cx="297306" cy="77029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75000"/>
                <a:alpha val="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127000" tIns="45720" rIns="127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10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487CD22-B800-FB46-A4C8-2E0DDC9F7E77}"/>
              </a:ext>
            </a:extLst>
          </p:cNvPr>
          <p:cNvSpPr/>
          <p:nvPr/>
        </p:nvSpPr>
        <p:spPr>
          <a:xfrm>
            <a:off x="971255" y="5188451"/>
            <a:ext cx="4974088" cy="2736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accent6">
                <a:lumMod val="75000"/>
                <a:alpha val="0"/>
              </a:scheme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数据缓存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F79D1C-4091-D64E-BDC2-1FAA3ACDF3B8}"/>
              </a:ext>
            </a:extLst>
          </p:cNvPr>
          <p:cNvSpPr txBox="1"/>
          <p:nvPr/>
        </p:nvSpPr>
        <p:spPr>
          <a:xfrm>
            <a:off x="188259" y="5432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3CBBB38-6EBF-EB45-BD0B-D82A9064132F}"/>
              </a:ext>
            </a:extLst>
          </p:cNvPr>
          <p:cNvSpPr/>
          <p:nvPr/>
        </p:nvSpPr>
        <p:spPr>
          <a:xfrm>
            <a:off x="971255" y="5808783"/>
            <a:ext cx="4974088" cy="966570"/>
          </a:xfrm>
          <a:prstGeom prst="rect">
            <a:avLst/>
          </a:prstGeom>
          <a:solidFill>
            <a:srgbClr val="8064A2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endParaRPr lang="zh-CN" altLang="en-US" sz="11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82E3CAA-D6BE-2C48-B690-6CAA66786943}"/>
              </a:ext>
            </a:extLst>
          </p:cNvPr>
          <p:cNvSpPr/>
          <p:nvPr/>
        </p:nvSpPr>
        <p:spPr>
          <a:xfrm>
            <a:off x="1245310" y="5996177"/>
            <a:ext cx="1019121" cy="603778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支付表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EADD238-B569-934E-982C-DA4C36257863}"/>
              </a:ext>
            </a:extLst>
          </p:cNvPr>
          <p:cNvSpPr/>
          <p:nvPr/>
        </p:nvSpPr>
        <p:spPr>
          <a:xfrm>
            <a:off x="2463296" y="6017253"/>
            <a:ext cx="1095455" cy="589057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协议表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58B0B95-5975-DF4C-BFAC-1FAB71E13F99}"/>
              </a:ext>
            </a:extLst>
          </p:cNvPr>
          <p:cNvSpPr/>
          <p:nvPr/>
        </p:nvSpPr>
        <p:spPr>
          <a:xfrm>
            <a:off x="3757616" y="6017254"/>
            <a:ext cx="1095455" cy="589056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清算表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357DA14-E62C-054B-A1CC-211F4552D99F}"/>
              </a:ext>
            </a:extLst>
          </p:cNvPr>
          <p:cNvSpPr/>
          <p:nvPr/>
        </p:nvSpPr>
        <p:spPr>
          <a:xfrm>
            <a:off x="5010490" y="6088193"/>
            <a:ext cx="877163" cy="388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"/>
                <a:ea typeface="Microsoft YaHei"/>
              </a:rPr>
              <a:t>数据库</a:t>
            </a:r>
            <a:endParaRPr lang="en-US" altLang="zh-CN" dirty="0">
              <a:solidFill>
                <a:schemeClr val="bg1"/>
              </a:solidFill>
              <a:latin typeface="Microsoft YaHei"/>
              <a:ea typeface="Microsoft YaHei"/>
            </a:endParaRPr>
          </a:p>
        </p:txBody>
      </p:sp>
      <p:sp>
        <p:nvSpPr>
          <p:cNvPr id="57" name="右箭头 56">
            <a:extLst>
              <a:ext uri="{FF2B5EF4-FFF2-40B4-BE49-F238E27FC236}">
                <a16:creationId xmlns:a16="http://schemas.microsoft.com/office/drawing/2014/main" id="{34B11AFA-1CBD-994D-820F-84176C98207B}"/>
              </a:ext>
            </a:extLst>
          </p:cNvPr>
          <p:cNvSpPr/>
          <p:nvPr/>
        </p:nvSpPr>
        <p:spPr>
          <a:xfrm rot="5400000">
            <a:off x="1921091" y="5248237"/>
            <a:ext cx="259442" cy="770296"/>
          </a:xfrm>
          <a:prstGeom prst="rightArrow">
            <a:avLst/>
          </a:prstGeom>
          <a:solidFill>
            <a:srgbClr val="4BACC6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rot="0" spcFirstLastPara="0" vertOverflow="overflow" horzOverflow="overflow" vert="horz" wrap="square" lIns="127000" tIns="45720" rIns="127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100"/>
          </a:p>
        </p:txBody>
      </p:sp>
      <p:sp>
        <p:nvSpPr>
          <p:cNvPr id="74" name="右箭头 73">
            <a:extLst>
              <a:ext uri="{FF2B5EF4-FFF2-40B4-BE49-F238E27FC236}">
                <a16:creationId xmlns:a16="http://schemas.microsoft.com/office/drawing/2014/main" id="{8CE2A9F9-9D57-A547-92F7-CFC15969926F}"/>
              </a:ext>
            </a:extLst>
          </p:cNvPr>
          <p:cNvSpPr/>
          <p:nvPr/>
        </p:nvSpPr>
        <p:spPr>
          <a:xfrm rot="5400000">
            <a:off x="4447901" y="5258550"/>
            <a:ext cx="259442" cy="770296"/>
          </a:xfrm>
          <a:prstGeom prst="rightArrow">
            <a:avLst/>
          </a:prstGeom>
          <a:solidFill>
            <a:srgbClr val="4BACC6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rot="0" spcFirstLastPara="0" vertOverflow="overflow" horzOverflow="overflow" vert="horz" wrap="square" lIns="127000" tIns="45720" rIns="127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643553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>
            <a:extLst>
              <a:ext uri="{FF2B5EF4-FFF2-40B4-BE49-F238E27FC236}">
                <a16:creationId xmlns:a16="http://schemas.microsoft.com/office/drawing/2014/main" id="{4A0DD63F-62A0-EC46-9F8C-4505D130DE2B}"/>
              </a:ext>
            </a:extLst>
          </p:cNvPr>
          <p:cNvGrpSpPr/>
          <p:nvPr/>
        </p:nvGrpSpPr>
        <p:grpSpPr>
          <a:xfrm>
            <a:off x="320984" y="262254"/>
            <a:ext cx="3464326" cy="683077"/>
            <a:chOff x="6800249" y="1401091"/>
            <a:chExt cx="3464326" cy="683077"/>
          </a:xfrm>
        </p:grpSpPr>
        <p:pic>
          <p:nvPicPr>
            <p:cNvPr id="9" name="Picture 5">
              <a:extLst>
                <a:ext uri="{FF2B5EF4-FFF2-40B4-BE49-F238E27FC236}">
                  <a16:creationId xmlns:a16="http://schemas.microsoft.com/office/drawing/2014/main" id="{8F5F1C9C-0C7E-5F41-A7D4-8291AF799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0249" y="1410266"/>
              <a:ext cx="856550" cy="625681"/>
            </a:xfrm>
            <a:prstGeom prst="rect">
              <a:avLst/>
            </a:prstGeom>
          </p:spPr>
        </p:pic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4CA61149-3F9E-8B46-A1E4-07D78F3E423A}"/>
                </a:ext>
              </a:extLst>
            </p:cNvPr>
            <p:cNvSpPr txBox="1"/>
            <p:nvPr/>
          </p:nvSpPr>
          <p:spPr>
            <a:xfrm>
              <a:off x="7724575" y="1410266"/>
              <a:ext cx="2540000" cy="673902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zh-CN" altLang="en-US" sz="3200" dirty="0">
                  <a:solidFill>
                    <a:srgbClr val="42464B"/>
                  </a:solidFill>
                  <a:latin typeface="PingFang SC"/>
                  <a:ea typeface="PingFang SC"/>
                </a:rPr>
                <a:t>演进</a:t>
              </a:r>
              <a:endParaRPr lang="en-US" sz="3200" dirty="0"/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96A5ABCB-BC73-524B-8DFC-897054CB9A19}"/>
                </a:ext>
              </a:extLst>
            </p:cNvPr>
            <p:cNvSpPr txBox="1"/>
            <p:nvPr/>
          </p:nvSpPr>
          <p:spPr>
            <a:xfrm>
              <a:off x="6868025" y="1401091"/>
              <a:ext cx="725884" cy="639465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altLang="zh-CN" sz="3000" b="1" dirty="0">
                  <a:solidFill>
                    <a:srgbClr val="FFFFFF"/>
                  </a:solidFill>
                  <a:latin typeface="PingFang SC"/>
                  <a:ea typeface="PingFang SC"/>
                </a:rPr>
                <a:t>2</a:t>
              </a:r>
              <a:endParaRPr lang="en-US" sz="1100" dirty="0"/>
            </a:p>
          </p:txBody>
        </p:sp>
      </p:grpSp>
      <p:sp>
        <p:nvSpPr>
          <p:cNvPr id="38" name="Freeform 25">
            <a:extLst>
              <a:ext uri="{FF2B5EF4-FFF2-40B4-BE49-F238E27FC236}">
                <a16:creationId xmlns:a16="http://schemas.microsoft.com/office/drawing/2014/main" id="{B510FA66-9A2A-044C-BAE3-1D40F542730E}"/>
              </a:ext>
            </a:extLst>
          </p:cNvPr>
          <p:cNvSpPr/>
          <p:nvPr/>
        </p:nvSpPr>
        <p:spPr>
          <a:xfrm>
            <a:off x="7136234" y="1850555"/>
            <a:ext cx="403321" cy="403500"/>
          </a:xfrm>
          <a:custGeom>
            <a:avLst/>
            <a:gdLst/>
            <a:ahLst/>
            <a:cxnLst/>
            <a:rect l="l" t="t" r="r" b="b"/>
            <a:pathLst>
              <a:path w="403321" h="403500">
                <a:moveTo>
                  <a:pt x="0" y="201750"/>
                </a:moveTo>
                <a:cubicBezTo>
                  <a:pt x="0" y="90326"/>
                  <a:pt x="90283" y="0"/>
                  <a:pt x="201656" y="0"/>
                </a:cubicBezTo>
                <a:cubicBezTo>
                  <a:pt x="313028" y="0"/>
                  <a:pt x="403321" y="90326"/>
                  <a:pt x="403321" y="201750"/>
                </a:cubicBezTo>
                <a:cubicBezTo>
                  <a:pt x="403321" y="313175"/>
                  <a:pt x="313028" y="403500"/>
                  <a:pt x="201656" y="403500"/>
                </a:cubicBezTo>
                <a:cubicBezTo>
                  <a:pt x="90283" y="403500"/>
                  <a:pt x="0" y="313175"/>
                  <a:pt x="0" y="201750"/>
                </a:cubicBezTo>
                <a:lnTo>
                  <a:pt x="0" y="201750"/>
                </a:lnTo>
                <a:close/>
              </a:path>
            </a:pathLst>
          </a:custGeom>
          <a:solidFill>
            <a:srgbClr val="8064A2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39" name="Freeform 26">
            <a:extLst>
              <a:ext uri="{FF2B5EF4-FFF2-40B4-BE49-F238E27FC236}">
                <a16:creationId xmlns:a16="http://schemas.microsoft.com/office/drawing/2014/main" id="{BA6CD39A-A0C5-074E-B61F-78F96F14C8AC}"/>
              </a:ext>
            </a:extLst>
          </p:cNvPr>
          <p:cNvSpPr/>
          <p:nvPr/>
        </p:nvSpPr>
        <p:spPr>
          <a:xfrm>
            <a:off x="7231608" y="1907947"/>
            <a:ext cx="232960" cy="240826"/>
          </a:xfrm>
          <a:custGeom>
            <a:avLst/>
            <a:gdLst/>
            <a:ahLst/>
            <a:cxnLst/>
            <a:rect l="l" t="t" r="r" b="b"/>
            <a:pathLst>
              <a:path w="232960" h="240826">
                <a:moveTo>
                  <a:pt x="85719" y="240825"/>
                </a:moveTo>
                <a:cubicBezTo>
                  <a:pt x="79503" y="240825"/>
                  <a:pt x="73964" y="234712"/>
                  <a:pt x="67747" y="228618"/>
                </a:cubicBezTo>
                <a:cubicBezTo>
                  <a:pt x="6226" y="150603"/>
                  <a:pt x="6226" y="150603"/>
                  <a:pt x="6226" y="150603"/>
                </a:cubicBezTo>
                <a:cubicBezTo>
                  <a:pt x="0" y="138382"/>
                  <a:pt x="0" y="126858"/>
                  <a:pt x="12443" y="120750"/>
                </a:cubicBezTo>
                <a:cubicBezTo>
                  <a:pt x="24881" y="108537"/>
                  <a:pt x="36636" y="113967"/>
                  <a:pt x="42862" y="120750"/>
                </a:cubicBezTo>
                <a:cubicBezTo>
                  <a:pt x="85719" y="175023"/>
                  <a:pt x="85719" y="175023"/>
                  <a:pt x="85719" y="175023"/>
                </a:cubicBezTo>
                <a:cubicBezTo>
                  <a:pt x="183877" y="18320"/>
                  <a:pt x="183877" y="18320"/>
                  <a:pt x="183877" y="18320"/>
                </a:cubicBezTo>
                <a:cubicBezTo>
                  <a:pt x="196324" y="6108"/>
                  <a:pt x="208079" y="0"/>
                  <a:pt x="220513" y="6108"/>
                </a:cubicBezTo>
                <a:cubicBezTo>
                  <a:pt x="232960" y="12207"/>
                  <a:pt x="232960" y="30528"/>
                  <a:pt x="226739" y="42051"/>
                </a:cubicBezTo>
                <a:cubicBezTo>
                  <a:pt x="110600" y="228618"/>
                  <a:pt x="110600" y="228618"/>
                  <a:pt x="110600" y="228618"/>
                </a:cubicBezTo>
                <a:cubicBezTo>
                  <a:pt x="104383" y="234712"/>
                  <a:pt x="98157" y="240825"/>
                  <a:pt x="85719" y="240825"/>
                </a:cubicBezTo>
              </a:path>
            </a:pathLst>
          </a:custGeom>
          <a:solidFill>
            <a:srgbClr val="FFFFFF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82" name="TextBox 42">
            <a:extLst>
              <a:ext uri="{FF2B5EF4-FFF2-40B4-BE49-F238E27FC236}">
                <a16:creationId xmlns:a16="http://schemas.microsoft.com/office/drawing/2014/main" id="{CBD93C15-7AEF-5A4A-9446-30ED4C449077}"/>
              </a:ext>
            </a:extLst>
          </p:cNvPr>
          <p:cNvSpPr txBox="1"/>
          <p:nvPr/>
        </p:nvSpPr>
        <p:spPr>
          <a:xfrm>
            <a:off x="7776509" y="1745677"/>
            <a:ext cx="3158833" cy="3023713"/>
          </a:xfrm>
          <a:prstGeom prst="rect">
            <a:avLst/>
          </a:prstGeom>
        </p:spPr>
        <p:txBody>
          <a:bodyPr wrap="square" lIns="31750" tIns="12700" rIns="31750" bIns="12700" rtlCol="0" anchor="t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zh-CN" altLang="en-US" sz="2400" dirty="0">
                <a:solidFill>
                  <a:srgbClr val="8063A3"/>
                </a:solidFill>
                <a:latin typeface="Microsoft YaHei"/>
                <a:ea typeface="Microsoft YaHei"/>
              </a:rPr>
              <a:t>数据库</a:t>
            </a:r>
            <a:endParaRPr lang="en-US" altLang="zh-CN" sz="2400" dirty="0">
              <a:solidFill>
                <a:srgbClr val="8063A3"/>
              </a:solidFill>
              <a:latin typeface="Microsoft YaHei"/>
              <a:ea typeface="Microsoft YaHei"/>
            </a:endParaRPr>
          </a:p>
          <a:p>
            <a:pPr algn="l" latinLnBrk="1">
              <a:lnSpc>
                <a:spcPct val="150000"/>
              </a:lnSpc>
            </a:pPr>
            <a:r>
              <a:rPr lang="zh-CN" altLang="en-US" dirty="0">
                <a:latin typeface="Microsoft YaHei"/>
                <a:ea typeface="Microsoft YaHei"/>
              </a:rPr>
              <a:t>随着数量的持续增加，表的数据量已经让查询越来越慢时，如果数据拥有分段的特点（按年、按月），那么可以采用表内</a:t>
            </a:r>
            <a:r>
              <a:rPr lang="zh-CN" altLang="en-US" b="1" dirty="0">
                <a:solidFill>
                  <a:srgbClr val="FF0000"/>
                </a:solidFill>
                <a:latin typeface="Microsoft YaHei"/>
                <a:ea typeface="Microsoft YaHei"/>
              </a:rPr>
              <a:t>分区</a:t>
            </a:r>
            <a:r>
              <a:rPr lang="zh-CN" altLang="en-US" dirty="0">
                <a:latin typeface="Microsoft YaHei"/>
                <a:ea typeface="Microsoft YaHei"/>
              </a:rPr>
              <a:t>的方法提升数据库查询效率。</a:t>
            </a:r>
            <a:endParaRPr lang="en-US" dirty="0">
              <a:latin typeface="Microsoft YaHei"/>
              <a:ea typeface="Microsoft YaHei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55451ED-CB0C-794D-924C-9D28BC8F60DB}"/>
              </a:ext>
            </a:extLst>
          </p:cNvPr>
          <p:cNvSpPr txBox="1"/>
          <p:nvPr/>
        </p:nvSpPr>
        <p:spPr>
          <a:xfrm>
            <a:off x="7054468" y="250779"/>
            <a:ext cx="497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分布式单库架构</a:t>
            </a:r>
            <a:r>
              <a:rPr kumimoji="1"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kumimoji="1"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分区</a:t>
            </a:r>
            <a:r>
              <a:rPr kumimoji="1"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endParaRPr kumimoji="1"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56FAE26-77F0-4644-A00D-98C952454221}"/>
              </a:ext>
            </a:extLst>
          </p:cNvPr>
          <p:cNvSpPr/>
          <p:nvPr/>
        </p:nvSpPr>
        <p:spPr>
          <a:xfrm>
            <a:off x="995998" y="1049217"/>
            <a:ext cx="4974088" cy="696460"/>
          </a:xfrm>
          <a:prstGeom prst="rect">
            <a:avLst/>
          </a:prstGeom>
          <a:solidFill>
            <a:srgbClr val="F79646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用户</a:t>
            </a:r>
            <a:r>
              <a:rPr kumimoji="1" lang="en-US" altLang="zh-CN" dirty="0">
                <a:solidFill>
                  <a:schemeClr val="bg1"/>
                </a:solidFill>
              </a:rPr>
              <a:t>/</a:t>
            </a:r>
            <a:r>
              <a:rPr kumimoji="1" lang="zh-CN" altLang="en-US" dirty="0">
                <a:solidFill>
                  <a:schemeClr val="bg1"/>
                </a:solidFill>
              </a:rPr>
              <a:t>渠道</a:t>
            </a:r>
            <a:r>
              <a:rPr kumimoji="1" lang="en-US" altLang="zh-CN" dirty="0">
                <a:solidFill>
                  <a:schemeClr val="bg1"/>
                </a:solidFill>
              </a:rPr>
              <a:t>/</a:t>
            </a:r>
            <a:r>
              <a:rPr kumimoji="1" lang="zh-CN" altLang="en-US" dirty="0">
                <a:solidFill>
                  <a:schemeClr val="bg1"/>
                </a:solidFill>
              </a:rPr>
              <a:t>产品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45FFD15-F5AE-584E-B90F-3DCC4B7F8197}"/>
              </a:ext>
            </a:extLst>
          </p:cNvPr>
          <p:cNvSpPr/>
          <p:nvPr/>
        </p:nvSpPr>
        <p:spPr>
          <a:xfrm>
            <a:off x="976275" y="3015646"/>
            <a:ext cx="2452804" cy="1774265"/>
          </a:xfrm>
          <a:prstGeom prst="rect">
            <a:avLst/>
          </a:prstGeom>
          <a:solidFill>
            <a:srgbClr val="4BACC6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endParaRPr lang="zh-CN" altLang="en-US" sz="110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CF691BF-8703-BD49-826A-9C932304DF7F}"/>
              </a:ext>
            </a:extLst>
          </p:cNvPr>
          <p:cNvSpPr/>
          <p:nvPr/>
        </p:nvSpPr>
        <p:spPr>
          <a:xfrm>
            <a:off x="1253989" y="3276222"/>
            <a:ext cx="1641337" cy="378466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支付模块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BFEC132-634B-FB43-9C86-6909F80BCE22}"/>
              </a:ext>
            </a:extLst>
          </p:cNvPr>
          <p:cNvSpPr/>
          <p:nvPr/>
        </p:nvSpPr>
        <p:spPr>
          <a:xfrm>
            <a:off x="1256658" y="3749401"/>
            <a:ext cx="1638260" cy="375662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协议模块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4195AAB-1B28-CE46-892D-05A1BED9E9F9}"/>
              </a:ext>
            </a:extLst>
          </p:cNvPr>
          <p:cNvSpPr/>
          <p:nvPr/>
        </p:nvSpPr>
        <p:spPr>
          <a:xfrm>
            <a:off x="1258043" y="4251019"/>
            <a:ext cx="1636663" cy="375662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清算模块</a:t>
            </a:r>
          </a:p>
        </p:txBody>
      </p:sp>
      <p:sp>
        <p:nvSpPr>
          <p:cNvPr id="57" name="右箭头 56">
            <a:extLst>
              <a:ext uri="{FF2B5EF4-FFF2-40B4-BE49-F238E27FC236}">
                <a16:creationId xmlns:a16="http://schemas.microsoft.com/office/drawing/2014/main" id="{ED331DE9-D2BF-6B47-898D-8A06082A7780}"/>
              </a:ext>
            </a:extLst>
          </p:cNvPr>
          <p:cNvSpPr/>
          <p:nvPr/>
        </p:nvSpPr>
        <p:spPr>
          <a:xfrm rot="5400000">
            <a:off x="3307613" y="1544849"/>
            <a:ext cx="265113" cy="770296"/>
          </a:xfrm>
          <a:prstGeom prst="rightArrow">
            <a:avLst/>
          </a:prstGeom>
          <a:solidFill>
            <a:srgbClr val="F79646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rot="0" spcFirstLastPara="0" vertOverflow="overflow" horzOverflow="overflow" vert="horz" wrap="square" lIns="127000" tIns="45720" rIns="127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74" name="右箭头 73">
            <a:extLst>
              <a:ext uri="{FF2B5EF4-FFF2-40B4-BE49-F238E27FC236}">
                <a16:creationId xmlns:a16="http://schemas.microsoft.com/office/drawing/2014/main" id="{18843780-3301-2E45-AC5C-FCD3FE8CD414}"/>
              </a:ext>
            </a:extLst>
          </p:cNvPr>
          <p:cNvSpPr/>
          <p:nvPr/>
        </p:nvSpPr>
        <p:spPr>
          <a:xfrm rot="5400000">
            <a:off x="1907179" y="4602783"/>
            <a:ext cx="297306" cy="770296"/>
          </a:xfrm>
          <a:prstGeom prst="rightArrow">
            <a:avLst/>
          </a:prstGeom>
          <a:solidFill>
            <a:srgbClr val="4BACC6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rot="0" spcFirstLastPara="0" vertOverflow="overflow" horzOverflow="overflow" vert="horz" wrap="square" lIns="127000" tIns="45720" rIns="127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10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02B77D8-7927-2D40-80A7-DE6D525806B2}"/>
              </a:ext>
            </a:extLst>
          </p:cNvPr>
          <p:cNvSpPr/>
          <p:nvPr/>
        </p:nvSpPr>
        <p:spPr>
          <a:xfrm>
            <a:off x="2945487" y="3100464"/>
            <a:ext cx="444221" cy="1673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1">
              <a:lnSpc>
                <a:spcPct val="116199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"/>
                <a:ea typeface="Microsoft YaHei"/>
              </a:rPr>
              <a:t>应用服务器 </a:t>
            </a:r>
            <a:endParaRPr lang="en-US" altLang="zh-CN" dirty="0">
              <a:solidFill>
                <a:schemeClr val="bg1"/>
              </a:solidFill>
              <a:latin typeface="Microsoft YaHei"/>
              <a:ea typeface="Microsoft YaHei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F0C8467-DD1C-694B-8151-BBF15048CF05}"/>
              </a:ext>
            </a:extLst>
          </p:cNvPr>
          <p:cNvSpPr/>
          <p:nvPr/>
        </p:nvSpPr>
        <p:spPr>
          <a:xfrm>
            <a:off x="3479240" y="3015646"/>
            <a:ext cx="2452804" cy="1774265"/>
          </a:xfrm>
          <a:prstGeom prst="rect">
            <a:avLst/>
          </a:prstGeom>
          <a:solidFill>
            <a:srgbClr val="4BACC6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endParaRPr lang="zh-CN" altLang="en-US" sz="110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F6DFEE5-4B03-2C4C-B933-941959B56161}"/>
              </a:ext>
            </a:extLst>
          </p:cNvPr>
          <p:cNvSpPr/>
          <p:nvPr/>
        </p:nvSpPr>
        <p:spPr>
          <a:xfrm>
            <a:off x="3756954" y="3276222"/>
            <a:ext cx="1641337" cy="378466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支付模块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2C6B5A14-CDC1-F544-BEE7-ACE9F13B7409}"/>
              </a:ext>
            </a:extLst>
          </p:cNvPr>
          <p:cNvSpPr/>
          <p:nvPr/>
        </p:nvSpPr>
        <p:spPr>
          <a:xfrm>
            <a:off x="3759623" y="3749401"/>
            <a:ext cx="1638260" cy="375662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协议模块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10865EF-8760-DA46-B1D5-42B3FC9C7C0F}"/>
              </a:ext>
            </a:extLst>
          </p:cNvPr>
          <p:cNvSpPr/>
          <p:nvPr/>
        </p:nvSpPr>
        <p:spPr>
          <a:xfrm>
            <a:off x="3761008" y="4251019"/>
            <a:ext cx="1636663" cy="375662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清算模块</a:t>
            </a:r>
          </a:p>
        </p:txBody>
      </p:sp>
      <p:sp>
        <p:nvSpPr>
          <p:cNvPr id="84" name="右箭头 83">
            <a:extLst>
              <a:ext uri="{FF2B5EF4-FFF2-40B4-BE49-F238E27FC236}">
                <a16:creationId xmlns:a16="http://schemas.microsoft.com/office/drawing/2014/main" id="{675E10DF-1010-BE42-8981-A0CB40421E70}"/>
              </a:ext>
            </a:extLst>
          </p:cNvPr>
          <p:cNvSpPr/>
          <p:nvPr/>
        </p:nvSpPr>
        <p:spPr>
          <a:xfrm rot="5400000">
            <a:off x="4410144" y="4602783"/>
            <a:ext cx="297306" cy="770296"/>
          </a:xfrm>
          <a:prstGeom prst="rightArrow">
            <a:avLst/>
          </a:prstGeom>
          <a:solidFill>
            <a:srgbClr val="4BACC6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rot="0" spcFirstLastPara="0" vertOverflow="overflow" horzOverflow="overflow" vert="horz" wrap="square" lIns="127000" tIns="45720" rIns="127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10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AABF2F3-350E-8F44-86D4-EE2E4F2F021B}"/>
              </a:ext>
            </a:extLst>
          </p:cNvPr>
          <p:cNvSpPr/>
          <p:nvPr/>
        </p:nvSpPr>
        <p:spPr>
          <a:xfrm>
            <a:off x="5448452" y="3100464"/>
            <a:ext cx="444221" cy="1673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1">
              <a:lnSpc>
                <a:spcPct val="116199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"/>
                <a:ea typeface="Microsoft YaHei"/>
              </a:rPr>
              <a:t>应用服务器 </a:t>
            </a:r>
            <a:endParaRPr lang="en-US" altLang="zh-CN" dirty="0">
              <a:solidFill>
                <a:schemeClr val="bg1"/>
              </a:solidFill>
              <a:latin typeface="Microsoft YaHei"/>
              <a:ea typeface="Microsoft YaHei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7BEE2CB5-F481-D447-8AC2-F01D55F4E9C7}"/>
              </a:ext>
            </a:extLst>
          </p:cNvPr>
          <p:cNvSpPr/>
          <p:nvPr/>
        </p:nvSpPr>
        <p:spPr>
          <a:xfrm>
            <a:off x="995998" y="2093553"/>
            <a:ext cx="4974088" cy="5055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75000"/>
                <a:alpha val="0"/>
              </a:scheme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F5/Nginx/SLB </a:t>
            </a:r>
            <a:r>
              <a:rPr kumimoji="1" lang="zh-CN" altLang="en-US" dirty="0">
                <a:solidFill>
                  <a:schemeClr val="bg1"/>
                </a:solidFill>
              </a:rPr>
              <a:t>负载均衡</a:t>
            </a:r>
          </a:p>
        </p:txBody>
      </p:sp>
      <p:sp>
        <p:nvSpPr>
          <p:cNvPr id="87" name="右箭头 86">
            <a:extLst>
              <a:ext uri="{FF2B5EF4-FFF2-40B4-BE49-F238E27FC236}">
                <a16:creationId xmlns:a16="http://schemas.microsoft.com/office/drawing/2014/main" id="{73087276-3876-2C4A-A64F-9086378F4291}"/>
              </a:ext>
            </a:extLst>
          </p:cNvPr>
          <p:cNvSpPr/>
          <p:nvPr/>
        </p:nvSpPr>
        <p:spPr>
          <a:xfrm rot="5400000">
            <a:off x="1902159" y="2422206"/>
            <a:ext cx="297306" cy="77029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75000"/>
                <a:alpha val="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127000" tIns="45720" rIns="127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100"/>
          </a:p>
        </p:txBody>
      </p:sp>
      <p:sp>
        <p:nvSpPr>
          <p:cNvPr id="88" name="右箭头 87">
            <a:extLst>
              <a:ext uri="{FF2B5EF4-FFF2-40B4-BE49-F238E27FC236}">
                <a16:creationId xmlns:a16="http://schemas.microsoft.com/office/drawing/2014/main" id="{88043C96-6478-2243-A689-3D22783E7484}"/>
              </a:ext>
            </a:extLst>
          </p:cNvPr>
          <p:cNvSpPr/>
          <p:nvPr/>
        </p:nvSpPr>
        <p:spPr>
          <a:xfrm rot="5400000">
            <a:off x="4405124" y="2422206"/>
            <a:ext cx="297306" cy="77029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75000"/>
                <a:alpha val="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127000" tIns="45720" rIns="127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10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AA0D6DFE-09EE-EB41-94F5-564581EB561A}"/>
              </a:ext>
            </a:extLst>
          </p:cNvPr>
          <p:cNvSpPr/>
          <p:nvPr/>
        </p:nvSpPr>
        <p:spPr>
          <a:xfrm>
            <a:off x="971255" y="5188451"/>
            <a:ext cx="4974088" cy="2736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accent6">
                <a:lumMod val="75000"/>
                <a:alpha val="0"/>
              </a:scheme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数据缓存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5FEB9C2B-993E-984D-A035-7EF8CCDAE381}"/>
              </a:ext>
            </a:extLst>
          </p:cNvPr>
          <p:cNvSpPr/>
          <p:nvPr/>
        </p:nvSpPr>
        <p:spPr>
          <a:xfrm>
            <a:off x="971255" y="5808783"/>
            <a:ext cx="4974088" cy="966570"/>
          </a:xfrm>
          <a:prstGeom prst="rect">
            <a:avLst/>
          </a:prstGeom>
          <a:solidFill>
            <a:srgbClr val="8064A2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endParaRPr lang="zh-CN" altLang="en-US" sz="1100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FF0AA0F-22F6-9B4B-A250-E9C5C607F19C}"/>
              </a:ext>
            </a:extLst>
          </p:cNvPr>
          <p:cNvSpPr/>
          <p:nvPr/>
        </p:nvSpPr>
        <p:spPr>
          <a:xfrm>
            <a:off x="1245310" y="5996177"/>
            <a:ext cx="1524143" cy="603778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1EEEA149-2602-2144-A7F7-8A151EC3C1F0}"/>
              </a:ext>
            </a:extLst>
          </p:cNvPr>
          <p:cNvSpPr/>
          <p:nvPr/>
        </p:nvSpPr>
        <p:spPr>
          <a:xfrm>
            <a:off x="2934099" y="5996177"/>
            <a:ext cx="877163" cy="625289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协议表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E3875FF2-BE2C-9B40-A812-A2AA2C5A7900}"/>
              </a:ext>
            </a:extLst>
          </p:cNvPr>
          <p:cNvSpPr/>
          <p:nvPr/>
        </p:nvSpPr>
        <p:spPr>
          <a:xfrm>
            <a:off x="3975908" y="5996176"/>
            <a:ext cx="877163" cy="625288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清算表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ED13CEE-AB39-D44F-BE96-0E9F10AC7832}"/>
              </a:ext>
            </a:extLst>
          </p:cNvPr>
          <p:cNvSpPr/>
          <p:nvPr/>
        </p:nvSpPr>
        <p:spPr>
          <a:xfrm>
            <a:off x="5010490" y="6088193"/>
            <a:ext cx="877163" cy="388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"/>
                <a:ea typeface="Microsoft YaHei"/>
              </a:rPr>
              <a:t>数据库</a:t>
            </a:r>
            <a:endParaRPr lang="en-US" altLang="zh-CN" dirty="0">
              <a:solidFill>
                <a:schemeClr val="bg1"/>
              </a:solidFill>
              <a:latin typeface="Microsoft YaHei"/>
              <a:ea typeface="Microsoft YaHei"/>
            </a:endParaRPr>
          </a:p>
        </p:txBody>
      </p:sp>
      <p:sp>
        <p:nvSpPr>
          <p:cNvPr id="98" name="右箭头 97">
            <a:extLst>
              <a:ext uri="{FF2B5EF4-FFF2-40B4-BE49-F238E27FC236}">
                <a16:creationId xmlns:a16="http://schemas.microsoft.com/office/drawing/2014/main" id="{95C30792-F1BA-C749-B7F5-BCE5BD16D769}"/>
              </a:ext>
            </a:extLst>
          </p:cNvPr>
          <p:cNvSpPr/>
          <p:nvPr/>
        </p:nvSpPr>
        <p:spPr>
          <a:xfrm rot="5400000">
            <a:off x="1921091" y="5248237"/>
            <a:ext cx="259442" cy="770296"/>
          </a:xfrm>
          <a:prstGeom prst="rightArrow">
            <a:avLst/>
          </a:prstGeom>
          <a:solidFill>
            <a:srgbClr val="4BACC6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rot="0" spcFirstLastPara="0" vertOverflow="overflow" horzOverflow="overflow" vert="horz" wrap="square" lIns="127000" tIns="45720" rIns="127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100"/>
          </a:p>
        </p:txBody>
      </p:sp>
      <p:sp>
        <p:nvSpPr>
          <p:cNvPr id="99" name="右箭头 98">
            <a:extLst>
              <a:ext uri="{FF2B5EF4-FFF2-40B4-BE49-F238E27FC236}">
                <a16:creationId xmlns:a16="http://schemas.microsoft.com/office/drawing/2014/main" id="{EFCAA549-4883-F540-BBBC-77172BB5A9E2}"/>
              </a:ext>
            </a:extLst>
          </p:cNvPr>
          <p:cNvSpPr/>
          <p:nvPr/>
        </p:nvSpPr>
        <p:spPr>
          <a:xfrm rot="5400000">
            <a:off x="4447901" y="5258550"/>
            <a:ext cx="259442" cy="770296"/>
          </a:xfrm>
          <a:prstGeom prst="rightArrow">
            <a:avLst/>
          </a:prstGeom>
          <a:solidFill>
            <a:srgbClr val="4BACC6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rot="0" spcFirstLastPara="0" vertOverflow="overflow" horzOverflow="overflow" vert="horz" wrap="square" lIns="127000" tIns="45720" rIns="127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100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D6B959C1-2D4F-B740-A7F1-A7DA9CF1FA4E}"/>
              </a:ext>
            </a:extLst>
          </p:cNvPr>
          <p:cNvCxnSpPr>
            <a:cxnSpLocks/>
          </p:cNvCxnSpPr>
          <p:nvPr/>
        </p:nvCxnSpPr>
        <p:spPr>
          <a:xfrm>
            <a:off x="1245310" y="6190490"/>
            <a:ext cx="1524143" cy="0"/>
          </a:xfrm>
          <a:prstGeom prst="line">
            <a:avLst/>
          </a:prstGeom>
          <a:ln>
            <a:solidFill>
              <a:schemeClr val="bg1">
                <a:alpha val="54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52897016-E3D1-474A-B628-C80DE52E5B93}"/>
              </a:ext>
            </a:extLst>
          </p:cNvPr>
          <p:cNvCxnSpPr>
            <a:cxnSpLocks/>
          </p:cNvCxnSpPr>
          <p:nvPr/>
        </p:nvCxnSpPr>
        <p:spPr>
          <a:xfrm>
            <a:off x="1253989" y="6396678"/>
            <a:ext cx="1524143" cy="0"/>
          </a:xfrm>
          <a:prstGeom prst="line">
            <a:avLst/>
          </a:prstGeom>
          <a:ln>
            <a:solidFill>
              <a:schemeClr val="bg1">
                <a:alpha val="54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84AB50F-F5FD-DB4A-9A0E-8D0C187DB6C4}"/>
              </a:ext>
            </a:extLst>
          </p:cNvPr>
          <p:cNvSpPr txBox="1"/>
          <p:nvPr/>
        </p:nvSpPr>
        <p:spPr>
          <a:xfrm>
            <a:off x="1356148" y="5950500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</a:rPr>
              <a:t>支付表</a:t>
            </a:r>
            <a:r>
              <a:rPr kumimoji="1" lang="en-US" altLang="zh-CN" sz="1200" dirty="0">
                <a:solidFill>
                  <a:schemeClr val="bg1"/>
                </a:solidFill>
              </a:rPr>
              <a:t>PartId01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890F373-CB9B-DD42-BDA2-65401464B14C}"/>
              </a:ext>
            </a:extLst>
          </p:cNvPr>
          <p:cNvSpPr txBox="1"/>
          <p:nvPr/>
        </p:nvSpPr>
        <p:spPr>
          <a:xfrm>
            <a:off x="1362958" y="6170321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</a:rPr>
              <a:t>支付表</a:t>
            </a:r>
            <a:r>
              <a:rPr kumimoji="1" lang="en-US" altLang="zh-CN" sz="1200" dirty="0">
                <a:solidFill>
                  <a:schemeClr val="bg1"/>
                </a:solidFill>
              </a:rPr>
              <a:t>PartId02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455E23F-56F9-2949-95FE-F57605506FF7}"/>
              </a:ext>
            </a:extLst>
          </p:cNvPr>
          <p:cNvSpPr txBox="1"/>
          <p:nvPr/>
        </p:nvSpPr>
        <p:spPr>
          <a:xfrm>
            <a:off x="1362958" y="6384804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</a:rPr>
              <a:t>支付表</a:t>
            </a:r>
            <a:r>
              <a:rPr kumimoji="1" lang="en-US" altLang="zh-CN" sz="1200" dirty="0">
                <a:solidFill>
                  <a:schemeClr val="bg1"/>
                </a:solidFill>
              </a:rPr>
              <a:t>PartId03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117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>
            <a:extLst>
              <a:ext uri="{FF2B5EF4-FFF2-40B4-BE49-F238E27FC236}">
                <a16:creationId xmlns:a16="http://schemas.microsoft.com/office/drawing/2014/main" id="{EA292CE1-9BC1-7646-B111-F3E49BC70B7A}"/>
              </a:ext>
            </a:extLst>
          </p:cNvPr>
          <p:cNvSpPr/>
          <p:nvPr/>
        </p:nvSpPr>
        <p:spPr>
          <a:xfrm>
            <a:off x="978699" y="5856934"/>
            <a:ext cx="2205017" cy="905698"/>
          </a:xfrm>
          <a:prstGeom prst="rect">
            <a:avLst/>
          </a:prstGeom>
          <a:solidFill>
            <a:srgbClr val="8064A2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endParaRPr lang="zh-CN" altLang="en-US" sz="1100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4A0DD63F-62A0-EC46-9F8C-4505D130DE2B}"/>
              </a:ext>
            </a:extLst>
          </p:cNvPr>
          <p:cNvGrpSpPr/>
          <p:nvPr/>
        </p:nvGrpSpPr>
        <p:grpSpPr>
          <a:xfrm>
            <a:off x="320984" y="262254"/>
            <a:ext cx="3464326" cy="683077"/>
            <a:chOff x="6800249" y="1401091"/>
            <a:chExt cx="3464326" cy="683077"/>
          </a:xfrm>
        </p:grpSpPr>
        <p:pic>
          <p:nvPicPr>
            <p:cNvPr id="9" name="Picture 5">
              <a:extLst>
                <a:ext uri="{FF2B5EF4-FFF2-40B4-BE49-F238E27FC236}">
                  <a16:creationId xmlns:a16="http://schemas.microsoft.com/office/drawing/2014/main" id="{8F5F1C9C-0C7E-5F41-A7D4-8291AF799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0249" y="1410266"/>
              <a:ext cx="856550" cy="625681"/>
            </a:xfrm>
            <a:prstGeom prst="rect">
              <a:avLst/>
            </a:prstGeom>
          </p:spPr>
        </p:pic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4CA61149-3F9E-8B46-A1E4-07D78F3E423A}"/>
                </a:ext>
              </a:extLst>
            </p:cNvPr>
            <p:cNvSpPr txBox="1"/>
            <p:nvPr/>
          </p:nvSpPr>
          <p:spPr>
            <a:xfrm>
              <a:off x="7724575" y="1410266"/>
              <a:ext cx="2540000" cy="673902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zh-CN" altLang="en-US" sz="3200" dirty="0">
                  <a:solidFill>
                    <a:srgbClr val="42464B"/>
                  </a:solidFill>
                  <a:latin typeface="PingFang SC"/>
                  <a:ea typeface="PingFang SC"/>
                </a:rPr>
                <a:t>演进</a:t>
              </a:r>
              <a:endParaRPr lang="en-US" sz="3200" dirty="0"/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96A5ABCB-BC73-524B-8DFC-897054CB9A19}"/>
                </a:ext>
              </a:extLst>
            </p:cNvPr>
            <p:cNvSpPr txBox="1"/>
            <p:nvPr/>
          </p:nvSpPr>
          <p:spPr>
            <a:xfrm>
              <a:off x="6868025" y="1401091"/>
              <a:ext cx="725884" cy="639465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altLang="zh-CN" sz="3000" b="1" dirty="0">
                  <a:solidFill>
                    <a:srgbClr val="FFFFFF"/>
                  </a:solidFill>
                  <a:latin typeface="PingFang SC"/>
                  <a:ea typeface="PingFang SC"/>
                </a:rPr>
                <a:t>2</a:t>
              </a:r>
              <a:endParaRPr lang="en-US" sz="1100" dirty="0"/>
            </a:p>
          </p:txBody>
        </p:sp>
      </p:grpSp>
      <p:sp>
        <p:nvSpPr>
          <p:cNvPr id="38" name="Freeform 25">
            <a:extLst>
              <a:ext uri="{FF2B5EF4-FFF2-40B4-BE49-F238E27FC236}">
                <a16:creationId xmlns:a16="http://schemas.microsoft.com/office/drawing/2014/main" id="{B510FA66-9A2A-044C-BAE3-1D40F542730E}"/>
              </a:ext>
            </a:extLst>
          </p:cNvPr>
          <p:cNvSpPr/>
          <p:nvPr/>
        </p:nvSpPr>
        <p:spPr>
          <a:xfrm>
            <a:off x="7100259" y="1941527"/>
            <a:ext cx="403321" cy="403500"/>
          </a:xfrm>
          <a:custGeom>
            <a:avLst/>
            <a:gdLst/>
            <a:ahLst/>
            <a:cxnLst/>
            <a:rect l="l" t="t" r="r" b="b"/>
            <a:pathLst>
              <a:path w="403321" h="403500">
                <a:moveTo>
                  <a:pt x="0" y="201750"/>
                </a:moveTo>
                <a:cubicBezTo>
                  <a:pt x="0" y="90326"/>
                  <a:pt x="90283" y="0"/>
                  <a:pt x="201656" y="0"/>
                </a:cubicBezTo>
                <a:cubicBezTo>
                  <a:pt x="313028" y="0"/>
                  <a:pt x="403321" y="90326"/>
                  <a:pt x="403321" y="201750"/>
                </a:cubicBezTo>
                <a:cubicBezTo>
                  <a:pt x="403321" y="313175"/>
                  <a:pt x="313028" y="403500"/>
                  <a:pt x="201656" y="403500"/>
                </a:cubicBezTo>
                <a:cubicBezTo>
                  <a:pt x="90283" y="403500"/>
                  <a:pt x="0" y="313175"/>
                  <a:pt x="0" y="201750"/>
                </a:cubicBezTo>
                <a:lnTo>
                  <a:pt x="0" y="201750"/>
                </a:lnTo>
                <a:close/>
              </a:path>
            </a:pathLst>
          </a:custGeom>
          <a:solidFill>
            <a:srgbClr val="8064A2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39" name="Freeform 26">
            <a:extLst>
              <a:ext uri="{FF2B5EF4-FFF2-40B4-BE49-F238E27FC236}">
                <a16:creationId xmlns:a16="http://schemas.microsoft.com/office/drawing/2014/main" id="{BA6CD39A-A0C5-074E-B61F-78F96F14C8AC}"/>
              </a:ext>
            </a:extLst>
          </p:cNvPr>
          <p:cNvSpPr/>
          <p:nvPr/>
        </p:nvSpPr>
        <p:spPr>
          <a:xfrm>
            <a:off x="7195633" y="1998919"/>
            <a:ext cx="232960" cy="240826"/>
          </a:xfrm>
          <a:custGeom>
            <a:avLst/>
            <a:gdLst/>
            <a:ahLst/>
            <a:cxnLst/>
            <a:rect l="l" t="t" r="r" b="b"/>
            <a:pathLst>
              <a:path w="232960" h="240826">
                <a:moveTo>
                  <a:pt x="85719" y="240825"/>
                </a:moveTo>
                <a:cubicBezTo>
                  <a:pt x="79503" y="240825"/>
                  <a:pt x="73964" y="234712"/>
                  <a:pt x="67747" y="228618"/>
                </a:cubicBezTo>
                <a:cubicBezTo>
                  <a:pt x="6226" y="150603"/>
                  <a:pt x="6226" y="150603"/>
                  <a:pt x="6226" y="150603"/>
                </a:cubicBezTo>
                <a:cubicBezTo>
                  <a:pt x="0" y="138382"/>
                  <a:pt x="0" y="126858"/>
                  <a:pt x="12443" y="120750"/>
                </a:cubicBezTo>
                <a:cubicBezTo>
                  <a:pt x="24881" y="108537"/>
                  <a:pt x="36636" y="113967"/>
                  <a:pt x="42862" y="120750"/>
                </a:cubicBezTo>
                <a:cubicBezTo>
                  <a:pt x="85719" y="175023"/>
                  <a:pt x="85719" y="175023"/>
                  <a:pt x="85719" y="175023"/>
                </a:cubicBezTo>
                <a:cubicBezTo>
                  <a:pt x="183877" y="18320"/>
                  <a:pt x="183877" y="18320"/>
                  <a:pt x="183877" y="18320"/>
                </a:cubicBezTo>
                <a:cubicBezTo>
                  <a:pt x="196324" y="6108"/>
                  <a:pt x="208079" y="0"/>
                  <a:pt x="220513" y="6108"/>
                </a:cubicBezTo>
                <a:cubicBezTo>
                  <a:pt x="232960" y="12207"/>
                  <a:pt x="232960" y="30528"/>
                  <a:pt x="226739" y="42051"/>
                </a:cubicBezTo>
                <a:cubicBezTo>
                  <a:pt x="110600" y="228618"/>
                  <a:pt x="110600" y="228618"/>
                  <a:pt x="110600" y="228618"/>
                </a:cubicBezTo>
                <a:cubicBezTo>
                  <a:pt x="104383" y="234712"/>
                  <a:pt x="98157" y="240825"/>
                  <a:pt x="85719" y="240825"/>
                </a:cubicBezTo>
              </a:path>
            </a:pathLst>
          </a:custGeom>
          <a:solidFill>
            <a:srgbClr val="FFFFFF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6D4B744-B7F9-9A4D-B8C1-75BEE5DC9B8F}"/>
              </a:ext>
            </a:extLst>
          </p:cNvPr>
          <p:cNvSpPr/>
          <p:nvPr/>
        </p:nvSpPr>
        <p:spPr>
          <a:xfrm>
            <a:off x="995998" y="1049217"/>
            <a:ext cx="4974088" cy="696460"/>
          </a:xfrm>
          <a:prstGeom prst="rect">
            <a:avLst/>
          </a:prstGeom>
          <a:solidFill>
            <a:srgbClr val="F79646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用户</a:t>
            </a:r>
            <a:r>
              <a:rPr kumimoji="1" lang="en-US" altLang="zh-CN" dirty="0">
                <a:solidFill>
                  <a:schemeClr val="bg1"/>
                </a:solidFill>
              </a:rPr>
              <a:t>/</a:t>
            </a:r>
            <a:r>
              <a:rPr kumimoji="1" lang="zh-CN" altLang="en-US" dirty="0">
                <a:solidFill>
                  <a:schemeClr val="bg1"/>
                </a:solidFill>
              </a:rPr>
              <a:t>渠道</a:t>
            </a:r>
            <a:r>
              <a:rPr kumimoji="1" lang="en-US" altLang="zh-CN" dirty="0">
                <a:solidFill>
                  <a:schemeClr val="bg1"/>
                </a:solidFill>
              </a:rPr>
              <a:t>/</a:t>
            </a:r>
            <a:r>
              <a:rPr kumimoji="1" lang="zh-CN" altLang="en-US" dirty="0">
                <a:solidFill>
                  <a:schemeClr val="bg1"/>
                </a:solidFill>
              </a:rPr>
              <a:t>产品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6E1B367-E7D5-BA4C-AC6D-65ECC02298AA}"/>
              </a:ext>
            </a:extLst>
          </p:cNvPr>
          <p:cNvSpPr/>
          <p:nvPr/>
        </p:nvSpPr>
        <p:spPr>
          <a:xfrm>
            <a:off x="976275" y="3015646"/>
            <a:ext cx="2452804" cy="1774265"/>
          </a:xfrm>
          <a:prstGeom prst="rect">
            <a:avLst/>
          </a:prstGeom>
          <a:solidFill>
            <a:srgbClr val="4BACC6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endParaRPr lang="zh-CN" altLang="en-US" sz="110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5AA117C-6978-0B49-87A4-0D08CF9AD6EE}"/>
              </a:ext>
            </a:extLst>
          </p:cNvPr>
          <p:cNvSpPr/>
          <p:nvPr/>
        </p:nvSpPr>
        <p:spPr>
          <a:xfrm>
            <a:off x="1253989" y="3276222"/>
            <a:ext cx="1641337" cy="378466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支付模块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914EB50-4EA7-C049-B3E6-8EE76F9D1396}"/>
              </a:ext>
            </a:extLst>
          </p:cNvPr>
          <p:cNvSpPr/>
          <p:nvPr/>
        </p:nvSpPr>
        <p:spPr>
          <a:xfrm>
            <a:off x="1256658" y="3749401"/>
            <a:ext cx="1638260" cy="375662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协议模块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37690F8-AFCE-494F-8E37-A965FAFEFB22}"/>
              </a:ext>
            </a:extLst>
          </p:cNvPr>
          <p:cNvSpPr/>
          <p:nvPr/>
        </p:nvSpPr>
        <p:spPr>
          <a:xfrm>
            <a:off x="1258043" y="4251019"/>
            <a:ext cx="1636663" cy="375662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清算模块</a:t>
            </a:r>
          </a:p>
        </p:txBody>
      </p:sp>
      <p:sp>
        <p:nvSpPr>
          <p:cNvPr id="72" name="右箭头 71">
            <a:extLst>
              <a:ext uri="{FF2B5EF4-FFF2-40B4-BE49-F238E27FC236}">
                <a16:creationId xmlns:a16="http://schemas.microsoft.com/office/drawing/2014/main" id="{D258037E-2C8E-4547-B09E-A8A53C29FD31}"/>
              </a:ext>
            </a:extLst>
          </p:cNvPr>
          <p:cNvSpPr/>
          <p:nvPr/>
        </p:nvSpPr>
        <p:spPr>
          <a:xfrm rot="5400000">
            <a:off x="3307613" y="1544849"/>
            <a:ext cx="265113" cy="770296"/>
          </a:xfrm>
          <a:prstGeom prst="rightArrow">
            <a:avLst/>
          </a:prstGeom>
          <a:solidFill>
            <a:srgbClr val="F79646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rot="0" spcFirstLastPara="0" vertOverflow="overflow" horzOverflow="overflow" vert="horz" wrap="square" lIns="127000" tIns="45720" rIns="127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73" name="右箭头 72">
            <a:extLst>
              <a:ext uri="{FF2B5EF4-FFF2-40B4-BE49-F238E27FC236}">
                <a16:creationId xmlns:a16="http://schemas.microsoft.com/office/drawing/2014/main" id="{9B45B41C-788B-A848-893C-6142783986D3}"/>
              </a:ext>
            </a:extLst>
          </p:cNvPr>
          <p:cNvSpPr/>
          <p:nvPr/>
        </p:nvSpPr>
        <p:spPr>
          <a:xfrm rot="5400000">
            <a:off x="1907179" y="4602783"/>
            <a:ext cx="297306" cy="770296"/>
          </a:xfrm>
          <a:prstGeom prst="rightArrow">
            <a:avLst/>
          </a:prstGeom>
          <a:solidFill>
            <a:srgbClr val="4BACC6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rot="0" spcFirstLastPara="0" vertOverflow="overflow" horzOverflow="overflow" vert="horz" wrap="square" lIns="127000" tIns="45720" rIns="127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10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7BFCA0B-432A-C147-947A-E75CA451B8AA}"/>
              </a:ext>
            </a:extLst>
          </p:cNvPr>
          <p:cNvSpPr/>
          <p:nvPr/>
        </p:nvSpPr>
        <p:spPr>
          <a:xfrm>
            <a:off x="1256413" y="5946694"/>
            <a:ext cx="1095455" cy="194149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支付表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81453332-B560-904A-9D9B-6E2F756D9BB1}"/>
              </a:ext>
            </a:extLst>
          </p:cNvPr>
          <p:cNvSpPr/>
          <p:nvPr/>
        </p:nvSpPr>
        <p:spPr>
          <a:xfrm>
            <a:off x="1244837" y="6218184"/>
            <a:ext cx="1095455" cy="196293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协议表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DCC28339-A7E8-EA40-AEE8-33723F64AE08}"/>
              </a:ext>
            </a:extLst>
          </p:cNvPr>
          <p:cNvSpPr/>
          <p:nvPr/>
        </p:nvSpPr>
        <p:spPr>
          <a:xfrm>
            <a:off x="1244838" y="6485657"/>
            <a:ext cx="1095455" cy="196292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清算表</a:t>
            </a:r>
          </a:p>
        </p:txBody>
      </p:sp>
      <p:sp>
        <p:nvSpPr>
          <p:cNvPr id="82" name="TextBox 42">
            <a:extLst>
              <a:ext uri="{FF2B5EF4-FFF2-40B4-BE49-F238E27FC236}">
                <a16:creationId xmlns:a16="http://schemas.microsoft.com/office/drawing/2014/main" id="{CBD93C15-7AEF-5A4A-9446-30ED4C449077}"/>
              </a:ext>
            </a:extLst>
          </p:cNvPr>
          <p:cNvSpPr txBox="1"/>
          <p:nvPr/>
        </p:nvSpPr>
        <p:spPr>
          <a:xfrm>
            <a:off x="7740534" y="1836649"/>
            <a:ext cx="3475191" cy="2192716"/>
          </a:xfrm>
          <a:prstGeom prst="rect">
            <a:avLst/>
          </a:prstGeom>
        </p:spPr>
        <p:txBody>
          <a:bodyPr wrap="square" lIns="31750" tIns="12700" rIns="31750" bIns="12700" rtlCol="0" anchor="t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zh-CN" altLang="en-US" sz="2400" dirty="0">
                <a:solidFill>
                  <a:srgbClr val="8063A3"/>
                </a:solidFill>
                <a:latin typeface="Microsoft YaHei"/>
                <a:ea typeface="Microsoft YaHei"/>
              </a:rPr>
              <a:t>数据库</a:t>
            </a:r>
            <a:endParaRPr lang="en-US" altLang="zh-CN" sz="2400" dirty="0">
              <a:solidFill>
                <a:srgbClr val="8063A3"/>
              </a:solidFill>
              <a:latin typeface="Microsoft YaHei"/>
              <a:ea typeface="Microsoft YaHei"/>
            </a:endParaRPr>
          </a:p>
          <a:p>
            <a:pPr algn="l" latinLnBrk="1">
              <a:lnSpc>
                <a:spcPct val="150000"/>
              </a:lnSpc>
            </a:pPr>
            <a:r>
              <a:rPr lang="zh-CN" altLang="en-US" dirty="0">
                <a:latin typeface="Microsoft YaHei"/>
                <a:ea typeface="Microsoft YaHei"/>
              </a:rPr>
              <a:t>为了缓解数据库的高可用能，一般会对数据库做主备，同时利用主备进行</a:t>
            </a:r>
            <a:r>
              <a:rPr lang="zh-CN" altLang="en-US" b="1" dirty="0">
                <a:solidFill>
                  <a:srgbClr val="FF0000"/>
                </a:solidFill>
                <a:latin typeface="Microsoft YaHei"/>
                <a:ea typeface="Microsoft YaHei"/>
              </a:rPr>
              <a:t>读写分离</a:t>
            </a:r>
            <a:r>
              <a:rPr lang="zh-CN" altLang="en-US" dirty="0">
                <a:latin typeface="Microsoft YaHei"/>
                <a:ea typeface="Microsoft YaHei"/>
              </a:rPr>
              <a:t>，进一步缓解数据库的压力。</a:t>
            </a:r>
            <a:endParaRPr lang="en-US" dirty="0">
              <a:latin typeface="Microsoft YaHei"/>
              <a:ea typeface="Microsoft YaHei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9FD6E1B0-528C-EB4B-9A90-C29E9181C1BD}"/>
              </a:ext>
            </a:extLst>
          </p:cNvPr>
          <p:cNvSpPr/>
          <p:nvPr/>
        </p:nvSpPr>
        <p:spPr>
          <a:xfrm>
            <a:off x="2945487" y="3100464"/>
            <a:ext cx="444221" cy="1673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1">
              <a:lnSpc>
                <a:spcPct val="116199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"/>
                <a:ea typeface="Microsoft YaHei"/>
              </a:rPr>
              <a:t>应用服务器 </a:t>
            </a:r>
            <a:endParaRPr lang="en-US" altLang="zh-CN" dirty="0">
              <a:solidFill>
                <a:schemeClr val="bg1"/>
              </a:solidFill>
              <a:latin typeface="Microsoft YaHei"/>
              <a:ea typeface="Microsoft YaHei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2FD36A7-08B3-294B-A9F1-BB6583A97602}"/>
              </a:ext>
            </a:extLst>
          </p:cNvPr>
          <p:cNvSpPr/>
          <p:nvPr/>
        </p:nvSpPr>
        <p:spPr>
          <a:xfrm>
            <a:off x="2278380" y="5953817"/>
            <a:ext cx="917491" cy="640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1">
              <a:lnSpc>
                <a:spcPct val="116199"/>
              </a:lnSpc>
            </a:pPr>
            <a:r>
              <a:rPr lang="zh-CN" altLang="en-US" sz="1600" dirty="0">
                <a:solidFill>
                  <a:schemeClr val="bg1"/>
                </a:solidFill>
                <a:latin typeface="Microsoft YaHei"/>
                <a:ea typeface="Microsoft YaHei"/>
              </a:rPr>
              <a:t>数据库</a:t>
            </a:r>
            <a:endParaRPr lang="en-US" altLang="zh-CN" sz="1600" dirty="0">
              <a:solidFill>
                <a:schemeClr val="bg1"/>
              </a:solidFill>
              <a:latin typeface="Microsoft YaHei"/>
              <a:ea typeface="Microsoft YaHei"/>
            </a:endParaRPr>
          </a:p>
          <a:p>
            <a:pPr algn="r" latinLnBrk="1">
              <a:lnSpc>
                <a:spcPct val="116199"/>
              </a:lnSpc>
            </a:pPr>
            <a:r>
              <a:rPr lang="zh-CN" altLang="en-US" sz="1600" dirty="0">
                <a:solidFill>
                  <a:schemeClr val="bg1"/>
                </a:solidFill>
                <a:latin typeface="Microsoft YaHei"/>
                <a:ea typeface="Microsoft YaHei"/>
              </a:rPr>
              <a:t>主</a:t>
            </a:r>
            <a:endParaRPr lang="en-US" altLang="zh-CN" sz="1600" dirty="0">
              <a:solidFill>
                <a:schemeClr val="bg1"/>
              </a:solidFill>
              <a:latin typeface="Microsoft YaHei"/>
              <a:ea typeface="Microsoft YaHei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55451ED-CB0C-794D-924C-9D28BC8F60DB}"/>
              </a:ext>
            </a:extLst>
          </p:cNvPr>
          <p:cNvSpPr txBox="1"/>
          <p:nvPr/>
        </p:nvSpPr>
        <p:spPr>
          <a:xfrm>
            <a:off x="5191310" y="239656"/>
            <a:ext cx="6807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分布式单库架构</a:t>
            </a:r>
            <a:r>
              <a:rPr kumimoji="1"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kumimoji="1"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主从读写分离</a:t>
            </a:r>
            <a:r>
              <a:rPr kumimoji="1"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endParaRPr kumimoji="1"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A75AA00-182D-6446-B77B-20DA1C466F6E}"/>
              </a:ext>
            </a:extLst>
          </p:cNvPr>
          <p:cNvSpPr/>
          <p:nvPr/>
        </p:nvSpPr>
        <p:spPr>
          <a:xfrm>
            <a:off x="3479240" y="3015646"/>
            <a:ext cx="2452804" cy="1774265"/>
          </a:xfrm>
          <a:prstGeom prst="rect">
            <a:avLst/>
          </a:prstGeom>
          <a:solidFill>
            <a:srgbClr val="4BACC6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endParaRPr lang="zh-CN" altLang="en-US" sz="110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11E52AD-D5E0-614A-A2AA-8BEBD1E09AF8}"/>
              </a:ext>
            </a:extLst>
          </p:cNvPr>
          <p:cNvSpPr/>
          <p:nvPr/>
        </p:nvSpPr>
        <p:spPr>
          <a:xfrm>
            <a:off x="3756954" y="3276222"/>
            <a:ext cx="1641337" cy="378466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支付模块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FC0E018-BD33-204D-8CD5-C5C2FCB9BBEE}"/>
              </a:ext>
            </a:extLst>
          </p:cNvPr>
          <p:cNvSpPr/>
          <p:nvPr/>
        </p:nvSpPr>
        <p:spPr>
          <a:xfrm>
            <a:off x="3759623" y="3749401"/>
            <a:ext cx="1638260" cy="375662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协议模块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11EAB29-6A96-254C-8777-8D7E320DA146}"/>
              </a:ext>
            </a:extLst>
          </p:cNvPr>
          <p:cNvSpPr/>
          <p:nvPr/>
        </p:nvSpPr>
        <p:spPr>
          <a:xfrm>
            <a:off x="3761008" y="4251019"/>
            <a:ext cx="1636663" cy="375662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清算模块</a:t>
            </a:r>
          </a:p>
        </p:txBody>
      </p:sp>
      <p:sp>
        <p:nvSpPr>
          <p:cNvPr id="43" name="右箭头 42">
            <a:extLst>
              <a:ext uri="{FF2B5EF4-FFF2-40B4-BE49-F238E27FC236}">
                <a16:creationId xmlns:a16="http://schemas.microsoft.com/office/drawing/2014/main" id="{15FCFC69-7666-F248-9A13-61593879D37A}"/>
              </a:ext>
            </a:extLst>
          </p:cNvPr>
          <p:cNvSpPr/>
          <p:nvPr/>
        </p:nvSpPr>
        <p:spPr>
          <a:xfrm rot="5400000">
            <a:off x="4410144" y="4602783"/>
            <a:ext cx="297306" cy="770296"/>
          </a:xfrm>
          <a:prstGeom prst="rightArrow">
            <a:avLst/>
          </a:prstGeom>
          <a:solidFill>
            <a:srgbClr val="4BACC6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rot="0" spcFirstLastPara="0" vertOverflow="overflow" horzOverflow="overflow" vert="horz" wrap="square" lIns="127000" tIns="45720" rIns="127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1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A536423-E89F-E948-9B2A-0FC289F28822}"/>
              </a:ext>
            </a:extLst>
          </p:cNvPr>
          <p:cNvSpPr/>
          <p:nvPr/>
        </p:nvSpPr>
        <p:spPr>
          <a:xfrm>
            <a:off x="5448452" y="3100464"/>
            <a:ext cx="444221" cy="1673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1">
              <a:lnSpc>
                <a:spcPct val="116199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"/>
                <a:ea typeface="Microsoft YaHei"/>
              </a:rPr>
              <a:t>应用服务器 </a:t>
            </a:r>
            <a:endParaRPr lang="en-US" altLang="zh-CN" dirty="0">
              <a:solidFill>
                <a:schemeClr val="bg1"/>
              </a:solidFill>
              <a:latin typeface="Microsoft YaHei"/>
              <a:ea typeface="Microsoft YaHei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5ECB148-3ADE-AA4A-B63E-3ECD74FFBB22}"/>
              </a:ext>
            </a:extLst>
          </p:cNvPr>
          <p:cNvSpPr/>
          <p:nvPr/>
        </p:nvSpPr>
        <p:spPr>
          <a:xfrm>
            <a:off x="995998" y="2093553"/>
            <a:ext cx="4974088" cy="5055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75000"/>
                <a:alpha val="0"/>
              </a:scheme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F5/Nginx/SLB </a:t>
            </a:r>
            <a:r>
              <a:rPr kumimoji="1" lang="zh-CN" altLang="en-US" dirty="0">
                <a:solidFill>
                  <a:schemeClr val="bg1"/>
                </a:solidFill>
              </a:rPr>
              <a:t>负载均衡</a:t>
            </a:r>
          </a:p>
        </p:txBody>
      </p:sp>
      <p:sp>
        <p:nvSpPr>
          <p:cNvPr id="47" name="右箭头 46">
            <a:extLst>
              <a:ext uri="{FF2B5EF4-FFF2-40B4-BE49-F238E27FC236}">
                <a16:creationId xmlns:a16="http://schemas.microsoft.com/office/drawing/2014/main" id="{E82D1F15-873D-CB48-BA2C-B3FD6A42182D}"/>
              </a:ext>
            </a:extLst>
          </p:cNvPr>
          <p:cNvSpPr/>
          <p:nvPr/>
        </p:nvSpPr>
        <p:spPr>
          <a:xfrm rot="5400000">
            <a:off x="1902159" y="2422206"/>
            <a:ext cx="297306" cy="77029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75000"/>
                <a:alpha val="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127000" tIns="45720" rIns="127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100"/>
          </a:p>
        </p:txBody>
      </p:sp>
      <p:sp>
        <p:nvSpPr>
          <p:cNvPr id="48" name="右箭头 47">
            <a:extLst>
              <a:ext uri="{FF2B5EF4-FFF2-40B4-BE49-F238E27FC236}">
                <a16:creationId xmlns:a16="http://schemas.microsoft.com/office/drawing/2014/main" id="{4DC8B67F-C581-8349-83A7-E50C981BFE32}"/>
              </a:ext>
            </a:extLst>
          </p:cNvPr>
          <p:cNvSpPr/>
          <p:nvPr/>
        </p:nvSpPr>
        <p:spPr>
          <a:xfrm rot="5400000">
            <a:off x="4405124" y="2422206"/>
            <a:ext cx="297306" cy="77029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75000"/>
                <a:alpha val="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127000" tIns="45720" rIns="127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10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487CD22-B800-FB46-A4C8-2E0DDC9F7E77}"/>
              </a:ext>
            </a:extLst>
          </p:cNvPr>
          <p:cNvSpPr/>
          <p:nvPr/>
        </p:nvSpPr>
        <p:spPr>
          <a:xfrm>
            <a:off x="971255" y="5188451"/>
            <a:ext cx="4974088" cy="3608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accent6">
                <a:lumMod val="75000"/>
                <a:alpha val="0"/>
              </a:scheme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数据缓存</a:t>
            </a:r>
          </a:p>
        </p:txBody>
      </p:sp>
      <p:sp>
        <p:nvSpPr>
          <p:cNvPr id="51" name="右箭头 50">
            <a:extLst>
              <a:ext uri="{FF2B5EF4-FFF2-40B4-BE49-F238E27FC236}">
                <a16:creationId xmlns:a16="http://schemas.microsoft.com/office/drawing/2014/main" id="{AF8CB588-FB25-0F49-AF51-B83F1164808D}"/>
              </a:ext>
            </a:extLst>
          </p:cNvPr>
          <p:cNvSpPr/>
          <p:nvPr/>
        </p:nvSpPr>
        <p:spPr>
          <a:xfrm rot="5400000">
            <a:off x="1964217" y="5329723"/>
            <a:ext cx="225789" cy="77029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rot="0" spcFirstLastPara="0" vertOverflow="overflow" horzOverflow="overflow" vert="horz" wrap="square" lIns="127000" tIns="45720" rIns="127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100" dirty="0"/>
          </a:p>
        </p:txBody>
      </p:sp>
      <p:sp>
        <p:nvSpPr>
          <p:cNvPr id="58" name="右箭头 57">
            <a:extLst>
              <a:ext uri="{FF2B5EF4-FFF2-40B4-BE49-F238E27FC236}">
                <a16:creationId xmlns:a16="http://schemas.microsoft.com/office/drawing/2014/main" id="{07FB34B4-3BCF-BE48-BC20-A75315F475D2}"/>
              </a:ext>
            </a:extLst>
          </p:cNvPr>
          <p:cNvSpPr/>
          <p:nvPr/>
        </p:nvSpPr>
        <p:spPr>
          <a:xfrm rot="5400000">
            <a:off x="4440882" y="5347925"/>
            <a:ext cx="225789" cy="77029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rot="0" spcFirstLastPara="0" vertOverflow="overflow" horzOverflow="overflow" vert="horz" wrap="square" lIns="127000" tIns="45720" rIns="127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1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BF111C-78D1-194E-AF90-70CD260090C1}"/>
              </a:ext>
            </a:extLst>
          </p:cNvPr>
          <p:cNvSpPr txBox="1"/>
          <p:nvPr/>
        </p:nvSpPr>
        <p:spPr>
          <a:xfrm>
            <a:off x="1876329" y="554043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</a:rPr>
              <a:t>写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D92BC2A-B047-2B4B-9428-F675608240FB}"/>
              </a:ext>
            </a:extLst>
          </p:cNvPr>
          <p:cNvSpPr txBox="1"/>
          <p:nvPr/>
        </p:nvSpPr>
        <p:spPr>
          <a:xfrm>
            <a:off x="4363578" y="555561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</a:rPr>
              <a:t>读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E9FB19C-1A5B-CA44-9570-A2C4EDF7A1DE}"/>
              </a:ext>
            </a:extLst>
          </p:cNvPr>
          <p:cNvSpPr/>
          <p:nvPr/>
        </p:nvSpPr>
        <p:spPr>
          <a:xfrm>
            <a:off x="3728171" y="5858162"/>
            <a:ext cx="2205017" cy="905698"/>
          </a:xfrm>
          <a:prstGeom prst="rect">
            <a:avLst/>
          </a:prstGeom>
          <a:solidFill>
            <a:srgbClr val="8064A2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endParaRPr lang="zh-CN" altLang="en-US" sz="11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7F1CA6E-4D80-8144-ADCA-D89F1EF26913}"/>
              </a:ext>
            </a:extLst>
          </p:cNvPr>
          <p:cNvSpPr/>
          <p:nvPr/>
        </p:nvSpPr>
        <p:spPr>
          <a:xfrm>
            <a:off x="4005885" y="5947922"/>
            <a:ext cx="1095455" cy="194149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支付表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4F13E32A-4897-A042-BDAD-A365930DE975}"/>
              </a:ext>
            </a:extLst>
          </p:cNvPr>
          <p:cNvSpPr/>
          <p:nvPr/>
        </p:nvSpPr>
        <p:spPr>
          <a:xfrm>
            <a:off x="3994309" y="6219412"/>
            <a:ext cx="1095455" cy="196293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协议表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A5D95B7-3497-3C4D-884A-5069B7A132B5}"/>
              </a:ext>
            </a:extLst>
          </p:cNvPr>
          <p:cNvSpPr/>
          <p:nvPr/>
        </p:nvSpPr>
        <p:spPr>
          <a:xfrm>
            <a:off x="3994310" y="6486885"/>
            <a:ext cx="1095455" cy="196292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清算表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A771AD3-1BAC-9546-8FA7-3BF36C57E5B2}"/>
              </a:ext>
            </a:extLst>
          </p:cNvPr>
          <p:cNvSpPr/>
          <p:nvPr/>
        </p:nvSpPr>
        <p:spPr>
          <a:xfrm>
            <a:off x="5027852" y="5955045"/>
            <a:ext cx="917491" cy="640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1">
              <a:lnSpc>
                <a:spcPct val="116199"/>
              </a:lnSpc>
            </a:pPr>
            <a:r>
              <a:rPr lang="zh-CN" altLang="en-US" sz="1600" dirty="0">
                <a:solidFill>
                  <a:schemeClr val="bg1"/>
                </a:solidFill>
                <a:latin typeface="Microsoft YaHei"/>
                <a:ea typeface="Microsoft YaHei"/>
              </a:rPr>
              <a:t>数据库</a:t>
            </a:r>
            <a:endParaRPr lang="en-US" altLang="zh-CN" sz="1600" dirty="0">
              <a:solidFill>
                <a:schemeClr val="bg1"/>
              </a:solidFill>
              <a:latin typeface="Microsoft YaHei"/>
              <a:ea typeface="Microsoft YaHei"/>
            </a:endParaRPr>
          </a:p>
          <a:p>
            <a:pPr algn="r" latinLnBrk="1">
              <a:lnSpc>
                <a:spcPct val="116199"/>
              </a:lnSpc>
            </a:pPr>
            <a:r>
              <a:rPr lang="zh-CN" altLang="en-US" sz="1600" dirty="0">
                <a:solidFill>
                  <a:schemeClr val="bg1"/>
                </a:solidFill>
                <a:latin typeface="Microsoft YaHei"/>
                <a:ea typeface="Microsoft YaHei"/>
              </a:rPr>
              <a:t>从</a:t>
            </a:r>
            <a:endParaRPr lang="en-US" altLang="zh-CN" sz="1600" dirty="0">
              <a:solidFill>
                <a:schemeClr val="bg1"/>
              </a:solidFill>
              <a:latin typeface="Microsoft YaHei"/>
              <a:ea typeface="Microsoft YaHei"/>
            </a:endParaRPr>
          </a:p>
        </p:txBody>
      </p:sp>
      <p:sp>
        <p:nvSpPr>
          <p:cNvPr id="71" name="右箭头 70">
            <a:extLst>
              <a:ext uri="{FF2B5EF4-FFF2-40B4-BE49-F238E27FC236}">
                <a16:creationId xmlns:a16="http://schemas.microsoft.com/office/drawing/2014/main" id="{FF1E1CE6-B80D-F642-8863-0E5AB02FE5B0}"/>
              </a:ext>
            </a:extLst>
          </p:cNvPr>
          <p:cNvSpPr/>
          <p:nvPr/>
        </p:nvSpPr>
        <p:spPr>
          <a:xfrm>
            <a:off x="3236338" y="6021052"/>
            <a:ext cx="478260" cy="632754"/>
          </a:xfrm>
          <a:prstGeom prst="rightArrow">
            <a:avLst>
              <a:gd name="adj1" fmla="val 50000"/>
              <a:gd name="adj2" fmla="val 52812"/>
            </a:avLst>
          </a:prstGeom>
          <a:solidFill>
            <a:srgbClr val="8163A2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rot="0" spcFirstLastPara="0" vertOverflow="overflow" horzOverflow="overflow" vert="horz" wrap="square" lIns="127000" tIns="45720" rIns="127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EC35B1-90C0-304F-97E7-3A48F424ED2F}"/>
              </a:ext>
            </a:extLst>
          </p:cNvPr>
          <p:cNvSpPr txBox="1"/>
          <p:nvPr/>
        </p:nvSpPr>
        <p:spPr>
          <a:xfrm>
            <a:off x="3172798" y="6175226"/>
            <a:ext cx="646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同步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F79D1C-4091-D64E-BDC2-1FAA3ACDF3B8}"/>
              </a:ext>
            </a:extLst>
          </p:cNvPr>
          <p:cNvSpPr txBox="1"/>
          <p:nvPr/>
        </p:nvSpPr>
        <p:spPr>
          <a:xfrm>
            <a:off x="188259" y="5432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361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DE2E4665-CE08-D845-B579-D0A9D1CA48B7}"/>
              </a:ext>
            </a:extLst>
          </p:cNvPr>
          <p:cNvSpPr/>
          <p:nvPr/>
        </p:nvSpPr>
        <p:spPr>
          <a:xfrm>
            <a:off x="706032" y="3284112"/>
            <a:ext cx="1299933" cy="1261623"/>
          </a:xfrm>
          <a:prstGeom prst="rect">
            <a:avLst/>
          </a:prstGeom>
          <a:solidFill>
            <a:srgbClr val="4BACC6"/>
          </a:solidFill>
          <a:ln w="6350">
            <a:solidFill>
              <a:schemeClr val="bg1"/>
            </a:solidFill>
            <a:prstDash val="solid"/>
            <a:miter/>
          </a:ln>
        </p:spPr>
        <p:txBody>
          <a:bodyPr lIns="127000" rIns="127000" rtlCol="0" anchor="ctr"/>
          <a:lstStyle/>
          <a:p>
            <a:endParaRPr lang="zh-CN" altLang="en-US" sz="110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8507994-5B2F-BA41-923B-019C247AB668}"/>
              </a:ext>
            </a:extLst>
          </p:cNvPr>
          <p:cNvSpPr/>
          <p:nvPr/>
        </p:nvSpPr>
        <p:spPr>
          <a:xfrm>
            <a:off x="613475" y="3388132"/>
            <a:ext cx="1299933" cy="1261623"/>
          </a:xfrm>
          <a:prstGeom prst="rect">
            <a:avLst/>
          </a:prstGeom>
          <a:solidFill>
            <a:srgbClr val="4BACC6"/>
          </a:solidFill>
          <a:ln w="6350">
            <a:solidFill>
              <a:schemeClr val="bg1"/>
            </a:solidFill>
            <a:prstDash val="solid"/>
            <a:miter/>
          </a:ln>
        </p:spPr>
        <p:txBody>
          <a:bodyPr lIns="127000" rIns="127000" rtlCol="0" anchor="ctr"/>
          <a:lstStyle/>
          <a:p>
            <a:endParaRPr lang="zh-CN" altLang="en-US" sz="110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A292CE1-9BC1-7646-B111-F3E49BC70B7A}"/>
              </a:ext>
            </a:extLst>
          </p:cNvPr>
          <p:cNvSpPr/>
          <p:nvPr/>
        </p:nvSpPr>
        <p:spPr>
          <a:xfrm>
            <a:off x="507052" y="5082971"/>
            <a:ext cx="1497784" cy="640945"/>
          </a:xfrm>
          <a:prstGeom prst="rect">
            <a:avLst/>
          </a:prstGeom>
          <a:solidFill>
            <a:srgbClr val="8064A2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endParaRPr lang="zh-CN" altLang="en-US" sz="1100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4A0DD63F-62A0-EC46-9F8C-4505D130DE2B}"/>
              </a:ext>
            </a:extLst>
          </p:cNvPr>
          <p:cNvGrpSpPr/>
          <p:nvPr/>
        </p:nvGrpSpPr>
        <p:grpSpPr>
          <a:xfrm>
            <a:off x="320984" y="262254"/>
            <a:ext cx="3464326" cy="683077"/>
            <a:chOff x="6800249" y="1401091"/>
            <a:chExt cx="3464326" cy="683077"/>
          </a:xfrm>
        </p:grpSpPr>
        <p:pic>
          <p:nvPicPr>
            <p:cNvPr id="9" name="Picture 5">
              <a:extLst>
                <a:ext uri="{FF2B5EF4-FFF2-40B4-BE49-F238E27FC236}">
                  <a16:creationId xmlns:a16="http://schemas.microsoft.com/office/drawing/2014/main" id="{8F5F1C9C-0C7E-5F41-A7D4-8291AF799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0249" y="1410266"/>
              <a:ext cx="856550" cy="625681"/>
            </a:xfrm>
            <a:prstGeom prst="rect">
              <a:avLst/>
            </a:prstGeom>
          </p:spPr>
        </p:pic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4CA61149-3F9E-8B46-A1E4-07D78F3E423A}"/>
                </a:ext>
              </a:extLst>
            </p:cNvPr>
            <p:cNvSpPr txBox="1"/>
            <p:nvPr/>
          </p:nvSpPr>
          <p:spPr>
            <a:xfrm>
              <a:off x="7724575" y="1410266"/>
              <a:ext cx="2540000" cy="673902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zh-CN" altLang="en-US" sz="3200" dirty="0">
                  <a:solidFill>
                    <a:srgbClr val="42464B"/>
                  </a:solidFill>
                  <a:latin typeface="PingFang SC"/>
                  <a:ea typeface="PingFang SC"/>
                </a:rPr>
                <a:t>演进</a:t>
              </a:r>
              <a:endParaRPr lang="en-US" sz="3200" dirty="0"/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96A5ABCB-BC73-524B-8DFC-897054CB9A19}"/>
                </a:ext>
              </a:extLst>
            </p:cNvPr>
            <p:cNvSpPr txBox="1"/>
            <p:nvPr/>
          </p:nvSpPr>
          <p:spPr>
            <a:xfrm>
              <a:off x="6868025" y="1401091"/>
              <a:ext cx="725884" cy="639465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altLang="zh-CN" sz="3000" b="1" dirty="0">
                  <a:solidFill>
                    <a:srgbClr val="FFFFFF"/>
                  </a:solidFill>
                  <a:latin typeface="PingFang SC"/>
                  <a:ea typeface="PingFang SC"/>
                </a:rPr>
                <a:t>2</a:t>
              </a:r>
              <a:endParaRPr lang="en-US" sz="1100" dirty="0"/>
            </a:p>
          </p:txBody>
        </p:sp>
      </p:grpSp>
      <p:sp>
        <p:nvSpPr>
          <p:cNvPr id="36" name="Freeform 23">
            <a:extLst>
              <a:ext uri="{FF2B5EF4-FFF2-40B4-BE49-F238E27FC236}">
                <a16:creationId xmlns:a16="http://schemas.microsoft.com/office/drawing/2014/main" id="{78E12CE1-97CC-2A42-B5B2-DF57F3E96B64}"/>
              </a:ext>
            </a:extLst>
          </p:cNvPr>
          <p:cNvSpPr/>
          <p:nvPr/>
        </p:nvSpPr>
        <p:spPr>
          <a:xfrm>
            <a:off x="6542082" y="1823393"/>
            <a:ext cx="403321" cy="403500"/>
          </a:xfrm>
          <a:custGeom>
            <a:avLst/>
            <a:gdLst/>
            <a:ahLst/>
            <a:cxnLst/>
            <a:rect l="l" t="t" r="r" b="b"/>
            <a:pathLst>
              <a:path w="403321" h="403500">
                <a:moveTo>
                  <a:pt x="0" y="201750"/>
                </a:moveTo>
                <a:cubicBezTo>
                  <a:pt x="0" y="90321"/>
                  <a:pt x="90283" y="0"/>
                  <a:pt x="201656" y="0"/>
                </a:cubicBezTo>
                <a:cubicBezTo>
                  <a:pt x="313028" y="0"/>
                  <a:pt x="403321" y="90321"/>
                  <a:pt x="403321" y="201750"/>
                </a:cubicBezTo>
                <a:cubicBezTo>
                  <a:pt x="403321" y="313170"/>
                  <a:pt x="313028" y="403500"/>
                  <a:pt x="201656" y="403500"/>
                </a:cubicBezTo>
                <a:cubicBezTo>
                  <a:pt x="90283" y="403500"/>
                  <a:pt x="0" y="313170"/>
                  <a:pt x="0" y="201750"/>
                </a:cubicBezTo>
                <a:lnTo>
                  <a:pt x="0" y="201750"/>
                </a:lnTo>
                <a:close/>
              </a:path>
            </a:pathLst>
          </a:custGeom>
          <a:solidFill>
            <a:srgbClr val="4BACC6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37" name="Freeform 24">
            <a:extLst>
              <a:ext uri="{FF2B5EF4-FFF2-40B4-BE49-F238E27FC236}">
                <a16:creationId xmlns:a16="http://schemas.microsoft.com/office/drawing/2014/main" id="{175ECB00-9B2C-A245-8A3D-B83867632C27}"/>
              </a:ext>
            </a:extLst>
          </p:cNvPr>
          <p:cNvSpPr/>
          <p:nvPr/>
        </p:nvSpPr>
        <p:spPr>
          <a:xfrm>
            <a:off x="6652421" y="1897686"/>
            <a:ext cx="232960" cy="240826"/>
          </a:xfrm>
          <a:custGeom>
            <a:avLst/>
            <a:gdLst/>
            <a:ahLst/>
            <a:cxnLst/>
            <a:rect l="l" t="t" r="r" b="b"/>
            <a:pathLst>
              <a:path w="232960" h="240826">
                <a:moveTo>
                  <a:pt x="85719" y="240826"/>
                </a:moveTo>
                <a:cubicBezTo>
                  <a:pt x="79503" y="240826"/>
                  <a:pt x="73964" y="234717"/>
                  <a:pt x="67747" y="228618"/>
                </a:cubicBezTo>
                <a:cubicBezTo>
                  <a:pt x="6226" y="150608"/>
                  <a:pt x="6226" y="150608"/>
                  <a:pt x="6226" y="150608"/>
                </a:cubicBezTo>
                <a:cubicBezTo>
                  <a:pt x="0" y="138387"/>
                  <a:pt x="0" y="126863"/>
                  <a:pt x="12443" y="120750"/>
                </a:cubicBezTo>
                <a:cubicBezTo>
                  <a:pt x="24881" y="108542"/>
                  <a:pt x="36636" y="113972"/>
                  <a:pt x="42862" y="120750"/>
                </a:cubicBezTo>
                <a:cubicBezTo>
                  <a:pt x="85719" y="175028"/>
                  <a:pt x="85719" y="175028"/>
                  <a:pt x="85719" y="175028"/>
                </a:cubicBezTo>
                <a:cubicBezTo>
                  <a:pt x="183877" y="18321"/>
                  <a:pt x="183877" y="18321"/>
                  <a:pt x="183877" y="18321"/>
                </a:cubicBezTo>
                <a:cubicBezTo>
                  <a:pt x="196324" y="6113"/>
                  <a:pt x="208079" y="0"/>
                  <a:pt x="220513" y="6113"/>
                </a:cubicBezTo>
                <a:cubicBezTo>
                  <a:pt x="232960" y="12212"/>
                  <a:pt x="232960" y="30533"/>
                  <a:pt x="226739" y="42056"/>
                </a:cubicBezTo>
                <a:cubicBezTo>
                  <a:pt x="110600" y="228618"/>
                  <a:pt x="110600" y="228618"/>
                  <a:pt x="110600" y="228618"/>
                </a:cubicBezTo>
                <a:cubicBezTo>
                  <a:pt x="104383" y="234717"/>
                  <a:pt x="98157" y="240826"/>
                  <a:pt x="85719" y="240826"/>
                </a:cubicBezTo>
              </a:path>
            </a:pathLst>
          </a:custGeom>
          <a:solidFill>
            <a:srgbClr val="FFFFFF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38" name="Freeform 25">
            <a:extLst>
              <a:ext uri="{FF2B5EF4-FFF2-40B4-BE49-F238E27FC236}">
                <a16:creationId xmlns:a16="http://schemas.microsoft.com/office/drawing/2014/main" id="{B510FA66-9A2A-044C-BAE3-1D40F542730E}"/>
              </a:ext>
            </a:extLst>
          </p:cNvPr>
          <p:cNvSpPr/>
          <p:nvPr/>
        </p:nvSpPr>
        <p:spPr>
          <a:xfrm>
            <a:off x="6557047" y="3973974"/>
            <a:ext cx="403321" cy="403500"/>
          </a:xfrm>
          <a:custGeom>
            <a:avLst/>
            <a:gdLst/>
            <a:ahLst/>
            <a:cxnLst/>
            <a:rect l="l" t="t" r="r" b="b"/>
            <a:pathLst>
              <a:path w="403321" h="403500">
                <a:moveTo>
                  <a:pt x="0" y="201750"/>
                </a:moveTo>
                <a:cubicBezTo>
                  <a:pt x="0" y="90326"/>
                  <a:pt x="90283" y="0"/>
                  <a:pt x="201656" y="0"/>
                </a:cubicBezTo>
                <a:cubicBezTo>
                  <a:pt x="313028" y="0"/>
                  <a:pt x="403321" y="90326"/>
                  <a:pt x="403321" y="201750"/>
                </a:cubicBezTo>
                <a:cubicBezTo>
                  <a:pt x="403321" y="313175"/>
                  <a:pt x="313028" y="403500"/>
                  <a:pt x="201656" y="403500"/>
                </a:cubicBezTo>
                <a:cubicBezTo>
                  <a:pt x="90283" y="403500"/>
                  <a:pt x="0" y="313175"/>
                  <a:pt x="0" y="201750"/>
                </a:cubicBezTo>
                <a:lnTo>
                  <a:pt x="0" y="201750"/>
                </a:lnTo>
                <a:close/>
              </a:path>
            </a:pathLst>
          </a:custGeom>
          <a:solidFill>
            <a:srgbClr val="8064A2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39" name="Freeform 26">
            <a:extLst>
              <a:ext uri="{FF2B5EF4-FFF2-40B4-BE49-F238E27FC236}">
                <a16:creationId xmlns:a16="http://schemas.microsoft.com/office/drawing/2014/main" id="{BA6CD39A-A0C5-074E-B61F-78F96F14C8AC}"/>
              </a:ext>
            </a:extLst>
          </p:cNvPr>
          <p:cNvSpPr/>
          <p:nvPr/>
        </p:nvSpPr>
        <p:spPr>
          <a:xfrm>
            <a:off x="6652421" y="4031366"/>
            <a:ext cx="232960" cy="240826"/>
          </a:xfrm>
          <a:custGeom>
            <a:avLst/>
            <a:gdLst/>
            <a:ahLst/>
            <a:cxnLst/>
            <a:rect l="l" t="t" r="r" b="b"/>
            <a:pathLst>
              <a:path w="232960" h="240826">
                <a:moveTo>
                  <a:pt x="85719" y="240825"/>
                </a:moveTo>
                <a:cubicBezTo>
                  <a:pt x="79503" y="240825"/>
                  <a:pt x="73964" y="234712"/>
                  <a:pt x="67747" y="228618"/>
                </a:cubicBezTo>
                <a:cubicBezTo>
                  <a:pt x="6226" y="150603"/>
                  <a:pt x="6226" y="150603"/>
                  <a:pt x="6226" y="150603"/>
                </a:cubicBezTo>
                <a:cubicBezTo>
                  <a:pt x="0" y="138382"/>
                  <a:pt x="0" y="126858"/>
                  <a:pt x="12443" y="120750"/>
                </a:cubicBezTo>
                <a:cubicBezTo>
                  <a:pt x="24881" y="108537"/>
                  <a:pt x="36636" y="113967"/>
                  <a:pt x="42862" y="120750"/>
                </a:cubicBezTo>
                <a:cubicBezTo>
                  <a:pt x="85719" y="175023"/>
                  <a:pt x="85719" y="175023"/>
                  <a:pt x="85719" y="175023"/>
                </a:cubicBezTo>
                <a:cubicBezTo>
                  <a:pt x="183877" y="18320"/>
                  <a:pt x="183877" y="18320"/>
                  <a:pt x="183877" y="18320"/>
                </a:cubicBezTo>
                <a:cubicBezTo>
                  <a:pt x="196324" y="6108"/>
                  <a:pt x="208079" y="0"/>
                  <a:pt x="220513" y="6108"/>
                </a:cubicBezTo>
                <a:cubicBezTo>
                  <a:pt x="232960" y="12207"/>
                  <a:pt x="232960" y="30528"/>
                  <a:pt x="226739" y="42051"/>
                </a:cubicBezTo>
                <a:cubicBezTo>
                  <a:pt x="110600" y="228618"/>
                  <a:pt x="110600" y="228618"/>
                  <a:pt x="110600" y="228618"/>
                </a:cubicBezTo>
                <a:cubicBezTo>
                  <a:pt x="104383" y="234712"/>
                  <a:pt x="98157" y="240825"/>
                  <a:pt x="85719" y="240825"/>
                </a:cubicBezTo>
              </a:path>
            </a:pathLst>
          </a:custGeom>
          <a:solidFill>
            <a:srgbClr val="FFFFFF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55" name="TextBox 42">
            <a:extLst>
              <a:ext uri="{FF2B5EF4-FFF2-40B4-BE49-F238E27FC236}">
                <a16:creationId xmlns:a16="http://schemas.microsoft.com/office/drawing/2014/main" id="{0D39EA46-CFBC-F64D-9334-DBB9B7FCE14C}"/>
              </a:ext>
            </a:extLst>
          </p:cNvPr>
          <p:cNvSpPr txBox="1"/>
          <p:nvPr/>
        </p:nvSpPr>
        <p:spPr>
          <a:xfrm>
            <a:off x="7192791" y="1682065"/>
            <a:ext cx="4733711" cy="1777218"/>
          </a:xfrm>
          <a:prstGeom prst="rect">
            <a:avLst/>
          </a:prstGeom>
        </p:spPr>
        <p:txBody>
          <a:bodyPr wrap="square" lIns="31750" tIns="12700" rIns="31750" bIns="12700" rtlCol="0" anchor="t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zh-CN" altLang="en-US" sz="2400" dirty="0">
                <a:solidFill>
                  <a:srgbClr val="4AACC6"/>
                </a:solidFill>
                <a:latin typeface="Microsoft YaHei"/>
                <a:ea typeface="Microsoft YaHei"/>
              </a:rPr>
              <a:t>应用服务器 </a:t>
            </a:r>
            <a:endParaRPr lang="en-US" altLang="zh-CN" sz="2400" dirty="0">
              <a:solidFill>
                <a:srgbClr val="4AACC6"/>
              </a:solidFill>
              <a:latin typeface="Microsoft YaHei"/>
              <a:ea typeface="Microsoft YaHei"/>
            </a:endParaRPr>
          </a:p>
          <a:p>
            <a:pPr latinLnBrk="1">
              <a:lnSpc>
                <a:spcPct val="150000"/>
              </a:lnSpc>
            </a:pPr>
            <a:r>
              <a:rPr lang="zh-CN" altLang="en-US" dirty="0">
                <a:latin typeface="Microsoft YaHei"/>
                <a:ea typeface="Microsoft YaHei"/>
              </a:rPr>
              <a:t>按核心业务模块划分</a:t>
            </a:r>
            <a:r>
              <a:rPr lang="zh-CN" altLang="en-US" b="1" dirty="0">
                <a:solidFill>
                  <a:srgbClr val="FF0000"/>
                </a:solidFill>
                <a:latin typeface="Microsoft YaHei"/>
                <a:ea typeface="Microsoft YaHei"/>
              </a:rPr>
              <a:t>服务群组</a:t>
            </a:r>
            <a:r>
              <a:rPr lang="zh-CN" altLang="en-US" dirty="0">
                <a:latin typeface="Microsoft YaHei"/>
                <a:ea typeface="Microsoft YaHei"/>
              </a:rPr>
              <a:t>，每个服务群组聚焦于独立的业务逻辑，纵向解耦，各自开发独立、发版独立、部署独立，互不影响。</a:t>
            </a:r>
            <a:endParaRPr lang="en-US" altLang="zh-CN" dirty="0">
              <a:latin typeface="Microsoft YaHei"/>
              <a:ea typeface="Microsoft YaHei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6D4B744-B7F9-9A4D-B8C1-75BEE5DC9B8F}"/>
              </a:ext>
            </a:extLst>
          </p:cNvPr>
          <p:cNvSpPr/>
          <p:nvPr/>
        </p:nvSpPr>
        <p:spPr>
          <a:xfrm>
            <a:off x="445758" y="1140929"/>
            <a:ext cx="5523525" cy="696460"/>
          </a:xfrm>
          <a:prstGeom prst="rect">
            <a:avLst/>
          </a:prstGeom>
          <a:solidFill>
            <a:srgbClr val="F79646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用户</a:t>
            </a:r>
            <a:r>
              <a:rPr kumimoji="1" lang="en-US" altLang="zh-CN" dirty="0">
                <a:solidFill>
                  <a:schemeClr val="bg1"/>
                </a:solidFill>
              </a:rPr>
              <a:t>/</a:t>
            </a:r>
            <a:r>
              <a:rPr kumimoji="1" lang="zh-CN" altLang="en-US" dirty="0">
                <a:solidFill>
                  <a:schemeClr val="bg1"/>
                </a:solidFill>
              </a:rPr>
              <a:t>渠道</a:t>
            </a:r>
            <a:r>
              <a:rPr kumimoji="1" lang="en-US" altLang="zh-CN" dirty="0">
                <a:solidFill>
                  <a:schemeClr val="bg1"/>
                </a:solidFill>
              </a:rPr>
              <a:t>/</a:t>
            </a:r>
            <a:r>
              <a:rPr kumimoji="1" lang="zh-CN" altLang="en-US" dirty="0">
                <a:solidFill>
                  <a:schemeClr val="bg1"/>
                </a:solidFill>
              </a:rPr>
              <a:t>产品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6E1B367-E7D5-BA4C-AC6D-65ECC02298AA}"/>
              </a:ext>
            </a:extLst>
          </p:cNvPr>
          <p:cNvSpPr/>
          <p:nvPr/>
        </p:nvSpPr>
        <p:spPr>
          <a:xfrm>
            <a:off x="514077" y="3507222"/>
            <a:ext cx="1299933" cy="1261623"/>
          </a:xfrm>
          <a:prstGeom prst="rect">
            <a:avLst/>
          </a:prstGeom>
          <a:solidFill>
            <a:srgbClr val="4BACC6"/>
          </a:solidFill>
          <a:ln w="6350">
            <a:solidFill>
              <a:schemeClr val="bg1"/>
            </a:solidFill>
            <a:prstDash val="solid"/>
            <a:miter/>
          </a:ln>
        </p:spPr>
        <p:txBody>
          <a:bodyPr lIns="127000" rIns="127000" rtlCol="0" anchor="ctr"/>
          <a:lstStyle/>
          <a:p>
            <a:endParaRPr lang="zh-CN" altLang="en-US" sz="1100"/>
          </a:p>
        </p:txBody>
      </p:sp>
      <p:sp>
        <p:nvSpPr>
          <p:cNvPr id="72" name="右箭头 71">
            <a:extLst>
              <a:ext uri="{FF2B5EF4-FFF2-40B4-BE49-F238E27FC236}">
                <a16:creationId xmlns:a16="http://schemas.microsoft.com/office/drawing/2014/main" id="{D258037E-2C8E-4547-B09E-A8A53C29FD31}"/>
              </a:ext>
            </a:extLst>
          </p:cNvPr>
          <p:cNvSpPr/>
          <p:nvPr/>
        </p:nvSpPr>
        <p:spPr>
          <a:xfrm rot="5400000">
            <a:off x="3046071" y="1654306"/>
            <a:ext cx="265113" cy="770296"/>
          </a:xfrm>
          <a:prstGeom prst="rightArrow">
            <a:avLst/>
          </a:prstGeom>
          <a:solidFill>
            <a:srgbClr val="F79646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rot="0" spcFirstLastPara="0" vertOverflow="overflow" horzOverflow="overflow" vert="horz" wrap="square" lIns="127000" tIns="45720" rIns="127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7BFCA0B-432A-C147-947A-E75CA451B8AA}"/>
              </a:ext>
            </a:extLst>
          </p:cNvPr>
          <p:cNvSpPr/>
          <p:nvPr/>
        </p:nvSpPr>
        <p:spPr>
          <a:xfrm>
            <a:off x="610599" y="5170697"/>
            <a:ext cx="672044" cy="469011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支付表</a:t>
            </a:r>
          </a:p>
        </p:txBody>
      </p:sp>
      <p:sp>
        <p:nvSpPr>
          <p:cNvPr id="82" name="TextBox 42">
            <a:extLst>
              <a:ext uri="{FF2B5EF4-FFF2-40B4-BE49-F238E27FC236}">
                <a16:creationId xmlns:a16="http://schemas.microsoft.com/office/drawing/2014/main" id="{CBD93C15-7AEF-5A4A-9446-30ED4C449077}"/>
              </a:ext>
            </a:extLst>
          </p:cNvPr>
          <p:cNvSpPr txBox="1"/>
          <p:nvPr/>
        </p:nvSpPr>
        <p:spPr>
          <a:xfrm>
            <a:off x="7197322" y="3869096"/>
            <a:ext cx="4729180" cy="1777218"/>
          </a:xfrm>
          <a:prstGeom prst="rect">
            <a:avLst/>
          </a:prstGeom>
        </p:spPr>
        <p:txBody>
          <a:bodyPr wrap="square" lIns="31750" tIns="12700" rIns="31750" bIns="12700" rtlCol="0" anchor="t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zh-CN" altLang="en-US" sz="2400" dirty="0">
                <a:solidFill>
                  <a:srgbClr val="8063A3"/>
                </a:solidFill>
                <a:latin typeface="Microsoft YaHei"/>
                <a:ea typeface="Microsoft YaHei"/>
              </a:rPr>
              <a:t>数据库</a:t>
            </a:r>
            <a:endParaRPr lang="en-US" altLang="zh-CN" sz="2400" dirty="0">
              <a:solidFill>
                <a:srgbClr val="8063A3"/>
              </a:solidFill>
              <a:latin typeface="Microsoft YaHei"/>
              <a:ea typeface="Microsoft YaHei"/>
            </a:endParaRPr>
          </a:p>
          <a:p>
            <a:pPr algn="l" latinLnBrk="1">
              <a:lnSpc>
                <a:spcPct val="150000"/>
              </a:lnSpc>
            </a:pPr>
            <a:r>
              <a:rPr lang="zh-CN" altLang="en-US" dirty="0">
                <a:latin typeface="Microsoft YaHei"/>
                <a:ea typeface="Microsoft YaHei"/>
              </a:rPr>
              <a:t>每个服务群组下同样挂独立数据库群组，存储独立的业务数据，利用</a:t>
            </a:r>
            <a:r>
              <a:rPr lang="zh-CN" altLang="en-US" b="1" dirty="0">
                <a:solidFill>
                  <a:srgbClr val="FF0000"/>
                </a:solidFill>
                <a:latin typeface="Microsoft YaHei"/>
                <a:ea typeface="Microsoft YaHei"/>
              </a:rPr>
              <a:t>数据库的垂直拆分</a:t>
            </a:r>
            <a:r>
              <a:rPr lang="zh-CN" altLang="en-US" dirty="0">
                <a:latin typeface="Microsoft YaHei"/>
                <a:ea typeface="Microsoft YaHei"/>
              </a:rPr>
              <a:t>的分库方法，实现数据独立的单元化架构。</a:t>
            </a:r>
            <a:endParaRPr lang="en-US" dirty="0">
              <a:latin typeface="Microsoft YaHei"/>
              <a:ea typeface="Microsoft YaHei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9FD6E1B0-528C-EB4B-9A90-C29E9181C1BD}"/>
              </a:ext>
            </a:extLst>
          </p:cNvPr>
          <p:cNvSpPr/>
          <p:nvPr/>
        </p:nvSpPr>
        <p:spPr>
          <a:xfrm>
            <a:off x="619741" y="3560115"/>
            <a:ext cx="1119933" cy="709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"/>
                <a:ea typeface="Microsoft YaHei"/>
              </a:rPr>
              <a:t>支付服务群组 </a:t>
            </a:r>
            <a:endParaRPr lang="en-US" altLang="zh-CN" dirty="0">
              <a:solidFill>
                <a:schemeClr val="bg1"/>
              </a:solidFill>
              <a:latin typeface="Microsoft YaHei"/>
              <a:ea typeface="Microsoft YaHei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2FD36A7-08B3-294B-A9F1-BB6583A97602}"/>
              </a:ext>
            </a:extLst>
          </p:cNvPr>
          <p:cNvSpPr/>
          <p:nvPr/>
        </p:nvSpPr>
        <p:spPr>
          <a:xfrm>
            <a:off x="1159043" y="5151423"/>
            <a:ext cx="824274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1">
              <a:lnSpc>
                <a:spcPct val="116199"/>
              </a:lnSpc>
            </a:pPr>
            <a:r>
              <a:rPr lang="zh-CN" altLang="en-US" sz="1400" dirty="0">
                <a:solidFill>
                  <a:schemeClr val="bg1"/>
                </a:solidFill>
                <a:latin typeface="Microsoft YaHei"/>
                <a:ea typeface="Microsoft YaHei"/>
              </a:rPr>
              <a:t>数据库</a:t>
            </a:r>
            <a:endParaRPr lang="en-US" altLang="zh-CN" sz="1400" dirty="0">
              <a:solidFill>
                <a:schemeClr val="bg1"/>
              </a:solidFill>
              <a:latin typeface="Microsoft YaHei"/>
              <a:ea typeface="Microsoft YaHei"/>
            </a:endParaRPr>
          </a:p>
          <a:p>
            <a:pPr algn="r" latinLnBrk="1">
              <a:lnSpc>
                <a:spcPct val="116199"/>
              </a:lnSpc>
            </a:pPr>
            <a:r>
              <a:rPr lang="zh-CN" altLang="en-US" sz="1400" dirty="0">
                <a:solidFill>
                  <a:schemeClr val="bg1"/>
                </a:solidFill>
                <a:latin typeface="Microsoft YaHei"/>
                <a:ea typeface="Microsoft YaHei"/>
              </a:rPr>
              <a:t>主</a:t>
            </a:r>
            <a:endParaRPr lang="en-US" altLang="zh-CN" sz="1400" dirty="0">
              <a:solidFill>
                <a:schemeClr val="bg1"/>
              </a:solidFill>
              <a:latin typeface="Microsoft YaHei"/>
              <a:ea typeface="Microsoft YaHei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55451ED-CB0C-794D-924C-9D28BC8F60DB}"/>
              </a:ext>
            </a:extLst>
          </p:cNvPr>
          <p:cNvSpPr txBox="1"/>
          <p:nvPr/>
        </p:nvSpPr>
        <p:spPr>
          <a:xfrm>
            <a:off x="6837106" y="262254"/>
            <a:ext cx="4966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单元化架构</a:t>
            </a:r>
            <a:r>
              <a:rPr kumimoji="1"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kumimoji="1"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垂直分库</a:t>
            </a:r>
            <a:r>
              <a:rPr kumimoji="1"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endParaRPr kumimoji="1"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5ECB148-3ADE-AA4A-B63E-3ECD74FFBB22}"/>
              </a:ext>
            </a:extLst>
          </p:cNvPr>
          <p:cNvSpPr/>
          <p:nvPr/>
        </p:nvSpPr>
        <p:spPr>
          <a:xfrm>
            <a:off x="445758" y="2236237"/>
            <a:ext cx="5523525" cy="5055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75000"/>
                <a:alpha val="0"/>
              </a:scheme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F5/Nginx/SLB </a:t>
            </a:r>
            <a:r>
              <a:rPr kumimoji="1" lang="zh-CN" altLang="en-US" dirty="0">
                <a:solidFill>
                  <a:schemeClr val="bg1"/>
                </a:solidFill>
              </a:rPr>
              <a:t>负载均衡</a:t>
            </a:r>
          </a:p>
        </p:txBody>
      </p:sp>
      <p:sp>
        <p:nvSpPr>
          <p:cNvPr id="47" name="右箭头 46">
            <a:extLst>
              <a:ext uri="{FF2B5EF4-FFF2-40B4-BE49-F238E27FC236}">
                <a16:creationId xmlns:a16="http://schemas.microsoft.com/office/drawing/2014/main" id="{E82D1F15-873D-CB48-BA2C-B3FD6A42182D}"/>
              </a:ext>
            </a:extLst>
          </p:cNvPr>
          <p:cNvSpPr/>
          <p:nvPr/>
        </p:nvSpPr>
        <p:spPr>
          <a:xfrm rot="5400000">
            <a:off x="1089592" y="2558834"/>
            <a:ext cx="297306" cy="77029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75000"/>
                <a:alpha val="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127000" tIns="45720" rIns="127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100"/>
          </a:p>
        </p:txBody>
      </p:sp>
      <p:sp>
        <p:nvSpPr>
          <p:cNvPr id="48" name="右箭头 47">
            <a:extLst>
              <a:ext uri="{FF2B5EF4-FFF2-40B4-BE49-F238E27FC236}">
                <a16:creationId xmlns:a16="http://schemas.microsoft.com/office/drawing/2014/main" id="{4DC8B67F-C581-8349-83A7-E50C981BFE32}"/>
              </a:ext>
            </a:extLst>
          </p:cNvPr>
          <p:cNvSpPr/>
          <p:nvPr/>
        </p:nvSpPr>
        <p:spPr>
          <a:xfrm rot="5400000">
            <a:off x="3046871" y="2567093"/>
            <a:ext cx="297306" cy="77029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75000"/>
                <a:alpha val="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127000" tIns="45720" rIns="127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10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FC1E9A8-6EBD-F248-A1F9-F1D6B17691B3}"/>
              </a:ext>
            </a:extLst>
          </p:cNvPr>
          <p:cNvSpPr/>
          <p:nvPr/>
        </p:nvSpPr>
        <p:spPr>
          <a:xfrm>
            <a:off x="638109" y="4318182"/>
            <a:ext cx="1101565" cy="338918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支付模块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F7A5A3-306C-BE47-8125-EEA6533ADBD0}"/>
              </a:ext>
            </a:extLst>
          </p:cNvPr>
          <p:cNvSpPr txBox="1"/>
          <p:nvPr/>
        </p:nvSpPr>
        <p:spPr>
          <a:xfrm>
            <a:off x="1926109" y="5525244"/>
            <a:ext cx="430887" cy="5051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8163A2"/>
                </a:solidFill>
              </a:rPr>
              <a:t>同步</a:t>
            </a:r>
          </a:p>
        </p:txBody>
      </p: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74CD79B9-5ABC-D345-8A8C-643F3D1A9CEA}"/>
              </a:ext>
            </a:extLst>
          </p:cNvPr>
          <p:cNvCxnSpPr>
            <a:cxnSpLocks/>
            <a:stCxn id="63" idx="3"/>
            <a:endCxn id="5" idx="0"/>
          </p:cNvCxnSpPr>
          <p:nvPr/>
        </p:nvCxnSpPr>
        <p:spPr>
          <a:xfrm>
            <a:off x="2004836" y="5403444"/>
            <a:ext cx="136717" cy="121800"/>
          </a:xfrm>
          <a:prstGeom prst="bentConnector2">
            <a:avLst/>
          </a:prstGeom>
          <a:ln w="19050">
            <a:solidFill>
              <a:srgbClr val="8163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56B9A095-E495-5141-881A-066B6342433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1164044" y="4768845"/>
            <a:ext cx="91900" cy="314126"/>
          </a:xfrm>
          <a:prstGeom prst="straightConnector1">
            <a:avLst/>
          </a:prstGeom>
          <a:ln w="50800">
            <a:solidFill>
              <a:srgbClr val="49A8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右箭头 138">
            <a:extLst>
              <a:ext uri="{FF2B5EF4-FFF2-40B4-BE49-F238E27FC236}">
                <a16:creationId xmlns:a16="http://schemas.microsoft.com/office/drawing/2014/main" id="{61943D99-08C6-3948-8368-3F6C2CD7DC0A}"/>
              </a:ext>
            </a:extLst>
          </p:cNvPr>
          <p:cNvSpPr/>
          <p:nvPr/>
        </p:nvSpPr>
        <p:spPr>
          <a:xfrm rot="5400000">
            <a:off x="4993797" y="2538803"/>
            <a:ext cx="297306" cy="77029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75000"/>
                <a:alpha val="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127000" tIns="45720" rIns="127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10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2EB7DE41-4104-544D-85B9-EB3032EEB350}"/>
              </a:ext>
            </a:extLst>
          </p:cNvPr>
          <p:cNvSpPr/>
          <p:nvPr/>
        </p:nvSpPr>
        <p:spPr>
          <a:xfrm>
            <a:off x="508181" y="5852564"/>
            <a:ext cx="1497784" cy="640945"/>
          </a:xfrm>
          <a:prstGeom prst="rect">
            <a:avLst/>
          </a:prstGeom>
          <a:solidFill>
            <a:srgbClr val="8064A2">
              <a:alpha val="75000"/>
            </a:srgbClr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endParaRPr lang="zh-CN" altLang="en-US" sz="1100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2BE93D42-D7FA-4E45-A5FF-1E24D518A0A0}"/>
              </a:ext>
            </a:extLst>
          </p:cNvPr>
          <p:cNvSpPr/>
          <p:nvPr/>
        </p:nvSpPr>
        <p:spPr>
          <a:xfrm>
            <a:off x="611728" y="5940290"/>
            <a:ext cx="672044" cy="469011"/>
          </a:xfrm>
          <a:prstGeom prst="rect">
            <a:avLst/>
          </a:prstGeom>
          <a:solidFill>
            <a:schemeClr val="accent3">
              <a:lumMod val="60000"/>
              <a:lumOff val="40000"/>
              <a:alpha val="54000"/>
            </a:schemeClr>
          </a:solidFill>
          <a:ln>
            <a:solidFill>
              <a:srgbClr val="FFFFFF">
                <a:alpha val="1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支付表</a:t>
            </a: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64DCFA6B-7240-CD4C-929F-9DC390FFC7D1}"/>
              </a:ext>
            </a:extLst>
          </p:cNvPr>
          <p:cNvSpPr/>
          <p:nvPr/>
        </p:nvSpPr>
        <p:spPr>
          <a:xfrm>
            <a:off x="1160172" y="5921016"/>
            <a:ext cx="824274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1">
              <a:lnSpc>
                <a:spcPct val="116199"/>
              </a:lnSpc>
            </a:pPr>
            <a:r>
              <a:rPr lang="zh-CN" altLang="en-US" sz="1400" dirty="0">
                <a:solidFill>
                  <a:schemeClr val="bg1"/>
                </a:solidFill>
                <a:latin typeface="Microsoft YaHei"/>
                <a:ea typeface="Microsoft YaHei"/>
              </a:rPr>
              <a:t>数据库</a:t>
            </a:r>
            <a:endParaRPr lang="en-US" altLang="zh-CN" sz="1400" dirty="0">
              <a:solidFill>
                <a:schemeClr val="bg1"/>
              </a:solidFill>
              <a:latin typeface="Microsoft YaHei"/>
              <a:ea typeface="Microsoft YaHei"/>
            </a:endParaRPr>
          </a:p>
          <a:p>
            <a:pPr algn="r" latinLnBrk="1">
              <a:lnSpc>
                <a:spcPct val="116199"/>
              </a:lnSpc>
            </a:pPr>
            <a:r>
              <a:rPr lang="zh-CN" altLang="en-US" sz="1400" dirty="0">
                <a:solidFill>
                  <a:schemeClr val="bg1"/>
                </a:solidFill>
                <a:latin typeface="Microsoft YaHei"/>
                <a:ea typeface="Microsoft YaHei"/>
              </a:rPr>
              <a:t>从</a:t>
            </a:r>
            <a:endParaRPr lang="en-US" altLang="zh-CN" sz="1400" dirty="0">
              <a:solidFill>
                <a:schemeClr val="bg1"/>
              </a:solidFill>
              <a:latin typeface="Microsoft YaHei"/>
              <a:ea typeface="Microsoft YaHei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056FB465-7C81-8241-9FFF-8FEC97639314}"/>
              </a:ext>
            </a:extLst>
          </p:cNvPr>
          <p:cNvSpPr/>
          <p:nvPr/>
        </p:nvSpPr>
        <p:spPr>
          <a:xfrm>
            <a:off x="2798785" y="3295099"/>
            <a:ext cx="1299933" cy="1261623"/>
          </a:xfrm>
          <a:prstGeom prst="rect">
            <a:avLst/>
          </a:prstGeom>
          <a:solidFill>
            <a:srgbClr val="4BACC6"/>
          </a:solidFill>
          <a:ln w="6350">
            <a:solidFill>
              <a:schemeClr val="bg1"/>
            </a:solidFill>
            <a:prstDash val="solid"/>
            <a:miter/>
          </a:ln>
        </p:spPr>
        <p:txBody>
          <a:bodyPr lIns="127000" rIns="127000" rtlCol="0" anchor="ctr"/>
          <a:lstStyle/>
          <a:p>
            <a:endParaRPr lang="zh-CN" altLang="en-US" sz="110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5EFD849F-6DDB-E34D-84C2-6DE227970BAA}"/>
              </a:ext>
            </a:extLst>
          </p:cNvPr>
          <p:cNvSpPr/>
          <p:nvPr/>
        </p:nvSpPr>
        <p:spPr>
          <a:xfrm>
            <a:off x="2706228" y="3399119"/>
            <a:ext cx="1299933" cy="1261623"/>
          </a:xfrm>
          <a:prstGeom prst="rect">
            <a:avLst/>
          </a:prstGeom>
          <a:solidFill>
            <a:srgbClr val="4BACC6"/>
          </a:solidFill>
          <a:ln w="6350">
            <a:solidFill>
              <a:schemeClr val="bg1"/>
            </a:solidFill>
            <a:prstDash val="solid"/>
            <a:miter/>
          </a:ln>
        </p:spPr>
        <p:txBody>
          <a:bodyPr lIns="127000" rIns="127000" rtlCol="0" anchor="ctr"/>
          <a:lstStyle/>
          <a:p>
            <a:endParaRPr lang="zh-CN" altLang="en-US" sz="110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9D03992D-58FF-FD47-BA0A-72B90E8AFEA9}"/>
              </a:ext>
            </a:extLst>
          </p:cNvPr>
          <p:cNvSpPr/>
          <p:nvPr/>
        </p:nvSpPr>
        <p:spPr>
          <a:xfrm>
            <a:off x="2599805" y="5093958"/>
            <a:ext cx="1497784" cy="640945"/>
          </a:xfrm>
          <a:prstGeom prst="rect">
            <a:avLst/>
          </a:prstGeom>
          <a:solidFill>
            <a:srgbClr val="8064A2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endParaRPr lang="zh-CN" altLang="en-US" sz="11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B850FA0D-D3BA-AB4A-8F03-6A0C46CA0585}"/>
              </a:ext>
            </a:extLst>
          </p:cNvPr>
          <p:cNvSpPr/>
          <p:nvPr/>
        </p:nvSpPr>
        <p:spPr>
          <a:xfrm>
            <a:off x="2606830" y="3518209"/>
            <a:ext cx="1299933" cy="1261623"/>
          </a:xfrm>
          <a:prstGeom prst="rect">
            <a:avLst/>
          </a:prstGeom>
          <a:solidFill>
            <a:srgbClr val="4BACC6"/>
          </a:solidFill>
          <a:ln w="6350">
            <a:solidFill>
              <a:schemeClr val="bg1"/>
            </a:solidFill>
            <a:prstDash val="solid"/>
            <a:miter/>
          </a:ln>
        </p:spPr>
        <p:txBody>
          <a:bodyPr lIns="127000" rIns="127000" rtlCol="0" anchor="ctr"/>
          <a:lstStyle/>
          <a:p>
            <a:endParaRPr lang="zh-CN" altLang="en-US" sz="110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5F0AB9EB-CBDB-0144-8D25-5B014B0EE13F}"/>
              </a:ext>
            </a:extLst>
          </p:cNvPr>
          <p:cNvSpPr/>
          <p:nvPr/>
        </p:nvSpPr>
        <p:spPr>
          <a:xfrm>
            <a:off x="2703352" y="5181684"/>
            <a:ext cx="672044" cy="469011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协议表</a:t>
            </a: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7C43B36F-735A-4441-B822-3E76B41C2B13}"/>
              </a:ext>
            </a:extLst>
          </p:cNvPr>
          <p:cNvSpPr/>
          <p:nvPr/>
        </p:nvSpPr>
        <p:spPr>
          <a:xfrm>
            <a:off x="2712494" y="3571102"/>
            <a:ext cx="1119933" cy="709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"/>
                <a:ea typeface="Microsoft YaHei"/>
              </a:rPr>
              <a:t>协议服务群组 </a:t>
            </a:r>
            <a:endParaRPr lang="en-US" altLang="zh-CN" dirty="0">
              <a:solidFill>
                <a:schemeClr val="bg1"/>
              </a:solidFill>
              <a:latin typeface="Microsoft YaHei"/>
              <a:ea typeface="Microsoft YaHei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8AA577B9-F05E-4F46-AEBF-C357194BEFFF}"/>
              </a:ext>
            </a:extLst>
          </p:cNvPr>
          <p:cNvSpPr/>
          <p:nvPr/>
        </p:nvSpPr>
        <p:spPr>
          <a:xfrm>
            <a:off x="3234608" y="5161379"/>
            <a:ext cx="824274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1">
              <a:lnSpc>
                <a:spcPct val="116199"/>
              </a:lnSpc>
            </a:pPr>
            <a:r>
              <a:rPr lang="zh-CN" altLang="en-US" sz="1400" dirty="0">
                <a:solidFill>
                  <a:schemeClr val="bg1"/>
                </a:solidFill>
                <a:latin typeface="Microsoft YaHei"/>
                <a:ea typeface="Microsoft YaHei"/>
              </a:rPr>
              <a:t>数据库</a:t>
            </a:r>
            <a:endParaRPr lang="en-US" altLang="zh-CN" sz="1400" dirty="0">
              <a:solidFill>
                <a:schemeClr val="bg1"/>
              </a:solidFill>
              <a:latin typeface="Microsoft YaHei"/>
              <a:ea typeface="Microsoft YaHei"/>
            </a:endParaRPr>
          </a:p>
          <a:p>
            <a:pPr algn="r" latinLnBrk="1">
              <a:lnSpc>
                <a:spcPct val="116199"/>
              </a:lnSpc>
            </a:pPr>
            <a:r>
              <a:rPr lang="zh-CN" altLang="en-US" sz="1400" dirty="0">
                <a:solidFill>
                  <a:schemeClr val="bg1"/>
                </a:solidFill>
                <a:latin typeface="Microsoft YaHei"/>
                <a:ea typeface="Microsoft YaHei"/>
              </a:rPr>
              <a:t>主</a:t>
            </a:r>
            <a:endParaRPr lang="en-US" altLang="zh-CN" sz="1400" dirty="0">
              <a:solidFill>
                <a:schemeClr val="bg1"/>
              </a:solidFill>
              <a:latin typeface="Microsoft YaHei"/>
              <a:ea typeface="Microsoft YaHei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A6B5E5AB-2ABC-964F-B7A9-D6A618E400DB}"/>
              </a:ext>
            </a:extLst>
          </p:cNvPr>
          <p:cNvSpPr/>
          <p:nvPr/>
        </p:nvSpPr>
        <p:spPr>
          <a:xfrm>
            <a:off x="2730862" y="4329169"/>
            <a:ext cx="1101565" cy="338918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协议模块</a:t>
            </a:r>
          </a:p>
        </p:txBody>
      </p:sp>
      <p:cxnSp>
        <p:nvCxnSpPr>
          <p:cNvPr id="153" name="肘形连接符 152">
            <a:extLst>
              <a:ext uri="{FF2B5EF4-FFF2-40B4-BE49-F238E27FC236}">
                <a16:creationId xmlns:a16="http://schemas.microsoft.com/office/drawing/2014/main" id="{246AD0F6-A93C-384A-9D81-0C7978BC0BDA}"/>
              </a:ext>
            </a:extLst>
          </p:cNvPr>
          <p:cNvCxnSpPr>
            <a:cxnSpLocks/>
            <a:stCxn id="145" idx="2"/>
            <a:endCxn id="155" idx="0"/>
          </p:cNvCxnSpPr>
          <p:nvPr/>
        </p:nvCxnSpPr>
        <p:spPr>
          <a:xfrm rot="16200000" flipH="1">
            <a:off x="3284937" y="5798662"/>
            <a:ext cx="128648" cy="1129"/>
          </a:xfrm>
          <a:prstGeom prst="bentConnector3">
            <a:avLst>
              <a:gd name="adj1" fmla="val 50000"/>
            </a:avLst>
          </a:prstGeom>
          <a:ln w="19050">
            <a:solidFill>
              <a:srgbClr val="8163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C2956CA9-FBA3-B24C-87E4-D82DA49E5929}"/>
              </a:ext>
            </a:extLst>
          </p:cNvPr>
          <p:cNvCxnSpPr>
            <a:cxnSpLocks/>
            <a:stCxn id="146" idx="2"/>
            <a:endCxn id="145" idx="0"/>
          </p:cNvCxnSpPr>
          <p:nvPr/>
        </p:nvCxnSpPr>
        <p:spPr>
          <a:xfrm>
            <a:off x="3256797" y="4779832"/>
            <a:ext cx="91900" cy="314126"/>
          </a:xfrm>
          <a:prstGeom prst="straightConnector1">
            <a:avLst/>
          </a:prstGeom>
          <a:ln w="50800">
            <a:solidFill>
              <a:srgbClr val="49A8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>
            <a:extLst>
              <a:ext uri="{FF2B5EF4-FFF2-40B4-BE49-F238E27FC236}">
                <a16:creationId xmlns:a16="http://schemas.microsoft.com/office/drawing/2014/main" id="{69630F9B-4B19-8043-9AA2-8BD143E95102}"/>
              </a:ext>
            </a:extLst>
          </p:cNvPr>
          <p:cNvSpPr/>
          <p:nvPr/>
        </p:nvSpPr>
        <p:spPr>
          <a:xfrm>
            <a:off x="2600934" y="5863551"/>
            <a:ext cx="1497784" cy="640945"/>
          </a:xfrm>
          <a:prstGeom prst="rect">
            <a:avLst/>
          </a:prstGeom>
          <a:solidFill>
            <a:srgbClr val="8064A2">
              <a:alpha val="75000"/>
            </a:srgbClr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endParaRPr lang="zh-CN" altLang="en-US" sz="1100" dirty="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3933B419-8E2F-0C42-A24A-A8C68BBA8559}"/>
              </a:ext>
            </a:extLst>
          </p:cNvPr>
          <p:cNvSpPr/>
          <p:nvPr/>
        </p:nvSpPr>
        <p:spPr>
          <a:xfrm>
            <a:off x="2704481" y="5951277"/>
            <a:ext cx="672044" cy="469011"/>
          </a:xfrm>
          <a:prstGeom prst="rect">
            <a:avLst/>
          </a:prstGeom>
          <a:solidFill>
            <a:schemeClr val="accent3">
              <a:lumMod val="60000"/>
              <a:lumOff val="40000"/>
              <a:alpha val="54000"/>
            </a:schemeClr>
          </a:solidFill>
          <a:ln>
            <a:solidFill>
              <a:srgbClr val="FFFFFF">
                <a:alpha val="1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协议表</a:t>
            </a: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0274BC96-446A-7041-95F0-598A217691C4}"/>
              </a:ext>
            </a:extLst>
          </p:cNvPr>
          <p:cNvSpPr/>
          <p:nvPr/>
        </p:nvSpPr>
        <p:spPr>
          <a:xfrm>
            <a:off x="3235737" y="5930972"/>
            <a:ext cx="824274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1">
              <a:lnSpc>
                <a:spcPct val="116199"/>
              </a:lnSpc>
            </a:pPr>
            <a:r>
              <a:rPr lang="zh-CN" altLang="en-US" sz="1400" dirty="0">
                <a:solidFill>
                  <a:schemeClr val="bg1"/>
                </a:solidFill>
                <a:latin typeface="Microsoft YaHei"/>
                <a:ea typeface="Microsoft YaHei"/>
              </a:rPr>
              <a:t>数据库</a:t>
            </a:r>
            <a:endParaRPr lang="en-US" altLang="zh-CN" sz="1400" dirty="0">
              <a:solidFill>
                <a:schemeClr val="bg1"/>
              </a:solidFill>
              <a:latin typeface="Microsoft YaHei"/>
              <a:ea typeface="Microsoft YaHei"/>
            </a:endParaRPr>
          </a:p>
          <a:p>
            <a:pPr algn="r" latinLnBrk="1">
              <a:lnSpc>
                <a:spcPct val="116199"/>
              </a:lnSpc>
            </a:pPr>
            <a:r>
              <a:rPr lang="zh-CN" altLang="en-US" sz="1400" dirty="0">
                <a:solidFill>
                  <a:schemeClr val="bg1"/>
                </a:solidFill>
                <a:latin typeface="Microsoft YaHei"/>
                <a:ea typeface="Microsoft YaHei"/>
              </a:rPr>
              <a:t>从</a:t>
            </a:r>
            <a:endParaRPr lang="en-US" altLang="zh-CN" sz="1400" dirty="0">
              <a:solidFill>
                <a:schemeClr val="bg1"/>
              </a:solidFill>
              <a:latin typeface="Microsoft YaHei"/>
              <a:ea typeface="Microsoft YaHei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4C1E6C55-6D17-424B-99FB-AAAFB97265C6}"/>
              </a:ext>
            </a:extLst>
          </p:cNvPr>
          <p:cNvSpPr/>
          <p:nvPr/>
        </p:nvSpPr>
        <p:spPr>
          <a:xfrm>
            <a:off x="4669740" y="3293644"/>
            <a:ext cx="1299933" cy="1261623"/>
          </a:xfrm>
          <a:prstGeom prst="rect">
            <a:avLst/>
          </a:prstGeom>
          <a:solidFill>
            <a:srgbClr val="4BACC6"/>
          </a:solidFill>
          <a:ln w="6350">
            <a:solidFill>
              <a:schemeClr val="bg1"/>
            </a:solidFill>
            <a:prstDash val="solid"/>
            <a:miter/>
          </a:ln>
        </p:spPr>
        <p:txBody>
          <a:bodyPr lIns="127000" rIns="127000" rtlCol="0" anchor="ctr"/>
          <a:lstStyle/>
          <a:p>
            <a:endParaRPr lang="zh-CN" altLang="en-US" sz="1100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C4316141-FD76-064C-95F9-17A3FF92EDB8}"/>
              </a:ext>
            </a:extLst>
          </p:cNvPr>
          <p:cNvSpPr/>
          <p:nvPr/>
        </p:nvSpPr>
        <p:spPr>
          <a:xfrm>
            <a:off x="4577183" y="3397664"/>
            <a:ext cx="1299933" cy="1261623"/>
          </a:xfrm>
          <a:prstGeom prst="rect">
            <a:avLst/>
          </a:prstGeom>
          <a:solidFill>
            <a:srgbClr val="4BACC6"/>
          </a:solidFill>
          <a:ln w="6350">
            <a:solidFill>
              <a:schemeClr val="bg1"/>
            </a:solidFill>
            <a:prstDash val="solid"/>
            <a:miter/>
          </a:ln>
        </p:spPr>
        <p:txBody>
          <a:bodyPr lIns="127000" rIns="127000" rtlCol="0" anchor="ctr"/>
          <a:lstStyle/>
          <a:p>
            <a:endParaRPr lang="zh-CN" altLang="en-US" sz="1100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905277FD-9D28-1C4D-AF22-6CB96EF0857A}"/>
              </a:ext>
            </a:extLst>
          </p:cNvPr>
          <p:cNvSpPr/>
          <p:nvPr/>
        </p:nvSpPr>
        <p:spPr>
          <a:xfrm>
            <a:off x="4470760" y="5092503"/>
            <a:ext cx="1497394" cy="640945"/>
          </a:xfrm>
          <a:prstGeom prst="rect">
            <a:avLst/>
          </a:prstGeom>
          <a:solidFill>
            <a:srgbClr val="8064A2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endParaRPr lang="zh-CN" altLang="en-US" sz="1100" dirty="0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63E65511-9B16-B348-8D2F-8BD1132A8390}"/>
              </a:ext>
            </a:extLst>
          </p:cNvPr>
          <p:cNvSpPr/>
          <p:nvPr/>
        </p:nvSpPr>
        <p:spPr>
          <a:xfrm>
            <a:off x="4477785" y="3516754"/>
            <a:ext cx="1299933" cy="1261623"/>
          </a:xfrm>
          <a:prstGeom prst="rect">
            <a:avLst/>
          </a:prstGeom>
          <a:solidFill>
            <a:srgbClr val="4BACC6"/>
          </a:solidFill>
          <a:ln w="6350">
            <a:solidFill>
              <a:schemeClr val="bg1"/>
            </a:solidFill>
            <a:prstDash val="solid"/>
            <a:miter/>
          </a:ln>
        </p:spPr>
        <p:txBody>
          <a:bodyPr lIns="127000" rIns="127000" rtlCol="0" anchor="ctr"/>
          <a:lstStyle/>
          <a:p>
            <a:endParaRPr lang="zh-CN" altLang="en-US" sz="1100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97B9BFE9-445E-CF4F-80B8-E6D8CC817C50}"/>
              </a:ext>
            </a:extLst>
          </p:cNvPr>
          <p:cNvSpPr/>
          <p:nvPr/>
        </p:nvSpPr>
        <p:spPr>
          <a:xfrm>
            <a:off x="4574307" y="5180229"/>
            <a:ext cx="672044" cy="469011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清算表</a:t>
            </a: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2B8B2F4F-A757-E248-B570-8C6A865B2A4E}"/>
              </a:ext>
            </a:extLst>
          </p:cNvPr>
          <p:cNvSpPr/>
          <p:nvPr/>
        </p:nvSpPr>
        <p:spPr>
          <a:xfrm>
            <a:off x="4583449" y="3569647"/>
            <a:ext cx="1119933" cy="709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"/>
                <a:ea typeface="Microsoft YaHei"/>
              </a:rPr>
              <a:t>清算服务群组 </a:t>
            </a:r>
            <a:endParaRPr lang="en-US" altLang="zh-CN" dirty="0">
              <a:solidFill>
                <a:schemeClr val="bg1"/>
              </a:solidFill>
              <a:latin typeface="Microsoft YaHei"/>
              <a:ea typeface="Microsoft YaHei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D4840E92-44C3-7843-B913-08299152B405}"/>
              </a:ext>
            </a:extLst>
          </p:cNvPr>
          <p:cNvSpPr/>
          <p:nvPr/>
        </p:nvSpPr>
        <p:spPr>
          <a:xfrm>
            <a:off x="5113202" y="5165559"/>
            <a:ext cx="824274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1">
              <a:lnSpc>
                <a:spcPct val="116199"/>
              </a:lnSpc>
            </a:pPr>
            <a:r>
              <a:rPr lang="zh-CN" altLang="en-US" sz="1400" dirty="0">
                <a:solidFill>
                  <a:schemeClr val="bg1"/>
                </a:solidFill>
                <a:latin typeface="Microsoft YaHei"/>
                <a:ea typeface="Microsoft YaHei"/>
              </a:rPr>
              <a:t>数据库</a:t>
            </a:r>
            <a:endParaRPr lang="en-US" altLang="zh-CN" sz="1400" dirty="0">
              <a:solidFill>
                <a:schemeClr val="bg1"/>
              </a:solidFill>
              <a:latin typeface="Microsoft YaHei"/>
              <a:ea typeface="Microsoft YaHei"/>
            </a:endParaRPr>
          </a:p>
          <a:p>
            <a:pPr algn="r" latinLnBrk="1">
              <a:lnSpc>
                <a:spcPct val="116199"/>
              </a:lnSpc>
            </a:pPr>
            <a:r>
              <a:rPr lang="zh-CN" altLang="en-US" sz="1400" dirty="0">
                <a:solidFill>
                  <a:schemeClr val="bg1"/>
                </a:solidFill>
                <a:latin typeface="Microsoft YaHei"/>
                <a:ea typeface="Microsoft YaHei"/>
              </a:rPr>
              <a:t>主</a:t>
            </a:r>
            <a:endParaRPr lang="en-US" altLang="zh-CN" sz="1400" dirty="0">
              <a:solidFill>
                <a:schemeClr val="bg1"/>
              </a:solidFill>
              <a:latin typeface="Microsoft YaHei"/>
              <a:ea typeface="Microsoft YaHei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61608C71-A333-224C-BB24-D04C46A306FE}"/>
              </a:ext>
            </a:extLst>
          </p:cNvPr>
          <p:cNvSpPr/>
          <p:nvPr/>
        </p:nvSpPr>
        <p:spPr>
          <a:xfrm>
            <a:off x="4601817" y="4327714"/>
            <a:ext cx="1101565" cy="338918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清算模块</a:t>
            </a:r>
          </a:p>
        </p:txBody>
      </p:sp>
      <p:cxnSp>
        <p:nvCxnSpPr>
          <p:cNvPr id="167" name="肘形连接符 166">
            <a:extLst>
              <a:ext uri="{FF2B5EF4-FFF2-40B4-BE49-F238E27FC236}">
                <a16:creationId xmlns:a16="http://schemas.microsoft.com/office/drawing/2014/main" id="{749353BE-CDCC-D34C-B043-FA4CC48811BE}"/>
              </a:ext>
            </a:extLst>
          </p:cNvPr>
          <p:cNvCxnSpPr>
            <a:cxnSpLocks/>
            <a:endCxn id="169" idx="0"/>
          </p:cNvCxnSpPr>
          <p:nvPr/>
        </p:nvCxnSpPr>
        <p:spPr>
          <a:xfrm rot="16200000" flipH="1">
            <a:off x="5155697" y="5797207"/>
            <a:ext cx="128648" cy="1129"/>
          </a:xfrm>
          <a:prstGeom prst="bentConnector3">
            <a:avLst>
              <a:gd name="adj1" fmla="val 50000"/>
            </a:avLst>
          </a:prstGeom>
          <a:ln w="19050">
            <a:solidFill>
              <a:srgbClr val="8163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线箭头连接符 167">
            <a:extLst>
              <a:ext uri="{FF2B5EF4-FFF2-40B4-BE49-F238E27FC236}">
                <a16:creationId xmlns:a16="http://schemas.microsoft.com/office/drawing/2014/main" id="{B8AA366E-229D-2D4B-875C-A1FE967E5B2D}"/>
              </a:ext>
            </a:extLst>
          </p:cNvPr>
          <p:cNvCxnSpPr>
            <a:cxnSpLocks/>
            <a:stCxn id="161" idx="2"/>
            <a:endCxn id="160" idx="0"/>
          </p:cNvCxnSpPr>
          <p:nvPr/>
        </p:nvCxnSpPr>
        <p:spPr>
          <a:xfrm>
            <a:off x="5127752" y="4778377"/>
            <a:ext cx="91705" cy="314126"/>
          </a:xfrm>
          <a:prstGeom prst="straightConnector1">
            <a:avLst/>
          </a:prstGeom>
          <a:ln w="50800">
            <a:solidFill>
              <a:srgbClr val="49A8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 168">
            <a:extLst>
              <a:ext uri="{FF2B5EF4-FFF2-40B4-BE49-F238E27FC236}">
                <a16:creationId xmlns:a16="http://schemas.microsoft.com/office/drawing/2014/main" id="{B3E294CD-ACFD-D446-B7BE-A27E1A0745AF}"/>
              </a:ext>
            </a:extLst>
          </p:cNvPr>
          <p:cNvSpPr/>
          <p:nvPr/>
        </p:nvSpPr>
        <p:spPr>
          <a:xfrm>
            <a:off x="4471889" y="5862096"/>
            <a:ext cx="1497394" cy="640945"/>
          </a:xfrm>
          <a:prstGeom prst="rect">
            <a:avLst/>
          </a:prstGeom>
          <a:solidFill>
            <a:srgbClr val="8064A2">
              <a:alpha val="75000"/>
            </a:srgbClr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endParaRPr lang="zh-CN" altLang="en-US" sz="1100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D23FE8E0-9B1D-1647-837D-9749DF618649}"/>
              </a:ext>
            </a:extLst>
          </p:cNvPr>
          <p:cNvSpPr/>
          <p:nvPr/>
        </p:nvSpPr>
        <p:spPr>
          <a:xfrm>
            <a:off x="4575436" y="5949822"/>
            <a:ext cx="672044" cy="469011"/>
          </a:xfrm>
          <a:prstGeom prst="rect">
            <a:avLst/>
          </a:prstGeom>
          <a:solidFill>
            <a:schemeClr val="accent3">
              <a:lumMod val="60000"/>
              <a:lumOff val="40000"/>
              <a:alpha val="54000"/>
            </a:schemeClr>
          </a:solidFill>
          <a:ln>
            <a:solidFill>
              <a:srgbClr val="FFFFFF">
                <a:alpha val="1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清算表</a:t>
            </a: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6FA457D-76C6-394D-9B46-A526C6849FCB}"/>
              </a:ext>
            </a:extLst>
          </p:cNvPr>
          <p:cNvSpPr/>
          <p:nvPr/>
        </p:nvSpPr>
        <p:spPr>
          <a:xfrm>
            <a:off x="5114331" y="5935152"/>
            <a:ext cx="824274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1">
              <a:lnSpc>
                <a:spcPct val="116199"/>
              </a:lnSpc>
            </a:pPr>
            <a:r>
              <a:rPr lang="zh-CN" altLang="en-US" sz="1400" dirty="0">
                <a:solidFill>
                  <a:schemeClr val="bg1"/>
                </a:solidFill>
                <a:latin typeface="Microsoft YaHei"/>
                <a:ea typeface="Microsoft YaHei"/>
              </a:rPr>
              <a:t>数据库</a:t>
            </a:r>
            <a:endParaRPr lang="en-US" altLang="zh-CN" sz="1400" dirty="0">
              <a:solidFill>
                <a:schemeClr val="bg1"/>
              </a:solidFill>
              <a:latin typeface="Microsoft YaHei"/>
              <a:ea typeface="Microsoft YaHei"/>
            </a:endParaRPr>
          </a:p>
          <a:p>
            <a:pPr algn="r" latinLnBrk="1">
              <a:lnSpc>
                <a:spcPct val="116199"/>
              </a:lnSpc>
            </a:pPr>
            <a:r>
              <a:rPr lang="zh-CN" altLang="en-US" sz="1400" dirty="0">
                <a:solidFill>
                  <a:schemeClr val="bg1"/>
                </a:solidFill>
                <a:latin typeface="Microsoft YaHei"/>
                <a:ea typeface="Microsoft YaHei"/>
              </a:rPr>
              <a:t>从</a:t>
            </a:r>
            <a:endParaRPr lang="en-US" altLang="zh-CN" sz="1400" dirty="0">
              <a:solidFill>
                <a:schemeClr val="bg1"/>
              </a:solidFill>
              <a:latin typeface="Microsoft YaHei"/>
              <a:ea typeface="Microsoft YaHei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2887DD4-19A6-1D44-97E5-956858B144A7}"/>
              </a:ext>
            </a:extLst>
          </p:cNvPr>
          <p:cNvSpPr/>
          <p:nvPr/>
        </p:nvSpPr>
        <p:spPr>
          <a:xfrm>
            <a:off x="388760" y="3191595"/>
            <a:ext cx="1881706" cy="3404151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8DF2DBA0-6B7A-2C4B-B132-4A6FAC912160}"/>
              </a:ext>
            </a:extLst>
          </p:cNvPr>
          <p:cNvSpPr/>
          <p:nvPr/>
        </p:nvSpPr>
        <p:spPr>
          <a:xfrm>
            <a:off x="2505611" y="3191595"/>
            <a:ext cx="1675237" cy="3404151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F53AA83E-DDC7-1346-BE54-8889A707F3D8}"/>
              </a:ext>
            </a:extLst>
          </p:cNvPr>
          <p:cNvSpPr/>
          <p:nvPr/>
        </p:nvSpPr>
        <p:spPr>
          <a:xfrm>
            <a:off x="4383951" y="3169621"/>
            <a:ext cx="1675237" cy="3404151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8" name="肘形连接符 177">
            <a:extLst>
              <a:ext uri="{FF2B5EF4-FFF2-40B4-BE49-F238E27FC236}">
                <a16:creationId xmlns:a16="http://schemas.microsoft.com/office/drawing/2014/main" id="{A035C54F-1E62-4C49-8BB8-E48A96660D6C}"/>
              </a:ext>
            </a:extLst>
          </p:cNvPr>
          <p:cNvCxnSpPr>
            <a:cxnSpLocks/>
            <a:stCxn id="5" idx="2"/>
            <a:endCxn id="140" idx="3"/>
          </p:cNvCxnSpPr>
          <p:nvPr/>
        </p:nvCxnSpPr>
        <p:spPr>
          <a:xfrm rot="5400000">
            <a:off x="2002413" y="6033897"/>
            <a:ext cx="142692" cy="135588"/>
          </a:xfrm>
          <a:prstGeom prst="bentConnector2">
            <a:avLst/>
          </a:prstGeom>
          <a:ln w="19050">
            <a:solidFill>
              <a:srgbClr val="8163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951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858249EA-EE6E-6541-AFFD-0F64EC2F2119}"/>
              </a:ext>
            </a:extLst>
          </p:cNvPr>
          <p:cNvGrpSpPr/>
          <p:nvPr/>
        </p:nvGrpSpPr>
        <p:grpSpPr>
          <a:xfrm>
            <a:off x="320984" y="262254"/>
            <a:ext cx="3464326" cy="683077"/>
            <a:chOff x="6800249" y="1401091"/>
            <a:chExt cx="3464326" cy="683077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7554DD5A-2830-704D-86EA-F08B1A954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0249" y="1410266"/>
              <a:ext cx="856550" cy="625681"/>
            </a:xfrm>
            <a:prstGeom prst="rect">
              <a:avLst/>
            </a:prstGeom>
          </p:spPr>
        </p:pic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081E590A-4D72-5B49-A277-9BCEDAF5B3AA}"/>
                </a:ext>
              </a:extLst>
            </p:cNvPr>
            <p:cNvSpPr txBox="1"/>
            <p:nvPr/>
          </p:nvSpPr>
          <p:spPr>
            <a:xfrm>
              <a:off x="7724575" y="1410266"/>
              <a:ext cx="2540000" cy="673902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zh-CN" altLang="en-US" sz="3200" dirty="0">
                  <a:solidFill>
                    <a:srgbClr val="42464B"/>
                  </a:solidFill>
                  <a:latin typeface="PingFang SC"/>
                  <a:ea typeface="PingFang SC"/>
                </a:rPr>
                <a:t>演进</a:t>
              </a:r>
              <a:endParaRPr lang="en-US" sz="3200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47126011-FA86-BF47-AE75-419B9F123DB9}"/>
                </a:ext>
              </a:extLst>
            </p:cNvPr>
            <p:cNvSpPr txBox="1"/>
            <p:nvPr/>
          </p:nvSpPr>
          <p:spPr>
            <a:xfrm>
              <a:off x="6868025" y="1401091"/>
              <a:ext cx="725884" cy="639465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altLang="zh-CN" sz="3000" b="1" dirty="0">
                  <a:solidFill>
                    <a:srgbClr val="FFFFFF"/>
                  </a:solidFill>
                  <a:latin typeface="PingFang SC"/>
                  <a:ea typeface="PingFang SC"/>
                </a:rPr>
                <a:t>2</a:t>
              </a:r>
              <a:endParaRPr lang="en-US" sz="1100" dirty="0"/>
            </a:p>
          </p:txBody>
        </p:sp>
      </p:grpSp>
      <p:sp>
        <p:nvSpPr>
          <p:cNvPr id="27" name="TextBox 3">
            <a:extLst>
              <a:ext uri="{FF2B5EF4-FFF2-40B4-BE49-F238E27FC236}">
                <a16:creationId xmlns:a16="http://schemas.microsoft.com/office/drawing/2014/main" id="{EAB86BF2-BA3D-4B48-B16B-EBEE43E7E38F}"/>
              </a:ext>
            </a:extLst>
          </p:cNvPr>
          <p:cNvSpPr txBox="1"/>
          <p:nvPr/>
        </p:nvSpPr>
        <p:spPr>
          <a:xfrm>
            <a:off x="3433662" y="1921242"/>
            <a:ext cx="1015048" cy="627992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3600" b="1" dirty="0">
                <a:solidFill>
                  <a:srgbClr val="A1BB1C"/>
                </a:solidFill>
                <a:latin typeface="Microsoft YaHei"/>
                <a:ea typeface="Microsoft YaHei"/>
              </a:rPr>
              <a:t>SO</a:t>
            </a:r>
            <a:endParaRPr lang="en-US" sz="3600" dirty="0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29FD5F75-E478-384E-B4CB-B9DE5CE17645}"/>
              </a:ext>
            </a:extLst>
          </p:cNvPr>
          <p:cNvSpPr/>
          <p:nvPr/>
        </p:nvSpPr>
        <p:spPr>
          <a:xfrm>
            <a:off x="3433661" y="4308765"/>
            <a:ext cx="4880964" cy="45719"/>
          </a:xfrm>
          <a:custGeom>
            <a:avLst/>
            <a:gdLst/>
            <a:ahLst/>
            <a:cxnLst/>
            <a:rect l="l" t="t" r="r" b="b"/>
            <a:pathLst>
              <a:path w="5367455">
                <a:moveTo>
                  <a:pt x="0" y="0"/>
                </a:moveTo>
                <a:lnTo>
                  <a:pt x="5367455" y="0"/>
                </a:lnTo>
              </a:path>
            </a:pathLst>
          </a:custGeom>
          <a:solidFill>
            <a:srgbClr val="42464B"/>
          </a:solidFill>
          <a:ln w="12700">
            <a:solidFill>
              <a:srgbClr val="42464B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A87EE3-BE4A-8747-AE8F-69C109D06314}"/>
              </a:ext>
            </a:extLst>
          </p:cNvPr>
          <p:cNvSpPr txBox="1"/>
          <p:nvPr/>
        </p:nvSpPr>
        <p:spPr>
          <a:xfrm>
            <a:off x="3433661" y="2784047"/>
            <a:ext cx="4599169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05050"/>
                </a:solidFill>
                <a:latin typeface="Microsoft YaHei, PingFang SC, sans serif"/>
                <a:ea typeface="Microsoft YaHei, PingFang SC, sans serif"/>
              </a:rPr>
              <a:t>如果</a:t>
            </a:r>
            <a:r>
              <a:rPr lang="zh-CN" altLang="en-US" dirty="0">
                <a:solidFill>
                  <a:srgbClr val="505050"/>
                </a:solidFill>
                <a:latin typeface="Microsoft YaHei, PingFang SC, sans serif"/>
                <a:ea typeface="Microsoft YaHei, PingFang SC, sans serif"/>
              </a:rPr>
              <a:t>升级设备、增加缓存、读写分离、甚至架构优化，这些操作都还不能解决你的问题，那么只能放大招了。</a:t>
            </a:r>
            <a:endParaRPr lang="en-US" altLang="zh-CN" dirty="0">
              <a:solidFill>
                <a:srgbClr val="505050"/>
              </a:solidFill>
              <a:latin typeface="Microsoft YaHei, PingFang SC, sans serif"/>
              <a:ea typeface="Microsoft YaHei, PingFang SC, sans serif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289F92-628E-F041-9E91-6A35E33C42BA}"/>
              </a:ext>
            </a:extLst>
          </p:cNvPr>
          <p:cNvSpPr/>
          <p:nvPr/>
        </p:nvSpPr>
        <p:spPr>
          <a:xfrm>
            <a:off x="4016802" y="4467021"/>
            <a:ext cx="43734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505050"/>
                </a:solidFill>
                <a:latin typeface="Microsoft YaHei, PingFang SC, sans serif"/>
                <a:ea typeface="Microsoft YaHei, PingFang SC, sans serif"/>
              </a:rPr>
              <a:t>百亿、千亿级大数据量的同学建议优先考虑</a:t>
            </a:r>
            <a:r>
              <a:rPr lang="en-US" altLang="zh-CN" sz="1200" dirty="0">
                <a:solidFill>
                  <a:srgbClr val="505050"/>
                </a:solidFill>
                <a:latin typeface="Microsoft YaHei, PingFang SC, sans serif"/>
                <a:ea typeface="Microsoft YaHei, PingFang SC, sans serif"/>
              </a:rPr>
              <a:t>BDP</a:t>
            </a:r>
            <a:r>
              <a:rPr lang="zh-CN" altLang="en-US" sz="1200" dirty="0">
                <a:solidFill>
                  <a:srgbClr val="505050"/>
                </a:solidFill>
                <a:latin typeface="Microsoft YaHei, PingFang SC, sans serif"/>
                <a:ea typeface="Microsoft YaHei, PingFang SC, sans serif"/>
              </a:rPr>
              <a:t>（大数据平台）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42110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858249EA-EE6E-6541-AFFD-0F64EC2F2119}"/>
              </a:ext>
            </a:extLst>
          </p:cNvPr>
          <p:cNvGrpSpPr/>
          <p:nvPr/>
        </p:nvGrpSpPr>
        <p:grpSpPr>
          <a:xfrm>
            <a:off x="320984" y="262254"/>
            <a:ext cx="3464326" cy="683077"/>
            <a:chOff x="6800249" y="1401091"/>
            <a:chExt cx="3464326" cy="683077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7554DD5A-2830-704D-86EA-F08B1A954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0249" y="1410266"/>
              <a:ext cx="856550" cy="625681"/>
            </a:xfrm>
            <a:prstGeom prst="rect">
              <a:avLst/>
            </a:prstGeom>
          </p:spPr>
        </p:pic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081E590A-4D72-5B49-A277-9BCEDAF5B3AA}"/>
                </a:ext>
              </a:extLst>
            </p:cNvPr>
            <p:cNvSpPr txBox="1"/>
            <p:nvPr/>
          </p:nvSpPr>
          <p:spPr>
            <a:xfrm>
              <a:off x="7724575" y="1410266"/>
              <a:ext cx="2540000" cy="673902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zh-CN" altLang="en-US" sz="3200" dirty="0">
                  <a:solidFill>
                    <a:srgbClr val="42464B"/>
                  </a:solidFill>
                  <a:latin typeface="PingFang SC"/>
                  <a:ea typeface="PingFang SC"/>
                </a:rPr>
                <a:t>演进</a:t>
              </a:r>
              <a:endParaRPr lang="en-US" sz="3200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47126011-FA86-BF47-AE75-419B9F123DB9}"/>
                </a:ext>
              </a:extLst>
            </p:cNvPr>
            <p:cNvSpPr txBox="1"/>
            <p:nvPr/>
          </p:nvSpPr>
          <p:spPr>
            <a:xfrm>
              <a:off x="6868025" y="1401091"/>
              <a:ext cx="725884" cy="639465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altLang="zh-CN" sz="3000" b="1" dirty="0">
                  <a:solidFill>
                    <a:srgbClr val="FFFFFF"/>
                  </a:solidFill>
                  <a:latin typeface="PingFang SC"/>
                  <a:ea typeface="PingFang SC"/>
                </a:rPr>
                <a:t>2</a:t>
              </a:r>
              <a:endParaRPr lang="en-US" sz="1100" dirty="0"/>
            </a:p>
          </p:txBody>
        </p:sp>
      </p:grpSp>
      <p:sp>
        <p:nvSpPr>
          <p:cNvPr id="10" name="Freeform 2">
            <a:extLst>
              <a:ext uri="{FF2B5EF4-FFF2-40B4-BE49-F238E27FC236}">
                <a16:creationId xmlns:a16="http://schemas.microsoft.com/office/drawing/2014/main" id="{59808630-AEBA-0F4E-9496-A21CBAACF585}"/>
              </a:ext>
            </a:extLst>
          </p:cNvPr>
          <p:cNvSpPr/>
          <p:nvPr/>
        </p:nvSpPr>
        <p:spPr>
          <a:xfrm>
            <a:off x="4560010" y="3427175"/>
            <a:ext cx="1720699" cy="2090756"/>
          </a:xfrm>
          <a:custGeom>
            <a:avLst/>
            <a:gdLst/>
            <a:ahLst/>
            <a:cxnLst/>
            <a:rect l="l" t="t" r="r" b="b"/>
            <a:pathLst>
              <a:path w="1720699" h="2090756">
                <a:moveTo>
                  <a:pt x="1690898" y="275097"/>
                </a:moveTo>
                <a:cubicBezTo>
                  <a:pt x="1704138" y="180065"/>
                  <a:pt x="1714078" y="88363"/>
                  <a:pt x="1720699" y="0"/>
                </a:cubicBezTo>
                <a:cubicBezTo>
                  <a:pt x="0" y="1018703"/>
                  <a:pt x="0" y="1018703"/>
                  <a:pt x="0" y="1018703"/>
                </a:cubicBezTo>
                <a:cubicBezTo>
                  <a:pt x="54646" y="1668938"/>
                  <a:pt x="251725" y="1907352"/>
                  <a:pt x="500140" y="1987386"/>
                </a:cubicBezTo>
                <a:cubicBezTo>
                  <a:pt x="816461" y="2090756"/>
                  <a:pt x="1551786" y="1317135"/>
                  <a:pt x="1690898" y="275097"/>
                </a:cubicBezTo>
              </a:path>
            </a:pathLst>
          </a:custGeom>
          <a:solidFill>
            <a:srgbClr val="A5A5A5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ACBFFF2F-42C8-4A4F-B670-1236BB26B896}"/>
              </a:ext>
            </a:extLst>
          </p:cNvPr>
          <p:cNvSpPr/>
          <p:nvPr/>
        </p:nvSpPr>
        <p:spPr>
          <a:xfrm>
            <a:off x="4991810" y="4036775"/>
            <a:ext cx="2435927" cy="1490870"/>
          </a:xfrm>
          <a:custGeom>
            <a:avLst/>
            <a:gdLst/>
            <a:ahLst/>
            <a:cxnLst/>
            <a:rect l="l" t="t" r="r" b="b"/>
            <a:pathLst>
              <a:path w="2435927" h="1490870">
                <a:moveTo>
                  <a:pt x="700477" y="561994"/>
                </a:moveTo>
                <a:cubicBezTo>
                  <a:pt x="450428" y="561994"/>
                  <a:pt x="213629" y="541978"/>
                  <a:pt x="0" y="508624"/>
                </a:cubicBezTo>
                <a:cubicBezTo>
                  <a:pt x="54646" y="1259074"/>
                  <a:pt x="417307" y="1490870"/>
                  <a:pt x="687227" y="1490870"/>
                </a:cubicBezTo>
                <a:cubicBezTo>
                  <a:pt x="1566547" y="1490870"/>
                  <a:pt x="2295159" y="845491"/>
                  <a:pt x="2435927" y="0"/>
                </a:cubicBezTo>
                <a:cubicBezTo>
                  <a:pt x="2384591" y="285156"/>
                  <a:pt x="1642718" y="561994"/>
                  <a:pt x="700477" y="561994"/>
                </a:cubicBezTo>
              </a:path>
            </a:pathLst>
          </a:custGeom>
          <a:solidFill>
            <a:srgbClr val="FFC000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70C65C8F-41E2-B549-AA71-DB04FE4DDB3A}"/>
              </a:ext>
            </a:extLst>
          </p:cNvPr>
          <p:cNvSpPr/>
          <p:nvPr/>
        </p:nvSpPr>
        <p:spPr>
          <a:xfrm>
            <a:off x="3925010" y="4024075"/>
            <a:ext cx="1083245" cy="1378404"/>
          </a:xfrm>
          <a:custGeom>
            <a:avLst/>
            <a:gdLst/>
            <a:ahLst/>
            <a:cxnLst/>
            <a:rect l="l" t="t" r="r" b="b"/>
            <a:pathLst>
              <a:path w="1083245" h="1378404">
                <a:moveTo>
                  <a:pt x="645975" y="433353"/>
                </a:moveTo>
                <a:cubicBezTo>
                  <a:pt x="268326" y="320026"/>
                  <a:pt x="23191" y="158338"/>
                  <a:pt x="0" y="0"/>
                </a:cubicBezTo>
                <a:cubicBezTo>
                  <a:pt x="96072" y="626694"/>
                  <a:pt x="516772" y="1145050"/>
                  <a:pt x="1083245" y="1378404"/>
                </a:cubicBezTo>
                <a:cubicBezTo>
                  <a:pt x="864610" y="1278394"/>
                  <a:pt x="695666" y="1026714"/>
                  <a:pt x="645975" y="433353"/>
                </a:cubicBezTo>
              </a:path>
            </a:pathLst>
          </a:custGeom>
          <a:solidFill>
            <a:srgbClr val="5B9BD5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3584CB24-F5AF-4D40-9184-16908445AD09}"/>
              </a:ext>
            </a:extLst>
          </p:cNvPr>
          <p:cNvSpPr/>
          <p:nvPr/>
        </p:nvSpPr>
        <p:spPr>
          <a:xfrm>
            <a:off x="3872559" y="3401775"/>
            <a:ext cx="2406342" cy="1053092"/>
          </a:xfrm>
          <a:custGeom>
            <a:avLst/>
            <a:gdLst/>
            <a:ahLst/>
            <a:cxnLst/>
            <a:rect l="l" t="t" r="r" b="b"/>
            <a:pathLst>
              <a:path w="2406342" h="1053092">
                <a:moveTo>
                  <a:pt x="2406342" y="33374"/>
                </a:moveTo>
                <a:cubicBezTo>
                  <a:pt x="2225824" y="11678"/>
                  <a:pt x="2025435" y="0"/>
                  <a:pt x="1805176" y="0"/>
                </a:cubicBezTo>
                <a:cubicBezTo>
                  <a:pt x="690599" y="0"/>
                  <a:pt x="0" y="335453"/>
                  <a:pt x="39751" y="617506"/>
                </a:cubicBezTo>
                <a:cubicBezTo>
                  <a:pt x="62931" y="777729"/>
                  <a:pt x="306381" y="939601"/>
                  <a:pt x="685634" y="1053092"/>
                </a:cubicBezTo>
                <a:cubicBezTo>
                  <a:pt x="2406342" y="33374"/>
                  <a:pt x="2406342" y="33374"/>
                  <a:pt x="2406342" y="33374"/>
                </a:cubicBezTo>
              </a:path>
            </a:pathLst>
          </a:custGeom>
          <a:solidFill>
            <a:srgbClr val="D8D8D8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F2762A00-828B-C54D-9B81-3A0169D4AF1E}"/>
              </a:ext>
            </a:extLst>
          </p:cNvPr>
          <p:cNvSpPr/>
          <p:nvPr/>
        </p:nvSpPr>
        <p:spPr>
          <a:xfrm>
            <a:off x="4991810" y="3528775"/>
            <a:ext cx="2438106" cy="1070752"/>
          </a:xfrm>
          <a:custGeom>
            <a:avLst/>
            <a:gdLst/>
            <a:ahLst/>
            <a:cxnLst/>
            <a:rect l="l" t="t" r="r" b="b"/>
            <a:pathLst>
              <a:path w="2438106" h="1070752">
                <a:moveTo>
                  <a:pt x="2428166" y="487010"/>
                </a:moveTo>
                <a:cubicBezTo>
                  <a:pt x="2438106" y="313542"/>
                  <a:pt x="2221126" y="123417"/>
                  <a:pt x="1787176" y="0"/>
                </a:cubicBezTo>
                <a:cubicBezTo>
                  <a:pt x="0" y="1019041"/>
                  <a:pt x="0" y="1019041"/>
                  <a:pt x="0" y="1019041"/>
                </a:cubicBezTo>
                <a:cubicBezTo>
                  <a:pt x="210350" y="1052405"/>
                  <a:pt x="443900" y="1070752"/>
                  <a:pt x="690681" y="1070752"/>
                </a:cubicBezTo>
                <a:cubicBezTo>
                  <a:pt x="1654663" y="1070742"/>
                  <a:pt x="2409940" y="780535"/>
                  <a:pt x="2428166" y="487010"/>
                </a:cubicBezTo>
              </a:path>
            </a:pathLst>
          </a:custGeom>
          <a:solidFill>
            <a:srgbClr val="D8D8D8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F773CFA2-ADE6-5947-A862-B1F27B1C6988}"/>
              </a:ext>
            </a:extLst>
          </p:cNvPr>
          <p:cNvSpPr/>
          <p:nvPr/>
        </p:nvSpPr>
        <p:spPr>
          <a:xfrm>
            <a:off x="4547310" y="1940627"/>
            <a:ext cx="1743704" cy="2036731"/>
          </a:xfrm>
          <a:custGeom>
            <a:avLst/>
            <a:gdLst/>
            <a:ahLst/>
            <a:cxnLst/>
            <a:rect l="l" t="t" r="r" b="b"/>
            <a:pathLst>
              <a:path w="1743704" h="2036731">
                <a:moveTo>
                  <a:pt x="0" y="2036731"/>
                </a:moveTo>
                <a:cubicBezTo>
                  <a:pt x="1743704" y="984172"/>
                  <a:pt x="1743704" y="984172"/>
                  <a:pt x="1743704" y="984172"/>
                </a:cubicBezTo>
                <a:cubicBezTo>
                  <a:pt x="1705618" y="363644"/>
                  <a:pt x="1487025" y="0"/>
                  <a:pt x="1175720" y="13348"/>
                </a:cubicBezTo>
                <a:cubicBezTo>
                  <a:pt x="652441" y="36704"/>
                  <a:pt x="24835" y="1085923"/>
                  <a:pt x="0" y="2036731"/>
                </a:cubicBezTo>
              </a:path>
            </a:pathLst>
          </a:custGeom>
          <a:solidFill>
            <a:srgbClr val="BFBFBF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0960AB94-5DA2-4642-925D-745186E02D37}"/>
              </a:ext>
            </a:extLst>
          </p:cNvPr>
          <p:cNvSpPr/>
          <p:nvPr/>
        </p:nvSpPr>
        <p:spPr>
          <a:xfrm>
            <a:off x="4991810" y="2050576"/>
            <a:ext cx="2456722" cy="2069808"/>
          </a:xfrm>
          <a:custGeom>
            <a:avLst/>
            <a:gdLst/>
            <a:ahLst/>
            <a:cxnLst/>
            <a:rect l="l" t="t" r="r" b="b"/>
            <a:pathLst>
              <a:path w="2456722" h="2069808">
                <a:moveTo>
                  <a:pt x="2440172" y="1446023"/>
                </a:moveTo>
                <a:cubicBezTo>
                  <a:pt x="2352375" y="787214"/>
                  <a:pt x="1905092" y="241835"/>
                  <a:pt x="1305406" y="15007"/>
                </a:cubicBezTo>
                <a:cubicBezTo>
                  <a:pt x="1250740" y="3329"/>
                  <a:pt x="1191098" y="0"/>
                  <a:pt x="1128146" y="4999"/>
                </a:cubicBezTo>
                <a:cubicBezTo>
                  <a:pt x="713995" y="38353"/>
                  <a:pt x="87797" y="830587"/>
                  <a:pt x="0" y="2021437"/>
                </a:cubicBezTo>
                <a:cubicBezTo>
                  <a:pt x="217011" y="2053131"/>
                  <a:pt x="453913" y="2069808"/>
                  <a:pt x="697424" y="2069808"/>
                </a:cubicBezTo>
                <a:cubicBezTo>
                  <a:pt x="1661560" y="2069808"/>
                  <a:pt x="2456722" y="1749577"/>
                  <a:pt x="2438507" y="1444363"/>
                </a:cubicBezTo>
                <a:lnTo>
                  <a:pt x="2440172" y="1446023"/>
                </a:lnTo>
                <a:lnTo>
                  <a:pt x="2440172" y="1446023"/>
                </a:lnTo>
                <a:lnTo>
                  <a:pt x="2440172" y="1446023"/>
                </a:lnTo>
                <a:close/>
              </a:path>
            </a:pathLst>
          </a:custGeom>
          <a:solidFill>
            <a:srgbClr val="ED7D31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4BD95EF3-5C7E-F042-8CCE-566D51894C85}"/>
              </a:ext>
            </a:extLst>
          </p:cNvPr>
          <p:cNvSpPr/>
          <p:nvPr/>
        </p:nvSpPr>
        <p:spPr>
          <a:xfrm>
            <a:off x="3902370" y="1953975"/>
            <a:ext cx="1807221" cy="2023496"/>
          </a:xfrm>
          <a:custGeom>
            <a:avLst/>
            <a:gdLst/>
            <a:ahLst/>
            <a:cxnLst/>
            <a:rect l="l" t="t" r="r" b="b"/>
            <a:pathLst>
              <a:path w="1807221" h="2023496">
                <a:moveTo>
                  <a:pt x="1762505" y="10"/>
                </a:moveTo>
                <a:cubicBezTo>
                  <a:pt x="874622" y="10"/>
                  <a:pt x="139143" y="657272"/>
                  <a:pt x="9940" y="1514707"/>
                </a:cubicBezTo>
                <a:cubicBezTo>
                  <a:pt x="0" y="1733238"/>
                  <a:pt x="251786" y="1910056"/>
                  <a:pt x="639406" y="2023496"/>
                </a:cubicBezTo>
                <a:cubicBezTo>
                  <a:pt x="664252" y="1077646"/>
                  <a:pt x="1283778" y="35034"/>
                  <a:pt x="1807221" y="0"/>
                </a:cubicBezTo>
                <a:cubicBezTo>
                  <a:pt x="1792326" y="10"/>
                  <a:pt x="1777421" y="10"/>
                  <a:pt x="1762505" y="10"/>
                </a:cubicBezTo>
              </a:path>
            </a:pathLst>
          </a:custGeom>
          <a:solidFill>
            <a:srgbClr val="4472C4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8" name="Freeform 12">
            <a:extLst>
              <a:ext uri="{FF2B5EF4-FFF2-40B4-BE49-F238E27FC236}">
                <a16:creationId xmlns:a16="http://schemas.microsoft.com/office/drawing/2014/main" id="{F8CDA281-46C0-8D47-A1F2-DEE21DCA0CDD}"/>
              </a:ext>
            </a:extLst>
          </p:cNvPr>
          <p:cNvSpPr/>
          <p:nvPr/>
        </p:nvSpPr>
        <p:spPr>
          <a:xfrm rot="2700000">
            <a:off x="6719010" y="2233375"/>
            <a:ext cx="9067" cy="378436"/>
          </a:xfrm>
          <a:custGeom>
            <a:avLst/>
            <a:gdLst/>
            <a:ahLst/>
            <a:cxnLst/>
            <a:rect l="l" t="t" r="r" b="b"/>
            <a:pathLst>
              <a:path w="9067" h="378436">
                <a:moveTo>
                  <a:pt x="0" y="0"/>
                </a:moveTo>
                <a:lnTo>
                  <a:pt x="9067" y="0"/>
                </a:lnTo>
                <a:lnTo>
                  <a:pt x="9067" y="378436"/>
                </a:lnTo>
                <a:lnTo>
                  <a:pt x="0" y="378436"/>
                </a:lnTo>
                <a:close/>
              </a:path>
            </a:pathLst>
          </a:custGeom>
          <a:solidFill>
            <a:srgbClr val="D8D8D8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AFBE8CEF-BE99-E448-B2A0-F9B3BEC12783}"/>
              </a:ext>
            </a:extLst>
          </p:cNvPr>
          <p:cNvSpPr/>
          <p:nvPr/>
        </p:nvSpPr>
        <p:spPr>
          <a:xfrm rot="2160000">
            <a:off x="6655510" y="4836875"/>
            <a:ext cx="342853" cy="9035"/>
          </a:xfrm>
          <a:custGeom>
            <a:avLst/>
            <a:gdLst/>
            <a:ahLst/>
            <a:cxnLst/>
            <a:rect l="l" t="t" r="r" b="b"/>
            <a:pathLst>
              <a:path w="342853" h="9035">
                <a:moveTo>
                  <a:pt x="0" y="0"/>
                </a:moveTo>
                <a:lnTo>
                  <a:pt x="342853" y="0"/>
                </a:lnTo>
                <a:lnTo>
                  <a:pt x="342853" y="9035"/>
                </a:lnTo>
                <a:lnTo>
                  <a:pt x="0" y="9035"/>
                </a:lnTo>
                <a:close/>
              </a:path>
            </a:pathLst>
          </a:custGeom>
          <a:solidFill>
            <a:srgbClr val="D8D8D8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BD406F8B-378F-3D4E-B99B-55D927E816B8}"/>
              </a:ext>
            </a:extLst>
          </p:cNvPr>
          <p:cNvSpPr/>
          <p:nvPr/>
        </p:nvSpPr>
        <p:spPr>
          <a:xfrm rot="3720000">
            <a:off x="4128210" y="2652475"/>
            <a:ext cx="437979" cy="9035"/>
          </a:xfrm>
          <a:custGeom>
            <a:avLst/>
            <a:gdLst/>
            <a:ahLst/>
            <a:cxnLst/>
            <a:rect l="l" t="t" r="r" b="b"/>
            <a:pathLst>
              <a:path w="437979" h="9035">
                <a:moveTo>
                  <a:pt x="0" y="0"/>
                </a:moveTo>
                <a:lnTo>
                  <a:pt x="437979" y="0"/>
                </a:lnTo>
                <a:lnTo>
                  <a:pt x="437979" y="9035"/>
                </a:lnTo>
                <a:lnTo>
                  <a:pt x="0" y="9035"/>
                </a:lnTo>
                <a:close/>
              </a:path>
            </a:pathLst>
          </a:custGeom>
          <a:solidFill>
            <a:srgbClr val="D8D8D8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21" name="Freeform 15">
            <a:extLst>
              <a:ext uri="{FF2B5EF4-FFF2-40B4-BE49-F238E27FC236}">
                <a16:creationId xmlns:a16="http://schemas.microsoft.com/office/drawing/2014/main" id="{5F755F9E-D0FC-EF4B-B6EA-A0F16EA2DC77}"/>
              </a:ext>
            </a:extLst>
          </p:cNvPr>
          <p:cNvSpPr/>
          <p:nvPr/>
        </p:nvSpPr>
        <p:spPr>
          <a:xfrm rot="1380000">
            <a:off x="4242510" y="4506675"/>
            <a:ext cx="9056" cy="404435"/>
          </a:xfrm>
          <a:custGeom>
            <a:avLst/>
            <a:gdLst/>
            <a:ahLst/>
            <a:cxnLst/>
            <a:rect l="l" t="t" r="r" b="b"/>
            <a:pathLst>
              <a:path w="9056" h="404435">
                <a:moveTo>
                  <a:pt x="0" y="0"/>
                </a:moveTo>
                <a:lnTo>
                  <a:pt x="9056" y="0"/>
                </a:lnTo>
                <a:lnTo>
                  <a:pt x="9056" y="404435"/>
                </a:lnTo>
                <a:lnTo>
                  <a:pt x="0" y="404435"/>
                </a:lnTo>
                <a:close/>
              </a:path>
            </a:pathLst>
          </a:custGeom>
          <a:solidFill>
            <a:srgbClr val="D8D8D8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16883F98-7190-AE41-A23E-959E614A3CBB}"/>
              </a:ext>
            </a:extLst>
          </p:cNvPr>
          <p:cNvSpPr/>
          <p:nvPr/>
        </p:nvSpPr>
        <p:spPr>
          <a:xfrm>
            <a:off x="6858710" y="2246075"/>
            <a:ext cx="1276510" cy="72260"/>
          </a:xfrm>
          <a:custGeom>
            <a:avLst/>
            <a:gdLst/>
            <a:ahLst/>
            <a:cxnLst/>
            <a:rect l="l" t="t" r="r" b="b"/>
            <a:pathLst>
              <a:path w="1276510" h="72260">
                <a:moveTo>
                  <a:pt x="1240213" y="0"/>
                </a:moveTo>
                <a:cubicBezTo>
                  <a:pt x="1260258" y="0"/>
                  <a:pt x="1276510" y="16175"/>
                  <a:pt x="1276510" y="36130"/>
                </a:cubicBezTo>
                <a:cubicBezTo>
                  <a:pt x="1276510" y="56085"/>
                  <a:pt x="1260258" y="72260"/>
                  <a:pt x="1240213" y="72260"/>
                </a:cubicBezTo>
                <a:cubicBezTo>
                  <a:pt x="1220168" y="72260"/>
                  <a:pt x="1203916" y="56085"/>
                  <a:pt x="1203916" y="36130"/>
                </a:cubicBezTo>
                <a:cubicBezTo>
                  <a:pt x="1203916" y="16175"/>
                  <a:pt x="1220158" y="0"/>
                  <a:pt x="1240213" y="0"/>
                </a:cubicBezTo>
                <a:lnTo>
                  <a:pt x="1240213" y="0"/>
                </a:lnTo>
                <a:close/>
                <a:moveTo>
                  <a:pt x="0" y="31623"/>
                </a:moveTo>
                <a:lnTo>
                  <a:pt x="1240203" y="31623"/>
                </a:lnTo>
                <a:lnTo>
                  <a:pt x="1240203" y="31623"/>
                </a:lnTo>
                <a:lnTo>
                  <a:pt x="1240203" y="40658"/>
                </a:lnTo>
                <a:lnTo>
                  <a:pt x="1240203" y="40658"/>
                </a:lnTo>
                <a:lnTo>
                  <a:pt x="0" y="40658"/>
                </a:lnTo>
                <a:lnTo>
                  <a:pt x="0" y="40658"/>
                </a:lnTo>
                <a:lnTo>
                  <a:pt x="0" y="31623"/>
                </a:lnTo>
                <a:lnTo>
                  <a:pt x="0" y="31623"/>
                </a:lnTo>
                <a:lnTo>
                  <a:pt x="0" y="31623"/>
                </a:lnTo>
                <a:close/>
              </a:path>
            </a:pathLst>
          </a:custGeom>
          <a:solidFill>
            <a:srgbClr val="D8D8D8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46CF681-735E-3146-91A5-3A85D34A506A}"/>
              </a:ext>
            </a:extLst>
          </p:cNvPr>
          <p:cNvSpPr/>
          <p:nvPr/>
        </p:nvSpPr>
        <p:spPr>
          <a:xfrm>
            <a:off x="6960310" y="4913075"/>
            <a:ext cx="960498" cy="72260"/>
          </a:xfrm>
          <a:custGeom>
            <a:avLst/>
            <a:gdLst/>
            <a:ahLst/>
            <a:cxnLst/>
            <a:rect l="l" t="t" r="r" b="b"/>
            <a:pathLst>
              <a:path w="960498" h="72260">
                <a:moveTo>
                  <a:pt x="924200" y="0"/>
                </a:moveTo>
                <a:cubicBezTo>
                  <a:pt x="944246" y="0"/>
                  <a:pt x="960498" y="16175"/>
                  <a:pt x="960498" y="36130"/>
                </a:cubicBezTo>
                <a:cubicBezTo>
                  <a:pt x="960498" y="56085"/>
                  <a:pt x="944246" y="72260"/>
                  <a:pt x="924200" y="72260"/>
                </a:cubicBezTo>
                <a:cubicBezTo>
                  <a:pt x="904155" y="72260"/>
                  <a:pt x="887904" y="56085"/>
                  <a:pt x="887904" y="36130"/>
                </a:cubicBezTo>
                <a:cubicBezTo>
                  <a:pt x="887904" y="16175"/>
                  <a:pt x="904145" y="0"/>
                  <a:pt x="924200" y="0"/>
                </a:cubicBezTo>
                <a:lnTo>
                  <a:pt x="924200" y="0"/>
                </a:lnTo>
                <a:close/>
                <a:moveTo>
                  <a:pt x="0" y="31623"/>
                </a:moveTo>
                <a:lnTo>
                  <a:pt x="924190" y="31623"/>
                </a:lnTo>
                <a:lnTo>
                  <a:pt x="924190" y="31623"/>
                </a:lnTo>
                <a:lnTo>
                  <a:pt x="924190" y="40647"/>
                </a:lnTo>
                <a:lnTo>
                  <a:pt x="924190" y="40647"/>
                </a:lnTo>
                <a:lnTo>
                  <a:pt x="0" y="40647"/>
                </a:lnTo>
                <a:lnTo>
                  <a:pt x="0" y="40647"/>
                </a:lnTo>
                <a:lnTo>
                  <a:pt x="0" y="31623"/>
                </a:lnTo>
                <a:lnTo>
                  <a:pt x="0" y="31623"/>
                </a:lnTo>
                <a:lnTo>
                  <a:pt x="0" y="31623"/>
                </a:lnTo>
                <a:close/>
              </a:path>
            </a:pathLst>
          </a:custGeom>
          <a:solidFill>
            <a:srgbClr val="D8D8D8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24" name="Freeform 18">
            <a:extLst>
              <a:ext uri="{FF2B5EF4-FFF2-40B4-BE49-F238E27FC236}">
                <a16:creationId xmlns:a16="http://schemas.microsoft.com/office/drawing/2014/main" id="{83C2FA4F-7903-6C40-86E2-D3B48851B67D}"/>
              </a:ext>
            </a:extLst>
          </p:cNvPr>
          <p:cNvSpPr/>
          <p:nvPr/>
        </p:nvSpPr>
        <p:spPr>
          <a:xfrm>
            <a:off x="3429710" y="2423875"/>
            <a:ext cx="812853" cy="72270"/>
          </a:xfrm>
          <a:custGeom>
            <a:avLst/>
            <a:gdLst/>
            <a:ahLst/>
            <a:cxnLst/>
            <a:rect l="l" t="t" r="r" b="b"/>
            <a:pathLst>
              <a:path w="812853" h="72270">
                <a:moveTo>
                  <a:pt x="36307" y="72270"/>
                </a:moveTo>
                <a:cubicBezTo>
                  <a:pt x="16252" y="72270"/>
                  <a:pt x="0" y="56095"/>
                  <a:pt x="0" y="36140"/>
                </a:cubicBezTo>
                <a:cubicBezTo>
                  <a:pt x="0" y="16185"/>
                  <a:pt x="16252" y="0"/>
                  <a:pt x="36307" y="0"/>
                </a:cubicBezTo>
                <a:cubicBezTo>
                  <a:pt x="56352" y="0"/>
                  <a:pt x="72604" y="16185"/>
                  <a:pt x="72604" y="36140"/>
                </a:cubicBezTo>
                <a:cubicBezTo>
                  <a:pt x="72604" y="56095"/>
                  <a:pt x="56363" y="72270"/>
                  <a:pt x="36307" y="72270"/>
                </a:cubicBezTo>
                <a:lnTo>
                  <a:pt x="36307" y="72270"/>
                </a:lnTo>
                <a:close/>
                <a:moveTo>
                  <a:pt x="812853" y="40647"/>
                </a:moveTo>
                <a:lnTo>
                  <a:pt x="36307" y="40647"/>
                </a:lnTo>
                <a:lnTo>
                  <a:pt x="36307" y="40647"/>
                </a:lnTo>
                <a:lnTo>
                  <a:pt x="36307" y="31612"/>
                </a:lnTo>
                <a:lnTo>
                  <a:pt x="36307" y="31612"/>
                </a:lnTo>
                <a:lnTo>
                  <a:pt x="812853" y="31612"/>
                </a:lnTo>
                <a:lnTo>
                  <a:pt x="812853" y="31612"/>
                </a:lnTo>
                <a:lnTo>
                  <a:pt x="812853" y="40647"/>
                </a:lnTo>
                <a:lnTo>
                  <a:pt x="812853" y="40647"/>
                </a:lnTo>
                <a:lnTo>
                  <a:pt x="812853" y="40647"/>
                </a:lnTo>
                <a:close/>
              </a:path>
            </a:pathLst>
          </a:custGeom>
          <a:solidFill>
            <a:srgbClr val="D8D8D8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25" name="Freeform 19">
            <a:extLst>
              <a:ext uri="{FF2B5EF4-FFF2-40B4-BE49-F238E27FC236}">
                <a16:creationId xmlns:a16="http://schemas.microsoft.com/office/drawing/2014/main" id="{76458D90-76EF-C749-997C-7197CBD6D43B}"/>
              </a:ext>
            </a:extLst>
          </p:cNvPr>
          <p:cNvSpPr/>
          <p:nvPr/>
        </p:nvSpPr>
        <p:spPr>
          <a:xfrm>
            <a:off x="3455110" y="4849575"/>
            <a:ext cx="715948" cy="72260"/>
          </a:xfrm>
          <a:custGeom>
            <a:avLst/>
            <a:gdLst/>
            <a:ahLst/>
            <a:cxnLst/>
            <a:rect l="l" t="t" r="r" b="b"/>
            <a:pathLst>
              <a:path w="715948" h="72260">
                <a:moveTo>
                  <a:pt x="36307" y="72260"/>
                </a:moveTo>
                <a:cubicBezTo>
                  <a:pt x="16252" y="72260"/>
                  <a:pt x="0" y="56085"/>
                  <a:pt x="0" y="36130"/>
                </a:cubicBezTo>
                <a:cubicBezTo>
                  <a:pt x="0" y="16175"/>
                  <a:pt x="16252" y="0"/>
                  <a:pt x="36307" y="0"/>
                </a:cubicBezTo>
                <a:cubicBezTo>
                  <a:pt x="56352" y="0"/>
                  <a:pt x="72604" y="16175"/>
                  <a:pt x="72604" y="36130"/>
                </a:cubicBezTo>
                <a:cubicBezTo>
                  <a:pt x="72604" y="56085"/>
                  <a:pt x="56352" y="72260"/>
                  <a:pt x="36307" y="72260"/>
                </a:cubicBezTo>
                <a:lnTo>
                  <a:pt x="36307" y="72260"/>
                </a:lnTo>
                <a:close/>
                <a:moveTo>
                  <a:pt x="715948" y="40647"/>
                </a:moveTo>
                <a:lnTo>
                  <a:pt x="36307" y="40647"/>
                </a:lnTo>
                <a:lnTo>
                  <a:pt x="36307" y="40647"/>
                </a:lnTo>
                <a:lnTo>
                  <a:pt x="36307" y="31602"/>
                </a:lnTo>
                <a:lnTo>
                  <a:pt x="36307" y="31602"/>
                </a:lnTo>
                <a:lnTo>
                  <a:pt x="715948" y="31602"/>
                </a:lnTo>
                <a:lnTo>
                  <a:pt x="715948" y="31602"/>
                </a:lnTo>
                <a:lnTo>
                  <a:pt x="715948" y="40647"/>
                </a:lnTo>
                <a:lnTo>
                  <a:pt x="715948" y="40647"/>
                </a:lnTo>
                <a:lnTo>
                  <a:pt x="715948" y="40647"/>
                </a:lnTo>
                <a:close/>
              </a:path>
            </a:pathLst>
          </a:custGeom>
          <a:solidFill>
            <a:srgbClr val="D8D8D8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26" name="TextBox 20">
            <a:extLst>
              <a:ext uri="{FF2B5EF4-FFF2-40B4-BE49-F238E27FC236}">
                <a16:creationId xmlns:a16="http://schemas.microsoft.com/office/drawing/2014/main" id="{470452B7-DDA6-4449-900B-C176962C1082}"/>
              </a:ext>
            </a:extLst>
          </p:cNvPr>
          <p:cNvSpPr txBox="1"/>
          <p:nvPr/>
        </p:nvSpPr>
        <p:spPr>
          <a:xfrm>
            <a:off x="8321115" y="2055575"/>
            <a:ext cx="1336104" cy="427296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400" dirty="0">
                <a:solidFill>
                  <a:srgbClr val="757575"/>
                </a:solidFill>
                <a:latin typeface="Microsoft YaHei"/>
                <a:ea typeface="Microsoft YaHei"/>
              </a:rPr>
              <a:t>水平分库</a:t>
            </a:r>
            <a:endParaRPr lang="en-US" sz="2400" dirty="0"/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CE89282D-98E3-034B-9FFD-4B3EDAE66601}"/>
              </a:ext>
            </a:extLst>
          </p:cNvPr>
          <p:cNvSpPr txBox="1"/>
          <p:nvPr/>
        </p:nvSpPr>
        <p:spPr>
          <a:xfrm>
            <a:off x="8204910" y="4735275"/>
            <a:ext cx="1336104" cy="427296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400" b="0" dirty="0">
                <a:solidFill>
                  <a:srgbClr val="757575"/>
                </a:solidFill>
                <a:latin typeface="Microsoft YaHei"/>
                <a:ea typeface="Microsoft YaHei"/>
              </a:rPr>
              <a:t>分区</a:t>
            </a:r>
            <a:endParaRPr lang="en-US" sz="2400" dirty="0"/>
          </a:p>
        </p:txBody>
      </p:sp>
      <p:sp>
        <p:nvSpPr>
          <p:cNvPr id="32" name="TextBox 24">
            <a:extLst>
              <a:ext uri="{FF2B5EF4-FFF2-40B4-BE49-F238E27FC236}">
                <a16:creationId xmlns:a16="http://schemas.microsoft.com/office/drawing/2014/main" id="{88DA8014-7A6C-CA4F-9891-508B5056CD2E}"/>
              </a:ext>
            </a:extLst>
          </p:cNvPr>
          <p:cNvSpPr txBox="1"/>
          <p:nvPr/>
        </p:nvSpPr>
        <p:spPr>
          <a:xfrm>
            <a:off x="1957399" y="2271475"/>
            <a:ext cx="1336104" cy="427296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r" latinLnBrk="1">
              <a:lnSpc>
                <a:spcPct val="116199"/>
              </a:lnSpc>
            </a:pPr>
            <a:r>
              <a:rPr lang="zh-CN" altLang="en-US" sz="2400" b="0" dirty="0">
                <a:solidFill>
                  <a:srgbClr val="757575"/>
                </a:solidFill>
                <a:latin typeface="Microsoft YaHei"/>
                <a:ea typeface="Microsoft YaHei"/>
              </a:rPr>
              <a:t>垂直分库</a:t>
            </a:r>
            <a:endParaRPr lang="en-US" sz="2400" dirty="0"/>
          </a:p>
        </p:txBody>
      </p:sp>
      <p:sp>
        <p:nvSpPr>
          <p:cNvPr id="34" name="TextBox 26">
            <a:extLst>
              <a:ext uri="{FF2B5EF4-FFF2-40B4-BE49-F238E27FC236}">
                <a16:creationId xmlns:a16="http://schemas.microsoft.com/office/drawing/2014/main" id="{03C0BA06-525D-C747-BE3E-889382A0B682}"/>
              </a:ext>
            </a:extLst>
          </p:cNvPr>
          <p:cNvSpPr txBox="1"/>
          <p:nvPr/>
        </p:nvSpPr>
        <p:spPr>
          <a:xfrm>
            <a:off x="1969210" y="4722575"/>
            <a:ext cx="1336104" cy="427296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r" latinLnBrk="1">
              <a:lnSpc>
                <a:spcPct val="116199"/>
              </a:lnSpc>
            </a:pPr>
            <a:r>
              <a:rPr lang="zh-CN" altLang="en-US" sz="2400" b="0" dirty="0">
                <a:solidFill>
                  <a:srgbClr val="757575"/>
                </a:solidFill>
                <a:latin typeface="Microsoft YaHei"/>
                <a:ea typeface="Microsoft YaHei"/>
              </a:rPr>
              <a:t>分表</a:t>
            </a:r>
            <a:endParaRPr lang="en-US" sz="2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C969CB9-8C48-B84F-A556-D3BFBEF69638}"/>
              </a:ext>
            </a:extLst>
          </p:cNvPr>
          <p:cNvSpPr txBox="1"/>
          <p:nvPr/>
        </p:nvSpPr>
        <p:spPr>
          <a:xfrm>
            <a:off x="9331016" y="250779"/>
            <a:ext cx="25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常见的思维</a:t>
            </a:r>
          </a:p>
        </p:txBody>
      </p:sp>
    </p:spTree>
    <p:extLst>
      <p:ext uri="{BB962C8B-B14F-4D97-AF65-F5344CB8AC3E}">
        <p14:creationId xmlns:p14="http://schemas.microsoft.com/office/powerpoint/2010/main" val="1355917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858249EA-EE6E-6541-AFFD-0F64EC2F2119}"/>
              </a:ext>
            </a:extLst>
          </p:cNvPr>
          <p:cNvGrpSpPr/>
          <p:nvPr/>
        </p:nvGrpSpPr>
        <p:grpSpPr>
          <a:xfrm>
            <a:off x="320984" y="262254"/>
            <a:ext cx="3464326" cy="683077"/>
            <a:chOff x="6800249" y="1401091"/>
            <a:chExt cx="3464326" cy="683077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7554DD5A-2830-704D-86EA-F08B1A954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0249" y="1410266"/>
              <a:ext cx="856550" cy="625681"/>
            </a:xfrm>
            <a:prstGeom prst="rect">
              <a:avLst/>
            </a:prstGeom>
          </p:spPr>
        </p:pic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081E590A-4D72-5B49-A277-9BCEDAF5B3AA}"/>
                </a:ext>
              </a:extLst>
            </p:cNvPr>
            <p:cNvSpPr txBox="1"/>
            <p:nvPr/>
          </p:nvSpPr>
          <p:spPr>
            <a:xfrm>
              <a:off x="7724575" y="1410266"/>
              <a:ext cx="2540000" cy="673902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zh-CN" altLang="en-US" sz="3200" dirty="0">
                  <a:solidFill>
                    <a:srgbClr val="42464B"/>
                  </a:solidFill>
                  <a:latin typeface="PingFang SC"/>
                  <a:ea typeface="PingFang SC"/>
                </a:rPr>
                <a:t>演进</a:t>
              </a:r>
              <a:endParaRPr lang="en-US" sz="3200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47126011-FA86-BF47-AE75-419B9F123DB9}"/>
                </a:ext>
              </a:extLst>
            </p:cNvPr>
            <p:cNvSpPr txBox="1"/>
            <p:nvPr/>
          </p:nvSpPr>
          <p:spPr>
            <a:xfrm>
              <a:off x="6868025" y="1401091"/>
              <a:ext cx="725884" cy="639465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altLang="zh-CN" sz="3000" b="1" dirty="0">
                  <a:solidFill>
                    <a:srgbClr val="FFFFFF"/>
                  </a:solidFill>
                  <a:latin typeface="PingFang SC"/>
                  <a:ea typeface="PingFang SC"/>
                </a:rPr>
                <a:t>2</a:t>
              </a:r>
              <a:endParaRPr lang="en-US" sz="1100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B3B5065-C850-6749-97D7-CC94DB2518CD}"/>
              </a:ext>
            </a:extLst>
          </p:cNvPr>
          <p:cNvGrpSpPr/>
          <p:nvPr/>
        </p:nvGrpSpPr>
        <p:grpSpPr>
          <a:xfrm rot="5400000">
            <a:off x="3598988" y="1717217"/>
            <a:ext cx="3563542" cy="4015377"/>
            <a:chOff x="3587413" y="2029733"/>
            <a:chExt cx="3563542" cy="4015377"/>
          </a:xfrm>
        </p:grpSpPr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BD6D45B8-3CAF-554A-8CBD-82788A1674E8}"/>
                </a:ext>
              </a:extLst>
            </p:cNvPr>
            <p:cNvSpPr/>
            <p:nvPr/>
          </p:nvSpPr>
          <p:spPr>
            <a:xfrm>
              <a:off x="3914755" y="2546174"/>
              <a:ext cx="898222" cy="2856408"/>
            </a:xfrm>
            <a:custGeom>
              <a:avLst/>
              <a:gdLst/>
              <a:ahLst/>
              <a:cxnLst/>
              <a:rect l="l" t="t" r="r" b="b"/>
              <a:pathLst>
                <a:path w="898222" h="2856408">
                  <a:moveTo>
                    <a:pt x="427862" y="2811913"/>
                  </a:moveTo>
                  <a:cubicBezTo>
                    <a:pt x="313307" y="2720504"/>
                    <a:pt x="204943" y="2460567"/>
                    <a:pt x="130597" y="2108529"/>
                  </a:cubicBezTo>
                  <a:cubicBezTo>
                    <a:pt x="0" y="1418870"/>
                    <a:pt x="18129" y="555165"/>
                    <a:pt x="188162" y="181290"/>
                  </a:cubicBezTo>
                  <a:cubicBezTo>
                    <a:pt x="238773" y="80748"/>
                    <a:pt x="286348" y="21132"/>
                    <a:pt x="342916" y="12057"/>
                  </a:cubicBezTo>
                  <a:cubicBezTo>
                    <a:pt x="382153" y="0"/>
                    <a:pt x="422855" y="10801"/>
                    <a:pt x="465070" y="44483"/>
                  </a:cubicBezTo>
                  <a:cubicBezTo>
                    <a:pt x="579626" y="135891"/>
                    <a:pt x="687251" y="384394"/>
                    <a:pt x="762336" y="747866"/>
                  </a:cubicBezTo>
                  <a:cubicBezTo>
                    <a:pt x="898222" y="1430904"/>
                    <a:pt x="868777" y="2296406"/>
                    <a:pt x="698743" y="2670280"/>
                  </a:cubicBezTo>
                  <a:cubicBezTo>
                    <a:pt x="659436" y="2769014"/>
                    <a:pt x="605846" y="2823817"/>
                    <a:pt x="550017" y="2844315"/>
                  </a:cubicBezTo>
                  <a:cubicBezTo>
                    <a:pt x="510780" y="2856408"/>
                    <a:pt x="470066" y="2845595"/>
                    <a:pt x="427862" y="2811913"/>
                  </a:cubicBezTo>
                </a:path>
              </a:pathLst>
            </a:custGeom>
            <a:solidFill>
              <a:srgbClr val="6A8976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DABCCB57-C01E-6142-9BEE-04E8E187B847}"/>
                </a:ext>
              </a:extLst>
            </p:cNvPr>
            <p:cNvSpPr/>
            <p:nvPr/>
          </p:nvSpPr>
          <p:spPr>
            <a:xfrm>
              <a:off x="4708640" y="2552217"/>
              <a:ext cx="1097349" cy="3485863"/>
            </a:xfrm>
            <a:custGeom>
              <a:avLst/>
              <a:gdLst/>
              <a:ahLst/>
              <a:cxnLst/>
              <a:rect l="l" t="t" r="r" b="b"/>
              <a:pathLst>
                <a:path w="1097349" h="3485863">
                  <a:moveTo>
                    <a:pt x="525638" y="3427034"/>
                  </a:moveTo>
                  <a:cubicBezTo>
                    <a:pt x="387137" y="3316513"/>
                    <a:pt x="252728" y="3003229"/>
                    <a:pt x="162212" y="2573155"/>
                  </a:cubicBezTo>
                  <a:cubicBezTo>
                    <a:pt x="0" y="1738870"/>
                    <a:pt x="29551" y="688908"/>
                    <a:pt x="239829" y="227746"/>
                  </a:cubicBezTo>
                  <a:cubicBezTo>
                    <a:pt x="295037" y="109136"/>
                    <a:pt x="353189" y="36254"/>
                    <a:pt x="426315" y="18714"/>
                  </a:cubicBezTo>
                  <a:cubicBezTo>
                    <a:pt x="470817" y="0"/>
                    <a:pt x="523539" y="20393"/>
                    <a:pt x="571711" y="58830"/>
                  </a:cubicBezTo>
                  <a:cubicBezTo>
                    <a:pt x="710224" y="169351"/>
                    <a:pt x="844621" y="482635"/>
                    <a:pt x="929849" y="919330"/>
                  </a:cubicBezTo>
                  <a:cubicBezTo>
                    <a:pt x="1097349" y="1747006"/>
                    <a:pt x="1062510" y="2803589"/>
                    <a:pt x="857532" y="3258130"/>
                  </a:cubicBezTo>
                  <a:cubicBezTo>
                    <a:pt x="802312" y="3376740"/>
                    <a:pt x="744160" y="3449622"/>
                    <a:pt x="677050" y="3471964"/>
                  </a:cubicBezTo>
                  <a:cubicBezTo>
                    <a:pt x="626544" y="3485864"/>
                    <a:pt x="573810" y="3465483"/>
                    <a:pt x="525638" y="3427034"/>
                  </a:cubicBezTo>
                </a:path>
              </a:pathLst>
            </a:custGeom>
            <a:solidFill>
              <a:srgbClr val="4E6465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E4B93C41-A27E-2F4D-AEC5-2244141F95E1}"/>
                </a:ext>
              </a:extLst>
            </p:cNvPr>
            <p:cNvSpPr/>
            <p:nvPr/>
          </p:nvSpPr>
          <p:spPr>
            <a:xfrm>
              <a:off x="5570516" y="2101604"/>
              <a:ext cx="995071" cy="3160922"/>
            </a:xfrm>
            <a:custGeom>
              <a:avLst/>
              <a:gdLst/>
              <a:ahLst/>
              <a:cxnLst/>
              <a:rect l="l" t="t" r="r" b="b"/>
              <a:pathLst>
                <a:path w="995071" h="3160922">
                  <a:moveTo>
                    <a:pt x="475050" y="3111730"/>
                  </a:moveTo>
                  <a:cubicBezTo>
                    <a:pt x="348651" y="3010860"/>
                    <a:pt x="233227" y="2723345"/>
                    <a:pt x="151236" y="2332213"/>
                  </a:cubicBezTo>
                  <a:cubicBezTo>
                    <a:pt x="0" y="1570974"/>
                    <a:pt x="30899" y="618514"/>
                    <a:pt x="221841" y="206331"/>
                  </a:cubicBezTo>
                  <a:cubicBezTo>
                    <a:pt x="271866" y="94249"/>
                    <a:pt x="319499" y="34551"/>
                    <a:pt x="386644" y="12127"/>
                  </a:cubicBezTo>
                  <a:cubicBezTo>
                    <a:pt x="425881" y="0"/>
                    <a:pt x="472576" y="15555"/>
                    <a:pt x="520748" y="53980"/>
                  </a:cubicBezTo>
                  <a:cubicBezTo>
                    <a:pt x="647147" y="154851"/>
                    <a:pt x="767860" y="435744"/>
                    <a:pt x="849851" y="826877"/>
                  </a:cubicBezTo>
                  <a:cubicBezTo>
                    <a:pt x="995071" y="1583313"/>
                    <a:pt x="970188" y="2540576"/>
                    <a:pt x="779246" y="2952758"/>
                  </a:cubicBezTo>
                  <a:cubicBezTo>
                    <a:pt x="729221" y="3064840"/>
                    <a:pt x="670284" y="3126370"/>
                    <a:pt x="614442" y="3146951"/>
                  </a:cubicBezTo>
                  <a:cubicBezTo>
                    <a:pt x="563890" y="3160921"/>
                    <a:pt x="523211" y="3150167"/>
                    <a:pt x="475050" y="3111730"/>
                  </a:cubicBezTo>
                </a:path>
              </a:pathLst>
            </a:custGeom>
            <a:solidFill>
              <a:srgbClr val="3E565C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90D38253-38DC-C643-91C2-D05F9865E919}"/>
                </a:ext>
              </a:extLst>
            </p:cNvPr>
            <p:cNvSpPr/>
            <p:nvPr/>
          </p:nvSpPr>
          <p:spPr>
            <a:xfrm>
              <a:off x="3587413" y="2583631"/>
              <a:ext cx="785027" cy="2774380"/>
            </a:xfrm>
            <a:custGeom>
              <a:avLst/>
              <a:gdLst/>
              <a:ahLst/>
              <a:cxnLst/>
              <a:rect l="l" t="t" r="r" b="b"/>
              <a:pathLst>
                <a:path w="785027" h="2774380">
                  <a:moveTo>
                    <a:pt x="785027" y="2774380"/>
                  </a:moveTo>
                  <a:cubicBezTo>
                    <a:pt x="660703" y="2707731"/>
                    <a:pt x="547262" y="2454451"/>
                    <a:pt x="464215" y="2051825"/>
                  </a:cubicBezTo>
                  <a:cubicBezTo>
                    <a:pt x="328845" y="1368740"/>
                    <a:pt x="353623" y="509648"/>
                    <a:pt x="529203" y="128941"/>
                  </a:cubicBezTo>
                  <a:cubicBezTo>
                    <a:pt x="554180" y="72929"/>
                    <a:pt x="579885" y="28341"/>
                    <a:pt x="612367" y="0"/>
                  </a:cubicBezTo>
                  <a:cubicBezTo>
                    <a:pt x="579885" y="28341"/>
                    <a:pt x="548153" y="68116"/>
                    <a:pt x="515682" y="96456"/>
                  </a:cubicBezTo>
                  <a:cubicBezTo>
                    <a:pt x="548165" y="68116"/>
                    <a:pt x="579897" y="28341"/>
                    <a:pt x="612367" y="0"/>
                  </a:cubicBezTo>
                  <a:cubicBezTo>
                    <a:pt x="569319" y="41607"/>
                    <a:pt x="526260" y="83202"/>
                    <a:pt x="489239" y="129610"/>
                  </a:cubicBezTo>
                  <a:cubicBezTo>
                    <a:pt x="489239" y="129610"/>
                    <a:pt x="489239" y="129610"/>
                    <a:pt x="483951" y="136244"/>
                  </a:cubicBezTo>
                  <a:cubicBezTo>
                    <a:pt x="483951" y="136244"/>
                    <a:pt x="483951" y="136244"/>
                    <a:pt x="478662" y="142865"/>
                  </a:cubicBezTo>
                  <a:cubicBezTo>
                    <a:pt x="473373" y="149486"/>
                    <a:pt x="468085" y="156120"/>
                    <a:pt x="462785" y="162753"/>
                  </a:cubicBezTo>
                  <a:cubicBezTo>
                    <a:pt x="452207" y="176007"/>
                    <a:pt x="446919" y="182640"/>
                    <a:pt x="436341" y="195895"/>
                  </a:cubicBezTo>
                  <a:lnTo>
                    <a:pt x="431053" y="202516"/>
                  </a:lnTo>
                  <a:cubicBezTo>
                    <a:pt x="403871" y="224235"/>
                    <a:pt x="394032" y="248925"/>
                    <a:pt x="372866" y="275446"/>
                  </a:cubicBezTo>
                  <a:cubicBezTo>
                    <a:pt x="367577" y="282067"/>
                    <a:pt x="367577" y="282067"/>
                    <a:pt x="362289" y="288700"/>
                  </a:cubicBezTo>
                  <a:cubicBezTo>
                    <a:pt x="351712" y="301955"/>
                    <a:pt x="335846" y="321842"/>
                    <a:pt x="325995" y="346544"/>
                  </a:cubicBezTo>
                  <a:cubicBezTo>
                    <a:pt x="325995" y="346544"/>
                    <a:pt x="325995" y="346544"/>
                    <a:pt x="320707" y="353177"/>
                  </a:cubicBezTo>
                  <a:cubicBezTo>
                    <a:pt x="315418" y="359810"/>
                    <a:pt x="268548" y="430908"/>
                    <a:pt x="212566" y="538142"/>
                  </a:cubicBezTo>
                  <a:lnTo>
                    <a:pt x="207277" y="544775"/>
                  </a:lnTo>
                  <a:cubicBezTo>
                    <a:pt x="201988" y="551396"/>
                    <a:pt x="202727" y="562843"/>
                    <a:pt x="192150" y="576097"/>
                  </a:cubicBezTo>
                  <a:cubicBezTo>
                    <a:pt x="186861" y="582719"/>
                    <a:pt x="187588" y="594165"/>
                    <a:pt x="187588" y="594165"/>
                  </a:cubicBezTo>
                  <a:cubicBezTo>
                    <a:pt x="182300" y="600787"/>
                    <a:pt x="177011" y="607420"/>
                    <a:pt x="177011" y="607420"/>
                  </a:cubicBezTo>
                  <a:cubicBezTo>
                    <a:pt x="171722" y="614053"/>
                    <a:pt x="172461" y="625488"/>
                    <a:pt x="162611" y="650189"/>
                  </a:cubicBezTo>
                  <a:cubicBezTo>
                    <a:pt x="157322" y="656822"/>
                    <a:pt x="157322" y="656822"/>
                    <a:pt x="152034" y="663443"/>
                  </a:cubicBezTo>
                  <a:cubicBezTo>
                    <a:pt x="152034" y="663443"/>
                    <a:pt x="146745" y="670077"/>
                    <a:pt x="147484" y="681511"/>
                  </a:cubicBezTo>
                  <a:cubicBezTo>
                    <a:pt x="147484" y="681511"/>
                    <a:pt x="147484" y="681511"/>
                    <a:pt x="142195" y="688145"/>
                  </a:cubicBezTo>
                  <a:cubicBezTo>
                    <a:pt x="136907" y="694766"/>
                    <a:pt x="137634" y="706213"/>
                    <a:pt x="132345" y="712846"/>
                  </a:cubicBezTo>
                  <a:cubicBezTo>
                    <a:pt x="127056" y="719467"/>
                    <a:pt x="127056" y="719467"/>
                    <a:pt x="127056" y="719467"/>
                  </a:cubicBezTo>
                  <a:cubicBezTo>
                    <a:pt x="122506" y="737535"/>
                    <a:pt x="117957" y="755603"/>
                    <a:pt x="108106" y="780292"/>
                  </a:cubicBezTo>
                  <a:lnTo>
                    <a:pt x="102818" y="786926"/>
                  </a:lnTo>
                  <a:lnTo>
                    <a:pt x="108845" y="791727"/>
                  </a:lnTo>
                  <a:cubicBezTo>
                    <a:pt x="83868" y="847739"/>
                    <a:pt x="80045" y="877254"/>
                    <a:pt x="56545" y="956147"/>
                  </a:cubicBezTo>
                  <a:cubicBezTo>
                    <a:pt x="56545" y="956147"/>
                    <a:pt x="51257" y="962768"/>
                    <a:pt x="52734" y="985650"/>
                  </a:cubicBezTo>
                  <a:cubicBezTo>
                    <a:pt x="48172" y="1003718"/>
                    <a:pt x="38334" y="1028407"/>
                    <a:pt x="39800" y="1051289"/>
                  </a:cubicBezTo>
                  <a:lnTo>
                    <a:pt x="34511" y="1057922"/>
                  </a:lnTo>
                  <a:cubicBezTo>
                    <a:pt x="35250" y="1069357"/>
                    <a:pt x="29961" y="1075990"/>
                    <a:pt x="30688" y="1087425"/>
                  </a:cubicBezTo>
                  <a:cubicBezTo>
                    <a:pt x="31427" y="1098859"/>
                    <a:pt x="26138" y="1105493"/>
                    <a:pt x="21577" y="1123561"/>
                  </a:cubicBezTo>
                  <a:cubicBezTo>
                    <a:pt x="22316" y="1134995"/>
                    <a:pt x="22316" y="1134995"/>
                    <a:pt x="23054" y="1146442"/>
                  </a:cubicBezTo>
                  <a:cubicBezTo>
                    <a:pt x="23054" y="1146442"/>
                    <a:pt x="23054" y="1146442"/>
                    <a:pt x="17766" y="1153063"/>
                  </a:cubicBezTo>
                  <a:cubicBezTo>
                    <a:pt x="17766" y="1153063"/>
                    <a:pt x="17766" y="1153063"/>
                    <a:pt x="23793" y="1157865"/>
                  </a:cubicBezTo>
                  <a:cubicBezTo>
                    <a:pt x="13943" y="1182566"/>
                    <a:pt x="15421" y="1205436"/>
                    <a:pt x="11598" y="1234939"/>
                  </a:cubicBezTo>
                  <a:cubicBezTo>
                    <a:pt x="11598" y="1234939"/>
                    <a:pt x="6309" y="1241560"/>
                    <a:pt x="12336" y="1246373"/>
                  </a:cubicBezTo>
                  <a:cubicBezTo>
                    <a:pt x="3225" y="1282509"/>
                    <a:pt x="880" y="1334894"/>
                    <a:pt x="4550" y="1392068"/>
                  </a:cubicBezTo>
                  <a:cubicBezTo>
                    <a:pt x="5289" y="1403514"/>
                    <a:pt x="0" y="1410136"/>
                    <a:pt x="739" y="1421582"/>
                  </a:cubicBezTo>
                  <a:cubicBezTo>
                    <a:pt x="2205" y="1444452"/>
                    <a:pt x="3671" y="1467322"/>
                    <a:pt x="5148" y="1490203"/>
                  </a:cubicBezTo>
                  <a:cubicBezTo>
                    <a:pt x="5148" y="1490203"/>
                    <a:pt x="11176" y="1495005"/>
                    <a:pt x="5887" y="1501638"/>
                  </a:cubicBezTo>
                  <a:cubicBezTo>
                    <a:pt x="6626" y="1513085"/>
                    <a:pt x="7353" y="1524519"/>
                    <a:pt x="13392" y="1529321"/>
                  </a:cubicBezTo>
                  <a:cubicBezTo>
                    <a:pt x="8103" y="1535942"/>
                    <a:pt x="14131" y="1540756"/>
                    <a:pt x="14131" y="1540756"/>
                  </a:cubicBezTo>
                  <a:cubicBezTo>
                    <a:pt x="8842" y="1547389"/>
                    <a:pt x="9569" y="1558824"/>
                    <a:pt x="15596" y="1563637"/>
                  </a:cubicBezTo>
                  <a:cubicBezTo>
                    <a:pt x="18540" y="1609377"/>
                    <a:pt x="20744" y="1643693"/>
                    <a:pt x="28976" y="1682811"/>
                  </a:cubicBezTo>
                  <a:cubicBezTo>
                    <a:pt x="28976" y="1682811"/>
                    <a:pt x="28976" y="1682811"/>
                    <a:pt x="29715" y="1694246"/>
                  </a:cubicBezTo>
                  <a:cubicBezTo>
                    <a:pt x="30454" y="1705692"/>
                    <a:pt x="31181" y="1717115"/>
                    <a:pt x="37947" y="1733364"/>
                  </a:cubicBezTo>
                  <a:cubicBezTo>
                    <a:pt x="37947" y="1733364"/>
                    <a:pt x="37947" y="1733364"/>
                    <a:pt x="43974" y="1738177"/>
                  </a:cubicBezTo>
                  <a:cubicBezTo>
                    <a:pt x="39413" y="1756245"/>
                    <a:pt x="46179" y="1772482"/>
                    <a:pt x="46906" y="1783916"/>
                  </a:cubicBezTo>
                  <a:cubicBezTo>
                    <a:pt x="60427" y="1816413"/>
                    <a:pt x="67920" y="1844084"/>
                    <a:pt x="68659" y="1855531"/>
                  </a:cubicBezTo>
                  <a:cubicBezTo>
                    <a:pt x="82179" y="1888027"/>
                    <a:pt x="89672" y="1915699"/>
                    <a:pt x="97177" y="1943370"/>
                  </a:cubicBezTo>
                  <a:cubicBezTo>
                    <a:pt x="97177" y="1943370"/>
                    <a:pt x="97177" y="1943370"/>
                    <a:pt x="97916" y="1954817"/>
                  </a:cubicBezTo>
                  <a:cubicBezTo>
                    <a:pt x="103943" y="1959618"/>
                    <a:pt x="103943" y="1959618"/>
                    <a:pt x="104671" y="1971065"/>
                  </a:cubicBezTo>
                  <a:cubicBezTo>
                    <a:pt x="110698" y="1975867"/>
                    <a:pt x="110698" y="1975867"/>
                    <a:pt x="110698" y="1975867"/>
                  </a:cubicBezTo>
                  <a:cubicBezTo>
                    <a:pt x="111437" y="1987313"/>
                    <a:pt x="112175" y="1998736"/>
                    <a:pt x="118203" y="2003538"/>
                  </a:cubicBezTo>
                  <a:cubicBezTo>
                    <a:pt x="124230" y="2008351"/>
                    <a:pt x="124230" y="2008351"/>
                    <a:pt x="124230" y="2008351"/>
                  </a:cubicBezTo>
                  <a:cubicBezTo>
                    <a:pt x="124969" y="2019798"/>
                    <a:pt x="130985" y="2024600"/>
                    <a:pt x="131723" y="2036023"/>
                  </a:cubicBezTo>
                  <a:cubicBezTo>
                    <a:pt x="131723" y="2036023"/>
                    <a:pt x="131723" y="2036023"/>
                    <a:pt x="137751" y="2040836"/>
                  </a:cubicBezTo>
                  <a:cubicBezTo>
                    <a:pt x="132462" y="2047458"/>
                    <a:pt x="138490" y="2052271"/>
                    <a:pt x="144505" y="2057084"/>
                  </a:cubicBezTo>
                  <a:cubicBezTo>
                    <a:pt x="139217" y="2063706"/>
                    <a:pt x="145244" y="2068519"/>
                    <a:pt x="145244" y="2068519"/>
                  </a:cubicBezTo>
                  <a:cubicBezTo>
                    <a:pt x="151271" y="2073333"/>
                    <a:pt x="145983" y="2079966"/>
                    <a:pt x="152010" y="2084768"/>
                  </a:cubicBezTo>
                  <a:cubicBezTo>
                    <a:pt x="165531" y="2117264"/>
                    <a:pt x="185079" y="2154551"/>
                    <a:pt x="197861" y="2175600"/>
                  </a:cubicBezTo>
                  <a:cubicBezTo>
                    <a:pt x="210642" y="2196650"/>
                    <a:pt x="230190" y="2233960"/>
                    <a:pt x="242972" y="2255010"/>
                  </a:cubicBezTo>
                  <a:lnTo>
                    <a:pt x="249000" y="2259812"/>
                  </a:lnTo>
                  <a:cubicBezTo>
                    <a:pt x="267809" y="2285676"/>
                    <a:pt x="280591" y="2306725"/>
                    <a:pt x="300139" y="2344024"/>
                  </a:cubicBezTo>
                  <a:cubicBezTo>
                    <a:pt x="306166" y="2348837"/>
                    <a:pt x="306166" y="2348837"/>
                    <a:pt x="312182" y="2353639"/>
                  </a:cubicBezTo>
                  <a:cubicBezTo>
                    <a:pt x="312182" y="2353639"/>
                    <a:pt x="312182" y="2353639"/>
                    <a:pt x="318209" y="2358440"/>
                  </a:cubicBezTo>
                  <a:cubicBezTo>
                    <a:pt x="318209" y="2358440"/>
                    <a:pt x="318948" y="2369887"/>
                    <a:pt x="324975" y="2374689"/>
                  </a:cubicBezTo>
                  <a:cubicBezTo>
                    <a:pt x="324975" y="2374689"/>
                    <a:pt x="324975" y="2374689"/>
                    <a:pt x="331003" y="2379490"/>
                  </a:cubicBezTo>
                  <a:cubicBezTo>
                    <a:pt x="343046" y="2389106"/>
                    <a:pt x="343785" y="2400540"/>
                    <a:pt x="355839" y="2410156"/>
                  </a:cubicBezTo>
                  <a:cubicBezTo>
                    <a:pt x="368621" y="2431217"/>
                    <a:pt x="380676" y="2440821"/>
                    <a:pt x="393458" y="2461871"/>
                  </a:cubicBezTo>
                  <a:cubicBezTo>
                    <a:pt x="393458" y="2461871"/>
                    <a:pt x="399485" y="2466684"/>
                    <a:pt x="405513" y="2471486"/>
                  </a:cubicBezTo>
                  <a:cubicBezTo>
                    <a:pt x="424322" y="2497337"/>
                    <a:pt x="448420" y="2516579"/>
                    <a:pt x="448420" y="2516579"/>
                  </a:cubicBezTo>
                  <a:cubicBezTo>
                    <a:pt x="448420" y="2516579"/>
                    <a:pt x="448420" y="2516579"/>
                    <a:pt x="454447" y="2521381"/>
                  </a:cubicBezTo>
                  <a:cubicBezTo>
                    <a:pt x="466490" y="2530996"/>
                    <a:pt x="479284" y="2552046"/>
                    <a:pt x="485311" y="2556860"/>
                  </a:cubicBezTo>
                  <a:cubicBezTo>
                    <a:pt x="491338" y="2561661"/>
                    <a:pt x="497354" y="2566463"/>
                    <a:pt x="503381" y="2571288"/>
                  </a:cubicBezTo>
                  <a:cubicBezTo>
                    <a:pt x="509409" y="2576090"/>
                    <a:pt x="521464" y="2585717"/>
                    <a:pt x="521464" y="2585717"/>
                  </a:cubicBezTo>
                  <a:cubicBezTo>
                    <a:pt x="581714" y="2633792"/>
                    <a:pt x="599785" y="2648209"/>
                    <a:pt x="635937" y="2677055"/>
                  </a:cubicBezTo>
                  <a:cubicBezTo>
                    <a:pt x="635937" y="2677055"/>
                    <a:pt x="678117" y="2710702"/>
                    <a:pt x="743656" y="2752144"/>
                  </a:cubicBezTo>
                  <a:cubicBezTo>
                    <a:pt x="755641" y="2761783"/>
                    <a:pt x="772984" y="2764765"/>
                    <a:pt x="785027" y="2774380"/>
                  </a:cubicBezTo>
                </a:path>
              </a:pathLst>
            </a:custGeom>
            <a:solidFill>
              <a:srgbClr val="4372C4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28980739-7DE2-2448-8108-8D7294857F60}"/>
                </a:ext>
              </a:extLst>
            </p:cNvPr>
            <p:cNvSpPr/>
            <p:nvPr/>
          </p:nvSpPr>
          <p:spPr>
            <a:xfrm>
              <a:off x="4185817" y="2580649"/>
              <a:ext cx="1174498" cy="3464461"/>
            </a:xfrm>
            <a:custGeom>
              <a:avLst/>
              <a:gdLst/>
              <a:ahLst/>
              <a:cxnLst/>
              <a:rect l="l" t="t" r="r" b="b"/>
              <a:pathLst>
                <a:path w="1174498" h="3464461">
                  <a:moveTo>
                    <a:pt x="699436" y="2554195"/>
                  </a:moveTo>
                  <a:cubicBezTo>
                    <a:pt x="526049" y="1720719"/>
                    <a:pt x="561381" y="662763"/>
                    <a:pt x="766769" y="207553"/>
                  </a:cubicBezTo>
                  <a:cubicBezTo>
                    <a:pt x="806932" y="120124"/>
                    <a:pt x="854589" y="60403"/>
                    <a:pt x="903711" y="23562"/>
                  </a:cubicBezTo>
                  <a:cubicBezTo>
                    <a:pt x="920327" y="15098"/>
                    <a:pt x="936944" y="6633"/>
                    <a:pt x="959587" y="2982"/>
                  </a:cubicBezTo>
                  <a:cubicBezTo>
                    <a:pt x="942244" y="0"/>
                    <a:pt x="925627" y="8465"/>
                    <a:pt x="909011" y="16929"/>
                  </a:cubicBezTo>
                  <a:cubicBezTo>
                    <a:pt x="902984" y="12128"/>
                    <a:pt x="897695" y="18761"/>
                    <a:pt x="891668" y="13947"/>
                  </a:cubicBezTo>
                  <a:cubicBezTo>
                    <a:pt x="875051" y="22412"/>
                    <a:pt x="863735" y="24243"/>
                    <a:pt x="847119" y="32708"/>
                  </a:cubicBezTo>
                  <a:cubicBezTo>
                    <a:pt x="847119" y="32708"/>
                    <a:pt x="841080" y="27894"/>
                    <a:pt x="835791" y="34528"/>
                  </a:cubicBezTo>
                  <a:cubicBezTo>
                    <a:pt x="824463" y="36359"/>
                    <a:pt x="807847" y="44824"/>
                    <a:pt x="791231" y="53288"/>
                  </a:cubicBezTo>
                  <a:cubicBezTo>
                    <a:pt x="785203" y="48475"/>
                    <a:pt x="785203" y="48475"/>
                    <a:pt x="779915" y="55120"/>
                  </a:cubicBezTo>
                  <a:cubicBezTo>
                    <a:pt x="768587" y="56951"/>
                    <a:pt x="757271" y="58771"/>
                    <a:pt x="740654" y="67235"/>
                  </a:cubicBezTo>
                  <a:cubicBezTo>
                    <a:pt x="740654" y="67235"/>
                    <a:pt x="735354" y="73869"/>
                    <a:pt x="729338" y="69067"/>
                  </a:cubicBezTo>
                  <a:cubicBezTo>
                    <a:pt x="724038" y="75700"/>
                    <a:pt x="712722" y="77531"/>
                    <a:pt x="701394" y="79351"/>
                  </a:cubicBezTo>
                  <a:cubicBezTo>
                    <a:pt x="696106" y="85984"/>
                    <a:pt x="684778" y="87816"/>
                    <a:pt x="684778" y="87816"/>
                  </a:cubicBezTo>
                  <a:cubicBezTo>
                    <a:pt x="673462" y="89647"/>
                    <a:pt x="668162" y="96280"/>
                    <a:pt x="656846" y="98100"/>
                  </a:cubicBezTo>
                  <a:cubicBezTo>
                    <a:pt x="651545" y="104733"/>
                    <a:pt x="640229" y="106565"/>
                    <a:pt x="640229" y="106565"/>
                  </a:cubicBezTo>
                  <a:cubicBezTo>
                    <a:pt x="634929" y="113198"/>
                    <a:pt x="628913" y="108396"/>
                    <a:pt x="623613" y="115029"/>
                  </a:cubicBezTo>
                  <a:cubicBezTo>
                    <a:pt x="612297" y="116861"/>
                    <a:pt x="601696" y="130127"/>
                    <a:pt x="590380" y="131958"/>
                  </a:cubicBezTo>
                  <a:cubicBezTo>
                    <a:pt x="590380" y="131958"/>
                    <a:pt x="590380" y="131958"/>
                    <a:pt x="585091" y="138592"/>
                  </a:cubicBezTo>
                  <a:cubicBezTo>
                    <a:pt x="573764" y="140411"/>
                    <a:pt x="557147" y="148876"/>
                    <a:pt x="545831" y="150707"/>
                  </a:cubicBezTo>
                  <a:cubicBezTo>
                    <a:pt x="540531" y="157341"/>
                    <a:pt x="540531" y="157341"/>
                    <a:pt x="540531" y="157341"/>
                  </a:cubicBezTo>
                  <a:cubicBezTo>
                    <a:pt x="523915" y="165805"/>
                    <a:pt x="507298" y="174270"/>
                    <a:pt x="490682" y="182734"/>
                  </a:cubicBezTo>
                  <a:cubicBezTo>
                    <a:pt x="474065" y="191199"/>
                    <a:pt x="457449" y="199664"/>
                    <a:pt x="446860" y="212930"/>
                  </a:cubicBezTo>
                  <a:cubicBezTo>
                    <a:pt x="440833" y="208128"/>
                    <a:pt x="440833" y="208128"/>
                    <a:pt x="435544" y="214761"/>
                  </a:cubicBezTo>
                  <a:cubicBezTo>
                    <a:pt x="424216" y="216581"/>
                    <a:pt x="413627" y="229859"/>
                    <a:pt x="397011" y="238324"/>
                  </a:cubicBezTo>
                  <a:cubicBezTo>
                    <a:pt x="397011" y="238324"/>
                    <a:pt x="391711" y="244957"/>
                    <a:pt x="380395" y="246788"/>
                  </a:cubicBezTo>
                  <a:cubicBezTo>
                    <a:pt x="363778" y="255253"/>
                    <a:pt x="353189" y="268531"/>
                    <a:pt x="336573" y="276984"/>
                  </a:cubicBezTo>
                  <a:cubicBezTo>
                    <a:pt x="298040" y="300546"/>
                    <a:pt x="256423" y="365081"/>
                    <a:pt x="215521" y="441063"/>
                  </a:cubicBezTo>
                  <a:cubicBezTo>
                    <a:pt x="30583" y="858282"/>
                    <a:pt x="0" y="1811400"/>
                    <a:pt x="151635" y="2573237"/>
                  </a:cubicBezTo>
                  <a:cubicBezTo>
                    <a:pt x="250290" y="3042969"/>
                    <a:pt x="394584" y="3331881"/>
                    <a:pt x="534832" y="3378641"/>
                  </a:cubicBezTo>
                  <a:cubicBezTo>
                    <a:pt x="546887" y="3388245"/>
                    <a:pt x="558203" y="3386425"/>
                    <a:pt x="581585" y="3394209"/>
                  </a:cubicBezTo>
                  <a:cubicBezTo>
                    <a:pt x="581585" y="3394209"/>
                    <a:pt x="587613" y="3399022"/>
                    <a:pt x="598929" y="3397203"/>
                  </a:cubicBezTo>
                  <a:cubicBezTo>
                    <a:pt x="604956" y="3402004"/>
                    <a:pt x="622311" y="3404986"/>
                    <a:pt x="639655" y="3407968"/>
                  </a:cubicBezTo>
                  <a:lnTo>
                    <a:pt x="645682" y="3412782"/>
                  </a:lnTo>
                  <a:cubicBezTo>
                    <a:pt x="663025" y="3415764"/>
                    <a:pt x="680381" y="3418746"/>
                    <a:pt x="697724" y="3421728"/>
                  </a:cubicBezTo>
                  <a:cubicBezTo>
                    <a:pt x="709767" y="3431343"/>
                    <a:pt x="727122" y="3434325"/>
                    <a:pt x="744466" y="3437307"/>
                  </a:cubicBezTo>
                  <a:cubicBezTo>
                    <a:pt x="744466" y="3437307"/>
                    <a:pt x="744466" y="3437307"/>
                    <a:pt x="749754" y="3430673"/>
                  </a:cubicBezTo>
                  <a:cubicBezTo>
                    <a:pt x="761809" y="3440289"/>
                    <a:pt x="773137" y="3438469"/>
                    <a:pt x="790480" y="3441451"/>
                  </a:cubicBezTo>
                  <a:lnTo>
                    <a:pt x="796508" y="3446252"/>
                  </a:lnTo>
                  <a:cubicBezTo>
                    <a:pt x="807824" y="3444433"/>
                    <a:pt x="819151" y="3442590"/>
                    <a:pt x="831194" y="3452216"/>
                  </a:cubicBezTo>
                  <a:cubicBezTo>
                    <a:pt x="836495" y="3445584"/>
                    <a:pt x="842510" y="3450397"/>
                    <a:pt x="842510" y="3450397"/>
                  </a:cubicBezTo>
                  <a:cubicBezTo>
                    <a:pt x="853838" y="3448565"/>
                    <a:pt x="859854" y="3453379"/>
                    <a:pt x="871182" y="3451559"/>
                  </a:cubicBezTo>
                  <a:cubicBezTo>
                    <a:pt x="877209" y="3456361"/>
                    <a:pt x="888525" y="3454541"/>
                    <a:pt x="888525" y="3454541"/>
                  </a:cubicBezTo>
                  <a:cubicBezTo>
                    <a:pt x="899841" y="3452710"/>
                    <a:pt x="905868" y="3457523"/>
                    <a:pt x="905868" y="3457523"/>
                  </a:cubicBezTo>
                  <a:cubicBezTo>
                    <a:pt x="917184" y="3455703"/>
                    <a:pt x="928512" y="3453860"/>
                    <a:pt x="945867" y="3456842"/>
                  </a:cubicBezTo>
                  <a:cubicBezTo>
                    <a:pt x="945867" y="3456842"/>
                    <a:pt x="951895" y="3461656"/>
                    <a:pt x="957183" y="3455022"/>
                  </a:cubicBezTo>
                  <a:cubicBezTo>
                    <a:pt x="963211" y="3459824"/>
                    <a:pt x="980566" y="3462806"/>
                    <a:pt x="991882" y="3460986"/>
                  </a:cubicBezTo>
                  <a:lnTo>
                    <a:pt x="1003210" y="3459167"/>
                  </a:lnTo>
                  <a:cubicBezTo>
                    <a:pt x="1020553" y="3462149"/>
                    <a:pt x="1031869" y="3460317"/>
                    <a:pt x="1049224" y="3463299"/>
                  </a:cubicBezTo>
                  <a:cubicBezTo>
                    <a:pt x="1054525" y="3456678"/>
                    <a:pt x="1060552" y="3461479"/>
                    <a:pt x="1060552" y="3461479"/>
                  </a:cubicBezTo>
                  <a:cubicBezTo>
                    <a:pt x="1077895" y="3464461"/>
                    <a:pt x="1094512" y="3455997"/>
                    <a:pt x="1100539" y="3460799"/>
                  </a:cubicBezTo>
                  <a:cubicBezTo>
                    <a:pt x="1111867" y="3458979"/>
                    <a:pt x="1117883" y="3463780"/>
                    <a:pt x="1123183" y="3457147"/>
                  </a:cubicBezTo>
                  <a:cubicBezTo>
                    <a:pt x="1140526" y="3460129"/>
                    <a:pt x="1163182" y="3456466"/>
                    <a:pt x="1174498" y="3454635"/>
                  </a:cubicBezTo>
                  <a:cubicBezTo>
                    <a:pt x="1151854" y="3458298"/>
                    <a:pt x="1134511" y="3455316"/>
                    <a:pt x="1117156" y="3452334"/>
                  </a:cubicBezTo>
                  <a:cubicBezTo>
                    <a:pt x="964852" y="3395946"/>
                    <a:pt x="801749" y="3081160"/>
                    <a:pt x="699436" y="2554195"/>
                  </a:cubicBezTo>
                </a:path>
              </a:pathLst>
            </a:custGeom>
            <a:solidFill>
              <a:srgbClr val="EC7D31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A2D5BA62-705A-694C-B955-069C64898585}"/>
                </a:ext>
              </a:extLst>
            </p:cNvPr>
            <p:cNvSpPr/>
            <p:nvPr/>
          </p:nvSpPr>
          <p:spPr>
            <a:xfrm>
              <a:off x="4951559" y="2029733"/>
              <a:ext cx="1282393" cy="3516869"/>
            </a:xfrm>
            <a:custGeom>
              <a:avLst/>
              <a:gdLst/>
              <a:ahLst/>
              <a:cxnLst/>
              <a:rect l="l" t="t" r="r" b="b"/>
              <a:pathLst>
                <a:path w="1282393" h="3516869">
                  <a:moveTo>
                    <a:pt x="670811" y="3476190"/>
                  </a:moveTo>
                  <a:cubicBezTo>
                    <a:pt x="986276" y="3402133"/>
                    <a:pt x="1200061" y="3257789"/>
                    <a:pt x="1282392" y="3204031"/>
                  </a:cubicBezTo>
                  <a:cubicBezTo>
                    <a:pt x="1107140" y="3324813"/>
                    <a:pt x="904847" y="3022224"/>
                    <a:pt x="780113" y="2412304"/>
                  </a:cubicBezTo>
                  <a:cubicBezTo>
                    <a:pt x="628561" y="1650643"/>
                    <a:pt x="659178" y="697713"/>
                    <a:pt x="850132" y="285389"/>
                  </a:cubicBezTo>
                  <a:cubicBezTo>
                    <a:pt x="925896" y="128648"/>
                    <a:pt x="1002200" y="70088"/>
                    <a:pt x="1089656" y="96433"/>
                  </a:cubicBezTo>
                  <a:cubicBezTo>
                    <a:pt x="791887" y="0"/>
                    <a:pt x="541410" y="17316"/>
                    <a:pt x="450131" y="20498"/>
                  </a:cubicBezTo>
                  <a:cubicBezTo>
                    <a:pt x="376184" y="26650"/>
                    <a:pt x="306634" y="101469"/>
                    <a:pt x="240732" y="233498"/>
                  </a:cubicBezTo>
                  <a:cubicBezTo>
                    <a:pt x="30078" y="695259"/>
                    <a:pt x="0" y="1746360"/>
                    <a:pt x="173293" y="2579659"/>
                  </a:cubicBezTo>
                  <a:cubicBezTo>
                    <a:pt x="292715" y="3196201"/>
                    <a:pt x="490435" y="3516869"/>
                    <a:pt x="670811" y="3476190"/>
                  </a:cubicBezTo>
                </a:path>
              </a:pathLst>
            </a:custGeom>
            <a:solidFill>
              <a:srgbClr val="5C9CD5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8D59C450-4B05-6C40-AB20-FA4BA7C2C023}"/>
                </a:ext>
              </a:extLst>
            </p:cNvPr>
            <p:cNvSpPr/>
            <p:nvPr/>
          </p:nvSpPr>
          <p:spPr>
            <a:xfrm>
              <a:off x="5923313" y="2678918"/>
              <a:ext cx="1227642" cy="2975194"/>
            </a:xfrm>
            <a:custGeom>
              <a:avLst/>
              <a:gdLst/>
              <a:ahLst/>
              <a:cxnLst/>
              <a:rect l="l" t="t" r="r" b="b"/>
              <a:pathLst>
                <a:path w="1227642" h="2975194">
                  <a:moveTo>
                    <a:pt x="614314" y="2817325"/>
                  </a:moveTo>
                  <a:cubicBezTo>
                    <a:pt x="695085" y="2740792"/>
                    <a:pt x="780407" y="2646225"/>
                    <a:pt x="864251" y="2528778"/>
                  </a:cubicBezTo>
                  <a:cubicBezTo>
                    <a:pt x="895971" y="2489026"/>
                    <a:pt x="932241" y="2431206"/>
                    <a:pt x="957934" y="2386652"/>
                  </a:cubicBezTo>
                  <a:cubicBezTo>
                    <a:pt x="973061" y="2355353"/>
                    <a:pt x="993465" y="2317421"/>
                    <a:pt x="1008592" y="2286110"/>
                  </a:cubicBezTo>
                  <a:cubicBezTo>
                    <a:pt x="1024458" y="2266234"/>
                    <a:pt x="1039585" y="2234935"/>
                    <a:pt x="1049412" y="2210246"/>
                  </a:cubicBezTo>
                  <a:cubicBezTo>
                    <a:pt x="1094781" y="2116313"/>
                    <a:pt x="1118281" y="2037455"/>
                    <a:pt x="1151608" y="1933931"/>
                  </a:cubicBezTo>
                  <a:cubicBezTo>
                    <a:pt x="1179657" y="1837017"/>
                    <a:pt x="1195652" y="1730499"/>
                    <a:pt x="1203274" y="1671517"/>
                  </a:cubicBezTo>
                  <a:cubicBezTo>
                    <a:pt x="1210908" y="1612547"/>
                    <a:pt x="1227642" y="1517452"/>
                    <a:pt x="1218097" y="1368858"/>
                  </a:cubicBezTo>
                  <a:cubicBezTo>
                    <a:pt x="1218237" y="1282216"/>
                    <a:pt x="1206335" y="1185959"/>
                    <a:pt x="1189144" y="1096336"/>
                  </a:cubicBezTo>
                  <a:cubicBezTo>
                    <a:pt x="1156228" y="939946"/>
                    <a:pt x="1084251" y="708995"/>
                    <a:pt x="927081" y="485992"/>
                  </a:cubicBezTo>
                  <a:cubicBezTo>
                    <a:pt x="902256" y="455339"/>
                    <a:pt x="827067" y="351956"/>
                    <a:pt x="711174" y="237784"/>
                  </a:cubicBezTo>
                  <a:cubicBezTo>
                    <a:pt x="693104" y="223367"/>
                    <a:pt x="644943" y="184930"/>
                    <a:pt x="584716" y="136878"/>
                  </a:cubicBezTo>
                  <a:cubicBezTo>
                    <a:pt x="560630" y="117648"/>
                    <a:pt x="531255" y="105062"/>
                    <a:pt x="513185" y="90645"/>
                  </a:cubicBezTo>
                  <a:cubicBezTo>
                    <a:pt x="489099" y="71427"/>
                    <a:pt x="459724" y="58830"/>
                    <a:pt x="441653" y="44413"/>
                  </a:cubicBezTo>
                  <a:cubicBezTo>
                    <a:pt x="358829" y="0"/>
                    <a:pt x="270553" y="48862"/>
                    <a:pt x="200217" y="198772"/>
                  </a:cubicBezTo>
                  <a:cubicBezTo>
                    <a:pt x="24743" y="579279"/>
                    <a:pt x="0" y="1437913"/>
                    <a:pt x="141339" y="2125435"/>
                  </a:cubicBezTo>
                  <a:cubicBezTo>
                    <a:pt x="258732" y="2707109"/>
                    <a:pt x="458797" y="2975194"/>
                    <a:pt x="614314" y="2817325"/>
                  </a:cubicBezTo>
                </a:path>
              </a:pathLst>
            </a:custGeom>
            <a:solidFill>
              <a:srgbClr val="F8BA00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</p:grpSp>
      <p:sp>
        <p:nvSpPr>
          <p:cNvPr id="44" name="TextBox 15">
            <a:extLst>
              <a:ext uri="{FF2B5EF4-FFF2-40B4-BE49-F238E27FC236}">
                <a16:creationId xmlns:a16="http://schemas.microsoft.com/office/drawing/2014/main" id="{21F0C399-B68D-6940-9E38-A8E12BD20AF2}"/>
              </a:ext>
            </a:extLst>
          </p:cNvPr>
          <p:cNvSpPr txBox="1"/>
          <p:nvPr/>
        </p:nvSpPr>
        <p:spPr>
          <a:xfrm>
            <a:off x="7859654" y="2060687"/>
            <a:ext cx="1336104" cy="427296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400" dirty="0">
                <a:solidFill>
                  <a:srgbClr val="757575"/>
                </a:solidFill>
                <a:latin typeface="Microsoft YaHei"/>
                <a:ea typeface="Microsoft YaHei"/>
              </a:rPr>
              <a:t>垂直</a:t>
            </a:r>
            <a:r>
              <a:rPr lang="zh-CN" altLang="en-US" sz="2400" b="0" dirty="0">
                <a:solidFill>
                  <a:srgbClr val="757575"/>
                </a:solidFill>
                <a:latin typeface="Microsoft YaHei"/>
                <a:ea typeface="Microsoft YaHei"/>
              </a:rPr>
              <a:t>分库</a:t>
            </a:r>
            <a:endParaRPr lang="en-US" sz="2400" dirty="0"/>
          </a:p>
        </p:txBody>
      </p:sp>
      <p:sp>
        <p:nvSpPr>
          <p:cNvPr id="46" name="TextBox 17">
            <a:extLst>
              <a:ext uri="{FF2B5EF4-FFF2-40B4-BE49-F238E27FC236}">
                <a16:creationId xmlns:a16="http://schemas.microsoft.com/office/drawing/2014/main" id="{9F0CEE5D-2F18-214B-87CB-F1F332D060C8}"/>
              </a:ext>
            </a:extLst>
          </p:cNvPr>
          <p:cNvSpPr txBox="1"/>
          <p:nvPr/>
        </p:nvSpPr>
        <p:spPr>
          <a:xfrm>
            <a:off x="8316854" y="3622787"/>
            <a:ext cx="1336104" cy="427296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400" dirty="0">
                <a:solidFill>
                  <a:srgbClr val="757575"/>
                </a:solidFill>
                <a:latin typeface="Microsoft YaHei"/>
                <a:ea typeface="Microsoft YaHei"/>
              </a:rPr>
              <a:t>分表</a:t>
            </a:r>
            <a:endParaRPr lang="en-US" sz="2400" dirty="0"/>
          </a:p>
        </p:txBody>
      </p:sp>
      <p:sp>
        <p:nvSpPr>
          <p:cNvPr id="50" name="TextBox 21">
            <a:extLst>
              <a:ext uri="{FF2B5EF4-FFF2-40B4-BE49-F238E27FC236}">
                <a16:creationId xmlns:a16="http://schemas.microsoft.com/office/drawing/2014/main" id="{6E422C68-0A10-BA4C-9D38-460722976D2A}"/>
              </a:ext>
            </a:extLst>
          </p:cNvPr>
          <p:cNvSpPr txBox="1"/>
          <p:nvPr/>
        </p:nvSpPr>
        <p:spPr>
          <a:xfrm>
            <a:off x="2506658" y="4707661"/>
            <a:ext cx="691893" cy="427296"/>
          </a:xfrm>
          <a:prstGeom prst="rect">
            <a:avLst/>
          </a:prstGeom>
        </p:spPr>
        <p:txBody>
          <a:bodyPr wrap="square" lIns="31750" tIns="12700" rIns="31750" bIns="127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400" b="0" dirty="0">
                <a:solidFill>
                  <a:srgbClr val="757575"/>
                </a:solidFill>
                <a:latin typeface="Microsoft YaHei"/>
                <a:ea typeface="Microsoft YaHei"/>
              </a:rPr>
              <a:t>分区</a:t>
            </a:r>
            <a:endParaRPr lang="en-US" sz="2400" dirty="0"/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B035208B-DA63-8242-8175-02755D099F06}"/>
              </a:ext>
            </a:extLst>
          </p:cNvPr>
          <p:cNvSpPr txBox="1"/>
          <p:nvPr/>
        </p:nvSpPr>
        <p:spPr>
          <a:xfrm>
            <a:off x="1436391" y="2969293"/>
            <a:ext cx="1336104" cy="427296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400" b="0" dirty="0">
                <a:solidFill>
                  <a:srgbClr val="757575"/>
                </a:solidFill>
                <a:latin typeface="Microsoft YaHei"/>
                <a:ea typeface="Microsoft YaHei"/>
              </a:rPr>
              <a:t>水平分库</a:t>
            </a:r>
            <a:endParaRPr lang="en-US" sz="24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B8B4A00A-7BC8-D645-80DA-5CE0FD1841D2}"/>
              </a:ext>
            </a:extLst>
          </p:cNvPr>
          <p:cNvSpPr txBox="1"/>
          <p:nvPr/>
        </p:nvSpPr>
        <p:spPr>
          <a:xfrm>
            <a:off x="1243980" y="27677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1" name="Freeform 16">
            <a:extLst>
              <a:ext uri="{FF2B5EF4-FFF2-40B4-BE49-F238E27FC236}">
                <a16:creationId xmlns:a16="http://schemas.microsoft.com/office/drawing/2014/main" id="{D8C06BF1-CC00-E94F-9491-6522FA1F13E0}"/>
              </a:ext>
            </a:extLst>
          </p:cNvPr>
          <p:cNvSpPr/>
          <p:nvPr/>
        </p:nvSpPr>
        <p:spPr>
          <a:xfrm>
            <a:off x="6278322" y="2224098"/>
            <a:ext cx="1276510" cy="72260"/>
          </a:xfrm>
          <a:custGeom>
            <a:avLst/>
            <a:gdLst/>
            <a:ahLst/>
            <a:cxnLst/>
            <a:rect l="l" t="t" r="r" b="b"/>
            <a:pathLst>
              <a:path w="1276510" h="72260">
                <a:moveTo>
                  <a:pt x="1240213" y="0"/>
                </a:moveTo>
                <a:cubicBezTo>
                  <a:pt x="1260258" y="0"/>
                  <a:pt x="1276510" y="16175"/>
                  <a:pt x="1276510" y="36130"/>
                </a:cubicBezTo>
                <a:cubicBezTo>
                  <a:pt x="1276510" y="56085"/>
                  <a:pt x="1260258" y="72260"/>
                  <a:pt x="1240213" y="72260"/>
                </a:cubicBezTo>
                <a:cubicBezTo>
                  <a:pt x="1220168" y="72260"/>
                  <a:pt x="1203916" y="56085"/>
                  <a:pt x="1203916" y="36130"/>
                </a:cubicBezTo>
                <a:cubicBezTo>
                  <a:pt x="1203916" y="16175"/>
                  <a:pt x="1220158" y="0"/>
                  <a:pt x="1240213" y="0"/>
                </a:cubicBezTo>
                <a:lnTo>
                  <a:pt x="1240213" y="0"/>
                </a:lnTo>
                <a:close/>
                <a:moveTo>
                  <a:pt x="0" y="31623"/>
                </a:moveTo>
                <a:lnTo>
                  <a:pt x="1240203" y="31623"/>
                </a:lnTo>
                <a:lnTo>
                  <a:pt x="1240203" y="31623"/>
                </a:lnTo>
                <a:lnTo>
                  <a:pt x="1240203" y="40658"/>
                </a:lnTo>
                <a:lnTo>
                  <a:pt x="1240203" y="40658"/>
                </a:lnTo>
                <a:lnTo>
                  <a:pt x="0" y="40658"/>
                </a:lnTo>
                <a:lnTo>
                  <a:pt x="0" y="40658"/>
                </a:lnTo>
                <a:lnTo>
                  <a:pt x="0" y="31623"/>
                </a:lnTo>
                <a:lnTo>
                  <a:pt x="0" y="31623"/>
                </a:lnTo>
                <a:lnTo>
                  <a:pt x="0" y="31623"/>
                </a:lnTo>
                <a:close/>
              </a:path>
            </a:pathLst>
          </a:custGeom>
          <a:solidFill>
            <a:srgbClr val="D8D8D8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92" name="Freeform 16">
            <a:extLst>
              <a:ext uri="{FF2B5EF4-FFF2-40B4-BE49-F238E27FC236}">
                <a16:creationId xmlns:a16="http://schemas.microsoft.com/office/drawing/2014/main" id="{EF65F12C-FD65-F647-820F-A2F253BD11C9}"/>
              </a:ext>
            </a:extLst>
          </p:cNvPr>
          <p:cNvSpPr/>
          <p:nvPr/>
        </p:nvSpPr>
        <p:spPr>
          <a:xfrm>
            <a:off x="6857703" y="3756283"/>
            <a:ext cx="1276510" cy="72260"/>
          </a:xfrm>
          <a:custGeom>
            <a:avLst/>
            <a:gdLst/>
            <a:ahLst/>
            <a:cxnLst/>
            <a:rect l="l" t="t" r="r" b="b"/>
            <a:pathLst>
              <a:path w="1276510" h="72260">
                <a:moveTo>
                  <a:pt x="1240213" y="0"/>
                </a:moveTo>
                <a:cubicBezTo>
                  <a:pt x="1260258" y="0"/>
                  <a:pt x="1276510" y="16175"/>
                  <a:pt x="1276510" y="36130"/>
                </a:cubicBezTo>
                <a:cubicBezTo>
                  <a:pt x="1276510" y="56085"/>
                  <a:pt x="1260258" y="72260"/>
                  <a:pt x="1240213" y="72260"/>
                </a:cubicBezTo>
                <a:cubicBezTo>
                  <a:pt x="1220168" y="72260"/>
                  <a:pt x="1203916" y="56085"/>
                  <a:pt x="1203916" y="36130"/>
                </a:cubicBezTo>
                <a:cubicBezTo>
                  <a:pt x="1203916" y="16175"/>
                  <a:pt x="1220158" y="0"/>
                  <a:pt x="1240213" y="0"/>
                </a:cubicBezTo>
                <a:lnTo>
                  <a:pt x="1240213" y="0"/>
                </a:lnTo>
                <a:close/>
                <a:moveTo>
                  <a:pt x="0" y="31623"/>
                </a:moveTo>
                <a:lnTo>
                  <a:pt x="1240203" y="31623"/>
                </a:lnTo>
                <a:lnTo>
                  <a:pt x="1240203" y="31623"/>
                </a:lnTo>
                <a:lnTo>
                  <a:pt x="1240203" y="40658"/>
                </a:lnTo>
                <a:lnTo>
                  <a:pt x="1240203" y="40658"/>
                </a:lnTo>
                <a:lnTo>
                  <a:pt x="0" y="40658"/>
                </a:lnTo>
                <a:lnTo>
                  <a:pt x="0" y="40658"/>
                </a:lnTo>
                <a:lnTo>
                  <a:pt x="0" y="31623"/>
                </a:lnTo>
                <a:lnTo>
                  <a:pt x="0" y="31623"/>
                </a:lnTo>
                <a:lnTo>
                  <a:pt x="0" y="31623"/>
                </a:lnTo>
                <a:close/>
              </a:path>
            </a:pathLst>
          </a:custGeom>
          <a:solidFill>
            <a:srgbClr val="D8D8D8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93" name="Freeform 18">
            <a:extLst>
              <a:ext uri="{FF2B5EF4-FFF2-40B4-BE49-F238E27FC236}">
                <a16:creationId xmlns:a16="http://schemas.microsoft.com/office/drawing/2014/main" id="{A1974254-B34B-2C4D-A350-1F19A433CB2E}"/>
              </a:ext>
            </a:extLst>
          </p:cNvPr>
          <p:cNvSpPr/>
          <p:nvPr/>
        </p:nvSpPr>
        <p:spPr>
          <a:xfrm>
            <a:off x="2922457" y="3168699"/>
            <a:ext cx="812853" cy="72270"/>
          </a:xfrm>
          <a:custGeom>
            <a:avLst/>
            <a:gdLst/>
            <a:ahLst/>
            <a:cxnLst/>
            <a:rect l="l" t="t" r="r" b="b"/>
            <a:pathLst>
              <a:path w="812853" h="72270">
                <a:moveTo>
                  <a:pt x="36307" y="72270"/>
                </a:moveTo>
                <a:cubicBezTo>
                  <a:pt x="16252" y="72270"/>
                  <a:pt x="0" y="56095"/>
                  <a:pt x="0" y="36140"/>
                </a:cubicBezTo>
                <a:cubicBezTo>
                  <a:pt x="0" y="16185"/>
                  <a:pt x="16252" y="0"/>
                  <a:pt x="36307" y="0"/>
                </a:cubicBezTo>
                <a:cubicBezTo>
                  <a:pt x="56352" y="0"/>
                  <a:pt x="72604" y="16185"/>
                  <a:pt x="72604" y="36140"/>
                </a:cubicBezTo>
                <a:cubicBezTo>
                  <a:pt x="72604" y="56095"/>
                  <a:pt x="56363" y="72270"/>
                  <a:pt x="36307" y="72270"/>
                </a:cubicBezTo>
                <a:lnTo>
                  <a:pt x="36307" y="72270"/>
                </a:lnTo>
                <a:close/>
                <a:moveTo>
                  <a:pt x="812853" y="40647"/>
                </a:moveTo>
                <a:lnTo>
                  <a:pt x="36307" y="40647"/>
                </a:lnTo>
                <a:lnTo>
                  <a:pt x="36307" y="40647"/>
                </a:lnTo>
                <a:lnTo>
                  <a:pt x="36307" y="31612"/>
                </a:lnTo>
                <a:lnTo>
                  <a:pt x="36307" y="31612"/>
                </a:lnTo>
                <a:lnTo>
                  <a:pt x="812853" y="31612"/>
                </a:lnTo>
                <a:lnTo>
                  <a:pt x="812853" y="31612"/>
                </a:lnTo>
                <a:lnTo>
                  <a:pt x="812853" y="40647"/>
                </a:lnTo>
                <a:lnTo>
                  <a:pt x="812853" y="40647"/>
                </a:lnTo>
                <a:lnTo>
                  <a:pt x="812853" y="40647"/>
                </a:lnTo>
                <a:close/>
              </a:path>
            </a:pathLst>
          </a:custGeom>
          <a:solidFill>
            <a:srgbClr val="D8D8D8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94" name="Freeform 18">
            <a:extLst>
              <a:ext uri="{FF2B5EF4-FFF2-40B4-BE49-F238E27FC236}">
                <a16:creationId xmlns:a16="http://schemas.microsoft.com/office/drawing/2014/main" id="{4043D763-F4FB-7B4F-A3F7-69F4D008A0C0}"/>
              </a:ext>
            </a:extLst>
          </p:cNvPr>
          <p:cNvSpPr/>
          <p:nvPr/>
        </p:nvSpPr>
        <p:spPr>
          <a:xfrm>
            <a:off x="3329226" y="4907067"/>
            <a:ext cx="812853" cy="72270"/>
          </a:xfrm>
          <a:custGeom>
            <a:avLst/>
            <a:gdLst/>
            <a:ahLst/>
            <a:cxnLst/>
            <a:rect l="l" t="t" r="r" b="b"/>
            <a:pathLst>
              <a:path w="812853" h="72270">
                <a:moveTo>
                  <a:pt x="36307" y="72270"/>
                </a:moveTo>
                <a:cubicBezTo>
                  <a:pt x="16252" y="72270"/>
                  <a:pt x="0" y="56095"/>
                  <a:pt x="0" y="36140"/>
                </a:cubicBezTo>
                <a:cubicBezTo>
                  <a:pt x="0" y="16185"/>
                  <a:pt x="16252" y="0"/>
                  <a:pt x="36307" y="0"/>
                </a:cubicBezTo>
                <a:cubicBezTo>
                  <a:pt x="56352" y="0"/>
                  <a:pt x="72604" y="16185"/>
                  <a:pt x="72604" y="36140"/>
                </a:cubicBezTo>
                <a:cubicBezTo>
                  <a:pt x="72604" y="56095"/>
                  <a:pt x="56363" y="72270"/>
                  <a:pt x="36307" y="72270"/>
                </a:cubicBezTo>
                <a:lnTo>
                  <a:pt x="36307" y="72270"/>
                </a:lnTo>
                <a:close/>
                <a:moveTo>
                  <a:pt x="812853" y="40647"/>
                </a:moveTo>
                <a:lnTo>
                  <a:pt x="36307" y="40647"/>
                </a:lnTo>
                <a:lnTo>
                  <a:pt x="36307" y="40647"/>
                </a:lnTo>
                <a:lnTo>
                  <a:pt x="36307" y="31612"/>
                </a:lnTo>
                <a:lnTo>
                  <a:pt x="36307" y="31612"/>
                </a:lnTo>
                <a:lnTo>
                  <a:pt x="812853" y="31612"/>
                </a:lnTo>
                <a:lnTo>
                  <a:pt x="812853" y="31612"/>
                </a:lnTo>
                <a:lnTo>
                  <a:pt x="812853" y="40647"/>
                </a:lnTo>
                <a:lnTo>
                  <a:pt x="812853" y="40647"/>
                </a:lnTo>
                <a:lnTo>
                  <a:pt x="812853" y="40647"/>
                </a:lnTo>
                <a:close/>
              </a:path>
            </a:pathLst>
          </a:custGeom>
          <a:solidFill>
            <a:srgbClr val="D8D8D8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D7093F3-6D17-7D40-BD0B-600965305936}"/>
              </a:ext>
            </a:extLst>
          </p:cNvPr>
          <p:cNvSpPr txBox="1"/>
          <p:nvPr/>
        </p:nvSpPr>
        <p:spPr>
          <a:xfrm>
            <a:off x="9263240" y="285214"/>
            <a:ext cx="25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正确的姿势</a:t>
            </a:r>
          </a:p>
        </p:txBody>
      </p:sp>
    </p:spTree>
    <p:extLst>
      <p:ext uri="{BB962C8B-B14F-4D97-AF65-F5344CB8AC3E}">
        <p14:creationId xmlns:p14="http://schemas.microsoft.com/office/powerpoint/2010/main" val="2342033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858249EA-EE6E-6541-AFFD-0F64EC2F2119}"/>
              </a:ext>
            </a:extLst>
          </p:cNvPr>
          <p:cNvGrpSpPr/>
          <p:nvPr/>
        </p:nvGrpSpPr>
        <p:grpSpPr>
          <a:xfrm>
            <a:off x="320984" y="262254"/>
            <a:ext cx="3464326" cy="683077"/>
            <a:chOff x="6800249" y="1401091"/>
            <a:chExt cx="3464326" cy="683077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7554DD5A-2830-704D-86EA-F08B1A954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0249" y="1410266"/>
              <a:ext cx="856550" cy="625681"/>
            </a:xfrm>
            <a:prstGeom prst="rect">
              <a:avLst/>
            </a:prstGeom>
          </p:spPr>
        </p:pic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081E590A-4D72-5B49-A277-9BCEDAF5B3AA}"/>
                </a:ext>
              </a:extLst>
            </p:cNvPr>
            <p:cNvSpPr txBox="1"/>
            <p:nvPr/>
          </p:nvSpPr>
          <p:spPr>
            <a:xfrm>
              <a:off x="7724575" y="1410266"/>
              <a:ext cx="2540000" cy="673902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latinLnBrk="1">
                <a:lnSpc>
                  <a:spcPct val="116199"/>
                </a:lnSpc>
              </a:pPr>
              <a:r>
                <a:rPr lang="zh-CN" altLang="en-US" sz="3200" dirty="0">
                  <a:solidFill>
                    <a:srgbClr val="42464B"/>
                  </a:solidFill>
                  <a:latin typeface="PingFang SC"/>
                  <a:ea typeface="PingFang SC"/>
                </a:rPr>
                <a:t>演进</a:t>
              </a:r>
              <a:endParaRPr lang="en-US" altLang="zh-CN" sz="3200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47126011-FA86-BF47-AE75-419B9F123DB9}"/>
                </a:ext>
              </a:extLst>
            </p:cNvPr>
            <p:cNvSpPr txBox="1"/>
            <p:nvPr/>
          </p:nvSpPr>
          <p:spPr>
            <a:xfrm>
              <a:off x="6868025" y="1401091"/>
              <a:ext cx="725884" cy="639465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altLang="zh-CN" sz="3000" b="1" dirty="0">
                  <a:solidFill>
                    <a:srgbClr val="FFFFFF"/>
                  </a:solidFill>
                  <a:latin typeface="PingFang SC"/>
                  <a:ea typeface="PingFang SC"/>
                </a:rPr>
                <a:t>2</a:t>
              </a:r>
              <a:endParaRPr lang="en-US" sz="1100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B3B5065-C850-6749-97D7-CC94DB2518CD}"/>
              </a:ext>
            </a:extLst>
          </p:cNvPr>
          <p:cNvGrpSpPr/>
          <p:nvPr/>
        </p:nvGrpSpPr>
        <p:grpSpPr>
          <a:xfrm rot="5400000">
            <a:off x="10830636" y="426549"/>
            <a:ext cx="907644" cy="1037564"/>
            <a:chOff x="3587413" y="2029733"/>
            <a:chExt cx="3563542" cy="4015377"/>
          </a:xfrm>
        </p:grpSpPr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BD6D45B8-3CAF-554A-8CBD-82788A1674E8}"/>
                </a:ext>
              </a:extLst>
            </p:cNvPr>
            <p:cNvSpPr/>
            <p:nvPr/>
          </p:nvSpPr>
          <p:spPr>
            <a:xfrm>
              <a:off x="3914753" y="2546175"/>
              <a:ext cx="898224" cy="2856407"/>
            </a:xfrm>
            <a:custGeom>
              <a:avLst/>
              <a:gdLst/>
              <a:ahLst/>
              <a:cxnLst/>
              <a:rect l="l" t="t" r="r" b="b"/>
              <a:pathLst>
                <a:path w="898222" h="2856408">
                  <a:moveTo>
                    <a:pt x="427862" y="2811913"/>
                  </a:moveTo>
                  <a:cubicBezTo>
                    <a:pt x="313307" y="2720504"/>
                    <a:pt x="204943" y="2460567"/>
                    <a:pt x="130597" y="2108529"/>
                  </a:cubicBezTo>
                  <a:cubicBezTo>
                    <a:pt x="0" y="1418870"/>
                    <a:pt x="18129" y="555165"/>
                    <a:pt x="188162" y="181290"/>
                  </a:cubicBezTo>
                  <a:cubicBezTo>
                    <a:pt x="238773" y="80748"/>
                    <a:pt x="286348" y="21132"/>
                    <a:pt x="342916" y="12057"/>
                  </a:cubicBezTo>
                  <a:cubicBezTo>
                    <a:pt x="382153" y="0"/>
                    <a:pt x="422855" y="10801"/>
                    <a:pt x="465070" y="44483"/>
                  </a:cubicBezTo>
                  <a:cubicBezTo>
                    <a:pt x="579626" y="135891"/>
                    <a:pt x="687251" y="384394"/>
                    <a:pt x="762336" y="747866"/>
                  </a:cubicBezTo>
                  <a:cubicBezTo>
                    <a:pt x="898222" y="1430904"/>
                    <a:pt x="868777" y="2296406"/>
                    <a:pt x="698743" y="2670280"/>
                  </a:cubicBezTo>
                  <a:cubicBezTo>
                    <a:pt x="659436" y="2769014"/>
                    <a:pt x="605846" y="2823817"/>
                    <a:pt x="550017" y="2844315"/>
                  </a:cubicBezTo>
                  <a:cubicBezTo>
                    <a:pt x="510780" y="2856408"/>
                    <a:pt x="470066" y="2845595"/>
                    <a:pt x="427862" y="2811913"/>
                  </a:cubicBezTo>
                </a:path>
              </a:pathLst>
            </a:custGeom>
            <a:solidFill>
              <a:srgbClr val="6A8976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DABCCB57-C01E-6142-9BEE-04E8E187B847}"/>
                </a:ext>
              </a:extLst>
            </p:cNvPr>
            <p:cNvSpPr/>
            <p:nvPr/>
          </p:nvSpPr>
          <p:spPr>
            <a:xfrm>
              <a:off x="4708640" y="2552217"/>
              <a:ext cx="1097349" cy="3485863"/>
            </a:xfrm>
            <a:custGeom>
              <a:avLst/>
              <a:gdLst/>
              <a:ahLst/>
              <a:cxnLst/>
              <a:rect l="l" t="t" r="r" b="b"/>
              <a:pathLst>
                <a:path w="1097349" h="3485863">
                  <a:moveTo>
                    <a:pt x="525638" y="3427034"/>
                  </a:moveTo>
                  <a:cubicBezTo>
                    <a:pt x="387137" y="3316513"/>
                    <a:pt x="252728" y="3003229"/>
                    <a:pt x="162212" y="2573155"/>
                  </a:cubicBezTo>
                  <a:cubicBezTo>
                    <a:pt x="0" y="1738870"/>
                    <a:pt x="29551" y="688908"/>
                    <a:pt x="239829" y="227746"/>
                  </a:cubicBezTo>
                  <a:cubicBezTo>
                    <a:pt x="295037" y="109136"/>
                    <a:pt x="353189" y="36254"/>
                    <a:pt x="426315" y="18714"/>
                  </a:cubicBezTo>
                  <a:cubicBezTo>
                    <a:pt x="470817" y="0"/>
                    <a:pt x="523539" y="20393"/>
                    <a:pt x="571711" y="58830"/>
                  </a:cubicBezTo>
                  <a:cubicBezTo>
                    <a:pt x="710224" y="169351"/>
                    <a:pt x="844621" y="482635"/>
                    <a:pt x="929849" y="919330"/>
                  </a:cubicBezTo>
                  <a:cubicBezTo>
                    <a:pt x="1097349" y="1747006"/>
                    <a:pt x="1062510" y="2803589"/>
                    <a:pt x="857532" y="3258130"/>
                  </a:cubicBezTo>
                  <a:cubicBezTo>
                    <a:pt x="802312" y="3376740"/>
                    <a:pt x="744160" y="3449622"/>
                    <a:pt x="677050" y="3471964"/>
                  </a:cubicBezTo>
                  <a:cubicBezTo>
                    <a:pt x="626544" y="3485864"/>
                    <a:pt x="573810" y="3465483"/>
                    <a:pt x="525638" y="3427034"/>
                  </a:cubicBezTo>
                </a:path>
              </a:pathLst>
            </a:custGeom>
            <a:solidFill>
              <a:srgbClr val="4E6465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E4B93C41-A27E-2F4D-AEC5-2244141F95E1}"/>
                </a:ext>
              </a:extLst>
            </p:cNvPr>
            <p:cNvSpPr/>
            <p:nvPr/>
          </p:nvSpPr>
          <p:spPr>
            <a:xfrm>
              <a:off x="5570516" y="2101604"/>
              <a:ext cx="995071" cy="3160922"/>
            </a:xfrm>
            <a:custGeom>
              <a:avLst/>
              <a:gdLst/>
              <a:ahLst/>
              <a:cxnLst/>
              <a:rect l="l" t="t" r="r" b="b"/>
              <a:pathLst>
                <a:path w="995071" h="3160922">
                  <a:moveTo>
                    <a:pt x="475050" y="3111730"/>
                  </a:moveTo>
                  <a:cubicBezTo>
                    <a:pt x="348651" y="3010860"/>
                    <a:pt x="233227" y="2723345"/>
                    <a:pt x="151236" y="2332213"/>
                  </a:cubicBezTo>
                  <a:cubicBezTo>
                    <a:pt x="0" y="1570974"/>
                    <a:pt x="30899" y="618514"/>
                    <a:pt x="221841" y="206331"/>
                  </a:cubicBezTo>
                  <a:cubicBezTo>
                    <a:pt x="271866" y="94249"/>
                    <a:pt x="319499" y="34551"/>
                    <a:pt x="386644" y="12127"/>
                  </a:cubicBezTo>
                  <a:cubicBezTo>
                    <a:pt x="425881" y="0"/>
                    <a:pt x="472576" y="15555"/>
                    <a:pt x="520748" y="53980"/>
                  </a:cubicBezTo>
                  <a:cubicBezTo>
                    <a:pt x="647147" y="154851"/>
                    <a:pt x="767860" y="435744"/>
                    <a:pt x="849851" y="826877"/>
                  </a:cubicBezTo>
                  <a:cubicBezTo>
                    <a:pt x="995071" y="1583313"/>
                    <a:pt x="970188" y="2540576"/>
                    <a:pt x="779246" y="2952758"/>
                  </a:cubicBezTo>
                  <a:cubicBezTo>
                    <a:pt x="729221" y="3064840"/>
                    <a:pt x="670284" y="3126370"/>
                    <a:pt x="614442" y="3146951"/>
                  </a:cubicBezTo>
                  <a:cubicBezTo>
                    <a:pt x="563890" y="3160921"/>
                    <a:pt x="523211" y="3150167"/>
                    <a:pt x="475050" y="3111730"/>
                  </a:cubicBezTo>
                </a:path>
              </a:pathLst>
            </a:custGeom>
            <a:solidFill>
              <a:srgbClr val="3E565C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 dirty="0"/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90D38253-38DC-C643-91C2-D05F9865E919}"/>
                </a:ext>
              </a:extLst>
            </p:cNvPr>
            <p:cNvSpPr/>
            <p:nvPr/>
          </p:nvSpPr>
          <p:spPr>
            <a:xfrm>
              <a:off x="3587413" y="2583631"/>
              <a:ext cx="785027" cy="2774380"/>
            </a:xfrm>
            <a:custGeom>
              <a:avLst/>
              <a:gdLst/>
              <a:ahLst/>
              <a:cxnLst/>
              <a:rect l="l" t="t" r="r" b="b"/>
              <a:pathLst>
                <a:path w="785027" h="2774380">
                  <a:moveTo>
                    <a:pt x="785027" y="2774380"/>
                  </a:moveTo>
                  <a:cubicBezTo>
                    <a:pt x="660703" y="2707731"/>
                    <a:pt x="547262" y="2454451"/>
                    <a:pt x="464215" y="2051825"/>
                  </a:cubicBezTo>
                  <a:cubicBezTo>
                    <a:pt x="328845" y="1368740"/>
                    <a:pt x="353623" y="509648"/>
                    <a:pt x="529203" y="128941"/>
                  </a:cubicBezTo>
                  <a:cubicBezTo>
                    <a:pt x="554180" y="72929"/>
                    <a:pt x="579885" y="28341"/>
                    <a:pt x="612367" y="0"/>
                  </a:cubicBezTo>
                  <a:cubicBezTo>
                    <a:pt x="579885" y="28341"/>
                    <a:pt x="548153" y="68116"/>
                    <a:pt x="515682" y="96456"/>
                  </a:cubicBezTo>
                  <a:cubicBezTo>
                    <a:pt x="548165" y="68116"/>
                    <a:pt x="579897" y="28341"/>
                    <a:pt x="612367" y="0"/>
                  </a:cubicBezTo>
                  <a:cubicBezTo>
                    <a:pt x="569319" y="41607"/>
                    <a:pt x="526260" y="83202"/>
                    <a:pt x="489239" y="129610"/>
                  </a:cubicBezTo>
                  <a:cubicBezTo>
                    <a:pt x="489239" y="129610"/>
                    <a:pt x="489239" y="129610"/>
                    <a:pt x="483951" y="136244"/>
                  </a:cubicBezTo>
                  <a:cubicBezTo>
                    <a:pt x="483951" y="136244"/>
                    <a:pt x="483951" y="136244"/>
                    <a:pt x="478662" y="142865"/>
                  </a:cubicBezTo>
                  <a:cubicBezTo>
                    <a:pt x="473373" y="149486"/>
                    <a:pt x="468085" y="156120"/>
                    <a:pt x="462785" y="162753"/>
                  </a:cubicBezTo>
                  <a:cubicBezTo>
                    <a:pt x="452207" y="176007"/>
                    <a:pt x="446919" y="182640"/>
                    <a:pt x="436341" y="195895"/>
                  </a:cubicBezTo>
                  <a:lnTo>
                    <a:pt x="431053" y="202516"/>
                  </a:lnTo>
                  <a:cubicBezTo>
                    <a:pt x="403871" y="224235"/>
                    <a:pt x="394032" y="248925"/>
                    <a:pt x="372866" y="275446"/>
                  </a:cubicBezTo>
                  <a:cubicBezTo>
                    <a:pt x="367577" y="282067"/>
                    <a:pt x="367577" y="282067"/>
                    <a:pt x="362289" y="288700"/>
                  </a:cubicBezTo>
                  <a:cubicBezTo>
                    <a:pt x="351712" y="301955"/>
                    <a:pt x="335846" y="321842"/>
                    <a:pt x="325995" y="346544"/>
                  </a:cubicBezTo>
                  <a:cubicBezTo>
                    <a:pt x="325995" y="346544"/>
                    <a:pt x="325995" y="346544"/>
                    <a:pt x="320707" y="353177"/>
                  </a:cubicBezTo>
                  <a:cubicBezTo>
                    <a:pt x="315418" y="359810"/>
                    <a:pt x="268548" y="430908"/>
                    <a:pt x="212566" y="538142"/>
                  </a:cubicBezTo>
                  <a:lnTo>
                    <a:pt x="207277" y="544775"/>
                  </a:lnTo>
                  <a:cubicBezTo>
                    <a:pt x="201988" y="551396"/>
                    <a:pt x="202727" y="562843"/>
                    <a:pt x="192150" y="576097"/>
                  </a:cubicBezTo>
                  <a:cubicBezTo>
                    <a:pt x="186861" y="582719"/>
                    <a:pt x="187588" y="594165"/>
                    <a:pt x="187588" y="594165"/>
                  </a:cubicBezTo>
                  <a:cubicBezTo>
                    <a:pt x="182300" y="600787"/>
                    <a:pt x="177011" y="607420"/>
                    <a:pt x="177011" y="607420"/>
                  </a:cubicBezTo>
                  <a:cubicBezTo>
                    <a:pt x="171722" y="614053"/>
                    <a:pt x="172461" y="625488"/>
                    <a:pt x="162611" y="650189"/>
                  </a:cubicBezTo>
                  <a:cubicBezTo>
                    <a:pt x="157322" y="656822"/>
                    <a:pt x="157322" y="656822"/>
                    <a:pt x="152034" y="663443"/>
                  </a:cubicBezTo>
                  <a:cubicBezTo>
                    <a:pt x="152034" y="663443"/>
                    <a:pt x="146745" y="670077"/>
                    <a:pt x="147484" y="681511"/>
                  </a:cubicBezTo>
                  <a:cubicBezTo>
                    <a:pt x="147484" y="681511"/>
                    <a:pt x="147484" y="681511"/>
                    <a:pt x="142195" y="688145"/>
                  </a:cubicBezTo>
                  <a:cubicBezTo>
                    <a:pt x="136907" y="694766"/>
                    <a:pt x="137634" y="706213"/>
                    <a:pt x="132345" y="712846"/>
                  </a:cubicBezTo>
                  <a:cubicBezTo>
                    <a:pt x="127056" y="719467"/>
                    <a:pt x="127056" y="719467"/>
                    <a:pt x="127056" y="719467"/>
                  </a:cubicBezTo>
                  <a:cubicBezTo>
                    <a:pt x="122506" y="737535"/>
                    <a:pt x="117957" y="755603"/>
                    <a:pt x="108106" y="780292"/>
                  </a:cubicBezTo>
                  <a:lnTo>
                    <a:pt x="102818" y="786926"/>
                  </a:lnTo>
                  <a:lnTo>
                    <a:pt x="108845" y="791727"/>
                  </a:lnTo>
                  <a:cubicBezTo>
                    <a:pt x="83868" y="847739"/>
                    <a:pt x="80045" y="877254"/>
                    <a:pt x="56545" y="956147"/>
                  </a:cubicBezTo>
                  <a:cubicBezTo>
                    <a:pt x="56545" y="956147"/>
                    <a:pt x="51257" y="962768"/>
                    <a:pt x="52734" y="985650"/>
                  </a:cubicBezTo>
                  <a:cubicBezTo>
                    <a:pt x="48172" y="1003718"/>
                    <a:pt x="38334" y="1028407"/>
                    <a:pt x="39800" y="1051289"/>
                  </a:cubicBezTo>
                  <a:lnTo>
                    <a:pt x="34511" y="1057922"/>
                  </a:lnTo>
                  <a:cubicBezTo>
                    <a:pt x="35250" y="1069357"/>
                    <a:pt x="29961" y="1075990"/>
                    <a:pt x="30688" y="1087425"/>
                  </a:cubicBezTo>
                  <a:cubicBezTo>
                    <a:pt x="31427" y="1098859"/>
                    <a:pt x="26138" y="1105493"/>
                    <a:pt x="21577" y="1123561"/>
                  </a:cubicBezTo>
                  <a:cubicBezTo>
                    <a:pt x="22316" y="1134995"/>
                    <a:pt x="22316" y="1134995"/>
                    <a:pt x="23054" y="1146442"/>
                  </a:cubicBezTo>
                  <a:cubicBezTo>
                    <a:pt x="23054" y="1146442"/>
                    <a:pt x="23054" y="1146442"/>
                    <a:pt x="17766" y="1153063"/>
                  </a:cubicBezTo>
                  <a:cubicBezTo>
                    <a:pt x="17766" y="1153063"/>
                    <a:pt x="17766" y="1153063"/>
                    <a:pt x="23793" y="1157865"/>
                  </a:cubicBezTo>
                  <a:cubicBezTo>
                    <a:pt x="13943" y="1182566"/>
                    <a:pt x="15421" y="1205436"/>
                    <a:pt x="11598" y="1234939"/>
                  </a:cubicBezTo>
                  <a:cubicBezTo>
                    <a:pt x="11598" y="1234939"/>
                    <a:pt x="6309" y="1241560"/>
                    <a:pt x="12336" y="1246373"/>
                  </a:cubicBezTo>
                  <a:cubicBezTo>
                    <a:pt x="3225" y="1282509"/>
                    <a:pt x="880" y="1334894"/>
                    <a:pt x="4550" y="1392068"/>
                  </a:cubicBezTo>
                  <a:cubicBezTo>
                    <a:pt x="5289" y="1403514"/>
                    <a:pt x="0" y="1410136"/>
                    <a:pt x="739" y="1421582"/>
                  </a:cubicBezTo>
                  <a:cubicBezTo>
                    <a:pt x="2205" y="1444452"/>
                    <a:pt x="3671" y="1467322"/>
                    <a:pt x="5148" y="1490203"/>
                  </a:cubicBezTo>
                  <a:cubicBezTo>
                    <a:pt x="5148" y="1490203"/>
                    <a:pt x="11176" y="1495005"/>
                    <a:pt x="5887" y="1501638"/>
                  </a:cubicBezTo>
                  <a:cubicBezTo>
                    <a:pt x="6626" y="1513085"/>
                    <a:pt x="7353" y="1524519"/>
                    <a:pt x="13392" y="1529321"/>
                  </a:cubicBezTo>
                  <a:cubicBezTo>
                    <a:pt x="8103" y="1535942"/>
                    <a:pt x="14131" y="1540756"/>
                    <a:pt x="14131" y="1540756"/>
                  </a:cubicBezTo>
                  <a:cubicBezTo>
                    <a:pt x="8842" y="1547389"/>
                    <a:pt x="9569" y="1558824"/>
                    <a:pt x="15596" y="1563637"/>
                  </a:cubicBezTo>
                  <a:cubicBezTo>
                    <a:pt x="18540" y="1609377"/>
                    <a:pt x="20744" y="1643693"/>
                    <a:pt x="28976" y="1682811"/>
                  </a:cubicBezTo>
                  <a:cubicBezTo>
                    <a:pt x="28976" y="1682811"/>
                    <a:pt x="28976" y="1682811"/>
                    <a:pt x="29715" y="1694246"/>
                  </a:cubicBezTo>
                  <a:cubicBezTo>
                    <a:pt x="30454" y="1705692"/>
                    <a:pt x="31181" y="1717115"/>
                    <a:pt x="37947" y="1733364"/>
                  </a:cubicBezTo>
                  <a:cubicBezTo>
                    <a:pt x="37947" y="1733364"/>
                    <a:pt x="37947" y="1733364"/>
                    <a:pt x="43974" y="1738177"/>
                  </a:cubicBezTo>
                  <a:cubicBezTo>
                    <a:pt x="39413" y="1756245"/>
                    <a:pt x="46179" y="1772482"/>
                    <a:pt x="46906" y="1783916"/>
                  </a:cubicBezTo>
                  <a:cubicBezTo>
                    <a:pt x="60427" y="1816413"/>
                    <a:pt x="67920" y="1844084"/>
                    <a:pt x="68659" y="1855531"/>
                  </a:cubicBezTo>
                  <a:cubicBezTo>
                    <a:pt x="82179" y="1888027"/>
                    <a:pt x="89672" y="1915699"/>
                    <a:pt x="97177" y="1943370"/>
                  </a:cubicBezTo>
                  <a:cubicBezTo>
                    <a:pt x="97177" y="1943370"/>
                    <a:pt x="97177" y="1943370"/>
                    <a:pt x="97916" y="1954817"/>
                  </a:cubicBezTo>
                  <a:cubicBezTo>
                    <a:pt x="103943" y="1959618"/>
                    <a:pt x="103943" y="1959618"/>
                    <a:pt x="104671" y="1971065"/>
                  </a:cubicBezTo>
                  <a:cubicBezTo>
                    <a:pt x="110698" y="1975867"/>
                    <a:pt x="110698" y="1975867"/>
                    <a:pt x="110698" y="1975867"/>
                  </a:cubicBezTo>
                  <a:cubicBezTo>
                    <a:pt x="111437" y="1987313"/>
                    <a:pt x="112175" y="1998736"/>
                    <a:pt x="118203" y="2003538"/>
                  </a:cubicBezTo>
                  <a:cubicBezTo>
                    <a:pt x="124230" y="2008351"/>
                    <a:pt x="124230" y="2008351"/>
                    <a:pt x="124230" y="2008351"/>
                  </a:cubicBezTo>
                  <a:cubicBezTo>
                    <a:pt x="124969" y="2019798"/>
                    <a:pt x="130985" y="2024600"/>
                    <a:pt x="131723" y="2036023"/>
                  </a:cubicBezTo>
                  <a:cubicBezTo>
                    <a:pt x="131723" y="2036023"/>
                    <a:pt x="131723" y="2036023"/>
                    <a:pt x="137751" y="2040836"/>
                  </a:cubicBezTo>
                  <a:cubicBezTo>
                    <a:pt x="132462" y="2047458"/>
                    <a:pt x="138490" y="2052271"/>
                    <a:pt x="144505" y="2057084"/>
                  </a:cubicBezTo>
                  <a:cubicBezTo>
                    <a:pt x="139217" y="2063706"/>
                    <a:pt x="145244" y="2068519"/>
                    <a:pt x="145244" y="2068519"/>
                  </a:cubicBezTo>
                  <a:cubicBezTo>
                    <a:pt x="151271" y="2073333"/>
                    <a:pt x="145983" y="2079966"/>
                    <a:pt x="152010" y="2084768"/>
                  </a:cubicBezTo>
                  <a:cubicBezTo>
                    <a:pt x="165531" y="2117264"/>
                    <a:pt x="185079" y="2154551"/>
                    <a:pt x="197861" y="2175600"/>
                  </a:cubicBezTo>
                  <a:cubicBezTo>
                    <a:pt x="210642" y="2196650"/>
                    <a:pt x="230190" y="2233960"/>
                    <a:pt x="242972" y="2255010"/>
                  </a:cubicBezTo>
                  <a:lnTo>
                    <a:pt x="249000" y="2259812"/>
                  </a:lnTo>
                  <a:cubicBezTo>
                    <a:pt x="267809" y="2285676"/>
                    <a:pt x="280591" y="2306725"/>
                    <a:pt x="300139" y="2344024"/>
                  </a:cubicBezTo>
                  <a:cubicBezTo>
                    <a:pt x="306166" y="2348837"/>
                    <a:pt x="306166" y="2348837"/>
                    <a:pt x="312182" y="2353639"/>
                  </a:cubicBezTo>
                  <a:cubicBezTo>
                    <a:pt x="312182" y="2353639"/>
                    <a:pt x="312182" y="2353639"/>
                    <a:pt x="318209" y="2358440"/>
                  </a:cubicBezTo>
                  <a:cubicBezTo>
                    <a:pt x="318209" y="2358440"/>
                    <a:pt x="318948" y="2369887"/>
                    <a:pt x="324975" y="2374689"/>
                  </a:cubicBezTo>
                  <a:cubicBezTo>
                    <a:pt x="324975" y="2374689"/>
                    <a:pt x="324975" y="2374689"/>
                    <a:pt x="331003" y="2379490"/>
                  </a:cubicBezTo>
                  <a:cubicBezTo>
                    <a:pt x="343046" y="2389106"/>
                    <a:pt x="343785" y="2400540"/>
                    <a:pt x="355839" y="2410156"/>
                  </a:cubicBezTo>
                  <a:cubicBezTo>
                    <a:pt x="368621" y="2431217"/>
                    <a:pt x="380676" y="2440821"/>
                    <a:pt x="393458" y="2461871"/>
                  </a:cubicBezTo>
                  <a:cubicBezTo>
                    <a:pt x="393458" y="2461871"/>
                    <a:pt x="399485" y="2466684"/>
                    <a:pt x="405513" y="2471486"/>
                  </a:cubicBezTo>
                  <a:cubicBezTo>
                    <a:pt x="424322" y="2497337"/>
                    <a:pt x="448420" y="2516579"/>
                    <a:pt x="448420" y="2516579"/>
                  </a:cubicBezTo>
                  <a:cubicBezTo>
                    <a:pt x="448420" y="2516579"/>
                    <a:pt x="448420" y="2516579"/>
                    <a:pt x="454447" y="2521381"/>
                  </a:cubicBezTo>
                  <a:cubicBezTo>
                    <a:pt x="466490" y="2530996"/>
                    <a:pt x="479284" y="2552046"/>
                    <a:pt x="485311" y="2556860"/>
                  </a:cubicBezTo>
                  <a:cubicBezTo>
                    <a:pt x="491338" y="2561661"/>
                    <a:pt x="497354" y="2566463"/>
                    <a:pt x="503381" y="2571288"/>
                  </a:cubicBezTo>
                  <a:cubicBezTo>
                    <a:pt x="509409" y="2576090"/>
                    <a:pt x="521464" y="2585717"/>
                    <a:pt x="521464" y="2585717"/>
                  </a:cubicBezTo>
                  <a:cubicBezTo>
                    <a:pt x="581714" y="2633792"/>
                    <a:pt x="599785" y="2648209"/>
                    <a:pt x="635937" y="2677055"/>
                  </a:cubicBezTo>
                  <a:cubicBezTo>
                    <a:pt x="635937" y="2677055"/>
                    <a:pt x="678117" y="2710702"/>
                    <a:pt x="743656" y="2752144"/>
                  </a:cubicBezTo>
                  <a:cubicBezTo>
                    <a:pt x="755641" y="2761783"/>
                    <a:pt x="772984" y="2764765"/>
                    <a:pt x="785027" y="2774380"/>
                  </a:cubicBezTo>
                </a:path>
              </a:pathLst>
            </a:custGeom>
            <a:solidFill>
              <a:srgbClr val="4372C4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28980739-7DE2-2448-8108-8D7294857F60}"/>
                </a:ext>
              </a:extLst>
            </p:cNvPr>
            <p:cNvSpPr/>
            <p:nvPr/>
          </p:nvSpPr>
          <p:spPr>
            <a:xfrm>
              <a:off x="4185817" y="2580649"/>
              <a:ext cx="1174498" cy="3464461"/>
            </a:xfrm>
            <a:custGeom>
              <a:avLst/>
              <a:gdLst/>
              <a:ahLst/>
              <a:cxnLst/>
              <a:rect l="l" t="t" r="r" b="b"/>
              <a:pathLst>
                <a:path w="1174498" h="3464461">
                  <a:moveTo>
                    <a:pt x="699436" y="2554195"/>
                  </a:moveTo>
                  <a:cubicBezTo>
                    <a:pt x="526049" y="1720719"/>
                    <a:pt x="561381" y="662763"/>
                    <a:pt x="766769" y="207553"/>
                  </a:cubicBezTo>
                  <a:cubicBezTo>
                    <a:pt x="806932" y="120124"/>
                    <a:pt x="854589" y="60403"/>
                    <a:pt x="903711" y="23562"/>
                  </a:cubicBezTo>
                  <a:cubicBezTo>
                    <a:pt x="920327" y="15098"/>
                    <a:pt x="936944" y="6633"/>
                    <a:pt x="959587" y="2982"/>
                  </a:cubicBezTo>
                  <a:cubicBezTo>
                    <a:pt x="942244" y="0"/>
                    <a:pt x="925627" y="8465"/>
                    <a:pt x="909011" y="16929"/>
                  </a:cubicBezTo>
                  <a:cubicBezTo>
                    <a:pt x="902984" y="12128"/>
                    <a:pt x="897695" y="18761"/>
                    <a:pt x="891668" y="13947"/>
                  </a:cubicBezTo>
                  <a:cubicBezTo>
                    <a:pt x="875051" y="22412"/>
                    <a:pt x="863735" y="24243"/>
                    <a:pt x="847119" y="32708"/>
                  </a:cubicBezTo>
                  <a:cubicBezTo>
                    <a:pt x="847119" y="32708"/>
                    <a:pt x="841080" y="27894"/>
                    <a:pt x="835791" y="34528"/>
                  </a:cubicBezTo>
                  <a:cubicBezTo>
                    <a:pt x="824463" y="36359"/>
                    <a:pt x="807847" y="44824"/>
                    <a:pt x="791231" y="53288"/>
                  </a:cubicBezTo>
                  <a:cubicBezTo>
                    <a:pt x="785203" y="48475"/>
                    <a:pt x="785203" y="48475"/>
                    <a:pt x="779915" y="55120"/>
                  </a:cubicBezTo>
                  <a:cubicBezTo>
                    <a:pt x="768587" y="56951"/>
                    <a:pt x="757271" y="58771"/>
                    <a:pt x="740654" y="67235"/>
                  </a:cubicBezTo>
                  <a:cubicBezTo>
                    <a:pt x="740654" y="67235"/>
                    <a:pt x="735354" y="73869"/>
                    <a:pt x="729338" y="69067"/>
                  </a:cubicBezTo>
                  <a:cubicBezTo>
                    <a:pt x="724038" y="75700"/>
                    <a:pt x="712722" y="77531"/>
                    <a:pt x="701394" y="79351"/>
                  </a:cubicBezTo>
                  <a:cubicBezTo>
                    <a:pt x="696106" y="85984"/>
                    <a:pt x="684778" y="87816"/>
                    <a:pt x="684778" y="87816"/>
                  </a:cubicBezTo>
                  <a:cubicBezTo>
                    <a:pt x="673462" y="89647"/>
                    <a:pt x="668162" y="96280"/>
                    <a:pt x="656846" y="98100"/>
                  </a:cubicBezTo>
                  <a:cubicBezTo>
                    <a:pt x="651545" y="104733"/>
                    <a:pt x="640229" y="106565"/>
                    <a:pt x="640229" y="106565"/>
                  </a:cubicBezTo>
                  <a:cubicBezTo>
                    <a:pt x="634929" y="113198"/>
                    <a:pt x="628913" y="108396"/>
                    <a:pt x="623613" y="115029"/>
                  </a:cubicBezTo>
                  <a:cubicBezTo>
                    <a:pt x="612297" y="116861"/>
                    <a:pt x="601696" y="130127"/>
                    <a:pt x="590380" y="131958"/>
                  </a:cubicBezTo>
                  <a:cubicBezTo>
                    <a:pt x="590380" y="131958"/>
                    <a:pt x="590380" y="131958"/>
                    <a:pt x="585091" y="138592"/>
                  </a:cubicBezTo>
                  <a:cubicBezTo>
                    <a:pt x="573764" y="140411"/>
                    <a:pt x="557147" y="148876"/>
                    <a:pt x="545831" y="150707"/>
                  </a:cubicBezTo>
                  <a:cubicBezTo>
                    <a:pt x="540531" y="157341"/>
                    <a:pt x="540531" y="157341"/>
                    <a:pt x="540531" y="157341"/>
                  </a:cubicBezTo>
                  <a:cubicBezTo>
                    <a:pt x="523915" y="165805"/>
                    <a:pt x="507298" y="174270"/>
                    <a:pt x="490682" y="182734"/>
                  </a:cubicBezTo>
                  <a:cubicBezTo>
                    <a:pt x="474065" y="191199"/>
                    <a:pt x="457449" y="199664"/>
                    <a:pt x="446860" y="212930"/>
                  </a:cubicBezTo>
                  <a:cubicBezTo>
                    <a:pt x="440833" y="208128"/>
                    <a:pt x="440833" y="208128"/>
                    <a:pt x="435544" y="214761"/>
                  </a:cubicBezTo>
                  <a:cubicBezTo>
                    <a:pt x="424216" y="216581"/>
                    <a:pt x="413627" y="229859"/>
                    <a:pt x="397011" y="238324"/>
                  </a:cubicBezTo>
                  <a:cubicBezTo>
                    <a:pt x="397011" y="238324"/>
                    <a:pt x="391711" y="244957"/>
                    <a:pt x="380395" y="246788"/>
                  </a:cubicBezTo>
                  <a:cubicBezTo>
                    <a:pt x="363778" y="255253"/>
                    <a:pt x="353189" y="268531"/>
                    <a:pt x="336573" y="276984"/>
                  </a:cubicBezTo>
                  <a:cubicBezTo>
                    <a:pt x="298040" y="300546"/>
                    <a:pt x="256423" y="365081"/>
                    <a:pt x="215521" y="441063"/>
                  </a:cubicBezTo>
                  <a:cubicBezTo>
                    <a:pt x="30583" y="858282"/>
                    <a:pt x="0" y="1811400"/>
                    <a:pt x="151635" y="2573237"/>
                  </a:cubicBezTo>
                  <a:cubicBezTo>
                    <a:pt x="250290" y="3042969"/>
                    <a:pt x="394584" y="3331881"/>
                    <a:pt x="534832" y="3378641"/>
                  </a:cubicBezTo>
                  <a:cubicBezTo>
                    <a:pt x="546887" y="3388245"/>
                    <a:pt x="558203" y="3386425"/>
                    <a:pt x="581585" y="3394209"/>
                  </a:cubicBezTo>
                  <a:cubicBezTo>
                    <a:pt x="581585" y="3394209"/>
                    <a:pt x="587613" y="3399022"/>
                    <a:pt x="598929" y="3397203"/>
                  </a:cubicBezTo>
                  <a:cubicBezTo>
                    <a:pt x="604956" y="3402004"/>
                    <a:pt x="622311" y="3404986"/>
                    <a:pt x="639655" y="3407968"/>
                  </a:cubicBezTo>
                  <a:lnTo>
                    <a:pt x="645682" y="3412782"/>
                  </a:lnTo>
                  <a:cubicBezTo>
                    <a:pt x="663025" y="3415764"/>
                    <a:pt x="680381" y="3418746"/>
                    <a:pt x="697724" y="3421728"/>
                  </a:cubicBezTo>
                  <a:cubicBezTo>
                    <a:pt x="709767" y="3431343"/>
                    <a:pt x="727122" y="3434325"/>
                    <a:pt x="744466" y="3437307"/>
                  </a:cubicBezTo>
                  <a:cubicBezTo>
                    <a:pt x="744466" y="3437307"/>
                    <a:pt x="744466" y="3437307"/>
                    <a:pt x="749754" y="3430673"/>
                  </a:cubicBezTo>
                  <a:cubicBezTo>
                    <a:pt x="761809" y="3440289"/>
                    <a:pt x="773137" y="3438469"/>
                    <a:pt x="790480" y="3441451"/>
                  </a:cubicBezTo>
                  <a:lnTo>
                    <a:pt x="796508" y="3446252"/>
                  </a:lnTo>
                  <a:cubicBezTo>
                    <a:pt x="807824" y="3444433"/>
                    <a:pt x="819151" y="3442590"/>
                    <a:pt x="831194" y="3452216"/>
                  </a:cubicBezTo>
                  <a:cubicBezTo>
                    <a:pt x="836495" y="3445584"/>
                    <a:pt x="842510" y="3450397"/>
                    <a:pt x="842510" y="3450397"/>
                  </a:cubicBezTo>
                  <a:cubicBezTo>
                    <a:pt x="853838" y="3448565"/>
                    <a:pt x="859854" y="3453379"/>
                    <a:pt x="871182" y="3451559"/>
                  </a:cubicBezTo>
                  <a:cubicBezTo>
                    <a:pt x="877209" y="3456361"/>
                    <a:pt x="888525" y="3454541"/>
                    <a:pt x="888525" y="3454541"/>
                  </a:cubicBezTo>
                  <a:cubicBezTo>
                    <a:pt x="899841" y="3452710"/>
                    <a:pt x="905868" y="3457523"/>
                    <a:pt x="905868" y="3457523"/>
                  </a:cubicBezTo>
                  <a:cubicBezTo>
                    <a:pt x="917184" y="3455703"/>
                    <a:pt x="928512" y="3453860"/>
                    <a:pt x="945867" y="3456842"/>
                  </a:cubicBezTo>
                  <a:cubicBezTo>
                    <a:pt x="945867" y="3456842"/>
                    <a:pt x="951895" y="3461656"/>
                    <a:pt x="957183" y="3455022"/>
                  </a:cubicBezTo>
                  <a:cubicBezTo>
                    <a:pt x="963211" y="3459824"/>
                    <a:pt x="980566" y="3462806"/>
                    <a:pt x="991882" y="3460986"/>
                  </a:cubicBezTo>
                  <a:lnTo>
                    <a:pt x="1003210" y="3459167"/>
                  </a:lnTo>
                  <a:cubicBezTo>
                    <a:pt x="1020553" y="3462149"/>
                    <a:pt x="1031869" y="3460317"/>
                    <a:pt x="1049224" y="3463299"/>
                  </a:cubicBezTo>
                  <a:cubicBezTo>
                    <a:pt x="1054525" y="3456678"/>
                    <a:pt x="1060552" y="3461479"/>
                    <a:pt x="1060552" y="3461479"/>
                  </a:cubicBezTo>
                  <a:cubicBezTo>
                    <a:pt x="1077895" y="3464461"/>
                    <a:pt x="1094512" y="3455997"/>
                    <a:pt x="1100539" y="3460799"/>
                  </a:cubicBezTo>
                  <a:cubicBezTo>
                    <a:pt x="1111867" y="3458979"/>
                    <a:pt x="1117883" y="3463780"/>
                    <a:pt x="1123183" y="3457147"/>
                  </a:cubicBezTo>
                  <a:cubicBezTo>
                    <a:pt x="1140526" y="3460129"/>
                    <a:pt x="1163182" y="3456466"/>
                    <a:pt x="1174498" y="3454635"/>
                  </a:cubicBezTo>
                  <a:cubicBezTo>
                    <a:pt x="1151854" y="3458298"/>
                    <a:pt x="1134511" y="3455316"/>
                    <a:pt x="1117156" y="3452334"/>
                  </a:cubicBezTo>
                  <a:cubicBezTo>
                    <a:pt x="964852" y="3395946"/>
                    <a:pt x="801749" y="3081160"/>
                    <a:pt x="699436" y="2554195"/>
                  </a:cubicBezTo>
                </a:path>
              </a:pathLst>
            </a:custGeom>
            <a:solidFill>
              <a:srgbClr val="EC7D31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A2D5BA62-705A-694C-B955-069C64898585}"/>
                </a:ext>
              </a:extLst>
            </p:cNvPr>
            <p:cNvSpPr/>
            <p:nvPr/>
          </p:nvSpPr>
          <p:spPr>
            <a:xfrm>
              <a:off x="4951559" y="2029733"/>
              <a:ext cx="1282393" cy="3516869"/>
            </a:xfrm>
            <a:custGeom>
              <a:avLst/>
              <a:gdLst/>
              <a:ahLst/>
              <a:cxnLst/>
              <a:rect l="l" t="t" r="r" b="b"/>
              <a:pathLst>
                <a:path w="1282393" h="3516869">
                  <a:moveTo>
                    <a:pt x="670811" y="3476190"/>
                  </a:moveTo>
                  <a:cubicBezTo>
                    <a:pt x="986276" y="3402133"/>
                    <a:pt x="1200061" y="3257789"/>
                    <a:pt x="1282392" y="3204031"/>
                  </a:cubicBezTo>
                  <a:cubicBezTo>
                    <a:pt x="1107140" y="3324813"/>
                    <a:pt x="904847" y="3022224"/>
                    <a:pt x="780113" y="2412304"/>
                  </a:cubicBezTo>
                  <a:cubicBezTo>
                    <a:pt x="628561" y="1650643"/>
                    <a:pt x="659178" y="697713"/>
                    <a:pt x="850132" y="285389"/>
                  </a:cubicBezTo>
                  <a:cubicBezTo>
                    <a:pt x="925896" y="128648"/>
                    <a:pt x="1002200" y="70088"/>
                    <a:pt x="1089656" y="96433"/>
                  </a:cubicBezTo>
                  <a:cubicBezTo>
                    <a:pt x="791887" y="0"/>
                    <a:pt x="541410" y="17316"/>
                    <a:pt x="450131" y="20498"/>
                  </a:cubicBezTo>
                  <a:cubicBezTo>
                    <a:pt x="376184" y="26650"/>
                    <a:pt x="306634" y="101469"/>
                    <a:pt x="240732" y="233498"/>
                  </a:cubicBezTo>
                  <a:cubicBezTo>
                    <a:pt x="30078" y="695259"/>
                    <a:pt x="0" y="1746360"/>
                    <a:pt x="173293" y="2579659"/>
                  </a:cubicBezTo>
                  <a:cubicBezTo>
                    <a:pt x="292715" y="3196201"/>
                    <a:pt x="490435" y="3516869"/>
                    <a:pt x="670811" y="3476190"/>
                  </a:cubicBezTo>
                </a:path>
              </a:pathLst>
            </a:custGeom>
            <a:solidFill>
              <a:srgbClr val="5C9CD5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 dirty="0"/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8D59C450-4B05-6C40-AB20-FA4BA7C2C023}"/>
                </a:ext>
              </a:extLst>
            </p:cNvPr>
            <p:cNvSpPr/>
            <p:nvPr/>
          </p:nvSpPr>
          <p:spPr>
            <a:xfrm>
              <a:off x="5923313" y="2678918"/>
              <a:ext cx="1227642" cy="2975194"/>
            </a:xfrm>
            <a:custGeom>
              <a:avLst/>
              <a:gdLst/>
              <a:ahLst/>
              <a:cxnLst/>
              <a:rect l="l" t="t" r="r" b="b"/>
              <a:pathLst>
                <a:path w="1227642" h="2975194">
                  <a:moveTo>
                    <a:pt x="614314" y="2817325"/>
                  </a:moveTo>
                  <a:cubicBezTo>
                    <a:pt x="695085" y="2740792"/>
                    <a:pt x="780407" y="2646225"/>
                    <a:pt x="864251" y="2528778"/>
                  </a:cubicBezTo>
                  <a:cubicBezTo>
                    <a:pt x="895971" y="2489026"/>
                    <a:pt x="932241" y="2431206"/>
                    <a:pt x="957934" y="2386652"/>
                  </a:cubicBezTo>
                  <a:cubicBezTo>
                    <a:pt x="973061" y="2355353"/>
                    <a:pt x="993465" y="2317421"/>
                    <a:pt x="1008592" y="2286110"/>
                  </a:cubicBezTo>
                  <a:cubicBezTo>
                    <a:pt x="1024458" y="2266234"/>
                    <a:pt x="1039585" y="2234935"/>
                    <a:pt x="1049412" y="2210246"/>
                  </a:cubicBezTo>
                  <a:cubicBezTo>
                    <a:pt x="1094781" y="2116313"/>
                    <a:pt x="1118281" y="2037455"/>
                    <a:pt x="1151608" y="1933931"/>
                  </a:cubicBezTo>
                  <a:cubicBezTo>
                    <a:pt x="1179657" y="1837017"/>
                    <a:pt x="1195652" y="1730499"/>
                    <a:pt x="1203274" y="1671517"/>
                  </a:cubicBezTo>
                  <a:cubicBezTo>
                    <a:pt x="1210908" y="1612547"/>
                    <a:pt x="1227642" y="1517452"/>
                    <a:pt x="1218097" y="1368858"/>
                  </a:cubicBezTo>
                  <a:cubicBezTo>
                    <a:pt x="1218237" y="1282216"/>
                    <a:pt x="1206335" y="1185959"/>
                    <a:pt x="1189144" y="1096336"/>
                  </a:cubicBezTo>
                  <a:cubicBezTo>
                    <a:pt x="1156228" y="939946"/>
                    <a:pt x="1084251" y="708995"/>
                    <a:pt x="927081" y="485992"/>
                  </a:cubicBezTo>
                  <a:cubicBezTo>
                    <a:pt x="902256" y="455339"/>
                    <a:pt x="827067" y="351956"/>
                    <a:pt x="711174" y="237784"/>
                  </a:cubicBezTo>
                  <a:cubicBezTo>
                    <a:pt x="693104" y="223367"/>
                    <a:pt x="644943" y="184930"/>
                    <a:pt x="584716" y="136878"/>
                  </a:cubicBezTo>
                  <a:cubicBezTo>
                    <a:pt x="560630" y="117648"/>
                    <a:pt x="531255" y="105062"/>
                    <a:pt x="513185" y="90645"/>
                  </a:cubicBezTo>
                  <a:cubicBezTo>
                    <a:pt x="489099" y="71427"/>
                    <a:pt x="459724" y="58830"/>
                    <a:pt x="441653" y="44413"/>
                  </a:cubicBezTo>
                  <a:cubicBezTo>
                    <a:pt x="358829" y="0"/>
                    <a:pt x="270553" y="48862"/>
                    <a:pt x="200217" y="198772"/>
                  </a:cubicBezTo>
                  <a:cubicBezTo>
                    <a:pt x="24743" y="579279"/>
                    <a:pt x="0" y="1437913"/>
                    <a:pt x="141339" y="2125435"/>
                  </a:cubicBezTo>
                  <a:cubicBezTo>
                    <a:pt x="258732" y="2707109"/>
                    <a:pt x="458797" y="2975194"/>
                    <a:pt x="614314" y="2817325"/>
                  </a:cubicBezTo>
                </a:path>
              </a:pathLst>
            </a:custGeom>
            <a:solidFill>
              <a:srgbClr val="F8BA00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</p:grp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56BCAF14-756D-D149-B549-C99767F548F4}"/>
              </a:ext>
            </a:extLst>
          </p:cNvPr>
          <p:cNvCxnSpPr>
            <a:cxnSpLocks/>
          </p:cNvCxnSpPr>
          <p:nvPr/>
        </p:nvCxnSpPr>
        <p:spPr>
          <a:xfrm>
            <a:off x="9736029" y="622989"/>
            <a:ext cx="1107996" cy="0"/>
          </a:xfrm>
          <a:prstGeom prst="straightConnector1">
            <a:avLst/>
          </a:prstGeom>
          <a:ln w="34925">
            <a:solidFill>
              <a:srgbClr val="4372C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6EBEA23-059F-DA44-A995-FC3BC3CC9132}"/>
              </a:ext>
            </a:extLst>
          </p:cNvPr>
          <p:cNvSpPr txBox="1"/>
          <p:nvPr/>
        </p:nvSpPr>
        <p:spPr>
          <a:xfrm>
            <a:off x="9736029" y="2476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4372C4"/>
                </a:solidFill>
              </a:rPr>
              <a:t>垂直分库</a:t>
            </a:r>
          </a:p>
        </p:txBody>
      </p:sp>
    </p:spTree>
    <p:extLst>
      <p:ext uri="{BB962C8B-B14F-4D97-AF65-F5344CB8AC3E}">
        <p14:creationId xmlns:p14="http://schemas.microsoft.com/office/powerpoint/2010/main" val="36045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>
            <a:extLst>
              <a:ext uri="{FF2B5EF4-FFF2-40B4-BE49-F238E27FC236}">
                <a16:creationId xmlns:a16="http://schemas.microsoft.com/office/drawing/2014/main" id="{A12A4D2E-9CF1-7F40-BD0E-9D6F6B78CCE4}"/>
              </a:ext>
            </a:extLst>
          </p:cNvPr>
          <p:cNvGrpSpPr/>
          <p:nvPr/>
        </p:nvGrpSpPr>
        <p:grpSpPr>
          <a:xfrm>
            <a:off x="2210701" y="1112138"/>
            <a:ext cx="3375012" cy="4070098"/>
            <a:chOff x="861322" y="684619"/>
            <a:chExt cx="4406499" cy="5130855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FC04D6EB-6981-1544-AE9B-623E871F2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1322" y="684619"/>
              <a:ext cx="4406499" cy="5130855"/>
            </a:xfrm>
            <a:prstGeom prst="rect">
              <a:avLst/>
            </a:prstGeom>
          </p:spPr>
        </p:pic>
      </p:grpSp>
      <p:sp>
        <p:nvSpPr>
          <p:cNvPr id="6" name="TextBox 2">
            <a:extLst>
              <a:ext uri="{FF2B5EF4-FFF2-40B4-BE49-F238E27FC236}">
                <a16:creationId xmlns:a16="http://schemas.microsoft.com/office/drawing/2014/main" id="{68F8BC62-180A-4140-A834-78EA9AC09662}"/>
              </a:ext>
            </a:extLst>
          </p:cNvPr>
          <p:cNvSpPr txBox="1"/>
          <p:nvPr/>
        </p:nvSpPr>
        <p:spPr>
          <a:xfrm>
            <a:off x="3541359" y="1959429"/>
            <a:ext cx="922040" cy="2126736"/>
          </a:xfrm>
          <a:prstGeom prst="rect">
            <a:avLst/>
          </a:prstGeom>
        </p:spPr>
        <p:txBody>
          <a:bodyPr lIns="40010" tIns="63500" rIns="40010" bIns="63500" rtlCol="0" anchor="t">
            <a:spAutoFit/>
          </a:bodyPr>
          <a:lstStyle/>
          <a:p>
            <a:pPr algn="l" latinLnBrk="1">
              <a:lnSpc>
                <a:spcPct val="141100"/>
              </a:lnSpc>
            </a:pPr>
            <a:r>
              <a:rPr lang="en-US" sz="4800" b="1" dirty="0" err="1">
                <a:solidFill>
                  <a:srgbClr val="FFFFFF"/>
                </a:solidFill>
                <a:latin typeface="PingFang SC"/>
                <a:ea typeface="PingFang SC"/>
              </a:rPr>
              <a:t>目录</a:t>
            </a:r>
            <a:endParaRPr lang="en-US" sz="4800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25C2515A-B682-094B-B6C4-FFA3A60DDE3A}"/>
              </a:ext>
            </a:extLst>
          </p:cNvPr>
          <p:cNvSpPr txBox="1"/>
          <p:nvPr/>
        </p:nvSpPr>
        <p:spPr>
          <a:xfrm>
            <a:off x="2632012" y="2872639"/>
            <a:ext cx="2540000" cy="37465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 spc="400" dirty="0">
                <a:solidFill>
                  <a:srgbClr val="FFFFFF"/>
                </a:solidFill>
                <a:latin typeface="PingFang SC"/>
                <a:ea typeface="PingFang SC"/>
              </a:rPr>
              <a:t>CONTENTS</a:t>
            </a:r>
            <a:endParaRPr lang="en-US" sz="1100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4A0DD63F-62A0-EC46-9F8C-4505D130DE2B}"/>
              </a:ext>
            </a:extLst>
          </p:cNvPr>
          <p:cNvGrpSpPr/>
          <p:nvPr/>
        </p:nvGrpSpPr>
        <p:grpSpPr>
          <a:xfrm>
            <a:off x="6629187" y="1193163"/>
            <a:ext cx="3573723" cy="642593"/>
            <a:chOff x="6800249" y="1401091"/>
            <a:chExt cx="3573723" cy="642593"/>
          </a:xfrm>
        </p:grpSpPr>
        <p:pic>
          <p:nvPicPr>
            <p:cNvPr id="9" name="Picture 5">
              <a:extLst>
                <a:ext uri="{FF2B5EF4-FFF2-40B4-BE49-F238E27FC236}">
                  <a16:creationId xmlns:a16="http://schemas.microsoft.com/office/drawing/2014/main" id="{8F5F1C9C-0C7E-5F41-A7D4-8291AF799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0249" y="1410266"/>
              <a:ext cx="856550" cy="625681"/>
            </a:xfrm>
            <a:prstGeom prst="rect">
              <a:avLst/>
            </a:prstGeom>
          </p:spPr>
        </p:pic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4CA61149-3F9E-8B46-A1E4-07D78F3E423A}"/>
                </a:ext>
              </a:extLst>
            </p:cNvPr>
            <p:cNvSpPr txBox="1"/>
            <p:nvPr/>
          </p:nvSpPr>
          <p:spPr>
            <a:xfrm>
              <a:off x="7833972" y="1404219"/>
              <a:ext cx="2540000" cy="639465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zh-CN" altLang="en-US" sz="3000" dirty="0">
                  <a:solidFill>
                    <a:srgbClr val="42464B"/>
                  </a:solidFill>
                  <a:latin typeface="PingFang SC"/>
                  <a:ea typeface="PingFang SC"/>
                </a:rPr>
                <a:t>引言</a:t>
              </a:r>
              <a:endParaRPr lang="en-US" sz="1100" dirty="0"/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96A5ABCB-BC73-524B-8DFC-897054CB9A19}"/>
                </a:ext>
              </a:extLst>
            </p:cNvPr>
            <p:cNvSpPr txBox="1"/>
            <p:nvPr/>
          </p:nvSpPr>
          <p:spPr>
            <a:xfrm>
              <a:off x="6868025" y="1401091"/>
              <a:ext cx="725884" cy="639465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PingFang SC"/>
                  <a:ea typeface="PingFang SC"/>
                </a:rPr>
                <a:t>1</a:t>
              </a:r>
              <a:endParaRPr lang="en-US" sz="1100" dirty="0"/>
            </a:p>
          </p:txBody>
        </p:sp>
      </p:grpSp>
      <p:grpSp>
        <p:nvGrpSpPr>
          <p:cNvPr id="12" name="Group 5">
            <a:extLst>
              <a:ext uri="{FF2B5EF4-FFF2-40B4-BE49-F238E27FC236}">
                <a16:creationId xmlns:a16="http://schemas.microsoft.com/office/drawing/2014/main" id="{AD9A132F-D8AA-3D42-B5DD-746B963890C2}"/>
              </a:ext>
            </a:extLst>
          </p:cNvPr>
          <p:cNvGrpSpPr/>
          <p:nvPr/>
        </p:nvGrpSpPr>
        <p:grpSpPr>
          <a:xfrm>
            <a:off x="6629186" y="2260157"/>
            <a:ext cx="3573723" cy="642663"/>
            <a:chOff x="6800248" y="2468085"/>
            <a:chExt cx="3573723" cy="642663"/>
          </a:xfrm>
        </p:grpSpPr>
        <p:pic>
          <p:nvPicPr>
            <p:cNvPr id="13" name="Picture 8">
              <a:extLst>
                <a:ext uri="{FF2B5EF4-FFF2-40B4-BE49-F238E27FC236}">
                  <a16:creationId xmlns:a16="http://schemas.microsoft.com/office/drawing/2014/main" id="{DC6C5762-75B3-F04B-86B6-D7CACF449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0248" y="2477261"/>
              <a:ext cx="856550" cy="625681"/>
            </a:xfrm>
            <a:prstGeom prst="rect">
              <a:avLst/>
            </a:prstGeom>
          </p:spPr>
        </p:pic>
        <p:sp>
          <p:nvSpPr>
            <p:cNvPr id="14" name="TextBox 9">
              <a:extLst>
                <a:ext uri="{FF2B5EF4-FFF2-40B4-BE49-F238E27FC236}">
                  <a16:creationId xmlns:a16="http://schemas.microsoft.com/office/drawing/2014/main" id="{A8E5F6B0-863D-394C-B82E-A5680DBA2ABB}"/>
                </a:ext>
              </a:extLst>
            </p:cNvPr>
            <p:cNvSpPr txBox="1"/>
            <p:nvPr/>
          </p:nvSpPr>
          <p:spPr>
            <a:xfrm>
              <a:off x="7833971" y="2471214"/>
              <a:ext cx="2540000" cy="639534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zh-CN" altLang="en-US" sz="3000" dirty="0">
                  <a:solidFill>
                    <a:srgbClr val="42464B"/>
                  </a:solidFill>
                  <a:latin typeface="PingFang SC"/>
                  <a:ea typeface="PingFang SC"/>
                </a:rPr>
                <a:t>演进</a:t>
              </a:r>
              <a:endParaRPr lang="en-US" sz="1100" dirty="0"/>
            </a:p>
          </p:txBody>
        </p:sp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id="{3DE5368C-7172-104E-A65E-65BB773D9A91}"/>
                </a:ext>
              </a:extLst>
            </p:cNvPr>
            <p:cNvSpPr txBox="1"/>
            <p:nvPr/>
          </p:nvSpPr>
          <p:spPr>
            <a:xfrm>
              <a:off x="6868024" y="2468085"/>
              <a:ext cx="725884" cy="639465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PingFang SC"/>
                  <a:ea typeface="PingFang SC"/>
                </a:rPr>
                <a:t>2</a:t>
              </a:r>
              <a:endParaRPr lang="en-US" sz="1100" dirty="0"/>
            </a:p>
          </p:txBody>
        </p:sp>
      </p:grpSp>
      <p:grpSp>
        <p:nvGrpSpPr>
          <p:cNvPr id="16" name="Group 6">
            <a:extLst>
              <a:ext uri="{FF2B5EF4-FFF2-40B4-BE49-F238E27FC236}">
                <a16:creationId xmlns:a16="http://schemas.microsoft.com/office/drawing/2014/main" id="{13BE9176-588E-4B4A-AFF6-E46093BE2144}"/>
              </a:ext>
            </a:extLst>
          </p:cNvPr>
          <p:cNvGrpSpPr/>
          <p:nvPr/>
        </p:nvGrpSpPr>
        <p:grpSpPr>
          <a:xfrm>
            <a:off x="6629186" y="3335200"/>
            <a:ext cx="3573723" cy="642662"/>
            <a:chOff x="6800248" y="3543128"/>
            <a:chExt cx="3573723" cy="642662"/>
          </a:xfrm>
        </p:grpSpPr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BAD6FDB0-6C44-AB44-93CE-4DED1A548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0248" y="3552303"/>
              <a:ext cx="856550" cy="625681"/>
            </a:xfrm>
            <a:prstGeom prst="rect">
              <a:avLst/>
            </a:prstGeom>
          </p:spPr>
        </p:pic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42E8A399-EFC6-0249-8DDC-6944008AFDC2}"/>
                </a:ext>
              </a:extLst>
            </p:cNvPr>
            <p:cNvSpPr txBox="1"/>
            <p:nvPr/>
          </p:nvSpPr>
          <p:spPr>
            <a:xfrm>
              <a:off x="7833971" y="3546256"/>
              <a:ext cx="2540000" cy="639534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zh-CN" altLang="en-US" sz="3000" dirty="0">
                  <a:solidFill>
                    <a:srgbClr val="42464B"/>
                  </a:solidFill>
                  <a:latin typeface="PingFang SC"/>
                  <a:ea typeface="PingFang SC"/>
                </a:rPr>
                <a:t>实践</a:t>
              </a:r>
              <a:endParaRPr lang="en-US" sz="1100" dirty="0"/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CBAEBA5E-35E1-1A48-894D-C7546041C693}"/>
                </a:ext>
              </a:extLst>
            </p:cNvPr>
            <p:cNvSpPr txBox="1"/>
            <p:nvPr/>
          </p:nvSpPr>
          <p:spPr>
            <a:xfrm>
              <a:off x="6868023" y="3543128"/>
              <a:ext cx="725884" cy="639465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PingFang SC"/>
                  <a:ea typeface="PingFang SC"/>
                </a:rPr>
                <a:t>3</a:t>
              </a:r>
              <a:endParaRPr lang="en-US" sz="1100" dirty="0"/>
            </a:p>
          </p:txBody>
        </p:sp>
      </p:grpSp>
      <p:grpSp>
        <p:nvGrpSpPr>
          <p:cNvPr id="20" name="Group 7">
            <a:extLst>
              <a:ext uri="{FF2B5EF4-FFF2-40B4-BE49-F238E27FC236}">
                <a16:creationId xmlns:a16="http://schemas.microsoft.com/office/drawing/2014/main" id="{399F4BFA-FBBD-004C-BE71-E8440AA073BD}"/>
              </a:ext>
            </a:extLst>
          </p:cNvPr>
          <p:cNvGrpSpPr/>
          <p:nvPr/>
        </p:nvGrpSpPr>
        <p:grpSpPr>
          <a:xfrm>
            <a:off x="6628435" y="4408163"/>
            <a:ext cx="3573722" cy="642663"/>
            <a:chOff x="6799497" y="4616091"/>
            <a:chExt cx="3573722" cy="642663"/>
          </a:xfrm>
        </p:grpSpPr>
        <p:pic>
          <p:nvPicPr>
            <p:cNvPr id="21" name="Picture 14">
              <a:extLst>
                <a:ext uri="{FF2B5EF4-FFF2-40B4-BE49-F238E27FC236}">
                  <a16:creationId xmlns:a16="http://schemas.microsoft.com/office/drawing/2014/main" id="{988264D7-92A8-7B41-8018-FE4291CC5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9497" y="4625267"/>
              <a:ext cx="856550" cy="625681"/>
            </a:xfrm>
            <a:prstGeom prst="rect">
              <a:avLst/>
            </a:prstGeom>
          </p:spPr>
        </p:pic>
        <p:sp>
          <p:nvSpPr>
            <p:cNvPr id="22" name="TextBox 15">
              <a:extLst>
                <a:ext uri="{FF2B5EF4-FFF2-40B4-BE49-F238E27FC236}">
                  <a16:creationId xmlns:a16="http://schemas.microsoft.com/office/drawing/2014/main" id="{63FF7D09-A0DE-9443-8993-2EFCB291855F}"/>
                </a:ext>
              </a:extLst>
            </p:cNvPr>
            <p:cNvSpPr txBox="1"/>
            <p:nvPr/>
          </p:nvSpPr>
          <p:spPr>
            <a:xfrm>
              <a:off x="7833219" y="4619220"/>
              <a:ext cx="2540000" cy="639534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zh-CN" altLang="en-US" sz="3000" dirty="0">
                  <a:solidFill>
                    <a:srgbClr val="42464B"/>
                  </a:solidFill>
                  <a:latin typeface="PingFang SC"/>
                  <a:ea typeface="PingFang SC"/>
                </a:rPr>
                <a:t>案例</a:t>
              </a:r>
              <a:endParaRPr lang="en-US" sz="1100" dirty="0"/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BD18D313-B9E9-A34E-8638-89E173C268C2}"/>
                </a:ext>
              </a:extLst>
            </p:cNvPr>
            <p:cNvSpPr txBox="1"/>
            <p:nvPr/>
          </p:nvSpPr>
          <p:spPr>
            <a:xfrm>
              <a:off x="6867272" y="4616091"/>
              <a:ext cx="725884" cy="639465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PingFang SC"/>
                  <a:ea typeface="PingFang SC"/>
                </a:rPr>
                <a:t>4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9262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858249EA-EE6E-6541-AFFD-0F64EC2F2119}"/>
              </a:ext>
            </a:extLst>
          </p:cNvPr>
          <p:cNvGrpSpPr/>
          <p:nvPr/>
        </p:nvGrpSpPr>
        <p:grpSpPr>
          <a:xfrm>
            <a:off x="320984" y="262254"/>
            <a:ext cx="3464326" cy="683077"/>
            <a:chOff x="6800249" y="1401091"/>
            <a:chExt cx="3464326" cy="683077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7554DD5A-2830-704D-86EA-F08B1A954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0249" y="1410266"/>
              <a:ext cx="856550" cy="625681"/>
            </a:xfrm>
            <a:prstGeom prst="rect">
              <a:avLst/>
            </a:prstGeom>
          </p:spPr>
        </p:pic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081E590A-4D72-5B49-A277-9BCEDAF5B3AA}"/>
                </a:ext>
              </a:extLst>
            </p:cNvPr>
            <p:cNvSpPr txBox="1"/>
            <p:nvPr/>
          </p:nvSpPr>
          <p:spPr>
            <a:xfrm>
              <a:off x="7724575" y="1410266"/>
              <a:ext cx="2540000" cy="673902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latinLnBrk="1">
                <a:lnSpc>
                  <a:spcPct val="116199"/>
                </a:lnSpc>
              </a:pPr>
              <a:r>
                <a:rPr lang="zh-CN" altLang="en-US" sz="3200" dirty="0">
                  <a:solidFill>
                    <a:srgbClr val="42464B"/>
                  </a:solidFill>
                  <a:latin typeface="PingFang SC"/>
                  <a:ea typeface="PingFang SC"/>
                </a:rPr>
                <a:t>演进</a:t>
              </a:r>
              <a:endParaRPr lang="en-US" altLang="zh-CN" sz="3200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47126011-FA86-BF47-AE75-419B9F123DB9}"/>
                </a:ext>
              </a:extLst>
            </p:cNvPr>
            <p:cNvSpPr txBox="1"/>
            <p:nvPr/>
          </p:nvSpPr>
          <p:spPr>
            <a:xfrm>
              <a:off x="6868025" y="1401091"/>
              <a:ext cx="725884" cy="639465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altLang="zh-CN" sz="3000" b="1" dirty="0">
                  <a:solidFill>
                    <a:srgbClr val="FFFFFF"/>
                  </a:solidFill>
                  <a:latin typeface="PingFang SC"/>
                  <a:ea typeface="PingFang SC"/>
                </a:rPr>
                <a:t>2</a:t>
              </a:r>
              <a:endParaRPr lang="en-US" sz="1100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B3B5065-C850-6749-97D7-CC94DB2518CD}"/>
              </a:ext>
            </a:extLst>
          </p:cNvPr>
          <p:cNvGrpSpPr/>
          <p:nvPr/>
        </p:nvGrpSpPr>
        <p:grpSpPr>
          <a:xfrm rot="5400000">
            <a:off x="10830636" y="426549"/>
            <a:ext cx="907644" cy="1037564"/>
            <a:chOff x="3587413" y="2029733"/>
            <a:chExt cx="3563542" cy="4015377"/>
          </a:xfrm>
        </p:grpSpPr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BD6D45B8-3CAF-554A-8CBD-82788A1674E8}"/>
                </a:ext>
              </a:extLst>
            </p:cNvPr>
            <p:cNvSpPr/>
            <p:nvPr/>
          </p:nvSpPr>
          <p:spPr>
            <a:xfrm>
              <a:off x="3914753" y="2546175"/>
              <a:ext cx="898224" cy="2856407"/>
            </a:xfrm>
            <a:custGeom>
              <a:avLst/>
              <a:gdLst/>
              <a:ahLst/>
              <a:cxnLst/>
              <a:rect l="l" t="t" r="r" b="b"/>
              <a:pathLst>
                <a:path w="898222" h="2856408">
                  <a:moveTo>
                    <a:pt x="427862" y="2811913"/>
                  </a:moveTo>
                  <a:cubicBezTo>
                    <a:pt x="313307" y="2720504"/>
                    <a:pt x="204943" y="2460567"/>
                    <a:pt x="130597" y="2108529"/>
                  </a:cubicBezTo>
                  <a:cubicBezTo>
                    <a:pt x="0" y="1418870"/>
                    <a:pt x="18129" y="555165"/>
                    <a:pt x="188162" y="181290"/>
                  </a:cubicBezTo>
                  <a:cubicBezTo>
                    <a:pt x="238773" y="80748"/>
                    <a:pt x="286348" y="21132"/>
                    <a:pt x="342916" y="12057"/>
                  </a:cubicBezTo>
                  <a:cubicBezTo>
                    <a:pt x="382153" y="0"/>
                    <a:pt x="422855" y="10801"/>
                    <a:pt x="465070" y="44483"/>
                  </a:cubicBezTo>
                  <a:cubicBezTo>
                    <a:pt x="579626" y="135891"/>
                    <a:pt x="687251" y="384394"/>
                    <a:pt x="762336" y="747866"/>
                  </a:cubicBezTo>
                  <a:cubicBezTo>
                    <a:pt x="898222" y="1430904"/>
                    <a:pt x="868777" y="2296406"/>
                    <a:pt x="698743" y="2670280"/>
                  </a:cubicBezTo>
                  <a:cubicBezTo>
                    <a:pt x="659436" y="2769014"/>
                    <a:pt x="605846" y="2823817"/>
                    <a:pt x="550017" y="2844315"/>
                  </a:cubicBezTo>
                  <a:cubicBezTo>
                    <a:pt x="510780" y="2856408"/>
                    <a:pt x="470066" y="2845595"/>
                    <a:pt x="427862" y="2811913"/>
                  </a:cubicBezTo>
                </a:path>
              </a:pathLst>
            </a:custGeom>
            <a:solidFill>
              <a:srgbClr val="6A8976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DABCCB57-C01E-6142-9BEE-04E8E187B847}"/>
                </a:ext>
              </a:extLst>
            </p:cNvPr>
            <p:cNvSpPr/>
            <p:nvPr/>
          </p:nvSpPr>
          <p:spPr>
            <a:xfrm>
              <a:off x="4708640" y="2552217"/>
              <a:ext cx="1097349" cy="3485863"/>
            </a:xfrm>
            <a:custGeom>
              <a:avLst/>
              <a:gdLst/>
              <a:ahLst/>
              <a:cxnLst/>
              <a:rect l="l" t="t" r="r" b="b"/>
              <a:pathLst>
                <a:path w="1097349" h="3485863">
                  <a:moveTo>
                    <a:pt x="525638" y="3427034"/>
                  </a:moveTo>
                  <a:cubicBezTo>
                    <a:pt x="387137" y="3316513"/>
                    <a:pt x="252728" y="3003229"/>
                    <a:pt x="162212" y="2573155"/>
                  </a:cubicBezTo>
                  <a:cubicBezTo>
                    <a:pt x="0" y="1738870"/>
                    <a:pt x="29551" y="688908"/>
                    <a:pt x="239829" y="227746"/>
                  </a:cubicBezTo>
                  <a:cubicBezTo>
                    <a:pt x="295037" y="109136"/>
                    <a:pt x="353189" y="36254"/>
                    <a:pt x="426315" y="18714"/>
                  </a:cubicBezTo>
                  <a:cubicBezTo>
                    <a:pt x="470817" y="0"/>
                    <a:pt x="523539" y="20393"/>
                    <a:pt x="571711" y="58830"/>
                  </a:cubicBezTo>
                  <a:cubicBezTo>
                    <a:pt x="710224" y="169351"/>
                    <a:pt x="844621" y="482635"/>
                    <a:pt x="929849" y="919330"/>
                  </a:cubicBezTo>
                  <a:cubicBezTo>
                    <a:pt x="1097349" y="1747006"/>
                    <a:pt x="1062510" y="2803589"/>
                    <a:pt x="857532" y="3258130"/>
                  </a:cubicBezTo>
                  <a:cubicBezTo>
                    <a:pt x="802312" y="3376740"/>
                    <a:pt x="744160" y="3449622"/>
                    <a:pt x="677050" y="3471964"/>
                  </a:cubicBezTo>
                  <a:cubicBezTo>
                    <a:pt x="626544" y="3485864"/>
                    <a:pt x="573810" y="3465483"/>
                    <a:pt x="525638" y="3427034"/>
                  </a:cubicBezTo>
                </a:path>
              </a:pathLst>
            </a:custGeom>
            <a:solidFill>
              <a:srgbClr val="4E6465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E4B93C41-A27E-2F4D-AEC5-2244141F95E1}"/>
                </a:ext>
              </a:extLst>
            </p:cNvPr>
            <p:cNvSpPr/>
            <p:nvPr/>
          </p:nvSpPr>
          <p:spPr>
            <a:xfrm>
              <a:off x="5570516" y="2101604"/>
              <a:ext cx="995071" cy="3160922"/>
            </a:xfrm>
            <a:custGeom>
              <a:avLst/>
              <a:gdLst/>
              <a:ahLst/>
              <a:cxnLst/>
              <a:rect l="l" t="t" r="r" b="b"/>
              <a:pathLst>
                <a:path w="995071" h="3160922">
                  <a:moveTo>
                    <a:pt x="475050" y="3111730"/>
                  </a:moveTo>
                  <a:cubicBezTo>
                    <a:pt x="348651" y="3010860"/>
                    <a:pt x="233227" y="2723345"/>
                    <a:pt x="151236" y="2332213"/>
                  </a:cubicBezTo>
                  <a:cubicBezTo>
                    <a:pt x="0" y="1570974"/>
                    <a:pt x="30899" y="618514"/>
                    <a:pt x="221841" y="206331"/>
                  </a:cubicBezTo>
                  <a:cubicBezTo>
                    <a:pt x="271866" y="94249"/>
                    <a:pt x="319499" y="34551"/>
                    <a:pt x="386644" y="12127"/>
                  </a:cubicBezTo>
                  <a:cubicBezTo>
                    <a:pt x="425881" y="0"/>
                    <a:pt x="472576" y="15555"/>
                    <a:pt x="520748" y="53980"/>
                  </a:cubicBezTo>
                  <a:cubicBezTo>
                    <a:pt x="647147" y="154851"/>
                    <a:pt x="767860" y="435744"/>
                    <a:pt x="849851" y="826877"/>
                  </a:cubicBezTo>
                  <a:cubicBezTo>
                    <a:pt x="995071" y="1583313"/>
                    <a:pt x="970188" y="2540576"/>
                    <a:pt x="779246" y="2952758"/>
                  </a:cubicBezTo>
                  <a:cubicBezTo>
                    <a:pt x="729221" y="3064840"/>
                    <a:pt x="670284" y="3126370"/>
                    <a:pt x="614442" y="3146951"/>
                  </a:cubicBezTo>
                  <a:cubicBezTo>
                    <a:pt x="563890" y="3160921"/>
                    <a:pt x="523211" y="3150167"/>
                    <a:pt x="475050" y="3111730"/>
                  </a:cubicBezTo>
                </a:path>
              </a:pathLst>
            </a:custGeom>
            <a:solidFill>
              <a:srgbClr val="3E565C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 dirty="0"/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90D38253-38DC-C643-91C2-D05F9865E919}"/>
                </a:ext>
              </a:extLst>
            </p:cNvPr>
            <p:cNvSpPr/>
            <p:nvPr/>
          </p:nvSpPr>
          <p:spPr>
            <a:xfrm>
              <a:off x="3587413" y="2583631"/>
              <a:ext cx="785027" cy="2774380"/>
            </a:xfrm>
            <a:custGeom>
              <a:avLst/>
              <a:gdLst/>
              <a:ahLst/>
              <a:cxnLst/>
              <a:rect l="l" t="t" r="r" b="b"/>
              <a:pathLst>
                <a:path w="785027" h="2774380">
                  <a:moveTo>
                    <a:pt x="785027" y="2774380"/>
                  </a:moveTo>
                  <a:cubicBezTo>
                    <a:pt x="660703" y="2707731"/>
                    <a:pt x="547262" y="2454451"/>
                    <a:pt x="464215" y="2051825"/>
                  </a:cubicBezTo>
                  <a:cubicBezTo>
                    <a:pt x="328845" y="1368740"/>
                    <a:pt x="353623" y="509648"/>
                    <a:pt x="529203" y="128941"/>
                  </a:cubicBezTo>
                  <a:cubicBezTo>
                    <a:pt x="554180" y="72929"/>
                    <a:pt x="579885" y="28341"/>
                    <a:pt x="612367" y="0"/>
                  </a:cubicBezTo>
                  <a:cubicBezTo>
                    <a:pt x="579885" y="28341"/>
                    <a:pt x="548153" y="68116"/>
                    <a:pt x="515682" y="96456"/>
                  </a:cubicBezTo>
                  <a:cubicBezTo>
                    <a:pt x="548165" y="68116"/>
                    <a:pt x="579897" y="28341"/>
                    <a:pt x="612367" y="0"/>
                  </a:cubicBezTo>
                  <a:cubicBezTo>
                    <a:pt x="569319" y="41607"/>
                    <a:pt x="526260" y="83202"/>
                    <a:pt x="489239" y="129610"/>
                  </a:cubicBezTo>
                  <a:cubicBezTo>
                    <a:pt x="489239" y="129610"/>
                    <a:pt x="489239" y="129610"/>
                    <a:pt x="483951" y="136244"/>
                  </a:cubicBezTo>
                  <a:cubicBezTo>
                    <a:pt x="483951" y="136244"/>
                    <a:pt x="483951" y="136244"/>
                    <a:pt x="478662" y="142865"/>
                  </a:cubicBezTo>
                  <a:cubicBezTo>
                    <a:pt x="473373" y="149486"/>
                    <a:pt x="468085" y="156120"/>
                    <a:pt x="462785" y="162753"/>
                  </a:cubicBezTo>
                  <a:cubicBezTo>
                    <a:pt x="452207" y="176007"/>
                    <a:pt x="446919" y="182640"/>
                    <a:pt x="436341" y="195895"/>
                  </a:cubicBezTo>
                  <a:lnTo>
                    <a:pt x="431053" y="202516"/>
                  </a:lnTo>
                  <a:cubicBezTo>
                    <a:pt x="403871" y="224235"/>
                    <a:pt x="394032" y="248925"/>
                    <a:pt x="372866" y="275446"/>
                  </a:cubicBezTo>
                  <a:cubicBezTo>
                    <a:pt x="367577" y="282067"/>
                    <a:pt x="367577" y="282067"/>
                    <a:pt x="362289" y="288700"/>
                  </a:cubicBezTo>
                  <a:cubicBezTo>
                    <a:pt x="351712" y="301955"/>
                    <a:pt x="335846" y="321842"/>
                    <a:pt x="325995" y="346544"/>
                  </a:cubicBezTo>
                  <a:cubicBezTo>
                    <a:pt x="325995" y="346544"/>
                    <a:pt x="325995" y="346544"/>
                    <a:pt x="320707" y="353177"/>
                  </a:cubicBezTo>
                  <a:cubicBezTo>
                    <a:pt x="315418" y="359810"/>
                    <a:pt x="268548" y="430908"/>
                    <a:pt x="212566" y="538142"/>
                  </a:cubicBezTo>
                  <a:lnTo>
                    <a:pt x="207277" y="544775"/>
                  </a:lnTo>
                  <a:cubicBezTo>
                    <a:pt x="201988" y="551396"/>
                    <a:pt x="202727" y="562843"/>
                    <a:pt x="192150" y="576097"/>
                  </a:cubicBezTo>
                  <a:cubicBezTo>
                    <a:pt x="186861" y="582719"/>
                    <a:pt x="187588" y="594165"/>
                    <a:pt x="187588" y="594165"/>
                  </a:cubicBezTo>
                  <a:cubicBezTo>
                    <a:pt x="182300" y="600787"/>
                    <a:pt x="177011" y="607420"/>
                    <a:pt x="177011" y="607420"/>
                  </a:cubicBezTo>
                  <a:cubicBezTo>
                    <a:pt x="171722" y="614053"/>
                    <a:pt x="172461" y="625488"/>
                    <a:pt x="162611" y="650189"/>
                  </a:cubicBezTo>
                  <a:cubicBezTo>
                    <a:pt x="157322" y="656822"/>
                    <a:pt x="157322" y="656822"/>
                    <a:pt x="152034" y="663443"/>
                  </a:cubicBezTo>
                  <a:cubicBezTo>
                    <a:pt x="152034" y="663443"/>
                    <a:pt x="146745" y="670077"/>
                    <a:pt x="147484" y="681511"/>
                  </a:cubicBezTo>
                  <a:cubicBezTo>
                    <a:pt x="147484" y="681511"/>
                    <a:pt x="147484" y="681511"/>
                    <a:pt x="142195" y="688145"/>
                  </a:cubicBezTo>
                  <a:cubicBezTo>
                    <a:pt x="136907" y="694766"/>
                    <a:pt x="137634" y="706213"/>
                    <a:pt x="132345" y="712846"/>
                  </a:cubicBezTo>
                  <a:cubicBezTo>
                    <a:pt x="127056" y="719467"/>
                    <a:pt x="127056" y="719467"/>
                    <a:pt x="127056" y="719467"/>
                  </a:cubicBezTo>
                  <a:cubicBezTo>
                    <a:pt x="122506" y="737535"/>
                    <a:pt x="117957" y="755603"/>
                    <a:pt x="108106" y="780292"/>
                  </a:cubicBezTo>
                  <a:lnTo>
                    <a:pt x="102818" y="786926"/>
                  </a:lnTo>
                  <a:lnTo>
                    <a:pt x="108845" y="791727"/>
                  </a:lnTo>
                  <a:cubicBezTo>
                    <a:pt x="83868" y="847739"/>
                    <a:pt x="80045" y="877254"/>
                    <a:pt x="56545" y="956147"/>
                  </a:cubicBezTo>
                  <a:cubicBezTo>
                    <a:pt x="56545" y="956147"/>
                    <a:pt x="51257" y="962768"/>
                    <a:pt x="52734" y="985650"/>
                  </a:cubicBezTo>
                  <a:cubicBezTo>
                    <a:pt x="48172" y="1003718"/>
                    <a:pt x="38334" y="1028407"/>
                    <a:pt x="39800" y="1051289"/>
                  </a:cubicBezTo>
                  <a:lnTo>
                    <a:pt x="34511" y="1057922"/>
                  </a:lnTo>
                  <a:cubicBezTo>
                    <a:pt x="35250" y="1069357"/>
                    <a:pt x="29961" y="1075990"/>
                    <a:pt x="30688" y="1087425"/>
                  </a:cubicBezTo>
                  <a:cubicBezTo>
                    <a:pt x="31427" y="1098859"/>
                    <a:pt x="26138" y="1105493"/>
                    <a:pt x="21577" y="1123561"/>
                  </a:cubicBezTo>
                  <a:cubicBezTo>
                    <a:pt x="22316" y="1134995"/>
                    <a:pt x="22316" y="1134995"/>
                    <a:pt x="23054" y="1146442"/>
                  </a:cubicBezTo>
                  <a:cubicBezTo>
                    <a:pt x="23054" y="1146442"/>
                    <a:pt x="23054" y="1146442"/>
                    <a:pt x="17766" y="1153063"/>
                  </a:cubicBezTo>
                  <a:cubicBezTo>
                    <a:pt x="17766" y="1153063"/>
                    <a:pt x="17766" y="1153063"/>
                    <a:pt x="23793" y="1157865"/>
                  </a:cubicBezTo>
                  <a:cubicBezTo>
                    <a:pt x="13943" y="1182566"/>
                    <a:pt x="15421" y="1205436"/>
                    <a:pt x="11598" y="1234939"/>
                  </a:cubicBezTo>
                  <a:cubicBezTo>
                    <a:pt x="11598" y="1234939"/>
                    <a:pt x="6309" y="1241560"/>
                    <a:pt x="12336" y="1246373"/>
                  </a:cubicBezTo>
                  <a:cubicBezTo>
                    <a:pt x="3225" y="1282509"/>
                    <a:pt x="880" y="1334894"/>
                    <a:pt x="4550" y="1392068"/>
                  </a:cubicBezTo>
                  <a:cubicBezTo>
                    <a:pt x="5289" y="1403514"/>
                    <a:pt x="0" y="1410136"/>
                    <a:pt x="739" y="1421582"/>
                  </a:cubicBezTo>
                  <a:cubicBezTo>
                    <a:pt x="2205" y="1444452"/>
                    <a:pt x="3671" y="1467322"/>
                    <a:pt x="5148" y="1490203"/>
                  </a:cubicBezTo>
                  <a:cubicBezTo>
                    <a:pt x="5148" y="1490203"/>
                    <a:pt x="11176" y="1495005"/>
                    <a:pt x="5887" y="1501638"/>
                  </a:cubicBezTo>
                  <a:cubicBezTo>
                    <a:pt x="6626" y="1513085"/>
                    <a:pt x="7353" y="1524519"/>
                    <a:pt x="13392" y="1529321"/>
                  </a:cubicBezTo>
                  <a:cubicBezTo>
                    <a:pt x="8103" y="1535942"/>
                    <a:pt x="14131" y="1540756"/>
                    <a:pt x="14131" y="1540756"/>
                  </a:cubicBezTo>
                  <a:cubicBezTo>
                    <a:pt x="8842" y="1547389"/>
                    <a:pt x="9569" y="1558824"/>
                    <a:pt x="15596" y="1563637"/>
                  </a:cubicBezTo>
                  <a:cubicBezTo>
                    <a:pt x="18540" y="1609377"/>
                    <a:pt x="20744" y="1643693"/>
                    <a:pt x="28976" y="1682811"/>
                  </a:cubicBezTo>
                  <a:cubicBezTo>
                    <a:pt x="28976" y="1682811"/>
                    <a:pt x="28976" y="1682811"/>
                    <a:pt x="29715" y="1694246"/>
                  </a:cubicBezTo>
                  <a:cubicBezTo>
                    <a:pt x="30454" y="1705692"/>
                    <a:pt x="31181" y="1717115"/>
                    <a:pt x="37947" y="1733364"/>
                  </a:cubicBezTo>
                  <a:cubicBezTo>
                    <a:pt x="37947" y="1733364"/>
                    <a:pt x="37947" y="1733364"/>
                    <a:pt x="43974" y="1738177"/>
                  </a:cubicBezTo>
                  <a:cubicBezTo>
                    <a:pt x="39413" y="1756245"/>
                    <a:pt x="46179" y="1772482"/>
                    <a:pt x="46906" y="1783916"/>
                  </a:cubicBezTo>
                  <a:cubicBezTo>
                    <a:pt x="60427" y="1816413"/>
                    <a:pt x="67920" y="1844084"/>
                    <a:pt x="68659" y="1855531"/>
                  </a:cubicBezTo>
                  <a:cubicBezTo>
                    <a:pt x="82179" y="1888027"/>
                    <a:pt x="89672" y="1915699"/>
                    <a:pt x="97177" y="1943370"/>
                  </a:cubicBezTo>
                  <a:cubicBezTo>
                    <a:pt x="97177" y="1943370"/>
                    <a:pt x="97177" y="1943370"/>
                    <a:pt x="97916" y="1954817"/>
                  </a:cubicBezTo>
                  <a:cubicBezTo>
                    <a:pt x="103943" y="1959618"/>
                    <a:pt x="103943" y="1959618"/>
                    <a:pt x="104671" y="1971065"/>
                  </a:cubicBezTo>
                  <a:cubicBezTo>
                    <a:pt x="110698" y="1975867"/>
                    <a:pt x="110698" y="1975867"/>
                    <a:pt x="110698" y="1975867"/>
                  </a:cubicBezTo>
                  <a:cubicBezTo>
                    <a:pt x="111437" y="1987313"/>
                    <a:pt x="112175" y="1998736"/>
                    <a:pt x="118203" y="2003538"/>
                  </a:cubicBezTo>
                  <a:cubicBezTo>
                    <a:pt x="124230" y="2008351"/>
                    <a:pt x="124230" y="2008351"/>
                    <a:pt x="124230" y="2008351"/>
                  </a:cubicBezTo>
                  <a:cubicBezTo>
                    <a:pt x="124969" y="2019798"/>
                    <a:pt x="130985" y="2024600"/>
                    <a:pt x="131723" y="2036023"/>
                  </a:cubicBezTo>
                  <a:cubicBezTo>
                    <a:pt x="131723" y="2036023"/>
                    <a:pt x="131723" y="2036023"/>
                    <a:pt x="137751" y="2040836"/>
                  </a:cubicBezTo>
                  <a:cubicBezTo>
                    <a:pt x="132462" y="2047458"/>
                    <a:pt x="138490" y="2052271"/>
                    <a:pt x="144505" y="2057084"/>
                  </a:cubicBezTo>
                  <a:cubicBezTo>
                    <a:pt x="139217" y="2063706"/>
                    <a:pt x="145244" y="2068519"/>
                    <a:pt x="145244" y="2068519"/>
                  </a:cubicBezTo>
                  <a:cubicBezTo>
                    <a:pt x="151271" y="2073333"/>
                    <a:pt x="145983" y="2079966"/>
                    <a:pt x="152010" y="2084768"/>
                  </a:cubicBezTo>
                  <a:cubicBezTo>
                    <a:pt x="165531" y="2117264"/>
                    <a:pt x="185079" y="2154551"/>
                    <a:pt x="197861" y="2175600"/>
                  </a:cubicBezTo>
                  <a:cubicBezTo>
                    <a:pt x="210642" y="2196650"/>
                    <a:pt x="230190" y="2233960"/>
                    <a:pt x="242972" y="2255010"/>
                  </a:cubicBezTo>
                  <a:lnTo>
                    <a:pt x="249000" y="2259812"/>
                  </a:lnTo>
                  <a:cubicBezTo>
                    <a:pt x="267809" y="2285676"/>
                    <a:pt x="280591" y="2306725"/>
                    <a:pt x="300139" y="2344024"/>
                  </a:cubicBezTo>
                  <a:cubicBezTo>
                    <a:pt x="306166" y="2348837"/>
                    <a:pt x="306166" y="2348837"/>
                    <a:pt x="312182" y="2353639"/>
                  </a:cubicBezTo>
                  <a:cubicBezTo>
                    <a:pt x="312182" y="2353639"/>
                    <a:pt x="312182" y="2353639"/>
                    <a:pt x="318209" y="2358440"/>
                  </a:cubicBezTo>
                  <a:cubicBezTo>
                    <a:pt x="318209" y="2358440"/>
                    <a:pt x="318948" y="2369887"/>
                    <a:pt x="324975" y="2374689"/>
                  </a:cubicBezTo>
                  <a:cubicBezTo>
                    <a:pt x="324975" y="2374689"/>
                    <a:pt x="324975" y="2374689"/>
                    <a:pt x="331003" y="2379490"/>
                  </a:cubicBezTo>
                  <a:cubicBezTo>
                    <a:pt x="343046" y="2389106"/>
                    <a:pt x="343785" y="2400540"/>
                    <a:pt x="355839" y="2410156"/>
                  </a:cubicBezTo>
                  <a:cubicBezTo>
                    <a:pt x="368621" y="2431217"/>
                    <a:pt x="380676" y="2440821"/>
                    <a:pt x="393458" y="2461871"/>
                  </a:cubicBezTo>
                  <a:cubicBezTo>
                    <a:pt x="393458" y="2461871"/>
                    <a:pt x="399485" y="2466684"/>
                    <a:pt x="405513" y="2471486"/>
                  </a:cubicBezTo>
                  <a:cubicBezTo>
                    <a:pt x="424322" y="2497337"/>
                    <a:pt x="448420" y="2516579"/>
                    <a:pt x="448420" y="2516579"/>
                  </a:cubicBezTo>
                  <a:cubicBezTo>
                    <a:pt x="448420" y="2516579"/>
                    <a:pt x="448420" y="2516579"/>
                    <a:pt x="454447" y="2521381"/>
                  </a:cubicBezTo>
                  <a:cubicBezTo>
                    <a:pt x="466490" y="2530996"/>
                    <a:pt x="479284" y="2552046"/>
                    <a:pt x="485311" y="2556860"/>
                  </a:cubicBezTo>
                  <a:cubicBezTo>
                    <a:pt x="491338" y="2561661"/>
                    <a:pt x="497354" y="2566463"/>
                    <a:pt x="503381" y="2571288"/>
                  </a:cubicBezTo>
                  <a:cubicBezTo>
                    <a:pt x="509409" y="2576090"/>
                    <a:pt x="521464" y="2585717"/>
                    <a:pt x="521464" y="2585717"/>
                  </a:cubicBezTo>
                  <a:cubicBezTo>
                    <a:pt x="581714" y="2633792"/>
                    <a:pt x="599785" y="2648209"/>
                    <a:pt x="635937" y="2677055"/>
                  </a:cubicBezTo>
                  <a:cubicBezTo>
                    <a:pt x="635937" y="2677055"/>
                    <a:pt x="678117" y="2710702"/>
                    <a:pt x="743656" y="2752144"/>
                  </a:cubicBezTo>
                  <a:cubicBezTo>
                    <a:pt x="755641" y="2761783"/>
                    <a:pt x="772984" y="2764765"/>
                    <a:pt x="785027" y="2774380"/>
                  </a:cubicBezTo>
                </a:path>
              </a:pathLst>
            </a:custGeom>
            <a:solidFill>
              <a:srgbClr val="4372C4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28980739-7DE2-2448-8108-8D7294857F60}"/>
                </a:ext>
              </a:extLst>
            </p:cNvPr>
            <p:cNvSpPr/>
            <p:nvPr/>
          </p:nvSpPr>
          <p:spPr>
            <a:xfrm>
              <a:off x="4185817" y="2580649"/>
              <a:ext cx="1174498" cy="3464461"/>
            </a:xfrm>
            <a:custGeom>
              <a:avLst/>
              <a:gdLst/>
              <a:ahLst/>
              <a:cxnLst/>
              <a:rect l="l" t="t" r="r" b="b"/>
              <a:pathLst>
                <a:path w="1174498" h="3464461">
                  <a:moveTo>
                    <a:pt x="699436" y="2554195"/>
                  </a:moveTo>
                  <a:cubicBezTo>
                    <a:pt x="526049" y="1720719"/>
                    <a:pt x="561381" y="662763"/>
                    <a:pt x="766769" y="207553"/>
                  </a:cubicBezTo>
                  <a:cubicBezTo>
                    <a:pt x="806932" y="120124"/>
                    <a:pt x="854589" y="60403"/>
                    <a:pt x="903711" y="23562"/>
                  </a:cubicBezTo>
                  <a:cubicBezTo>
                    <a:pt x="920327" y="15098"/>
                    <a:pt x="936944" y="6633"/>
                    <a:pt x="959587" y="2982"/>
                  </a:cubicBezTo>
                  <a:cubicBezTo>
                    <a:pt x="942244" y="0"/>
                    <a:pt x="925627" y="8465"/>
                    <a:pt x="909011" y="16929"/>
                  </a:cubicBezTo>
                  <a:cubicBezTo>
                    <a:pt x="902984" y="12128"/>
                    <a:pt x="897695" y="18761"/>
                    <a:pt x="891668" y="13947"/>
                  </a:cubicBezTo>
                  <a:cubicBezTo>
                    <a:pt x="875051" y="22412"/>
                    <a:pt x="863735" y="24243"/>
                    <a:pt x="847119" y="32708"/>
                  </a:cubicBezTo>
                  <a:cubicBezTo>
                    <a:pt x="847119" y="32708"/>
                    <a:pt x="841080" y="27894"/>
                    <a:pt x="835791" y="34528"/>
                  </a:cubicBezTo>
                  <a:cubicBezTo>
                    <a:pt x="824463" y="36359"/>
                    <a:pt x="807847" y="44824"/>
                    <a:pt x="791231" y="53288"/>
                  </a:cubicBezTo>
                  <a:cubicBezTo>
                    <a:pt x="785203" y="48475"/>
                    <a:pt x="785203" y="48475"/>
                    <a:pt x="779915" y="55120"/>
                  </a:cubicBezTo>
                  <a:cubicBezTo>
                    <a:pt x="768587" y="56951"/>
                    <a:pt x="757271" y="58771"/>
                    <a:pt x="740654" y="67235"/>
                  </a:cubicBezTo>
                  <a:cubicBezTo>
                    <a:pt x="740654" y="67235"/>
                    <a:pt x="735354" y="73869"/>
                    <a:pt x="729338" y="69067"/>
                  </a:cubicBezTo>
                  <a:cubicBezTo>
                    <a:pt x="724038" y="75700"/>
                    <a:pt x="712722" y="77531"/>
                    <a:pt x="701394" y="79351"/>
                  </a:cubicBezTo>
                  <a:cubicBezTo>
                    <a:pt x="696106" y="85984"/>
                    <a:pt x="684778" y="87816"/>
                    <a:pt x="684778" y="87816"/>
                  </a:cubicBezTo>
                  <a:cubicBezTo>
                    <a:pt x="673462" y="89647"/>
                    <a:pt x="668162" y="96280"/>
                    <a:pt x="656846" y="98100"/>
                  </a:cubicBezTo>
                  <a:cubicBezTo>
                    <a:pt x="651545" y="104733"/>
                    <a:pt x="640229" y="106565"/>
                    <a:pt x="640229" y="106565"/>
                  </a:cubicBezTo>
                  <a:cubicBezTo>
                    <a:pt x="634929" y="113198"/>
                    <a:pt x="628913" y="108396"/>
                    <a:pt x="623613" y="115029"/>
                  </a:cubicBezTo>
                  <a:cubicBezTo>
                    <a:pt x="612297" y="116861"/>
                    <a:pt x="601696" y="130127"/>
                    <a:pt x="590380" y="131958"/>
                  </a:cubicBezTo>
                  <a:cubicBezTo>
                    <a:pt x="590380" y="131958"/>
                    <a:pt x="590380" y="131958"/>
                    <a:pt x="585091" y="138592"/>
                  </a:cubicBezTo>
                  <a:cubicBezTo>
                    <a:pt x="573764" y="140411"/>
                    <a:pt x="557147" y="148876"/>
                    <a:pt x="545831" y="150707"/>
                  </a:cubicBezTo>
                  <a:cubicBezTo>
                    <a:pt x="540531" y="157341"/>
                    <a:pt x="540531" y="157341"/>
                    <a:pt x="540531" y="157341"/>
                  </a:cubicBezTo>
                  <a:cubicBezTo>
                    <a:pt x="523915" y="165805"/>
                    <a:pt x="507298" y="174270"/>
                    <a:pt x="490682" y="182734"/>
                  </a:cubicBezTo>
                  <a:cubicBezTo>
                    <a:pt x="474065" y="191199"/>
                    <a:pt x="457449" y="199664"/>
                    <a:pt x="446860" y="212930"/>
                  </a:cubicBezTo>
                  <a:cubicBezTo>
                    <a:pt x="440833" y="208128"/>
                    <a:pt x="440833" y="208128"/>
                    <a:pt x="435544" y="214761"/>
                  </a:cubicBezTo>
                  <a:cubicBezTo>
                    <a:pt x="424216" y="216581"/>
                    <a:pt x="413627" y="229859"/>
                    <a:pt x="397011" y="238324"/>
                  </a:cubicBezTo>
                  <a:cubicBezTo>
                    <a:pt x="397011" y="238324"/>
                    <a:pt x="391711" y="244957"/>
                    <a:pt x="380395" y="246788"/>
                  </a:cubicBezTo>
                  <a:cubicBezTo>
                    <a:pt x="363778" y="255253"/>
                    <a:pt x="353189" y="268531"/>
                    <a:pt x="336573" y="276984"/>
                  </a:cubicBezTo>
                  <a:cubicBezTo>
                    <a:pt x="298040" y="300546"/>
                    <a:pt x="256423" y="365081"/>
                    <a:pt x="215521" y="441063"/>
                  </a:cubicBezTo>
                  <a:cubicBezTo>
                    <a:pt x="30583" y="858282"/>
                    <a:pt x="0" y="1811400"/>
                    <a:pt x="151635" y="2573237"/>
                  </a:cubicBezTo>
                  <a:cubicBezTo>
                    <a:pt x="250290" y="3042969"/>
                    <a:pt x="394584" y="3331881"/>
                    <a:pt x="534832" y="3378641"/>
                  </a:cubicBezTo>
                  <a:cubicBezTo>
                    <a:pt x="546887" y="3388245"/>
                    <a:pt x="558203" y="3386425"/>
                    <a:pt x="581585" y="3394209"/>
                  </a:cubicBezTo>
                  <a:cubicBezTo>
                    <a:pt x="581585" y="3394209"/>
                    <a:pt x="587613" y="3399022"/>
                    <a:pt x="598929" y="3397203"/>
                  </a:cubicBezTo>
                  <a:cubicBezTo>
                    <a:pt x="604956" y="3402004"/>
                    <a:pt x="622311" y="3404986"/>
                    <a:pt x="639655" y="3407968"/>
                  </a:cubicBezTo>
                  <a:lnTo>
                    <a:pt x="645682" y="3412782"/>
                  </a:lnTo>
                  <a:cubicBezTo>
                    <a:pt x="663025" y="3415764"/>
                    <a:pt x="680381" y="3418746"/>
                    <a:pt x="697724" y="3421728"/>
                  </a:cubicBezTo>
                  <a:cubicBezTo>
                    <a:pt x="709767" y="3431343"/>
                    <a:pt x="727122" y="3434325"/>
                    <a:pt x="744466" y="3437307"/>
                  </a:cubicBezTo>
                  <a:cubicBezTo>
                    <a:pt x="744466" y="3437307"/>
                    <a:pt x="744466" y="3437307"/>
                    <a:pt x="749754" y="3430673"/>
                  </a:cubicBezTo>
                  <a:cubicBezTo>
                    <a:pt x="761809" y="3440289"/>
                    <a:pt x="773137" y="3438469"/>
                    <a:pt x="790480" y="3441451"/>
                  </a:cubicBezTo>
                  <a:lnTo>
                    <a:pt x="796508" y="3446252"/>
                  </a:lnTo>
                  <a:cubicBezTo>
                    <a:pt x="807824" y="3444433"/>
                    <a:pt x="819151" y="3442590"/>
                    <a:pt x="831194" y="3452216"/>
                  </a:cubicBezTo>
                  <a:cubicBezTo>
                    <a:pt x="836495" y="3445584"/>
                    <a:pt x="842510" y="3450397"/>
                    <a:pt x="842510" y="3450397"/>
                  </a:cubicBezTo>
                  <a:cubicBezTo>
                    <a:pt x="853838" y="3448565"/>
                    <a:pt x="859854" y="3453379"/>
                    <a:pt x="871182" y="3451559"/>
                  </a:cubicBezTo>
                  <a:cubicBezTo>
                    <a:pt x="877209" y="3456361"/>
                    <a:pt x="888525" y="3454541"/>
                    <a:pt x="888525" y="3454541"/>
                  </a:cubicBezTo>
                  <a:cubicBezTo>
                    <a:pt x="899841" y="3452710"/>
                    <a:pt x="905868" y="3457523"/>
                    <a:pt x="905868" y="3457523"/>
                  </a:cubicBezTo>
                  <a:cubicBezTo>
                    <a:pt x="917184" y="3455703"/>
                    <a:pt x="928512" y="3453860"/>
                    <a:pt x="945867" y="3456842"/>
                  </a:cubicBezTo>
                  <a:cubicBezTo>
                    <a:pt x="945867" y="3456842"/>
                    <a:pt x="951895" y="3461656"/>
                    <a:pt x="957183" y="3455022"/>
                  </a:cubicBezTo>
                  <a:cubicBezTo>
                    <a:pt x="963211" y="3459824"/>
                    <a:pt x="980566" y="3462806"/>
                    <a:pt x="991882" y="3460986"/>
                  </a:cubicBezTo>
                  <a:lnTo>
                    <a:pt x="1003210" y="3459167"/>
                  </a:lnTo>
                  <a:cubicBezTo>
                    <a:pt x="1020553" y="3462149"/>
                    <a:pt x="1031869" y="3460317"/>
                    <a:pt x="1049224" y="3463299"/>
                  </a:cubicBezTo>
                  <a:cubicBezTo>
                    <a:pt x="1054525" y="3456678"/>
                    <a:pt x="1060552" y="3461479"/>
                    <a:pt x="1060552" y="3461479"/>
                  </a:cubicBezTo>
                  <a:cubicBezTo>
                    <a:pt x="1077895" y="3464461"/>
                    <a:pt x="1094512" y="3455997"/>
                    <a:pt x="1100539" y="3460799"/>
                  </a:cubicBezTo>
                  <a:cubicBezTo>
                    <a:pt x="1111867" y="3458979"/>
                    <a:pt x="1117883" y="3463780"/>
                    <a:pt x="1123183" y="3457147"/>
                  </a:cubicBezTo>
                  <a:cubicBezTo>
                    <a:pt x="1140526" y="3460129"/>
                    <a:pt x="1163182" y="3456466"/>
                    <a:pt x="1174498" y="3454635"/>
                  </a:cubicBezTo>
                  <a:cubicBezTo>
                    <a:pt x="1151854" y="3458298"/>
                    <a:pt x="1134511" y="3455316"/>
                    <a:pt x="1117156" y="3452334"/>
                  </a:cubicBezTo>
                  <a:cubicBezTo>
                    <a:pt x="964852" y="3395946"/>
                    <a:pt x="801749" y="3081160"/>
                    <a:pt x="699436" y="2554195"/>
                  </a:cubicBezTo>
                </a:path>
              </a:pathLst>
            </a:custGeom>
            <a:solidFill>
              <a:srgbClr val="EC7D31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A2D5BA62-705A-694C-B955-069C64898585}"/>
                </a:ext>
              </a:extLst>
            </p:cNvPr>
            <p:cNvSpPr/>
            <p:nvPr/>
          </p:nvSpPr>
          <p:spPr>
            <a:xfrm>
              <a:off x="4951559" y="2029733"/>
              <a:ext cx="1282393" cy="3516869"/>
            </a:xfrm>
            <a:custGeom>
              <a:avLst/>
              <a:gdLst/>
              <a:ahLst/>
              <a:cxnLst/>
              <a:rect l="l" t="t" r="r" b="b"/>
              <a:pathLst>
                <a:path w="1282393" h="3516869">
                  <a:moveTo>
                    <a:pt x="670811" y="3476190"/>
                  </a:moveTo>
                  <a:cubicBezTo>
                    <a:pt x="986276" y="3402133"/>
                    <a:pt x="1200061" y="3257789"/>
                    <a:pt x="1282392" y="3204031"/>
                  </a:cubicBezTo>
                  <a:cubicBezTo>
                    <a:pt x="1107140" y="3324813"/>
                    <a:pt x="904847" y="3022224"/>
                    <a:pt x="780113" y="2412304"/>
                  </a:cubicBezTo>
                  <a:cubicBezTo>
                    <a:pt x="628561" y="1650643"/>
                    <a:pt x="659178" y="697713"/>
                    <a:pt x="850132" y="285389"/>
                  </a:cubicBezTo>
                  <a:cubicBezTo>
                    <a:pt x="925896" y="128648"/>
                    <a:pt x="1002200" y="70088"/>
                    <a:pt x="1089656" y="96433"/>
                  </a:cubicBezTo>
                  <a:cubicBezTo>
                    <a:pt x="791887" y="0"/>
                    <a:pt x="541410" y="17316"/>
                    <a:pt x="450131" y="20498"/>
                  </a:cubicBezTo>
                  <a:cubicBezTo>
                    <a:pt x="376184" y="26650"/>
                    <a:pt x="306634" y="101469"/>
                    <a:pt x="240732" y="233498"/>
                  </a:cubicBezTo>
                  <a:cubicBezTo>
                    <a:pt x="30078" y="695259"/>
                    <a:pt x="0" y="1746360"/>
                    <a:pt x="173293" y="2579659"/>
                  </a:cubicBezTo>
                  <a:cubicBezTo>
                    <a:pt x="292715" y="3196201"/>
                    <a:pt x="490435" y="3516869"/>
                    <a:pt x="670811" y="3476190"/>
                  </a:cubicBezTo>
                </a:path>
              </a:pathLst>
            </a:custGeom>
            <a:solidFill>
              <a:srgbClr val="5C9CD5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 dirty="0"/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8D59C450-4B05-6C40-AB20-FA4BA7C2C023}"/>
                </a:ext>
              </a:extLst>
            </p:cNvPr>
            <p:cNvSpPr/>
            <p:nvPr/>
          </p:nvSpPr>
          <p:spPr>
            <a:xfrm>
              <a:off x="5923313" y="2678918"/>
              <a:ext cx="1227642" cy="2975194"/>
            </a:xfrm>
            <a:custGeom>
              <a:avLst/>
              <a:gdLst/>
              <a:ahLst/>
              <a:cxnLst/>
              <a:rect l="l" t="t" r="r" b="b"/>
              <a:pathLst>
                <a:path w="1227642" h="2975194">
                  <a:moveTo>
                    <a:pt x="614314" y="2817325"/>
                  </a:moveTo>
                  <a:cubicBezTo>
                    <a:pt x="695085" y="2740792"/>
                    <a:pt x="780407" y="2646225"/>
                    <a:pt x="864251" y="2528778"/>
                  </a:cubicBezTo>
                  <a:cubicBezTo>
                    <a:pt x="895971" y="2489026"/>
                    <a:pt x="932241" y="2431206"/>
                    <a:pt x="957934" y="2386652"/>
                  </a:cubicBezTo>
                  <a:cubicBezTo>
                    <a:pt x="973061" y="2355353"/>
                    <a:pt x="993465" y="2317421"/>
                    <a:pt x="1008592" y="2286110"/>
                  </a:cubicBezTo>
                  <a:cubicBezTo>
                    <a:pt x="1024458" y="2266234"/>
                    <a:pt x="1039585" y="2234935"/>
                    <a:pt x="1049412" y="2210246"/>
                  </a:cubicBezTo>
                  <a:cubicBezTo>
                    <a:pt x="1094781" y="2116313"/>
                    <a:pt x="1118281" y="2037455"/>
                    <a:pt x="1151608" y="1933931"/>
                  </a:cubicBezTo>
                  <a:cubicBezTo>
                    <a:pt x="1179657" y="1837017"/>
                    <a:pt x="1195652" y="1730499"/>
                    <a:pt x="1203274" y="1671517"/>
                  </a:cubicBezTo>
                  <a:cubicBezTo>
                    <a:pt x="1210908" y="1612547"/>
                    <a:pt x="1227642" y="1517452"/>
                    <a:pt x="1218097" y="1368858"/>
                  </a:cubicBezTo>
                  <a:cubicBezTo>
                    <a:pt x="1218237" y="1282216"/>
                    <a:pt x="1206335" y="1185959"/>
                    <a:pt x="1189144" y="1096336"/>
                  </a:cubicBezTo>
                  <a:cubicBezTo>
                    <a:pt x="1156228" y="939946"/>
                    <a:pt x="1084251" y="708995"/>
                    <a:pt x="927081" y="485992"/>
                  </a:cubicBezTo>
                  <a:cubicBezTo>
                    <a:pt x="902256" y="455339"/>
                    <a:pt x="827067" y="351956"/>
                    <a:pt x="711174" y="237784"/>
                  </a:cubicBezTo>
                  <a:cubicBezTo>
                    <a:pt x="693104" y="223367"/>
                    <a:pt x="644943" y="184930"/>
                    <a:pt x="584716" y="136878"/>
                  </a:cubicBezTo>
                  <a:cubicBezTo>
                    <a:pt x="560630" y="117648"/>
                    <a:pt x="531255" y="105062"/>
                    <a:pt x="513185" y="90645"/>
                  </a:cubicBezTo>
                  <a:cubicBezTo>
                    <a:pt x="489099" y="71427"/>
                    <a:pt x="459724" y="58830"/>
                    <a:pt x="441653" y="44413"/>
                  </a:cubicBezTo>
                  <a:cubicBezTo>
                    <a:pt x="358829" y="0"/>
                    <a:pt x="270553" y="48862"/>
                    <a:pt x="200217" y="198772"/>
                  </a:cubicBezTo>
                  <a:cubicBezTo>
                    <a:pt x="24743" y="579279"/>
                    <a:pt x="0" y="1437913"/>
                    <a:pt x="141339" y="2125435"/>
                  </a:cubicBezTo>
                  <a:cubicBezTo>
                    <a:pt x="258732" y="2707109"/>
                    <a:pt x="458797" y="2975194"/>
                    <a:pt x="614314" y="2817325"/>
                  </a:cubicBezTo>
                </a:path>
              </a:pathLst>
            </a:custGeom>
            <a:solidFill>
              <a:srgbClr val="F8BA00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</p:grp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634A7298-48B2-0643-9FB9-00427A553010}"/>
              </a:ext>
            </a:extLst>
          </p:cNvPr>
          <p:cNvCxnSpPr>
            <a:cxnSpLocks/>
          </p:cNvCxnSpPr>
          <p:nvPr/>
        </p:nvCxnSpPr>
        <p:spPr>
          <a:xfrm>
            <a:off x="9574665" y="850174"/>
            <a:ext cx="1107996" cy="0"/>
          </a:xfrm>
          <a:prstGeom prst="straightConnector1">
            <a:avLst/>
          </a:prstGeom>
          <a:ln w="34925">
            <a:solidFill>
              <a:srgbClr val="D26D2C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29BBAE0-7D81-4449-8E62-FFF1AF2501DA}"/>
              </a:ext>
            </a:extLst>
          </p:cNvPr>
          <p:cNvSpPr txBox="1"/>
          <p:nvPr/>
        </p:nvSpPr>
        <p:spPr>
          <a:xfrm>
            <a:off x="9574665" y="4748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D26D2C"/>
                </a:solidFill>
              </a:rPr>
              <a:t>水平分库</a:t>
            </a:r>
          </a:p>
        </p:txBody>
      </p:sp>
    </p:spTree>
    <p:extLst>
      <p:ext uri="{BB962C8B-B14F-4D97-AF65-F5344CB8AC3E}">
        <p14:creationId xmlns:p14="http://schemas.microsoft.com/office/powerpoint/2010/main" val="2030430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858249EA-EE6E-6541-AFFD-0F64EC2F2119}"/>
              </a:ext>
            </a:extLst>
          </p:cNvPr>
          <p:cNvGrpSpPr/>
          <p:nvPr/>
        </p:nvGrpSpPr>
        <p:grpSpPr>
          <a:xfrm>
            <a:off x="320984" y="262254"/>
            <a:ext cx="3464326" cy="683077"/>
            <a:chOff x="6800249" y="1401091"/>
            <a:chExt cx="3464326" cy="683077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7554DD5A-2830-704D-86EA-F08B1A954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0249" y="1410266"/>
              <a:ext cx="856550" cy="625681"/>
            </a:xfrm>
            <a:prstGeom prst="rect">
              <a:avLst/>
            </a:prstGeom>
          </p:spPr>
        </p:pic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081E590A-4D72-5B49-A277-9BCEDAF5B3AA}"/>
                </a:ext>
              </a:extLst>
            </p:cNvPr>
            <p:cNvSpPr txBox="1"/>
            <p:nvPr/>
          </p:nvSpPr>
          <p:spPr>
            <a:xfrm>
              <a:off x="7724575" y="1410266"/>
              <a:ext cx="2540000" cy="673902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latinLnBrk="1">
                <a:lnSpc>
                  <a:spcPct val="116199"/>
                </a:lnSpc>
              </a:pPr>
              <a:r>
                <a:rPr lang="zh-CN" altLang="en-US" sz="3200" dirty="0">
                  <a:solidFill>
                    <a:srgbClr val="42464B"/>
                  </a:solidFill>
                  <a:latin typeface="PingFang SC"/>
                  <a:ea typeface="PingFang SC"/>
                </a:rPr>
                <a:t>演进</a:t>
              </a:r>
              <a:endParaRPr lang="en-US" altLang="zh-CN" sz="3200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47126011-FA86-BF47-AE75-419B9F123DB9}"/>
                </a:ext>
              </a:extLst>
            </p:cNvPr>
            <p:cNvSpPr txBox="1"/>
            <p:nvPr/>
          </p:nvSpPr>
          <p:spPr>
            <a:xfrm>
              <a:off x="6868025" y="1401091"/>
              <a:ext cx="725884" cy="639465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altLang="zh-CN" sz="3000" b="1" dirty="0">
                  <a:solidFill>
                    <a:srgbClr val="FFFFFF"/>
                  </a:solidFill>
                  <a:latin typeface="PingFang SC"/>
                  <a:ea typeface="PingFang SC"/>
                </a:rPr>
                <a:t>2</a:t>
              </a:r>
              <a:endParaRPr lang="en-US" sz="1100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B3B5065-C850-6749-97D7-CC94DB2518CD}"/>
              </a:ext>
            </a:extLst>
          </p:cNvPr>
          <p:cNvGrpSpPr/>
          <p:nvPr/>
        </p:nvGrpSpPr>
        <p:grpSpPr>
          <a:xfrm rot="5400000">
            <a:off x="10830636" y="426549"/>
            <a:ext cx="907644" cy="1037564"/>
            <a:chOff x="3587413" y="2029733"/>
            <a:chExt cx="3563542" cy="4015377"/>
          </a:xfrm>
        </p:grpSpPr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BD6D45B8-3CAF-554A-8CBD-82788A1674E8}"/>
                </a:ext>
              </a:extLst>
            </p:cNvPr>
            <p:cNvSpPr/>
            <p:nvPr/>
          </p:nvSpPr>
          <p:spPr>
            <a:xfrm>
              <a:off x="3914753" y="2546175"/>
              <a:ext cx="898224" cy="2856407"/>
            </a:xfrm>
            <a:custGeom>
              <a:avLst/>
              <a:gdLst/>
              <a:ahLst/>
              <a:cxnLst/>
              <a:rect l="l" t="t" r="r" b="b"/>
              <a:pathLst>
                <a:path w="898222" h="2856408">
                  <a:moveTo>
                    <a:pt x="427862" y="2811913"/>
                  </a:moveTo>
                  <a:cubicBezTo>
                    <a:pt x="313307" y="2720504"/>
                    <a:pt x="204943" y="2460567"/>
                    <a:pt x="130597" y="2108529"/>
                  </a:cubicBezTo>
                  <a:cubicBezTo>
                    <a:pt x="0" y="1418870"/>
                    <a:pt x="18129" y="555165"/>
                    <a:pt x="188162" y="181290"/>
                  </a:cubicBezTo>
                  <a:cubicBezTo>
                    <a:pt x="238773" y="80748"/>
                    <a:pt x="286348" y="21132"/>
                    <a:pt x="342916" y="12057"/>
                  </a:cubicBezTo>
                  <a:cubicBezTo>
                    <a:pt x="382153" y="0"/>
                    <a:pt x="422855" y="10801"/>
                    <a:pt x="465070" y="44483"/>
                  </a:cubicBezTo>
                  <a:cubicBezTo>
                    <a:pt x="579626" y="135891"/>
                    <a:pt x="687251" y="384394"/>
                    <a:pt x="762336" y="747866"/>
                  </a:cubicBezTo>
                  <a:cubicBezTo>
                    <a:pt x="898222" y="1430904"/>
                    <a:pt x="868777" y="2296406"/>
                    <a:pt x="698743" y="2670280"/>
                  </a:cubicBezTo>
                  <a:cubicBezTo>
                    <a:pt x="659436" y="2769014"/>
                    <a:pt x="605846" y="2823817"/>
                    <a:pt x="550017" y="2844315"/>
                  </a:cubicBezTo>
                  <a:cubicBezTo>
                    <a:pt x="510780" y="2856408"/>
                    <a:pt x="470066" y="2845595"/>
                    <a:pt x="427862" y="2811913"/>
                  </a:cubicBezTo>
                </a:path>
              </a:pathLst>
            </a:custGeom>
            <a:solidFill>
              <a:srgbClr val="6A8976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DABCCB57-C01E-6142-9BEE-04E8E187B847}"/>
                </a:ext>
              </a:extLst>
            </p:cNvPr>
            <p:cNvSpPr/>
            <p:nvPr/>
          </p:nvSpPr>
          <p:spPr>
            <a:xfrm>
              <a:off x="4708640" y="2552217"/>
              <a:ext cx="1097349" cy="3485863"/>
            </a:xfrm>
            <a:custGeom>
              <a:avLst/>
              <a:gdLst/>
              <a:ahLst/>
              <a:cxnLst/>
              <a:rect l="l" t="t" r="r" b="b"/>
              <a:pathLst>
                <a:path w="1097349" h="3485863">
                  <a:moveTo>
                    <a:pt x="525638" y="3427034"/>
                  </a:moveTo>
                  <a:cubicBezTo>
                    <a:pt x="387137" y="3316513"/>
                    <a:pt x="252728" y="3003229"/>
                    <a:pt x="162212" y="2573155"/>
                  </a:cubicBezTo>
                  <a:cubicBezTo>
                    <a:pt x="0" y="1738870"/>
                    <a:pt x="29551" y="688908"/>
                    <a:pt x="239829" y="227746"/>
                  </a:cubicBezTo>
                  <a:cubicBezTo>
                    <a:pt x="295037" y="109136"/>
                    <a:pt x="353189" y="36254"/>
                    <a:pt x="426315" y="18714"/>
                  </a:cubicBezTo>
                  <a:cubicBezTo>
                    <a:pt x="470817" y="0"/>
                    <a:pt x="523539" y="20393"/>
                    <a:pt x="571711" y="58830"/>
                  </a:cubicBezTo>
                  <a:cubicBezTo>
                    <a:pt x="710224" y="169351"/>
                    <a:pt x="844621" y="482635"/>
                    <a:pt x="929849" y="919330"/>
                  </a:cubicBezTo>
                  <a:cubicBezTo>
                    <a:pt x="1097349" y="1747006"/>
                    <a:pt x="1062510" y="2803589"/>
                    <a:pt x="857532" y="3258130"/>
                  </a:cubicBezTo>
                  <a:cubicBezTo>
                    <a:pt x="802312" y="3376740"/>
                    <a:pt x="744160" y="3449622"/>
                    <a:pt x="677050" y="3471964"/>
                  </a:cubicBezTo>
                  <a:cubicBezTo>
                    <a:pt x="626544" y="3485864"/>
                    <a:pt x="573810" y="3465483"/>
                    <a:pt x="525638" y="3427034"/>
                  </a:cubicBezTo>
                </a:path>
              </a:pathLst>
            </a:custGeom>
            <a:solidFill>
              <a:srgbClr val="4E6465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E4B93C41-A27E-2F4D-AEC5-2244141F95E1}"/>
                </a:ext>
              </a:extLst>
            </p:cNvPr>
            <p:cNvSpPr/>
            <p:nvPr/>
          </p:nvSpPr>
          <p:spPr>
            <a:xfrm>
              <a:off x="5570516" y="2101604"/>
              <a:ext cx="995071" cy="3160922"/>
            </a:xfrm>
            <a:custGeom>
              <a:avLst/>
              <a:gdLst/>
              <a:ahLst/>
              <a:cxnLst/>
              <a:rect l="l" t="t" r="r" b="b"/>
              <a:pathLst>
                <a:path w="995071" h="3160922">
                  <a:moveTo>
                    <a:pt x="475050" y="3111730"/>
                  </a:moveTo>
                  <a:cubicBezTo>
                    <a:pt x="348651" y="3010860"/>
                    <a:pt x="233227" y="2723345"/>
                    <a:pt x="151236" y="2332213"/>
                  </a:cubicBezTo>
                  <a:cubicBezTo>
                    <a:pt x="0" y="1570974"/>
                    <a:pt x="30899" y="618514"/>
                    <a:pt x="221841" y="206331"/>
                  </a:cubicBezTo>
                  <a:cubicBezTo>
                    <a:pt x="271866" y="94249"/>
                    <a:pt x="319499" y="34551"/>
                    <a:pt x="386644" y="12127"/>
                  </a:cubicBezTo>
                  <a:cubicBezTo>
                    <a:pt x="425881" y="0"/>
                    <a:pt x="472576" y="15555"/>
                    <a:pt x="520748" y="53980"/>
                  </a:cubicBezTo>
                  <a:cubicBezTo>
                    <a:pt x="647147" y="154851"/>
                    <a:pt x="767860" y="435744"/>
                    <a:pt x="849851" y="826877"/>
                  </a:cubicBezTo>
                  <a:cubicBezTo>
                    <a:pt x="995071" y="1583313"/>
                    <a:pt x="970188" y="2540576"/>
                    <a:pt x="779246" y="2952758"/>
                  </a:cubicBezTo>
                  <a:cubicBezTo>
                    <a:pt x="729221" y="3064840"/>
                    <a:pt x="670284" y="3126370"/>
                    <a:pt x="614442" y="3146951"/>
                  </a:cubicBezTo>
                  <a:cubicBezTo>
                    <a:pt x="563890" y="3160921"/>
                    <a:pt x="523211" y="3150167"/>
                    <a:pt x="475050" y="3111730"/>
                  </a:cubicBezTo>
                </a:path>
              </a:pathLst>
            </a:custGeom>
            <a:solidFill>
              <a:srgbClr val="3E565C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 dirty="0"/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90D38253-38DC-C643-91C2-D05F9865E919}"/>
                </a:ext>
              </a:extLst>
            </p:cNvPr>
            <p:cNvSpPr/>
            <p:nvPr/>
          </p:nvSpPr>
          <p:spPr>
            <a:xfrm>
              <a:off x="3587413" y="2583631"/>
              <a:ext cx="785027" cy="2774380"/>
            </a:xfrm>
            <a:custGeom>
              <a:avLst/>
              <a:gdLst/>
              <a:ahLst/>
              <a:cxnLst/>
              <a:rect l="l" t="t" r="r" b="b"/>
              <a:pathLst>
                <a:path w="785027" h="2774380">
                  <a:moveTo>
                    <a:pt x="785027" y="2774380"/>
                  </a:moveTo>
                  <a:cubicBezTo>
                    <a:pt x="660703" y="2707731"/>
                    <a:pt x="547262" y="2454451"/>
                    <a:pt x="464215" y="2051825"/>
                  </a:cubicBezTo>
                  <a:cubicBezTo>
                    <a:pt x="328845" y="1368740"/>
                    <a:pt x="353623" y="509648"/>
                    <a:pt x="529203" y="128941"/>
                  </a:cubicBezTo>
                  <a:cubicBezTo>
                    <a:pt x="554180" y="72929"/>
                    <a:pt x="579885" y="28341"/>
                    <a:pt x="612367" y="0"/>
                  </a:cubicBezTo>
                  <a:cubicBezTo>
                    <a:pt x="579885" y="28341"/>
                    <a:pt x="548153" y="68116"/>
                    <a:pt x="515682" y="96456"/>
                  </a:cubicBezTo>
                  <a:cubicBezTo>
                    <a:pt x="548165" y="68116"/>
                    <a:pt x="579897" y="28341"/>
                    <a:pt x="612367" y="0"/>
                  </a:cubicBezTo>
                  <a:cubicBezTo>
                    <a:pt x="569319" y="41607"/>
                    <a:pt x="526260" y="83202"/>
                    <a:pt x="489239" y="129610"/>
                  </a:cubicBezTo>
                  <a:cubicBezTo>
                    <a:pt x="489239" y="129610"/>
                    <a:pt x="489239" y="129610"/>
                    <a:pt x="483951" y="136244"/>
                  </a:cubicBezTo>
                  <a:cubicBezTo>
                    <a:pt x="483951" y="136244"/>
                    <a:pt x="483951" y="136244"/>
                    <a:pt x="478662" y="142865"/>
                  </a:cubicBezTo>
                  <a:cubicBezTo>
                    <a:pt x="473373" y="149486"/>
                    <a:pt x="468085" y="156120"/>
                    <a:pt x="462785" y="162753"/>
                  </a:cubicBezTo>
                  <a:cubicBezTo>
                    <a:pt x="452207" y="176007"/>
                    <a:pt x="446919" y="182640"/>
                    <a:pt x="436341" y="195895"/>
                  </a:cubicBezTo>
                  <a:lnTo>
                    <a:pt x="431053" y="202516"/>
                  </a:lnTo>
                  <a:cubicBezTo>
                    <a:pt x="403871" y="224235"/>
                    <a:pt x="394032" y="248925"/>
                    <a:pt x="372866" y="275446"/>
                  </a:cubicBezTo>
                  <a:cubicBezTo>
                    <a:pt x="367577" y="282067"/>
                    <a:pt x="367577" y="282067"/>
                    <a:pt x="362289" y="288700"/>
                  </a:cubicBezTo>
                  <a:cubicBezTo>
                    <a:pt x="351712" y="301955"/>
                    <a:pt x="335846" y="321842"/>
                    <a:pt x="325995" y="346544"/>
                  </a:cubicBezTo>
                  <a:cubicBezTo>
                    <a:pt x="325995" y="346544"/>
                    <a:pt x="325995" y="346544"/>
                    <a:pt x="320707" y="353177"/>
                  </a:cubicBezTo>
                  <a:cubicBezTo>
                    <a:pt x="315418" y="359810"/>
                    <a:pt x="268548" y="430908"/>
                    <a:pt x="212566" y="538142"/>
                  </a:cubicBezTo>
                  <a:lnTo>
                    <a:pt x="207277" y="544775"/>
                  </a:lnTo>
                  <a:cubicBezTo>
                    <a:pt x="201988" y="551396"/>
                    <a:pt x="202727" y="562843"/>
                    <a:pt x="192150" y="576097"/>
                  </a:cubicBezTo>
                  <a:cubicBezTo>
                    <a:pt x="186861" y="582719"/>
                    <a:pt x="187588" y="594165"/>
                    <a:pt x="187588" y="594165"/>
                  </a:cubicBezTo>
                  <a:cubicBezTo>
                    <a:pt x="182300" y="600787"/>
                    <a:pt x="177011" y="607420"/>
                    <a:pt x="177011" y="607420"/>
                  </a:cubicBezTo>
                  <a:cubicBezTo>
                    <a:pt x="171722" y="614053"/>
                    <a:pt x="172461" y="625488"/>
                    <a:pt x="162611" y="650189"/>
                  </a:cubicBezTo>
                  <a:cubicBezTo>
                    <a:pt x="157322" y="656822"/>
                    <a:pt x="157322" y="656822"/>
                    <a:pt x="152034" y="663443"/>
                  </a:cubicBezTo>
                  <a:cubicBezTo>
                    <a:pt x="152034" y="663443"/>
                    <a:pt x="146745" y="670077"/>
                    <a:pt x="147484" y="681511"/>
                  </a:cubicBezTo>
                  <a:cubicBezTo>
                    <a:pt x="147484" y="681511"/>
                    <a:pt x="147484" y="681511"/>
                    <a:pt x="142195" y="688145"/>
                  </a:cubicBezTo>
                  <a:cubicBezTo>
                    <a:pt x="136907" y="694766"/>
                    <a:pt x="137634" y="706213"/>
                    <a:pt x="132345" y="712846"/>
                  </a:cubicBezTo>
                  <a:cubicBezTo>
                    <a:pt x="127056" y="719467"/>
                    <a:pt x="127056" y="719467"/>
                    <a:pt x="127056" y="719467"/>
                  </a:cubicBezTo>
                  <a:cubicBezTo>
                    <a:pt x="122506" y="737535"/>
                    <a:pt x="117957" y="755603"/>
                    <a:pt x="108106" y="780292"/>
                  </a:cubicBezTo>
                  <a:lnTo>
                    <a:pt x="102818" y="786926"/>
                  </a:lnTo>
                  <a:lnTo>
                    <a:pt x="108845" y="791727"/>
                  </a:lnTo>
                  <a:cubicBezTo>
                    <a:pt x="83868" y="847739"/>
                    <a:pt x="80045" y="877254"/>
                    <a:pt x="56545" y="956147"/>
                  </a:cubicBezTo>
                  <a:cubicBezTo>
                    <a:pt x="56545" y="956147"/>
                    <a:pt x="51257" y="962768"/>
                    <a:pt x="52734" y="985650"/>
                  </a:cubicBezTo>
                  <a:cubicBezTo>
                    <a:pt x="48172" y="1003718"/>
                    <a:pt x="38334" y="1028407"/>
                    <a:pt x="39800" y="1051289"/>
                  </a:cubicBezTo>
                  <a:lnTo>
                    <a:pt x="34511" y="1057922"/>
                  </a:lnTo>
                  <a:cubicBezTo>
                    <a:pt x="35250" y="1069357"/>
                    <a:pt x="29961" y="1075990"/>
                    <a:pt x="30688" y="1087425"/>
                  </a:cubicBezTo>
                  <a:cubicBezTo>
                    <a:pt x="31427" y="1098859"/>
                    <a:pt x="26138" y="1105493"/>
                    <a:pt x="21577" y="1123561"/>
                  </a:cubicBezTo>
                  <a:cubicBezTo>
                    <a:pt x="22316" y="1134995"/>
                    <a:pt x="22316" y="1134995"/>
                    <a:pt x="23054" y="1146442"/>
                  </a:cubicBezTo>
                  <a:cubicBezTo>
                    <a:pt x="23054" y="1146442"/>
                    <a:pt x="23054" y="1146442"/>
                    <a:pt x="17766" y="1153063"/>
                  </a:cubicBezTo>
                  <a:cubicBezTo>
                    <a:pt x="17766" y="1153063"/>
                    <a:pt x="17766" y="1153063"/>
                    <a:pt x="23793" y="1157865"/>
                  </a:cubicBezTo>
                  <a:cubicBezTo>
                    <a:pt x="13943" y="1182566"/>
                    <a:pt x="15421" y="1205436"/>
                    <a:pt x="11598" y="1234939"/>
                  </a:cubicBezTo>
                  <a:cubicBezTo>
                    <a:pt x="11598" y="1234939"/>
                    <a:pt x="6309" y="1241560"/>
                    <a:pt x="12336" y="1246373"/>
                  </a:cubicBezTo>
                  <a:cubicBezTo>
                    <a:pt x="3225" y="1282509"/>
                    <a:pt x="880" y="1334894"/>
                    <a:pt x="4550" y="1392068"/>
                  </a:cubicBezTo>
                  <a:cubicBezTo>
                    <a:pt x="5289" y="1403514"/>
                    <a:pt x="0" y="1410136"/>
                    <a:pt x="739" y="1421582"/>
                  </a:cubicBezTo>
                  <a:cubicBezTo>
                    <a:pt x="2205" y="1444452"/>
                    <a:pt x="3671" y="1467322"/>
                    <a:pt x="5148" y="1490203"/>
                  </a:cubicBezTo>
                  <a:cubicBezTo>
                    <a:pt x="5148" y="1490203"/>
                    <a:pt x="11176" y="1495005"/>
                    <a:pt x="5887" y="1501638"/>
                  </a:cubicBezTo>
                  <a:cubicBezTo>
                    <a:pt x="6626" y="1513085"/>
                    <a:pt x="7353" y="1524519"/>
                    <a:pt x="13392" y="1529321"/>
                  </a:cubicBezTo>
                  <a:cubicBezTo>
                    <a:pt x="8103" y="1535942"/>
                    <a:pt x="14131" y="1540756"/>
                    <a:pt x="14131" y="1540756"/>
                  </a:cubicBezTo>
                  <a:cubicBezTo>
                    <a:pt x="8842" y="1547389"/>
                    <a:pt x="9569" y="1558824"/>
                    <a:pt x="15596" y="1563637"/>
                  </a:cubicBezTo>
                  <a:cubicBezTo>
                    <a:pt x="18540" y="1609377"/>
                    <a:pt x="20744" y="1643693"/>
                    <a:pt x="28976" y="1682811"/>
                  </a:cubicBezTo>
                  <a:cubicBezTo>
                    <a:pt x="28976" y="1682811"/>
                    <a:pt x="28976" y="1682811"/>
                    <a:pt x="29715" y="1694246"/>
                  </a:cubicBezTo>
                  <a:cubicBezTo>
                    <a:pt x="30454" y="1705692"/>
                    <a:pt x="31181" y="1717115"/>
                    <a:pt x="37947" y="1733364"/>
                  </a:cubicBezTo>
                  <a:cubicBezTo>
                    <a:pt x="37947" y="1733364"/>
                    <a:pt x="37947" y="1733364"/>
                    <a:pt x="43974" y="1738177"/>
                  </a:cubicBezTo>
                  <a:cubicBezTo>
                    <a:pt x="39413" y="1756245"/>
                    <a:pt x="46179" y="1772482"/>
                    <a:pt x="46906" y="1783916"/>
                  </a:cubicBezTo>
                  <a:cubicBezTo>
                    <a:pt x="60427" y="1816413"/>
                    <a:pt x="67920" y="1844084"/>
                    <a:pt x="68659" y="1855531"/>
                  </a:cubicBezTo>
                  <a:cubicBezTo>
                    <a:pt x="82179" y="1888027"/>
                    <a:pt x="89672" y="1915699"/>
                    <a:pt x="97177" y="1943370"/>
                  </a:cubicBezTo>
                  <a:cubicBezTo>
                    <a:pt x="97177" y="1943370"/>
                    <a:pt x="97177" y="1943370"/>
                    <a:pt x="97916" y="1954817"/>
                  </a:cubicBezTo>
                  <a:cubicBezTo>
                    <a:pt x="103943" y="1959618"/>
                    <a:pt x="103943" y="1959618"/>
                    <a:pt x="104671" y="1971065"/>
                  </a:cubicBezTo>
                  <a:cubicBezTo>
                    <a:pt x="110698" y="1975867"/>
                    <a:pt x="110698" y="1975867"/>
                    <a:pt x="110698" y="1975867"/>
                  </a:cubicBezTo>
                  <a:cubicBezTo>
                    <a:pt x="111437" y="1987313"/>
                    <a:pt x="112175" y="1998736"/>
                    <a:pt x="118203" y="2003538"/>
                  </a:cubicBezTo>
                  <a:cubicBezTo>
                    <a:pt x="124230" y="2008351"/>
                    <a:pt x="124230" y="2008351"/>
                    <a:pt x="124230" y="2008351"/>
                  </a:cubicBezTo>
                  <a:cubicBezTo>
                    <a:pt x="124969" y="2019798"/>
                    <a:pt x="130985" y="2024600"/>
                    <a:pt x="131723" y="2036023"/>
                  </a:cubicBezTo>
                  <a:cubicBezTo>
                    <a:pt x="131723" y="2036023"/>
                    <a:pt x="131723" y="2036023"/>
                    <a:pt x="137751" y="2040836"/>
                  </a:cubicBezTo>
                  <a:cubicBezTo>
                    <a:pt x="132462" y="2047458"/>
                    <a:pt x="138490" y="2052271"/>
                    <a:pt x="144505" y="2057084"/>
                  </a:cubicBezTo>
                  <a:cubicBezTo>
                    <a:pt x="139217" y="2063706"/>
                    <a:pt x="145244" y="2068519"/>
                    <a:pt x="145244" y="2068519"/>
                  </a:cubicBezTo>
                  <a:cubicBezTo>
                    <a:pt x="151271" y="2073333"/>
                    <a:pt x="145983" y="2079966"/>
                    <a:pt x="152010" y="2084768"/>
                  </a:cubicBezTo>
                  <a:cubicBezTo>
                    <a:pt x="165531" y="2117264"/>
                    <a:pt x="185079" y="2154551"/>
                    <a:pt x="197861" y="2175600"/>
                  </a:cubicBezTo>
                  <a:cubicBezTo>
                    <a:pt x="210642" y="2196650"/>
                    <a:pt x="230190" y="2233960"/>
                    <a:pt x="242972" y="2255010"/>
                  </a:cubicBezTo>
                  <a:lnTo>
                    <a:pt x="249000" y="2259812"/>
                  </a:lnTo>
                  <a:cubicBezTo>
                    <a:pt x="267809" y="2285676"/>
                    <a:pt x="280591" y="2306725"/>
                    <a:pt x="300139" y="2344024"/>
                  </a:cubicBezTo>
                  <a:cubicBezTo>
                    <a:pt x="306166" y="2348837"/>
                    <a:pt x="306166" y="2348837"/>
                    <a:pt x="312182" y="2353639"/>
                  </a:cubicBezTo>
                  <a:cubicBezTo>
                    <a:pt x="312182" y="2353639"/>
                    <a:pt x="312182" y="2353639"/>
                    <a:pt x="318209" y="2358440"/>
                  </a:cubicBezTo>
                  <a:cubicBezTo>
                    <a:pt x="318209" y="2358440"/>
                    <a:pt x="318948" y="2369887"/>
                    <a:pt x="324975" y="2374689"/>
                  </a:cubicBezTo>
                  <a:cubicBezTo>
                    <a:pt x="324975" y="2374689"/>
                    <a:pt x="324975" y="2374689"/>
                    <a:pt x="331003" y="2379490"/>
                  </a:cubicBezTo>
                  <a:cubicBezTo>
                    <a:pt x="343046" y="2389106"/>
                    <a:pt x="343785" y="2400540"/>
                    <a:pt x="355839" y="2410156"/>
                  </a:cubicBezTo>
                  <a:cubicBezTo>
                    <a:pt x="368621" y="2431217"/>
                    <a:pt x="380676" y="2440821"/>
                    <a:pt x="393458" y="2461871"/>
                  </a:cubicBezTo>
                  <a:cubicBezTo>
                    <a:pt x="393458" y="2461871"/>
                    <a:pt x="399485" y="2466684"/>
                    <a:pt x="405513" y="2471486"/>
                  </a:cubicBezTo>
                  <a:cubicBezTo>
                    <a:pt x="424322" y="2497337"/>
                    <a:pt x="448420" y="2516579"/>
                    <a:pt x="448420" y="2516579"/>
                  </a:cubicBezTo>
                  <a:cubicBezTo>
                    <a:pt x="448420" y="2516579"/>
                    <a:pt x="448420" y="2516579"/>
                    <a:pt x="454447" y="2521381"/>
                  </a:cubicBezTo>
                  <a:cubicBezTo>
                    <a:pt x="466490" y="2530996"/>
                    <a:pt x="479284" y="2552046"/>
                    <a:pt x="485311" y="2556860"/>
                  </a:cubicBezTo>
                  <a:cubicBezTo>
                    <a:pt x="491338" y="2561661"/>
                    <a:pt x="497354" y="2566463"/>
                    <a:pt x="503381" y="2571288"/>
                  </a:cubicBezTo>
                  <a:cubicBezTo>
                    <a:pt x="509409" y="2576090"/>
                    <a:pt x="521464" y="2585717"/>
                    <a:pt x="521464" y="2585717"/>
                  </a:cubicBezTo>
                  <a:cubicBezTo>
                    <a:pt x="581714" y="2633792"/>
                    <a:pt x="599785" y="2648209"/>
                    <a:pt x="635937" y="2677055"/>
                  </a:cubicBezTo>
                  <a:cubicBezTo>
                    <a:pt x="635937" y="2677055"/>
                    <a:pt x="678117" y="2710702"/>
                    <a:pt x="743656" y="2752144"/>
                  </a:cubicBezTo>
                  <a:cubicBezTo>
                    <a:pt x="755641" y="2761783"/>
                    <a:pt x="772984" y="2764765"/>
                    <a:pt x="785027" y="2774380"/>
                  </a:cubicBezTo>
                </a:path>
              </a:pathLst>
            </a:custGeom>
            <a:solidFill>
              <a:srgbClr val="4372C4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28980739-7DE2-2448-8108-8D7294857F60}"/>
                </a:ext>
              </a:extLst>
            </p:cNvPr>
            <p:cNvSpPr/>
            <p:nvPr/>
          </p:nvSpPr>
          <p:spPr>
            <a:xfrm>
              <a:off x="4185817" y="2580649"/>
              <a:ext cx="1174498" cy="3464461"/>
            </a:xfrm>
            <a:custGeom>
              <a:avLst/>
              <a:gdLst/>
              <a:ahLst/>
              <a:cxnLst/>
              <a:rect l="l" t="t" r="r" b="b"/>
              <a:pathLst>
                <a:path w="1174498" h="3464461">
                  <a:moveTo>
                    <a:pt x="699436" y="2554195"/>
                  </a:moveTo>
                  <a:cubicBezTo>
                    <a:pt x="526049" y="1720719"/>
                    <a:pt x="561381" y="662763"/>
                    <a:pt x="766769" y="207553"/>
                  </a:cubicBezTo>
                  <a:cubicBezTo>
                    <a:pt x="806932" y="120124"/>
                    <a:pt x="854589" y="60403"/>
                    <a:pt x="903711" y="23562"/>
                  </a:cubicBezTo>
                  <a:cubicBezTo>
                    <a:pt x="920327" y="15098"/>
                    <a:pt x="936944" y="6633"/>
                    <a:pt x="959587" y="2982"/>
                  </a:cubicBezTo>
                  <a:cubicBezTo>
                    <a:pt x="942244" y="0"/>
                    <a:pt x="925627" y="8465"/>
                    <a:pt x="909011" y="16929"/>
                  </a:cubicBezTo>
                  <a:cubicBezTo>
                    <a:pt x="902984" y="12128"/>
                    <a:pt x="897695" y="18761"/>
                    <a:pt x="891668" y="13947"/>
                  </a:cubicBezTo>
                  <a:cubicBezTo>
                    <a:pt x="875051" y="22412"/>
                    <a:pt x="863735" y="24243"/>
                    <a:pt x="847119" y="32708"/>
                  </a:cubicBezTo>
                  <a:cubicBezTo>
                    <a:pt x="847119" y="32708"/>
                    <a:pt x="841080" y="27894"/>
                    <a:pt x="835791" y="34528"/>
                  </a:cubicBezTo>
                  <a:cubicBezTo>
                    <a:pt x="824463" y="36359"/>
                    <a:pt x="807847" y="44824"/>
                    <a:pt x="791231" y="53288"/>
                  </a:cubicBezTo>
                  <a:cubicBezTo>
                    <a:pt x="785203" y="48475"/>
                    <a:pt x="785203" y="48475"/>
                    <a:pt x="779915" y="55120"/>
                  </a:cubicBezTo>
                  <a:cubicBezTo>
                    <a:pt x="768587" y="56951"/>
                    <a:pt x="757271" y="58771"/>
                    <a:pt x="740654" y="67235"/>
                  </a:cubicBezTo>
                  <a:cubicBezTo>
                    <a:pt x="740654" y="67235"/>
                    <a:pt x="735354" y="73869"/>
                    <a:pt x="729338" y="69067"/>
                  </a:cubicBezTo>
                  <a:cubicBezTo>
                    <a:pt x="724038" y="75700"/>
                    <a:pt x="712722" y="77531"/>
                    <a:pt x="701394" y="79351"/>
                  </a:cubicBezTo>
                  <a:cubicBezTo>
                    <a:pt x="696106" y="85984"/>
                    <a:pt x="684778" y="87816"/>
                    <a:pt x="684778" y="87816"/>
                  </a:cubicBezTo>
                  <a:cubicBezTo>
                    <a:pt x="673462" y="89647"/>
                    <a:pt x="668162" y="96280"/>
                    <a:pt x="656846" y="98100"/>
                  </a:cubicBezTo>
                  <a:cubicBezTo>
                    <a:pt x="651545" y="104733"/>
                    <a:pt x="640229" y="106565"/>
                    <a:pt x="640229" y="106565"/>
                  </a:cubicBezTo>
                  <a:cubicBezTo>
                    <a:pt x="634929" y="113198"/>
                    <a:pt x="628913" y="108396"/>
                    <a:pt x="623613" y="115029"/>
                  </a:cubicBezTo>
                  <a:cubicBezTo>
                    <a:pt x="612297" y="116861"/>
                    <a:pt x="601696" y="130127"/>
                    <a:pt x="590380" y="131958"/>
                  </a:cubicBezTo>
                  <a:cubicBezTo>
                    <a:pt x="590380" y="131958"/>
                    <a:pt x="590380" y="131958"/>
                    <a:pt x="585091" y="138592"/>
                  </a:cubicBezTo>
                  <a:cubicBezTo>
                    <a:pt x="573764" y="140411"/>
                    <a:pt x="557147" y="148876"/>
                    <a:pt x="545831" y="150707"/>
                  </a:cubicBezTo>
                  <a:cubicBezTo>
                    <a:pt x="540531" y="157341"/>
                    <a:pt x="540531" y="157341"/>
                    <a:pt x="540531" y="157341"/>
                  </a:cubicBezTo>
                  <a:cubicBezTo>
                    <a:pt x="523915" y="165805"/>
                    <a:pt x="507298" y="174270"/>
                    <a:pt x="490682" y="182734"/>
                  </a:cubicBezTo>
                  <a:cubicBezTo>
                    <a:pt x="474065" y="191199"/>
                    <a:pt x="457449" y="199664"/>
                    <a:pt x="446860" y="212930"/>
                  </a:cubicBezTo>
                  <a:cubicBezTo>
                    <a:pt x="440833" y="208128"/>
                    <a:pt x="440833" y="208128"/>
                    <a:pt x="435544" y="214761"/>
                  </a:cubicBezTo>
                  <a:cubicBezTo>
                    <a:pt x="424216" y="216581"/>
                    <a:pt x="413627" y="229859"/>
                    <a:pt x="397011" y="238324"/>
                  </a:cubicBezTo>
                  <a:cubicBezTo>
                    <a:pt x="397011" y="238324"/>
                    <a:pt x="391711" y="244957"/>
                    <a:pt x="380395" y="246788"/>
                  </a:cubicBezTo>
                  <a:cubicBezTo>
                    <a:pt x="363778" y="255253"/>
                    <a:pt x="353189" y="268531"/>
                    <a:pt x="336573" y="276984"/>
                  </a:cubicBezTo>
                  <a:cubicBezTo>
                    <a:pt x="298040" y="300546"/>
                    <a:pt x="256423" y="365081"/>
                    <a:pt x="215521" y="441063"/>
                  </a:cubicBezTo>
                  <a:cubicBezTo>
                    <a:pt x="30583" y="858282"/>
                    <a:pt x="0" y="1811400"/>
                    <a:pt x="151635" y="2573237"/>
                  </a:cubicBezTo>
                  <a:cubicBezTo>
                    <a:pt x="250290" y="3042969"/>
                    <a:pt x="394584" y="3331881"/>
                    <a:pt x="534832" y="3378641"/>
                  </a:cubicBezTo>
                  <a:cubicBezTo>
                    <a:pt x="546887" y="3388245"/>
                    <a:pt x="558203" y="3386425"/>
                    <a:pt x="581585" y="3394209"/>
                  </a:cubicBezTo>
                  <a:cubicBezTo>
                    <a:pt x="581585" y="3394209"/>
                    <a:pt x="587613" y="3399022"/>
                    <a:pt x="598929" y="3397203"/>
                  </a:cubicBezTo>
                  <a:cubicBezTo>
                    <a:pt x="604956" y="3402004"/>
                    <a:pt x="622311" y="3404986"/>
                    <a:pt x="639655" y="3407968"/>
                  </a:cubicBezTo>
                  <a:lnTo>
                    <a:pt x="645682" y="3412782"/>
                  </a:lnTo>
                  <a:cubicBezTo>
                    <a:pt x="663025" y="3415764"/>
                    <a:pt x="680381" y="3418746"/>
                    <a:pt x="697724" y="3421728"/>
                  </a:cubicBezTo>
                  <a:cubicBezTo>
                    <a:pt x="709767" y="3431343"/>
                    <a:pt x="727122" y="3434325"/>
                    <a:pt x="744466" y="3437307"/>
                  </a:cubicBezTo>
                  <a:cubicBezTo>
                    <a:pt x="744466" y="3437307"/>
                    <a:pt x="744466" y="3437307"/>
                    <a:pt x="749754" y="3430673"/>
                  </a:cubicBezTo>
                  <a:cubicBezTo>
                    <a:pt x="761809" y="3440289"/>
                    <a:pt x="773137" y="3438469"/>
                    <a:pt x="790480" y="3441451"/>
                  </a:cubicBezTo>
                  <a:lnTo>
                    <a:pt x="796508" y="3446252"/>
                  </a:lnTo>
                  <a:cubicBezTo>
                    <a:pt x="807824" y="3444433"/>
                    <a:pt x="819151" y="3442590"/>
                    <a:pt x="831194" y="3452216"/>
                  </a:cubicBezTo>
                  <a:cubicBezTo>
                    <a:pt x="836495" y="3445584"/>
                    <a:pt x="842510" y="3450397"/>
                    <a:pt x="842510" y="3450397"/>
                  </a:cubicBezTo>
                  <a:cubicBezTo>
                    <a:pt x="853838" y="3448565"/>
                    <a:pt x="859854" y="3453379"/>
                    <a:pt x="871182" y="3451559"/>
                  </a:cubicBezTo>
                  <a:cubicBezTo>
                    <a:pt x="877209" y="3456361"/>
                    <a:pt x="888525" y="3454541"/>
                    <a:pt x="888525" y="3454541"/>
                  </a:cubicBezTo>
                  <a:cubicBezTo>
                    <a:pt x="899841" y="3452710"/>
                    <a:pt x="905868" y="3457523"/>
                    <a:pt x="905868" y="3457523"/>
                  </a:cubicBezTo>
                  <a:cubicBezTo>
                    <a:pt x="917184" y="3455703"/>
                    <a:pt x="928512" y="3453860"/>
                    <a:pt x="945867" y="3456842"/>
                  </a:cubicBezTo>
                  <a:cubicBezTo>
                    <a:pt x="945867" y="3456842"/>
                    <a:pt x="951895" y="3461656"/>
                    <a:pt x="957183" y="3455022"/>
                  </a:cubicBezTo>
                  <a:cubicBezTo>
                    <a:pt x="963211" y="3459824"/>
                    <a:pt x="980566" y="3462806"/>
                    <a:pt x="991882" y="3460986"/>
                  </a:cubicBezTo>
                  <a:lnTo>
                    <a:pt x="1003210" y="3459167"/>
                  </a:lnTo>
                  <a:cubicBezTo>
                    <a:pt x="1020553" y="3462149"/>
                    <a:pt x="1031869" y="3460317"/>
                    <a:pt x="1049224" y="3463299"/>
                  </a:cubicBezTo>
                  <a:cubicBezTo>
                    <a:pt x="1054525" y="3456678"/>
                    <a:pt x="1060552" y="3461479"/>
                    <a:pt x="1060552" y="3461479"/>
                  </a:cubicBezTo>
                  <a:cubicBezTo>
                    <a:pt x="1077895" y="3464461"/>
                    <a:pt x="1094512" y="3455997"/>
                    <a:pt x="1100539" y="3460799"/>
                  </a:cubicBezTo>
                  <a:cubicBezTo>
                    <a:pt x="1111867" y="3458979"/>
                    <a:pt x="1117883" y="3463780"/>
                    <a:pt x="1123183" y="3457147"/>
                  </a:cubicBezTo>
                  <a:cubicBezTo>
                    <a:pt x="1140526" y="3460129"/>
                    <a:pt x="1163182" y="3456466"/>
                    <a:pt x="1174498" y="3454635"/>
                  </a:cubicBezTo>
                  <a:cubicBezTo>
                    <a:pt x="1151854" y="3458298"/>
                    <a:pt x="1134511" y="3455316"/>
                    <a:pt x="1117156" y="3452334"/>
                  </a:cubicBezTo>
                  <a:cubicBezTo>
                    <a:pt x="964852" y="3395946"/>
                    <a:pt x="801749" y="3081160"/>
                    <a:pt x="699436" y="2554195"/>
                  </a:cubicBezTo>
                </a:path>
              </a:pathLst>
            </a:custGeom>
            <a:solidFill>
              <a:srgbClr val="EC7D31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A2D5BA62-705A-694C-B955-069C64898585}"/>
                </a:ext>
              </a:extLst>
            </p:cNvPr>
            <p:cNvSpPr/>
            <p:nvPr/>
          </p:nvSpPr>
          <p:spPr>
            <a:xfrm>
              <a:off x="4951559" y="2029733"/>
              <a:ext cx="1282393" cy="3516869"/>
            </a:xfrm>
            <a:custGeom>
              <a:avLst/>
              <a:gdLst/>
              <a:ahLst/>
              <a:cxnLst/>
              <a:rect l="l" t="t" r="r" b="b"/>
              <a:pathLst>
                <a:path w="1282393" h="3516869">
                  <a:moveTo>
                    <a:pt x="670811" y="3476190"/>
                  </a:moveTo>
                  <a:cubicBezTo>
                    <a:pt x="986276" y="3402133"/>
                    <a:pt x="1200061" y="3257789"/>
                    <a:pt x="1282392" y="3204031"/>
                  </a:cubicBezTo>
                  <a:cubicBezTo>
                    <a:pt x="1107140" y="3324813"/>
                    <a:pt x="904847" y="3022224"/>
                    <a:pt x="780113" y="2412304"/>
                  </a:cubicBezTo>
                  <a:cubicBezTo>
                    <a:pt x="628561" y="1650643"/>
                    <a:pt x="659178" y="697713"/>
                    <a:pt x="850132" y="285389"/>
                  </a:cubicBezTo>
                  <a:cubicBezTo>
                    <a:pt x="925896" y="128648"/>
                    <a:pt x="1002200" y="70088"/>
                    <a:pt x="1089656" y="96433"/>
                  </a:cubicBezTo>
                  <a:cubicBezTo>
                    <a:pt x="791887" y="0"/>
                    <a:pt x="541410" y="17316"/>
                    <a:pt x="450131" y="20498"/>
                  </a:cubicBezTo>
                  <a:cubicBezTo>
                    <a:pt x="376184" y="26650"/>
                    <a:pt x="306634" y="101469"/>
                    <a:pt x="240732" y="233498"/>
                  </a:cubicBezTo>
                  <a:cubicBezTo>
                    <a:pt x="30078" y="695259"/>
                    <a:pt x="0" y="1746360"/>
                    <a:pt x="173293" y="2579659"/>
                  </a:cubicBezTo>
                  <a:cubicBezTo>
                    <a:pt x="292715" y="3196201"/>
                    <a:pt x="490435" y="3516869"/>
                    <a:pt x="670811" y="3476190"/>
                  </a:cubicBezTo>
                </a:path>
              </a:pathLst>
            </a:custGeom>
            <a:solidFill>
              <a:srgbClr val="5C9CD5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 dirty="0"/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8D59C450-4B05-6C40-AB20-FA4BA7C2C023}"/>
                </a:ext>
              </a:extLst>
            </p:cNvPr>
            <p:cNvSpPr/>
            <p:nvPr/>
          </p:nvSpPr>
          <p:spPr>
            <a:xfrm>
              <a:off x="5923313" y="2678918"/>
              <a:ext cx="1227642" cy="2975194"/>
            </a:xfrm>
            <a:custGeom>
              <a:avLst/>
              <a:gdLst/>
              <a:ahLst/>
              <a:cxnLst/>
              <a:rect l="l" t="t" r="r" b="b"/>
              <a:pathLst>
                <a:path w="1227642" h="2975194">
                  <a:moveTo>
                    <a:pt x="614314" y="2817325"/>
                  </a:moveTo>
                  <a:cubicBezTo>
                    <a:pt x="695085" y="2740792"/>
                    <a:pt x="780407" y="2646225"/>
                    <a:pt x="864251" y="2528778"/>
                  </a:cubicBezTo>
                  <a:cubicBezTo>
                    <a:pt x="895971" y="2489026"/>
                    <a:pt x="932241" y="2431206"/>
                    <a:pt x="957934" y="2386652"/>
                  </a:cubicBezTo>
                  <a:cubicBezTo>
                    <a:pt x="973061" y="2355353"/>
                    <a:pt x="993465" y="2317421"/>
                    <a:pt x="1008592" y="2286110"/>
                  </a:cubicBezTo>
                  <a:cubicBezTo>
                    <a:pt x="1024458" y="2266234"/>
                    <a:pt x="1039585" y="2234935"/>
                    <a:pt x="1049412" y="2210246"/>
                  </a:cubicBezTo>
                  <a:cubicBezTo>
                    <a:pt x="1094781" y="2116313"/>
                    <a:pt x="1118281" y="2037455"/>
                    <a:pt x="1151608" y="1933931"/>
                  </a:cubicBezTo>
                  <a:cubicBezTo>
                    <a:pt x="1179657" y="1837017"/>
                    <a:pt x="1195652" y="1730499"/>
                    <a:pt x="1203274" y="1671517"/>
                  </a:cubicBezTo>
                  <a:cubicBezTo>
                    <a:pt x="1210908" y="1612547"/>
                    <a:pt x="1227642" y="1517452"/>
                    <a:pt x="1218097" y="1368858"/>
                  </a:cubicBezTo>
                  <a:cubicBezTo>
                    <a:pt x="1218237" y="1282216"/>
                    <a:pt x="1206335" y="1185959"/>
                    <a:pt x="1189144" y="1096336"/>
                  </a:cubicBezTo>
                  <a:cubicBezTo>
                    <a:pt x="1156228" y="939946"/>
                    <a:pt x="1084251" y="708995"/>
                    <a:pt x="927081" y="485992"/>
                  </a:cubicBezTo>
                  <a:cubicBezTo>
                    <a:pt x="902256" y="455339"/>
                    <a:pt x="827067" y="351956"/>
                    <a:pt x="711174" y="237784"/>
                  </a:cubicBezTo>
                  <a:cubicBezTo>
                    <a:pt x="693104" y="223367"/>
                    <a:pt x="644943" y="184930"/>
                    <a:pt x="584716" y="136878"/>
                  </a:cubicBezTo>
                  <a:cubicBezTo>
                    <a:pt x="560630" y="117648"/>
                    <a:pt x="531255" y="105062"/>
                    <a:pt x="513185" y="90645"/>
                  </a:cubicBezTo>
                  <a:cubicBezTo>
                    <a:pt x="489099" y="71427"/>
                    <a:pt x="459724" y="58830"/>
                    <a:pt x="441653" y="44413"/>
                  </a:cubicBezTo>
                  <a:cubicBezTo>
                    <a:pt x="358829" y="0"/>
                    <a:pt x="270553" y="48862"/>
                    <a:pt x="200217" y="198772"/>
                  </a:cubicBezTo>
                  <a:cubicBezTo>
                    <a:pt x="24743" y="579279"/>
                    <a:pt x="0" y="1437913"/>
                    <a:pt x="141339" y="2125435"/>
                  </a:cubicBezTo>
                  <a:cubicBezTo>
                    <a:pt x="258732" y="2707109"/>
                    <a:pt x="458797" y="2975194"/>
                    <a:pt x="614314" y="2817325"/>
                  </a:cubicBezTo>
                </a:path>
              </a:pathLst>
            </a:custGeom>
            <a:solidFill>
              <a:srgbClr val="F8BA00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</p:grp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FD4947F5-CB49-7D44-8B9D-8A1CF940AB6A}"/>
              </a:ext>
            </a:extLst>
          </p:cNvPr>
          <p:cNvCxnSpPr>
            <a:cxnSpLocks/>
          </p:cNvCxnSpPr>
          <p:nvPr/>
        </p:nvCxnSpPr>
        <p:spPr>
          <a:xfrm>
            <a:off x="9984336" y="1092428"/>
            <a:ext cx="791074" cy="0"/>
          </a:xfrm>
          <a:prstGeom prst="straightConnector1">
            <a:avLst/>
          </a:prstGeom>
          <a:ln w="34925">
            <a:solidFill>
              <a:srgbClr val="5C9CD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1232B44-32C2-1A4A-BD05-CD90E42BFE1C}"/>
              </a:ext>
            </a:extLst>
          </p:cNvPr>
          <p:cNvSpPr txBox="1"/>
          <p:nvPr/>
        </p:nvSpPr>
        <p:spPr>
          <a:xfrm>
            <a:off x="9984336" y="7171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5C9CD5"/>
                </a:solidFill>
              </a:rPr>
              <a:t>分表</a:t>
            </a:r>
          </a:p>
        </p:txBody>
      </p:sp>
    </p:spTree>
    <p:extLst>
      <p:ext uri="{BB962C8B-B14F-4D97-AF65-F5344CB8AC3E}">
        <p14:creationId xmlns:p14="http://schemas.microsoft.com/office/powerpoint/2010/main" val="2623292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858249EA-EE6E-6541-AFFD-0F64EC2F2119}"/>
              </a:ext>
            </a:extLst>
          </p:cNvPr>
          <p:cNvGrpSpPr/>
          <p:nvPr/>
        </p:nvGrpSpPr>
        <p:grpSpPr>
          <a:xfrm>
            <a:off x="320984" y="262254"/>
            <a:ext cx="3464326" cy="683077"/>
            <a:chOff x="6800249" y="1401091"/>
            <a:chExt cx="3464326" cy="683077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7554DD5A-2830-704D-86EA-F08B1A954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0249" y="1410266"/>
              <a:ext cx="856550" cy="625681"/>
            </a:xfrm>
            <a:prstGeom prst="rect">
              <a:avLst/>
            </a:prstGeom>
          </p:spPr>
        </p:pic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081E590A-4D72-5B49-A277-9BCEDAF5B3AA}"/>
                </a:ext>
              </a:extLst>
            </p:cNvPr>
            <p:cNvSpPr txBox="1"/>
            <p:nvPr/>
          </p:nvSpPr>
          <p:spPr>
            <a:xfrm>
              <a:off x="7724575" y="1410266"/>
              <a:ext cx="2540000" cy="673902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latinLnBrk="1">
                <a:lnSpc>
                  <a:spcPct val="116199"/>
                </a:lnSpc>
              </a:pPr>
              <a:r>
                <a:rPr lang="zh-CN" altLang="en-US" sz="3200" dirty="0">
                  <a:solidFill>
                    <a:srgbClr val="42464B"/>
                  </a:solidFill>
                  <a:latin typeface="PingFang SC"/>
                  <a:ea typeface="PingFang SC"/>
                </a:rPr>
                <a:t>演进</a:t>
              </a:r>
              <a:endParaRPr lang="en-US" altLang="zh-CN" sz="3200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47126011-FA86-BF47-AE75-419B9F123DB9}"/>
                </a:ext>
              </a:extLst>
            </p:cNvPr>
            <p:cNvSpPr txBox="1"/>
            <p:nvPr/>
          </p:nvSpPr>
          <p:spPr>
            <a:xfrm>
              <a:off x="6868025" y="1401091"/>
              <a:ext cx="725884" cy="639465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altLang="zh-CN" sz="3000" b="1" dirty="0">
                  <a:solidFill>
                    <a:srgbClr val="FFFFFF"/>
                  </a:solidFill>
                  <a:latin typeface="PingFang SC"/>
                  <a:ea typeface="PingFang SC"/>
                </a:rPr>
                <a:t>2</a:t>
              </a:r>
              <a:endParaRPr lang="en-US" sz="1100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B3B5065-C850-6749-97D7-CC94DB2518CD}"/>
              </a:ext>
            </a:extLst>
          </p:cNvPr>
          <p:cNvGrpSpPr/>
          <p:nvPr/>
        </p:nvGrpSpPr>
        <p:grpSpPr>
          <a:xfrm rot="5400000">
            <a:off x="10830636" y="426549"/>
            <a:ext cx="907644" cy="1037564"/>
            <a:chOff x="3587413" y="2029733"/>
            <a:chExt cx="3563542" cy="4015377"/>
          </a:xfrm>
        </p:grpSpPr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BD6D45B8-3CAF-554A-8CBD-82788A1674E8}"/>
                </a:ext>
              </a:extLst>
            </p:cNvPr>
            <p:cNvSpPr/>
            <p:nvPr/>
          </p:nvSpPr>
          <p:spPr>
            <a:xfrm>
              <a:off x="3914753" y="2546175"/>
              <a:ext cx="898224" cy="2856407"/>
            </a:xfrm>
            <a:custGeom>
              <a:avLst/>
              <a:gdLst/>
              <a:ahLst/>
              <a:cxnLst/>
              <a:rect l="l" t="t" r="r" b="b"/>
              <a:pathLst>
                <a:path w="898222" h="2856408">
                  <a:moveTo>
                    <a:pt x="427862" y="2811913"/>
                  </a:moveTo>
                  <a:cubicBezTo>
                    <a:pt x="313307" y="2720504"/>
                    <a:pt x="204943" y="2460567"/>
                    <a:pt x="130597" y="2108529"/>
                  </a:cubicBezTo>
                  <a:cubicBezTo>
                    <a:pt x="0" y="1418870"/>
                    <a:pt x="18129" y="555165"/>
                    <a:pt x="188162" y="181290"/>
                  </a:cubicBezTo>
                  <a:cubicBezTo>
                    <a:pt x="238773" y="80748"/>
                    <a:pt x="286348" y="21132"/>
                    <a:pt x="342916" y="12057"/>
                  </a:cubicBezTo>
                  <a:cubicBezTo>
                    <a:pt x="382153" y="0"/>
                    <a:pt x="422855" y="10801"/>
                    <a:pt x="465070" y="44483"/>
                  </a:cubicBezTo>
                  <a:cubicBezTo>
                    <a:pt x="579626" y="135891"/>
                    <a:pt x="687251" y="384394"/>
                    <a:pt x="762336" y="747866"/>
                  </a:cubicBezTo>
                  <a:cubicBezTo>
                    <a:pt x="898222" y="1430904"/>
                    <a:pt x="868777" y="2296406"/>
                    <a:pt x="698743" y="2670280"/>
                  </a:cubicBezTo>
                  <a:cubicBezTo>
                    <a:pt x="659436" y="2769014"/>
                    <a:pt x="605846" y="2823817"/>
                    <a:pt x="550017" y="2844315"/>
                  </a:cubicBezTo>
                  <a:cubicBezTo>
                    <a:pt x="510780" y="2856408"/>
                    <a:pt x="470066" y="2845595"/>
                    <a:pt x="427862" y="2811913"/>
                  </a:cubicBezTo>
                </a:path>
              </a:pathLst>
            </a:custGeom>
            <a:solidFill>
              <a:srgbClr val="6A8976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DABCCB57-C01E-6142-9BEE-04E8E187B847}"/>
                </a:ext>
              </a:extLst>
            </p:cNvPr>
            <p:cNvSpPr/>
            <p:nvPr/>
          </p:nvSpPr>
          <p:spPr>
            <a:xfrm>
              <a:off x="4708640" y="2552217"/>
              <a:ext cx="1097349" cy="3485863"/>
            </a:xfrm>
            <a:custGeom>
              <a:avLst/>
              <a:gdLst/>
              <a:ahLst/>
              <a:cxnLst/>
              <a:rect l="l" t="t" r="r" b="b"/>
              <a:pathLst>
                <a:path w="1097349" h="3485863">
                  <a:moveTo>
                    <a:pt x="525638" y="3427034"/>
                  </a:moveTo>
                  <a:cubicBezTo>
                    <a:pt x="387137" y="3316513"/>
                    <a:pt x="252728" y="3003229"/>
                    <a:pt x="162212" y="2573155"/>
                  </a:cubicBezTo>
                  <a:cubicBezTo>
                    <a:pt x="0" y="1738870"/>
                    <a:pt x="29551" y="688908"/>
                    <a:pt x="239829" y="227746"/>
                  </a:cubicBezTo>
                  <a:cubicBezTo>
                    <a:pt x="295037" y="109136"/>
                    <a:pt x="353189" y="36254"/>
                    <a:pt x="426315" y="18714"/>
                  </a:cubicBezTo>
                  <a:cubicBezTo>
                    <a:pt x="470817" y="0"/>
                    <a:pt x="523539" y="20393"/>
                    <a:pt x="571711" y="58830"/>
                  </a:cubicBezTo>
                  <a:cubicBezTo>
                    <a:pt x="710224" y="169351"/>
                    <a:pt x="844621" y="482635"/>
                    <a:pt x="929849" y="919330"/>
                  </a:cubicBezTo>
                  <a:cubicBezTo>
                    <a:pt x="1097349" y="1747006"/>
                    <a:pt x="1062510" y="2803589"/>
                    <a:pt x="857532" y="3258130"/>
                  </a:cubicBezTo>
                  <a:cubicBezTo>
                    <a:pt x="802312" y="3376740"/>
                    <a:pt x="744160" y="3449622"/>
                    <a:pt x="677050" y="3471964"/>
                  </a:cubicBezTo>
                  <a:cubicBezTo>
                    <a:pt x="626544" y="3485864"/>
                    <a:pt x="573810" y="3465483"/>
                    <a:pt x="525638" y="3427034"/>
                  </a:cubicBezTo>
                </a:path>
              </a:pathLst>
            </a:custGeom>
            <a:solidFill>
              <a:srgbClr val="4E6465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E4B93C41-A27E-2F4D-AEC5-2244141F95E1}"/>
                </a:ext>
              </a:extLst>
            </p:cNvPr>
            <p:cNvSpPr/>
            <p:nvPr/>
          </p:nvSpPr>
          <p:spPr>
            <a:xfrm>
              <a:off x="5570516" y="2101604"/>
              <a:ext cx="995071" cy="3160922"/>
            </a:xfrm>
            <a:custGeom>
              <a:avLst/>
              <a:gdLst/>
              <a:ahLst/>
              <a:cxnLst/>
              <a:rect l="l" t="t" r="r" b="b"/>
              <a:pathLst>
                <a:path w="995071" h="3160922">
                  <a:moveTo>
                    <a:pt x="475050" y="3111730"/>
                  </a:moveTo>
                  <a:cubicBezTo>
                    <a:pt x="348651" y="3010860"/>
                    <a:pt x="233227" y="2723345"/>
                    <a:pt x="151236" y="2332213"/>
                  </a:cubicBezTo>
                  <a:cubicBezTo>
                    <a:pt x="0" y="1570974"/>
                    <a:pt x="30899" y="618514"/>
                    <a:pt x="221841" y="206331"/>
                  </a:cubicBezTo>
                  <a:cubicBezTo>
                    <a:pt x="271866" y="94249"/>
                    <a:pt x="319499" y="34551"/>
                    <a:pt x="386644" y="12127"/>
                  </a:cubicBezTo>
                  <a:cubicBezTo>
                    <a:pt x="425881" y="0"/>
                    <a:pt x="472576" y="15555"/>
                    <a:pt x="520748" y="53980"/>
                  </a:cubicBezTo>
                  <a:cubicBezTo>
                    <a:pt x="647147" y="154851"/>
                    <a:pt x="767860" y="435744"/>
                    <a:pt x="849851" y="826877"/>
                  </a:cubicBezTo>
                  <a:cubicBezTo>
                    <a:pt x="995071" y="1583313"/>
                    <a:pt x="970188" y="2540576"/>
                    <a:pt x="779246" y="2952758"/>
                  </a:cubicBezTo>
                  <a:cubicBezTo>
                    <a:pt x="729221" y="3064840"/>
                    <a:pt x="670284" y="3126370"/>
                    <a:pt x="614442" y="3146951"/>
                  </a:cubicBezTo>
                  <a:cubicBezTo>
                    <a:pt x="563890" y="3160921"/>
                    <a:pt x="523211" y="3150167"/>
                    <a:pt x="475050" y="3111730"/>
                  </a:cubicBezTo>
                </a:path>
              </a:pathLst>
            </a:custGeom>
            <a:solidFill>
              <a:srgbClr val="3E565C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 dirty="0"/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90D38253-38DC-C643-91C2-D05F9865E919}"/>
                </a:ext>
              </a:extLst>
            </p:cNvPr>
            <p:cNvSpPr/>
            <p:nvPr/>
          </p:nvSpPr>
          <p:spPr>
            <a:xfrm>
              <a:off x="3587413" y="2583631"/>
              <a:ext cx="785027" cy="2774380"/>
            </a:xfrm>
            <a:custGeom>
              <a:avLst/>
              <a:gdLst/>
              <a:ahLst/>
              <a:cxnLst/>
              <a:rect l="l" t="t" r="r" b="b"/>
              <a:pathLst>
                <a:path w="785027" h="2774380">
                  <a:moveTo>
                    <a:pt x="785027" y="2774380"/>
                  </a:moveTo>
                  <a:cubicBezTo>
                    <a:pt x="660703" y="2707731"/>
                    <a:pt x="547262" y="2454451"/>
                    <a:pt x="464215" y="2051825"/>
                  </a:cubicBezTo>
                  <a:cubicBezTo>
                    <a:pt x="328845" y="1368740"/>
                    <a:pt x="353623" y="509648"/>
                    <a:pt x="529203" y="128941"/>
                  </a:cubicBezTo>
                  <a:cubicBezTo>
                    <a:pt x="554180" y="72929"/>
                    <a:pt x="579885" y="28341"/>
                    <a:pt x="612367" y="0"/>
                  </a:cubicBezTo>
                  <a:cubicBezTo>
                    <a:pt x="579885" y="28341"/>
                    <a:pt x="548153" y="68116"/>
                    <a:pt x="515682" y="96456"/>
                  </a:cubicBezTo>
                  <a:cubicBezTo>
                    <a:pt x="548165" y="68116"/>
                    <a:pt x="579897" y="28341"/>
                    <a:pt x="612367" y="0"/>
                  </a:cubicBezTo>
                  <a:cubicBezTo>
                    <a:pt x="569319" y="41607"/>
                    <a:pt x="526260" y="83202"/>
                    <a:pt x="489239" y="129610"/>
                  </a:cubicBezTo>
                  <a:cubicBezTo>
                    <a:pt x="489239" y="129610"/>
                    <a:pt x="489239" y="129610"/>
                    <a:pt x="483951" y="136244"/>
                  </a:cubicBezTo>
                  <a:cubicBezTo>
                    <a:pt x="483951" y="136244"/>
                    <a:pt x="483951" y="136244"/>
                    <a:pt x="478662" y="142865"/>
                  </a:cubicBezTo>
                  <a:cubicBezTo>
                    <a:pt x="473373" y="149486"/>
                    <a:pt x="468085" y="156120"/>
                    <a:pt x="462785" y="162753"/>
                  </a:cubicBezTo>
                  <a:cubicBezTo>
                    <a:pt x="452207" y="176007"/>
                    <a:pt x="446919" y="182640"/>
                    <a:pt x="436341" y="195895"/>
                  </a:cubicBezTo>
                  <a:lnTo>
                    <a:pt x="431053" y="202516"/>
                  </a:lnTo>
                  <a:cubicBezTo>
                    <a:pt x="403871" y="224235"/>
                    <a:pt x="394032" y="248925"/>
                    <a:pt x="372866" y="275446"/>
                  </a:cubicBezTo>
                  <a:cubicBezTo>
                    <a:pt x="367577" y="282067"/>
                    <a:pt x="367577" y="282067"/>
                    <a:pt x="362289" y="288700"/>
                  </a:cubicBezTo>
                  <a:cubicBezTo>
                    <a:pt x="351712" y="301955"/>
                    <a:pt x="335846" y="321842"/>
                    <a:pt x="325995" y="346544"/>
                  </a:cubicBezTo>
                  <a:cubicBezTo>
                    <a:pt x="325995" y="346544"/>
                    <a:pt x="325995" y="346544"/>
                    <a:pt x="320707" y="353177"/>
                  </a:cubicBezTo>
                  <a:cubicBezTo>
                    <a:pt x="315418" y="359810"/>
                    <a:pt x="268548" y="430908"/>
                    <a:pt x="212566" y="538142"/>
                  </a:cubicBezTo>
                  <a:lnTo>
                    <a:pt x="207277" y="544775"/>
                  </a:lnTo>
                  <a:cubicBezTo>
                    <a:pt x="201988" y="551396"/>
                    <a:pt x="202727" y="562843"/>
                    <a:pt x="192150" y="576097"/>
                  </a:cubicBezTo>
                  <a:cubicBezTo>
                    <a:pt x="186861" y="582719"/>
                    <a:pt x="187588" y="594165"/>
                    <a:pt x="187588" y="594165"/>
                  </a:cubicBezTo>
                  <a:cubicBezTo>
                    <a:pt x="182300" y="600787"/>
                    <a:pt x="177011" y="607420"/>
                    <a:pt x="177011" y="607420"/>
                  </a:cubicBezTo>
                  <a:cubicBezTo>
                    <a:pt x="171722" y="614053"/>
                    <a:pt x="172461" y="625488"/>
                    <a:pt x="162611" y="650189"/>
                  </a:cubicBezTo>
                  <a:cubicBezTo>
                    <a:pt x="157322" y="656822"/>
                    <a:pt x="157322" y="656822"/>
                    <a:pt x="152034" y="663443"/>
                  </a:cubicBezTo>
                  <a:cubicBezTo>
                    <a:pt x="152034" y="663443"/>
                    <a:pt x="146745" y="670077"/>
                    <a:pt x="147484" y="681511"/>
                  </a:cubicBezTo>
                  <a:cubicBezTo>
                    <a:pt x="147484" y="681511"/>
                    <a:pt x="147484" y="681511"/>
                    <a:pt x="142195" y="688145"/>
                  </a:cubicBezTo>
                  <a:cubicBezTo>
                    <a:pt x="136907" y="694766"/>
                    <a:pt x="137634" y="706213"/>
                    <a:pt x="132345" y="712846"/>
                  </a:cubicBezTo>
                  <a:cubicBezTo>
                    <a:pt x="127056" y="719467"/>
                    <a:pt x="127056" y="719467"/>
                    <a:pt x="127056" y="719467"/>
                  </a:cubicBezTo>
                  <a:cubicBezTo>
                    <a:pt x="122506" y="737535"/>
                    <a:pt x="117957" y="755603"/>
                    <a:pt x="108106" y="780292"/>
                  </a:cubicBezTo>
                  <a:lnTo>
                    <a:pt x="102818" y="786926"/>
                  </a:lnTo>
                  <a:lnTo>
                    <a:pt x="108845" y="791727"/>
                  </a:lnTo>
                  <a:cubicBezTo>
                    <a:pt x="83868" y="847739"/>
                    <a:pt x="80045" y="877254"/>
                    <a:pt x="56545" y="956147"/>
                  </a:cubicBezTo>
                  <a:cubicBezTo>
                    <a:pt x="56545" y="956147"/>
                    <a:pt x="51257" y="962768"/>
                    <a:pt x="52734" y="985650"/>
                  </a:cubicBezTo>
                  <a:cubicBezTo>
                    <a:pt x="48172" y="1003718"/>
                    <a:pt x="38334" y="1028407"/>
                    <a:pt x="39800" y="1051289"/>
                  </a:cubicBezTo>
                  <a:lnTo>
                    <a:pt x="34511" y="1057922"/>
                  </a:lnTo>
                  <a:cubicBezTo>
                    <a:pt x="35250" y="1069357"/>
                    <a:pt x="29961" y="1075990"/>
                    <a:pt x="30688" y="1087425"/>
                  </a:cubicBezTo>
                  <a:cubicBezTo>
                    <a:pt x="31427" y="1098859"/>
                    <a:pt x="26138" y="1105493"/>
                    <a:pt x="21577" y="1123561"/>
                  </a:cubicBezTo>
                  <a:cubicBezTo>
                    <a:pt x="22316" y="1134995"/>
                    <a:pt x="22316" y="1134995"/>
                    <a:pt x="23054" y="1146442"/>
                  </a:cubicBezTo>
                  <a:cubicBezTo>
                    <a:pt x="23054" y="1146442"/>
                    <a:pt x="23054" y="1146442"/>
                    <a:pt x="17766" y="1153063"/>
                  </a:cubicBezTo>
                  <a:cubicBezTo>
                    <a:pt x="17766" y="1153063"/>
                    <a:pt x="17766" y="1153063"/>
                    <a:pt x="23793" y="1157865"/>
                  </a:cubicBezTo>
                  <a:cubicBezTo>
                    <a:pt x="13943" y="1182566"/>
                    <a:pt x="15421" y="1205436"/>
                    <a:pt x="11598" y="1234939"/>
                  </a:cubicBezTo>
                  <a:cubicBezTo>
                    <a:pt x="11598" y="1234939"/>
                    <a:pt x="6309" y="1241560"/>
                    <a:pt x="12336" y="1246373"/>
                  </a:cubicBezTo>
                  <a:cubicBezTo>
                    <a:pt x="3225" y="1282509"/>
                    <a:pt x="880" y="1334894"/>
                    <a:pt x="4550" y="1392068"/>
                  </a:cubicBezTo>
                  <a:cubicBezTo>
                    <a:pt x="5289" y="1403514"/>
                    <a:pt x="0" y="1410136"/>
                    <a:pt x="739" y="1421582"/>
                  </a:cubicBezTo>
                  <a:cubicBezTo>
                    <a:pt x="2205" y="1444452"/>
                    <a:pt x="3671" y="1467322"/>
                    <a:pt x="5148" y="1490203"/>
                  </a:cubicBezTo>
                  <a:cubicBezTo>
                    <a:pt x="5148" y="1490203"/>
                    <a:pt x="11176" y="1495005"/>
                    <a:pt x="5887" y="1501638"/>
                  </a:cubicBezTo>
                  <a:cubicBezTo>
                    <a:pt x="6626" y="1513085"/>
                    <a:pt x="7353" y="1524519"/>
                    <a:pt x="13392" y="1529321"/>
                  </a:cubicBezTo>
                  <a:cubicBezTo>
                    <a:pt x="8103" y="1535942"/>
                    <a:pt x="14131" y="1540756"/>
                    <a:pt x="14131" y="1540756"/>
                  </a:cubicBezTo>
                  <a:cubicBezTo>
                    <a:pt x="8842" y="1547389"/>
                    <a:pt x="9569" y="1558824"/>
                    <a:pt x="15596" y="1563637"/>
                  </a:cubicBezTo>
                  <a:cubicBezTo>
                    <a:pt x="18540" y="1609377"/>
                    <a:pt x="20744" y="1643693"/>
                    <a:pt x="28976" y="1682811"/>
                  </a:cubicBezTo>
                  <a:cubicBezTo>
                    <a:pt x="28976" y="1682811"/>
                    <a:pt x="28976" y="1682811"/>
                    <a:pt x="29715" y="1694246"/>
                  </a:cubicBezTo>
                  <a:cubicBezTo>
                    <a:pt x="30454" y="1705692"/>
                    <a:pt x="31181" y="1717115"/>
                    <a:pt x="37947" y="1733364"/>
                  </a:cubicBezTo>
                  <a:cubicBezTo>
                    <a:pt x="37947" y="1733364"/>
                    <a:pt x="37947" y="1733364"/>
                    <a:pt x="43974" y="1738177"/>
                  </a:cubicBezTo>
                  <a:cubicBezTo>
                    <a:pt x="39413" y="1756245"/>
                    <a:pt x="46179" y="1772482"/>
                    <a:pt x="46906" y="1783916"/>
                  </a:cubicBezTo>
                  <a:cubicBezTo>
                    <a:pt x="60427" y="1816413"/>
                    <a:pt x="67920" y="1844084"/>
                    <a:pt x="68659" y="1855531"/>
                  </a:cubicBezTo>
                  <a:cubicBezTo>
                    <a:pt x="82179" y="1888027"/>
                    <a:pt x="89672" y="1915699"/>
                    <a:pt x="97177" y="1943370"/>
                  </a:cubicBezTo>
                  <a:cubicBezTo>
                    <a:pt x="97177" y="1943370"/>
                    <a:pt x="97177" y="1943370"/>
                    <a:pt x="97916" y="1954817"/>
                  </a:cubicBezTo>
                  <a:cubicBezTo>
                    <a:pt x="103943" y="1959618"/>
                    <a:pt x="103943" y="1959618"/>
                    <a:pt x="104671" y="1971065"/>
                  </a:cubicBezTo>
                  <a:cubicBezTo>
                    <a:pt x="110698" y="1975867"/>
                    <a:pt x="110698" y="1975867"/>
                    <a:pt x="110698" y="1975867"/>
                  </a:cubicBezTo>
                  <a:cubicBezTo>
                    <a:pt x="111437" y="1987313"/>
                    <a:pt x="112175" y="1998736"/>
                    <a:pt x="118203" y="2003538"/>
                  </a:cubicBezTo>
                  <a:cubicBezTo>
                    <a:pt x="124230" y="2008351"/>
                    <a:pt x="124230" y="2008351"/>
                    <a:pt x="124230" y="2008351"/>
                  </a:cubicBezTo>
                  <a:cubicBezTo>
                    <a:pt x="124969" y="2019798"/>
                    <a:pt x="130985" y="2024600"/>
                    <a:pt x="131723" y="2036023"/>
                  </a:cubicBezTo>
                  <a:cubicBezTo>
                    <a:pt x="131723" y="2036023"/>
                    <a:pt x="131723" y="2036023"/>
                    <a:pt x="137751" y="2040836"/>
                  </a:cubicBezTo>
                  <a:cubicBezTo>
                    <a:pt x="132462" y="2047458"/>
                    <a:pt x="138490" y="2052271"/>
                    <a:pt x="144505" y="2057084"/>
                  </a:cubicBezTo>
                  <a:cubicBezTo>
                    <a:pt x="139217" y="2063706"/>
                    <a:pt x="145244" y="2068519"/>
                    <a:pt x="145244" y="2068519"/>
                  </a:cubicBezTo>
                  <a:cubicBezTo>
                    <a:pt x="151271" y="2073333"/>
                    <a:pt x="145983" y="2079966"/>
                    <a:pt x="152010" y="2084768"/>
                  </a:cubicBezTo>
                  <a:cubicBezTo>
                    <a:pt x="165531" y="2117264"/>
                    <a:pt x="185079" y="2154551"/>
                    <a:pt x="197861" y="2175600"/>
                  </a:cubicBezTo>
                  <a:cubicBezTo>
                    <a:pt x="210642" y="2196650"/>
                    <a:pt x="230190" y="2233960"/>
                    <a:pt x="242972" y="2255010"/>
                  </a:cubicBezTo>
                  <a:lnTo>
                    <a:pt x="249000" y="2259812"/>
                  </a:lnTo>
                  <a:cubicBezTo>
                    <a:pt x="267809" y="2285676"/>
                    <a:pt x="280591" y="2306725"/>
                    <a:pt x="300139" y="2344024"/>
                  </a:cubicBezTo>
                  <a:cubicBezTo>
                    <a:pt x="306166" y="2348837"/>
                    <a:pt x="306166" y="2348837"/>
                    <a:pt x="312182" y="2353639"/>
                  </a:cubicBezTo>
                  <a:cubicBezTo>
                    <a:pt x="312182" y="2353639"/>
                    <a:pt x="312182" y="2353639"/>
                    <a:pt x="318209" y="2358440"/>
                  </a:cubicBezTo>
                  <a:cubicBezTo>
                    <a:pt x="318209" y="2358440"/>
                    <a:pt x="318948" y="2369887"/>
                    <a:pt x="324975" y="2374689"/>
                  </a:cubicBezTo>
                  <a:cubicBezTo>
                    <a:pt x="324975" y="2374689"/>
                    <a:pt x="324975" y="2374689"/>
                    <a:pt x="331003" y="2379490"/>
                  </a:cubicBezTo>
                  <a:cubicBezTo>
                    <a:pt x="343046" y="2389106"/>
                    <a:pt x="343785" y="2400540"/>
                    <a:pt x="355839" y="2410156"/>
                  </a:cubicBezTo>
                  <a:cubicBezTo>
                    <a:pt x="368621" y="2431217"/>
                    <a:pt x="380676" y="2440821"/>
                    <a:pt x="393458" y="2461871"/>
                  </a:cubicBezTo>
                  <a:cubicBezTo>
                    <a:pt x="393458" y="2461871"/>
                    <a:pt x="399485" y="2466684"/>
                    <a:pt x="405513" y="2471486"/>
                  </a:cubicBezTo>
                  <a:cubicBezTo>
                    <a:pt x="424322" y="2497337"/>
                    <a:pt x="448420" y="2516579"/>
                    <a:pt x="448420" y="2516579"/>
                  </a:cubicBezTo>
                  <a:cubicBezTo>
                    <a:pt x="448420" y="2516579"/>
                    <a:pt x="448420" y="2516579"/>
                    <a:pt x="454447" y="2521381"/>
                  </a:cubicBezTo>
                  <a:cubicBezTo>
                    <a:pt x="466490" y="2530996"/>
                    <a:pt x="479284" y="2552046"/>
                    <a:pt x="485311" y="2556860"/>
                  </a:cubicBezTo>
                  <a:cubicBezTo>
                    <a:pt x="491338" y="2561661"/>
                    <a:pt x="497354" y="2566463"/>
                    <a:pt x="503381" y="2571288"/>
                  </a:cubicBezTo>
                  <a:cubicBezTo>
                    <a:pt x="509409" y="2576090"/>
                    <a:pt x="521464" y="2585717"/>
                    <a:pt x="521464" y="2585717"/>
                  </a:cubicBezTo>
                  <a:cubicBezTo>
                    <a:pt x="581714" y="2633792"/>
                    <a:pt x="599785" y="2648209"/>
                    <a:pt x="635937" y="2677055"/>
                  </a:cubicBezTo>
                  <a:cubicBezTo>
                    <a:pt x="635937" y="2677055"/>
                    <a:pt x="678117" y="2710702"/>
                    <a:pt x="743656" y="2752144"/>
                  </a:cubicBezTo>
                  <a:cubicBezTo>
                    <a:pt x="755641" y="2761783"/>
                    <a:pt x="772984" y="2764765"/>
                    <a:pt x="785027" y="2774380"/>
                  </a:cubicBezTo>
                </a:path>
              </a:pathLst>
            </a:custGeom>
            <a:solidFill>
              <a:srgbClr val="4372C4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28980739-7DE2-2448-8108-8D7294857F60}"/>
                </a:ext>
              </a:extLst>
            </p:cNvPr>
            <p:cNvSpPr/>
            <p:nvPr/>
          </p:nvSpPr>
          <p:spPr>
            <a:xfrm>
              <a:off x="4185817" y="2580649"/>
              <a:ext cx="1174498" cy="3464461"/>
            </a:xfrm>
            <a:custGeom>
              <a:avLst/>
              <a:gdLst/>
              <a:ahLst/>
              <a:cxnLst/>
              <a:rect l="l" t="t" r="r" b="b"/>
              <a:pathLst>
                <a:path w="1174498" h="3464461">
                  <a:moveTo>
                    <a:pt x="699436" y="2554195"/>
                  </a:moveTo>
                  <a:cubicBezTo>
                    <a:pt x="526049" y="1720719"/>
                    <a:pt x="561381" y="662763"/>
                    <a:pt x="766769" y="207553"/>
                  </a:cubicBezTo>
                  <a:cubicBezTo>
                    <a:pt x="806932" y="120124"/>
                    <a:pt x="854589" y="60403"/>
                    <a:pt x="903711" y="23562"/>
                  </a:cubicBezTo>
                  <a:cubicBezTo>
                    <a:pt x="920327" y="15098"/>
                    <a:pt x="936944" y="6633"/>
                    <a:pt x="959587" y="2982"/>
                  </a:cubicBezTo>
                  <a:cubicBezTo>
                    <a:pt x="942244" y="0"/>
                    <a:pt x="925627" y="8465"/>
                    <a:pt x="909011" y="16929"/>
                  </a:cubicBezTo>
                  <a:cubicBezTo>
                    <a:pt x="902984" y="12128"/>
                    <a:pt x="897695" y="18761"/>
                    <a:pt x="891668" y="13947"/>
                  </a:cubicBezTo>
                  <a:cubicBezTo>
                    <a:pt x="875051" y="22412"/>
                    <a:pt x="863735" y="24243"/>
                    <a:pt x="847119" y="32708"/>
                  </a:cubicBezTo>
                  <a:cubicBezTo>
                    <a:pt x="847119" y="32708"/>
                    <a:pt x="841080" y="27894"/>
                    <a:pt x="835791" y="34528"/>
                  </a:cubicBezTo>
                  <a:cubicBezTo>
                    <a:pt x="824463" y="36359"/>
                    <a:pt x="807847" y="44824"/>
                    <a:pt x="791231" y="53288"/>
                  </a:cubicBezTo>
                  <a:cubicBezTo>
                    <a:pt x="785203" y="48475"/>
                    <a:pt x="785203" y="48475"/>
                    <a:pt x="779915" y="55120"/>
                  </a:cubicBezTo>
                  <a:cubicBezTo>
                    <a:pt x="768587" y="56951"/>
                    <a:pt x="757271" y="58771"/>
                    <a:pt x="740654" y="67235"/>
                  </a:cubicBezTo>
                  <a:cubicBezTo>
                    <a:pt x="740654" y="67235"/>
                    <a:pt x="735354" y="73869"/>
                    <a:pt x="729338" y="69067"/>
                  </a:cubicBezTo>
                  <a:cubicBezTo>
                    <a:pt x="724038" y="75700"/>
                    <a:pt x="712722" y="77531"/>
                    <a:pt x="701394" y="79351"/>
                  </a:cubicBezTo>
                  <a:cubicBezTo>
                    <a:pt x="696106" y="85984"/>
                    <a:pt x="684778" y="87816"/>
                    <a:pt x="684778" y="87816"/>
                  </a:cubicBezTo>
                  <a:cubicBezTo>
                    <a:pt x="673462" y="89647"/>
                    <a:pt x="668162" y="96280"/>
                    <a:pt x="656846" y="98100"/>
                  </a:cubicBezTo>
                  <a:cubicBezTo>
                    <a:pt x="651545" y="104733"/>
                    <a:pt x="640229" y="106565"/>
                    <a:pt x="640229" y="106565"/>
                  </a:cubicBezTo>
                  <a:cubicBezTo>
                    <a:pt x="634929" y="113198"/>
                    <a:pt x="628913" y="108396"/>
                    <a:pt x="623613" y="115029"/>
                  </a:cubicBezTo>
                  <a:cubicBezTo>
                    <a:pt x="612297" y="116861"/>
                    <a:pt x="601696" y="130127"/>
                    <a:pt x="590380" y="131958"/>
                  </a:cubicBezTo>
                  <a:cubicBezTo>
                    <a:pt x="590380" y="131958"/>
                    <a:pt x="590380" y="131958"/>
                    <a:pt x="585091" y="138592"/>
                  </a:cubicBezTo>
                  <a:cubicBezTo>
                    <a:pt x="573764" y="140411"/>
                    <a:pt x="557147" y="148876"/>
                    <a:pt x="545831" y="150707"/>
                  </a:cubicBezTo>
                  <a:cubicBezTo>
                    <a:pt x="540531" y="157341"/>
                    <a:pt x="540531" y="157341"/>
                    <a:pt x="540531" y="157341"/>
                  </a:cubicBezTo>
                  <a:cubicBezTo>
                    <a:pt x="523915" y="165805"/>
                    <a:pt x="507298" y="174270"/>
                    <a:pt x="490682" y="182734"/>
                  </a:cubicBezTo>
                  <a:cubicBezTo>
                    <a:pt x="474065" y="191199"/>
                    <a:pt x="457449" y="199664"/>
                    <a:pt x="446860" y="212930"/>
                  </a:cubicBezTo>
                  <a:cubicBezTo>
                    <a:pt x="440833" y="208128"/>
                    <a:pt x="440833" y="208128"/>
                    <a:pt x="435544" y="214761"/>
                  </a:cubicBezTo>
                  <a:cubicBezTo>
                    <a:pt x="424216" y="216581"/>
                    <a:pt x="413627" y="229859"/>
                    <a:pt x="397011" y="238324"/>
                  </a:cubicBezTo>
                  <a:cubicBezTo>
                    <a:pt x="397011" y="238324"/>
                    <a:pt x="391711" y="244957"/>
                    <a:pt x="380395" y="246788"/>
                  </a:cubicBezTo>
                  <a:cubicBezTo>
                    <a:pt x="363778" y="255253"/>
                    <a:pt x="353189" y="268531"/>
                    <a:pt x="336573" y="276984"/>
                  </a:cubicBezTo>
                  <a:cubicBezTo>
                    <a:pt x="298040" y="300546"/>
                    <a:pt x="256423" y="365081"/>
                    <a:pt x="215521" y="441063"/>
                  </a:cubicBezTo>
                  <a:cubicBezTo>
                    <a:pt x="30583" y="858282"/>
                    <a:pt x="0" y="1811400"/>
                    <a:pt x="151635" y="2573237"/>
                  </a:cubicBezTo>
                  <a:cubicBezTo>
                    <a:pt x="250290" y="3042969"/>
                    <a:pt x="394584" y="3331881"/>
                    <a:pt x="534832" y="3378641"/>
                  </a:cubicBezTo>
                  <a:cubicBezTo>
                    <a:pt x="546887" y="3388245"/>
                    <a:pt x="558203" y="3386425"/>
                    <a:pt x="581585" y="3394209"/>
                  </a:cubicBezTo>
                  <a:cubicBezTo>
                    <a:pt x="581585" y="3394209"/>
                    <a:pt x="587613" y="3399022"/>
                    <a:pt x="598929" y="3397203"/>
                  </a:cubicBezTo>
                  <a:cubicBezTo>
                    <a:pt x="604956" y="3402004"/>
                    <a:pt x="622311" y="3404986"/>
                    <a:pt x="639655" y="3407968"/>
                  </a:cubicBezTo>
                  <a:lnTo>
                    <a:pt x="645682" y="3412782"/>
                  </a:lnTo>
                  <a:cubicBezTo>
                    <a:pt x="663025" y="3415764"/>
                    <a:pt x="680381" y="3418746"/>
                    <a:pt x="697724" y="3421728"/>
                  </a:cubicBezTo>
                  <a:cubicBezTo>
                    <a:pt x="709767" y="3431343"/>
                    <a:pt x="727122" y="3434325"/>
                    <a:pt x="744466" y="3437307"/>
                  </a:cubicBezTo>
                  <a:cubicBezTo>
                    <a:pt x="744466" y="3437307"/>
                    <a:pt x="744466" y="3437307"/>
                    <a:pt x="749754" y="3430673"/>
                  </a:cubicBezTo>
                  <a:cubicBezTo>
                    <a:pt x="761809" y="3440289"/>
                    <a:pt x="773137" y="3438469"/>
                    <a:pt x="790480" y="3441451"/>
                  </a:cubicBezTo>
                  <a:lnTo>
                    <a:pt x="796508" y="3446252"/>
                  </a:lnTo>
                  <a:cubicBezTo>
                    <a:pt x="807824" y="3444433"/>
                    <a:pt x="819151" y="3442590"/>
                    <a:pt x="831194" y="3452216"/>
                  </a:cubicBezTo>
                  <a:cubicBezTo>
                    <a:pt x="836495" y="3445584"/>
                    <a:pt x="842510" y="3450397"/>
                    <a:pt x="842510" y="3450397"/>
                  </a:cubicBezTo>
                  <a:cubicBezTo>
                    <a:pt x="853838" y="3448565"/>
                    <a:pt x="859854" y="3453379"/>
                    <a:pt x="871182" y="3451559"/>
                  </a:cubicBezTo>
                  <a:cubicBezTo>
                    <a:pt x="877209" y="3456361"/>
                    <a:pt x="888525" y="3454541"/>
                    <a:pt x="888525" y="3454541"/>
                  </a:cubicBezTo>
                  <a:cubicBezTo>
                    <a:pt x="899841" y="3452710"/>
                    <a:pt x="905868" y="3457523"/>
                    <a:pt x="905868" y="3457523"/>
                  </a:cubicBezTo>
                  <a:cubicBezTo>
                    <a:pt x="917184" y="3455703"/>
                    <a:pt x="928512" y="3453860"/>
                    <a:pt x="945867" y="3456842"/>
                  </a:cubicBezTo>
                  <a:cubicBezTo>
                    <a:pt x="945867" y="3456842"/>
                    <a:pt x="951895" y="3461656"/>
                    <a:pt x="957183" y="3455022"/>
                  </a:cubicBezTo>
                  <a:cubicBezTo>
                    <a:pt x="963211" y="3459824"/>
                    <a:pt x="980566" y="3462806"/>
                    <a:pt x="991882" y="3460986"/>
                  </a:cubicBezTo>
                  <a:lnTo>
                    <a:pt x="1003210" y="3459167"/>
                  </a:lnTo>
                  <a:cubicBezTo>
                    <a:pt x="1020553" y="3462149"/>
                    <a:pt x="1031869" y="3460317"/>
                    <a:pt x="1049224" y="3463299"/>
                  </a:cubicBezTo>
                  <a:cubicBezTo>
                    <a:pt x="1054525" y="3456678"/>
                    <a:pt x="1060552" y="3461479"/>
                    <a:pt x="1060552" y="3461479"/>
                  </a:cubicBezTo>
                  <a:cubicBezTo>
                    <a:pt x="1077895" y="3464461"/>
                    <a:pt x="1094512" y="3455997"/>
                    <a:pt x="1100539" y="3460799"/>
                  </a:cubicBezTo>
                  <a:cubicBezTo>
                    <a:pt x="1111867" y="3458979"/>
                    <a:pt x="1117883" y="3463780"/>
                    <a:pt x="1123183" y="3457147"/>
                  </a:cubicBezTo>
                  <a:cubicBezTo>
                    <a:pt x="1140526" y="3460129"/>
                    <a:pt x="1163182" y="3456466"/>
                    <a:pt x="1174498" y="3454635"/>
                  </a:cubicBezTo>
                  <a:cubicBezTo>
                    <a:pt x="1151854" y="3458298"/>
                    <a:pt x="1134511" y="3455316"/>
                    <a:pt x="1117156" y="3452334"/>
                  </a:cubicBezTo>
                  <a:cubicBezTo>
                    <a:pt x="964852" y="3395946"/>
                    <a:pt x="801749" y="3081160"/>
                    <a:pt x="699436" y="2554195"/>
                  </a:cubicBezTo>
                </a:path>
              </a:pathLst>
            </a:custGeom>
            <a:solidFill>
              <a:srgbClr val="EC7D31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A2D5BA62-705A-694C-B955-069C64898585}"/>
                </a:ext>
              </a:extLst>
            </p:cNvPr>
            <p:cNvSpPr/>
            <p:nvPr/>
          </p:nvSpPr>
          <p:spPr>
            <a:xfrm>
              <a:off x="4951559" y="2029733"/>
              <a:ext cx="1282393" cy="3516869"/>
            </a:xfrm>
            <a:custGeom>
              <a:avLst/>
              <a:gdLst/>
              <a:ahLst/>
              <a:cxnLst/>
              <a:rect l="l" t="t" r="r" b="b"/>
              <a:pathLst>
                <a:path w="1282393" h="3516869">
                  <a:moveTo>
                    <a:pt x="670811" y="3476190"/>
                  </a:moveTo>
                  <a:cubicBezTo>
                    <a:pt x="986276" y="3402133"/>
                    <a:pt x="1200061" y="3257789"/>
                    <a:pt x="1282392" y="3204031"/>
                  </a:cubicBezTo>
                  <a:cubicBezTo>
                    <a:pt x="1107140" y="3324813"/>
                    <a:pt x="904847" y="3022224"/>
                    <a:pt x="780113" y="2412304"/>
                  </a:cubicBezTo>
                  <a:cubicBezTo>
                    <a:pt x="628561" y="1650643"/>
                    <a:pt x="659178" y="697713"/>
                    <a:pt x="850132" y="285389"/>
                  </a:cubicBezTo>
                  <a:cubicBezTo>
                    <a:pt x="925896" y="128648"/>
                    <a:pt x="1002200" y="70088"/>
                    <a:pt x="1089656" y="96433"/>
                  </a:cubicBezTo>
                  <a:cubicBezTo>
                    <a:pt x="791887" y="0"/>
                    <a:pt x="541410" y="17316"/>
                    <a:pt x="450131" y="20498"/>
                  </a:cubicBezTo>
                  <a:cubicBezTo>
                    <a:pt x="376184" y="26650"/>
                    <a:pt x="306634" y="101469"/>
                    <a:pt x="240732" y="233498"/>
                  </a:cubicBezTo>
                  <a:cubicBezTo>
                    <a:pt x="30078" y="695259"/>
                    <a:pt x="0" y="1746360"/>
                    <a:pt x="173293" y="2579659"/>
                  </a:cubicBezTo>
                  <a:cubicBezTo>
                    <a:pt x="292715" y="3196201"/>
                    <a:pt x="490435" y="3516869"/>
                    <a:pt x="670811" y="3476190"/>
                  </a:cubicBezTo>
                </a:path>
              </a:pathLst>
            </a:custGeom>
            <a:solidFill>
              <a:srgbClr val="5C9CD5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 dirty="0"/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8D59C450-4B05-6C40-AB20-FA4BA7C2C023}"/>
                </a:ext>
              </a:extLst>
            </p:cNvPr>
            <p:cNvSpPr/>
            <p:nvPr/>
          </p:nvSpPr>
          <p:spPr>
            <a:xfrm>
              <a:off x="5923313" y="2678918"/>
              <a:ext cx="1227642" cy="2975194"/>
            </a:xfrm>
            <a:custGeom>
              <a:avLst/>
              <a:gdLst/>
              <a:ahLst/>
              <a:cxnLst/>
              <a:rect l="l" t="t" r="r" b="b"/>
              <a:pathLst>
                <a:path w="1227642" h="2975194">
                  <a:moveTo>
                    <a:pt x="614314" y="2817325"/>
                  </a:moveTo>
                  <a:cubicBezTo>
                    <a:pt x="695085" y="2740792"/>
                    <a:pt x="780407" y="2646225"/>
                    <a:pt x="864251" y="2528778"/>
                  </a:cubicBezTo>
                  <a:cubicBezTo>
                    <a:pt x="895971" y="2489026"/>
                    <a:pt x="932241" y="2431206"/>
                    <a:pt x="957934" y="2386652"/>
                  </a:cubicBezTo>
                  <a:cubicBezTo>
                    <a:pt x="973061" y="2355353"/>
                    <a:pt x="993465" y="2317421"/>
                    <a:pt x="1008592" y="2286110"/>
                  </a:cubicBezTo>
                  <a:cubicBezTo>
                    <a:pt x="1024458" y="2266234"/>
                    <a:pt x="1039585" y="2234935"/>
                    <a:pt x="1049412" y="2210246"/>
                  </a:cubicBezTo>
                  <a:cubicBezTo>
                    <a:pt x="1094781" y="2116313"/>
                    <a:pt x="1118281" y="2037455"/>
                    <a:pt x="1151608" y="1933931"/>
                  </a:cubicBezTo>
                  <a:cubicBezTo>
                    <a:pt x="1179657" y="1837017"/>
                    <a:pt x="1195652" y="1730499"/>
                    <a:pt x="1203274" y="1671517"/>
                  </a:cubicBezTo>
                  <a:cubicBezTo>
                    <a:pt x="1210908" y="1612547"/>
                    <a:pt x="1227642" y="1517452"/>
                    <a:pt x="1218097" y="1368858"/>
                  </a:cubicBezTo>
                  <a:cubicBezTo>
                    <a:pt x="1218237" y="1282216"/>
                    <a:pt x="1206335" y="1185959"/>
                    <a:pt x="1189144" y="1096336"/>
                  </a:cubicBezTo>
                  <a:cubicBezTo>
                    <a:pt x="1156228" y="939946"/>
                    <a:pt x="1084251" y="708995"/>
                    <a:pt x="927081" y="485992"/>
                  </a:cubicBezTo>
                  <a:cubicBezTo>
                    <a:pt x="902256" y="455339"/>
                    <a:pt x="827067" y="351956"/>
                    <a:pt x="711174" y="237784"/>
                  </a:cubicBezTo>
                  <a:cubicBezTo>
                    <a:pt x="693104" y="223367"/>
                    <a:pt x="644943" y="184930"/>
                    <a:pt x="584716" y="136878"/>
                  </a:cubicBezTo>
                  <a:cubicBezTo>
                    <a:pt x="560630" y="117648"/>
                    <a:pt x="531255" y="105062"/>
                    <a:pt x="513185" y="90645"/>
                  </a:cubicBezTo>
                  <a:cubicBezTo>
                    <a:pt x="489099" y="71427"/>
                    <a:pt x="459724" y="58830"/>
                    <a:pt x="441653" y="44413"/>
                  </a:cubicBezTo>
                  <a:cubicBezTo>
                    <a:pt x="358829" y="0"/>
                    <a:pt x="270553" y="48862"/>
                    <a:pt x="200217" y="198772"/>
                  </a:cubicBezTo>
                  <a:cubicBezTo>
                    <a:pt x="24743" y="579279"/>
                    <a:pt x="0" y="1437913"/>
                    <a:pt x="141339" y="2125435"/>
                  </a:cubicBezTo>
                  <a:cubicBezTo>
                    <a:pt x="258732" y="2707109"/>
                    <a:pt x="458797" y="2975194"/>
                    <a:pt x="614314" y="2817325"/>
                  </a:cubicBezTo>
                </a:path>
              </a:pathLst>
            </a:custGeom>
            <a:solidFill>
              <a:srgbClr val="F8BA00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</p:grp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50C495D-62F9-F84D-B710-DC2180087242}"/>
              </a:ext>
            </a:extLst>
          </p:cNvPr>
          <p:cNvCxnSpPr>
            <a:cxnSpLocks/>
          </p:cNvCxnSpPr>
          <p:nvPr/>
        </p:nvCxnSpPr>
        <p:spPr>
          <a:xfrm>
            <a:off x="10082641" y="1277094"/>
            <a:ext cx="791074" cy="0"/>
          </a:xfrm>
          <a:prstGeom prst="straightConnector1">
            <a:avLst/>
          </a:prstGeom>
          <a:ln w="34925">
            <a:solidFill>
              <a:srgbClr val="F8BA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634F71D-2980-4141-A03F-7C83A60BED32}"/>
              </a:ext>
            </a:extLst>
          </p:cNvPr>
          <p:cNvSpPr txBox="1"/>
          <p:nvPr/>
        </p:nvSpPr>
        <p:spPr>
          <a:xfrm>
            <a:off x="10082641" y="9018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8BA00"/>
                </a:solidFill>
              </a:rPr>
              <a:t>分区</a:t>
            </a:r>
          </a:p>
        </p:txBody>
      </p:sp>
    </p:spTree>
    <p:extLst>
      <p:ext uri="{BB962C8B-B14F-4D97-AF65-F5344CB8AC3E}">
        <p14:creationId xmlns:p14="http://schemas.microsoft.com/office/powerpoint/2010/main" val="955308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858249EA-EE6E-6541-AFFD-0F64EC2F2119}"/>
              </a:ext>
            </a:extLst>
          </p:cNvPr>
          <p:cNvGrpSpPr/>
          <p:nvPr/>
        </p:nvGrpSpPr>
        <p:grpSpPr>
          <a:xfrm>
            <a:off x="1649565" y="1249203"/>
            <a:ext cx="3464326" cy="683077"/>
            <a:chOff x="6800249" y="1401091"/>
            <a:chExt cx="3464326" cy="683077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7554DD5A-2830-704D-86EA-F08B1A954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0249" y="1410266"/>
              <a:ext cx="856550" cy="625681"/>
            </a:xfrm>
            <a:prstGeom prst="rect">
              <a:avLst/>
            </a:prstGeom>
          </p:spPr>
        </p:pic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081E590A-4D72-5B49-A277-9BCEDAF5B3AA}"/>
                </a:ext>
              </a:extLst>
            </p:cNvPr>
            <p:cNvSpPr txBox="1"/>
            <p:nvPr/>
          </p:nvSpPr>
          <p:spPr>
            <a:xfrm>
              <a:off x="7724575" y="1410266"/>
              <a:ext cx="2540000" cy="673902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latinLnBrk="1">
                <a:lnSpc>
                  <a:spcPct val="116199"/>
                </a:lnSpc>
              </a:pPr>
              <a:r>
                <a:rPr lang="zh-CN" altLang="en-US" sz="3200" dirty="0">
                  <a:solidFill>
                    <a:srgbClr val="42464B"/>
                  </a:solidFill>
                  <a:latin typeface="PingFang SC"/>
                  <a:ea typeface="PingFang SC"/>
                </a:rPr>
                <a:t>实践</a:t>
              </a:r>
              <a:endParaRPr lang="en-US" altLang="zh-CN" sz="3200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47126011-FA86-BF47-AE75-419B9F123DB9}"/>
                </a:ext>
              </a:extLst>
            </p:cNvPr>
            <p:cNvSpPr txBox="1"/>
            <p:nvPr/>
          </p:nvSpPr>
          <p:spPr>
            <a:xfrm>
              <a:off x="6868025" y="1401091"/>
              <a:ext cx="725884" cy="639465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altLang="zh-CN" sz="3000" b="1" dirty="0">
                  <a:solidFill>
                    <a:srgbClr val="FFFFFF"/>
                  </a:solidFill>
                  <a:latin typeface="PingFang SC"/>
                  <a:ea typeface="PingFang SC"/>
                </a:rPr>
                <a:t>3</a:t>
              </a:r>
              <a:endParaRPr lang="en-US" sz="1100" dirty="0"/>
            </a:p>
          </p:txBody>
        </p:sp>
      </p:grp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7F8349A3-63D5-834E-8795-D5AD2DD6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541" y="2311317"/>
            <a:ext cx="5552757" cy="5256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什么时候考虑分库分表</a:t>
            </a:r>
          </a:p>
          <a:p>
            <a:pPr marL="0" indent="0">
              <a:buNone/>
            </a:pPr>
            <a:endParaRPr kumimoji="1"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A2F2E43-9BB4-5D4F-BC18-A7F8CC8B41BF}"/>
              </a:ext>
            </a:extLst>
          </p:cNvPr>
          <p:cNvGrpSpPr/>
          <p:nvPr/>
        </p:nvGrpSpPr>
        <p:grpSpPr>
          <a:xfrm>
            <a:off x="3290829" y="2402895"/>
            <a:ext cx="346540" cy="342824"/>
            <a:chOff x="1114644" y="2055631"/>
            <a:chExt cx="346540" cy="342824"/>
          </a:xfrm>
        </p:grpSpPr>
        <p:sp>
          <p:nvSpPr>
            <p:cNvPr id="11" name="Freeform 2">
              <a:extLst>
                <a:ext uri="{FF2B5EF4-FFF2-40B4-BE49-F238E27FC236}">
                  <a16:creationId xmlns:a16="http://schemas.microsoft.com/office/drawing/2014/main" id="{60FE3B29-0993-D14B-8322-C7420BA7FEF2}"/>
                </a:ext>
              </a:extLst>
            </p:cNvPr>
            <p:cNvSpPr/>
            <p:nvPr/>
          </p:nvSpPr>
          <p:spPr>
            <a:xfrm>
              <a:off x="1114644" y="2055631"/>
              <a:ext cx="346540" cy="342824"/>
            </a:xfrm>
            <a:custGeom>
              <a:avLst/>
              <a:gdLst/>
              <a:ahLst/>
              <a:cxnLst/>
              <a:rect l="l" t="t" r="r" b="b"/>
              <a:pathLst>
                <a:path w="346540" h="342824">
                  <a:moveTo>
                    <a:pt x="173680" y="0"/>
                  </a:moveTo>
                  <a:cubicBezTo>
                    <a:pt x="77828" y="0"/>
                    <a:pt x="0" y="76813"/>
                    <a:pt x="0" y="171410"/>
                  </a:cubicBezTo>
                  <a:cubicBezTo>
                    <a:pt x="0" y="266007"/>
                    <a:pt x="77828" y="342824"/>
                    <a:pt x="173680" y="342824"/>
                  </a:cubicBezTo>
                  <a:cubicBezTo>
                    <a:pt x="269533" y="342824"/>
                    <a:pt x="346540" y="266011"/>
                    <a:pt x="346540" y="171410"/>
                  </a:cubicBezTo>
                  <a:cubicBezTo>
                    <a:pt x="346540" y="76809"/>
                    <a:pt x="269533" y="0"/>
                    <a:pt x="173680" y="0"/>
                  </a:cubicBezTo>
                  <a:lnTo>
                    <a:pt x="173680" y="0"/>
                  </a:lnTo>
                  <a:close/>
                  <a:moveTo>
                    <a:pt x="173680" y="312098"/>
                  </a:moveTo>
                  <a:cubicBezTo>
                    <a:pt x="95032" y="312098"/>
                    <a:pt x="31134" y="249028"/>
                    <a:pt x="31134" y="171410"/>
                  </a:cubicBezTo>
                  <a:cubicBezTo>
                    <a:pt x="31134" y="93792"/>
                    <a:pt x="95032" y="30722"/>
                    <a:pt x="173680" y="30722"/>
                  </a:cubicBezTo>
                  <a:cubicBezTo>
                    <a:pt x="252329" y="30722"/>
                    <a:pt x="316230" y="93788"/>
                    <a:pt x="316230" y="171410"/>
                  </a:cubicBezTo>
                  <a:cubicBezTo>
                    <a:pt x="316230" y="249032"/>
                    <a:pt x="252329" y="312098"/>
                    <a:pt x="173680" y="312098"/>
                  </a:cubicBezTo>
                  <a:lnTo>
                    <a:pt x="173680" y="312098"/>
                  </a:lnTo>
                  <a:close/>
                </a:path>
              </a:pathLst>
            </a:custGeom>
            <a:solidFill>
              <a:srgbClr val="97B559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3600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616F4747-95B8-BD4F-84C4-31580D15D0AC}"/>
                </a:ext>
              </a:extLst>
            </p:cNvPr>
            <p:cNvSpPr/>
            <p:nvPr/>
          </p:nvSpPr>
          <p:spPr>
            <a:xfrm>
              <a:off x="1203544" y="2144531"/>
              <a:ext cx="166336" cy="166219"/>
            </a:xfrm>
            <a:custGeom>
              <a:avLst/>
              <a:gdLst/>
              <a:ahLst/>
              <a:cxnLst/>
              <a:rect l="l" t="t" r="r" b="b"/>
              <a:pathLst>
                <a:path w="166336" h="166219">
                  <a:moveTo>
                    <a:pt x="0" y="83111"/>
                  </a:moveTo>
                  <a:cubicBezTo>
                    <a:pt x="0" y="37213"/>
                    <a:pt x="37234" y="0"/>
                    <a:pt x="83170" y="0"/>
                  </a:cubicBezTo>
                  <a:cubicBezTo>
                    <a:pt x="129098" y="0"/>
                    <a:pt x="166336" y="37209"/>
                    <a:pt x="166336" y="83111"/>
                  </a:cubicBezTo>
                  <a:cubicBezTo>
                    <a:pt x="166336" y="129014"/>
                    <a:pt x="129098" y="166219"/>
                    <a:pt x="83170" y="166219"/>
                  </a:cubicBezTo>
                  <a:cubicBezTo>
                    <a:pt x="37234" y="166219"/>
                    <a:pt x="0" y="129010"/>
                    <a:pt x="0" y="83111"/>
                  </a:cubicBezTo>
                  <a:lnTo>
                    <a:pt x="0" y="83111"/>
                  </a:lnTo>
                  <a:close/>
                </a:path>
              </a:pathLst>
            </a:custGeom>
            <a:solidFill>
              <a:srgbClr val="97B559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360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2B200B4-1D4A-9F42-8729-C5776C77000E}"/>
              </a:ext>
            </a:extLst>
          </p:cNvPr>
          <p:cNvGrpSpPr/>
          <p:nvPr/>
        </p:nvGrpSpPr>
        <p:grpSpPr>
          <a:xfrm>
            <a:off x="3289625" y="3317240"/>
            <a:ext cx="346540" cy="342820"/>
            <a:chOff x="1114644" y="2906531"/>
            <a:chExt cx="346540" cy="342820"/>
          </a:xfrm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6E65D9F3-5BAC-7E4A-B924-EB1C36D16151}"/>
                </a:ext>
              </a:extLst>
            </p:cNvPr>
            <p:cNvSpPr/>
            <p:nvPr/>
          </p:nvSpPr>
          <p:spPr>
            <a:xfrm>
              <a:off x="1114644" y="2906531"/>
              <a:ext cx="346540" cy="342820"/>
            </a:xfrm>
            <a:custGeom>
              <a:avLst/>
              <a:gdLst/>
              <a:ahLst/>
              <a:cxnLst/>
              <a:rect l="l" t="t" r="r" b="b"/>
              <a:pathLst>
                <a:path w="346540" h="342820">
                  <a:moveTo>
                    <a:pt x="173680" y="0"/>
                  </a:moveTo>
                  <a:cubicBezTo>
                    <a:pt x="77828" y="0"/>
                    <a:pt x="0" y="76813"/>
                    <a:pt x="0" y="171410"/>
                  </a:cubicBezTo>
                  <a:cubicBezTo>
                    <a:pt x="0" y="266007"/>
                    <a:pt x="77828" y="342820"/>
                    <a:pt x="173680" y="342820"/>
                  </a:cubicBezTo>
                  <a:cubicBezTo>
                    <a:pt x="269533" y="342820"/>
                    <a:pt x="346540" y="266007"/>
                    <a:pt x="346540" y="171410"/>
                  </a:cubicBezTo>
                  <a:cubicBezTo>
                    <a:pt x="346540" y="76813"/>
                    <a:pt x="269533" y="0"/>
                    <a:pt x="173680" y="0"/>
                  </a:cubicBezTo>
                  <a:lnTo>
                    <a:pt x="173680" y="0"/>
                  </a:lnTo>
                  <a:close/>
                  <a:moveTo>
                    <a:pt x="173680" y="312098"/>
                  </a:moveTo>
                  <a:cubicBezTo>
                    <a:pt x="95032" y="312098"/>
                    <a:pt x="31134" y="249028"/>
                    <a:pt x="31134" y="171410"/>
                  </a:cubicBezTo>
                  <a:cubicBezTo>
                    <a:pt x="31134" y="93792"/>
                    <a:pt x="95032" y="30722"/>
                    <a:pt x="173680" y="30722"/>
                  </a:cubicBezTo>
                  <a:cubicBezTo>
                    <a:pt x="252329" y="30722"/>
                    <a:pt x="316226" y="93792"/>
                    <a:pt x="316226" y="171410"/>
                  </a:cubicBezTo>
                  <a:cubicBezTo>
                    <a:pt x="316226" y="249028"/>
                    <a:pt x="252329" y="312098"/>
                    <a:pt x="173680" y="312098"/>
                  </a:cubicBezTo>
                  <a:lnTo>
                    <a:pt x="173680" y="312098"/>
                  </a:lnTo>
                  <a:close/>
                </a:path>
              </a:pathLst>
            </a:custGeom>
            <a:solidFill>
              <a:srgbClr val="ED9248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3600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8E9AF4E6-82A8-8746-930D-D3B86F2D438F}"/>
                </a:ext>
              </a:extLst>
            </p:cNvPr>
            <p:cNvSpPr/>
            <p:nvPr/>
          </p:nvSpPr>
          <p:spPr>
            <a:xfrm>
              <a:off x="1203544" y="2995431"/>
              <a:ext cx="166336" cy="166223"/>
            </a:xfrm>
            <a:custGeom>
              <a:avLst/>
              <a:gdLst/>
              <a:ahLst/>
              <a:cxnLst/>
              <a:rect l="l" t="t" r="r" b="b"/>
              <a:pathLst>
                <a:path w="166336" h="166223">
                  <a:moveTo>
                    <a:pt x="0" y="83111"/>
                  </a:moveTo>
                  <a:cubicBezTo>
                    <a:pt x="0" y="37213"/>
                    <a:pt x="37234" y="0"/>
                    <a:pt x="83166" y="0"/>
                  </a:cubicBezTo>
                  <a:cubicBezTo>
                    <a:pt x="129098" y="0"/>
                    <a:pt x="166336" y="37209"/>
                    <a:pt x="166336" y="83111"/>
                  </a:cubicBezTo>
                  <a:cubicBezTo>
                    <a:pt x="166336" y="129010"/>
                    <a:pt x="129098" y="166223"/>
                    <a:pt x="83166" y="166223"/>
                  </a:cubicBezTo>
                  <a:cubicBezTo>
                    <a:pt x="37234" y="166223"/>
                    <a:pt x="0" y="129010"/>
                    <a:pt x="0" y="83111"/>
                  </a:cubicBezTo>
                  <a:lnTo>
                    <a:pt x="0" y="83111"/>
                  </a:lnTo>
                  <a:close/>
                </a:path>
              </a:pathLst>
            </a:custGeom>
            <a:solidFill>
              <a:srgbClr val="ED9248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360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090DD19-E573-C346-A2B8-FAD3D93D1430}"/>
              </a:ext>
            </a:extLst>
          </p:cNvPr>
          <p:cNvGrpSpPr/>
          <p:nvPr/>
        </p:nvGrpSpPr>
        <p:grpSpPr>
          <a:xfrm>
            <a:off x="3290829" y="4195053"/>
            <a:ext cx="346540" cy="342820"/>
            <a:chOff x="1114644" y="3681231"/>
            <a:chExt cx="346540" cy="342820"/>
          </a:xfrm>
        </p:grpSpPr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2203B0A3-872E-FD47-B80C-48E4075B109E}"/>
                </a:ext>
              </a:extLst>
            </p:cNvPr>
            <p:cNvSpPr/>
            <p:nvPr/>
          </p:nvSpPr>
          <p:spPr>
            <a:xfrm>
              <a:off x="1114644" y="3681231"/>
              <a:ext cx="346540" cy="342820"/>
            </a:xfrm>
            <a:custGeom>
              <a:avLst/>
              <a:gdLst/>
              <a:ahLst/>
              <a:cxnLst/>
              <a:rect l="l" t="t" r="r" b="b"/>
              <a:pathLst>
                <a:path w="346540" h="342820">
                  <a:moveTo>
                    <a:pt x="173680" y="0"/>
                  </a:moveTo>
                  <a:cubicBezTo>
                    <a:pt x="77828" y="0"/>
                    <a:pt x="0" y="76813"/>
                    <a:pt x="0" y="171410"/>
                  </a:cubicBezTo>
                  <a:cubicBezTo>
                    <a:pt x="0" y="266007"/>
                    <a:pt x="77828" y="342820"/>
                    <a:pt x="173680" y="342820"/>
                  </a:cubicBezTo>
                  <a:cubicBezTo>
                    <a:pt x="269533" y="342820"/>
                    <a:pt x="346540" y="266007"/>
                    <a:pt x="346540" y="171410"/>
                  </a:cubicBezTo>
                  <a:cubicBezTo>
                    <a:pt x="346540" y="76813"/>
                    <a:pt x="269533" y="0"/>
                    <a:pt x="173680" y="0"/>
                  </a:cubicBezTo>
                  <a:lnTo>
                    <a:pt x="173680" y="0"/>
                  </a:lnTo>
                  <a:close/>
                  <a:moveTo>
                    <a:pt x="173680" y="312102"/>
                  </a:moveTo>
                  <a:cubicBezTo>
                    <a:pt x="95032" y="312102"/>
                    <a:pt x="31130" y="249032"/>
                    <a:pt x="31130" y="171414"/>
                  </a:cubicBezTo>
                  <a:cubicBezTo>
                    <a:pt x="31130" y="93796"/>
                    <a:pt x="95032" y="30726"/>
                    <a:pt x="173680" y="30726"/>
                  </a:cubicBezTo>
                  <a:cubicBezTo>
                    <a:pt x="252329" y="30726"/>
                    <a:pt x="316226" y="93796"/>
                    <a:pt x="316226" y="171414"/>
                  </a:cubicBezTo>
                  <a:cubicBezTo>
                    <a:pt x="316226" y="249032"/>
                    <a:pt x="252329" y="312102"/>
                    <a:pt x="173680" y="312102"/>
                  </a:cubicBezTo>
                  <a:lnTo>
                    <a:pt x="173680" y="312102"/>
                  </a:lnTo>
                  <a:close/>
                </a:path>
              </a:pathLst>
            </a:custGeom>
            <a:solidFill>
              <a:srgbClr val="4CA4BC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3600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6A899DA4-6CB8-6A4D-BCBB-A7A9115D4F37}"/>
                </a:ext>
              </a:extLst>
            </p:cNvPr>
            <p:cNvSpPr/>
            <p:nvPr/>
          </p:nvSpPr>
          <p:spPr>
            <a:xfrm>
              <a:off x="1203544" y="3770131"/>
              <a:ext cx="166332" cy="166215"/>
            </a:xfrm>
            <a:custGeom>
              <a:avLst/>
              <a:gdLst/>
              <a:ahLst/>
              <a:cxnLst/>
              <a:rect l="l" t="t" r="r" b="b"/>
              <a:pathLst>
                <a:path w="166332" h="166215">
                  <a:moveTo>
                    <a:pt x="0" y="83107"/>
                  </a:moveTo>
                  <a:cubicBezTo>
                    <a:pt x="0" y="37213"/>
                    <a:pt x="37234" y="0"/>
                    <a:pt x="83166" y="0"/>
                  </a:cubicBezTo>
                  <a:cubicBezTo>
                    <a:pt x="129098" y="0"/>
                    <a:pt x="166332" y="37213"/>
                    <a:pt x="166332" y="83107"/>
                  </a:cubicBezTo>
                  <a:cubicBezTo>
                    <a:pt x="166332" y="129006"/>
                    <a:pt x="129098" y="166215"/>
                    <a:pt x="83166" y="166215"/>
                  </a:cubicBezTo>
                  <a:cubicBezTo>
                    <a:pt x="37234" y="166215"/>
                    <a:pt x="0" y="129010"/>
                    <a:pt x="0" y="83107"/>
                  </a:cubicBezTo>
                  <a:lnTo>
                    <a:pt x="0" y="83107"/>
                  </a:lnTo>
                  <a:close/>
                </a:path>
              </a:pathLst>
            </a:custGeom>
            <a:solidFill>
              <a:srgbClr val="4CA4BC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3600"/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803D4E74-EFC0-674D-905F-302E29699165}"/>
              </a:ext>
            </a:extLst>
          </p:cNvPr>
          <p:cNvSpPr/>
          <p:nvPr/>
        </p:nvSpPr>
        <p:spPr>
          <a:xfrm>
            <a:off x="3788542" y="3225808"/>
            <a:ext cx="5552756" cy="5256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怎么选择分库分表类型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0F41D2F-ADDC-E644-899A-863FFE137DD4}"/>
              </a:ext>
            </a:extLst>
          </p:cNvPr>
          <p:cNvSpPr/>
          <p:nvPr/>
        </p:nvSpPr>
        <p:spPr>
          <a:xfrm>
            <a:off x="3788542" y="4068203"/>
            <a:ext cx="4944791" cy="4801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分库分表的问题分析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5738912-B035-0B40-9719-797F1FE82019}"/>
              </a:ext>
            </a:extLst>
          </p:cNvPr>
          <p:cNvGrpSpPr/>
          <p:nvPr/>
        </p:nvGrpSpPr>
        <p:grpSpPr>
          <a:xfrm>
            <a:off x="3289625" y="5045215"/>
            <a:ext cx="346540" cy="342820"/>
            <a:chOff x="1114644" y="3681231"/>
            <a:chExt cx="346540" cy="342820"/>
          </a:xfrm>
          <a:solidFill>
            <a:schemeClr val="accent1">
              <a:lumMod val="75000"/>
            </a:schemeClr>
          </a:solidFill>
        </p:grpSpPr>
        <p:sp>
          <p:nvSpPr>
            <p:cNvPr id="23" name="Freeform 4">
              <a:extLst>
                <a:ext uri="{FF2B5EF4-FFF2-40B4-BE49-F238E27FC236}">
                  <a16:creationId xmlns:a16="http://schemas.microsoft.com/office/drawing/2014/main" id="{F25A22D6-B3C4-DB49-96EC-DAD938CAFF8F}"/>
                </a:ext>
              </a:extLst>
            </p:cNvPr>
            <p:cNvSpPr/>
            <p:nvPr/>
          </p:nvSpPr>
          <p:spPr>
            <a:xfrm>
              <a:off x="1114644" y="3681231"/>
              <a:ext cx="346540" cy="342820"/>
            </a:xfrm>
            <a:custGeom>
              <a:avLst/>
              <a:gdLst/>
              <a:ahLst/>
              <a:cxnLst/>
              <a:rect l="l" t="t" r="r" b="b"/>
              <a:pathLst>
                <a:path w="346540" h="342820">
                  <a:moveTo>
                    <a:pt x="173680" y="0"/>
                  </a:moveTo>
                  <a:cubicBezTo>
                    <a:pt x="77828" y="0"/>
                    <a:pt x="0" y="76813"/>
                    <a:pt x="0" y="171410"/>
                  </a:cubicBezTo>
                  <a:cubicBezTo>
                    <a:pt x="0" y="266007"/>
                    <a:pt x="77828" y="342820"/>
                    <a:pt x="173680" y="342820"/>
                  </a:cubicBezTo>
                  <a:cubicBezTo>
                    <a:pt x="269533" y="342820"/>
                    <a:pt x="346540" y="266007"/>
                    <a:pt x="346540" y="171410"/>
                  </a:cubicBezTo>
                  <a:cubicBezTo>
                    <a:pt x="346540" y="76813"/>
                    <a:pt x="269533" y="0"/>
                    <a:pt x="173680" y="0"/>
                  </a:cubicBezTo>
                  <a:lnTo>
                    <a:pt x="173680" y="0"/>
                  </a:lnTo>
                  <a:close/>
                  <a:moveTo>
                    <a:pt x="173680" y="312102"/>
                  </a:moveTo>
                  <a:cubicBezTo>
                    <a:pt x="95032" y="312102"/>
                    <a:pt x="31130" y="249032"/>
                    <a:pt x="31130" y="171414"/>
                  </a:cubicBezTo>
                  <a:cubicBezTo>
                    <a:pt x="31130" y="93796"/>
                    <a:pt x="95032" y="30726"/>
                    <a:pt x="173680" y="30726"/>
                  </a:cubicBezTo>
                  <a:cubicBezTo>
                    <a:pt x="252329" y="30726"/>
                    <a:pt x="316226" y="93796"/>
                    <a:pt x="316226" y="171414"/>
                  </a:cubicBezTo>
                  <a:cubicBezTo>
                    <a:pt x="316226" y="249032"/>
                    <a:pt x="252329" y="312102"/>
                    <a:pt x="173680" y="312102"/>
                  </a:cubicBezTo>
                  <a:lnTo>
                    <a:pt x="173680" y="312102"/>
                  </a:lnTo>
                  <a:close/>
                </a:path>
              </a:pathLst>
            </a:custGeom>
            <a:grpFill/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3600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1D505F10-86CF-BD4F-A61A-974AFFDB8653}"/>
                </a:ext>
              </a:extLst>
            </p:cNvPr>
            <p:cNvSpPr/>
            <p:nvPr/>
          </p:nvSpPr>
          <p:spPr>
            <a:xfrm>
              <a:off x="1203544" y="3770131"/>
              <a:ext cx="166332" cy="166215"/>
            </a:xfrm>
            <a:custGeom>
              <a:avLst/>
              <a:gdLst/>
              <a:ahLst/>
              <a:cxnLst/>
              <a:rect l="l" t="t" r="r" b="b"/>
              <a:pathLst>
                <a:path w="166332" h="166215">
                  <a:moveTo>
                    <a:pt x="0" y="83107"/>
                  </a:moveTo>
                  <a:cubicBezTo>
                    <a:pt x="0" y="37213"/>
                    <a:pt x="37234" y="0"/>
                    <a:pt x="83166" y="0"/>
                  </a:cubicBezTo>
                  <a:cubicBezTo>
                    <a:pt x="129098" y="0"/>
                    <a:pt x="166332" y="37213"/>
                    <a:pt x="166332" y="83107"/>
                  </a:cubicBezTo>
                  <a:cubicBezTo>
                    <a:pt x="166332" y="129006"/>
                    <a:pt x="129098" y="166215"/>
                    <a:pt x="83166" y="166215"/>
                  </a:cubicBezTo>
                  <a:cubicBezTo>
                    <a:pt x="37234" y="166215"/>
                    <a:pt x="0" y="129010"/>
                    <a:pt x="0" y="83107"/>
                  </a:cubicBezTo>
                  <a:lnTo>
                    <a:pt x="0" y="83107"/>
                  </a:lnTo>
                  <a:close/>
                </a:path>
              </a:pathLst>
            </a:custGeom>
            <a:grpFill/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3600"/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06DCCD9F-53CE-7045-A424-1F01C65B007E}"/>
              </a:ext>
            </a:extLst>
          </p:cNvPr>
          <p:cNvSpPr/>
          <p:nvPr/>
        </p:nvSpPr>
        <p:spPr>
          <a:xfrm>
            <a:off x="3787338" y="4918365"/>
            <a:ext cx="5162156" cy="9738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关于数据库中间价</a:t>
            </a:r>
            <a:r>
              <a:rPr kumimoji="1"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DBLE</a:t>
            </a:r>
            <a:endParaRPr kumimoji="1" lang="zh-CN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311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858249EA-EE6E-6541-AFFD-0F64EC2F2119}"/>
              </a:ext>
            </a:extLst>
          </p:cNvPr>
          <p:cNvGrpSpPr/>
          <p:nvPr/>
        </p:nvGrpSpPr>
        <p:grpSpPr>
          <a:xfrm>
            <a:off x="320984" y="262254"/>
            <a:ext cx="3464326" cy="683077"/>
            <a:chOff x="6800249" y="1401091"/>
            <a:chExt cx="3464326" cy="683077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7554DD5A-2830-704D-86EA-F08B1A954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0249" y="1410266"/>
              <a:ext cx="856550" cy="625681"/>
            </a:xfrm>
            <a:prstGeom prst="rect">
              <a:avLst/>
            </a:prstGeom>
          </p:spPr>
        </p:pic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081E590A-4D72-5B49-A277-9BCEDAF5B3AA}"/>
                </a:ext>
              </a:extLst>
            </p:cNvPr>
            <p:cNvSpPr txBox="1"/>
            <p:nvPr/>
          </p:nvSpPr>
          <p:spPr>
            <a:xfrm>
              <a:off x="7724575" y="1410266"/>
              <a:ext cx="2540000" cy="673902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latinLnBrk="1">
                <a:lnSpc>
                  <a:spcPct val="116199"/>
                </a:lnSpc>
              </a:pPr>
              <a:r>
                <a:rPr lang="zh-CN" altLang="en-US" sz="3200" dirty="0">
                  <a:solidFill>
                    <a:srgbClr val="42464B"/>
                  </a:solidFill>
                  <a:latin typeface="PingFang SC"/>
                  <a:ea typeface="PingFang SC"/>
                </a:rPr>
                <a:t>实践</a:t>
              </a:r>
              <a:endParaRPr lang="en-US" altLang="zh-CN" sz="3200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47126011-FA86-BF47-AE75-419B9F123DB9}"/>
                </a:ext>
              </a:extLst>
            </p:cNvPr>
            <p:cNvSpPr txBox="1"/>
            <p:nvPr/>
          </p:nvSpPr>
          <p:spPr>
            <a:xfrm>
              <a:off x="6868025" y="1401091"/>
              <a:ext cx="725884" cy="639465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altLang="zh-CN" sz="3000" b="1" dirty="0">
                  <a:solidFill>
                    <a:srgbClr val="FFFFFF"/>
                  </a:solidFill>
                  <a:latin typeface="PingFang SC"/>
                  <a:ea typeface="PingFang SC"/>
                </a:rPr>
                <a:t>3</a:t>
              </a:r>
              <a:endParaRPr lang="en-US" sz="1100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97F5CF38-A874-A34B-A8BC-38C1D315735E}"/>
              </a:ext>
            </a:extLst>
          </p:cNvPr>
          <p:cNvSpPr txBox="1"/>
          <p:nvPr/>
        </p:nvSpPr>
        <p:spPr>
          <a:xfrm>
            <a:off x="7069702" y="299000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/>
              <a:t>什么时候考虑分库分表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40A47DC-0E8F-6246-8A5C-AB591E69F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00" y="2438400"/>
            <a:ext cx="2028778" cy="2054733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sp>
        <p:nvSpPr>
          <p:cNvPr id="10" name="Freeform 3">
            <a:extLst>
              <a:ext uri="{FF2B5EF4-FFF2-40B4-BE49-F238E27FC236}">
                <a16:creationId xmlns:a16="http://schemas.microsoft.com/office/drawing/2014/main" id="{AA5820F8-6A49-D44E-BEC6-03AE881E2EE3}"/>
              </a:ext>
            </a:extLst>
          </p:cNvPr>
          <p:cNvSpPr/>
          <p:nvPr/>
        </p:nvSpPr>
        <p:spPr>
          <a:xfrm rot="19980000">
            <a:off x="6789050" y="2399280"/>
            <a:ext cx="876434" cy="82046"/>
          </a:xfrm>
          <a:custGeom>
            <a:avLst/>
            <a:gdLst/>
            <a:ahLst/>
            <a:cxnLst/>
            <a:rect l="l" t="t" r="r" b="b"/>
            <a:pathLst>
              <a:path w="876434" h="82046">
                <a:moveTo>
                  <a:pt x="5450" y="63293"/>
                </a:moveTo>
                <a:cubicBezTo>
                  <a:pt x="22116" y="78868"/>
                  <a:pt x="46701" y="79602"/>
                  <a:pt x="67739" y="78216"/>
                </a:cubicBezTo>
                <a:cubicBezTo>
                  <a:pt x="96550" y="76315"/>
                  <a:pt x="124999" y="69733"/>
                  <a:pt x="153197" y="63547"/>
                </a:cubicBezTo>
                <a:cubicBezTo>
                  <a:pt x="179284" y="57825"/>
                  <a:pt x="205835" y="50994"/>
                  <a:pt x="232571" y="50084"/>
                </a:cubicBezTo>
                <a:cubicBezTo>
                  <a:pt x="267886" y="48883"/>
                  <a:pt x="299893" y="65534"/>
                  <a:pt x="333325" y="74810"/>
                </a:cubicBezTo>
                <a:cubicBezTo>
                  <a:pt x="350242" y="79503"/>
                  <a:pt x="367716" y="82046"/>
                  <a:pt x="385194" y="80210"/>
                </a:cubicBezTo>
                <a:cubicBezTo>
                  <a:pt x="403140" y="78324"/>
                  <a:pt x="420785" y="74000"/>
                  <a:pt x="438096" y="68756"/>
                </a:cubicBezTo>
                <a:cubicBezTo>
                  <a:pt x="468601" y="59516"/>
                  <a:pt x="498517" y="47790"/>
                  <a:pt x="528325" y="36324"/>
                </a:cubicBezTo>
                <a:cubicBezTo>
                  <a:pt x="581523" y="15861"/>
                  <a:pt x="641377" y="7327"/>
                  <a:pt x="697538" y="15191"/>
                </a:cubicBezTo>
                <a:cubicBezTo>
                  <a:pt x="715842" y="17755"/>
                  <a:pt x="733974" y="22290"/>
                  <a:pt x="752052" y="26233"/>
                </a:cubicBezTo>
                <a:cubicBezTo>
                  <a:pt x="762522" y="28517"/>
                  <a:pt x="772995" y="30826"/>
                  <a:pt x="783366" y="33575"/>
                </a:cubicBezTo>
                <a:cubicBezTo>
                  <a:pt x="802901" y="38755"/>
                  <a:pt x="821915" y="45951"/>
                  <a:pt x="841010" y="52661"/>
                </a:cubicBezTo>
                <a:cubicBezTo>
                  <a:pt x="849521" y="55652"/>
                  <a:pt x="858039" y="58620"/>
                  <a:pt x="866562" y="61567"/>
                </a:cubicBezTo>
                <a:cubicBezTo>
                  <a:pt x="873472" y="63955"/>
                  <a:pt x="876434" y="52440"/>
                  <a:pt x="869559" y="50063"/>
                </a:cubicBezTo>
                <a:cubicBezTo>
                  <a:pt x="845750" y="41835"/>
                  <a:pt x="822119" y="32756"/>
                  <a:pt x="798048" y="25402"/>
                </a:cubicBezTo>
                <a:cubicBezTo>
                  <a:pt x="776601" y="18851"/>
                  <a:pt x="754545" y="14585"/>
                  <a:pt x="732685" y="9923"/>
                </a:cubicBezTo>
                <a:cubicBezTo>
                  <a:pt x="713176" y="5762"/>
                  <a:pt x="693798" y="2089"/>
                  <a:pt x="673881" y="1020"/>
                </a:cubicBezTo>
                <a:cubicBezTo>
                  <a:pt x="654886" y="0"/>
                  <a:pt x="635820" y="777"/>
                  <a:pt x="616923" y="2987"/>
                </a:cubicBezTo>
                <a:cubicBezTo>
                  <a:pt x="589920" y="6145"/>
                  <a:pt x="563112" y="11920"/>
                  <a:pt x="537194" y="20574"/>
                </a:cubicBezTo>
                <a:cubicBezTo>
                  <a:pt x="515995" y="27650"/>
                  <a:pt x="495244" y="36279"/>
                  <a:pt x="474241" y="43970"/>
                </a:cubicBezTo>
                <a:cubicBezTo>
                  <a:pt x="456072" y="50622"/>
                  <a:pt x="437753" y="56936"/>
                  <a:pt x="419068" y="61772"/>
                </a:cubicBezTo>
                <a:cubicBezTo>
                  <a:pt x="401796" y="66242"/>
                  <a:pt x="383974" y="69821"/>
                  <a:pt x="366121" y="68710"/>
                </a:cubicBezTo>
                <a:cubicBezTo>
                  <a:pt x="331343" y="66546"/>
                  <a:pt x="299771" y="48472"/>
                  <a:pt x="265947" y="41358"/>
                </a:cubicBezTo>
                <a:cubicBezTo>
                  <a:pt x="237610" y="35398"/>
                  <a:pt x="209853" y="39645"/>
                  <a:pt x="181828" y="45284"/>
                </a:cubicBezTo>
                <a:cubicBezTo>
                  <a:pt x="153077" y="51069"/>
                  <a:pt x="124574" y="58296"/>
                  <a:pt x="95629" y="62981"/>
                </a:cubicBezTo>
                <a:cubicBezTo>
                  <a:pt x="73005" y="66644"/>
                  <a:pt x="45995" y="70920"/>
                  <a:pt x="24042" y="61632"/>
                </a:cubicBezTo>
                <a:cubicBezTo>
                  <a:pt x="20195" y="60004"/>
                  <a:pt x="16528" y="57764"/>
                  <a:pt x="13419" y="54857"/>
                </a:cubicBezTo>
                <a:cubicBezTo>
                  <a:pt x="7999" y="49793"/>
                  <a:pt x="0" y="58199"/>
                  <a:pt x="5450" y="63293"/>
                </a:cubicBezTo>
                <a:lnTo>
                  <a:pt x="5450" y="63293"/>
                </a:lnTo>
                <a:close/>
              </a:path>
            </a:pathLst>
          </a:custGeom>
          <a:solidFill>
            <a:srgbClr val="02000D"/>
          </a:solidFill>
          <a:ln w="19050">
            <a:solidFill>
              <a:srgbClr val="000000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1" name="Freeform 4">
            <a:extLst>
              <a:ext uri="{FF2B5EF4-FFF2-40B4-BE49-F238E27FC236}">
                <a16:creationId xmlns:a16="http://schemas.microsoft.com/office/drawing/2014/main" id="{C42A4738-7548-CE49-83B2-90E90571534A}"/>
              </a:ext>
            </a:extLst>
          </p:cNvPr>
          <p:cNvSpPr/>
          <p:nvPr/>
        </p:nvSpPr>
        <p:spPr>
          <a:xfrm rot="2400000">
            <a:off x="6738250" y="4520180"/>
            <a:ext cx="876434" cy="82046"/>
          </a:xfrm>
          <a:custGeom>
            <a:avLst/>
            <a:gdLst/>
            <a:ahLst/>
            <a:cxnLst/>
            <a:rect l="l" t="t" r="r" b="b"/>
            <a:pathLst>
              <a:path w="876434" h="82046">
                <a:moveTo>
                  <a:pt x="5450" y="63293"/>
                </a:moveTo>
                <a:cubicBezTo>
                  <a:pt x="22116" y="78868"/>
                  <a:pt x="46701" y="79602"/>
                  <a:pt x="67739" y="78216"/>
                </a:cubicBezTo>
                <a:cubicBezTo>
                  <a:pt x="96550" y="76315"/>
                  <a:pt x="124999" y="69733"/>
                  <a:pt x="153197" y="63547"/>
                </a:cubicBezTo>
                <a:cubicBezTo>
                  <a:pt x="179284" y="57825"/>
                  <a:pt x="205835" y="50994"/>
                  <a:pt x="232571" y="50084"/>
                </a:cubicBezTo>
                <a:cubicBezTo>
                  <a:pt x="267886" y="48883"/>
                  <a:pt x="299893" y="65534"/>
                  <a:pt x="333325" y="74810"/>
                </a:cubicBezTo>
                <a:cubicBezTo>
                  <a:pt x="350242" y="79503"/>
                  <a:pt x="367716" y="82046"/>
                  <a:pt x="385194" y="80210"/>
                </a:cubicBezTo>
                <a:cubicBezTo>
                  <a:pt x="403140" y="78324"/>
                  <a:pt x="420785" y="74000"/>
                  <a:pt x="438096" y="68756"/>
                </a:cubicBezTo>
                <a:cubicBezTo>
                  <a:pt x="468601" y="59516"/>
                  <a:pt x="498517" y="47790"/>
                  <a:pt x="528325" y="36324"/>
                </a:cubicBezTo>
                <a:cubicBezTo>
                  <a:pt x="581523" y="15861"/>
                  <a:pt x="641377" y="7327"/>
                  <a:pt x="697538" y="15191"/>
                </a:cubicBezTo>
                <a:cubicBezTo>
                  <a:pt x="715842" y="17755"/>
                  <a:pt x="733974" y="22290"/>
                  <a:pt x="752052" y="26233"/>
                </a:cubicBezTo>
                <a:cubicBezTo>
                  <a:pt x="762522" y="28517"/>
                  <a:pt x="772995" y="30826"/>
                  <a:pt x="783366" y="33575"/>
                </a:cubicBezTo>
                <a:cubicBezTo>
                  <a:pt x="802901" y="38755"/>
                  <a:pt x="821915" y="45951"/>
                  <a:pt x="841010" y="52661"/>
                </a:cubicBezTo>
                <a:cubicBezTo>
                  <a:pt x="849521" y="55652"/>
                  <a:pt x="858039" y="58620"/>
                  <a:pt x="866562" y="61567"/>
                </a:cubicBezTo>
                <a:cubicBezTo>
                  <a:pt x="873472" y="63955"/>
                  <a:pt x="876434" y="52440"/>
                  <a:pt x="869559" y="50063"/>
                </a:cubicBezTo>
                <a:cubicBezTo>
                  <a:pt x="845750" y="41835"/>
                  <a:pt x="822119" y="32756"/>
                  <a:pt x="798048" y="25402"/>
                </a:cubicBezTo>
                <a:cubicBezTo>
                  <a:pt x="776601" y="18851"/>
                  <a:pt x="754545" y="14585"/>
                  <a:pt x="732685" y="9923"/>
                </a:cubicBezTo>
                <a:cubicBezTo>
                  <a:pt x="713176" y="5762"/>
                  <a:pt x="693798" y="2089"/>
                  <a:pt x="673881" y="1020"/>
                </a:cubicBezTo>
                <a:cubicBezTo>
                  <a:pt x="654886" y="0"/>
                  <a:pt x="635820" y="777"/>
                  <a:pt x="616923" y="2987"/>
                </a:cubicBezTo>
                <a:cubicBezTo>
                  <a:pt x="589920" y="6145"/>
                  <a:pt x="563112" y="11920"/>
                  <a:pt x="537194" y="20574"/>
                </a:cubicBezTo>
                <a:cubicBezTo>
                  <a:pt x="515995" y="27650"/>
                  <a:pt x="495244" y="36279"/>
                  <a:pt x="474241" y="43970"/>
                </a:cubicBezTo>
                <a:cubicBezTo>
                  <a:pt x="456072" y="50622"/>
                  <a:pt x="437753" y="56936"/>
                  <a:pt x="419068" y="61772"/>
                </a:cubicBezTo>
                <a:cubicBezTo>
                  <a:pt x="401796" y="66242"/>
                  <a:pt x="383974" y="69821"/>
                  <a:pt x="366121" y="68710"/>
                </a:cubicBezTo>
                <a:cubicBezTo>
                  <a:pt x="331343" y="66546"/>
                  <a:pt x="299771" y="48472"/>
                  <a:pt x="265947" y="41358"/>
                </a:cubicBezTo>
                <a:cubicBezTo>
                  <a:pt x="237610" y="35398"/>
                  <a:pt x="209853" y="39645"/>
                  <a:pt x="181828" y="45284"/>
                </a:cubicBezTo>
                <a:cubicBezTo>
                  <a:pt x="153077" y="51069"/>
                  <a:pt x="124574" y="58296"/>
                  <a:pt x="95629" y="62981"/>
                </a:cubicBezTo>
                <a:cubicBezTo>
                  <a:pt x="73005" y="66644"/>
                  <a:pt x="45995" y="70920"/>
                  <a:pt x="24042" y="61632"/>
                </a:cubicBezTo>
                <a:cubicBezTo>
                  <a:pt x="20195" y="60004"/>
                  <a:pt x="16528" y="57764"/>
                  <a:pt x="13419" y="54857"/>
                </a:cubicBezTo>
                <a:cubicBezTo>
                  <a:pt x="7999" y="49793"/>
                  <a:pt x="0" y="58199"/>
                  <a:pt x="5450" y="63293"/>
                </a:cubicBezTo>
                <a:lnTo>
                  <a:pt x="5450" y="63293"/>
                </a:lnTo>
                <a:close/>
              </a:path>
            </a:pathLst>
          </a:custGeom>
          <a:solidFill>
            <a:srgbClr val="02000D"/>
          </a:solidFill>
          <a:ln w="19050">
            <a:solidFill>
              <a:srgbClr val="000000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7F7685ED-4D58-6F4F-85B7-1E863EB0669D}"/>
              </a:ext>
            </a:extLst>
          </p:cNvPr>
          <p:cNvSpPr/>
          <p:nvPr/>
        </p:nvSpPr>
        <p:spPr>
          <a:xfrm rot="12720000" flipV="1">
            <a:off x="3880750" y="2424680"/>
            <a:ext cx="876434" cy="82046"/>
          </a:xfrm>
          <a:custGeom>
            <a:avLst/>
            <a:gdLst/>
            <a:ahLst/>
            <a:cxnLst/>
            <a:rect l="l" t="t" r="r" b="b"/>
            <a:pathLst>
              <a:path w="876434" h="82046">
                <a:moveTo>
                  <a:pt x="5450" y="63293"/>
                </a:moveTo>
                <a:cubicBezTo>
                  <a:pt x="22116" y="78868"/>
                  <a:pt x="46701" y="79602"/>
                  <a:pt x="67739" y="78216"/>
                </a:cubicBezTo>
                <a:cubicBezTo>
                  <a:pt x="96550" y="76315"/>
                  <a:pt x="124999" y="69733"/>
                  <a:pt x="153197" y="63547"/>
                </a:cubicBezTo>
                <a:cubicBezTo>
                  <a:pt x="179284" y="57825"/>
                  <a:pt x="205835" y="50994"/>
                  <a:pt x="232571" y="50084"/>
                </a:cubicBezTo>
                <a:cubicBezTo>
                  <a:pt x="267886" y="48883"/>
                  <a:pt x="299893" y="65534"/>
                  <a:pt x="333325" y="74810"/>
                </a:cubicBezTo>
                <a:cubicBezTo>
                  <a:pt x="350242" y="79503"/>
                  <a:pt x="367716" y="82046"/>
                  <a:pt x="385194" y="80210"/>
                </a:cubicBezTo>
                <a:cubicBezTo>
                  <a:pt x="403140" y="78324"/>
                  <a:pt x="420785" y="74000"/>
                  <a:pt x="438096" y="68756"/>
                </a:cubicBezTo>
                <a:cubicBezTo>
                  <a:pt x="468601" y="59516"/>
                  <a:pt x="498517" y="47790"/>
                  <a:pt x="528325" y="36324"/>
                </a:cubicBezTo>
                <a:cubicBezTo>
                  <a:pt x="581523" y="15861"/>
                  <a:pt x="641377" y="7327"/>
                  <a:pt x="697538" y="15191"/>
                </a:cubicBezTo>
                <a:cubicBezTo>
                  <a:pt x="715842" y="17755"/>
                  <a:pt x="733974" y="22290"/>
                  <a:pt x="752052" y="26233"/>
                </a:cubicBezTo>
                <a:cubicBezTo>
                  <a:pt x="762522" y="28517"/>
                  <a:pt x="772995" y="30826"/>
                  <a:pt x="783366" y="33575"/>
                </a:cubicBezTo>
                <a:cubicBezTo>
                  <a:pt x="802901" y="38755"/>
                  <a:pt x="821915" y="45951"/>
                  <a:pt x="841010" y="52661"/>
                </a:cubicBezTo>
                <a:cubicBezTo>
                  <a:pt x="849521" y="55652"/>
                  <a:pt x="858039" y="58620"/>
                  <a:pt x="866562" y="61567"/>
                </a:cubicBezTo>
                <a:cubicBezTo>
                  <a:pt x="873472" y="63955"/>
                  <a:pt x="876434" y="52440"/>
                  <a:pt x="869559" y="50063"/>
                </a:cubicBezTo>
                <a:cubicBezTo>
                  <a:pt x="845750" y="41835"/>
                  <a:pt x="822119" y="32756"/>
                  <a:pt x="798048" y="25402"/>
                </a:cubicBezTo>
                <a:cubicBezTo>
                  <a:pt x="776601" y="18851"/>
                  <a:pt x="754545" y="14585"/>
                  <a:pt x="732685" y="9923"/>
                </a:cubicBezTo>
                <a:cubicBezTo>
                  <a:pt x="713176" y="5762"/>
                  <a:pt x="693798" y="2089"/>
                  <a:pt x="673881" y="1020"/>
                </a:cubicBezTo>
                <a:cubicBezTo>
                  <a:pt x="654886" y="0"/>
                  <a:pt x="635820" y="777"/>
                  <a:pt x="616923" y="2987"/>
                </a:cubicBezTo>
                <a:cubicBezTo>
                  <a:pt x="589920" y="6145"/>
                  <a:pt x="563112" y="11920"/>
                  <a:pt x="537194" y="20574"/>
                </a:cubicBezTo>
                <a:cubicBezTo>
                  <a:pt x="515995" y="27650"/>
                  <a:pt x="495244" y="36279"/>
                  <a:pt x="474241" y="43970"/>
                </a:cubicBezTo>
                <a:cubicBezTo>
                  <a:pt x="456072" y="50622"/>
                  <a:pt x="437753" y="56936"/>
                  <a:pt x="419068" y="61772"/>
                </a:cubicBezTo>
                <a:cubicBezTo>
                  <a:pt x="401796" y="66242"/>
                  <a:pt x="383974" y="69821"/>
                  <a:pt x="366121" y="68710"/>
                </a:cubicBezTo>
                <a:cubicBezTo>
                  <a:pt x="331343" y="66546"/>
                  <a:pt x="299771" y="48472"/>
                  <a:pt x="265947" y="41358"/>
                </a:cubicBezTo>
                <a:cubicBezTo>
                  <a:pt x="237610" y="35398"/>
                  <a:pt x="209853" y="39645"/>
                  <a:pt x="181828" y="45284"/>
                </a:cubicBezTo>
                <a:cubicBezTo>
                  <a:pt x="153077" y="51069"/>
                  <a:pt x="124574" y="58296"/>
                  <a:pt x="95629" y="62981"/>
                </a:cubicBezTo>
                <a:cubicBezTo>
                  <a:pt x="73005" y="66644"/>
                  <a:pt x="45995" y="70920"/>
                  <a:pt x="24042" y="61632"/>
                </a:cubicBezTo>
                <a:cubicBezTo>
                  <a:pt x="20195" y="60004"/>
                  <a:pt x="16528" y="57764"/>
                  <a:pt x="13419" y="54857"/>
                </a:cubicBezTo>
                <a:cubicBezTo>
                  <a:pt x="7999" y="49793"/>
                  <a:pt x="0" y="58199"/>
                  <a:pt x="5450" y="63293"/>
                </a:cubicBezTo>
                <a:lnTo>
                  <a:pt x="5450" y="63293"/>
                </a:lnTo>
                <a:close/>
              </a:path>
            </a:pathLst>
          </a:custGeom>
          <a:solidFill>
            <a:srgbClr val="02000D"/>
          </a:solidFill>
          <a:ln w="19050">
            <a:solidFill>
              <a:srgbClr val="000000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C5CFDECB-A4B9-8B42-AB2D-95D7633D1860}"/>
              </a:ext>
            </a:extLst>
          </p:cNvPr>
          <p:cNvSpPr/>
          <p:nvPr/>
        </p:nvSpPr>
        <p:spPr>
          <a:xfrm rot="8100000" flipV="1">
            <a:off x="3893450" y="4545580"/>
            <a:ext cx="876434" cy="82046"/>
          </a:xfrm>
          <a:custGeom>
            <a:avLst/>
            <a:gdLst/>
            <a:ahLst/>
            <a:cxnLst/>
            <a:rect l="l" t="t" r="r" b="b"/>
            <a:pathLst>
              <a:path w="876434" h="82046">
                <a:moveTo>
                  <a:pt x="5450" y="63293"/>
                </a:moveTo>
                <a:cubicBezTo>
                  <a:pt x="22116" y="78868"/>
                  <a:pt x="46701" y="79602"/>
                  <a:pt x="67739" y="78216"/>
                </a:cubicBezTo>
                <a:cubicBezTo>
                  <a:pt x="96550" y="76315"/>
                  <a:pt x="124999" y="69733"/>
                  <a:pt x="153197" y="63547"/>
                </a:cubicBezTo>
                <a:cubicBezTo>
                  <a:pt x="179284" y="57825"/>
                  <a:pt x="205835" y="50994"/>
                  <a:pt x="232571" y="50084"/>
                </a:cubicBezTo>
                <a:cubicBezTo>
                  <a:pt x="267886" y="48883"/>
                  <a:pt x="299893" y="65534"/>
                  <a:pt x="333325" y="74810"/>
                </a:cubicBezTo>
                <a:cubicBezTo>
                  <a:pt x="350242" y="79503"/>
                  <a:pt x="367716" y="82046"/>
                  <a:pt x="385194" y="80210"/>
                </a:cubicBezTo>
                <a:cubicBezTo>
                  <a:pt x="403140" y="78324"/>
                  <a:pt x="420785" y="74000"/>
                  <a:pt x="438096" y="68756"/>
                </a:cubicBezTo>
                <a:cubicBezTo>
                  <a:pt x="468601" y="59516"/>
                  <a:pt x="498517" y="47790"/>
                  <a:pt x="528325" y="36324"/>
                </a:cubicBezTo>
                <a:cubicBezTo>
                  <a:pt x="581523" y="15861"/>
                  <a:pt x="641377" y="7327"/>
                  <a:pt x="697538" y="15191"/>
                </a:cubicBezTo>
                <a:cubicBezTo>
                  <a:pt x="715842" y="17755"/>
                  <a:pt x="733974" y="22290"/>
                  <a:pt x="752052" y="26233"/>
                </a:cubicBezTo>
                <a:cubicBezTo>
                  <a:pt x="762522" y="28517"/>
                  <a:pt x="772995" y="30826"/>
                  <a:pt x="783366" y="33575"/>
                </a:cubicBezTo>
                <a:cubicBezTo>
                  <a:pt x="802901" y="38755"/>
                  <a:pt x="821915" y="45951"/>
                  <a:pt x="841010" y="52661"/>
                </a:cubicBezTo>
                <a:cubicBezTo>
                  <a:pt x="849521" y="55652"/>
                  <a:pt x="858039" y="58620"/>
                  <a:pt x="866562" y="61567"/>
                </a:cubicBezTo>
                <a:cubicBezTo>
                  <a:pt x="873472" y="63955"/>
                  <a:pt x="876434" y="52440"/>
                  <a:pt x="869559" y="50063"/>
                </a:cubicBezTo>
                <a:cubicBezTo>
                  <a:pt x="845750" y="41835"/>
                  <a:pt x="822119" y="32756"/>
                  <a:pt x="798048" y="25402"/>
                </a:cubicBezTo>
                <a:cubicBezTo>
                  <a:pt x="776601" y="18851"/>
                  <a:pt x="754545" y="14585"/>
                  <a:pt x="732685" y="9923"/>
                </a:cubicBezTo>
                <a:cubicBezTo>
                  <a:pt x="713176" y="5762"/>
                  <a:pt x="693798" y="2089"/>
                  <a:pt x="673881" y="1020"/>
                </a:cubicBezTo>
                <a:cubicBezTo>
                  <a:pt x="654886" y="0"/>
                  <a:pt x="635820" y="777"/>
                  <a:pt x="616923" y="2987"/>
                </a:cubicBezTo>
                <a:cubicBezTo>
                  <a:pt x="589920" y="6145"/>
                  <a:pt x="563112" y="11920"/>
                  <a:pt x="537194" y="20574"/>
                </a:cubicBezTo>
                <a:cubicBezTo>
                  <a:pt x="515995" y="27650"/>
                  <a:pt x="495244" y="36279"/>
                  <a:pt x="474241" y="43970"/>
                </a:cubicBezTo>
                <a:cubicBezTo>
                  <a:pt x="456072" y="50622"/>
                  <a:pt x="437753" y="56936"/>
                  <a:pt x="419068" y="61772"/>
                </a:cubicBezTo>
                <a:cubicBezTo>
                  <a:pt x="401796" y="66242"/>
                  <a:pt x="383974" y="69821"/>
                  <a:pt x="366121" y="68710"/>
                </a:cubicBezTo>
                <a:cubicBezTo>
                  <a:pt x="331343" y="66546"/>
                  <a:pt x="299771" y="48472"/>
                  <a:pt x="265947" y="41358"/>
                </a:cubicBezTo>
                <a:cubicBezTo>
                  <a:pt x="237610" y="35398"/>
                  <a:pt x="209853" y="39645"/>
                  <a:pt x="181828" y="45284"/>
                </a:cubicBezTo>
                <a:cubicBezTo>
                  <a:pt x="153077" y="51069"/>
                  <a:pt x="124574" y="58296"/>
                  <a:pt x="95629" y="62981"/>
                </a:cubicBezTo>
                <a:cubicBezTo>
                  <a:pt x="73005" y="66644"/>
                  <a:pt x="45995" y="70920"/>
                  <a:pt x="24042" y="61632"/>
                </a:cubicBezTo>
                <a:cubicBezTo>
                  <a:pt x="20195" y="60004"/>
                  <a:pt x="16528" y="57764"/>
                  <a:pt x="13419" y="54857"/>
                </a:cubicBezTo>
                <a:cubicBezTo>
                  <a:pt x="7999" y="49793"/>
                  <a:pt x="0" y="58199"/>
                  <a:pt x="5450" y="63293"/>
                </a:cubicBezTo>
                <a:lnTo>
                  <a:pt x="5450" y="63293"/>
                </a:lnTo>
                <a:close/>
              </a:path>
            </a:pathLst>
          </a:custGeom>
          <a:solidFill>
            <a:srgbClr val="02000D"/>
          </a:solidFill>
          <a:ln w="19050">
            <a:solidFill>
              <a:srgbClr val="000000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310D20-4541-CC48-A15B-8CEF43F22D07}"/>
              </a:ext>
            </a:extLst>
          </p:cNvPr>
          <p:cNvSpPr/>
          <p:nvPr/>
        </p:nvSpPr>
        <p:spPr>
          <a:xfrm>
            <a:off x="612905" y="1250933"/>
            <a:ext cx="3237129" cy="1895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rgbClr val="505050"/>
                </a:solidFill>
                <a:latin typeface="Microsoft YaHei, PingFang SC, sans serif"/>
                <a:ea typeface="Microsoft YaHei, PingFang SC, sans serif"/>
              </a:rPr>
              <a:t>数据量过大</a:t>
            </a:r>
            <a:endParaRPr lang="en-US" altLang="zh-CN" sz="1600" dirty="0">
              <a:solidFill>
                <a:srgbClr val="505050"/>
              </a:solidFill>
              <a:latin typeface="Microsoft YaHei, PingFang SC, sans serif"/>
              <a:ea typeface="Microsoft YaHei, PingFang SC, sans serif"/>
            </a:endParaRPr>
          </a:p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rgbClr val="505050"/>
                </a:solidFill>
                <a:latin typeface="Microsoft YaHei, PingFang SC, sans serif"/>
                <a:ea typeface="Microsoft YaHei, PingFang SC, sans serif"/>
              </a:rPr>
              <a:t>单表理论数据量</a:t>
            </a:r>
            <a:r>
              <a:rPr lang="en-US" altLang="zh-CN" sz="1600" dirty="0">
                <a:solidFill>
                  <a:srgbClr val="505050"/>
                </a:solidFill>
                <a:latin typeface="Microsoft YaHei, PingFang SC, sans serif"/>
                <a:ea typeface="Microsoft YaHei, PingFang SC, sans serif"/>
              </a:rPr>
              <a:t>500-1000</a:t>
            </a:r>
            <a:r>
              <a:rPr lang="en" altLang="zh-CN" sz="1600" dirty="0">
                <a:solidFill>
                  <a:srgbClr val="505050"/>
                </a:solidFill>
                <a:latin typeface="Microsoft YaHei, PingFang SC, sans serif"/>
                <a:ea typeface="Microsoft YaHei, PingFang SC, sans serif"/>
              </a:rPr>
              <a:t>W</a:t>
            </a:r>
            <a:r>
              <a:rPr lang="zh-CN" altLang="en-US" sz="1600" dirty="0">
                <a:solidFill>
                  <a:srgbClr val="505050"/>
                </a:solidFill>
                <a:latin typeface="Microsoft YaHei, PingFang SC, sans serif"/>
                <a:ea typeface="Microsoft YaHei, PingFang SC, sans serif"/>
              </a:rPr>
              <a:t>单表容量</a:t>
            </a:r>
            <a:r>
              <a:rPr lang="en-US" altLang="zh-CN" sz="1600" dirty="0">
                <a:solidFill>
                  <a:srgbClr val="505050"/>
                </a:solidFill>
                <a:latin typeface="Microsoft YaHei, PingFang SC, sans serif"/>
                <a:ea typeface="Microsoft YaHei, PingFang SC, sans serif"/>
              </a:rPr>
              <a:t>&lt;2</a:t>
            </a:r>
            <a:r>
              <a:rPr lang="en" altLang="zh-CN" sz="1600" dirty="0">
                <a:solidFill>
                  <a:srgbClr val="505050"/>
                </a:solidFill>
                <a:latin typeface="Microsoft YaHei, PingFang SC, sans serif"/>
                <a:ea typeface="Microsoft YaHei, PingFang SC, sans serif"/>
              </a:rPr>
              <a:t>G</a:t>
            </a:r>
          </a:p>
          <a:p>
            <a:pPr algn="r">
              <a:lnSpc>
                <a:spcPct val="150000"/>
              </a:lnSpc>
            </a:pPr>
            <a:r>
              <a:rPr lang="zh-CN" altLang="en" sz="1600" dirty="0">
                <a:solidFill>
                  <a:srgbClr val="505050"/>
                </a:solidFill>
                <a:latin typeface="Microsoft YaHei, PingFang SC, sans serif"/>
                <a:ea typeface="Microsoft YaHei, PingFang SC, sans serif"/>
              </a:rPr>
              <a:t>（</a:t>
            </a:r>
            <a:r>
              <a:rPr lang="zh-CN" altLang="en-US" sz="1600" dirty="0">
                <a:solidFill>
                  <a:srgbClr val="505050"/>
                </a:solidFill>
                <a:latin typeface="Microsoft YaHei, PingFang SC, sans serif"/>
                <a:ea typeface="Microsoft YaHei, PingFang SC, sans serif"/>
              </a:rPr>
              <a:t>阿里</a:t>
            </a:r>
            <a:r>
              <a:rPr lang="en" altLang="zh-CN" sz="1600" dirty="0">
                <a:solidFill>
                  <a:srgbClr val="505050"/>
                </a:solidFill>
                <a:latin typeface="Microsoft YaHei, PingFang SC, sans serif"/>
                <a:ea typeface="Microsoft YaHei, PingFang SC, sans serif"/>
              </a:rPr>
              <a:t>Java</a:t>
            </a:r>
            <a:r>
              <a:rPr lang="zh-CN" altLang="en-US" sz="1600" dirty="0">
                <a:solidFill>
                  <a:srgbClr val="505050"/>
                </a:solidFill>
                <a:latin typeface="Microsoft YaHei, PingFang SC, sans serif"/>
                <a:ea typeface="Microsoft YaHei, PingFang SC, sans serif"/>
              </a:rPr>
              <a:t>开发规约，跟表结构、字段数、机器性能有关）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A52E2DD-247D-184E-9025-B4B547C1E21D}"/>
              </a:ext>
            </a:extLst>
          </p:cNvPr>
          <p:cNvSpPr/>
          <p:nvPr/>
        </p:nvSpPr>
        <p:spPr>
          <a:xfrm>
            <a:off x="7754544" y="1642380"/>
            <a:ext cx="3947461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05050"/>
                </a:solidFill>
                <a:latin typeface="Microsoft YaHei, PingFang SC, sans serif"/>
                <a:ea typeface="Microsoft YaHei, PingFang SC, sans serif"/>
              </a:rPr>
              <a:t>数据增长过快</a:t>
            </a:r>
            <a:endParaRPr lang="en-US" altLang="zh-CN" sz="1600" dirty="0">
              <a:solidFill>
                <a:srgbClr val="505050"/>
              </a:solidFill>
              <a:latin typeface="Microsoft YaHei, PingFang SC, sans serif"/>
              <a:ea typeface="Microsoft YaHei, PingFang SC, sans serif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05050"/>
                </a:solidFill>
                <a:latin typeface="Microsoft YaHei, PingFang SC, sans serif"/>
                <a:ea typeface="Microsoft YaHei, PingFang SC, sans serif"/>
              </a:rPr>
              <a:t>单行记录字段数过多，影响索引高度，需要对某些字段进行切分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A2C9AE5-3111-A94D-9B7B-BA6420D1A4F9}"/>
              </a:ext>
            </a:extLst>
          </p:cNvPr>
          <p:cNvSpPr/>
          <p:nvPr/>
        </p:nvSpPr>
        <p:spPr>
          <a:xfrm>
            <a:off x="7760768" y="4586603"/>
            <a:ext cx="2031325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05050"/>
                </a:solidFill>
                <a:latin typeface="Microsoft YaHei, PingFang SC, sans serif"/>
                <a:ea typeface="Microsoft YaHei, PingFang SC, sans serif"/>
              </a:rPr>
              <a:t>安全性、可用性考虑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B6725A7-CDC0-DB45-8492-3ABE1DFEA202}"/>
              </a:ext>
            </a:extLst>
          </p:cNvPr>
          <p:cNvSpPr/>
          <p:nvPr/>
        </p:nvSpPr>
        <p:spPr>
          <a:xfrm>
            <a:off x="270819" y="4110195"/>
            <a:ext cx="3604615" cy="2273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rgbClr val="505050"/>
                </a:solidFill>
                <a:latin typeface="Microsoft YaHei, PingFang SC, sans serif"/>
                <a:ea typeface="Microsoft YaHei, PingFang SC, sans serif"/>
              </a:rPr>
              <a:t>数据库性能瓶颈</a:t>
            </a:r>
            <a:endParaRPr lang="en-US" altLang="zh-CN" sz="1600" dirty="0">
              <a:solidFill>
                <a:srgbClr val="505050"/>
              </a:solidFill>
              <a:latin typeface="Microsoft YaHei, PingFang SC, sans serif"/>
              <a:ea typeface="Microsoft YaHei, PingFang SC, sans serif"/>
            </a:endParaRPr>
          </a:p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rgbClr val="505050"/>
                </a:solidFill>
                <a:latin typeface="Microsoft YaHei, PingFang SC, sans serif"/>
                <a:ea typeface="Microsoft YaHei, PingFang SC, sans serif"/>
              </a:rPr>
              <a:t>Mysql</a:t>
            </a:r>
            <a:r>
              <a:rPr lang="zh-CN" altLang="en-US" sz="1600" dirty="0">
                <a:solidFill>
                  <a:srgbClr val="505050"/>
                </a:solidFill>
                <a:latin typeface="Microsoft YaHei, PingFang SC, sans serif"/>
                <a:ea typeface="Microsoft YaHei, PingFang SC, sans serif"/>
              </a:rPr>
              <a:t>虚拟机环境</a:t>
            </a:r>
            <a:r>
              <a:rPr lang="en-US" altLang="zh-CN" sz="1600" dirty="0">
                <a:solidFill>
                  <a:srgbClr val="505050"/>
                </a:solidFill>
                <a:latin typeface="Microsoft YaHei, PingFang SC, sans serif"/>
                <a:ea typeface="Microsoft YaHei, PingFang SC, sans serif"/>
              </a:rPr>
              <a:t>QPS</a:t>
            </a:r>
            <a:r>
              <a:rPr lang="zh-CN" altLang="en-US" sz="1600" dirty="0">
                <a:solidFill>
                  <a:srgbClr val="505050"/>
                </a:solidFill>
                <a:latin typeface="Microsoft YaHei, PingFang SC, sans serif"/>
                <a:ea typeface="Microsoft YaHei, PingFang SC, sans serif"/>
              </a:rPr>
              <a:t>约</a:t>
            </a:r>
            <a:r>
              <a:rPr lang="en-US" altLang="zh-CN" sz="1600" dirty="0">
                <a:solidFill>
                  <a:srgbClr val="505050"/>
                </a:solidFill>
                <a:latin typeface="Microsoft YaHei, PingFang SC, sans serif"/>
                <a:ea typeface="Microsoft YaHei, PingFang SC, sans serif"/>
              </a:rPr>
              <a:t>1k~3K,</a:t>
            </a:r>
            <a:r>
              <a:rPr lang="zh-CN" altLang="en-US" sz="1600" dirty="0">
                <a:solidFill>
                  <a:srgbClr val="505050"/>
                </a:solidFill>
                <a:latin typeface="Microsoft YaHei, PingFang SC, sans serif"/>
                <a:ea typeface="Microsoft YaHei, PingFang SC, sans serif"/>
              </a:rPr>
              <a:t>物理机环境</a:t>
            </a:r>
            <a:r>
              <a:rPr lang="en-US" altLang="zh-CN" sz="1600" dirty="0">
                <a:solidFill>
                  <a:srgbClr val="505050"/>
                </a:solidFill>
                <a:latin typeface="Microsoft YaHei, PingFang SC, sans serif"/>
                <a:ea typeface="Microsoft YaHei, PingFang SC, sans serif"/>
              </a:rPr>
              <a:t>8</a:t>
            </a:r>
            <a:r>
              <a:rPr lang="zh-CN" altLang="en-US" sz="1600" dirty="0">
                <a:solidFill>
                  <a:srgbClr val="505050"/>
                </a:solidFill>
                <a:latin typeface="Microsoft YaHei, PingFang SC, sans serif"/>
                <a:ea typeface="Microsoft YaHei, PingFang SC, sans serif"/>
              </a:rPr>
              <a:t>～</a:t>
            </a:r>
            <a:r>
              <a:rPr lang="en-US" altLang="zh-CN" sz="1600" dirty="0">
                <a:solidFill>
                  <a:srgbClr val="505050"/>
                </a:solidFill>
                <a:latin typeface="Microsoft YaHei, PingFang SC, sans serif"/>
                <a:ea typeface="Microsoft YaHei, PingFang SC, sans serif"/>
              </a:rPr>
              <a:t>10K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rgbClr val="505050"/>
                </a:solidFill>
                <a:latin typeface="Microsoft YaHei, PingFang SC, sans serif"/>
                <a:ea typeface="Microsoft YaHei, PingFang SC, sans serif"/>
              </a:rPr>
              <a:t>Mysql</a:t>
            </a:r>
            <a:r>
              <a:rPr lang="zh-CN" altLang="en-US" sz="1600" dirty="0">
                <a:solidFill>
                  <a:srgbClr val="505050"/>
                </a:solidFill>
                <a:latin typeface="Microsoft YaHei, PingFang SC, sans serif"/>
                <a:ea typeface="Microsoft YaHei, PingFang SC, sans serif"/>
              </a:rPr>
              <a:t>最大连接数</a:t>
            </a:r>
            <a:r>
              <a:rPr lang="en-US" altLang="zh-CN" sz="1600" dirty="0">
                <a:solidFill>
                  <a:srgbClr val="505050"/>
                </a:solidFill>
                <a:latin typeface="Microsoft YaHei, PingFang SC, sans serif"/>
                <a:ea typeface="Microsoft YaHei, PingFang SC, sans serif"/>
              </a:rPr>
              <a:t>512</a:t>
            </a:r>
          </a:p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rgbClr val="505050"/>
                </a:solidFill>
                <a:latin typeface="Microsoft YaHei, PingFang SC, sans serif"/>
                <a:ea typeface="Microsoft YaHei, PingFang SC, sans serif"/>
              </a:rPr>
              <a:t>超过硬件可扩展上限</a:t>
            </a:r>
            <a:endParaRPr lang="en-US" altLang="zh-CN" sz="1600" dirty="0">
              <a:solidFill>
                <a:srgbClr val="505050"/>
              </a:solidFill>
              <a:latin typeface="Microsoft YaHei, PingFang SC, sans serif"/>
              <a:ea typeface="Microsoft YaHei, PingFang SC, sans serif"/>
            </a:endParaRPr>
          </a:p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rgbClr val="505050"/>
                </a:solidFill>
                <a:latin typeface="Microsoft YaHei, PingFang SC, sans serif"/>
                <a:ea typeface="Microsoft YaHei, PingFang SC, sans serif"/>
              </a:rPr>
              <a:t>（</a:t>
            </a:r>
            <a:r>
              <a:rPr lang="en-US" altLang="zh-CN" sz="1600" dirty="0">
                <a:solidFill>
                  <a:srgbClr val="505050"/>
                </a:solidFill>
                <a:latin typeface="Microsoft YaHei, PingFang SC, sans serif"/>
                <a:ea typeface="Microsoft YaHei, PingFang SC, sans serif"/>
              </a:rPr>
              <a:t>CPU</a:t>
            </a:r>
            <a:r>
              <a:rPr lang="zh-CN" altLang="en-US" sz="1600" dirty="0">
                <a:solidFill>
                  <a:srgbClr val="505050"/>
                </a:solidFill>
                <a:latin typeface="Microsoft YaHei, PingFang SC, sans serif"/>
                <a:ea typeface="Microsoft YaHei, PingFang SC, sans serif"/>
              </a:rPr>
              <a:t>、内存、存储介质）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8157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858249EA-EE6E-6541-AFFD-0F64EC2F2119}"/>
              </a:ext>
            </a:extLst>
          </p:cNvPr>
          <p:cNvGrpSpPr/>
          <p:nvPr/>
        </p:nvGrpSpPr>
        <p:grpSpPr>
          <a:xfrm>
            <a:off x="320984" y="262254"/>
            <a:ext cx="3464326" cy="683077"/>
            <a:chOff x="6800249" y="1401091"/>
            <a:chExt cx="3464326" cy="683077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7554DD5A-2830-704D-86EA-F08B1A954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0249" y="1410266"/>
              <a:ext cx="856550" cy="625681"/>
            </a:xfrm>
            <a:prstGeom prst="rect">
              <a:avLst/>
            </a:prstGeom>
          </p:spPr>
        </p:pic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081E590A-4D72-5B49-A277-9BCEDAF5B3AA}"/>
                </a:ext>
              </a:extLst>
            </p:cNvPr>
            <p:cNvSpPr txBox="1"/>
            <p:nvPr/>
          </p:nvSpPr>
          <p:spPr>
            <a:xfrm>
              <a:off x="7724575" y="1410266"/>
              <a:ext cx="2540000" cy="673902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latinLnBrk="1">
                <a:lnSpc>
                  <a:spcPct val="116199"/>
                </a:lnSpc>
              </a:pPr>
              <a:r>
                <a:rPr lang="zh-CN" altLang="en-US" sz="3200" dirty="0">
                  <a:solidFill>
                    <a:srgbClr val="42464B"/>
                  </a:solidFill>
                  <a:latin typeface="PingFang SC"/>
                  <a:ea typeface="PingFang SC"/>
                </a:rPr>
                <a:t>实践</a:t>
              </a:r>
              <a:endParaRPr lang="en-US" altLang="zh-CN" sz="3200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47126011-FA86-BF47-AE75-419B9F123DB9}"/>
                </a:ext>
              </a:extLst>
            </p:cNvPr>
            <p:cNvSpPr txBox="1"/>
            <p:nvPr/>
          </p:nvSpPr>
          <p:spPr>
            <a:xfrm>
              <a:off x="6868025" y="1401091"/>
              <a:ext cx="725884" cy="639465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altLang="zh-CN" sz="3000" b="1" dirty="0">
                  <a:solidFill>
                    <a:srgbClr val="FFFFFF"/>
                  </a:solidFill>
                  <a:latin typeface="PingFang SC"/>
                  <a:ea typeface="PingFang SC"/>
                </a:rPr>
                <a:t>3</a:t>
              </a:r>
              <a:endParaRPr lang="en-US" sz="1100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97F5CF38-A874-A34B-A8BC-38C1D315735E}"/>
              </a:ext>
            </a:extLst>
          </p:cNvPr>
          <p:cNvSpPr txBox="1"/>
          <p:nvPr/>
        </p:nvSpPr>
        <p:spPr>
          <a:xfrm>
            <a:off x="7069702" y="299000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/>
              <a:t>怎么选择分库分表类型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E0F07BF-9259-6C47-9FC3-AE739349D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112477"/>
              </p:ext>
            </p:extLst>
          </p:nvPr>
        </p:nvGraphicFramePr>
        <p:xfrm>
          <a:off x="320984" y="1085745"/>
          <a:ext cx="11550033" cy="5075049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305092">
                  <a:extLst>
                    <a:ext uri="{9D8B030D-6E8A-4147-A177-3AD203B41FA5}">
                      <a16:colId xmlns:a16="http://schemas.microsoft.com/office/drawing/2014/main" val="873113518"/>
                    </a:ext>
                  </a:extLst>
                </a:gridCol>
                <a:gridCol w="2564443">
                  <a:extLst>
                    <a:ext uri="{9D8B030D-6E8A-4147-A177-3AD203B41FA5}">
                      <a16:colId xmlns:a16="http://schemas.microsoft.com/office/drawing/2014/main" val="3081725043"/>
                    </a:ext>
                  </a:extLst>
                </a:gridCol>
                <a:gridCol w="3180565">
                  <a:extLst>
                    <a:ext uri="{9D8B030D-6E8A-4147-A177-3AD203B41FA5}">
                      <a16:colId xmlns:a16="http://schemas.microsoft.com/office/drawing/2014/main" val="1654798064"/>
                    </a:ext>
                  </a:extLst>
                </a:gridCol>
                <a:gridCol w="2244060">
                  <a:extLst>
                    <a:ext uri="{9D8B030D-6E8A-4147-A177-3AD203B41FA5}">
                      <a16:colId xmlns:a16="http://schemas.microsoft.com/office/drawing/2014/main" val="17114112"/>
                    </a:ext>
                  </a:extLst>
                </a:gridCol>
                <a:gridCol w="2255873">
                  <a:extLst>
                    <a:ext uri="{9D8B030D-6E8A-4147-A177-3AD203B41FA5}">
                      <a16:colId xmlns:a16="http://schemas.microsoft.com/office/drawing/2014/main" val="2174723308"/>
                    </a:ext>
                  </a:extLst>
                </a:gridCol>
              </a:tblGrid>
              <a:tr h="4784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/>
                        <a:t>垂直分库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/>
                        <a:t>水平分库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/>
                        <a:t>水平分表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/>
                        <a:t>分区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763486"/>
                  </a:ext>
                </a:extLst>
              </a:tr>
              <a:tr h="16217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解决问题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/>
                        <a:t>存储问题</a:t>
                      </a:r>
                      <a:endParaRPr lang="en-US" altLang="zh-CN" sz="1400" dirty="0"/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/>
                        <a:t>连接数问题</a:t>
                      </a:r>
                      <a:endParaRPr lang="en-US" altLang="zh-CN" sz="1400" dirty="0"/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/>
                        <a:t>热点表问题</a:t>
                      </a:r>
                      <a:endParaRPr lang="en-US" altLang="zh-CN" sz="1400" dirty="0"/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/>
                        <a:t>数据增长问题</a:t>
                      </a:r>
                      <a:endParaRPr lang="en-US" altLang="zh-CN" sz="1400" dirty="0"/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/>
                        <a:t>架构解耦问题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存储问题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/>
                        <a:t>热点表问题</a:t>
                      </a:r>
                      <a:endParaRPr lang="en-US" altLang="zh-CN" sz="1400" dirty="0"/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/>
                        <a:t>连接数问题</a:t>
                      </a:r>
                      <a:endParaRPr lang="en-US" altLang="zh-CN" sz="1400" dirty="0"/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/>
                        <a:t>数据增长过快问题</a:t>
                      </a:r>
                      <a:endParaRPr lang="en-US" altLang="zh-CN" sz="1400" dirty="0"/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/>
                        <a:t>查询性能问题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存储问题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/>
                        <a:t>热点表问题</a:t>
                      </a:r>
                      <a:endParaRPr lang="en-US" altLang="zh-CN" sz="1400" dirty="0"/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/>
                        <a:t>数据增长过快问题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/>
                        <a:t>查询性能问题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存储问题</a:t>
                      </a:r>
                      <a:endParaRPr lang="en-US" altLang="zh-CN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连接数问题</a:t>
                      </a:r>
                      <a:endParaRPr lang="en-US" altLang="zh-CN" sz="1400" dirty="0"/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/>
                        <a:t>数据增长过快问题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/>
                        <a:t>查询性能问题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767650"/>
                  </a:ext>
                </a:extLst>
              </a:tr>
              <a:tr h="4506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/>
                        <a:t>编码复杂度低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/>
                        <a:t>扩展性好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扩展性好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扩展性好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753669"/>
                  </a:ext>
                </a:extLst>
              </a:tr>
              <a:tr h="6832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缺点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/>
                        <a:t>扩展性差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/>
                        <a:t>会引入跨库事务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/>
                        <a:t>编码复杂度高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SQL</a:t>
                      </a:r>
                      <a:r>
                        <a:rPr lang="zh-CN" altLang="en-US" sz="1400" dirty="0"/>
                        <a:t>要求较高</a:t>
                      </a:r>
                      <a:endParaRPr lang="en-US" altLang="zh-CN" sz="1400" dirty="0"/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/>
                        <a:t>适用场景有限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369"/>
                  </a:ext>
                </a:extLst>
              </a:tr>
              <a:tr h="4506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实施难度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dirty="0"/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dirty="0"/>
                        <a:t>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494328"/>
                  </a:ext>
                </a:extLst>
              </a:tr>
              <a:tr h="4506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工具支持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/>
                        <a:t>无需额外支持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DBLE</a:t>
                      </a:r>
                      <a:r>
                        <a:rPr lang="zh-CN" altLang="en-US" sz="1400" dirty="0"/>
                        <a:t>、</a:t>
                      </a:r>
                      <a:r>
                        <a:rPr lang="en-US" altLang="zh-CN" sz="1400" dirty="0"/>
                        <a:t>Sharing-JDBC</a:t>
                      </a:r>
                      <a:r>
                        <a:rPr lang="zh-CN" altLang="en-US" sz="1400" dirty="0"/>
                        <a:t>、编码自支持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编码自支持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/>
                        <a:t>数据库自支持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013376"/>
                  </a:ext>
                </a:extLst>
              </a:tr>
              <a:tr h="5267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现有案例</a:t>
                      </a:r>
                      <a:endParaRPr lang="en-US" altLang="zh-CN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200" dirty="0"/>
                        <a:t>（详见案例章节）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COSS</a:t>
                      </a:r>
                      <a:r>
                        <a:rPr lang="zh-CN" altLang="en-US" sz="1400" dirty="0"/>
                        <a:t>，</a:t>
                      </a:r>
                      <a:r>
                        <a:rPr lang="en-US" altLang="zh-CN" sz="1400" dirty="0"/>
                        <a:t>FTAS</a:t>
                      </a:r>
                      <a:r>
                        <a:rPr lang="zh-CN" altLang="en-US" sz="1400" dirty="0"/>
                        <a:t>，</a:t>
                      </a:r>
                      <a:r>
                        <a:rPr lang="en-US" altLang="zh-CN" sz="1400" dirty="0"/>
                        <a:t>RAS</a:t>
                      </a:r>
                      <a:r>
                        <a:rPr lang="zh-CN" altLang="en-US" sz="1400" dirty="0"/>
                        <a:t>，</a:t>
                      </a:r>
                      <a:r>
                        <a:rPr lang="en-US" altLang="zh-CN" sz="1400" dirty="0"/>
                        <a:t>ECIS</a:t>
                      </a:r>
                      <a:r>
                        <a:rPr lang="zh-CN" altLang="en-US" sz="1400" dirty="0"/>
                        <a:t>，</a:t>
                      </a:r>
                      <a:r>
                        <a:rPr lang="en-US" altLang="zh-CN" sz="1400" dirty="0"/>
                        <a:t>ATP</a:t>
                      </a:r>
                      <a:r>
                        <a:rPr lang="zh-CN" altLang="en-US" sz="1400" dirty="0"/>
                        <a:t>，</a:t>
                      </a:r>
                      <a:r>
                        <a:rPr lang="en-US" altLang="zh-CN" sz="1400" dirty="0"/>
                        <a:t>PPSA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COSS</a:t>
                      </a:r>
                      <a:r>
                        <a:rPr lang="zh-CN" altLang="en-US" sz="1400" dirty="0"/>
                        <a:t>，</a:t>
                      </a:r>
                      <a:r>
                        <a:rPr lang="en-US" altLang="zh-CN" sz="1400" dirty="0"/>
                        <a:t>FTAS</a:t>
                      </a:r>
                      <a:r>
                        <a:rPr lang="zh-CN" altLang="en-US" sz="1400" dirty="0"/>
                        <a:t>，</a:t>
                      </a:r>
                      <a:r>
                        <a:rPr lang="en-US" altLang="zh-CN" sz="1400" dirty="0"/>
                        <a:t>RAS</a:t>
                      </a:r>
                      <a:r>
                        <a:rPr lang="zh-CN" altLang="en-US" sz="1400" dirty="0"/>
                        <a:t>，</a:t>
                      </a:r>
                      <a:r>
                        <a:rPr lang="en-US" altLang="zh-CN" sz="1400" dirty="0"/>
                        <a:t>ECIS</a:t>
                      </a:r>
                      <a:r>
                        <a:rPr lang="zh-CN" altLang="en-US" sz="1400" dirty="0"/>
                        <a:t>，</a:t>
                      </a:r>
                      <a:r>
                        <a:rPr lang="en-US" altLang="zh-CN" sz="1400" dirty="0"/>
                        <a:t>ATP</a:t>
                      </a:r>
                      <a:r>
                        <a:rPr lang="zh-CN" altLang="en-US" sz="1400" dirty="0"/>
                        <a:t>，</a:t>
                      </a:r>
                      <a:r>
                        <a:rPr lang="en-US" altLang="zh-CN" sz="1400" dirty="0"/>
                        <a:t>EPAY</a:t>
                      </a:r>
                      <a:r>
                        <a:rPr lang="zh-CN" altLang="en-US" sz="1400" dirty="0"/>
                        <a:t>，</a:t>
                      </a:r>
                      <a:r>
                        <a:rPr lang="en-US" altLang="zh-CN" sz="1400" dirty="0"/>
                        <a:t>PPSA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ATP</a:t>
                      </a:r>
                      <a:r>
                        <a:rPr lang="zh-CN" altLang="en-US" sz="1400" dirty="0"/>
                        <a:t>、</a:t>
                      </a:r>
                      <a:r>
                        <a:rPr lang="en-US" altLang="zh-CN" sz="1400" dirty="0"/>
                        <a:t>ECIS</a:t>
                      </a:r>
                      <a:r>
                        <a:rPr lang="zh-CN" altLang="en-US" sz="1400" dirty="0"/>
                        <a:t>、</a:t>
                      </a:r>
                      <a:r>
                        <a:rPr lang="en-US" altLang="zh-CN" sz="1400" dirty="0"/>
                        <a:t>PPSA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ATP</a:t>
                      </a:r>
                      <a:r>
                        <a:rPr lang="zh-CN" altLang="en-US" sz="1400" dirty="0"/>
                        <a:t>、</a:t>
                      </a:r>
                      <a:r>
                        <a:rPr lang="en-US" altLang="zh-CN" sz="1400" dirty="0"/>
                        <a:t>ECIS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268412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96387DB1-21AD-0644-A921-6CE601A9D595}"/>
              </a:ext>
            </a:extLst>
          </p:cNvPr>
          <p:cNvSpPr txBox="1"/>
          <p:nvPr/>
        </p:nvSpPr>
        <p:spPr>
          <a:xfrm>
            <a:off x="388761" y="6301208"/>
            <a:ext cx="746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rgbClr val="FF0000"/>
                </a:solidFill>
              </a:rPr>
              <a:t>结合实际情况（问题、成本、架构、现状），选择性价比最高的，而不是架构“最优的”！</a:t>
            </a:r>
          </a:p>
        </p:txBody>
      </p:sp>
    </p:spTree>
    <p:extLst>
      <p:ext uri="{BB962C8B-B14F-4D97-AF65-F5344CB8AC3E}">
        <p14:creationId xmlns:p14="http://schemas.microsoft.com/office/powerpoint/2010/main" val="3022316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858249EA-EE6E-6541-AFFD-0F64EC2F2119}"/>
              </a:ext>
            </a:extLst>
          </p:cNvPr>
          <p:cNvGrpSpPr/>
          <p:nvPr/>
        </p:nvGrpSpPr>
        <p:grpSpPr>
          <a:xfrm>
            <a:off x="320984" y="262254"/>
            <a:ext cx="3464326" cy="683077"/>
            <a:chOff x="6800249" y="1401091"/>
            <a:chExt cx="3464326" cy="683077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7554DD5A-2830-704D-86EA-F08B1A954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0249" y="1410266"/>
              <a:ext cx="856550" cy="625681"/>
            </a:xfrm>
            <a:prstGeom prst="rect">
              <a:avLst/>
            </a:prstGeom>
          </p:spPr>
        </p:pic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081E590A-4D72-5B49-A277-9BCEDAF5B3AA}"/>
                </a:ext>
              </a:extLst>
            </p:cNvPr>
            <p:cNvSpPr txBox="1"/>
            <p:nvPr/>
          </p:nvSpPr>
          <p:spPr>
            <a:xfrm>
              <a:off x="7724575" y="1410266"/>
              <a:ext cx="2540000" cy="673902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latinLnBrk="1">
                <a:lnSpc>
                  <a:spcPct val="116199"/>
                </a:lnSpc>
              </a:pPr>
              <a:r>
                <a:rPr lang="zh-CN" altLang="en-US" sz="3200" dirty="0">
                  <a:solidFill>
                    <a:srgbClr val="42464B"/>
                  </a:solidFill>
                  <a:latin typeface="PingFang SC"/>
                  <a:ea typeface="PingFang SC"/>
                </a:rPr>
                <a:t>实践</a:t>
              </a:r>
              <a:endParaRPr lang="en-US" altLang="zh-CN" sz="3200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47126011-FA86-BF47-AE75-419B9F123DB9}"/>
                </a:ext>
              </a:extLst>
            </p:cNvPr>
            <p:cNvSpPr txBox="1"/>
            <p:nvPr/>
          </p:nvSpPr>
          <p:spPr>
            <a:xfrm>
              <a:off x="6868025" y="1401091"/>
              <a:ext cx="725884" cy="639465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altLang="zh-CN" sz="3000" b="1" dirty="0">
                  <a:solidFill>
                    <a:srgbClr val="FFFFFF"/>
                  </a:solidFill>
                  <a:latin typeface="PingFang SC"/>
                  <a:ea typeface="PingFang SC"/>
                </a:rPr>
                <a:t>3</a:t>
              </a:r>
              <a:endParaRPr lang="en-US" sz="1100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97F5CF38-A874-A34B-A8BC-38C1D315735E}"/>
              </a:ext>
            </a:extLst>
          </p:cNvPr>
          <p:cNvSpPr txBox="1"/>
          <p:nvPr/>
        </p:nvSpPr>
        <p:spPr>
          <a:xfrm>
            <a:off x="7069702" y="299000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/>
              <a:t>怎么选择分库分表类型</a:t>
            </a:r>
          </a:p>
        </p:txBody>
      </p:sp>
    </p:spTree>
    <p:extLst>
      <p:ext uri="{BB962C8B-B14F-4D97-AF65-F5344CB8AC3E}">
        <p14:creationId xmlns:p14="http://schemas.microsoft.com/office/powerpoint/2010/main" val="914214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858249EA-EE6E-6541-AFFD-0F64EC2F2119}"/>
              </a:ext>
            </a:extLst>
          </p:cNvPr>
          <p:cNvGrpSpPr/>
          <p:nvPr/>
        </p:nvGrpSpPr>
        <p:grpSpPr>
          <a:xfrm>
            <a:off x="320984" y="262254"/>
            <a:ext cx="3464326" cy="683077"/>
            <a:chOff x="6800249" y="1401091"/>
            <a:chExt cx="3464326" cy="683077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7554DD5A-2830-704D-86EA-F08B1A954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0249" y="1410266"/>
              <a:ext cx="856550" cy="625681"/>
            </a:xfrm>
            <a:prstGeom prst="rect">
              <a:avLst/>
            </a:prstGeom>
          </p:spPr>
        </p:pic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081E590A-4D72-5B49-A277-9BCEDAF5B3AA}"/>
                </a:ext>
              </a:extLst>
            </p:cNvPr>
            <p:cNvSpPr txBox="1"/>
            <p:nvPr/>
          </p:nvSpPr>
          <p:spPr>
            <a:xfrm>
              <a:off x="7724575" y="1410266"/>
              <a:ext cx="2540000" cy="673902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latinLnBrk="1">
                <a:lnSpc>
                  <a:spcPct val="116199"/>
                </a:lnSpc>
              </a:pPr>
              <a:r>
                <a:rPr lang="zh-CN" altLang="en-US" sz="3200" dirty="0">
                  <a:solidFill>
                    <a:srgbClr val="42464B"/>
                  </a:solidFill>
                  <a:latin typeface="PingFang SC"/>
                  <a:ea typeface="PingFang SC"/>
                </a:rPr>
                <a:t>实践</a:t>
              </a:r>
              <a:endParaRPr lang="en-US" altLang="zh-CN" sz="3200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47126011-FA86-BF47-AE75-419B9F123DB9}"/>
                </a:ext>
              </a:extLst>
            </p:cNvPr>
            <p:cNvSpPr txBox="1"/>
            <p:nvPr/>
          </p:nvSpPr>
          <p:spPr>
            <a:xfrm>
              <a:off x="6868025" y="1401091"/>
              <a:ext cx="725884" cy="639465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altLang="zh-CN" sz="3000" b="1" dirty="0">
                  <a:solidFill>
                    <a:srgbClr val="FFFFFF"/>
                  </a:solidFill>
                  <a:latin typeface="PingFang SC"/>
                  <a:ea typeface="PingFang SC"/>
                </a:rPr>
                <a:t>3</a:t>
              </a:r>
              <a:endParaRPr lang="en-US" sz="1100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97F5CF38-A874-A34B-A8BC-38C1D315735E}"/>
              </a:ext>
            </a:extLst>
          </p:cNvPr>
          <p:cNvSpPr txBox="1"/>
          <p:nvPr/>
        </p:nvSpPr>
        <p:spPr>
          <a:xfrm>
            <a:off x="7426106" y="299000"/>
            <a:ext cx="4377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/>
              <a:t>分库分表的问题分析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8763029D-9D6A-1E49-80C9-E344FC375A98}"/>
              </a:ext>
            </a:extLst>
          </p:cNvPr>
          <p:cNvGrpSpPr/>
          <p:nvPr/>
        </p:nvGrpSpPr>
        <p:grpSpPr>
          <a:xfrm>
            <a:off x="752351" y="1239216"/>
            <a:ext cx="597292" cy="697004"/>
            <a:chOff x="1049229" y="1568964"/>
            <a:chExt cx="597292" cy="697004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6A0AD95-A490-B845-89A9-17ED68F4A112}"/>
                </a:ext>
              </a:extLst>
            </p:cNvPr>
            <p:cNvSpPr/>
            <p:nvPr/>
          </p:nvSpPr>
          <p:spPr>
            <a:xfrm>
              <a:off x="1049229" y="1568964"/>
              <a:ext cx="597292" cy="697004"/>
            </a:xfrm>
            <a:custGeom>
              <a:avLst/>
              <a:gdLst/>
              <a:ahLst/>
              <a:cxnLst/>
              <a:rect l="l" t="t" r="r" b="b"/>
              <a:pathLst>
                <a:path w="597292" h="697004">
                  <a:moveTo>
                    <a:pt x="4871" y="351697"/>
                  </a:moveTo>
                  <a:cubicBezTo>
                    <a:pt x="9741" y="385981"/>
                    <a:pt x="22559" y="427507"/>
                    <a:pt x="40601" y="464621"/>
                  </a:cubicBezTo>
                  <a:cubicBezTo>
                    <a:pt x="58675" y="502179"/>
                    <a:pt x="81973" y="535326"/>
                    <a:pt x="108515" y="563216"/>
                  </a:cubicBezTo>
                  <a:cubicBezTo>
                    <a:pt x="161933" y="617635"/>
                    <a:pt x="227465" y="656226"/>
                    <a:pt x="298646" y="676568"/>
                  </a:cubicBezTo>
                  <a:cubicBezTo>
                    <a:pt x="369827" y="697005"/>
                    <a:pt x="435358" y="658701"/>
                    <a:pt x="488753" y="594407"/>
                  </a:cubicBezTo>
                  <a:cubicBezTo>
                    <a:pt x="515319" y="562604"/>
                    <a:pt x="538618" y="525462"/>
                    <a:pt x="556692" y="485086"/>
                  </a:cubicBezTo>
                  <a:cubicBezTo>
                    <a:pt x="574732" y="444230"/>
                    <a:pt x="587550" y="400141"/>
                    <a:pt x="592421" y="343407"/>
                  </a:cubicBezTo>
                  <a:cubicBezTo>
                    <a:pt x="597291" y="290193"/>
                    <a:pt x="593668" y="229708"/>
                    <a:pt x="581978" y="179392"/>
                  </a:cubicBezTo>
                  <a:cubicBezTo>
                    <a:pt x="570320" y="128471"/>
                    <a:pt x="550597" y="87722"/>
                    <a:pt x="523977" y="60024"/>
                  </a:cubicBezTo>
                  <a:cubicBezTo>
                    <a:pt x="471069" y="4321"/>
                    <a:pt x="389713" y="0"/>
                    <a:pt x="298646" y="18536"/>
                  </a:cubicBezTo>
                  <a:cubicBezTo>
                    <a:pt x="207579" y="37174"/>
                    <a:pt x="126223" y="103234"/>
                    <a:pt x="73293" y="166880"/>
                  </a:cubicBezTo>
                  <a:cubicBezTo>
                    <a:pt x="46695" y="198725"/>
                    <a:pt x="26971" y="229462"/>
                    <a:pt x="15313" y="258051"/>
                  </a:cubicBezTo>
                  <a:cubicBezTo>
                    <a:pt x="3623" y="287209"/>
                    <a:pt x="0" y="314217"/>
                    <a:pt x="4871" y="351697"/>
                  </a:cubicBezTo>
                  <a:close/>
                </a:path>
              </a:pathLst>
            </a:custGeom>
            <a:solidFill>
              <a:srgbClr val="F8F8F8"/>
            </a:solidFill>
            <a:ln w="19050">
              <a:solidFill>
                <a:srgbClr val="000000"/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1" name="TextBox 6">
              <a:extLst>
                <a:ext uri="{FF2B5EF4-FFF2-40B4-BE49-F238E27FC236}">
                  <a16:creationId xmlns:a16="http://schemas.microsoft.com/office/drawing/2014/main" id="{8394D6C0-20D6-8546-B581-551F40699A6B}"/>
                </a:ext>
              </a:extLst>
            </p:cNvPr>
            <p:cNvSpPr txBox="1"/>
            <p:nvPr/>
          </p:nvSpPr>
          <p:spPr>
            <a:xfrm>
              <a:off x="1193800" y="1701800"/>
              <a:ext cx="376364" cy="381000"/>
            </a:xfrm>
            <a:prstGeom prst="rect">
              <a:avLst/>
            </a:prstGeom>
          </p:spPr>
          <p:txBody>
            <a:bodyPr lIns="31750" tIns="12700" rIns="31750" bIns="1270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2000" b="0">
                  <a:solidFill>
                    <a:srgbClr val="212121"/>
                  </a:solidFill>
                  <a:latin typeface="PingFang SC"/>
                  <a:ea typeface="PingFang SC"/>
                </a:rPr>
                <a:t>A</a:t>
              </a:r>
              <a:endParaRPr lang="en-US" sz="1100"/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E2FB79CD-758F-1A4F-8F34-1F959F7CFABB}"/>
              </a:ext>
            </a:extLst>
          </p:cNvPr>
          <p:cNvSpPr/>
          <p:nvPr/>
        </p:nvSpPr>
        <p:spPr>
          <a:xfrm rot="13800000">
            <a:off x="815998" y="2246933"/>
            <a:ext cx="597292" cy="697004"/>
          </a:xfrm>
          <a:custGeom>
            <a:avLst/>
            <a:gdLst/>
            <a:ahLst/>
            <a:cxnLst/>
            <a:rect l="l" t="t" r="r" b="b"/>
            <a:pathLst>
              <a:path w="597292" h="697004">
                <a:moveTo>
                  <a:pt x="4871" y="351697"/>
                </a:moveTo>
                <a:cubicBezTo>
                  <a:pt x="9741" y="385981"/>
                  <a:pt x="22559" y="427507"/>
                  <a:pt x="40601" y="464621"/>
                </a:cubicBezTo>
                <a:cubicBezTo>
                  <a:pt x="58675" y="502179"/>
                  <a:pt x="81973" y="535326"/>
                  <a:pt x="108515" y="563216"/>
                </a:cubicBezTo>
                <a:cubicBezTo>
                  <a:pt x="161933" y="617635"/>
                  <a:pt x="227465" y="656226"/>
                  <a:pt x="298646" y="676568"/>
                </a:cubicBezTo>
                <a:cubicBezTo>
                  <a:pt x="369827" y="697005"/>
                  <a:pt x="435358" y="658701"/>
                  <a:pt x="488753" y="594407"/>
                </a:cubicBezTo>
                <a:cubicBezTo>
                  <a:pt x="515319" y="562604"/>
                  <a:pt x="538618" y="525462"/>
                  <a:pt x="556692" y="485086"/>
                </a:cubicBezTo>
                <a:cubicBezTo>
                  <a:pt x="574732" y="444230"/>
                  <a:pt x="587550" y="400141"/>
                  <a:pt x="592421" y="343407"/>
                </a:cubicBezTo>
                <a:cubicBezTo>
                  <a:pt x="597291" y="290193"/>
                  <a:pt x="593668" y="229708"/>
                  <a:pt x="581978" y="179392"/>
                </a:cubicBezTo>
                <a:cubicBezTo>
                  <a:pt x="570320" y="128471"/>
                  <a:pt x="550597" y="87722"/>
                  <a:pt x="523977" y="60024"/>
                </a:cubicBezTo>
                <a:cubicBezTo>
                  <a:pt x="471069" y="4321"/>
                  <a:pt x="389713" y="0"/>
                  <a:pt x="298646" y="18536"/>
                </a:cubicBezTo>
                <a:cubicBezTo>
                  <a:pt x="207579" y="37174"/>
                  <a:pt x="126223" y="103234"/>
                  <a:pt x="73293" y="166880"/>
                </a:cubicBezTo>
                <a:cubicBezTo>
                  <a:pt x="46695" y="198725"/>
                  <a:pt x="26971" y="229462"/>
                  <a:pt x="15313" y="258051"/>
                </a:cubicBezTo>
                <a:cubicBezTo>
                  <a:pt x="3623" y="287209"/>
                  <a:pt x="0" y="314217"/>
                  <a:pt x="4871" y="351697"/>
                </a:cubicBezTo>
                <a:close/>
              </a:path>
            </a:pathLst>
          </a:custGeom>
          <a:solidFill>
            <a:srgbClr val="F8F8F8"/>
          </a:solidFill>
          <a:ln w="19050">
            <a:solidFill>
              <a:srgbClr val="000000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4171AFEE-E6F4-B848-A85A-9CD004823930}"/>
              </a:ext>
            </a:extLst>
          </p:cNvPr>
          <p:cNvSpPr txBox="1"/>
          <p:nvPr/>
        </p:nvSpPr>
        <p:spPr>
          <a:xfrm>
            <a:off x="896922" y="2394603"/>
            <a:ext cx="376364" cy="381000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 b="0" dirty="0">
                <a:solidFill>
                  <a:srgbClr val="212121"/>
                </a:solidFill>
                <a:latin typeface="PingFang SC"/>
                <a:ea typeface="PingFang SC"/>
              </a:rPr>
              <a:t>B</a:t>
            </a:r>
            <a:endParaRPr lang="en-US" sz="1100" dirty="0"/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63E8EACC-B1CD-9D40-AFB8-64AE47E70D52}"/>
              </a:ext>
            </a:extLst>
          </p:cNvPr>
          <p:cNvSpPr txBox="1"/>
          <p:nvPr/>
        </p:nvSpPr>
        <p:spPr>
          <a:xfrm>
            <a:off x="1562794" y="1398475"/>
            <a:ext cx="1136234" cy="302647"/>
          </a:xfrm>
          <a:prstGeom prst="rect">
            <a:avLst/>
          </a:prstGeom>
        </p:spPr>
        <p:txBody>
          <a:bodyPr wrap="square" lIns="31750" tIns="12700" rIns="31750" bIns="12700" rtlCol="0" anchor="t">
            <a:spAutoFit/>
          </a:bodyPr>
          <a:lstStyle/>
          <a:p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成本问题</a:t>
            </a:r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ABA2C268-7708-E347-AB1F-01245355192F}"/>
              </a:ext>
            </a:extLst>
          </p:cNvPr>
          <p:cNvSpPr txBox="1"/>
          <p:nvPr/>
        </p:nvSpPr>
        <p:spPr>
          <a:xfrm>
            <a:off x="1567726" y="2350881"/>
            <a:ext cx="2230374" cy="302647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数据路由问题</a:t>
            </a:r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74DE5C6E-6D9D-AC46-B93F-E2D50A8C1CCD}"/>
              </a:ext>
            </a:extLst>
          </p:cNvPr>
          <p:cNvSpPr/>
          <p:nvPr/>
        </p:nvSpPr>
        <p:spPr>
          <a:xfrm>
            <a:off x="770383" y="4721252"/>
            <a:ext cx="597292" cy="697004"/>
          </a:xfrm>
          <a:custGeom>
            <a:avLst/>
            <a:gdLst/>
            <a:ahLst/>
            <a:cxnLst/>
            <a:rect l="l" t="t" r="r" b="b"/>
            <a:pathLst>
              <a:path w="597292" h="697004">
                <a:moveTo>
                  <a:pt x="4871" y="351697"/>
                </a:moveTo>
                <a:cubicBezTo>
                  <a:pt x="9741" y="385981"/>
                  <a:pt x="22559" y="427507"/>
                  <a:pt x="40601" y="464621"/>
                </a:cubicBezTo>
                <a:cubicBezTo>
                  <a:pt x="58675" y="502179"/>
                  <a:pt x="81973" y="535326"/>
                  <a:pt x="108515" y="563216"/>
                </a:cubicBezTo>
                <a:cubicBezTo>
                  <a:pt x="161933" y="617635"/>
                  <a:pt x="227465" y="656226"/>
                  <a:pt x="298646" y="676568"/>
                </a:cubicBezTo>
                <a:cubicBezTo>
                  <a:pt x="369827" y="697005"/>
                  <a:pt x="435358" y="658701"/>
                  <a:pt x="488753" y="594407"/>
                </a:cubicBezTo>
                <a:cubicBezTo>
                  <a:pt x="515319" y="562604"/>
                  <a:pt x="538618" y="525462"/>
                  <a:pt x="556692" y="485086"/>
                </a:cubicBezTo>
                <a:cubicBezTo>
                  <a:pt x="574732" y="444230"/>
                  <a:pt x="587550" y="400141"/>
                  <a:pt x="592421" y="343407"/>
                </a:cubicBezTo>
                <a:cubicBezTo>
                  <a:pt x="597291" y="290193"/>
                  <a:pt x="593668" y="229708"/>
                  <a:pt x="581978" y="179392"/>
                </a:cubicBezTo>
                <a:cubicBezTo>
                  <a:pt x="570320" y="128471"/>
                  <a:pt x="550597" y="87722"/>
                  <a:pt x="523977" y="60024"/>
                </a:cubicBezTo>
                <a:cubicBezTo>
                  <a:pt x="471069" y="4321"/>
                  <a:pt x="389713" y="0"/>
                  <a:pt x="298646" y="18536"/>
                </a:cubicBezTo>
                <a:cubicBezTo>
                  <a:pt x="207579" y="37174"/>
                  <a:pt x="126223" y="103234"/>
                  <a:pt x="73293" y="166880"/>
                </a:cubicBezTo>
                <a:cubicBezTo>
                  <a:pt x="46695" y="198725"/>
                  <a:pt x="26971" y="229462"/>
                  <a:pt x="15313" y="258051"/>
                </a:cubicBezTo>
                <a:cubicBezTo>
                  <a:pt x="3623" y="287209"/>
                  <a:pt x="0" y="314217"/>
                  <a:pt x="4871" y="351697"/>
                </a:cubicBezTo>
                <a:close/>
              </a:path>
            </a:pathLst>
          </a:custGeom>
          <a:solidFill>
            <a:srgbClr val="F8F8F8"/>
          </a:solidFill>
          <a:ln w="19050">
            <a:solidFill>
              <a:srgbClr val="000000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7491E7A7-A24A-BA4C-9D33-C618CA581A0F}"/>
              </a:ext>
            </a:extLst>
          </p:cNvPr>
          <p:cNvSpPr txBox="1"/>
          <p:nvPr/>
        </p:nvSpPr>
        <p:spPr>
          <a:xfrm>
            <a:off x="914954" y="4854088"/>
            <a:ext cx="376364" cy="366703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 b="0" dirty="0">
                <a:solidFill>
                  <a:srgbClr val="212121"/>
                </a:solidFill>
                <a:latin typeface="PingFang SC"/>
                <a:ea typeface="PingFang SC"/>
              </a:rPr>
              <a:t>E</a:t>
            </a:r>
            <a:endParaRPr lang="en-US" sz="1100" dirty="0"/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1708A4F6-202F-784C-A9A1-0D95027E29F4}"/>
              </a:ext>
            </a:extLst>
          </p:cNvPr>
          <p:cNvSpPr txBox="1"/>
          <p:nvPr/>
        </p:nvSpPr>
        <p:spPr>
          <a:xfrm>
            <a:off x="1580826" y="4886853"/>
            <a:ext cx="2230374" cy="333938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数据迁移问题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E8FF26-CDD3-164A-996A-267533BA7C73}"/>
              </a:ext>
            </a:extLst>
          </p:cNvPr>
          <p:cNvSpPr/>
          <p:nvPr/>
        </p:nvSpPr>
        <p:spPr>
          <a:xfrm>
            <a:off x="1598859" y="422598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全局表维护序列号、雪花算法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id="{F4866838-3F59-924B-8C12-E195706209A5}"/>
              </a:ext>
            </a:extLst>
          </p:cNvPr>
          <p:cNvSpPr/>
          <p:nvPr/>
        </p:nvSpPr>
        <p:spPr>
          <a:xfrm>
            <a:off x="770383" y="3759835"/>
            <a:ext cx="597292" cy="697004"/>
          </a:xfrm>
          <a:custGeom>
            <a:avLst/>
            <a:gdLst/>
            <a:ahLst/>
            <a:cxnLst/>
            <a:rect l="l" t="t" r="r" b="b"/>
            <a:pathLst>
              <a:path w="597292" h="697004">
                <a:moveTo>
                  <a:pt x="4871" y="351697"/>
                </a:moveTo>
                <a:cubicBezTo>
                  <a:pt x="9741" y="385981"/>
                  <a:pt x="22559" y="427507"/>
                  <a:pt x="40601" y="464621"/>
                </a:cubicBezTo>
                <a:cubicBezTo>
                  <a:pt x="58675" y="502179"/>
                  <a:pt x="81973" y="535326"/>
                  <a:pt x="108515" y="563216"/>
                </a:cubicBezTo>
                <a:cubicBezTo>
                  <a:pt x="161933" y="617635"/>
                  <a:pt x="227465" y="656226"/>
                  <a:pt x="298646" y="676568"/>
                </a:cubicBezTo>
                <a:cubicBezTo>
                  <a:pt x="369827" y="697005"/>
                  <a:pt x="435358" y="658701"/>
                  <a:pt x="488753" y="594407"/>
                </a:cubicBezTo>
                <a:cubicBezTo>
                  <a:pt x="515319" y="562604"/>
                  <a:pt x="538618" y="525462"/>
                  <a:pt x="556692" y="485086"/>
                </a:cubicBezTo>
                <a:cubicBezTo>
                  <a:pt x="574732" y="444230"/>
                  <a:pt x="587550" y="400141"/>
                  <a:pt x="592421" y="343407"/>
                </a:cubicBezTo>
                <a:cubicBezTo>
                  <a:pt x="597291" y="290193"/>
                  <a:pt x="593668" y="229708"/>
                  <a:pt x="581978" y="179392"/>
                </a:cubicBezTo>
                <a:cubicBezTo>
                  <a:pt x="570320" y="128471"/>
                  <a:pt x="550597" y="87722"/>
                  <a:pt x="523977" y="60024"/>
                </a:cubicBezTo>
                <a:cubicBezTo>
                  <a:pt x="471069" y="4321"/>
                  <a:pt x="389713" y="0"/>
                  <a:pt x="298646" y="18536"/>
                </a:cubicBezTo>
                <a:cubicBezTo>
                  <a:pt x="207579" y="37174"/>
                  <a:pt x="126223" y="103234"/>
                  <a:pt x="73293" y="166880"/>
                </a:cubicBezTo>
                <a:cubicBezTo>
                  <a:pt x="46695" y="198725"/>
                  <a:pt x="26971" y="229462"/>
                  <a:pt x="15313" y="258051"/>
                </a:cubicBezTo>
                <a:cubicBezTo>
                  <a:pt x="3623" y="287209"/>
                  <a:pt x="0" y="314217"/>
                  <a:pt x="4871" y="351697"/>
                </a:cubicBezTo>
                <a:close/>
              </a:path>
            </a:pathLst>
          </a:custGeom>
          <a:solidFill>
            <a:srgbClr val="F8F8F8"/>
          </a:solidFill>
          <a:ln w="19050">
            <a:solidFill>
              <a:srgbClr val="000000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FB461926-5C6D-2744-AF97-0E6BA559E6A5}"/>
              </a:ext>
            </a:extLst>
          </p:cNvPr>
          <p:cNvSpPr txBox="1"/>
          <p:nvPr/>
        </p:nvSpPr>
        <p:spPr>
          <a:xfrm>
            <a:off x="914954" y="3892671"/>
            <a:ext cx="376364" cy="366703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 b="0" dirty="0">
                <a:solidFill>
                  <a:srgbClr val="212121"/>
                </a:solidFill>
                <a:latin typeface="PingFang SC"/>
                <a:ea typeface="PingFang SC"/>
              </a:rPr>
              <a:t>D</a:t>
            </a:r>
            <a:endParaRPr lang="en-US" sz="1100" dirty="0"/>
          </a:p>
        </p:txBody>
      </p:sp>
      <p:sp>
        <p:nvSpPr>
          <p:cNvPr id="29" name="TextBox 14">
            <a:extLst>
              <a:ext uri="{FF2B5EF4-FFF2-40B4-BE49-F238E27FC236}">
                <a16:creationId xmlns:a16="http://schemas.microsoft.com/office/drawing/2014/main" id="{D26E1449-FDE2-A640-BB27-AF0E0338ABD8}"/>
              </a:ext>
            </a:extLst>
          </p:cNvPr>
          <p:cNvSpPr txBox="1"/>
          <p:nvPr/>
        </p:nvSpPr>
        <p:spPr>
          <a:xfrm>
            <a:off x="1580826" y="3820110"/>
            <a:ext cx="2230374" cy="333938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全局唯一主键问题</a:t>
            </a:r>
            <a:endParaRPr 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49AC8CA-4571-4C49-BD65-019AD90D2FAA}"/>
              </a:ext>
            </a:extLst>
          </p:cNvPr>
          <p:cNvSpPr/>
          <p:nvPr/>
        </p:nvSpPr>
        <p:spPr>
          <a:xfrm>
            <a:off x="1580826" y="1761108"/>
            <a:ext cx="104490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硬件成本、开发成本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F665685-DB21-D049-98A4-6E97913EAD82}"/>
              </a:ext>
            </a:extLst>
          </p:cNvPr>
          <p:cNvSpPr/>
          <p:nvPr/>
        </p:nvSpPr>
        <p:spPr>
          <a:xfrm>
            <a:off x="1564711" y="2706462"/>
            <a:ext cx="10569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服务路由：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HTTP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服务基于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F5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SLB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流量分发；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RPC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服务利用前置路由节点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+Dubbo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Router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流量分发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客户端（应用服务器侧）路由：自实现路由、开源中间件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:Sharding-JDBC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TDDL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服务端（数据库中间件）路由：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DBLE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Mycat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Atlas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09D01AD-E447-FD45-A792-C322F05DCB5C}"/>
              </a:ext>
            </a:extLst>
          </p:cNvPr>
          <p:cNvSpPr/>
          <p:nvPr/>
        </p:nvSpPr>
        <p:spPr>
          <a:xfrm>
            <a:off x="1562794" y="5328117"/>
            <a:ext cx="102579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针对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Mysql-&gt;Mysql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的数据迁移，系统部提供以下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类解决方案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利用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mysql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自带命令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mysqldump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，适用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50G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以下数据量，允许迁移时锁表；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利用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tranbackup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工具迁移，适用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50G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以上数据量，无需关闭数据库，停机时间短，需要装工具；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针对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Oracle-&gt;Mysql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的数据迁移，目前行内没有通用解决方案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917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858249EA-EE6E-6541-AFFD-0F64EC2F2119}"/>
              </a:ext>
            </a:extLst>
          </p:cNvPr>
          <p:cNvGrpSpPr/>
          <p:nvPr/>
        </p:nvGrpSpPr>
        <p:grpSpPr>
          <a:xfrm>
            <a:off x="320984" y="262254"/>
            <a:ext cx="3464326" cy="683077"/>
            <a:chOff x="6800249" y="1401091"/>
            <a:chExt cx="3464326" cy="683077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7554DD5A-2830-704D-86EA-F08B1A954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0249" y="1410266"/>
              <a:ext cx="856550" cy="625681"/>
            </a:xfrm>
            <a:prstGeom prst="rect">
              <a:avLst/>
            </a:prstGeom>
          </p:spPr>
        </p:pic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081E590A-4D72-5B49-A277-9BCEDAF5B3AA}"/>
                </a:ext>
              </a:extLst>
            </p:cNvPr>
            <p:cNvSpPr txBox="1"/>
            <p:nvPr/>
          </p:nvSpPr>
          <p:spPr>
            <a:xfrm>
              <a:off x="7724575" y="1410266"/>
              <a:ext cx="2540000" cy="673902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latinLnBrk="1">
                <a:lnSpc>
                  <a:spcPct val="116199"/>
                </a:lnSpc>
              </a:pPr>
              <a:r>
                <a:rPr lang="zh-CN" altLang="en-US" sz="3200" dirty="0">
                  <a:solidFill>
                    <a:srgbClr val="42464B"/>
                  </a:solidFill>
                  <a:latin typeface="PingFang SC"/>
                  <a:ea typeface="PingFang SC"/>
                </a:rPr>
                <a:t>实践</a:t>
              </a:r>
              <a:endParaRPr lang="en-US" altLang="zh-CN" sz="3200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47126011-FA86-BF47-AE75-419B9F123DB9}"/>
                </a:ext>
              </a:extLst>
            </p:cNvPr>
            <p:cNvSpPr txBox="1"/>
            <p:nvPr/>
          </p:nvSpPr>
          <p:spPr>
            <a:xfrm>
              <a:off x="6868025" y="1401091"/>
              <a:ext cx="725884" cy="639465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altLang="zh-CN" sz="3000" b="1" dirty="0">
                  <a:solidFill>
                    <a:srgbClr val="FFFFFF"/>
                  </a:solidFill>
                  <a:latin typeface="PingFang SC"/>
                  <a:ea typeface="PingFang SC"/>
                </a:rPr>
                <a:t>3</a:t>
              </a:r>
              <a:endParaRPr lang="en-US" sz="1100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97F5CF38-A874-A34B-A8BC-38C1D315735E}"/>
              </a:ext>
            </a:extLst>
          </p:cNvPr>
          <p:cNvSpPr txBox="1"/>
          <p:nvPr/>
        </p:nvSpPr>
        <p:spPr>
          <a:xfrm>
            <a:off x="7426106" y="299000"/>
            <a:ext cx="4377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/>
              <a:t>分库分表的问题分析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30FA3F5D-67D4-9044-A374-AF01C1F9FAF5}"/>
              </a:ext>
            </a:extLst>
          </p:cNvPr>
          <p:cNvSpPr/>
          <p:nvPr/>
        </p:nvSpPr>
        <p:spPr>
          <a:xfrm rot="3180000">
            <a:off x="785202" y="1636670"/>
            <a:ext cx="597292" cy="697004"/>
          </a:xfrm>
          <a:custGeom>
            <a:avLst/>
            <a:gdLst/>
            <a:ahLst/>
            <a:cxnLst/>
            <a:rect l="l" t="t" r="r" b="b"/>
            <a:pathLst>
              <a:path w="597292" h="697004">
                <a:moveTo>
                  <a:pt x="4871" y="351697"/>
                </a:moveTo>
                <a:cubicBezTo>
                  <a:pt x="9741" y="385981"/>
                  <a:pt x="22559" y="427507"/>
                  <a:pt x="40601" y="464621"/>
                </a:cubicBezTo>
                <a:cubicBezTo>
                  <a:pt x="58675" y="502179"/>
                  <a:pt x="81973" y="535326"/>
                  <a:pt x="108515" y="563216"/>
                </a:cubicBezTo>
                <a:cubicBezTo>
                  <a:pt x="161933" y="617635"/>
                  <a:pt x="227465" y="656226"/>
                  <a:pt x="298646" y="676568"/>
                </a:cubicBezTo>
                <a:cubicBezTo>
                  <a:pt x="369827" y="697005"/>
                  <a:pt x="435358" y="658701"/>
                  <a:pt x="488753" y="594407"/>
                </a:cubicBezTo>
                <a:cubicBezTo>
                  <a:pt x="515319" y="562604"/>
                  <a:pt x="538618" y="525462"/>
                  <a:pt x="556692" y="485086"/>
                </a:cubicBezTo>
                <a:cubicBezTo>
                  <a:pt x="574732" y="444230"/>
                  <a:pt x="587550" y="400141"/>
                  <a:pt x="592421" y="343407"/>
                </a:cubicBezTo>
                <a:cubicBezTo>
                  <a:pt x="597291" y="290193"/>
                  <a:pt x="593668" y="229708"/>
                  <a:pt x="581978" y="179392"/>
                </a:cubicBezTo>
                <a:cubicBezTo>
                  <a:pt x="570320" y="128471"/>
                  <a:pt x="550597" y="87722"/>
                  <a:pt x="523977" y="60024"/>
                </a:cubicBezTo>
                <a:cubicBezTo>
                  <a:pt x="471069" y="4321"/>
                  <a:pt x="389713" y="0"/>
                  <a:pt x="298646" y="18536"/>
                </a:cubicBezTo>
                <a:cubicBezTo>
                  <a:pt x="207579" y="37174"/>
                  <a:pt x="126223" y="103234"/>
                  <a:pt x="73293" y="166880"/>
                </a:cubicBezTo>
                <a:cubicBezTo>
                  <a:pt x="46695" y="198725"/>
                  <a:pt x="26971" y="229462"/>
                  <a:pt x="15313" y="258051"/>
                </a:cubicBezTo>
                <a:cubicBezTo>
                  <a:pt x="3623" y="287209"/>
                  <a:pt x="0" y="314217"/>
                  <a:pt x="4871" y="351697"/>
                </a:cubicBezTo>
                <a:close/>
              </a:path>
            </a:pathLst>
          </a:custGeom>
          <a:solidFill>
            <a:srgbClr val="F8F8F8"/>
          </a:solidFill>
          <a:ln w="19050">
            <a:solidFill>
              <a:srgbClr val="000000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9F21CDA0-7138-8B43-B27F-BF6483236C87}"/>
              </a:ext>
            </a:extLst>
          </p:cNvPr>
          <p:cNvSpPr txBox="1"/>
          <p:nvPr/>
        </p:nvSpPr>
        <p:spPr>
          <a:xfrm>
            <a:off x="917073" y="1769506"/>
            <a:ext cx="376364" cy="366703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 b="0" dirty="0">
                <a:solidFill>
                  <a:srgbClr val="212121"/>
                </a:solidFill>
                <a:latin typeface="PingFang SC"/>
                <a:ea typeface="PingFang SC"/>
              </a:rPr>
              <a:t>F</a:t>
            </a:r>
            <a:endParaRPr lang="en-US" sz="1100" dirty="0"/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0EBF89B2-5550-FA41-AB5D-AB9493D917C8}"/>
              </a:ext>
            </a:extLst>
          </p:cNvPr>
          <p:cNvSpPr/>
          <p:nvPr/>
        </p:nvSpPr>
        <p:spPr>
          <a:xfrm>
            <a:off x="807271" y="3814542"/>
            <a:ext cx="597292" cy="697004"/>
          </a:xfrm>
          <a:custGeom>
            <a:avLst/>
            <a:gdLst/>
            <a:ahLst/>
            <a:cxnLst/>
            <a:rect l="l" t="t" r="r" b="b"/>
            <a:pathLst>
              <a:path w="597292" h="697004">
                <a:moveTo>
                  <a:pt x="4871" y="351697"/>
                </a:moveTo>
                <a:cubicBezTo>
                  <a:pt x="9741" y="385981"/>
                  <a:pt x="22559" y="427507"/>
                  <a:pt x="40601" y="464621"/>
                </a:cubicBezTo>
                <a:cubicBezTo>
                  <a:pt x="58675" y="502179"/>
                  <a:pt x="81973" y="535326"/>
                  <a:pt x="108515" y="563216"/>
                </a:cubicBezTo>
                <a:cubicBezTo>
                  <a:pt x="161933" y="617635"/>
                  <a:pt x="227465" y="656226"/>
                  <a:pt x="298646" y="676568"/>
                </a:cubicBezTo>
                <a:cubicBezTo>
                  <a:pt x="369827" y="697005"/>
                  <a:pt x="435358" y="658701"/>
                  <a:pt x="488753" y="594407"/>
                </a:cubicBezTo>
                <a:cubicBezTo>
                  <a:pt x="515319" y="562604"/>
                  <a:pt x="538618" y="525462"/>
                  <a:pt x="556692" y="485086"/>
                </a:cubicBezTo>
                <a:cubicBezTo>
                  <a:pt x="574732" y="444230"/>
                  <a:pt x="587550" y="400141"/>
                  <a:pt x="592421" y="343407"/>
                </a:cubicBezTo>
                <a:cubicBezTo>
                  <a:pt x="597291" y="290193"/>
                  <a:pt x="593668" y="229708"/>
                  <a:pt x="581978" y="179392"/>
                </a:cubicBezTo>
                <a:cubicBezTo>
                  <a:pt x="570320" y="128471"/>
                  <a:pt x="550597" y="87722"/>
                  <a:pt x="523977" y="60024"/>
                </a:cubicBezTo>
                <a:cubicBezTo>
                  <a:pt x="471069" y="4321"/>
                  <a:pt x="389713" y="0"/>
                  <a:pt x="298646" y="18536"/>
                </a:cubicBezTo>
                <a:cubicBezTo>
                  <a:pt x="207579" y="37174"/>
                  <a:pt x="126223" y="103234"/>
                  <a:pt x="73293" y="166880"/>
                </a:cubicBezTo>
                <a:cubicBezTo>
                  <a:pt x="46695" y="198725"/>
                  <a:pt x="26971" y="229462"/>
                  <a:pt x="15313" y="258051"/>
                </a:cubicBezTo>
                <a:cubicBezTo>
                  <a:pt x="3623" y="287209"/>
                  <a:pt x="0" y="314217"/>
                  <a:pt x="4871" y="351697"/>
                </a:cubicBezTo>
                <a:close/>
              </a:path>
            </a:pathLst>
          </a:custGeom>
          <a:solidFill>
            <a:srgbClr val="F8F8F8"/>
          </a:solidFill>
          <a:ln w="19050">
            <a:solidFill>
              <a:srgbClr val="000000"/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id="{4AC4759F-1A09-5E48-9FF0-F9570E318A0E}"/>
              </a:ext>
            </a:extLst>
          </p:cNvPr>
          <p:cNvSpPr txBox="1"/>
          <p:nvPr/>
        </p:nvSpPr>
        <p:spPr>
          <a:xfrm>
            <a:off x="951842" y="3947378"/>
            <a:ext cx="376364" cy="366703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2000" b="0" dirty="0">
                <a:solidFill>
                  <a:srgbClr val="212121"/>
                </a:solidFill>
                <a:latin typeface="PingFang SC"/>
                <a:ea typeface="PingFang SC"/>
              </a:rPr>
              <a:t>G</a:t>
            </a:r>
            <a:endParaRPr lang="en-US" sz="1100" dirty="0"/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04F8E74C-92B5-6949-B1C3-4F67077D8C6D}"/>
              </a:ext>
            </a:extLst>
          </p:cNvPr>
          <p:cNvSpPr txBox="1"/>
          <p:nvPr/>
        </p:nvSpPr>
        <p:spPr>
          <a:xfrm>
            <a:off x="1612632" y="1800400"/>
            <a:ext cx="2230374" cy="332592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事务一致性问题</a:t>
            </a:r>
            <a:endParaRPr lang="en-US" dirty="0"/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94504F47-A789-4043-AF4A-8450C2ED1AB7}"/>
              </a:ext>
            </a:extLst>
          </p:cNvPr>
          <p:cNvSpPr txBox="1"/>
          <p:nvPr/>
        </p:nvSpPr>
        <p:spPr>
          <a:xfrm>
            <a:off x="1612386" y="3971582"/>
            <a:ext cx="2230374" cy="332592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数据库操作问题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2D0818D-C2F8-B846-AE17-B2D6AD57468E}"/>
              </a:ext>
            </a:extLst>
          </p:cNvPr>
          <p:cNvSpPr/>
          <p:nvPr/>
        </p:nvSpPr>
        <p:spPr>
          <a:xfrm>
            <a:off x="1612631" y="4342704"/>
            <a:ext cx="97720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跨节点关联查询的问题：全局表、跨库冗余（反范式）、</a:t>
            </a:r>
            <a:r>
              <a:rPr lang="en" altLang="zh-CN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ER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分片（关联分片）、异构索引表、数据库中间件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DBLE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；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跨节点排序、分页、函数：结果汇总做二次计算（自己写代码、数据库中间件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DBLE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）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0E6A208-AEFD-C846-BD70-06EF121BC386}"/>
              </a:ext>
            </a:extLst>
          </p:cNvPr>
          <p:cNvSpPr/>
          <p:nvPr/>
        </p:nvSpPr>
        <p:spPr>
          <a:xfrm>
            <a:off x="1599053" y="2157744"/>
            <a:ext cx="100056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业务处理上避免分布式事务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补偿事务处理（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DTX/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实验室分布式事务平台）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二阶段提价协议处理（蚂蚁金服）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71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1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858249EA-EE6E-6541-AFFD-0F64EC2F2119}"/>
              </a:ext>
            </a:extLst>
          </p:cNvPr>
          <p:cNvGrpSpPr/>
          <p:nvPr/>
        </p:nvGrpSpPr>
        <p:grpSpPr>
          <a:xfrm>
            <a:off x="320984" y="262254"/>
            <a:ext cx="3464326" cy="683077"/>
            <a:chOff x="6800249" y="1401091"/>
            <a:chExt cx="3464326" cy="683077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7554DD5A-2830-704D-86EA-F08B1A954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0249" y="1410266"/>
              <a:ext cx="856550" cy="625681"/>
            </a:xfrm>
            <a:prstGeom prst="rect">
              <a:avLst/>
            </a:prstGeom>
          </p:spPr>
        </p:pic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081E590A-4D72-5B49-A277-9BCEDAF5B3AA}"/>
                </a:ext>
              </a:extLst>
            </p:cNvPr>
            <p:cNvSpPr txBox="1"/>
            <p:nvPr/>
          </p:nvSpPr>
          <p:spPr>
            <a:xfrm>
              <a:off x="7724575" y="1410266"/>
              <a:ext cx="2540000" cy="673902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latinLnBrk="1">
                <a:lnSpc>
                  <a:spcPct val="116199"/>
                </a:lnSpc>
              </a:pPr>
              <a:r>
                <a:rPr lang="zh-CN" altLang="en-US" sz="3200" dirty="0">
                  <a:solidFill>
                    <a:srgbClr val="42464B"/>
                  </a:solidFill>
                  <a:latin typeface="PingFang SC"/>
                  <a:ea typeface="PingFang SC"/>
                </a:rPr>
                <a:t>实践</a:t>
              </a:r>
              <a:endParaRPr lang="en-US" altLang="zh-CN" sz="3200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47126011-FA86-BF47-AE75-419B9F123DB9}"/>
                </a:ext>
              </a:extLst>
            </p:cNvPr>
            <p:cNvSpPr txBox="1"/>
            <p:nvPr/>
          </p:nvSpPr>
          <p:spPr>
            <a:xfrm>
              <a:off x="6868025" y="1401091"/>
              <a:ext cx="725884" cy="639465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altLang="zh-CN" sz="3000" b="1" dirty="0">
                  <a:solidFill>
                    <a:srgbClr val="FFFFFF"/>
                  </a:solidFill>
                  <a:latin typeface="PingFang SC"/>
                  <a:ea typeface="PingFang SC"/>
                </a:rPr>
                <a:t>3</a:t>
              </a:r>
              <a:endParaRPr lang="en-US" sz="1100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97F5CF38-A874-A34B-A8BC-38C1D315735E}"/>
              </a:ext>
            </a:extLst>
          </p:cNvPr>
          <p:cNvSpPr txBox="1"/>
          <p:nvPr/>
        </p:nvSpPr>
        <p:spPr>
          <a:xfrm>
            <a:off x="6970315" y="299000"/>
            <a:ext cx="4900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/>
              <a:t>关于数据库中间件</a:t>
            </a:r>
            <a:r>
              <a:rPr kumimoji="1" lang="en-US" altLang="zh-CN" sz="3600" dirty="0"/>
              <a:t>DBLE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2840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858249EA-EE6E-6541-AFFD-0F64EC2F2119}"/>
              </a:ext>
            </a:extLst>
          </p:cNvPr>
          <p:cNvGrpSpPr/>
          <p:nvPr/>
        </p:nvGrpSpPr>
        <p:grpSpPr>
          <a:xfrm>
            <a:off x="1649565" y="1249203"/>
            <a:ext cx="3464326" cy="683077"/>
            <a:chOff x="6800249" y="1401091"/>
            <a:chExt cx="3464326" cy="683077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7554DD5A-2830-704D-86EA-F08B1A954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0249" y="1410266"/>
              <a:ext cx="856550" cy="625681"/>
            </a:xfrm>
            <a:prstGeom prst="rect">
              <a:avLst/>
            </a:prstGeom>
          </p:spPr>
        </p:pic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081E590A-4D72-5B49-A277-9BCEDAF5B3AA}"/>
                </a:ext>
              </a:extLst>
            </p:cNvPr>
            <p:cNvSpPr txBox="1"/>
            <p:nvPr/>
          </p:nvSpPr>
          <p:spPr>
            <a:xfrm>
              <a:off x="7724575" y="1410266"/>
              <a:ext cx="2540000" cy="673902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latinLnBrk="1">
                <a:lnSpc>
                  <a:spcPct val="116199"/>
                </a:lnSpc>
              </a:pPr>
              <a:r>
                <a:rPr lang="zh-CN" altLang="en-US" sz="3200" dirty="0">
                  <a:solidFill>
                    <a:srgbClr val="42464B"/>
                  </a:solidFill>
                  <a:latin typeface="PingFang SC"/>
                  <a:ea typeface="PingFang SC"/>
                </a:rPr>
                <a:t>引言</a:t>
              </a:r>
              <a:endParaRPr lang="en-US" altLang="zh-CN" sz="3200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47126011-FA86-BF47-AE75-419B9F123DB9}"/>
                </a:ext>
              </a:extLst>
            </p:cNvPr>
            <p:cNvSpPr txBox="1"/>
            <p:nvPr/>
          </p:nvSpPr>
          <p:spPr>
            <a:xfrm>
              <a:off x="6868025" y="1401091"/>
              <a:ext cx="725884" cy="639465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altLang="zh-CN" sz="3000" b="1" dirty="0">
                  <a:solidFill>
                    <a:srgbClr val="FFFFFF"/>
                  </a:solidFill>
                  <a:latin typeface="PingFang SC"/>
                  <a:ea typeface="PingFang SC"/>
                </a:rPr>
                <a:t>1</a:t>
              </a:r>
              <a:endParaRPr lang="en-US" sz="1100" dirty="0"/>
            </a:p>
          </p:txBody>
        </p:sp>
      </p:grp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7F8349A3-63D5-834E-8795-D5AD2DD6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9971" y="2505627"/>
            <a:ext cx="5552757" cy="5256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这个材料都讲了啥</a:t>
            </a:r>
            <a:endParaRPr kumimoji="1"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A2F2E43-9BB4-5D4F-BC18-A7F8CC8B41BF}"/>
              </a:ext>
            </a:extLst>
          </p:cNvPr>
          <p:cNvGrpSpPr/>
          <p:nvPr/>
        </p:nvGrpSpPr>
        <p:grpSpPr>
          <a:xfrm>
            <a:off x="3302259" y="2597205"/>
            <a:ext cx="346540" cy="342824"/>
            <a:chOff x="1114644" y="2055631"/>
            <a:chExt cx="346540" cy="342824"/>
          </a:xfrm>
        </p:grpSpPr>
        <p:sp>
          <p:nvSpPr>
            <p:cNvPr id="11" name="Freeform 2">
              <a:extLst>
                <a:ext uri="{FF2B5EF4-FFF2-40B4-BE49-F238E27FC236}">
                  <a16:creationId xmlns:a16="http://schemas.microsoft.com/office/drawing/2014/main" id="{60FE3B29-0993-D14B-8322-C7420BA7FEF2}"/>
                </a:ext>
              </a:extLst>
            </p:cNvPr>
            <p:cNvSpPr/>
            <p:nvPr/>
          </p:nvSpPr>
          <p:spPr>
            <a:xfrm>
              <a:off x="1114644" y="2055631"/>
              <a:ext cx="346540" cy="342824"/>
            </a:xfrm>
            <a:custGeom>
              <a:avLst/>
              <a:gdLst/>
              <a:ahLst/>
              <a:cxnLst/>
              <a:rect l="l" t="t" r="r" b="b"/>
              <a:pathLst>
                <a:path w="346540" h="342824">
                  <a:moveTo>
                    <a:pt x="173680" y="0"/>
                  </a:moveTo>
                  <a:cubicBezTo>
                    <a:pt x="77828" y="0"/>
                    <a:pt x="0" y="76813"/>
                    <a:pt x="0" y="171410"/>
                  </a:cubicBezTo>
                  <a:cubicBezTo>
                    <a:pt x="0" y="266007"/>
                    <a:pt x="77828" y="342824"/>
                    <a:pt x="173680" y="342824"/>
                  </a:cubicBezTo>
                  <a:cubicBezTo>
                    <a:pt x="269533" y="342824"/>
                    <a:pt x="346540" y="266011"/>
                    <a:pt x="346540" y="171410"/>
                  </a:cubicBezTo>
                  <a:cubicBezTo>
                    <a:pt x="346540" y="76809"/>
                    <a:pt x="269533" y="0"/>
                    <a:pt x="173680" y="0"/>
                  </a:cubicBezTo>
                  <a:lnTo>
                    <a:pt x="173680" y="0"/>
                  </a:lnTo>
                  <a:close/>
                  <a:moveTo>
                    <a:pt x="173680" y="312098"/>
                  </a:moveTo>
                  <a:cubicBezTo>
                    <a:pt x="95032" y="312098"/>
                    <a:pt x="31134" y="249028"/>
                    <a:pt x="31134" y="171410"/>
                  </a:cubicBezTo>
                  <a:cubicBezTo>
                    <a:pt x="31134" y="93792"/>
                    <a:pt x="95032" y="30722"/>
                    <a:pt x="173680" y="30722"/>
                  </a:cubicBezTo>
                  <a:cubicBezTo>
                    <a:pt x="252329" y="30722"/>
                    <a:pt x="316230" y="93788"/>
                    <a:pt x="316230" y="171410"/>
                  </a:cubicBezTo>
                  <a:cubicBezTo>
                    <a:pt x="316230" y="249032"/>
                    <a:pt x="252329" y="312098"/>
                    <a:pt x="173680" y="312098"/>
                  </a:cubicBezTo>
                  <a:lnTo>
                    <a:pt x="173680" y="312098"/>
                  </a:lnTo>
                  <a:close/>
                </a:path>
              </a:pathLst>
            </a:custGeom>
            <a:solidFill>
              <a:srgbClr val="97B559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3600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616F4747-95B8-BD4F-84C4-31580D15D0AC}"/>
                </a:ext>
              </a:extLst>
            </p:cNvPr>
            <p:cNvSpPr/>
            <p:nvPr/>
          </p:nvSpPr>
          <p:spPr>
            <a:xfrm>
              <a:off x="1203544" y="2144531"/>
              <a:ext cx="166336" cy="166219"/>
            </a:xfrm>
            <a:custGeom>
              <a:avLst/>
              <a:gdLst/>
              <a:ahLst/>
              <a:cxnLst/>
              <a:rect l="l" t="t" r="r" b="b"/>
              <a:pathLst>
                <a:path w="166336" h="166219">
                  <a:moveTo>
                    <a:pt x="0" y="83111"/>
                  </a:moveTo>
                  <a:cubicBezTo>
                    <a:pt x="0" y="37213"/>
                    <a:pt x="37234" y="0"/>
                    <a:pt x="83170" y="0"/>
                  </a:cubicBezTo>
                  <a:cubicBezTo>
                    <a:pt x="129098" y="0"/>
                    <a:pt x="166336" y="37209"/>
                    <a:pt x="166336" y="83111"/>
                  </a:cubicBezTo>
                  <a:cubicBezTo>
                    <a:pt x="166336" y="129014"/>
                    <a:pt x="129098" y="166219"/>
                    <a:pt x="83170" y="166219"/>
                  </a:cubicBezTo>
                  <a:cubicBezTo>
                    <a:pt x="37234" y="166219"/>
                    <a:pt x="0" y="129010"/>
                    <a:pt x="0" y="83111"/>
                  </a:cubicBezTo>
                  <a:lnTo>
                    <a:pt x="0" y="83111"/>
                  </a:lnTo>
                  <a:close/>
                </a:path>
              </a:pathLst>
            </a:custGeom>
            <a:solidFill>
              <a:srgbClr val="97B559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360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2B200B4-1D4A-9F42-8729-C5776C77000E}"/>
              </a:ext>
            </a:extLst>
          </p:cNvPr>
          <p:cNvGrpSpPr/>
          <p:nvPr/>
        </p:nvGrpSpPr>
        <p:grpSpPr>
          <a:xfrm>
            <a:off x="3301055" y="3511550"/>
            <a:ext cx="346540" cy="342820"/>
            <a:chOff x="1114644" y="2906531"/>
            <a:chExt cx="346540" cy="342820"/>
          </a:xfrm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6E65D9F3-5BAC-7E4A-B924-EB1C36D16151}"/>
                </a:ext>
              </a:extLst>
            </p:cNvPr>
            <p:cNvSpPr/>
            <p:nvPr/>
          </p:nvSpPr>
          <p:spPr>
            <a:xfrm>
              <a:off x="1114644" y="2906531"/>
              <a:ext cx="346540" cy="342820"/>
            </a:xfrm>
            <a:custGeom>
              <a:avLst/>
              <a:gdLst/>
              <a:ahLst/>
              <a:cxnLst/>
              <a:rect l="l" t="t" r="r" b="b"/>
              <a:pathLst>
                <a:path w="346540" h="342820">
                  <a:moveTo>
                    <a:pt x="173680" y="0"/>
                  </a:moveTo>
                  <a:cubicBezTo>
                    <a:pt x="77828" y="0"/>
                    <a:pt x="0" y="76813"/>
                    <a:pt x="0" y="171410"/>
                  </a:cubicBezTo>
                  <a:cubicBezTo>
                    <a:pt x="0" y="266007"/>
                    <a:pt x="77828" y="342820"/>
                    <a:pt x="173680" y="342820"/>
                  </a:cubicBezTo>
                  <a:cubicBezTo>
                    <a:pt x="269533" y="342820"/>
                    <a:pt x="346540" y="266007"/>
                    <a:pt x="346540" y="171410"/>
                  </a:cubicBezTo>
                  <a:cubicBezTo>
                    <a:pt x="346540" y="76813"/>
                    <a:pt x="269533" y="0"/>
                    <a:pt x="173680" y="0"/>
                  </a:cubicBezTo>
                  <a:lnTo>
                    <a:pt x="173680" y="0"/>
                  </a:lnTo>
                  <a:close/>
                  <a:moveTo>
                    <a:pt x="173680" y="312098"/>
                  </a:moveTo>
                  <a:cubicBezTo>
                    <a:pt x="95032" y="312098"/>
                    <a:pt x="31134" y="249028"/>
                    <a:pt x="31134" y="171410"/>
                  </a:cubicBezTo>
                  <a:cubicBezTo>
                    <a:pt x="31134" y="93792"/>
                    <a:pt x="95032" y="30722"/>
                    <a:pt x="173680" y="30722"/>
                  </a:cubicBezTo>
                  <a:cubicBezTo>
                    <a:pt x="252329" y="30722"/>
                    <a:pt x="316226" y="93792"/>
                    <a:pt x="316226" y="171410"/>
                  </a:cubicBezTo>
                  <a:cubicBezTo>
                    <a:pt x="316226" y="249028"/>
                    <a:pt x="252329" y="312098"/>
                    <a:pt x="173680" y="312098"/>
                  </a:cubicBezTo>
                  <a:lnTo>
                    <a:pt x="173680" y="312098"/>
                  </a:lnTo>
                  <a:close/>
                </a:path>
              </a:pathLst>
            </a:custGeom>
            <a:solidFill>
              <a:srgbClr val="ED9248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3600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8E9AF4E6-82A8-8746-930D-D3B86F2D438F}"/>
                </a:ext>
              </a:extLst>
            </p:cNvPr>
            <p:cNvSpPr/>
            <p:nvPr/>
          </p:nvSpPr>
          <p:spPr>
            <a:xfrm>
              <a:off x="1203544" y="2995431"/>
              <a:ext cx="166336" cy="166223"/>
            </a:xfrm>
            <a:custGeom>
              <a:avLst/>
              <a:gdLst/>
              <a:ahLst/>
              <a:cxnLst/>
              <a:rect l="l" t="t" r="r" b="b"/>
              <a:pathLst>
                <a:path w="166336" h="166223">
                  <a:moveTo>
                    <a:pt x="0" y="83111"/>
                  </a:moveTo>
                  <a:cubicBezTo>
                    <a:pt x="0" y="37213"/>
                    <a:pt x="37234" y="0"/>
                    <a:pt x="83166" y="0"/>
                  </a:cubicBezTo>
                  <a:cubicBezTo>
                    <a:pt x="129098" y="0"/>
                    <a:pt x="166336" y="37209"/>
                    <a:pt x="166336" y="83111"/>
                  </a:cubicBezTo>
                  <a:cubicBezTo>
                    <a:pt x="166336" y="129010"/>
                    <a:pt x="129098" y="166223"/>
                    <a:pt x="83166" y="166223"/>
                  </a:cubicBezTo>
                  <a:cubicBezTo>
                    <a:pt x="37234" y="166223"/>
                    <a:pt x="0" y="129010"/>
                    <a:pt x="0" y="83111"/>
                  </a:cubicBezTo>
                  <a:lnTo>
                    <a:pt x="0" y="83111"/>
                  </a:lnTo>
                  <a:close/>
                </a:path>
              </a:pathLst>
            </a:custGeom>
            <a:solidFill>
              <a:srgbClr val="ED9248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360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090DD19-E573-C346-A2B8-FAD3D93D1430}"/>
              </a:ext>
            </a:extLst>
          </p:cNvPr>
          <p:cNvGrpSpPr/>
          <p:nvPr/>
        </p:nvGrpSpPr>
        <p:grpSpPr>
          <a:xfrm>
            <a:off x="3301055" y="4425891"/>
            <a:ext cx="346540" cy="342820"/>
            <a:chOff x="1114644" y="3681231"/>
            <a:chExt cx="346540" cy="342820"/>
          </a:xfrm>
        </p:grpSpPr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2203B0A3-872E-FD47-B80C-48E4075B109E}"/>
                </a:ext>
              </a:extLst>
            </p:cNvPr>
            <p:cNvSpPr/>
            <p:nvPr/>
          </p:nvSpPr>
          <p:spPr>
            <a:xfrm>
              <a:off x="1114644" y="3681231"/>
              <a:ext cx="346540" cy="342820"/>
            </a:xfrm>
            <a:custGeom>
              <a:avLst/>
              <a:gdLst/>
              <a:ahLst/>
              <a:cxnLst/>
              <a:rect l="l" t="t" r="r" b="b"/>
              <a:pathLst>
                <a:path w="346540" h="342820">
                  <a:moveTo>
                    <a:pt x="173680" y="0"/>
                  </a:moveTo>
                  <a:cubicBezTo>
                    <a:pt x="77828" y="0"/>
                    <a:pt x="0" y="76813"/>
                    <a:pt x="0" y="171410"/>
                  </a:cubicBezTo>
                  <a:cubicBezTo>
                    <a:pt x="0" y="266007"/>
                    <a:pt x="77828" y="342820"/>
                    <a:pt x="173680" y="342820"/>
                  </a:cubicBezTo>
                  <a:cubicBezTo>
                    <a:pt x="269533" y="342820"/>
                    <a:pt x="346540" y="266007"/>
                    <a:pt x="346540" y="171410"/>
                  </a:cubicBezTo>
                  <a:cubicBezTo>
                    <a:pt x="346540" y="76813"/>
                    <a:pt x="269533" y="0"/>
                    <a:pt x="173680" y="0"/>
                  </a:cubicBezTo>
                  <a:lnTo>
                    <a:pt x="173680" y="0"/>
                  </a:lnTo>
                  <a:close/>
                  <a:moveTo>
                    <a:pt x="173680" y="312102"/>
                  </a:moveTo>
                  <a:cubicBezTo>
                    <a:pt x="95032" y="312102"/>
                    <a:pt x="31130" y="249032"/>
                    <a:pt x="31130" y="171414"/>
                  </a:cubicBezTo>
                  <a:cubicBezTo>
                    <a:pt x="31130" y="93796"/>
                    <a:pt x="95032" y="30726"/>
                    <a:pt x="173680" y="30726"/>
                  </a:cubicBezTo>
                  <a:cubicBezTo>
                    <a:pt x="252329" y="30726"/>
                    <a:pt x="316226" y="93796"/>
                    <a:pt x="316226" y="171414"/>
                  </a:cubicBezTo>
                  <a:cubicBezTo>
                    <a:pt x="316226" y="249032"/>
                    <a:pt x="252329" y="312102"/>
                    <a:pt x="173680" y="312102"/>
                  </a:cubicBezTo>
                  <a:lnTo>
                    <a:pt x="173680" y="312102"/>
                  </a:lnTo>
                  <a:close/>
                </a:path>
              </a:pathLst>
            </a:custGeom>
            <a:solidFill>
              <a:srgbClr val="4CA4BC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3600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6A899DA4-6CB8-6A4D-BCBB-A7A9115D4F37}"/>
                </a:ext>
              </a:extLst>
            </p:cNvPr>
            <p:cNvSpPr/>
            <p:nvPr/>
          </p:nvSpPr>
          <p:spPr>
            <a:xfrm>
              <a:off x="1203544" y="3770131"/>
              <a:ext cx="166332" cy="166215"/>
            </a:xfrm>
            <a:custGeom>
              <a:avLst/>
              <a:gdLst/>
              <a:ahLst/>
              <a:cxnLst/>
              <a:rect l="l" t="t" r="r" b="b"/>
              <a:pathLst>
                <a:path w="166332" h="166215">
                  <a:moveTo>
                    <a:pt x="0" y="83107"/>
                  </a:moveTo>
                  <a:cubicBezTo>
                    <a:pt x="0" y="37213"/>
                    <a:pt x="37234" y="0"/>
                    <a:pt x="83166" y="0"/>
                  </a:cubicBezTo>
                  <a:cubicBezTo>
                    <a:pt x="129098" y="0"/>
                    <a:pt x="166332" y="37213"/>
                    <a:pt x="166332" y="83107"/>
                  </a:cubicBezTo>
                  <a:cubicBezTo>
                    <a:pt x="166332" y="129006"/>
                    <a:pt x="129098" y="166215"/>
                    <a:pt x="83166" y="166215"/>
                  </a:cubicBezTo>
                  <a:cubicBezTo>
                    <a:pt x="37234" y="166215"/>
                    <a:pt x="0" y="129010"/>
                    <a:pt x="0" y="83107"/>
                  </a:cubicBezTo>
                  <a:lnTo>
                    <a:pt x="0" y="83107"/>
                  </a:lnTo>
                  <a:close/>
                </a:path>
              </a:pathLst>
            </a:custGeom>
            <a:solidFill>
              <a:srgbClr val="4CA4BC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3600"/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803D4E74-EFC0-674D-905F-302E29699165}"/>
              </a:ext>
            </a:extLst>
          </p:cNvPr>
          <p:cNvSpPr/>
          <p:nvPr/>
        </p:nvSpPr>
        <p:spPr>
          <a:xfrm>
            <a:off x="3799972" y="3420118"/>
            <a:ext cx="5552756" cy="5256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为什么要分库分表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0F41D2F-ADDC-E644-899A-863FFE137DD4}"/>
              </a:ext>
            </a:extLst>
          </p:cNvPr>
          <p:cNvSpPr/>
          <p:nvPr/>
        </p:nvSpPr>
        <p:spPr>
          <a:xfrm>
            <a:off x="3798768" y="4334609"/>
            <a:ext cx="4944791" cy="656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最好不要分库分表</a:t>
            </a:r>
          </a:p>
        </p:txBody>
      </p:sp>
    </p:spTree>
    <p:extLst>
      <p:ext uri="{BB962C8B-B14F-4D97-AF65-F5344CB8AC3E}">
        <p14:creationId xmlns:p14="http://schemas.microsoft.com/office/powerpoint/2010/main" val="153079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858249EA-EE6E-6541-AFFD-0F64EC2F2119}"/>
              </a:ext>
            </a:extLst>
          </p:cNvPr>
          <p:cNvGrpSpPr/>
          <p:nvPr/>
        </p:nvGrpSpPr>
        <p:grpSpPr>
          <a:xfrm>
            <a:off x="1649565" y="1249203"/>
            <a:ext cx="3464326" cy="683077"/>
            <a:chOff x="6800249" y="1401091"/>
            <a:chExt cx="3464326" cy="683077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7554DD5A-2830-704D-86EA-F08B1A954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0249" y="1410266"/>
              <a:ext cx="856550" cy="625681"/>
            </a:xfrm>
            <a:prstGeom prst="rect">
              <a:avLst/>
            </a:prstGeom>
          </p:spPr>
        </p:pic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081E590A-4D72-5B49-A277-9BCEDAF5B3AA}"/>
                </a:ext>
              </a:extLst>
            </p:cNvPr>
            <p:cNvSpPr txBox="1"/>
            <p:nvPr/>
          </p:nvSpPr>
          <p:spPr>
            <a:xfrm>
              <a:off x="7724575" y="1410266"/>
              <a:ext cx="2540000" cy="673902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latinLnBrk="1">
                <a:lnSpc>
                  <a:spcPct val="116199"/>
                </a:lnSpc>
              </a:pPr>
              <a:r>
                <a:rPr lang="zh-CN" altLang="en-US" sz="3200" dirty="0">
                  <a:solidFill>
                    <a:srgbClr val="42464B"/>
                  </a:solidFill>
                  <a:latin typeface="PingFang SC"/>
                  <a:ea typeface="PingFang SC"/>
                </a:rPr>
                <a:t>引言</a:t>
              </a:r>
              <a:endParaRPr lang="en-US" altLang="zh-CN" sz="3200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47126011-FA86-BF47-AE75-419B9F123DB9}"/>
                </a:ext>
              </a:extLst>
            </p:cNvPr>
            <p:cNvSpPr txBox="1"/>
            <p:nvPr/>
          </p:nvSpPr>
          <p:spPr>
            <a:xfrm>
              <a:off x="6868025" y="1401091"/>
              <a:ext cx="725884" cy="639465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altLang="zh-CN" sz="3000" b="1" dirty="0">
                  <a:solidFill>
                    <a:srgbClr val="FFFFFF"/>
                  </a:solidFill>
                  <a:latin typeface="PingFang SC"/>
                  <a:ea typeface="PingFang SC"/>
                </a:rPr>
                <a:t>1</a:t>
              </a:r>
              <a:endParaRPr lang="en-US" sz="1100" dirty="0"/>
            </a:p>
          </p:txBody>
        </p:sp>
      </p:grp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7F8349A3-63D5-834E-8795-D5AD2DD6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9971" y="2505627"/>
            <a:ext cx="5552757" cy="5256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分库案例</a:t>
            </a:r>
            <a:endParaRPr kumimoji="1"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A2F2E43-9BB4-5D4F-BC18-A7F8CC8B41BF}"/>
              </a:ext>
            </a:extLst>
          </p:cNvPr>
          <p:cNvGrpSpPr/>
          <p:nvPr/>
        </p:nvGrpSpPr>
        <p:grpSpPr>
          <a:xfrm>
            <a:off x="3302259" y="2597205"/>
            <a:ext cx="346540" cy="342824"/>
            <a:chOff x="1114644" y="2055631"/>
            <a:chExt cx="346540" cy="342824"/>
          </a:xfrm>
        </p:grpSpPr>
        <p:sp>
          <p:nvSpPr>
            <p:cNvPr id="11" name="Freeform 2">
              <a:extLst>
                <a:ext uri="{FF2B5EF4-FFF2-40B4-BE49-F238E27FC236}">
                  <a16:creationId xmlns:a16="http://schemas.microsoft.com/office/drawing/2014/main" id="{60FE3B29-0993-D14B-8322-C7420BA7FEF2}"/>
                </a:ext>
              </a:extLst>
            </p:cNvPr>
            <p:cNvSpPr/>
            <p:nvPr/>
          </p:nvSpPr>
          <p:spPr>
            <a:xfrm>
              <a:off x="1114644" y="2055631"/>
              <a:ext cx="346540" cy="342824"/>
            </a:xfrm>
            <a:custGeom>
              <a:avLst/>
              <a:gdLst/>
              <a:ahLst/>
              <a:cxnLst/>
              <a:rect l="l" t="t" r="r" b="b"/>
              <a:pathLst>
                <a:path w="346540" h="342824">
                  <a:moveTo>
                    <a:pt x="173680" y="0"/>
                  </a:moveTo>
                  <a:cubicBezTo>
                    <a:pt x="77828" y="0"/>
                    <a:pt x="0" y="76813"/>
                    <a:pt x="0" y="171410"/>
                  </a:cubicBezTo>
                  <a:cubicBezTo>
                    <a:pt x="0" y="266007"/>
                    <a:pt x="77828" y="342824"/>
                    <a:pt x="173680" y="342824"/>
                  </a:cubicBezTo>
                  <a:cubicBezTo>
                    <a:pt x="269533" y="342824"/>
                    <a:pt x="346540" y="266011"/>
                    <a:pt x="346540" y="171410"/>
                  </a:cubicBezTo>
                  <a:cubicBezTo>
                    <a:pt x="346540" y="76809"/>
                    <a:pt x="269533" y="0"/>
                    <a:pt x="173680" y="0"/>
                  </a:cubicBezTo>
                  <a:lnTo>
                    <a:pt x="173680" y="0"/>
                  </a:lnTo>
                  <a:close/>
                  <a:moveTo>
                    <a:pt x="173680" y="312098"/>
                  </a:moveTo>
                  <a:cubicBezTo>
                    <a:pt x="95032" y="312098"/>
                    <a:pt x="31134" y="249028"/>
                    <a:pt x="31134" y="171410"/>
                  </a:cubicBezTo>
                  <a:cubicBezTo>
                    <a:pt x="31134" y="93792"/>
                    <a:pt x="95032" y="30722"/>
                    <a:pt x="173680" y="30722"/>
                  </a:cubicBezTo>
                  <a:cubicBezTo>
                    <a:pt x="252329" y="30722"/>
                    <a:pt x="316230" y="93788"/>
                    <a:pt x="316230" y="171410"/>
                  </a:cubicBezTo>
                  <a:cubicBezTo>
                    <a:pt x="316230" y="249032"/>
                    <a:pt x="252329" y="312098"/>
                    <a:pt x="173680" y="312098"/>
                  </a:cubicBezTo>
                  <a:lnTo>
                    <a:pt x="173680" y="312098"/>
                  </a:lnTo>
                  <a:close/>
                </a:path>
              </a:pathLst>
            </a:custGeom>
            <a:solidFill>
              <a:srgbClr val="97B559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3600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616F4747-95B8-BD4F-84C4-31580D15D0AC}"/>
                </a:ext>
              </a:extLst>
            </p:cNvPr>
            <p:cNvSpPr/>
            <p:nvPr/>
          </p:nvSpPr>
          <p:spPr>
            <a:xfrm>
              <a:off x="1203544" y="2144531"/>
              <a:ext cx="166336" cy="166219"/>
            </a:xfrm>
            <a:custGeom>
              <a:avLst/>
              <a:gdLst/>
              <a:ahLst/>
              <a:cxnLst/>
              <a:rect l="l" t="t" r="r" b="b"/>
              <a:pathLst>
                <a:path w="166336" h="166219">
                  <a:moveTo>
                    <a:pt x="0" y="83111"/>
                  </a:moveTo>
                  <a:cubicBezTo>
                    <a:pt x="0" y="37213"/>
                    <a:pt x="37234" y="0"/>
                    <a:pt x="83170" y="0"/>
                  </a:cubicBezTo>
                  <a:cubicBezTo>
                    <a:pt x="129098" y="0"/>
                    <a:pt x="166336" y="37209"/>
                    <a:pt x="166336" y="83111"/>
                  </a:cubicBezTo>
                  <a:cubicBezTo>
                    <a:pt x="166336" y="129014"/>
                    <a:pt x="129098" y="166219"/>
                    <a:pt x="83170" y="166219"/>
                  </a:cubicBezTo>
                  <a:cubicBezTo>
                    <a:pt x="37234" y="166219"/>
                    <a:pt x="0" y="129010"/>
                    <a:pt x="0" y="83111"/>
                  </a:cubicBezTo>
                  <a:lnTo>
                    <a:pt x="0" y="83111"/>
                  </a:lnTo>
                  <a:close/>
                </a:path>
              </a:pathLst>
            </a:custGeom>
            <a:solidFill>
              <a:srgbClr val="97B559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360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2B200B4-1D4A-9F42-8729-C5776C77000E}"/>
              </a:ext>
            </a:extLst>
          </p:cNvPr>
          <p:cNvGrpSpPr/>
          <p:nvPr/>
        </p:nvGrpSpPr>
        <p:grpSpPr>
          <a:xfrm>
            <a:off x="3301055" y="3511550"/>
            <a:ext cx="346540" cy="342820"/>
            <a:chOff x="1114644" y="2906531"/>
            <a:chExt cx="346540" cy="342820"/>
          </a:xfrm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6E65D9F3-5BAC-7E4A-B924-EB1C36D16151}"/>
                </a:ext>
              </a:extLst>
            </p:cNvPr>
            <p:cNvSpPr/>
            <p:nvPr/>
          </p:nvSpPr>
          <p:spPr>
            <a:xfrm>
              <a:off x="1114644" y="2906531"/>
              <a:ext cx="346540" cy="342820"/>
            </a:xfrm>
            <a:custGeom>
              <a:avLst/>
              <a:gdLst/>
              <a:ahLst/>
              <a:cxnLst/>
              <a:rect l="l" t="t" r="r" b="b"/>
              <a:pathLst>
                <a:path w="346540" h="342820">
                  <a:moveTo>
                    <a:pt x="173680" y="0"/>
                  </a:moveTo>
                  <a:cubicBezTo>
                    <a:pt x="77828" y="0"/>
                    <a:pt x="0" y="76813"/>
                    <a:pt x="0" y="171410"/>
                  </a:cubicBezTo>
                  <a:cubicBezTo>
                    <a:pt x="0" y="266007"/>
                    <a:pt x="77828" y="342820"/>
                    <a:pt x="173680" y="342820"/>
                  </a:cubicBezTo>
                  <a:cubicBezTo>
                    <a:pt x="269533" y="342820"/>
                    <a:pt x="346540" y="266007"/>
                    <a:pt x="346540" y="171410"/>
                  </a:cubicBezTo>
                  <a:cubicBezTo>
                    <a:pt x="346540" y="76813"/>
                    <a:pt x="269533" y="0"/>
                    <a:pt x="173680" y="0"/>
                  </a:cubicBezTo>
                  <a:lnTo>
                    <a:pt x="173680" y="0"/>
                  </a:lnTo>
                  <a:close/>
                  <a:moveTo>
                    <a:pt x="173680" y="312098"/>
                  </a:moveTo>
                  <a:cubicBezTo>
                    <a:pt x="95032" y="312098"/>
                    <a:pt x="31134" y="249028"/>
                    <a:pt x="31134" y="171410"/>
                  </a:cubicBezTo>
                  <a:cubicBezTo>
                    <a:pt x="31134" y="93792"/>
                    <a:pt x="95032" y="30722"/>
                    <a:pt x="173680" y="30722"/>
                  </a:cubicBezTo>
                  <a:cubicBezTo>
                    <a:pt x="252329" y="30722"/>
                    <a:pt x="316226" y="93792"/>
                    <a:pt x="316226" y="171410"/>
                  </a:cubicBezTo>
                  <a:cubicBezTo>
                    <a:pt x="316226" y="249028"/>
                    <a:pt x="252329" y="312098"/>
                    <a:pt x="173680" y="312098"/>
                  </a:cubicBezTo>
                  <a:lnTo>
                    <a:pt x="173680" y="312098"/>
                  </a:lnTo>
                  <a:close/>
                </a:path>
              </a:pathLst>
            </a:custGeom>
            <a:solidFill>
              <a:srgbClr val="ED9248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3600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8E9AF4E6-82A8-8746-930D-D3B86F2D438F}"/>
                </a:ext>
              </a:extLst>
            </p:cNvPr>
            <p:cNvSpPr/>
            <p:nvPr/>
          </p:nvSpPr>
          <p:spPr>
            <a:xfrm>
              <a:off x="1203544" y="2995431"/>
              <a:ext cx="166336" cy="166223"/>
            </a:xfrm>
            <a:custGeom>
              <a:avLst/>
              <a:gdLst/>
              <a:ahLst/>
              <a:cxnLst/>
              <a:rect l="l" t="t" r="r" b="b"/>
              <a:pathLst>
                <a:path w="166336" h="166223">
                  <a:moveTo>
                    <a:pt x="0" y="83111"/>
                  </a:moveTo>
                  <a:cubicBezTo>
                    <a:pt x="0" y="37213"/>
                    <a:pt x="37234" y="0"/>
                    <a:pt x="83166" y="0"/>
                  </a:cubicBezTo>
                  <a:cubicBezTo>
                    <a:pt x="129098" y="0"/>
                    <a:pt x="166336" y="37209"/>
                    <a:pt x="166336" y="83111"/>
                  </a:cubicBezTo>
                  <a:cubicBezTo>
                    <a:pt x="166336" y="129010"/>
                    <a:pt x="129098" y="166223"/>
                    <a:pt x="83166" y="166223"/>
                  </a:cubicBezTo>
                  <a:cubicBezTo>
                    <a:pt x="37234" y="166223"/>
                    <a:pt x="0" y="129010"/>
                    <a:pt x="0" y="83111"/>
                  </a:cubicBezTo>
                  <a:lnTo>
                    <a:pt x="0" y="83111"/>
                  </a:lnTo>
                  <a:close/>
                </a:path>
              </a:pathLst>
            </a:custGeom>
            <a:solidFill>
              <a:srgbClr val="ED9248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3600"/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803D4E74-EFC0-674D-905F-302E29699165}"/>
              </a:ext>
            </a:extLst>
          </p:cNvPr>
          <p:cNvSpPr/>
          <p:nvPr/>
        </p:nvSpPr>
        <p:spPr>
          <a:xfrm>
            <a:off x="3799972" y="3420118"/>
            <a:ext cx="5552756" cy="656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资源分享</a:t>
            </a:r>
          </a:p>
        </p:txBody>
      </p:sp>
    </p:spTree>
    <p:extLst>
      <p:ext uri="{BB962C8B-B14F-4D97-AF65-F5344CB8AC3E}">
        <p14:creationId xmlns:p14="http://schemas.microsoft.com/office/powerpoint/2010/main" val="378562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858249EA-EE6E-6541-AFFD-0F64EC2F2119}"/>
              </a:ext>
            </a:extLst>
          </p:cNvPr>
          <p:cNvGrpSpPr/>
          <p:nvPr/>
        </p:nvGrpSpPr>
        <p:grpSpPr>
          <a:xfrm>
            <a:off x="320984" y="262254"/>
            <a:ext cx="3464326" cy="683077"/>
            <a:chOff x="6800249" y="1401091"/>
            <a:chExt cx="3464326" cy="683077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7554DD5A-2830-704D-86EA-F08B1A954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0249" y="1410266"/>
              <a:ext cx="856550" cy="625681"/>
            </a:xfrm>
            <a:prstGeom prst="rect">
              <a:avLst/>
            </a:prstGeom>
          </p:spPr>
        </p:pic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081E590A-4D72-5B49-A277-9BCEDAF5B3AA}"/>
                </a:ext>
              </a:extLst>
            </p:cNvPr>
            <p:cNvSpPr txBox="1"/>
            <p:nvPr/>
          </p:nvSpPr>
          <p:spPr>
            <a:xfrm>
              <a:off x="7724575" y="1410266"/>
              <a:ext cx="2540000" cy="673902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latinLnBrk="1">
                <a:lnSpc>
                  <a:spcPct val="116199"/>
                </a:lnSpc>
              </a:pPr>
              <a:r>
                <a:rPr lang="zh-CN" altLang="en-US" sz="3200" dirty="0">
                  <a:solidFill>
                    <a:srgbClr val="42464B"/>
                  </a:solidFill>
                  <a:latin typeface="PingFang SC"/>
                  <a:ea typeface="PingFang SC"/>
                </a:rPr>
                <a:t>案例</a:t>
              </a:r>
              <a:endParaRPr lang="en-US" altLang="zh-CN" sz="3200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47126011-FA86-BF47-AE75-419B9F123DB9}"/>
                </a:ext>
              </a:extLst>
            </p:cNvPr>
            <p:cNvSpPr txBox="1"/>
            <p:nvPr/>
          </p:nvSpPr>
          <p:spPr>
            <a:xfrm>
              <a:off x="6868025" y="1401091"/>
              <a:ext cx="725884" cy="639465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altLang="zh-CN" sz="3000" b="1" dirty="0">
                  <a:solidFill>
                    <a:srgbClr val="FFFFFF"/>
                  </a:solidFill>
                  <a:latin typeface="PingFang SC"/>
                  <a:ea typeface="PingFang SC"/>
                </a:rPr>
                <a:t>4</a:t>
              </a:r>
              <a:endParaRPr lang="en-US" sz="1100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97F5CF38-A874-A34B-A8BC-38C1D315735E}"/>
              </a:ext>
            </a:extLst>
          </p:cNvPr>
          <p:cNvSpPr txBox="1"/>
          <p:nvPr/>
        </p:nvSpPr>
        <p:spPr>
          <a:xfrm>
            <a:off x="6814374" y="299000"/>
            <a:ext cx="4988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/>
              <a:t>COSS</a:t>
            </a:r>
            <a:r>
              <a:rPr kumimoji="1" lang="zh-CN" altLang="en-US" sz="3600" dirty="0"/>
              <a:t>协议群组分库方案</a:t>
            </a:r>
          </a:p>
        </p:txBody>
      </p:sp>
    </p:spTree>
    <p:extLst>
      <p:ext uri="{BB962C8B-B14F-4D97-AF65-F5344CB8AC3E}">
        <p14:creationId xmlns:p14="http://schemas.microsoft.com/office/powerpoint/2010/main" val="1681182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858249EA-EE6E-6541-AFFD-0F64EC2F2119}"/>
              </a:ext>
            </a:extLst>
          </p:cNvPr>
          <p:cNvGrpSpPr/>
          <p:nvPr/>
        </p:nvGrpSpPr>
        <p:grpSpPr>
          <a:xfrm>
            <a:off x="320984" y="262254"/>
            <a:ext cx="3464326" cy="683077"/>
            <a:chOff x="6800249" y="1401091"/>
            <a:chExt cx="3464326" cy="683077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7554DD5A-2830-704D-86EA-F08B1A954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0249" y="1410266"/>
              <a:ext cx="856550" cy="625681"/>
            </a:xfrm>
            <a:prstGeom prst="rect">
              <a:avLst/>
            </a:prstGeom>
          </p:spPr>
        </p:pic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081E590A-4D72-5B49-A277-9BCEDAF5B3AA}"/>
                </a:ext>
              </a:extLst>
            </p:cNvPr>
            <p:cNvSpPr txBox="1"/>
            <p:nvPr/>
          </p:nvSpPr>
          <p:spPr>
            <a:xfrm>
              <a:off x="7724575" y="1410266"/>
              <a:ext cx="2540000" cy="673902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latinLnBrk="1">
                <a:lnSpc>
                  <a:spcPct val="116199"/>
                </a:lnSpc>
              </a:pPr>
              <a:r>
                <a:rPr lang="zh-CN" altLang="en-US" sz="3200" dirty="0">
                  <a:solidFill>
                    <a:srgbClr val="42464B"/>
                  </a:solidFill>
                  <a:latin typeface="PingFang SC"/>
                  <a:ea typeface="PingFang SC"/>
                </a:rPr>
                <a:t>案例</a:t>
              </a:r>
              <a:endParaRPr lang="en-US" altLang="zh-CN" sz="3200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47126011-FA86-BF47-AE75-419B9F123DB9}"/>
                </a:ext>
              </a:extLst>
            </p:cNvPr>
            <p:cNvSpPr txBox="1"/>
            <p:nvPr/>
          </p:nvSpPr>
          <p:spPr>
            <a:xfrm>
              <a:off x="6868025" y="1401091"/>
              <a:ext cx="725884" cy="639465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altLang="zh-CN" sz="3000" b="1" dirty="0">
                  <a:solidFill>
                    <a:srgbClr val="FFFFFF"/>
                  </a:solidFill>
                  <a:latin typeface="PingFang SC"/>
                  <a:ea typeface="PingFang SC"/>
                </a:rPr>
                <a:t>4</a:t>
              </a:r>
              <a:endParaRPr lang="en-US" sz="1100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97F5CF38-A874-A34B-A8BC-38C1D315735E}"/>
              </a:ext>
            </a:extLst>
          </p:cNvPr>
          <p:cNvSpPr txBox="1"/>
          <p:nvPr/>
        </p:nvSpPr>
        <p:spPr>
          <a:xfrm>
            <a:off x="6814374" y="299000"/>
            <a:ext cx="5150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/>
              <a:t>COSS</a:t>
            </a:r>
            <a:r>
              <a:rPr kumimoji="1" lang="zh-CN" altLang="en-US" sz="3600" dirty="0"/>
              <a:t>支付群组分库方案</a:t>
            </a:r>
          </a:p>
        </p:txBody>
      </p:sp>
    </p:spTree>
    <p:extLst>
      <p:ext uri="{BB962C8B-B14F-4D97-AF65-F5344CB8AC3E}">
        <p14:creationId xmlns:p14="http://schemas.microsoft.com/office/powerpoint/2010/main" val="173186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858249EA-EE6E-6541-AFFD-0F64EC2F2119}"/>
              </a:ext>
            </a:extLst>
          </p:cNvPr>
          <p:cNvGrpSpPr/>
          <p:nvPr/>
        </p:nvGrpSpPr>
        <p:grpSpPr>
          <a:xfrm>
            <a:off x="320984" y="262254"/>
            <a:ext cx="3464326" cy="683077"/>
            <a:chOff x="6800249" y="1401091"/>
            <a:chExt cx="3464326" cy="683077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7554DD5A-2830-704D-86EA-F08B1A954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0249" y="1410266"/>
              <a:ext cx="856550" cy="625681"/>
            </a:xfrm>
            <a:prstGeom prst="rect">
              <a:avLst/>
            </a:prstGeom>
          </p:spPr>
        </p:pic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081E590A-4D72-5B49-A277-9BCEDAF5B3AA}"/>
                </a:ext>
              </a:extLst>
            </p:cNvPr>
            <p:cNvSpPr txBox="1"/>
            <p:nvPr/>
          </p:nvSpPr>
          <p:spPr>
            <a:xfrm>
              <a:off x="7724575" y="1410266"/>
              <a:ext cx="2540000" cy="673902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latinLnBrk="1">
                <a:lnSpc>
                  <a:spcPct val="116199"/>
                </a:lnSpc>
              </a:pPr>
              <a:r>
                <a:rPr lang="zh-CN" altLang="en-US" sz="3200" dirty="0">
                  <a:solidFill>
                    <a:srgbClr val="42464B"/>
                  </a:solidFill>
                  <a:latin typeface="PingFang SC"/>
                  <a:ea typeface="PingFang SC"/>
                </a:rPr>
                <a:t>案例</a:t>
              </a:r>
              <a:endParaRPr lang="en-US" altLang="zh-CN" sz="3200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47126011-FA86-BF47-AE75-419B9F123DB9}"/>
                </a:ext>
              </a:extLst>
            </p:cNvPr>
            <p:cNvSpPr txBox="1"/>
            <p:nvPr/>
          </p:nvSpPr>
          <p:spPr>
            <a:xfrm>
              <a:off x="6868025" y="1401091"/>
              <a:ext cx="725884" cy="639465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altLang="zh-CN" sz="3000" b="1" dirty="0">
                  <a:solidFill>
                    <a:srgbClr val="FFFFFF"/>
                  </a:solidFill>
                  <a:latin typeface="PingFang SC"/>
                  <a:ea typeface="PingFang SC"/>
                </a:rPr>
                <a:t>4</a:t>
              </a:r>
              <a:endParaRPr lang="en-US" sz="1100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97F5CF38-A874-A34B-A8BC-38C1D315735E}"/>
              </a:ext>
            </a:extLst>
          </p:cNvPr>
          <p:cNvSpPr txBox="1"/>
          <p:nvPr/>
        </p:nvSpPr>
        <p:spPr>
          <a:xfrm>
            <a:off x="6814374" y="299000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/>
              <a:t>FTAS</a:t>
            </a:r>
            <a:r>
              <a:rPr kumimoji="1" lang="zh-CN" altLang="en-US" sz="3600" dirty="0"/>
              <a:t>客户群组分库方案</a:t>
            </a:r>
          </a:p>
        </p:txBody>
      </p:sp>
    </p:spTree>
    <p:extLst>
      <p:ext uri="{BB962C8B-B14F-4D97-AF65-F5344CB8AC3E}">
        <p14:creationId xmlns:p14="http://schemas.microsoft.com/office/powerpoint/2010/main" val="224006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858249EA-EE6E-6541-AFFD-0F64EC2F2119}"/>
              </a:ext>
            </a:extLst>
          </p:cNvPr>
          <p:cNvGrpSpPr/>
          <p:nvPr/>
        </p:nvGrpSpPr>
        <p:grpSpPr>
          <a:xfrm>
            <a:off x="320984" y="262254"/>
            <a:ext cx="3464326" cy="683077"/>
            <a:chOff x="6800249" y="1401091"/>
            <a:chExt cx="3464326" cy="683077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7554DD5A-2830-704D-86EA-F08B1A954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0249" y="1410266"/>
              <a:ext cx="856550" cy="625681"/>
            </a:xfrm>
            <a:prstGeom prst="rect">
              <a:avLst/>
            </a:prstGeom>
          </p:spPr>
        </p:pic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081E590A-4D72-5B49-A277-9BCEDAF5B3AA}"/>
                </a:ext>
              </a:extLst>
            </p:cNvPr>
            <p:cNvSpPr txBox="1"/>
            <p:nvPr/>
          </p:nvSpPr>
          <p:spPr>
            <a:xfrm>
              <a:off x="7724575" y="1410266"/>
              <a:ext cx="2540000" cy="673902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latinLnBrk="1">
                <a:lnSpc>
                  <a:spcPct val="116199"/>
                </a:lnSpc>
              </a:pPr>
              <a:r>
                <a:rPr lang="zh-CN" altLang="en-US" sz="3200" dirty="0">
                  <a:solidFill>
                    <a:srgbClr val="42464B"/>
                  </a:solidFill>
                  <a:latin typeface="PingFang SC"/>
                  <a:ea typeface="PingFang SC"/>
                </a:rPr>
                <a:t>案例</a:t>
              </a:r>
              <a:endParaRPr lang="en-US" altLang="zh-CN" sz="3200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47126011-FA86-BF47-AE75-419B9F123DB9}"/>
                </a:ext>
              </a:extLst>
            </p:cNvPr>
            <p:cNvSpPr txBox="1"/>
            <p:nvPr/>
          </p:nvSpPr>
          <p:spPr>
            <a:xfrm>
              <a:off x="6868025" y="1401091"/>
              <a:ext cx="725884" cy="639465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altLang="zh-CN" sz="3000" b="1" dirty="0">
                  <a:solidFill>
                    <a:srgbClr val="FFFFFF"/>
                  </a:solidFill>
                  <a:latin typeface="PingFang SC"/>
                  <a:ea typeface="PingFang SC"/>
                </a:rPr>
                <a:t>4</a:t>
              </a:r>
              <a:endParaRPr lang="en-US" sz="1100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97F5CF38-A874-A34B-A8BC-38C1D315735E}"/>
              </a:ext>
            </a:extLst>
          </p:cNvPr>
          <p:cNvSpPr txBox="1"/>
          <p:nvPr/>
        </p:nvSpPr>
        <p:spPr>
          <a:xfrm>
            <a:off x="8984840" y="299000"/>
            <a:ext cx="2818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/>
              <a:t>ATP</a:t>
            </a:r>
            <a:r>
              <a:rPr kumimoji="1" lang="zh-CN" altLang="en-US" sz="3600" dirty="0"/>
              <a:t>分库方案</a:t>
            </a:r>
          </a:p>
        </p:txBody>
      </p:sp>
    </p:spTree>
    <p:extLst>
      <p:ext uri="{BB962C8B-B14F-4D97-AF65-F5344CB8AC3E}">
        <p14:creationId xmlns:p14="http://schemas.microsoft.com/office/powerpoint/2010/main" val="871262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858249EA-EE6E-6541-AFFD-0F64EC2F2119}"/>
              </a:ext>
            </a:extLst>
          </p:cNvPr>
          <p:cNvGrpSpPr/>
          <p:nvPr/>
        </p:nvGrpSpPr>
        <p:grpSpPr>
          <a:xfrm>
            <a:off x="320984" y="262254"/>
            <a:ext cx="3464326" cy="683077"/>
            <a:chOff x="6800249" y="1401091"/>
            <a:chExt cx="3464326" cy="683077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7554DD5A-2830-704D-86EA-F08B1A954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0249" y="1410266"/>
              <a:ext cx="856550" cy="625681"/>
            </a:xfrm>
            <a:prstGeom prst="rect">
              <a:avLst/>
            </a:prstGeom>
          </p:spPr>
        </p:pic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081E590A-4D72-5B49-A277-9BCEDAF5B3AA}"/>
                </a:ext>
              </a:extLst>
            </p:cNvPr>
            <p:cNvSpPr txBox="1"/>
            <p:nvPr/>
          </p:nvSpPr>
          <p:spPr>
            <a:xfrm>
              <a:off x="7724575" y="1410266"/>
              <a:ext cx="2540000" cy="673902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latinLnBrk="1">
                <a:lnSpc>
                  <a:spcPct val="116199"/>
                </a:lnSpc>
              </a:pPr>
              <a:r>
                <a:rPr lang="zh-CN" altLang="en-US" sz="3200" dirty="0">
                  <a:solidFill>
                    <a:srgbClr val="42464B"/>
                  </a:solidFill>
                  <a:latin typeface="PingFang SC"/>
                  <a:ea typeface="PingFang SC"/>
                </a:rPr>
                <a:t>案例</a:t>
              </a:r>
              <a:endParaRPr lang="en-US" altLang="zh-CN" sz="3200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47126011-FA86-BF47-AE75-419B9F123DB9}"/>
                </a:ext>
              </a:extLst>
            </p:cNvPr>
            <p:cNvSpPr txBox="1"/>
            <p:nvPr/>
          </p:nvSpPr>
          <p:spPr>
            <a:xfrm>
              <a:off x="6868025" y="1401091"/>
              <a:ext cx="725884" cy="639465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altLang="zh-CN" sz="3000" b="1" dirty="0">
                  <a:solidFill>
                    <a:srgbClr val="FFFFFF"/>
                  </a:solidFill>
                  <a:latin typeface="PingFang SC"/>
                  <a:ea typeface="PingFang SC"/>
                </a:rPr>
                <a:t>4</a:t>
              </a:r>
              <a:endParaRPr lang="en-US" sz="1100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97F5CF38-A874-A34B-A8BC-38C1D315735E}"/>
              </a:ext>
            </a:extLst>
          </p:cNvPr>
          <p:cNvSpPr txBox="1"/>
          <p:nvPr/>
        </p:nvSpPr>
        <p:spPr>
          <a:xfrm>
            <a:off x="8975222" y="299000"/>
            <a:ext cx="2828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/>
              <a:t>RAS</a:t>
            </a:r>
            <a:r>
              <a:rPr kumimoji="1" lang="zh-CN" altLang="en-US" sz="3600" dirty="0"/>
              <a:t>分库方案</a:t>
            </a:r>
          </a:p>
        </p:txBody>
      </p:sp>
    </p:spTree>
    <p:extLst>
      <p:ext uri="{BB962C8B-B14F-4D97-AF65-F5344CB8AC3E}">
        <p14:creationId xmlns:p14="http://schemas.microsoft.com/office/powerpoint/2010/main" val="1594270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858249EA-EE6E-6541-AFFD-0F64EC2F2119}"/>
              </a:ext>
            </a:extLst>
          </p:cNvPr>
          <p:cNvGrpSpPr/>
          <p:nvPr/>
        </p:nvGrpSpPr>
        <p:grpSpPr>
          <a:xfrm>
            <a:off x="320984" y="262254"/>
            <a:ext cx="3464326" cy="683077"/>
            <a:chOff x="6800249" y="1401091"/>
            <a:chExt cx="3464326" cy="683077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7554DD5A-2830-704D-86EA-F08B1A954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0249" y="1410266"/>
              <a:ext cx="856550" cy="625681"/>
            </a:xfrm>
            <a:prstGeom prst="rect">
              <a:avLst/>
            </a:prstGeom>
          </p:spPr>
        </p:pic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081E590A-4D72-5B49-A277-9BCEDAF5B3AA}"/>
                </a:ext>
              </a:extLst>
            </p:cNvPr>
            <p:cNvSpPr txBox="1"/>
            <p:nvPr/>
          </p:nvSpPr>
          <p:spPr>
            <a:xfrm>
              <a:off x="7724575" y="1410266"/>
              <a:ext cx="2540000" cy="673902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latinLnBrk="1">
                <a:lnSpc>
                  <a:spcPct val="116199"/>
                </a:lnSpc>
              </a:pPr>
              <a:r>
                <a:rPr lang="zh-CN" altLang="en-US" sz="3200" dirty="0">
                  <a:solidFill>
                    <a:srgbClr val="42464B"/>
                  </a:solidFill>
                  <a:latin typeface="PingFang SC"/>
                  <a:ea typeface="PingFang SC"/>
                </a:rPr>
                <a:t>案例</a:t>
              </a:r>
              <a:endParaRPr lang="en-US" altLang="zh-CN" sz="3200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47126011-FA86-BF47-AE75-419B9F123DB9}"/>
                </a:ext>
              </a:extLst>
            </p:cNvPr>
            <p:cNvSpPr txBox="1"/>
            <p:nvPr/>
          </p:nvSpPr>
          <p:spPr>
            <a:xfrm>
              <a:off x="6868025" y="1401091"/>
              <a:ext cx="725884" cy="639465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altLang="zh-CN" sz="3000" b="1" dirty="0">
                  <a:solidFill>
                    <a:srgbClr val="FFFFFF"/>
                  </a:solidFill>
                  <a:latin typeface="PingFang SC"/>
                  <a:ea typeface="PingFang SC"/>
                </a:rPr>
                <a:t>4</a:t>
              </a:r>
              <a:endParaRPr lang="en-US" sz="1100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97F5CF38-A874-A34B-A8BC-38C1D315735E}"/>
              </a:ext>
            </a:extLst>
          </p:cNvPr>
          <p:cNvSpPr txBox="1"/>
          <p:nvPr/>
        </p:nvSpPr>
        <p:spPr>
          <a:xfrm>
            <a:off x="8975222" y="299000"/>
            <a:ext cx="3063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/>
              <a:t>EPAY</a:t>
            </a:r>
            <a:r>
              <a:rPr kumimoji="1" lang="zh-CN" altLang="en-US" sz="3600" dirty="0"/>
              <a:t>分库方案</a:t>
            </a:r>
          </a:p>
        </p:txBody>
      </p:sp>
    </p:spTree>
    <p:extLst>
      <p:ext uri="{BB962C8B-B14F-4D97-AF65-F5344CB8AC3E}">
        <p14:creationId xmlns:p14="http://schemas.microsoft.com/office/powerpoint/2010/main" val="1995342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858249EA-EE6E-6541-AFFD-0F64EC2F2119}"/>
              </a:ext>
            </a:extLst>
          </p:cNvPr>
          <p:cNvGrpSpPr/>
          <p:nvPr/>
        </p:nvGrpSpPr>
        <p:grpSpPr>
          <a:xfrm>
            <a:off x="320984" y="262254"/>
            <a:ext cx="3464326" cy="683077"/>
            <a:chOff x="6800249" y="1401091"/>
            <a:chExt cx="3464326" cy="683077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7554DD5A-2830-704D-86EA-F08B1A954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0249" y="1410266"/>
              <a:ext cx="856550" cy="625681"/>
            </a:xfrm>
            <a:prstGeom prst="rect">
              <a:avLst/>
            </a:prstGeom>
          </p:spPr>
        </p:pic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081E590A-4D72-5B49-A277-9BCEDAF5B3AA}"/>
                </a:ext>
              </a:extLst>
            </p:cNvPr>
            <p:cNvSpPr txBox="1"/>
            <p:nvPr/>
          </p:nvSpPr>
          <p:spPr>
            <a:xfrm>
              <a:off x="7724575" y="1410266"/>
              <a:ext cx="2540000" cy="673902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latinLnBrk="1">
                <a:lnSpc>
                  <a:spcPct val="116199"/>
                </a:lnSpc>
              </a:pPr>
              <a:r>
                <a:rPr lang="zh-CN" altLang="en-US" sz="3200" dirty="0">
                  <a:solidFill>
                    <a:srgbClr val="42464B"/>
                  </a:solidFill>
                  <a:latin typeface="PingFang SC"/>
                  <a:ea typeface="PingFang SC"/>
                </a:rPr>
                <a:t>案例</a:t>
              </a:r>
              <a:endParaRPr lang="en-US" altLang="zh-CN" sz="3200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47126011-FA86-BF47-AE75-419B9F123DB9}"/>
                </a:ext>
              </a:extLst>
            </p:cNvPr>
            <p:cNvSpPr txBox="1"/>
            <p:nvPr/>
          </p:nvSpPr>
          <p:spPr>
            <a:xfrm>
              <a:off x="6868025" y="1401091"/>
              <a:ext cx="725884" cy="639465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altLang="zh-CN" sz="3000" b="1" dirty="0">
                  <a:solidFill>
                    <a:srgbClr val="FFFFFF"/>
                  </a:solidFill>
                  <a:latin typeface="PingFang SC"/>
                  <a:ea typeface="PingFang SC"/>
                </a:rPr>
                <a:t>4</a:t>
              </a:r>
              <a:endParaRPr lang="en-US" sz="1100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97F5CF38-A874-A34B-A8BC-38C1D315735E}"/>
              </a:ext>
            </a:extLst>
          </p:cNvPr>
          <p:cNvSpPr txBox="1"/>
          <p:nvPr/>
        </p:nvSpPr>
        <p:spPr>
          <a:xfrm>
            <a:off x="8975222" y="299000"/>
            <a:ext cx="307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/>
              <a:t>PPSA</a:t>
            </a:r>
            <a:r>
              <a:rPr kumimoji="1" lang="zh-CN" altLang="en-US" sz="3600" dirty="0"/>
              <a:t>分库方案</a:t>
            </a:r>
          </a:p>
        </p:txBody>
      </p:sp>
    </p:spTree>
    <p:extLst>
      <p:ext uri="{BB962C8B-B14F-4D97-AF65-F5344CB8AC3E}">
        <p14:creationId xmlns:p14="http://schemas.microsoft.com/office/powerpoint/2010/main" val="2024230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858249EA-EE6E-6541-AFFD-0F64EC2F2119}"/>
              </a:ext>
            </a:extLst>
          </p:cNvPr>
          <p:cNvGrpSpPr/>
          <p:nvPr/>
        </p:nvGrpSpPr>
        <p:grpSpPr>
          <a:xfrm>
            <a:off x="320984" y="262254"/>
            <a:ext cx="3464326" cy="683077"/>
            <a:chOff x="6800249" y="1401091"/>
            <a:chExt cx="3464326" cy="683077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7554DD5A-2830-704D-86EA-F08B1A954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0249" y="1410266"/>
              <a:ext cx="856550" cy="625681"/>
            </a:xfrm>
            <a:prstGeom prst="rect">
              <a:avLst/>
            </a:prstGeom>
          </p:spPr>
        </p:pic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081E590A-4D72-5B49-A277-9BCEDAF5B3AA}"/>
                </a:ext>
              </a:extLst>
            </p:cNvPr>
            <p:cNvSpPr txBox="1"/>
            <p:nvPr/>
          </p:nvSpPr>
          <p:spPr>
            <a:xfrm>
              <a:off x="7724575" y="1410266"/>
              <a:ext cx="2540000" cy="673902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latinLnBrk="1">
                <a:lnSpc>
                  <a:spcPct val="116199"/>
                </a:lnSpc>
              </a:pPr>
              <a:r>
                <a:rPr lang="zh-CN" altLang="en-US" sz="3200" dirty="0">
                  <a:solidFill>
                    <a:srgbClr val="42464B"/>
                  </a:solidFill>
                  <a:latin typeface="PingFang SC"/>
                  <a:ea typeface="PingFang SC"/>
                </a:rPr>
                <a:t>案例</a:t>
              </a:r>
              <a:endParaRPr lang="en-US" altLang="zh-CN" sz="3200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47126011-FA86-BF47-AE75-419B9F123DB9}"/>
                </a:ext>
              </a:extLst>
            </p:cNvPr>
            <p:cNvSpPr txBox="1"/>
            <p:nvPr/>
          </p:nvSpPr>
          <p:spPr>
            <a:xfrm>
              <a:off x="6868025" y="1401091"/>
              <a:ext cx="725884" cy="639465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altLang="zh-CN" sz="3000" b="1" dirty="0">
                  <a:solidFill>
                    <a:srgbClr val="FFFFFF"/>
                  </a:solidFill>
                  <a:latin typeface="PingFang SC"/>
                  <a:ea typeface="PingFang SC"/>
                </a:rPr>
                <a:t>4</a:t>
              </a:r>
              <a:endParaRPr lang="en-US" sz="1100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97F5CF38-A874-A34B-A8BC-38C1D315735E}"/>
              </a:ext>
            </a:extLst>
          </p:cNvPr>
          <p:cNvSpPr txBox="1"/>
          <p:nvPr/>
        </p:nvSpPr>
        <p:spPr>
          <a:xfrm>
            <a:off x="8975222" y="299000"/>
            <a:ext cx="2901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/>
              <a:t>ECSI</a:t>
            </a:r>
            <a:r>
              <a:rPr kumimoji="1" lang="zh-CN" altLang="en-US" sz="3600" dirty="0"/>
              <a:t>分库方案</a:t>
            </a:r>
          </a:p>
        </p:txBody>
      </p:sp>
    </p:spTree>
    <p:extLst>
      <p:ext uri="{BB962C8B-B14F-4D97-AF65-F5344CB8AC3E}">
        <p14:creationId xmlns:p14="http://schemas.microsoft.com/office/powerpoint/2010/main" val="35682037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>
            <a:extLst>
              <a:ext uri="{FF2B5EF4-FFF2-40B4-BE49-F238E27FC236}">
                <a16:creationId xmlns:a16="http://schemas.microsoft.com/office/drawing/2014/main" id="{811B3133-1717-7644-BA7B-5EBD30CB444F}"/>
              </a:ext>
            </a:extLst>
          </p:cNvPr>
          <p:cNvSpPr txBox="1"/>
          <p:nvPr/>
        </p:nvSpPr>
        <p:spPr>
          <a:xfrm>
            <a:off x="2611859" y="1608726"/>
            <a:ext cx="1543452" cy="627992"/>
          </a:xfrm>
          <a:prstGeom prst="rect">
            <a:avLst/>
          </a:prstGeom>
        </p:spPr>
        <p:txBody>
          <a:bodyPr wrap="square" lIns="31750" tIns="12700" rIns="31750" bIns="127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3600" b="1" dirty="0">
                <a:solidFill>
                  <a:srgbClr val="A1BB1C"/>
                </a:solidFill>
                <a:latin typeface="Microsoft YaHei"/>
                <a:ea typeface="Microsoft YaHei"/>
              </a:rPr>
              <a:t>结束语</a:t>
            </a:r>
            <a:endParaRPr lang="en-US" sz="3600" dirty="0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2BFB699B-9D79-6847-ADD5-2C7193FCF5AD}"/>
              </a:ext>
            </a:extLst>
          </p:cNvPr>
          <p:cNvSpPr/>
          <p:nvPr/>
        </p:nvSpPr>
        <p:spPr>
          <a:xfrm>
            <a:off x="2611857" y="3996249"/>
            <a:ext cx="6451120" cy="45719"/>
          </a:xfrm>
          <a:custGeom>
            <a:avLst/>
            <a:gdLst/>
            <a:ahLst/>
            <a:cxnLst/>
            <a:rect l="l" t="t" r="r" b="b"/>
            <a:pathLst>
              <a:path w="5367455">
                <a:moveTo>
                  <a:pt x="0" y="0"/>
                </a:moveTo>
                <a:lnTo>
                  <a:pt x="5367455" y="0"/>
                </a:lnTo>
              </a:path>
            </a:pathLst>
          </a:custGeom>
          <a:solidFill>
            <a:srgbClr val="42464B"/>
          </a:solidFill>
          <a:ln w="12700">
            <a:solidFill>
              <a:srgbClr val="42464B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111628-1A42-BF41-BF0C-3AEF076F7B28}"/>
              </a:ext>
            </a:extLst>
          </p:cNvPr>
          <p:cNvSpPr txBox="1"/>
          <p:nvPr/>
        </p:nvSpPr>
        <p:spPr>
          <a:xfrm>
            <a:off x="2611858" y="2471531"/>
            <a:ext cx="6682612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05050"/>
                </a:solidFill>
                <a:latin typeface="Microsoft YaHei, PingFang SC, sans serif"/>
                <a:ea typeface="Microsoft YaHei, PingFang SC, sans serif"/>
              </a:rPr>
              <a:t>每一个架构方案都有它的保鲜期和适用性</a:t>
            </a:r>
            <a:endParaRPr lang="en-US" altLang="zh-CN" dirty="0">
              <a:solidFill>
                <a:srgbClr val="505050"/>
              </a:solidFill>
              <a:latin typeface="Microsoft YaHei, PingFang SC, sans serif"/>
              <a:ea typeface="Microsoft YaHei, PingFang SC, sans serif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05050"/>
                </a:solidFill>
                <a:latin typeface="Microsoft YaHei, PingFang SC, sans serif"/>
                <a:ea typeface="Microsoft YaHei, PingFang SC, sans serif"/>
              </a:rPr>
              <a:t>适合自己的才是最好的哈</a:t>
            </a:r>
            <a:endParaRPr lang="en-US" altLang="zh-CN" dirty="0">
              <a:solidFill>
                <a:srgbClr val="505050"/>
              </a:solidFill>
              <a:latin typeface="Microsoft YaHei, PingFang SC, sans serif"/>
              <a:ea typeface="Microsoft YaHei, PingFang SC, sans serif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05050"/>
                </a:solidFill>
                <a:latin typeface="Microsoft YaHei, PingFang SC, sans serif"/>
                <a:ea typeface="Microsoft YaHei, PingFang SC, sans serif"/>
              </a:rPr>
              <a:t>以上内容仅供参考</a:t>
            </a:r>
            <a:endParaRPr lang="en-US" altLang="zh-CN" dirty="0">
              <a:solidFill>
                <a:srgbClr val="505050"/>
              </a:solidFill>
              <a:latin typeface="Microsoft YaHei, PingFang SC, sans serif"/>
              <a:ea typeface="Microsoft YaHei, PingFang SC, sans serif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D95325-B3AD-004A-857E-58579EAFEE61}"/>
              </a:ext>
            </a:extLst>
          </p:cNvPr>
          <p:cNvSpPr/>
          <p:nvPr/>
        </p:nvSpPr>
        <p:spPr>
          <a:xfrm>
            <a:off x="6563232" y="4155313"/>
            <a:ext cx="24997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505050"/>
                </a:solidFill>
                <a:latin typeface="Microsoft YaHei, PingFang SC, sans serif"/>
                <a:ea typeface="Microsoft YaHei, PingFang SC, sans serif"/>
              </a:rPr>
              <a:t>杭州技术部 基础业务团队 张智勤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5449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>
            <a:extLst>
              <a:ext uri="{FF2B5EF4-FFF2-40B4-BE49-F238E27FC236}">
                <a16:creationId xmlns:a16="http://schemas.microsoft.com/office/drawing/2014/main" id="{4A0DD63F-62A0-EC46-9F8C-4505D130DE2B}"/>
              </a:ext>
            </a:extLst>
          </p:cNvPr>
          <p:cNvGrpSpPr/>
          <p:nvPr/>
        </p:nvGrpSpPr>
        <p:grpSpPr>
          <a:xfrm>
            <a:off x="320984" y="262254"/>
            <a:ext cx="3464326" cy="683077"/>
            <a:chOff x="6800249" y="1401091"/>
            <a:chExt cx="3464326" cy="683077"/>
          </a:xfrm>
        </p:grpSpPr>
        <p:pic>
          <p:nvPicPr>
            <p:cNvPr id="9" name="Picture 5">
              <a:extLst>
                <a:ext uri="{FF2B5EF4-FFF2-40B4-BE49-F238E27FC236}">
                  <a16:creationId xmlns:a16="http://schemas.microsoft.com/office/drawing/2014/main" id="{8F5F1C9C-0C7E-5F41-A7D4-8291AF799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0249" y="1410266"/>
              <a:ext cx="856550" cy="625681"/>
            </a:xfrm>
            <a:prstGeom prst="rect">
              <a:avLst/>
            </a:prstGeom>
          </p:spPr>
        </p:pic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4CA61149-3F9E-8B46-A1E4-07D78F3E423A}"/>
                </a:ext>
              </a:extLst>
            </p:cNvPr>
            <p:cNvSpPr txBox="1"/>
            <p:nvPr/>
          </p:nvSpPr>
          <p:spPr>
            <a:xfrm>
              <a:off x="7724575" y="1410266"/>
              <a:ext cx="2540000" cy="673902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zh-CN" altLang="en-US" sz="3200" dirty="0">
                  <a:solidFill>
                    <a:srgbClr val="42464B"/>
                  </a:solidFill>
                  <a:latin typeface="PingFang SC"/>
                  <a:ea typeface="PingFang SC"/>
                </a:rPr>
                <a:t>引言</a:t>
              </a:r>
              <a:endParaRPr lang="en-US" sz="3200" dirty="0"/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96A5ABCB-BC73-524B-8DFC-897054CB9A19}"/>
                </a:ext>
              </a:extLst>
            </p:cNvPr>
            <p:cNvSpPr txBox="1"/>
            <p:nvPr/>
          </p:nvSpPr>
          <p:spPr>
            <a:xfrm>
              <a:off x="6868025" y="1401091"/>
              <a:ext cx="725884" cy="639465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PingFang SC"/>
                  <a:ea typeface="PingFang SC"/>
                </a:rPr>
                <a:t>1</a:t>
              </a:r>
              <a:endParaRPr lang="en-US" sz="1100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19164E4F-DFD1-7644-9CEC-367E734FABEC}"/>
              </a:ext>
            </a:extLst>
          </p:cNvPr>
          <p:cNvSpPr txBox="1"/>
          <p:nvPr/>
        </p:nvSpPr>
        <p:spPr>
          <a:xfrm>
            <a:off x="7993031" y="29900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这个材料都讲了啥</a:t>
            </a:r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F7731787-8D60-164F-846B-2B63AB801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2665" y="2181535"/>
            <a:ext cx="7543219" cy="52568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《</a:t>
            </a:r>
            <a:r>
              <a:rPr kumimoji="1" lang="zh-CN" altLang="en-US" dirty="0"/>
              <a:t>九章算术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和</a:t>
            </a:r>
            <a:r>
              <a:rPr kumimoji="1" lang="en-US" altLang="zh-CN" dirty="0"/>
              <a:t>《</a:t>
            </a:r>
            <a:r>
              <a:rPr kumimoji="1" lang="zh-CN" altLang="en-US" dirty="0"/>
              <a:t>算数书</a:t>
            </a:r>
            <a:r>
              <a:rPr kumimoji="1" lang="en-US" altLang="zh-CN" dirty="0"/>
              <a:t>》</a:t>
            </a:r>
            <a:r>
              <a:rPr kumimoji="1" lang="zh-CN" altLang="en-US" dirty="0"/>
              <a:t>中的算术和算数</a:t>
            </a:r>
            <a:endParaRPr kumimoji="1" lang="en-US" altLang="zh-CN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55F8F14-3DED-7F46-A8B8-0A3965475FCE}"/>
              </a:ext>
            </a:extLst>
          </p:cNvPr>
          <p:cNvSpPr/>
          <p:nvPr/>
        </p:nvSpPr>
        <p:spPr>
          <a:xfrm>
            <a:off x="2365095" y="3043360"/>
            <a:ext cx="4950106" cy="52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zh-CN" altLang="en-US" sz="2800" dirty="0"/>
              <a:t>总结分享分库分表中的“术”</a:t>
            </a:r>
            <a:endParaRPr kumimoji="1" lang="en-US" altLang="zh-CN" sz="28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0E15EA3-FBAF-C340-AB34-3E787C166362}"/>
              </a:ext>
            </a:extLst>
          </p:cNvPr>
          <p:cNvSpPr/>
          <p:nvPr/>
        </p:nvSpPr>
        <p:spPr>
          <a:xfrm>
            <a:off x="2365095" y="3905185"/>
            <a:ext cx="6288901" cy="480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zh-CN" altLang="en-US" sz="2800" dirty="0"/>
              <a:t>探讨分库分表中的“数”</a:t>
            </a:r>
          </a:p>
        </p:txBody>
      </p:sp>
    </p:spTree>
    <p:extLst>
      <p:ext uri="{BB962C8B-B14F-4D97-AF65-F5344CB8AC3E}">
        <p14:creationId xmlns:p14="http://schemas.microsoft.com/office/powerpoint/2010/main" val="302659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>
            <a:extLst>
              <a:ext uri="{FF2B5EF4-FFF2-40B4-BE49-F238E27FC236}">
                <a16:creationId xmlns:a16="http://schemas.microsoft.com/office/drawing/2014/main" id="{4A0DD63F-62A0-EC46-9F8C-4505D130DE2B}"/>
              </a:ext>
            </a:extLst>
          </p:cNvPr>
          <p:cNvGrpSpPr/>
          <p:nvPr/>
        </p:nvGrpSpPr>
        <p:grpSpPr>
          <a:xfrm>
            <a:off x="320984" y="262254"/>
            <a:ext cx="3464326" cy="683077"/>
            <a:chOff x="6800249" y="1401091"/>
            <a:chExt cx="3464326" cy="683077"/>
          </a:xfrm>
        </p:grpSpPr>
        <p:pic>
          <p:nvPicPr>
            <p:cNvPr id="9" name="Picture 5">
              <a:extLst>
                <a:ext uri="{FF2B5EF4-FFF2-40B4-BE49-F238E27FC236}">
                  <a16:creationId xmlns:a16="http://schemas.microsoft.com/office/drawing/2014/main" id="{8F5F1C9C-0C7E-5F41-A7D4-8291AF799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0249" y="1410266"/>
              <a:ext cx="856550" cy="625681"/>
            </a:xfrm>
            <a:prstGeom prst="rect">
              <a:avLst/>
            </a:prstGeom>
          </p:spPr>
        </p:pic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4CA61149-3F9E-8B46-A1E4-07D78F3E423A}"/>
                </a:ext>
              </a:extLst>
            </p:cNvPr>
            <p:cNvSpPr txBox="1"/>
            <p:nvPr/>
          </p:nvSpPr>
          <p:spPr>
            <a:xfrm>
              <a:off x="7724575" y="1410266"/>
              <a:ext cx="2540000" cy="673902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zh-CN" altLang="en-US" sz="3200" dirty="0">
                  <a:solidFill>
                    <a:srgbClr val="42464B"/>
                  </a:solidFill>
                  <a:latin typeface="PingFang SC"/>
                  <a:ea typeface="PingFang SC"/>
                </a:rPr>
                <a:t>引言</a:t>
              </a:r>
              <a:endParaRPr lang="en-US" sz="3200" dirty="0"/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96A5ABCB-BC73-524B-8DFC-897054CB9A19}"/>
                </a:ext>
              </a:extLst>
            </p:cNvPr>
            <p:cNvSpPr txBox="1"/>
            <p:nvPr/>
          </p:nvSpPr>
          <p:spPr>
            <a:xfrm>
              <a:off x="6868025" y="1401091"/>
              <a:ext cx="725884" cy="639465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PingFang SC"/>
                  <a:ea typeface="PingFang SC"/>
                </a:rPr>
                <a:t>1</a:t>
              </a:r>
              <a:endParaRPr lang="en-US" sz="1100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19164E4F-DFD1-7644-9CEC-367E734FABEC}"/>
              </a:ext>
            </a:extLst>
          </p:cNvPr>
          <p:cNvSpPr txBox="1"/>
          <p:nvPr/>
        </p:nvSpPr>
        <p:spPr>
          <a:xfrm>
            <a:off x="7993031" y="29900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为什么要分库分表</a:t>
            </a: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6CF7FDEA-7E5D-CA40-923F-D9CC90E4ED19}"/>
              </a:ext>
            </a:extLst>
          </p:cNvPr>
          <p:cNvSpPr/>
          <p:nvPr/>
        </p:nvSpPr>
        <p:spPr>
          <a:xfrm>
            <a:off x="985618" y="2258784"/>
            <a:ext cx="191916" cy="209249"/>
          </a:xfrm>
          <a:custGeom>
            <a:avLst/>
            <a:gdLst/>
            <a:ahLst/>
            <a:cxnLst/>
            <a:rect l="l" t="t" r="r" b="b"/>
            <a:pathLst>
              <a:path w="69310" h="581764">
                <a:moveTo>
                  <a:pt x="34655" y="581764"/>
                </a:moveTo>
                <a:lnTo>
                  <a:pt x="34655" y="581764"/>
                </a:lnTo>
                <a:cubicBezTo>
                  <a:pt x="53794" y="581764"/>
                  <a:pt x="69310" y="566262"/>
                  <a:pt x="69310" y="547135"/>
                </a:cubicBezTo>
                <a:lnTo>
                  <a:pt x="69310" y="34629"/>
                </a:lnTo>
                <a:cubicBezTo>
                  <a:pt x="69310" y="15502"/>
                  <a:pt x="53794" y="0"/>
                  <a:pt x="34655" y="0"/>
                </a:cubicBezTo>
                <a:lnTo>
                  <a:pt x="34655" y="0"/>
                </a:lnTo>
                <a:cubicBezTo>
                  <a:pt x="15516" y="0"/>
                  <a:pt x="0" y="15506"/>
                  <a:pt x="0" y="34629"/>
                </a:cubicBezTo>
                <a:lnTo>
                  <a:pt x="0" y="547135"/>
                </a:lnTo>
                <a:cubicBezTo>
                  <a:pt x="0" y="566262"/>
                  <a:pt x="15516" y="581764"/>
                  <a:pt x="34655" y="581764"/>
                </a:cubicBezTo>
                <a:lnTo>
                  <a:pt x="34655" y="581764"/>
                </a:lnTo>
                <a:close/>
              </a:path>
            </a:pathLst>
          </a:custGeom>
          <a:solidFill>
            <a:srgbClr val="97B559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EF7D6C3-70DE-6042-8067-DC136DF33F0C}"/>
              </a:ext>
            </a:extLst>
          </p:cNvPr>
          <p:cNvGrpSpPr/>
          <p:nvPr/>
        </p:nvGrpSpPr>
        <p:grpSpPr>
          <a:xfrm>
            <a:off x="929019" y="1566758"/>
            <a:ext cx="2645749" cy="549555"/>
            <a:chOff x="929019" y="1566758"/>
            <a:chExt cx="2645749" cy="549555"/>
          </a:xfrm>
        </p:grpSpPr>
        <p:sp>
          <p:nvSpPr>
            <p:cNvPr id="23" name="TextBox 36">
              <a:extLst>
                <a:ext uri="{FF2B5EF4-FFF2-40B4-BE49-F238E27FC236}">
                  <a16:creationId xmlns:a16="http://schemas.microsoft.com/office/drawing/2014/main" id="{A26BEF9B-AF06-6E4B-BC91-B59409C5742D}"/>
                </a:ext>
              </a:extLst>
            </p:cNvPr>
            <p:cNvSpPr txBox="1"/>
            <p:nvPr/>
          </p:nvSpPr>
          <p:spPr>
            <a:xfrm>
              <a:off x="929019" y="1605404"/>
              <a:ext cx="941070" cy="510909"/>
            </a:xfrm>
            <a:prstGeom prst="rect">
              <a:avLst/>
            </a:prstGeom>
          </p:spPr>
          <p:txBody>
            <a:bodyPr lIns="31750" tIns="12700" rIns="31750" bIns="12700" rtlCol="0" anchor="t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en-US" altLang="zh-CN" sz="2900" b="1" dirty="0">
                  <a:solidFill>
                    <a:srgbClr val="97B559"/>
                  </a:solidFill>
                  <a:latin typeface="Microsoft YaHei"/>
                  <a:ea typeface="Microsoft YaHei"/>
                </a:rPr>
                <a:t>90</a:t>
              </a:r>
              <a:r>
                <a:rPr lang="en-US" sz="2900" b="1" dirty="0">
                  <a:solidFill>
                    <a:srgbClr val="97B559"/>
                  </a:solidFill>
                  <a:latin typeface="Microsoft YaHei"/>
                  <a:ea typeface="Microsoft YaHei"/>
                </a:rPr>
                <a:t>%</a:t>
              </a:r>
              <a:endParaRPr lang="en-US" sz="1100" dirty="0"/>
            </a:p>
          </p:txBody>
        </p:sp>
        <p:sp>
          <p:nvSpPr>
            <p:cNvPr id="26" name="TextBox 39">
              <a:extLst>
                <a:ext uri="{FF2B5EF4-FFF2-40B4-BE49-F238E27FC236}">
                  <a16:creationId xmlns:a16="http://schemas.microsoft.com/office/drawing/2014/main" id="{AD01E687-086A-5141-B695-7500BF3CF717}"/>
                </a:ext>
              </a:extLst>
            </p:cNvPr>
            <p:cNvSpPr txBox="1"/>
            <p:nvPr/>
          </p:nvSpPr>
          <p:spPr>
            <a:xfrm>
              <a:off x="1908938" y="1566758"/>
              <a:ext cx="1665830" cy="502445"/>
            </a:xfrm>
            <a:prstGeom prst="rect">
              <a:avLst/>
            </a:prstGeom>
          </p:spPr>
          <p:txBody>
            <a:bodyPr wrap="square" lIns="31750" tIns="12700" rIns="31750" bIns="12700" rtlCol="0" anchor="t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zh-CN" altLang="en-US" sz="2900" b="1" dirty="0">
                  <a:solidFill>
                    <a:srgbClr val="97B559"/>
                  </a:solidFill>
                  <a:latin typeface="Microsoft YaHei"/>
                  <a:ea typeface="Microsoft YaHei"/>
                </a:rPr>
                <a:t>性能瓶颈</a:t>
              </a:r>
              <a:endParaRPr lang="en-US" sz="2900" b="1" dirty="0">
                <a:solidFill>
                  <a:srgbClr val="97B559"/>
                </a:solidFill>
                <a:latin typeface="Microsoft YaHei"/>
                <a:ea typeface="Microsoft YaHei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915A6721-1B50-B943-94E6-2625F8A1CABB}"/>
              </a:ext>
            </a:extLst>
          </p:cNvPr>
          <p:cNvGrpSpPr/>
          <p:nvPr/>
        </p:nvGrpSpPr>
        <p:grpSpPr>
          <a:xfrm>
            <a:off x="4351318" y="1571592"/>
            <a:ext cx="2395895" cy="542056"/>
            <a:chOff x="4401353" y="1535788"/>
            <a:chExt cx="2395895" cy="542056"/>
          </a:xfrm>
        </p:grpSpPr>
        <p:sp>
          <p:nvSpPr>
            <p:cNvPr id="24" name="TextBox 37">
              <a:extLst>
                <a:ext uri="{FF2B5EF4-FFF2-40B4-BE49-F238E27FC236}">
                  <a16:creationId xmlns:a16="http://schemas.microsoft.com/office/drawing/2014/main" id="{04882CCF-ABD8-214D-B8B5-3BB960742666}"/>
                </a:ext>
              </a:extLst>
            </p:cNvPr>
            <p:cNvSpPr txBox="1"/>
            <p:nvPr/>
          </p:nvSpPr>
          <p:spPr>
            <a:xfrm>
              <a:off x="4401353" y="1566935"/>
              <a:ext cx="941070" cy="510909"/>
            </a:xfrm>
            <a:prstGeom prst="rect">
              <a:avLst/>
            </a:prstGeom>
          </p:spPr>
          <p:txBody>
            <a:bodyPr lIns="31750" tIns="12700" rIns="31750" bIns="12700" rtlCol="0" anchor="t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en-US" altLang="zh-CN" sz="2900" b="1" dirty="0">
                  <a:solidFill>
                    <a:srgbClr val="ED9248"/>
                  </a:solidFill>
                  <a:latin typeface="Microsoft YaHei"/>
                  <a:ea typeface="Microsoft YaHei"/>
                </a:rPr>
                <a:t>9</a:t>
              </a:r>
              <a:r>
                <a:rPr lang="en-US" sz="2900" b="1" dirty="0">
                  <a:solidFill>
                    <a:srgbClr val="ED9248"/>
                  </a:solidFill>
                  <a:latin typeface="Microsoft YaHei"/>
                  <a:ea typeface="Microsoft YaHei"/>
                </a:rPr>
                <a:t>%</a:t>
              </a:r>
              <a:endParaRPr lang="en-US" sz="1100" dirty="0"/>
            </a:p>
          </p:txBody>
        </p:sp>
        <p:sp>
          <p:nvSpPr>
            <p:cNvPr id="27" name="TextBox 40">
              <a:extLst>
                <a:ext uri="{FF2B5EF4-FFF2-40B4-BE49-F238E27FC236}">
                  <a16:creationId xmlns:a16="http://schemas.microsoft.com/office/drawing/2014/main" id="{51CD0C78-AA98-874C-8F18-89248B826FA5}"/>
                </a:ext>
              </a:extLst>
            </p:cNvPr>
            <p:cNvSpPr txBox="1"/>
            <p:nvPr/>
          </p:nvSpPr>
          <p:spPr>
            <a:xfrm>
              <a:off x="5192508" y="1535788"/>
              <a:ext cx="1604740" cy="502445"/>
            </a:xfrm>
            <a:prstGeom prst="rect">
              <a:avLst/>
            </a:prstGeom>
          </p:spPr>
          <p:txBody>
            <a:bodyPr wrap="square" lIns="31750" tIns="12700" rIns="31750" bIns="12700" rtlCol="0" anchor="t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zh-CN" altLang="en-US" sz="2900" b="1" dirty="0">
                  <a:solidFill>
                    <a:srgbClr val="ED9248"/>
                  </a:solidFill>
                  <a:latin typeface="Microsoft YaHei"/>
                  <a:ea typeface="Microsoft YaHei"/>
                </a:rPr>
                <a:t>高可用性</a:t>
              </a:r>
              <a:endParaRPr lang="en-US" sz="2900" b="1" dirty="0">
                <a:solidFill>
                  <a:srgbClr val="ED9248"/>
                </a:solidFill>
                <a:latin typeface="Microsoft YaHei"/>
                <a:ea typeface="Microsoft YaHei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35A83BE1-60E6-E44D-B572-B965819EB3EA}"/>
              </a:ext>
            </a:extLst>
          </p:cNvPr>
          <p:cNvGrpSpPr/>
          <p:nvPr/>
        </p:nvGrpSpPr>
        <p:grpSpPr>
          <a:xfrm>
            <a:off x="8617234" y="1602739"/>
            <a:ext cx="2479530" cy="513107"/>
            <a:chOff x="9016908" y="1534408"/>
            <a:chExt cx="2479530" cy="513107"/>
          </a:xfrm>
        </p:grpSpPr>
        <p:sp>
          <p:nvSpPr>
            <p:cNvPr id="30" name="TextBox 38">
              <a:extLst>
                <a:ext uri="{FF2B5EF4-FFF2-40B4-BE49-F238E27FC236}">
                  <a16:creationId xmlns:a16="http://schemas.microsoft.com/office/drawing/2014/main" id="{F2EBC141-8C1E-A348-BADE-26901DE26217}"/>
                </a:ext>
              </a:extLst>
            </p:cNvPr>
            <p:cNvSpPr txBox="1"/>
            <p:nvPr/>
          </p:nvSpPr>
          <p:spPr>
            <a:xfrm>
              <a:off x="9016908" y="1536606"/>
              <a:ext cx="941070" cy="510909"/>
            </a:xfrm>
            <a:prstGeom prst="rect">
              <a:avLst/>
            </a:prstGeom>
          </p:spPr>
          <p:txBody>
            <a:bodyPr lIns="31750" tIns="12700" rIns="31750" bIns="12700" rtlCol="0" anchor="t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en-US" altLang="zh-CN" sz="2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/>
                  <a:ea typeface="Microsoft YaHei"/>
                </a:rPr>
                <a:t>1</a:t>
              </a:r>
              <a:r>
                <a:rPr lang="en-US" sz="2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/>
                  <a:ea typeface="Microsoft YaHei"/>
                </a:rPr>
                <a:t>%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TextBox 41">
              <a:extLst>
                <a:ext uri="{FF2B5EF4-FFF2-40B4-BE49-F238E27FC236}">
                  <a16:creationId xmlns:a16="http://schemas.microsoft.com/office/drawing/2014/main" id="{67F88CBF-C6EF-5843-BEE2-C74C02F2EE7F}"/>
                </a:ext>
              </a:extLst>
            </p:cNvPr>
            <p:cNvSpPr txBox="1"/>
            <p:nvPr/>
          </p:nvSpPr>
          <p:spPr>
            <a:xfrm>
              <a:off x="9830608" y="1534408"/>
              <a:ext cx="1665830" cy="502445"/>
            </a:xfrm>
            <a:prstGeom prst="rect">
              <a:avLst/>
            </a:prstGeom>
          </p:spPr>
          <p:txBody>
            <a:bodyPr wrap="square" lIns="31750" tIns="12700" rIns="31750" bIns="12700" rtlCol="0" anchor="t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zh-CN" altLang="en-US" sz="2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/>
                  <a:ea typeface="Microsoft YaHei"/>
                </a:rPr>
                <a:t>其他原因</a:t>
              </a:r>
              <a:endPara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/>
                <a:ea typeface="Microsoft YaHei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506B66C8-9522-9A42-AD6C-5BD811AAF02C}"/>
              </a:ext>
            </a:extLst>
          </p:cNvPr>
          <p:cNvSpPr txBox="1"/>
          <p:nvPr/>
        </p:nvSpPr>
        <p:spPr>
          <a:xfrm>
            <a:off x="1245310" y="21785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505050"/>
                </a:solidFill>
                <a:latin typeface="Microsoft YaHei, PingFang SC, sans serif"/>
              </a:rPr>
              <a:t>链接池满了</a:t>
            </a:r>
            <a:endParaRPr lang="en-US" altLang="zh-CN" dirty="0">
              <a:solidFill>
                <a:srgbClr val="505050"/>
              </a:solidFill>
              <a:latin typeface="Microsoft YaHei, PingFang SC, sans serif"/>
            </a:endParaRPr>
          </a:p>
        </p:txBody>
      </p:sp>
      <p:sp>
        <p:nvSpPr>
          <p:cNvPr id="32" name="Freeform 9">
            <a:extLst>
              <a:ext uri="{FF2B5EF4-FFF2-40B4-BE49-F238E27FC236}">
                <a16:creationId xmlns:a16="http://schemas.microsoft.com/office/drawing/2014/main" id="{AEA0C66A-7C44-3E46-A85F-B1B72C9C800D}"/>
              </a:ext>
            </a:extLst>
          </p:cNvPr>
          <p:cNvSpPr/>
          <p:nvPr/>
        </p:nvSpPr>
        <p:spPr>
          <a:xfrm>
            <a:off x="985618" y="2740893"/>
            <a:ext cx="191916" cy="209249"/>
          </a:xfrm>
          <a:custGeom>
            <a:avLst/>
            <a:gdLst/>
            <a:ahLst/>
            <a:cxnLst/>
            <a:rect l="l" t="t" r="r" b="b"/>
            <a:pathLst>
              <a:path w="69310" h="581764">
                <a:moveTo>
                  <a:pt x="34655" y="581764"/>
                </a:moveTo>
                <a:lnTo>
                  <a:pt x="34655" y="581764"/>
                </a:lnTo>
                <a:cubicBezTo>
                  <a:pt x="53794" y="581764"/>
                  <a:pt x="69310" y="566262"/>
                  <a:pt x="69310" y="547135"/>
                </a:cubicBezTo>
                <a:lnTo>
                  <a:pt x="69310" y="34629"/>
                </a:lnTo>
                <a:cubicBezTo>
                  <a:pt x="69310" y="15502"/>
                  <a:pt x="53794" y="0"/>
                  <a:pt x="34655" y="0"/>
                </a:cubicBezTo>
                <a:lnTo>
                  <a:pt x="34655" y="0"/>
                </a:lnTo>
                <a:cubicBezTo>
                  <a:pt x="15516" y="0"/>
                  <a:pt x="0" y="15506"/>
                  <a:pt x="0" y="34629"/>
                </a:cubicBezTo>
                <a:lnTo>
                  <a:pt x="0" y="547135"/>
                </a:lnTo>
                <a:cubicBezTo>
                  <a:pt x="0" y="566262"/>
                  <a:pt x="15516" y="581764"/>
                  <a:pt x="34655" y="581764"/>
                </a:cubicBezTo>
                <a:lnTo>
                  <a:pt x="34655" y="581764"/>
                </a:lnTo>
                <a:close/>
              </a:path>
            </a:pathLst>
          </a:custGeom>
          <a:solidFill>
            <a:srgbClr val="97B559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3AF4797-D884-3940-B96D-80C404CA3D60}"/>
              </a:ext>
            </a:extLst>
          </p:cNvPr>
          <p:cNvSpPr txBox="1"/>
          <p:nvPr/>
        </p:nvSpPr>
        <p:spPr>
          <a:xfrm>
            <a:off x="1245309" y="265947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505050"/>
                </a:solidFill>
                <a:latin typeface="Microsoft YaHei, PingFang SC, sans serif"/>
              </a:rPr>
              <a:t>处理能力跟不上</a:t>
            </a:r>
            <a:endParaRPr lang="en-US" altLang="zh-CN" dirty="0">
              <a:solidFill>
                <a:srgbClr val="505050"/>
              </a:solidFill>
              <a:latin typeface="Microsoft YaHei, PingFang SC, sans serif"/>
            </a:endParaRPr>
          </a:p>
        </p:txBody>
      </p:sp>
      <p:sp>
        <p:nvSpPr>
          <p:cNvPr id="34" name="Freeform 9">
            <a:extLst>
              <a:ext uri="{FF2B5EF4-FFF2-40B4-BE49-F238E27FC236}">
                <a16:creationId xmlns:a16="http://schemas.microsoft.com/office/drawing/2014/main" id="{05DB7636-B99D-F943-9B39-A3C1C3E2F28C}"/>
              </a:ext>
            </a:extLst>
          </p:cNvPr>
          <p:cNvSpPr/>
          <p:nvPr/>
        </p:nvSpPr>
        <p:spPr>
          <a:xfrm>
            <a:off x="985618" y="3218169"/>
            <a:ext cx="191916" cy="209249"/>
          </a:xfrm>
          <a:custGeom>
            <a:avLst/>
            <a:gdLst/>
            <a:ahLst/>
            <a:cxnLst/>
            <a:rect l="l" t="t" r="r" b="b"/>
            <a:pathLst>
              <a:path w="69310" h="581764">
                <a:moveTo>
                  <a:pt x="34655" y="581764"/>
                </a:moveTo>
                <a:lnTo>
                  <a:pt x="34655" y="581764"/>
                </a:lnTo>
                <a:cubicBezTo>
                  <a:pt x="53794" y="581764"/>
                  <a:pt x="69310" y="566262"/>
                  <a:pt x="69310" y="547135"/>
                </a:cubicBezTo>
                <a:lnTo>
                  <a:pt x="69310" y="34629"/>
                </a:lnTo>
                <a:cubicBezTo>
                  <a:pt x="69310" y="15502"/>
                  <a:pt x="53794" y="0"/>
                  <a:pt x="34655" y="0"/>
                </a:cubicBezTo>
                <a:lnTo>
                  <a:pt x="34655" y="0"/>
                </a:lnTo>
                <a:cubicBezTo>
                  <a:pt x="15516" y="0"/>
                  <a:pt x="0" y="15506"/>
                  <a:pt x="0" y="34629"/>
                </a:cubicBezTo>
                <a:lnTo>
                  <a:pt x="0" y="547135"/>
                </a:lnTo>
                <a:cubicBezTo>
                  <a:pt x="0" y="566262"/>
                  <a:pt x="15516" y="581764"/>
                  <a:pt x="34655" y="581764"/>
                </a:cubicBezTo>
                <a:lnTo>
                  <a:pt x="34655" y="581764"/>
                </a:lnTo>
                <a:close/>
              </a:path>
            </a:pathLst>
          </a:custGeom>
          <a:solidFill>
            <a:srgbClr val="97B559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2F67C3F-87F1-FC47-A15D-AE3A5F5C5846}"/>
              </a:ext>
            </a:extLst>
          </p:cNvPr>
          <p:cNvSpPr txBox="1"/>
          <p:nvPr/>
        </p:nvSpPr>
        <p:spPr>
          <a:xfrm>
            <a:off x="1245309" y="313812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505050"/>
                </a:solidFill>
                <a:latin typeface="Microsoft YaHei, PingFang SC, sans serif"/>
              </a:rPr>
              <a:t>存储容量不够用</a:t>
            </a:r>
            <a:endParaRPr lang="en-US" altLang="zh-CN" dirty="0">
              <a:solidFill>
                <a:srgbClr val="505050"/>
              </a:solidFill>
              <a:latin typeface="Microsoft YaHei, PingFang SC, sans serif"/>
            </a:endParaRPr>
          </a:p>
        </p:txBody>
      </p:sp>
      <p:sp>
        <p:nvSpPr>
          <p:cNvPr id="36" name="Freeform 9">
            <a:extLst>
              <a:ext uri="{FF2B5EF4-FFF2-40B4-BE49-F238E27FC236}">
                <a16:creationId xmlns:a16="http://schemas.microsoft.com/office/drawing/2014/main" id="{47914ECB-6345-7D42-9DD8-D373F97D6C34}"/>
              </a:ext>
            </a:extLst>
          </p:cNvPr>
          <p:cNvSpPr/>
          <p:nvPr/>
        </p:nvSpPr>
        <p:spPr>
          <a:xfrm>
            <a:off x="4351318" y="2258784"/>
            <a:ext cx="191916" cy="209249"/>
          </a:xfrm>
          <a:custGeom>
            <a:avLst/>
            <a:gdLst/>
            <a:ahLst/>
            <a:cxnLst/>
            <a:rect l="l" t="t" r="r" b="b"/>
            <a:pathLst>
              <a:path w="69310" h="581764">
                <a:moveTo>
                  <a:pt x="34655" y="581764"/>
                </a:moveTo>
                <a:lnTo>
                  <a:pt x="34655" y="581764"/>
                </a:lnTo>
                <a:cubicBezTo>
                  <a:pt x="53794" y="581764"/>
                  <a:pt x="69310" y="566262"/>
                  <a:pt x="69310" y="547135"/>
                </a:cubicBezTo>
                <a:lnTo>
                  <a:pt x="69310" y="34629"/>
                </a:lnTo>
                <a:cubicBezTo>
                  <a:pt x="69310" y="15502"/>
                  <a:pt x="53794" y="0"/>
                  <a:pt x="34655" y="0"/>
                </a:cubicBezTo>
                <a:lnTo>
                  <a:pt x="34655" y="0"/>
                </a:lnTo>
                <a:cubicBezTo>
                  <a:pt x="15516" y="0"/>
                  <a:pt x="0" y="15506"/>
                  <a:pt x="0" y="34629"/>
                </a:cubicBezTo>
                <a:lnTo>
                  <a:pt x="0" y="547135"/>
                </a:lnTo>
                <a:cubicBezTo>
                  <a:pt x="0" y="566262"/>
                  <a:pt x="15516" y="581764"/>
                  <a:pt x="34655" y="581764"/>
                </a:cubicBezTo>
                <a:lnTo>
                  <a:pt x="34655" y="581764"/>
                </a:lnTo>
                <a:close/>
              </a:path>
            </a:pathLst>
          </a:custGeom>
          <a:solidFill>
            <a:srgbClr val="EE9248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20353B2-2DD0-1240-BB93-7DFE39036607}"/>
              </a:ext>
            </a:extLst>
          </p:cNvPr>
          <p:cNvSpPr txBox="1"/>
          <p:nvPr/>
        </p:nvSpPr>
        <p:spPr>
          <a:xfrm>
            <a:off x="4627595" y="2113648"/>
            <a:ext cx="3516762" cy="2957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05050"/>
                </a:solidFill>
                <a:latin typeface="Microsoft YaHei, PingFang SC, sans serif"/>
              </a:rPr>
              <a:t>数据库的高可用主要由主备机制实现，目标是实现</a:t>
            </a:r>
            <a:r>
              <a:rPr lang="en-US" altLang="zh-CN" dirty="0">
                <a:solidFill>
                  <a:srgbClr val="505050"/>
                </a:solidFill>
                <a:latin typeface="Microsoft YaHei, PingFang SC, sans serif"/>
              </a:rPr>
              <a:t>99.99/99.999</a:t>
            </a:r>
            <a:r>
              <a:rPr lang="zh-CN" altLang="en-US" dirty="0">
                <a:solidFill>
                  <a:srgbClr val="505050"/>
                </a:solidFill>
                <a:latin typeface="Microsoft YaHei, PingFang SC, sans serif"/>
              </a:rPr>
              <a:t>高可用能力。但是也存在部分业务场景需要实现底层数据库高可用机制宕机时</a:t>
            </a:r>
            <a:r>
              <a:rPr lang="en-US" altLang="zh-CN" dirty="0">
                <a:solidFill>
                  <a:srgbClr val="505050"/>
                </a:solidFill>
                <a:latin typeface="Microsoft YaHei, PingFang SC, sans serif"/>
              </a:rPr>
              <a:t>(0.0001/0.00001)</a:t>
            </a:r>
            <a:r>
              <a:rPr lang="zh-CN" altLang="en-US" dirty="0">
                <a:solidFill>
                  <a:srgbClr val="505050"/>
                </a:solidFill>
                <a:latin typeface="Microsoft YaHei, PingFang SC, sans serif"/>
              </a:rPr>
              <a:t>的部分业务可用。高可用能力基于分片规则和分片比例。</a:t>
            </a:r>
            <a:endParaRPr lang="en-US" altLang="zh-CN" dirty="0">
              <a:solidFill>
                <a:srgbClr val="505050"/>
              </a:solidFill>
              <a:latin typeface="Microsoft YaHei, PingFang SC, sans serif"/>
            </a:endParaRPr>
          </a:p>
        </p:txBody>
      </p:sp>
      <p:sp>
        <p:nvSpPr>
          <p:cNvPr id="38" name="Freeform 9">
            <a:extLst>
              <a:ext uri="{FF2B5EF4-FFF2-40B4-BE49-F238E27FC236}">
                <a16:creationId xmlns:a16="http://schemas.microsoft.com/office/drawing/2014/main" id="{66886FD1-AB00-A147-AF64-471AE9EB0A8F}"/>
              </a:ext>
            </a:extLst>
          </p:cNvPr>
          <p:cNvSpPr/>
          <p:nvPr/>
        </p:nvSpPr>
        <p:spPr>
          <a:xfrm>
            <a:off x="8617234" y="2258784"/>
            <a:ext cx="191916" cy="209249"/>
          </a:xfrm>
          <a:custGeom>
            <a:avLst/>
            <a:gdLst/>
            <a:ahLst/>
            <a:cxnLst/>
            <a:rect l="l" t="t" r="r" b="b"/>
            <a:pathLst>
              <a:path w="69310" h="581764">
                <a:moveTo>
                  <a:pt x="34655" y="581764"/>
                </a:moveTo>
                <a:lnTo>
                  <a:pt x="34655" y="581764"/>
                </a:lnTo>
                <a:cubicBezTo>
                  <a:pt x="53794" y="581764"/>
                  <a:pt x="69310" y="566262"/>
                  <a:pt x="69310" y="547135"/>
                </a:cubicBezTo>
                <a:lnTo>
                  <a:pt x="69310" y="34629"/>
                </a:lnTo>
                <a:cubicBezTo>
                  <a:pt x="69310" y="15502"/>
                  <a:pt x="53794" y="0"/>
                  <a:pt x="34655" y="0"/>
                </a:cubicBezTo>
                <a:lnTo>
                  <a:pt x="34655" y="0"/>
                </a:lnTo>
                <a:cubicBezTo>
                  <a:pt x="15516" y="0"/>
                  <a:pt x="0" y="15506"/>
                  <a:pt x="0" y="34629"/>
                </a:cubicBezTo>
                <a:lnTo>
                  <a:pt x="0" y="547135"/>
                </a:lnTo>
                <a:cubicBezTo>
                  <a:pt x="0" y="566262"/>
                  <a:pt x="15516" y="581764"/>
                  <a:pt x="34655" y="581764"/>
                </a:cubicBezTo>
                <a:lnTo>
                  <a:pt x="34655" y="58176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CD7A12E-C0BF-3A4F-A8B5-1C71A0EDFF6F}"/>
              </a:ext>
            </a:extLst>
          </p:cNvPr>
          <p:cNvSpPr txBox="1"/>
          <p:nvPr/>
        </p:nvSpPr>
        <p:spPr>
          <a:xfrm>
            <a:off x="8937781" y="217874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505050"/>
                </a:solidFill>
                <a:latin typeface="Microsoft YaHei, PingFang SC, sans serif"/>
              </a:rPr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234510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>
            <a:extLst>
              <a:ext uri="{FF2B5EF4-FFF2-40B4-BE49-F238E27FC236}">
                <a16:creationId xmlns:a16="http://schemas.microsoft.com/office/drawing/2014/main" id="{4A0DD63F-62A0-EC46-9F8C-4505D130DE2B}"/>
              </a:ext>
            </a:extLst>
          </p:cNvPr>
          <p:cNvGrpSpPr/>
          <p:nvPr/>
        </p:nvGrpSpPr>
        <p:grpSpPr>
          <a:xfrm>
            <a:off x="320984" y="262254"/>
            <a:ext cx="3464326" cy="683077"/>
            <a:chOff x="6800249" y="1401091"/>
            <a:chExt cx="3464326" cy="683077"/>
          </a:xfrm>
        </p:grpSpPr>
        <p:pic>
          <p:nvPicPr>
            <p:cNvPr id="9" name="Picture 5">
              <a:extLst>
                <a:ext uri="{FF2B5EF4-FFF2-40B4-BE49-F238E27FC236}">
                  <a16:creationId xmlns:a16="http://schemas.microsoft.com/office/drawing/2014/main" id="{8F5F1C9C-0C7E-5F41-A7D4-8291AF799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0249" y="1410266"/>
              <a:ext cx="856550" cy="625681"/>
            </a:xfrm>
            <a:prstGeom prst="rect">
              <a:avLst/>
            </a:prstGeom>
          </p:spPr>
        </p:pic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4CA61149-3F9E-8B46-A1E4-07D78F3E423A}"/>
                </a:ext>
              </a:extLst>
            </p:cNvPr>
            <p:cNvSpPr txBox="1"/>
            <p:nvPr/>
          </p:nvSpPr>
          <p:spPr>
            <a:xfrm>
              <a:off x="7724575" y="1410266"/>
              <a:ext cx="2540000" cy="673902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zh-CN" altLang="en-US" sz="3200" dirty="0">
                  <a:solidFill>
                    <a:srgbClr val="42464B"/>
                  </a:solidFill>
                  <a:latin typeface="PingFang SC"/>
                  <a:ea typeface="PingFang SC"/>
                </a:rPr>
                <a:t>引言</a:t>
              </a:r>
              <a:endParaRPr lang="en-US" sz="3200" dirty="0"/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96A5ABCB-BC73-524B-8DFC-897054CB9A19}"/>
                </a:ext>
              </a:extLst>
            </p:cNvPr>
            <p:cNvSpPr txBox="1"/>
            <p:nvPr/>
          </p:nvSpPr>
          <p:spPr>
            <a:xfrm>
              <a:off x="6868025" y="1401091"/>
              <a:ext cx="725884" cy="639465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PingFang SC"/>
                  <a:ea typeface="PingFang SC"/>
                </a:rPr>
                <a:t>1</a:t>
              </a:r>
              <a:endParaRPr lang="en-US" sz="1100" dirty="0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E3A0A2D0-24E3-E347-BFDC-02F9EEF245DF}"/>
              </a:ext>
            </a:extLst>
          </p:cNvPr>
          <p:cNvSpPr txBox="1"/>
          <p:nvPr/>
        </p:nvSpPr>
        <p:spPr>
          <a:xfrm>
            <a:off x="7993031" y="29900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最好不要分库分表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E9ECF20-75FE-A74A-9344-86C0AD03B292}"/>
              </a:ext>
            </a:extLst>
          </p:cNvPr>
          <p:cNvGrpSpPr/>
          <p:nvPr/>
        </p:nvGrpSpPr>
        <p:grpSpPr>
          <a:xfrm rot="5400000">
            <a:off x="2117679" y="1518797"/>
            <a:ext cx="4434671" cy="4650314"/>
            <a:chOff x="3771900" y="1143000"/>
            <a:chExt cx="4434671" cy="4650314"/>
          </a:xfrm>
        </p:grpSpPr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189E2150-3CBB-AB4B-89F2-DDAE6A3F2F40}"/>
                </a:ext>
              </a:extLst>
            </p:cNvPr>
            <p:cNvSpPr/>
            <p:nvPr/>
          </p:nvSpPr>
          <p:spPr>
            <a:xfrm>
              <a:off x="6296656" y="1143000"/>
              <a:ext cx="1909915" cy="1902065"/>
            </a:xfrm>
            <a:custGeom>
              <a:avLst/>
              <a:gdLst/>
              <a:ahLst/>
              <a:cxnLst/>
              <a:rect l="l" t="t" r="r" b="b"/>
              <a:pathLst>
                <a:path w="1909915" h="1902065">
                  <a:moveTo>
                    <a:pt x="1867233" y="854858"/>
                  </a:moveTo>
                  <a:cubicBezTo>
                    <a:pt x="1034979" y="32057"/>
                    <a:pt x="1034979" y="32057"/>
                    <a:pt x="1034979" y="32057"/>
                  </a:cubicBezTo>
                  <a:cubicBezTo>
                    <a:pt x="1013640" y="10686"/>
                    <a:pt x="981630" y="0"/>
                    <a:pt x="960291" y="0"/>
                  </a:cubicBezTo>
                  <a:cubicBezTo>
                    <a:pt x="928280" y="0"/>
                    <a:pt x="896275" y="10686"/>
                    <a:pt x="874931" y="32057"/>
                  </a:cubicBezTo>
                  <a:cubicBezTo>
                    <a:pt x="53344" y="854858"/>
                    <a:pt x="53344" y="854858"/>
                    <a:pt x="53344" y="854858"/>
                  </a:cubicBezTo>
                  <a:cubicBezTo>
                    <a:pt x="0" y="908291"/>
                    <a:pt x="0" y="972404"/>
                    <a:pt x="53344" y="1025831"/>
                  </a:cubicBezTo>
                  <a:cubicBezTo>
                    <a:pt x="74688" y="1047202"/>
                    <a:pt x="106698" y="1057888"/>
                    <a:pt x="138704" y="1057888"/>
                  </a:cubicBezTo>
                  <a:cubicBezTo>
                    <a:pt x="309423" y="1057888"/>
                    <a:pt x="309423" y="1057888"/>
                    <a:pt x="309423" y="1057888"/>
                  </a:cubicBezTo>
                  <a:cubicBezTo>
                    <a:pt x="309423" y="1902065"/>
                    <a:pt x="309423" y="1902065"/>
                    <a:pt x="309423" y="1902065"/>
                  </a:cubicBezTo>
                  <a:cubicBezTo>
                    <a:pt x="1600486" y="1902065"/>
                    <a:pt x="1600486" y="1902065"/>
                    <a:pt x="1600486" y="1902065"/>
                  </a:cubicBezTo>
                  <a:cubicBezTo>
                    <a:pt x="1600486" y="1057888"/>
                    <a:pt x="1600486" y="1057888"/>
                    <a:pt x="1600486" y="1057888"/>
                  </a:cubicBezTo>
                  <a:cubicBezTo>
                    <a:pt x="1781873" y="1057888"/>
                    <a:pt x="1781873" y="1057888"/>
                    <a:pt x="1781873" y="1057888"/>
                  </a:cubicBezTo>
                  <a:lnTo>
                    <a:pt x="1781873" y="1057888"/>
                  </a:lnTo>
                  <a:lnTo>
                    <a:pt x="1781873" y="1057888"/>
                  </a:lnTo>
                  <a:lnTo>
                    <a:pt x="1781873" y="1057888"/>
                  </a:lnTo>
                  <a:cubicBezTo>
                    <a:pt x="1813883" y="1057888"/>
                    <a:pt x="1845889" y="1047202"/>
                    <a:pt x="1867233" y="1025831"/>
                  </a:cubicBezTo>
                  <a:cubicBezTo>
                    <a:pt x="1909915" y="972404"/>
                    <a:pt x="1909915" y="908291"/>
                    <a:pt x="1867233" y="854858"/>
                  </a:cubicBezTo>
                  <a:lnTo>
                    <a:pt x="1867233" y="854858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94F2B6BD-E1A2-6A47-AB21-7C6007FF5EB1}"/>
                </a:ext>
              </a:extLst>
            </p:cNvPr>
            <p:cNvSpPr/>
            <p:nvPr/>
          </p:nvSpPr>
          <p:spPr>
            <a:xfrm>
              <a:off x="6591300" y="3124200"/>
              <a:ext cx="1289994" cy="1293955"/>
            </a:xfrm>
            <a:custGeom>
              <a:avLst/>
              <a:gdLst/>
              <a:ahLst/>
              <a:cxnLst/>
              <a:rect l="l" t="t" r="r" b="b"/>
              <a:pathLst>
                <a:path w="1289994" h="1293955">
                  <a:moveTo>
                    <a:pt x="0" y="1293955"/>
                  </a:moveTo>
                  <a:cubicBezTo>
                    <a:pt x="714295" y="1293955"/>
                    <a:pt x="1289994" y="716485"/>
                    <a:pt x="128999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293955"/>
                  </a:lnTo>
                  <a:lnTo>
                    <a:pt x="0" y="1293955"/>
                  </a:lnTo>
                  <a:lnTo>
                    <a:pt x="0" y="129395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DB3E772F-C180-1C4B-BA46-ABC4A18D1B7D}"/>
                </a:ext>
              </a:extLst>
            </p:cNvPr>
            <p:cNvSpPr/>
            <p:nvPr/>
          </p:nvSpPr>
          <p:spPr>
            <a:xfrm>
              <a:off x="5232400" y="3124200"/>
              <a:ext cx="1280871" cy="1293955"/>
            </a:xfrm>
            <a:custGeom>
              <a:avLst/>
              <a:gdLst/>
              <a:ahLst/>
              <a:cxnLst/>
              <a:rect l="l" t="t" r="r" b="b"/>
              <a:pathLst>
                <a:path w="1280871" h="1293955">
                  <a:moveTo>
                    <a:pt x="0" y="1293955"/>
                  </a:moveTo>
                  <a:cubicBezTo>
                    <a:pt x="1280871" y="1293955"/>
                    <a:pt x="1280871" y="1293955"/>
                    <a:pt x="1280871" y="1293955"/>
                  </a:cubicBezTo>
                  <a:cubicBezTo>
                    <a:pt x="1280871" y="0"/>
                    <a:pt x="1280871" y="0"/>
                    <a:pt x="1280871" y="0"/>
                  </a:cubicBezTo>
                  <a:cubicBezTo>
                    <a:pt x="576397" y="0"/>
                    <a:pt x="0" y="577464"/>
                    <a:pt x="0" y="1293955"/>
                  </a:cubicBezTo>
                  <a:lnTo>
                    <a:pt x="0" y="129395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DB21E383-C497-F046-BC7E-9CB8166F0C31}"/>
                </a:ext>
              </a:extLst>
            </p:cNvPr>
            <p:cNvSpPr/>
            <p:nvPr/>
          </p:nvSpPr>
          <p:spPr>
            <a:xfrm>
              <a:off x="5232400" y="4508500"/>
              <a:ext cx="1280871" cy="1284814"/>
            </a:xfrm>
            <a:custGeom>
              <a:avLst/>
              <a:gdLst/>
              <a:ahLst/>
              <a:cxnLst/>
              <a:rect l="l" t="t" r="r" b="b"/>
              <a:pathLst>
                <a:path w="1280871" h="1284814">
                  <a:moveTo>
                    <a:pt x="0" y="1284814"/>
                  </a:moveTo>
                  <a:cubicBezTo>
                    <a:pt x="704480" y="1284814"/>
                    <a:pt x="1280871" y="706645"/>
                    <a:pt x="128087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284814"/>
                  </a:lnTo>
                  <a:lnTo>
                    <a:pt x="0" y="1284814"/>
                  </a:lnTo>
                  <a:lnTo>
                    <a:pt x="0" y="128481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B4009AC1-C5C8-A843-950F-E4657D62B4C5}"/>
                </a:ext>
              </a:extLst>
            </p:cNvPr>
            <p:cNvSpPr/>
            <p:nvPr/>
          </p:nvSpPr>
          <p:spPr>
            <a:xfrm>
              <a:off x="3771900" y="4508500"/>
              <a:ext cx="1367481" cy="1284814"/>
            </a:xfrm>
            <a:custGeom>
              <a:avLst/>
              <a:gdLst/>
              <a:ahLst/>
              <a:cxnLst/>
              <a:rect l="l" t="t" r="r" b="b"/>
              <a:pathLst>
                <a:path w="1367481" h="1284814">
                  <a:moveTo>
                    <a:pt x="0" y="642412"/>
                  </a:moveTo>
                  <a:cubicBezTo>
                    <a:pt x="0" y="995729"/>
                    <a:pt x="288451" y="1284814"/>
                    <a:pt x="641006" y="1284814"/>
                  </a:cubicBezTo>
                  <a:cubicBezTo>
                    <a:pt x="1367481" y="1284814"/>
                    <a:pt x="1367481" y="1284814"/>
                    <a:pt x="1367481" y="1284814"/>
                  </a:cubicBezTo>
                  <a:cubicBezTo>
                    <a:pt x="1367481" y="0"/>
                    <a:pt x="1367481" y="0"/>
                    <a:pt x="1367481" y="0"/>
                  </a:cubicBezTo>
                  <a:cubicBezTo>
                    <a:pt x="641006" y="0"/>
                    <a:pt x="641006" y="0"/>
                    <a:pt x="641006" y="0"/>
                  </a:cubicBezTo>
                  <a:cubicBezTo>
                    <a:pt x="288451" y="0"/>
                    <a:pt x="0" y="289085"/>
                    <a:pt x="0" y="642412"/>
                  </a:cubicBezTo>
                  <a:lnTo>
                    <a:pt x="0" y="64241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 dirty="0"/>
            </a:p>
          </p:txBody>
        </p:sp>
      </p:grpSp>
      <p:sp>
        <p:nvSpPr>
          <p:cNvPr id="64" name="Freeform 8">
            <a:extLst>
              <a:ext uri="{FF2B5EF4-FFF2-40B4-BE49-F238E27FC236}">
                <a16:creationId xmlns:a16="http://schemas.microsoft.com/office/drawing/2014/main" id="{846ABBB8-9F41-3D40-9E9A-E4CE968E332C}"/>
              </a:ext>
            </a:extLst>
          </p:cNvPr>
          <p:cNvSpPr/>
          <p:nvPr/>
        </p:nvSpPr>
        <p:spPr>
          <a:xfrm>
            <a:off x="7959674" y="2994100"/>
            <a:ext cx="1909915" cy="1377998"/>
          </a:xfrm>
          <a:custGeom>
            <a:avLst/>
            <a:gdLst/>
            <a:ahLst/>
            <a:cxnLst/>
            <a:rect l="l" t="t" r="r" b="b"/>
            <a:pathLst>
              <a:path w="1909915" h="1902065">
                <a:moveTo>
                  <a:pt x="1867233" y="854858"/>
                </a:moveTo>
                <a:cubicBezTo>
                  <a:pt x="1034979" y="32057"/>
                  <a:pt x="1034979" y="32057"/>
                  <a:pt x="1034979" y="32057"/>
                </a:cubicBezTo>
                <a:cubicBezTo>
                  <a:pt x="1013640" y="10686"/>
                  <a:pt x="981630" y="0"/>
                  <a:pt x="960291" y="0"/>
                </a:cubicBezTo>
                <a:cubicBezTo>
                  <a:pt x="928280" y="0"/>
                  <a:pt x="896275" y="10686"/>
                  <a:pt x="874931" y="32057"/>
                </a:cubicBezTo>
                <a:cubicBezTo>
                  <a:pt x="53344" y="854858"/>
                  <a:pt x="53344" y="854858"/>
                  <a:pt x="53344" y="854858"/>
                </a:cubicBezTo>
                <a:cubicBezTo>
                  <a:pt x="0" y="908291"/>
                  <a:pt x="0" y="972404"/>
                  <a:pt x="53344" y="1025831"/>
                </a:cubicBezTo>
                <a:cubicBezTo>
                  <a:pt x="74688" y="1047202"/>
                  <a:pt x="106698" y="1057888"/>
                  <a:pt x="138704" y="1057888"/>
                </a:cubicBezTo>
                <a:cubicBezTo>
                  <a:pt x="309423" y="1057888"/>
                  <a:pt x="309423" y="1057888"/>
                  <a:pt x="309423" y="1057888"/>
                </a:cubicBezTo>
                <a:cubicBezTo>
                  <a:pt x="309423" y="1902065"/>
                  <a:pt x="309423" y="1902065"/>
                  <a:pt x="309423" y="1902065"/>
                </a:cubicBezTo>
                <a:cubicBezTo>
                  <a:pt x="1600486" y="1902065"/>
                  <a:pt x="1600486" y="1902065"/>
                  <a:pt x="1600486" y="1902065"/>
                </a:cubicBezTo>
                <a:cubicBezTo>
                  <a:pt x="1600486" y="1057888"/>
                  <a:pt x="1600486" y="1057888"/>
                  <a:pt x="1600486" y="1057888"/>
                </a:cubicBezTo>
                <a:cubicBezTo>
                  <a:pt x="1781873" y="1057888"/>
                  <a:pt x="1781873" y="1057888"/>
                  <a:pt x="1781873" y="1057888"/>
                </a:cubicBezTo>
                <a:lnTo>
                  <a:pt x="1781873" y="1057888"/>
                </a:lnTo>
                <a:lnTo>
                  <a:pt x="1781873" y="1057888"/>
                </a:lnTo>
                <a:lnTo>
                  <a:pt x="1781873" y="1057888"/>
                </a:lnTo>
                <a:cubicBezTo>
                  <a:pt x="1813883" y="1057888"/>
                  <a:pt x="1845889" y="1047202"/>
                  <a:pt x="1867233" y="1025831"/>
                </a:cubicBezTo>
                <a:cubicBezTo>
                  <a:pt x="1909915" y="972404"/>
                  <a:pt x="1909915" y="908291"/>
                  <a:pt x="1867233" y="854858"/>
                </a:cubicBezTo>
                <a:lnTo>
                  <a:pt x="1867233" y="85485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67" name="Freeform 11">
            <a:extLst>
              <a:ext uri="{FF2B5EF4-FFF2-40B4-BE49-F238E27FC236}">
                <a16:creationId xmlns:a16="http://schemas.microsoft.com/office/drawing/2014/main" id="{4219E3DB-209D-094C-8180-2F76460C186B}"/>
              </a:ext>
            </a:extLst>
          </p:cNvPr>
          <p:cNvSpPr/>
          <p:nvPr/>
        </p:nvSpPr>
        <p:spPr>
          <a:xfrm>
            <a:off x="8274197" y="4505282"/>
            <a:ext cx="1280871" cy="1284814"/>
          </a:xfrm>
          <a:custGeom>
            <a:avLst/>
            <a:gdLst/>
            <a:ahLst/>
            <a:cxnLst/>
            <a:rect l="l" t="t" r="r" b="b"/>
            <a:pathLst>
              <a:path w="1280871" h="1284814">
                <a:moveTo>
                  <a:pt x="0" y="1284814"/>
                </a:moveTo>
                <a:cubicBezTo>
                  <a:pt x="704480" y="1284814"/>
                  <a:pt x="1280871" y="706645"/>
                  <a:pt x="1280871" y="0"/>
                </a:cubicBezTo>
                <a:cubicBezTo>
                  <a:pt x="0" y="0"/>
                  <a:pt x="0" y="0"/>
                  <a:pt x="0" y="0"/>
                </a:cubicBezTo>
                <a:lnTo>
                  <a:pt x="0" y="1284814"/>
                </a:lnTo>
                <a:lnTo>
                  <a:pt x="0" y="1284814"/>
                </a:lnTo>
                <a:lnTo>
                  <a:pt x="0" y="128481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68" name="Freeform 12">
            <a:extLst>
              <a:ext uri="{FF2B5EF4-FFF2-40B4-BE49-F238E27FC236}">
                <a16:creationId xmlns:a16="http://schemas.microsoft.com/office/drawing/2014/main" id="{8DE2FE41-3199-734E-B033-1EDD1C1D7B02}"/>
              </a:ext>
            </a:extLst>
          </p:cNvPr>
          <p:cNvSpPr/>
          <p:nvPr/>
        </p:nvSpPr>
        <p:spPr>
          <a:xfrm>
            <a:off x="6813697" y="4505282"/>
            <a:ext cx="1367481" cy="1284814"/>
          </a:xfrm>
          <a:custGeom>
            <a:avLst/>
            <a:gdLst/>
            <a:ahLst/>
            <a:cxnLst/>
            <a:rect l="l" t="t" r="r" b="b"/>
            <a:pathLst>
              <a:path w="1367481" h="1284814">
                <a:moveTo>
                  <a:pt x="0" y="642412"/>
                </a:moveTo>
                <a:cubicBezTo>
                  <a:pt x="0" y="995729"/>
                  <a:pt x="288451" y="1284814"/>
                  <a:pt x="641006" y="1284814"/>
                </a:cubicBezTo>
                <a:cubicBezTo>
                  <a:pt x="1367481" y="1284814"/>
                  <a:pt x="1367481" y="1284814"/>
                  <a:pt x="1367481" y="1284814"/>
                </a:cubicBezTo>
                <a:cubicBezTo>
                  <a:pt x="1367481" y="0"/>
                  <a:pt x="1367481" y="0"/>
                  <a:pt x="1367481" y="0"/>
                </a:cubicBezTo>
                <a:cubicBezTo>
                  <a:pt x="641006" y="0"/>
                  <a:pt x="641006" y="0"/>
                  <a:pt x="641006" y="0"/>
                </a:cubicBezTo>
                <a:cubicBezTo>
                  <a:pt x="288451" y="0"/>
                  <a:pt x="0" y="289085"/>
                  <a:pt x="0" y="642412"/>
                </a:cubicBezTo>
                <a:lnTo>
                  <a:pt x="0" y="64241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77" name="TextBox 37">
            <a:extLst>
              <a:ext uri="{FF2B5EF4-FFF2-40B4-BE49-F238E27FC236}">
                <a16:creationId xmlns:a16="http://schemas.microsoft.com/office/drawing/2014/main" id="{0FA5BA2E-F1B6-974B-999D-392214D2D008}"/>
              </a:ext>
            </a:extLst>
          </p:cNvPr>
          <p:cNvSpPr txBox="1"/>
          <p:nvPr/>
        </p:nvSpPr>
        <p:spPr>
          <a:xfrm>
            <a:off x="4996243" y="2071513"/>
            <a:ext cx="2879110" cy="502445"/>
          </a:xfrm>
          <a:prstGeom prst="rect">
            <a:avLst/>
          </a:prstGeom>
        </p:spPr>
        <p:txBody>
          <a:bodyPr wrap="square" lIns="31750" tIns="12700" rIns="31750" bIns="12700" rtlCol="0" anchor="t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zh-CN" altLang="en-US" sz="2900" b="1" dirty="0">
                <a:solidFill>
                  <a:srgbClr val="97B559"/>
                </a:solidFill>
                <a:latin typeface="Microsoft YaHei"/>
                <a:ea typeface="Microsoft YaHei"/>
              </a:rPr>
              <a:t>你可能入坑了！</a:t>
            </a:r>
            <a:endParaRPr lang="en-US" sz="2900" b="1" dirty="0">
              <a:solidFill>
                <a:srgbClr val="97B559"/>
              </a:solidFill>
              <a:latin typeface="Microsoft YaHei"/>
              <a:ea typeface="Microsoft YaHei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D5ECE0E-13CC-734E-ABFA-3BFF37125F55}"/>
              </a:ext>
            </a:extLst>
          </p:cNvPr>
          <p:cNvSpPr txBox="1"/>
          <p:nvPr/>
        </p:nvSpPr>
        <p:spPr>
          <a:xfrm>
            <a:off x="2268775" y="2046469"/>
            <a:ext cx="869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编码复杂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9D1F740-5F04-8444-965B-3B34FE42E359}"/>
              </a:ext>
            </a:extLst>
          </p:cNvPr>
          <p:cNvSpPr txBox="1"/>
          <p:nvPr/>
        </p:nvSpPr>
        <p:spPr>
          <a:xfrm>
            <a:off x="2390451" y="3201644"/>
            <a:ext cx="869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运维复杂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BC4D0BB5-B8CC-9541-BD8B-D6619A00D5BA}"/>
              </a:ext>
            </a:extLst>
          </p:cNvPr>
          <p:cNvSpPr txBox="1"/>
          <p:nvPr/>
        </p:nvSpPr>
        <p:spPr>
          <a:xfrm>
            <a:off x="3509763" y="3394277"/>
            <a:ext cx="926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跨库事务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6B340F4-E54C-1049-A597-4007DD3BDECD}"/>
              </a:ext>
            </a:extLst>
          </p:cNvPr>
          <p:cNvSpPr txBox="1"/>
          <p:nvPr/>
        </p:nvSpPr>
        <p:spPr>
          <a:xfrm>
            <a:off x="3766969" y="4536056"/>
            <a:ext cx="852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翻页查询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7ADB4DF-8FB7-8543-9B81-73A405705357}"/>
              </a:ext>
            </a:extLst>
          </p:cNvPr>
          <p:cNvSpPr txBox="1"/>
          <p:nvPr/>
        </p:nvSpPr>
        <p:spPr>
          <a:xfrm>
            <a:off x="5001417" y="4536056"/>
            <a:ext cx="823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跨库关联查询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E0CDE20-3068-4746-849D-D6B90CE9AAB4}"/>
              </a:ext>
            </a:extLst>
          </p:cNvPr>
          <p:cNvSpPr txBox="1"/>
          <p:nvPr/>
        </p:nvSpPr>
        <p:spPr>
          <a:xfrm>
            <a:off x="7281229" y="4598383"/>
            <a:ext cx="869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扩展能力提升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100D7B8D-32E3-8348-B3FF-4943811E37C5}"/>
              </a:ext>
            </a:extLst>
          </p:cNvPr>
          <p:cNvSpPr txBox="1"/>
          <p:nvPr/>
        </p:nvSpPr>
        <p:spPr>
          <a:xfrm>
            <a:off x="8544481" y="4536056"/>
            <a:ext cx="869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安全性提升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65637A12-DFF2-2841-812E-01BF17864638}"/>
              </a:ext>
            </a:extLst>
          </p:cNvPr>
          <p:cNvSpPr txBox="1"/>
          <p:nvPr/>
        </p:nvSpPr>
        <p:spPr>
          <a:xfrm>
            <a:off x="8544481" y="3390702"/>
            <a:ext cx="869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性能提升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62A7237-5F64-194E-BBAB-05AD18D9953C}"/>
              </a:ext>
            </a:extLst>
          </p:cNvPr>
          <p:cNvGrpSpPr/>
          <p:nvPr/>
        </p:nvGrpSpPr>
        <p:grpSpPr>
          <a:xfrm>
            <a:off x="2819475" y="1430289"/>
            <a:ext cx="1273640" cy="342824"/>
            <a:chOff x="1676475" y="1430289"/>
            <a:chExt cx="1273640" cy="342824"/>
          </a:xfrm>
        </p:grpSpPr>
        <p:sp>
          <p:nvSpPr>
            <p:cNvPr id="86" name="Freeform 2">
              <a:extLst>
                <a:ext uri="{FF2B5EF4-FFF2-40B4-BE49-F238E27FC236}">
                  <a16:creationId xmlns:a16="http://schemas.microsoft.com/office/drawing/2014/main" id="{148BAFDD-3992-454D-A690-8605239983F3}"/>
                </a:ext>
              </a:extLst>
            </p:cNvPr>
            <p:cNvSpPr/>
            <p:nvPr/>
          </p:nvSpPr>
          <p:spPr>
            <a:xfrm>
              <a:off x="2603575" y="1430289"/>
              <a:ext cx="346540" cy="342824"/>
            </a:xfrm>
            <a:custGeom>
              <a:avLst/>
              <a:gdLst/>
              <a:ahLst/>
              <a:cxnLst/>
              <a:rect l="l" t="t" r="r" b="b"/>
              <a:pathLst>
                <a:path w="346540" h="342824">
                  <a:moveTo>
                    <a:pt x="173680" y="0"/>
                  </a:moveTo>
                  <a:cubicBezTo>
                    <a:pt x="77828" y="0"/>
                    <a:pt x="0" y="76813"/>
                    <a:pt x="0" y="171410"/>
                  </a:cubicBezTo>
                  <a:cubicBezTo>
                    <a:pt x="0" y="266007"/>
                    <a:pt x="77828" y="342824"/>
                    <a:pt x="173680" y="342824"/>
                  </a:cubicBezTo>
                  <a:cubicBezTo>
                    <a:pt x="269533" y="342824"/>
                    <a:pt x="346540" y="266011"/>
                    <a:pt x="346540" y="171410"/>
                  </a:cubicBezTo>
                  <a:cubicBezTo>
                    <a:pt x="346540" y="76809"/>
                    <a:pt x="269533" y="0"/>
                    <a:pt x="173680" y="0"/>
                  </a:cubicBezTo>
                  <a:lnTo>
                    <a:pt x="173680" y="0"/>
                  </a:lnTo>
                  <a:close/>
                  <a:moveTo>
                    <a:pt x="173680" y="312098"/>
                  </a:moveTo>
                  <a:cubicBezTo>
                    <a:pt x="95032" y="312098"/>
                    <a:pt x="31134" y="249028"/>
                    <a:pt x="31134" y="171410"/>
                  </a:cubicBezTo>
                  <a:cubicBezTo>
                    <a:pt x="31134" y="93792"/>
                    <a:pt x="95032" y="30722"/>
                    <a:pt x="173680" y="30722"/>
                  </a:cubicBezTo>
                  <a:cubicBezTo>
                    <a:pt x="252329" y="30722"/>
                    <a:pt x="316230" y="93788"/>
                    <a:pt x="316230" y="171410"/>
                  </a:cubicBezTo>
                  <a:cubicBezTo>
                    <a:pt x="316230" y="249032"/>
                    <a:pt x="252329" y="312098"/>
                    <a:pt x="173680" y="312098"/>
                  </a:cubicBezTo>
                  <a:lnTo>
                    <a:pt x="173680" y="312098"/>
                  </a:lnTo>
                  <a:close/>
                </a:path>
              </a:pathLst>
            </a:custGeom>
            <a:solidFill>
              <a:srgbClr val="97B559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88" name="Freeform 7">
              <a:extLst>
                <a:ext uri="{FF2B5EF4-FFF2-40B4-BE49-F238E27FC236}">
                  <a16:creationId xmlns:a16="http://schemas.microsoft.com/office/drawing/2014/main" id="{487207C8-B3EA-6B40-B6DA-7FCBCD574099}"/>
                </a:ext>
              </a:extLst>
            </p:cNvPr>
            <p:cNvSpPr/>
            <p:nvPr/>
          </p:nvSpPr>
          <p:spPr>
            <a:xfrm>
              <a:off x="1676475" y="1582689"/>
              <a:ext cx="51985" cy="51942"/>
            </a:xfrm>
            <a:custGeom>
              <a:avLst/>
              <a:gdLst/>
              <a:ahLst/>
              <a:cxnLst/>
              <a:rect l="l" t="t" r="r" b="b"/>
              <a:pathLst>
                <a:path w="51985" h="51942">
                  <a:moveTo>
                    <a:pt x="51985" y="25971"/>
                  </a:moveTo>
                  <a:cubicBezTo>
                    <a:pt x="51985" y="40315"/>
                    <a:pt x="40347" y="51942"/>
                    <a:pt x="25992" y="51942"/>
                  </a:cubicBezTo>
                  <a:cubicBezTo>
                    <a:pt x="11638" y="51942"/>
                    <a:pt x="0" y="40315"/>
                    <a:pt x="0" y="25971"/>
                  </a:cubicBezTo>
                  <a:cubicBezTo>
                    <a:pt x="0" y="11627"/>
                    <a:pt x="11638" y="0"/>
                    <a:pt x="25992" y="0"/>
                  </a:cubicBezTo>
                  <a:cubicBezTo>
                    <a:pt x="40347" y="0"/>
                    <a:pt x="51985" y="11627"/>
                    <a:pt x="51985" y="25971"/>
                  </a:cubicBezTo>
                  <a:lnTo>
                    <a:pt x="51985" y="25971"/>
                  </a:lnTo>
                  <a:close/>
                </a:path>
              </a:pathLst>
            </a:custGeom>
            <a:solidFill>
              <a:srgbClr val="7F7F7F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89" name="Freeform 8">
              <a:extLst>
                <a:ext uri="{FF2B5EF4-FFF2-40B4-BE49-F238E27FC236}">
                  <a16:creationId xmlns:a16="http://schemas.microsoft.com/office/drawing/2014/main" id="{82C97261-1674-8643-BA08-3A62882017B7}"/>
                </a:ext>
              </a:extLst>
            </p:cNvPr>
            <p:cNvSpPr/>
            <p:nvPr/>
          </p:nvSpPr>
          <p:spPr>
            <a:xfrm>
              <a:off x="2692475" y="1519189"/>
              <a:ext cx="166336" cy="166219"/>
            </a:xfrm>
            <a:custGeom>
              <a:avLst/>
              <a:gdLst/>
              <a:ahLst/>
              <a:cxnLst/>
              <a:rect l="l" t="t" r="r" b="b"/>
              <a:pathLst>
                <a:path w="166336" h="166219">
                  <a:moveTo>
                    <a:pt x="0" y="83111"/>
                  </a:moveTo>
                  <a:cubicBezTo>
                    <a:pt x="0" y="37213"/>
                    <a:pt x="37234" y="0"/>
                    <a:pt x="83170" y="0"/>
                  </a:cubicBezTo>
                  <a:cubicBezTo>
                    <a:pt x="129098" y="0"/>
                    <a:pt x="166336" y="37209"/>
                    <a:pt x="166336" y="83111"/>
                  </a:cubicBezTo>
                  <a:cubicBezTo>
                    <a:pt x="166336" y="129014"/>
                    <a:pt x="129098" y="166219"/>
                    <a:pt x="83170" y="166219"/>
                  </a:cubicBezTo>
                  <a:cubicBezTo>
                    <a:pt x="37234" y="166219"/>
                    <a:pt x="0" y="129010"/>
                    <a:pt x="0" y="83111"/>
                  </a:cubicBezTo>
                  <a:lnTo>
                    <a:pt x="0" y="83111"/>
                  </a:lnTo>
                  <a:close/>
                </a:path>
              </a:pathLst>
            </a:custGeom>
            <a:solidFill>
              <a:srgbClr val="97B559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93" name="Freeform 33">
              <a:extLst>
                <a:ext uri="{FF2B5EF4-FFF2-40B4-BE49-F238E27FC236}">
                  <a16:creationId xmlns:a16="http://schemas.microsoft.com/office/drawing/2014/main" id="{865D19B9-835D-B14B-BBED-BAE26C2F6653}"/>
                </a:ext>
              </a:extLst>
            </p:cNvPr>
            <p:cNvSpPr/>
            <p:nvPr/>
          </p:nvSpPr>
          <p:spPr>
            <a:xfrm>
              <a:off x="1701875" y="1620789"/>
              <a:ext cx="921504" cy="0"/>
            </a:xfrm>
            <a:custGeom>
              <a:avLst/>
              <a:gdLst/>
              <a:ahLst/>
              <a:cxnLst/>
              <a:rect l="l" t="t" r="r" b="b"/>
              <a:pathLst>
                <a:path w="921504">
                  <a:moveTo>
                    <a:pt x="0" y="0"/>
                  </a:moveTo>
                  <a:lnTo>
                    <a:pt x="921504" y="0"/>
                  </a:lnTo>
                </a:path>
              </a:pathLst>
            </a:custGeom>
            <a:solidFill>
              <a:srgbClr val="42464B"/>
            </a:solidFill>
            <a:ln w="6350">
              <a:solidFill>
                <a:srgbClr val="42464B"/>
              </a:solidFill>
              <a:prstDash val="dot"/>
              <a:headEnd type="none" w="med" len="med"/>
              <a:tailEnd type="none" w="med" len="med"/>
            </a:ln>
          </p:spPr>
        </p:sp>
      </p:grpSp>
      <p:sp>
        <p:nvSpPr>
          <p:cNvPr id="95" name="TextBox 36">
            <a:extLst>
              <a:ext uri="{FF2B5EF4-FFF2-40B4-BE49-F238E27FC236}">
                <a16:creationId xmlns:a16="http://schemas.microsoft.com/office/drawing/2014/main" id="{6454FB16-F81B-7944-8C23-4745D4A8FBDB}"/>
              </a:ext>
            </a:extLst>
          </p:cNvPr>
          <p:cNvSpPr txBox="1"/>
          <p:nvPr/>
        </p:nvSpPr>
        <p:spPr>
          <a:xfrm>
            <a:off x="4182015" y="1353205"/>
            <a:ext cx="941070" cy="510909"/>
          </a:xfrm>
          <a:prstGeom prst="rect">
            <a:avLst/>
          </a:prstGeom>
        </p:spPr>
        <p:txBody>
          <a:bodyPr lIns="31750" tIns="12700" rIns="31750" bIns="127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altLang="zh-CN" sz="2900" b="1" dirty="0">
                <a:solidFill>
                  <a:srgbClr val="97B559"/>
                </a:solidFill>
                <a:latin typeface="Microsoft YaHei"/>
                <a:ea typeface="Microsoft YaHei"/>
              </a:rPr>
              <a:t>0</a:t>
            </a:r>
            <a:r>
              <a:rPr lang="en-US" sz="2900" b="1" dirty="0">
                <a:solidFill>
                  <a:srgbClr val="97B559"/>
                </a:solidFill>
                <a:latin typeface="Microsoft YaHei"/>
                <a:ea typeface="Microsoft YaHei"/>
              </a:rPr>
              <a:t>%</a:t>
            </a:r>
            <a:endParaRPr lang="en-US" sz="1100" dirty="0"/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927C21A7-F463-7E49-ACE9-0696EE19EE0C}"/>
              </a:ext>
            </a:extLst>
          </p:cNvPr>
          <p:cNvGrpSpPr/>
          <p:nvPr/>
        </p:nvGrpSpPr>
        <p:grpSpPr>
          <a:xfrm rot="10800000">
            <a:off x="7497437" y="2849577"/>
            <a:ext cx="1273640" cy="342824"/>
            <a:chOff x="1676475" y="1430289"/>
            <a:chExt cx="1273640" cy="342824"/>
          </a:xfrm>
        </p:grpSpPr>
        <p:sp>
          <p:nvSpPr>
            <p:cNvPr id="98" name="Freeform 2">
              <a:extLst>
                <a:ext uri="{FF2B5EF4-FFF2-40B4-BE49-F238E27FC236}">
                  <a16:creationId xmlns:a16="http://schemas.microsoft.com/office/drawing/2014/main" id="{4A5E817F-FBB3-4D44-8448-AF5E205B7E0A}"/>
                </a:ext>
              </a:extLst>
            </p:cNvPr>
            <p:cNvSpPr/>
            <p:nvPr/>
          </p:nvSpPr>
          <p:spPr>
            <a:xfrm>
              <a:off x="2603575" y="1430289"/>
              <a:ext cx="346540" cy="342824"/>
            </a:xfrm>
            <a:custGeom>
              <a:avLst/>
              <a:gdLst/>
              <a:ahLst/>
              <a:cxnLst/>
              <a:rect l="l" t="t" r="r" b="b"/>
              <a:pathLst>
                <a:path w="346540" h="342824">
                  <a:moveTo>
                    <a:pt x="173680" y="0"/>
                  </a:moveTo>
                  <a:cubicBezTo>
                    <a:pt x="77828" y="0"/>
                    <a:pt x="0" y="76813"/>
                    <a:pt x="0" y="171410"/>
                  </a:cubicBezTo>
                  <a:cubicBezTo>
                    <a:pt x="0" y="266007"/>
                    <a:pt x="77828" y="342824"/>
                    <a:pt x="173680" y="342824"/>
                  </a:cubicBezTo>
                  <a:cubicBezTo>
                    <a:pt x="269533" y="342824"/>
                    <a:pt x="346540" y="266011"/>
                    <a:pt x="346540" y="171410"/>
                  </a:cubicBezTo>
                  <a:cubicBezTo>
                    <a:pt x="346540" y="76809"/>
                    <a:pt x="269533" y="0"/>
                    <a:pt x="173680" y="0"/>
                  </a:cubicBezTo>
                  <a:lnTo>
                    <a:pt x="173680" y="0"/>
                  </a:lnTo>
                  <a:close/>
                  <a:moveTo>
                    <a:pt x="173680" y="312098"/>
                  </a:moveTo>
                  <a:cubicBezTo>
                    <a:pt x="95032" y="312098"/>
                    <a:pt x="31134" y="249028"/>
                    <a:pt x="31134" y="171410"/>
                  </a:cubicBezTo>
                  <a:cubicBezTo>
                    <a:pt x="31134" y="93792"/>
                    <a:pt x="95032" y="30722"/>
                    <a:pt x="173680" y="30722"/>
                  </a:cubicBezTo>
                  <a:cubicBezTo>
                    <a:pt x="252329" y="30722"/>
                    <a:pt x="316230" y="93788"/>
                    <a:pt x="316230" y="171410"/>
                  </a:cubicBezTo>
                  <a:cubicBezTo>
                    <a:pt x="316230" y="249032"/>
                    <a:pt x="252329" y="312098"/>
                    <a:pt x="173680" y="312098"/>
                  </a:cubicBezTo>
                  <a:lnTo>
                    <a:pt x="173680" y="312098"/>
                  </a:lnTo>
                  <a:close/>
                </a:path>
              </a:pathLst>
            </a:custGeom>
            <a:solidFill>
              <a:srgbClr val="97B559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643CE16C-FA8E-B648-AFD0-2DDE62E664DE}"/>
                </a:ext>
              </a:extLst>
            </p:cNvPr>
            <p:cNvSpPr/>
            <p:nvPr/>
          </p:nvSpPr>
          <p:spPr>
            <a:xfrm>
              <a:off x="1676475" y="1582689"/>
              <a:ext cx="51985" cy="51942"/>
            </a:xfrm>
            <a:custGeom>
              <a:avLst/>
              <a:gdLst/>
              <a:ahLst/>
              <a:cxnLst/>
              <a:rect l="l" t="t" r="r" b="b"/>
              <a:pathLst>
                <a:path w="51985" h="51942">
                  <a:moveTo>
                    <a:pt x="51985" y="25971"/>
                  </a:moveTo>
                  <a:cubicBezTo>
                    <a:pt x="51985" y="40315"/>
                    <a:pt x="40347" y="51942"/>
                    <a:pt x="25992" y="51942"/>
                  </a:cubicBezTo>
                  <a:cubicBezTo>
                    <a:pt x="11638" y="51942"/>
                    <a:pt x="0" y="40315"/>
                    <a:pt x="0" y="25971"/>
                  </a:cubicBezTo>
                  <a:cubicBezTo>
                    <a:pt x="0" y="11627"/>
                    <a:pt x="11638" y="0"/>
                    <a:pt x="25992" y="0"/>
                  </a:cubicBezTo>
                  <a:cubicBezTo>
                    <a:pt x="40347" y="0"/>
                    <a:pt x="51985" y="11627"/>
                    <a:pt x="51985" y="25971"/>
                  </a:cubicBezTo>
                  <a:lnTo>
                    <a:pt x="51985" y="25971"/>
                  </a:lnTo>
                  <a:close/>
                </a:path>
              </a:pathLst>
            </a:custGeom>
            <a:solidFill>
              <a:srgbClr val="7F7F7F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BCF58507-E1D9-4D41-9B36-3BE63F8075D6}"/>
                </a:ext>
              </a:extLst>
            </p:cNvPr>
            <p:cNvSpPr/>
            <p:nvPr/>
          </p:nvSpPr>
          <p:spPr>
            <a:xfrm>
              <a:off x="2692475" y="1519189"/>
              <a:ext cx="166336" cy="166219"/>
            </a:xfrm>
            <a:custGeom>
              <a:avLst/>
              <a:gdLst/>
              <a:ahLst/>
              <a:cxnLst/>
              <a:rect l="l" t="t" r="r" b="b"/>
              <a:pathLst>
                <a:path w="166336" h="166219">
                  <a:moveTo>
                    <a:pt x="0" y="83111"/>
                  </a:moveTo>
                  <a:cubicBezTo>
                    <a:pt x="0" y="37213"/>
                    <a:pt x="37234" y="0"/>
                    <a:pt x="83170" y="0"/>
                  </a:cubicBezTo>
                  <a:cubicBezTo>
                    <a:pt x="129098" y="0"/>
                    <a:pt x="166336" y="37209"/>
                    <a:pt x="166336" y="83111"/>
                  </a:cubicBezTo>
                  <a:cubicBezTo>
                    <a:pt x="166336" y="129014"/>
                    <a:pt x="129098" y="166219"/>
                    <a:pt x="83170" y="166219"/>
                  </a:cubicBezTo>
                  <a:cubicBezTo>
                    <a:pt x="37234" y="166219"/>
                    <a:pt x="0" y="129010"/>
                    <a:pt x="0" y="83111"/>
                  </a:cubicBezTo>
                  <a:lnTo>
                    <a:pt x="0" y="83111"/>
                  </a:lnTo>
                  <a:close/>
                </a:path>
              </a:pathLst>
            </a:custGeom>
            <a:solidFill>
              <a:srgbClr val="97B559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01" name="Freeform 33">
              <a:extLst>
                <a:ext uri="{FF2B5EF4-FFF2-40B4-BE49-F238E27FC236}">
                  <a16:creationId xmlns:a16="http://schemas.microsoft.com/office/drawing/2014/main" id="{8094B42F-1217-A143-80FE-05F78E764F75}"/>
                </a:ext>
              </a:extLst>
            </p:cNvPr>
            <p:cNvSpPr/>
            <p:nvPr/>
          </p:nvSpPr>
          <p:spPr>
            <a:xfrm>
              <a:off x="1701875" y="1620789"/>
              <a:ext cx="921504" cy="0"/>
            </a:xfrm>
            <a:custGeom>
              <a:avLst/>
              <a:gdLst/>
              <a:ahLst/>
              <a:cxnLst/>
              <a:rect l="l" t="t" r="r" b="b"/>
              <a:pathLst>
                <a:path w="921504">
                  <a:moveTo>
                    <a:pt x="0" y="0"/>
                  </a:moveTo>
                  <a:lnTo>
                    <a:pt x="921504" y="0"/>
                  </a:lnTo>
                </a:path>
              </a:pathLst>
            </a:custGeom>
            <a:solidFill>
              <a:srgbClr val="42464B"/>
            </a:solidFill>
            <a:ln w="6350">
              <a:solidFill>
                <a:srgbClr val="42464B"/>
              </a:solidFill>
              <a:prstDash val="dot"/>
              <a:headEnd type="none" w="med" len="med"/>
              <a:tailEnd type="none" w="med" len="med"/>
            </a:ln>
          </p:spPr>
        </p:sp>
      </p:grpSp>
      <p:sp>
        <p:nvSpPr>
          <p:cNvPr id="102" name="TextBox 36">
            <a:extLst>
              <a:ext uri="{FF2B5EF4-FFF2-40B4-BE49-F238E27FC236}">
                <a16:creationId xmlns:a16="http://schemas.microsoft.com/office/drawing/2014/main" id="{A3FE55A0-712E-DF4A-AB3E-1A535D4D5715}"/>
              </a:ext>
            </a:extLst>
          </p:cNvPr>
          <p:cNvSpPr txBox="1"/>
          <p:nvPr/>
        </p:nvSpPr>
        <p:spPr>
          <a:xfrm>
            <a:off x="6418820" y="2784581"/>
            <a:ext cx="1080084" cy="510909"/>
          </a:xfrm>
          <a:prstGeom prst="rect">
            <a:avLst/>
          </a:prstGeom>
        </p:spPr>
        <p:txBody>
          <a:bodyPr wrap="square" lIns="31750" tIns="12700" rIns="31750" bIns="12700" rtlCol="0" anchor="t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altLang="zh-CN" sz="2900" b="1" dirty="0">
                <a:solidFill>
                  <a:srgbClr val="97B559"/>
                </a:solidFill>
                <a:latin typeface="Microsoft YaHei"/>
                <a:ea typeface="Microsoft YaHei"/>
              </a:rPr>
              <a:t>-20</a:t>
            </a:r>
            <a:r>
              <a:rPr lang="en-US" sz="2900" b="1" dirty="0">
                <a:solidFill>
                  <a:srgbClr val="97B559"/>
                </a:solidFill>
                <a:latin typeface="Microsoft YaHei"/>
                <a:ea typeface="Microsoft YaHei"/>
              </a:rPr>
              <a:t>%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08272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858249EA-EE6E-6541-AFFD-0F64EC2F2119}"/>
              </a:ext>
            </a:extLst>
          </p:cNvPr>
          <p:cNvGrpSpPr/>
          <p:nvPr/>
        </p:nvGrpSpPr>
        <p:grpSpPr>
          <a:xfrm>
            <a:off x="1649565" y="1249203"/>
            <a:ext cx="3464326" cy="683077"/>
            <a:chOff x="6800249" y="1401091"/>
            <a:chExt cx="3464326" cy="683077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7554DD5A-2830-704D-86EA-F08B1A954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0249" y="1410266"/>
              <a:ext cx="856550" cy="625681"/>
            </a:xfrm>
            <a:prstGeom prst="rect">
              <a:avLst/>
            </a:prstGeom>
          </p:spPr>
        </p:pic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081E590A-4D72-5B49-A277-9BCEDAF5B3AA}"/>
                </a:ext>
              </a:extLst>
            </p:cNvPr>
            <p:cNvSpPr txBox="1"/>
            <p:nvPr/>
          </p:nvSpPr>
          <p:spPr>
            <a:xfrm>
              <a:off x="7724575" y="1410266"/>
              <a:ext cx="2540000" cy="673902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latinLnBrk="1">
                <a:lnSpc>
                  <a:spcPct val="116199"/>
                </a:lnSpc>
              </a:pPr>
              <a:r>
                <a:rPr lang="zh-CN" altLang="en-US" sz="3200" dirty="0">
                  <a:solidFill>
                    <a:srgbClr val="42464B"/>
                  </a:solidFill>
                  <a:latin typeface="PingFang SC"/>
                  <a:ea typeface="PingFang SC"/>
                </a:rPr>
                <a:t>演进</a:t>
              </a:r>
              <a:endParaRPr lang="en-US" altLang="zh-CN" sz="3200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47126011-FA86-BF47-AE75-419B9F123DB9}"/>
                </a:ext>
              </a:extLst>
            </p:cNvPr>
            <p:cNvSpPr txBox="1"/>
            <p:nvPr/>
          </p:nvSpPr>
          <p:spPr>
            <a:xfrm>
              <a:off x="6868025" y="1401091"/>
              <a:ext cx="725884" cy="639465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altLang="zh-CN" sz="3000" b="1" dirty="0">
                  <a:solidFill>
                    <a:srgbClr val="FFFFFF"/>
                  </a:solidFill>
                  <a:latin typeface="PingFang SC"/>
                  <a:ea typeface="PingFang SC"/>
                </a:rPr>
                <a:t>2</a:t>
              </a:r>
              <a:endParaRPr lang="en-US" sz="1100" dirty="0"/>
            </a:p>
          </p:txBody>
        </p:sp>
      </p:grp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7F8349A3-63D5-834E-8795-D5AD2DD6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9971" y="2505627"/>
            <a:ext cx="5552757" cy="5256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数据库性能优化方案</a:t>
            </a:r>
            <a:endParaRPr kumimoji="1"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A2F2E43-9BB4-5D4F-BC18-A7F8CC8B41BF}"/>
              </a:ext>
            </a:extLst>
          </p:cNvPr>
          <p:cNvGrpSpPr/>
          <p:nvPr/>
        </p:nvGrpSpPr>
        <p:grpSpPr>
          <a:xfrm>
            <a:off x="3302259" y="2597205"/>
            <a:ext cx="346540" cy="342824"/>
            <a:chOff x="1114644" y="2055631"/>
            <a:chExt cx="346540" cy="342824"/>
          </a:xfrm>
        </p:grpSpPr>
        <p:sp>
          <p:nvSpPr>
            <p:cNvPr id="11" name="Freeform 2">
              <a:extLst>
                <a:ext uri="{FF2B5EF4-FFF2-40B4-BE49-F238E27FC236}">
                  <a16:creationId xmlns:a16="http://schemas.microsoft.com/office/drawing/2014/main" id="{60FE3B29-0993-D14B-8322-C7420BA7FEF2}"/>
                </a:ext>
              </a:extLst>
            </p:cNvPr>
            <p:cNvSpPr/>
            <p:nvPr/>
          </p:nvSpPr>
          <p:spPr>
            <a:xfrm>
              <a:off x="1114644" y="2055631"/>
              <a:ext cx="346540" cy="342824"/>
            </a:xfrm>
            <a:custGeom>
              <a:avLst/>
              <a:gdLst/>
              <a:ahLst/>
              <a:cxnLst/>
              <a:rect l="l" t="t" r="r" b="b"/>
              <a:pathLst>
                <a:path w="346540" h="342824">
                  <a:moveTo>
                    <a:pt x="173680" y="0"/>
                  </a:moveTo>
                  <a:cubicBezTo>
                    <a:pt x="77828" y="0"/>
                    <a:pt x="0" y="76813"/>
                    <a:pt x="0" y="171410"/>
                  </a:cubicBezTo>
                  <a:cubicBezTo>
                    <a:pt x="0" y="266007"/>
                    <a:pt x="77828" y="342824"/>
                    <a:pt x="173680" y="342824"/>
                  </a:cubicBezTo>
                  <a:cubicBezTo>
                    <a:pt x="269533" y="342824"/>
                    <a:pt x="346540" y="266011"/>
                    <a:pt x="346540" y="171410"/>
                  </a:cubicBezTo>
                  <a:cubicBezTo>
                    <a:pt x="346540" y="76809"/>
                    <a:pt x="269533" y="0"/>
                    <a:pt x="173680" y="0"/>
                  </a:cubicBezTo>
                  <a:lnTo>
                    <a:pt x="173680" y="0"/>
                  </a:lnTo>
                  <a:close/>
                  <a:moveTo>
                    <a:pt x="173680" y="312098"/>
                  </a:moveTo>
                  <a:cubicBezTo>
                    <a:pt x="95032" y="312098"/>
                    <a:pt x="31134" y="249028"/>
                    <a:pt x="31134" y="171410"/>
                  </a:cubicBezTo>
                  <a:cubicBezTo>
                    <a:pt x="31134" y="93792"/>
                    <a:pt x="95032" y="30722"/>
                    <a:pt x="173680" y="30722"/>
                  </a:cubicBezTo>
                  <a:cubicBezTo>
                    <a:pt x="252329" y="30722"/>
                    <a:pt x="316230" y="93788"/>
                    <a:pt x="316230" y="171410"/>
                  </a:cubicBezTo>
                  <a:cubicBezTo>
                    <a:pt x="316230" y="249032"/>
                    <a:pt x="252329" y="312098"/>
                    <a:pt x="173680" y="312098"/>
                  </a:cubicBezTo>
                  <a:lnTo>
                    <a:pt x="173680" y="312098"/>
                  </a:lnTo>
                  <a:close/>
                </a:path>
              </a:pathLst>
            </a:custGeom>
            <a:solidFill>
              <a:srgbClr val="97B559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3600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616F4747-95B8-BD4F-84C4-31580D15D0AC}"/>
                </a:ext>
              </a:extLst>
            </p:cNvPr>
            <p:cNvSpPr/>
            <p:nvPr/>
          </p:nvSpPr>
          <p:spPr>
            <a:xfrm>
              <a:off x="1203544" y="2144531"/>
              <a:ext cx="166336" cy="166219"/>
            </a:xfrm>
            <a:custGeom>
              <a:avLst/>
              <a:gdLst/>
              <a:ahLst/>
              <a:cxnLst/>
              <a:rect l="l" t="t" r="r" b="b"/>
              <a:pathLst>
                <a:path w="166336" h="166219">
                  <a:moveTo>
                    <a:pt x="0" y="83111"/>
                  </a:moveTo>
                  <a:cubicBezTo>
                    <a:pt x="0" y="37213"/>
                    <a:pt x="37234" y="0"/>
                    <a:pt x="83170" y="0"/>
                  </a:cubicBezTo>
                  <a:cubicBezTo>
                    <a:pt x="129098" y="0"/>
                    <a:pt x="166336" y="37209"/>
                    <a:pt x="166336" y="83111"/>
                  </a:cubicBezTo>
                  <a:cubicBezTo>
                    <a:pt x="166336" y="129014"/>
                    <a:pt x="129098" y="166219"/>
                    <a:pt x="83170" y="166219"/>
                  </a:cubicBezTo>
                  <a:cubicBezTo>
                    <a:pt x="37234" y="166219"/>
                    <a:pt x="0" y="129010"/>
                    <a:pt x="0" y="83111"/>
                  </a:cubicBezTo>
                  <a:lnTo>
                    <a:pt x="0" y="83111"/>
                  </a:lnTo>
                  <a:close/>
                </a:path>
              </a:pathLst>
            </a:custGeom>
            <a:solidFill>
              <a:srgbClr val="97B559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360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2B200B4-1D4A-9F42-8729-C5776C77000E}"/>
              </a:ext>
            </a:extLst>
          </p:cNvPr>
          <p:cNvGrpSpPr/>
          <p:nvPr/>
        </p:nvGrpSpPr>
        <p:grpSpPr>
          <a:xfrm>
            <a:off x="3301055" y="3511550"/>
            <a:ext cx="346540" cy="342820"/>
            <a:chOff x="1114644" y="2906531"/>
            <a:chExt cx="346540" cy="342820"/>
          </a:xfrm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6E65D9F3-5BAC-7E4A-B924-EB1C36D16151}"/>
                </a:ext>
              </a:extLst>
            </p:cNvPr>
            <p:cNvSpPr/>
            <p:nvPr/>
          </p:nvSpPr>
          <p:spPr>
            <a:xfrm>
              <a:off x="1114644" y="2906531"/>
              <a:ext cx="346540" cy="342820"/>
            </a:xfrm>
            <a:custGeom>
              <a:avLst/>
              <a:gdLst/>
              <a:ahLst/>
              <a:cxnLst/>
              <a:rect l="l" t="t" r="r" b="b"/>
              <a:pathLst>
                <a:path w="346540" h="342820">
                  <a:moveTo>
                    <a:pt x="173680" y="0"/>
                  </a:moveTo>
                  <a:cubicBezTo>
                    <a:pt x="77828" y="0"/>
                    <a:pt x="0" y="76813"/>
                    <a:pt x="0" y="171410"/>
                  </a:cubicBezTo>
                  <a:cubicBezTo>
                    <a:pt x="0" y="266007"/>
                    <a:pt x="77828" y="342820"/>
                    <a:pt x="173680" y="342820"/>
                  </a:cubicBezTo>
                  <a:cubicBezTo>
                    <a:pt x="269533" y="342820"/>
                    <a:pt x="346540" y="266007"/>
                    <a:pt x="346540" y="171410"/>
                  </a:cubicBezTo>
                  <a:cubicBezTo>
                    <a:pt x="346540" y="76813"/>
                    <a:pt x="269533" y="0"/>
                    <a:pt x="173680" y="0"/>
                  </a:cubicBezTo>
                  <a:lnTo>
                    <a:pt x="173680" y="0"/>
                  </a:lnTo>
                  <a:close/>
                  <a:moveTo>
                    <a:pt x="173680" y="312098"/>
                  </a:moveTo>
                  <a:cubicBezTo>
                    <a:pt x="95032" y="312098"/>
                    <a:pt x="31134" y="249028"/>
                    <a:pt x="31134" y="171410"/>
                  </a:cubicBezTo>
                  <a:cubicBezTo>
                    <a:pt x="31134" y="93792"/>
                    <a:pt x="95032" y="30722"/>
                    <a:pt x="173680" y="30722"/>
                  </a:cubicBezTo>
                  <a:cubicBezTo>
                    <a:pt x="252329" y="30722"/>
                    <a:pt x="316226" y="93792"/>
                    <a:pt x="316226" y="171410"/>
                  </a:cubicBezTo>
                  <a:cubicBezTo>
                    <a:pt x="316226" y="249028"/>
                    <a:pt x="252329" y="312098"/>
                    <a:pt x="173680" y="312098"/>
                  </a:cubicBezTo>
                  <a:lnTo>
                    <a:pt x="173680" y="312098"/>
                  </a:lnTo>
                  <a:close/>
                </a:path>
              </a:pathLst>
            </a:custGeom>
            <a:solidFill>
              <a:srgbClr val="ED9248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3600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8E9AF4E6-82A8-8746-930D-D3B86F2D438F}"/>
                </a:ext>
              </a:extLst>
            </p:cNvPr>
            <p:cNvSpPr/>
            <p:nvPr/>
          </p:nvSpPr>
          <p:spPr>
            <a:xfrm>
              <a:off x="1203544" y="2995431"/>
              <a:ext cx="166336" cy="166223"/>
            </a:xfrm>
            <a:custGeom>
              <a:avLst/>
              <a:gdLst/>
              <a:ahLst/>
              <a:cxnLst/>
              <a:rect l="l" t="t" r="r" b="b"/>
              <a:pathLst>
                <a:path w="166336" h="166223">
                  <a:moveTo>
                    <a:pt x="0" y="83111"/>
                  </a:moveTo>
                  <a:cubicBezTo>
                    <a:pt x="0" y="37213"/>
                    <a:pt x="37234" y="0"/>
                    <a:pt x="83166" y="0"/>
                  </a:cubicBezTo>
                  <a:cubicBezTo>
                    <a:pt x="129098" y="0"/>
                    <a:pt x="166336" y="37209"/>
                    <a:pt x="166336" y="83111"/>
                  </a:cubicBezTo>
                  <a:cubicBezTo>
                    <a:pt x="166336" y="129010"/>
                    <a:pt x="129098" y="166223"/>
                    <a:pt x="83166" y="166223"/>
                  </a:cubicBezTo>
                  <a:cubicBezTo>
                    <a:pt x="37234" y="166223"/>
                    <a:pt x="0" y="129010"/>
                    <a:pt x="0" y="83111"/>
                  </a:cubicBezTo>
                  <a:lnTo>
                    <a:pt x="0" y="83111"/>
                  </a:lnTo>
                  <a:close/>
                </a:path>
              </a:pathLst>
            </a:custGeom>
            <a:solidFill>
              <a:srgbClr val="ED9248"/>
            </a:solidFill>
            <a:ln w="6350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l"/>
              <a:endParaRPr lang="en-US" sz="3600"/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803D4E74-EFC0-674D-905F-302E29699165}"/>
              </a:ext>
            </a:extLst>
          </p:cNvPr>
          <p:cNvSpPr/>
          <p:nvPr/>
        </p:nvSpPr>
        <p:spPr>
          <a:xfrm>
            <a:off x="3799972" y="3420118"/>
            <a:ext cx="5552756" cy="60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分库分表类型解读</a:t>
            </a:r>
          </a:p>
        </p:txBody>
      </p:sp>
    </p:spTree>
    <p:extLst>
      <p:ext uri="{BB962C8B-B14F-4D97-AF65-F5344CB8AC3E}">
        <p14:creationId xmlns:p14="http://schemas.microsoft.com/office/powerpoint/2010/main" val="3889388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>
            <a:extLst>
              <a:ext uri="{FF2B5EF4-FFF2-40B4-BE49-F238E27FC236}">
                <a16:creationId xmlns:a16="http://schemas.microsoft.com/office/drawing/2014/main" id="{4A0DD63F-62A0-EC46-9F8C-4505D130DE2B}"/>
              </a:ext>
            </a:extLst>
          </p:cNvPr>
          <p:cNvGrpSpPr/>
          <p:nvPr/>
        </p:nvGrpSpPr>
        <p:grpSpPr>
          <a:xfrm>
            <a:off x="320984" y="262254"/>
            <a:ext cx="3464326" cy="683077"/>
            <a:chOff x="6800249" y="1401091"/>
            <a:chExt cx="3464326" cy="683077"/>
          </a:xfrm>
        </p:grpSpPr>
        <p:pic>
          <p:nvPicPr>
            <p:cNvPr id="9" name="Picture 5">
              <a:extLst>
                <a:ext uri="{FF2B5EF4-FFF2-40B4-BE49-F238E27FC236}">
                  <a16:creationId xmlns:a16="http://schemas.microsoft.com/office/drawing/2014/main" id="{8F5F1C9C-0C7E-5F41-A7D4-8291AF799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0249" y="1410266"/>
              <a:ext cx="856550" cy="625681"/>
            </a:xfrm>
            <a:prstGeom prst="rect">
              <a:avLst/>
            </a:prstGeom>
          </p:spPr>
        </p:pic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4CA61149-3F9E-8B46-A1E4-07D78F3E423A}"/>
                </a:ext>
              </a:extLst>
            </p:cNvPr>
            <p:cNvSpPr txBox="1"/>
            <p:nvPr/>
          </p:nvSpPr>
          <p:spPr>
            <a:xfrm>
              <a:off x="7724575" y="1410266"/>
              <a:ext cx="2540000" cy="673902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latinLnBrk="1">
                <a:lnSpc>
                  <a:spcPct val="116199"/>
                </a:lnSpc>
              </a:pPr>
              <a:r>
                <a:rPr lang="zh-CN" altLang="en-US" sz="3200" dirty="0">
                  <a:solidFill>
                    <a:srgbClr val="42464B"/>
                  </a:solidFill>
                  <a:latin typeface="PingFang SC"/>
                  <a:ea typeface="PingFang SC"/>
                </a:rPr>
                <a:t>演进</a:t>
              </a:r>
              <a:endParaRPr lang="en-US" altLang="zh-CN" sz="3200" dirty="0"/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96A5ABCB-BC73-524B-8DFC-897054CB9A19}"/>
                </a:ext>
              </a:extLst>
            </p:cNvPr>
            <p:cNvSpPr txBox="1"/>
            <p:nvPr/>
          </p:nvSpPr>
          <p:spPr>
            <a:xfrm>
              <a:off x="6868025" y="1401091"/>
              <a:ext cx="725884" cy="639465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altLang="zh-CN" sz="3000" b="1" dirty="0">
                  <a:solidFill>
                    <a:srgbClr val="FFFFFF"/>
                  </a:solidFill>
                  <a:latin typeface="PingFang SC"/>
                  <a:ea typeface="PingFang SC"/>
                </a:rPr>
                <a:t>2</a:t>
              </a:r>
              <a:endParaRPr lang="en-US" sz="1100" dirty="0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E3A0A2D0-24E3-E347-BFDC-02F9EEF245DF}"/>
              </a:ext>
            </a:extLst>
          </p:cNvPr>
          <p:cNvSpPr txBox="1"/>
          <p:nvPr/>
        </p:nvSpPr>
        <p:spPr>
          <a:xfrm>
            <a:off x="7463590" y="285214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数据库性能优化方案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1A43CF-A109-F747-9392-3A1F302EB280}"/>
              </a:ext>
            </a:extLst>
          </p:cNvPr>
          <p:cNvSpPr txBox="1"/>
          <p:nvPr/>
        </p:nvSpPr>
        <p:spPr>
          <a:xfrm>
            <a:off x="1270869" y="1656802"/>
            <a:ext cx="6192721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00"/>
              </a:spcBef>
              <a:spcAft>
                <a:spcPts val="100"/>
              </a:spcAft>
              <a:buClr>
                <a:schemeClr val="tx1">
                  <a:lumMod val="95000"/>
                  <a:lumOff val="5000"/>
                </a:schemeClr>
              </a:buClr>
              <a:buSzPct val="90000"/>
              <a:buFont typeface="Wingdings" pitchFamily="2" charset="2"/>
              <a:buChar char="p"/>
            </a:pPr>
            <a:r>
              <a:rPr lang="zh-CN" altLang="en-US" sz="2400" dirty="0">
                <a:solidFill>
                  <a:srgbClr val="505050"/>
                </a:solidFill>
                <a:latin typeface="Microsoft YaHei, PingFang SC, sans serif"/>
              </a:rPr>
              <a:t>优化</a:t>
            </a:r>
            <a:r>
              <a:rPr lang="en-US" altLang="zh-CN" sz="2400" dirty="0">
                <a:solidFill>
                  <a:srgbClr val="505050"/>
                </a:solidFill>
                <a:latin typeface="Microsoft YaHei, PingFang SC, sans serif"/>
              </a:rPr>
              <a:t>SQL</a:t>
            </a:r>
            <a:r>
              <a:rPr lang="zh-CN" altLang="en-US" sz="2400" dirty="0">
                <a:solidFill>
                  <a:srgbClr val="505050"/>
                </a:solidFill>
                <a:latin typeface="Microsoft YaHei, PingFang SC, sans serif"/>
              </a:rPr>
              <a:t>语句</a:t>
            </a:r>
            <a:endParaRPr lang="en-US" altLang="zh-CN" sz="2400" dirty="0">
              <a:solidFill>
                <a:srgbClr val="505050"/>
              </a:solidFill>
              <a:latin typeface="Microsoft YaHei, PingFang SC, sans serif"/>
            </a:endParaRPr>
          </a:p>
          <a:p>
            <a:pPr marL="457200" indent="-457200">
              <a:spcBef>
                <a:spcPts val="100"/>
              </a:spcBef>
              <a:spcAft>
                <a:spcPts val="100"/>
              </a:spcAft>
              <a:buClr>
                <a:schemeClr val="tx1">
                  <a:lumMod val="95000"/>
                  <a:lumOff val="5000"/>
                </a:schemeClr>
              </a:buClr>
              <a:buSzPct val="90000"/>
              <a:buFont typeface="Wingdings" pitchFamily="2" charset="2"/>
              <a:buChar char="p"/>
            </a:pPr>
            <a:r>
              <a:rPr lang="zh-CN" altLang="en-US" sz="2400" dirty="0">
                <a:solidFill>
                  <a:srgbClr val="505050"/>
                </a:solidFill>
                <a:latin typeface="Microsoft YaHei, PingFang SC, sans serif"/>
              </a:rPr>
              <a:t>添加索引</a:t>
            </a:r>
            <a:endParaRPr lang="en-US" altLang="zh-CN" sz="2400" dirty="0">
              <a:solidFill>
                <a:srgbClr val="505050"/>
              </a:solidFill>
              <a:latin typeface="Microsoft YaHei, PingFang SC, sans serif"/>
            </a:endParaRPr>
          </a:p>
          <a:p>
            <a:pPr marL="457200" indent="-457200">
              <a:spcBef>
                <a:spcPts val="100"/>
              </a:spcBef>
              <a:spcAft>
                <a:spcPts val="100"/>
              </a:spcAft>
              <a:buClr>
                <a:schemeClr val="tx1">
                  <a:lumMod val="95000"/>
                  <a:lumOff val="5000"/>
                </a:schemeClr>
              </a:buClr>
              <a:buSzPct val="90000"/>
              <a:buFont typeface="Wingdings" pitchFamily="2" charset="2"/>
              <a:buChar char="p"/>
            </a:pPr>
            <a:r>
              <a:rPr lang="zh-CN" altLang="en-US" sz="2400" dirty="0">
                <a:solidFill>
                  <a:srgbClr val="505050"/>
                </a:solidFill>
                <a:latin typeface="Microsoft YaHei, PingFang SC, sans serif"/>
              </a:rPr>
              <a:t>添加缓存</a:t>
            </a:r>
            <a:endParaRPr lang="en-US" altLang="zh-CN" sz="2400" dirty="0">
              <a:solidFill>
                <a:srgbClr val="505050"/>
              </a:solidFill>
              <a:latin typeface="Microsoft YaHei, PingFang SC, sans serif"/>
            </a:endParaRPr>
          </a:p>
          <a:p>
            <a:pPr marL="457200" indent="-457200">
              <a:spcBef>
                <a:spcPts val="100"/>
              </a:spcBef>
              <a:spcAft>
                <a:spcPts val="100"/>
              </a:spcAft>
              <a:buClr>
                <a:schemeClr val="tx1">
                  <a:lumMod val="95000"/>
                  <a:lumOff val="5000"/>
                </a:schemeClr>
              </a:buClr>
              <a:buSzPct val="90000"/>
              <a:buFont typeface="Wingdings" pitchFamily="2" charset="2"/>
              <a:buChar char="p"/>
            </a:pPr>
            <a:r>
              <a:rPr lang="zh-CN" altLang="en-US" sz="2400" dirty="0">
                <a:solidFill>
                  <a:srgbClr val="505050"/>
                </a:solidFill>
                <a:latin typeface="Microsoft YaHei, PingFang SC, sans serif"/>
              </a:rPr>
              <a:t>升级硬件，升级</a:t>
            </a:r>
            <a:r>
              <a:rPr lang="en" altLang="zh-CN" sz="2400" dirty="0">
                <a:solidFill>
                  <a:srgbClr val="505050"/>
                </a:solidFill>
                <a:latin typeface="Microsoft YaHei, PingFang SC, sans serif"/>
              </a:rPr>
              <a:t>CPU</a:t>
            </a:r>
            <a:r>
              <a:rPr lang="zh-CN" altLang="en" sz="2400" dirty="0">
                <a:solidFill>
                  <a:srgbClr val="505050"/>
                </a:solidFill>
                <a:latin typeface="Microsoft YaHei, PingFang SC, sans serif"/>
              </a:rPr>
              <a:t>、</a:t>
            </a:r>
            <a:r>
              <a:rPr lang="zh-CN" altLang="en-US" sz="2400" dirty="0">
                <a:solidFill>
                  <a:srgbClr val="505050"/>
                </a:solidFill>
                <a:latin typeface="Microsoft YaHei, PingFang SC, sans serif"/>
              </a:rPr>
              <a:t>内存、带宽、磁盘</a:t>
            </a:r>
            <a:endParaRPr lang="en-US" altLang="zh-CN" sz="2400" dirty="0">
              <a:solidFill>
                <a:srgbClr val="505050"/>
              </a:solidFill>
              <a:latin typeface="Microsoft YaHei, PingFang SC, sans serif"/>
            </a:endParaRPr>
          </a:p>
          <a:p>
            <a:pPr marL="457200" indent="-457200">
              <a:spcBef>
                <a:spcPts val="100"/>
              </a:spcBef>
              <a:spcAft>
                <a:spcPts val="100"/>
              </a:spcAft>
              <a:buClr>
                <a:schemeClr val="tx1">
                  <a:lumMod val="95000"/>
                  <a:lumOff val="5000"/>
                </a:schemeClr>
              </a:buClr>
              <a:buSzPct val="90000"/>
              <a:buFont typeface="Wingdings" pitchFamily="2" charset="2"/>
              <a:buChar char="p"/>
            </a:pPr>
            <a:r>
              <a:rPr lang="zh-CN" altLang="en-US" sz="2400" dirty="0">
                <a:solidFill>
                  <a:srgbClr val="505050"/>
                </a:solidFill>
                <a:latin typeface="Microsoft YaHei, PingFang SC, sans serif"/>
              </a:rPr>
              <a:t>集群，负载均衡实现高性能</a:t>
            </a:r>
          </a:p>
          <a:p>
            <a:pPr marL="457200" indent="-457200">
              <a:spcBef>
                <a:spcPts val="100"/>
              </a:spcBef>
              <a:spcAft>
                <a:spcPts val="100"/>
              </a:spcAft>
              <a:buClr>
                <a:schemeClr val="tx1">
                  <a:lumMod val="95000"/>
                  <a:lumOff val="5000"/>
                </a:schemeClr>
              </a:buClr>
              <a:buSzPct val="90000"/>
              <a:buFont typeface="Wingdings" pitchFamily="2" charset="2"/>
              <a:buChar char="p"/>
            </a:pPr>
            <a:r>
              <a:rPr lang="zh-CN" altLang="en-US" sz="2400" dirty="0">
                <a:solidFill>
                  <a:srgbClr val="505050"/>
                </a:solidFill>
                <a:latin typeface="Microsoft YaHei, PingFang SC, sans serif"/>
              </a:rPr>
              <a:t>分区</a:t>
            </a:r>
            <a:endParaRPr lang="en-US" altLang="zh-CN" sz="2400" dirty="0">
              <a:solidFill>
                <a:srgbClr val="505050"/>
              </a:solidFill>
              <a:latin typeface="Microsoft YaHei, PingFang SC, sans serif"/>
            </a:endParaRPr>
          </a:p>
          <a:p>
            <a:pPr marL="457200" indent="-457200">
              <a:spcBef>
                <a:spcPts val="100"/>
              </a:spcBef>
              <a:spcAft>
                <a:spcPts val="100"/>
              </a:spcAft>
              <a:buClr>
                <a:schemeClr val="tx1">
                  <a:lumMod val="95000"/>
                  <a:lumOff val="5000"/>
                </a:schemeClr>
              </a:buClr>
              <a:buSzPct val="90000"/>
              <a:buFont typeface="Wingdings" pitchFamily="2" charset="2"/>
              <a:buChar char="p"/>
            </a:pPr>
            <a:r>
              <a:rPr lang="zh-CN" altLang="en-US" sz="2400" dirty="0">
                <a:solidFill>
                  <a:srgbClr val="505050"/>
                </a:solidFill>
                <a:latin typeface="Microsoft YaHei, PingFang SC, sans serif"/>
              </a:rPr>
              <a:t>主从读写分离</a:t>
            </a:r>
            <a:endParaRPr lang="en-US" altLang="zh-CN" sz="2400" dirty="0">
              <a:solidFill>
                <a:srgbClr val="505050"/>
              </a:solidFill>
              <a:latin typeface="Microsoft YaHei, PingFang SC, sans serif"/>
            </a:endParaRPr>
          </a:p>
          <a:p>
            <a:pPr marL="457200" indent="-457200">
              <a:spcBef>
                <a:spcPts val="100"/>
              </a:spcBef>
              <a:spcAft>
                <a:spcPts val="100"/>
              </a:spcAft>
              <a:buClr>
                <a:schemeClr val="tx1">
                  <a:lumMod val="95000"/>
                  <a:lumOff val="5000"/>
                </a:schemeClr>
              </a:buClr>
              <a:buSzPct val="90000"/>
              <a:buFont typeface="Wingdings" pitchFamily="2" charset="2"/>
              <a:buChar char="p"/>
            </a:pPr>
            <a:r>
              <a:rPr lang="zh-CN" altLang="en-US" sz="2400" dirty="0">
                <a:solidFill>
                  <a:srgbClr val="505050"/>
                </a:solidFill>
                <a:latin typeface="Microsoft YaHei, PingFang SC, sans serif"/>
              </a:rPr>
              <a:t>垂直分库</a:t>
            </a:r>
            <a:endParaRPr lang="en-US" altLang="zh-CN" sz="2400" dirty="0">
              <a:solidFill>
                <a:srgbClr val="505050"/>
              </a:solidFill>
              <a:latin typeface="Microsoft YaHei, PingFang SC, sans serif"/>
            </a:endParaRPr>
          </a:p>
          <a:p>
            <a:pPr marL="457200" indent="-457200">
              <a:spcBef>
                <a:spcPts val="100"/>
              </a:spcBef>
              <a:spcAft>
                <a:spcPts val="100"/>
              </a:spcAft>
              <a:buClr>
                <a:schemeClr val="tx1">
                  <a:lumMod val="95000"/>
                  <a:lumOff val="5000"/>
                </a:schemeClr>
              </a:buClr>
              <a:buSzPct val="90000"/>
              <a:buFont typeface="Wingdings" pitchFamily="2" charset="2"/>
              <a:buChar char="p"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水平分库分表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spcBef>
                <a:spcPts val="100"/>
              </a:spcBef>
              <a:spcAft>
                <a:spcPts val="100"/>
              </a:spcAft>
              <a:buClr>
                <a:schemeClr val="tx1">
                  <a:lumMod val="95000"/>
                  <a:lumOff val="5000"/>
                </a:schemeClr>
              </a:buClr>
              <a:buSzPct val="90000"/>
              <a:buFont typeface="Wingdings" pitchFamily="2" charset="2"/>
              <a:buChar char="p"/>
            </a:pPr>
            <a:r>
              <a:rPr lang="zh-CN" altLang="en-US" sz="2400" dirty="0">
                <a:solidFill>
                  <a:srgbClr val="505050"/>
                </a:solidFill>
                <a:latin typeface="Microsoft YaHei, PingFang SC, sans serif"/>
              </a:rPr>
              <a:t>非关系型数据库，大数据搜索引擎</a:t>
            </a:r>
          </a:p>
        </p:txBody>
      </p:sp>
    </p:spTree>
    <p:extLst>
      <p:ext uri="{BB962C8B-B14F-4D97-AF65-F5344CB8AC3E}">
        <p14:creationId xmlns:p14="http://schemas.microsoft.com/office/powerpoint/2010/main" val="109218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>
            <a:extLst>
              <a:ext uri="{FF2B5EF4-FFF2-40B4-BE49-F238E27FC236}">
                <a16:creationId xmlns:a16="http://schemas.microsoft.com/office/drawing/2014/main" id="{EA292CE1-9BC1-7646-B111-F3E49BC70B7A}"/>
              </a:ext>
            </a:extLst>
          </p:cNvPr>
          <p:cNvSpPr/>
          <p:nvPr/>
        </p:nvSpPr>
        <p:spPr>
          <a:xfrm>
            <a:off x="998734" y="5025658"/>
            <a:ext cx="4974088" cy="1319573"/>
          </a:xfrm>
          <a:prstGeom prst="rect">
            <a:avLst/>
          </a:prstGeom>
          <a:solidFill>
            <a:srgbClr val="8064A2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endParaRPr lang="zh-CN" altLang="en-US" sz="1100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4A0DD63F-62A0-EC46-9F8C-4505D130DE2B}"/>
              </a:ext>
            </a:extLst>
          </p:cNvPr>
          <p:cNvGrpSpPr/>
          <p:nvPr/>
        </p:nvGrpSpPr>
        <p:grpSpPr>
          <a:xfrm>
            <a:off x="320984" y="262254"/>
            <a:ext cx="3464326" cy="683077"/>
            <a:chOff x="6800249" y="1401091"/>
            <a:chExt cx="3464326" cy="683077"/>
          </a:xfrm>
        </p:grpSpPr>
        <p:pic>
          <p:nvPicPr>
            <p:cNvPr id="9" name="Picture 5">
              <a:extLst>
                <a:ext uri="{FF2B5EF4-FFF2-40B4-BE49-F238E27FC236}">
                  <a16:creationId xmlns:a16="http://schemas.microsoft.com/office/drawing/2014/main" id="{8F5F1C9C-0C7E-5F41-A7D4-8291AF799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0249" y="1410266"/>
              <a:ext cx="856550" cy="625681"/>
            </a:xfrm>
            <a:prstGeom prst="rect">
              <a:avLst/>
            </a:prstGeom>
          </p:spPr>
        </p:pic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4CA61149-3F9E-8B46-A1E4-07D78F3E423A}"/>
                </a:ext>
              </a:extLst>
            </p:cNvPr>
            <p:cNvSpPr txBox="1"/>
            <p:nvPr/>
          </p:nvSpPr>
          <p:spPr>
            <a:xfrm>
              <a:off x="7724575" y="1410266"/>
              <a:ext cx="2540000" cy="673902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zh-CN" altLang="en-US" sz="3200" dirty="0">
                  <a:solidFill>
                    <a:srgbClr val="42464B"/>
                  </a:solidFill>
                  <a:latin typeface="PingFang SC"/>
                  <a:ea typeface="PingFang SC"/>
                </a:rPr>
                <a:t>演进</a:t>
              </a:r>
              <a:endParaRPr lang="en-US" sz="3200" dirty="0"/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96A5ABCB-BC73-524B-8DFC-897054CB9A19}"/>
                </a:ext>
              </a:extLst>
            </p:cNvPr>
            <p:cNvSpPr txBox="1"/>
            <p:nvPr/>
          </p:nvSpPr>
          <p:spPr>
            <a:xfrm>
              <a:off x="6868025" y="1401091"/>
              <a:ext cx="725884" cy="639465"/>
            </a:xfrm>
            <a:prstGeom prst="rect">
              <a:avLst/>
            </a:prstGeom>
          </p:spPr>
          <p:txBody>
            <a:bodyPr lIns="127000" tIns="63500" rIns="127000" bIns="63500" rtlCol="0" anchor="t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altLang="zh-CN" sz="3000" b="1" dirty="0">
                  <a:solidFill>
                    <a:srgbClr val="FFFFFF"/>
                  </a:solidFill>
                  <a:latin typeface="PingFang SC"/>
                  <a:ea typeface="PingFang SC"/>
                </a:rPr>
                <a:t>2</a:t>
              </a:r>
              <a:endParaRPr lang="en-US" sz="1100" dirty="0"/>
            </a:p>
          </p:txBody>
        </p:sp>
      </p:grpSp>
      <p:sp>
        <p:nvSpPr>
          <p:cNvPr id="31" name="Freeform 18">
            <a:extLst>
              <a:ext uri="{FF2B5EF4-FFF2-40B4-BE49-F238E27FC236}">
                <a16:creationId xmlns:a16="http://schemas.microsoft.com/office/drawing/2014/main" id="{7906591F-AAC7-1342-9DE7-98B4EF330FFD}"/>
              </a:ext>
            </a:extLst>
          </p:cNvPr>
          <p:cNvSpPr/>
          <p:nvPr/>
        </p:nvSpPr>
        <p:spPr>
          <a:xfrm>
            <a:off x="1568116" y="5205606"/>
            <a:ext cx="203737" cy="257911"/>
          </a:xfrm>
          <a:custGeom>
            <a:avLst/>
            <a:gdLst/>
            <a:ahLst/>
            <a:cxnLst/>
            <a:rect l="l" t="t" r="r" b="b"/>
            <a:pathLst>
              <a:path w="203737" h="257911">
                <a:moveTo>
                  <a:pt x="178791" y="199670"/>
                </a:moveTo>
                <a:cubicBezTo>
                  <a:pt x="182949" y="199670"/>
                  <a:pt x="187108" y="199670"/>
                  <a:pt x="187108" y="203835"/>
                </a:cubicBezTo>
                <a:cubicBezTo>
                  <a:pt x="187108" y="203835"/>
                  <a:pt x="187108" y="203835"/>
                  <a:pt x="187108" y="249590"/>
                </a:cubicBezTo>
                <a:cubicBezTo>
                  <a:pt x="187108" y="253750"/>
                  <a:pt x="182949" y="257911"/>
                  <a:pt x="178791" y="257911"/>
                </a:cubicBezTo>
                <a:cubicBezTo>
                  <a:pt x="178791" y="257911"/>
                  <a:pt x="174632" y="253750"/>
                  <a:pt x="174632" y="249590"/>
                </a:cubicBezTo>
                <a:cubicBezTo>
                  <a:pt x="174632" y="249590"/>
                  <a:pt x="174632" y="249590"/>
                  <a:pt x="174632" y="203835"/>
                </a:cubicBezTo>
                <a:cubicBezTo>
                  <a:pt x="174632" y="199670"/>
                  <a:pt x="178791" y="199670"/>
                  <a:pt x="178791" y="199670"/>
                </a:cubicBezTo>
                <a:lnTo>
                  <a:pt x="178791" y="199670"/>
                </a:lnTo>
                <a:close/>
                <a:moveTo>
                  <a:pt x="24947" y="199670"/>
                </a:moveTo>
                <a:cubicBezTo>
                  <a:pt x="29105" y="199670"/>
                  <a:pt x="29105" y="203835"/>
                  <a:pt x="29105" y="203835"/>
                </a:cubicBezTo>
                <a:cubicBezTo>
                  <a:pt x="29105" y="203835"/>
                  <a:pt x="29105" y="203835"/>
                  <a:pt x="29105" y="253750"/>
                </a:cubicBezTo>
                <a:cubicBezTo>
                  <a:pt x="29105" y="253750"/>
                  <a:pt x="29105" y="257911"/>
                  <a:pt x="24947" y="257911"/>
                </a:cubicBezTo>
                <a:cubicBezTo>
                  <a:pt x="20788" y="257911"/>
                  <a:pt x="20788" y="253750"/>
                  <a:pt x="20788" y="253750"/>
                </a:cubicBezTo>
                <a:cubicBezTo>
                  <a:pt x="20788" y="253750"/>
                  <a:pt x="20788" y="253750"/>
                  <a:pt x="20788" y="203835"/>
                </a:cubicBezTo>
                <a:cubicBezTo>
                  <a:pt x="20788" y="203835"/>
                  <a:pt x="20788" y="199670"/>
                  <a:pt x="24947" y="199670"/>
                </a:cubicBezTo>
                <a:lnTo>
                  <a:pt x="24947" y="199670"/>
                </a:lnTo>
                <a:close/>
                <a:moveTo>
                  <a:pt x="108104" y="158076"/>
                </a:moveTo>
                <a:cubicBezTo>
                  <a:pt x="108104" y="158076"/>
                  <a:pt x="112263" y="158076"/>
                  <a:pt x="112263" y="162236"/>
                </a:cubicBezTo>
                <a:cubicBezTo>
                  <a:pt x="112263" y="162236"/>
                  <a:pt x="112263" y="162236"/>
                  <a:pt x="112263" y="207991"/>
                </a:cubicBezTo>
                <a:cubicBezTo>
                  <a:pt x="112263" y="212151"/>
                  <a:pt x="108104" y="216312"/>
                  <a:pt x="108104" y="216312"/>
                </a:cubicBezTo>
                <a:cubicBezTo>
                  <a:pt x="103946" y="216312"/>
                  <a:pt x="99787" y="212151"/>
                  <a:pt x="99787" y="207991"/>
                </a:cubicBezTo>
                <a:cubicBezTo>
                  <a:pt x="99787" y="207991"/>
                  <a:pt x="99787" y="207991"/>
                  <a:pt x="99787" y="162236"/>
                </a:cubicBezTo>
                <a:cubicBezTo>
                  <a:pt x="99787" y="158076"/>
                  <a:pt x="103950" y="158076"/>
                  <a:pt x="108104" y="158076"/>
                </a:cubicBezTo>
                <a:lnTo>
                  <a:pt x="108104" y="158076"/>
                </a:lnTo>
                <a:close/>
                <a:moveTo>
                  <a:pt x="170473" y="120632"/>
                </a:moveTo>
                <a:cubicBezTo>
                  <a:pt x="166315" y="120632"/>
                  <a:pt x="166315" y="120632"/>
                  <a:pt x="166315" y="124793"/>
                </a:cubicBezTo>
                <a:cubicBezTo>
                  <a:pt x="166315" y="124793"/>
                  <a:pt x="166315" y="124793"/>
                  <a:pt x="166315" y="174712"/>
                </a:cubicBezTo>
                <a:cubicBezTo>
                  <a:pt x="166315" y="174712"/>
                  <a:pt x="166315" y="174712"/>
                  <a:pt x="170473" y="174712"/>
                </a:cubicBezTo>
                <a:cubicBezTo>
                  <a:pt x="170473" y="174712"/>
                  <a:pt x="170473" y="174712"/>
                  <a:pt x="191266" y="174712"/>
                </a:cubicBezTo>
                <a:lnTo>
                  <a:pt x="195425" y="174712"/>
                </a:lnTo>
                <a:lnTo>
                  <a:pt x="195425" y="124793"/>
                </a:lnTo>
                <a:cubicBezTo>
                  <a:pt x="195425" y="120632"/>
                  <a:pt x="191266" y="120632"/>
                  <a:pt x="191266" y="120632"/>
                </a:cubicBezTo>
                <a:cubicBezTo>
                  <a:pt x="191266" y="120632"/>
                  <a:pt x="191266" y="120632"/>
                  <a:pt x="170473" y="120632"/>
                </a:cubicBezTo>
                <a:lnTo>
                  <a:pt x="170473" y="120632"/>
                </a:lnTo>
                <a:close/>
                <a:moveTo>
                  <a:pt x="12471" y="120632"/>
                </a:moveTo>
                <a:cubicBezTo>
                  <a:pt x="12471" y="120632"/>
                  <a:pt x="12471" y="120632"/>
                  <a:pt x="12471" y="124793"/>
                </a:cubicBezTo>
                <a:cubicBezTo>
                  <a:pt x="12471" y="124793"/>
                  <a:pt x="12471" y="124793"/>
                  <a:pt x="12471" y="174712"/>
                </a:cubicBezTo>
                <a:cubicBezTo>
                  <a:pt x="12471" y="174712"/>
                  <a:pt x="12471" y="174712"/>
                  <a:pt x="37418" y="174712"/>
                </a:cubicBezTo>
                <a:lnTo>
                  <a:pt x="37418" y="124793"/>
                </a:lnTo>
                <a:cubicBezTo>
                  <a:pt x="37418" y="120632"/>
                  <a:pt x="37418" y="120632"/>
                  <a:pt x="37418" y="120632"/>
                </a:cubicBezTo>
                <a:cubicBezTo>
                  <a:pt x="37418" y="120632"/>
                  <a:pt x="37422" y="120632"/>
                  <a:pt x="12471" y="120632"/>
                </a:cubicBezTo>
                <a:lnTo>
                  <a:pt x="12471" y="120632"/>
                </a:lnTo>
                <a:close/>
                <a:moveTo>
                  <a:pt x="170473" y="112311"/>
                </a:moveTo>
                <a:cubicBezTo>
                  <a:pt x="170473" y="112311"/>
                  <a:pt x="170473" y="112311"/>
                  <a:pt x="191266" y="112311"/>
                </a:cubicBezTo>
                <a:cubicBezTo>
                  <a:pt x="199583" y="112311"/>
                  <a:pt x="203737" y="116472"/>
                  <a:pt x="203737" y="124793"/>
                </a:cubicBezTo>
                <a:cubicBezTo>
                  <a:pt x="203737" y="124793"/>
                  <a:pt x="203737" y="124793"/>
                  <a:pt x="203737" y="174712"/>
                </a:cubicBezTo>
                <a:cubicBezTo>
                  <a:pt x="203737" y="183033"/>
                  <a:pt x="199579" y="187194"/>
                  <a:pt x="191266" y="187194"/>
                </a:cubicBezTo>
                <a:cubicBezTo>
                  <a:pt x="191266" y="187194"/>
                  <a:pt x="191266" y="187194"/>
                  <a:pt x="170473" y="187194"/>
                </a:cubicBezTo>
                <a:cubicBezTo>
                  <a:pt x="162156" y="187194"/>
                  <a:pt x="153839" y="183033"/>
                  <a:pt x="153839" y="174712"/>
                </a:cubicBezTo>
                <a:cubicBezTo>
                  <a:pt x="153839" y="174712"/>
                  <a:pt x="153839" y="174712"/>
                  <a:pt x="153839" y="124793"/>
                </a:cubicBezTo>
                <a:cubicBezTo>
                  <a:pt x="153844" y="116472"/>
                  <a:pt x="162156" y="112311"/>
                  <a:pt x="170473" y="112311"/>
                </a:cubicBezTo>
                <a:lnTo>
                  <a:pt x="170473" y="112311"/>
                </a:lnTo>
                <a:close/>
                <a:moveTo>
                  <a:pt x="12471" y="112311"/>
                </a:moveTo>
                <a:cubicBezTo>
                  <a:pt x="12471" y="112311"/>
                  <a:pt x="12471" y="112311"/>
                  <a:pt x="37418" y="112311"/>
                </a:cubicBezTo>
                <a:cubicBezTo>
                  <a:pt x="41576" y="112311"/>
                  <a:pt x="49893" y="116472"/>
                  <a:pt x="49893" y="124793"/>
                </a:cubicBezTo>
                <a:cubicBezTo>
                  <a:pt x="49893" y="124793"/>
                  <a:pt x="49893" y="124793"/>
                  <a:pt x="49893" y="174712"/>
                </a:cubicBezTo>
                <a:cubicBezTo>
                  <a:pt x="49893" y="183033"/>
                  <a:pt x="41576" y="187194"/>
                  <a:pt x="37418" y="187194"/>
                </a:cubicBezTo>
                <a:cubicBezTo>
                  <a:pt x="37418" y="187194"/>
                  <a:pt x="37418" y="187194"/>
                  <a:pt x="12471" y="187194"/>
                </a:cubicBezTo>
                <a:cubicBezTo>
                  <a:pt x="4154" y="187194"/>
                  <a:pt x="0" y="183033"/>
                  <a:pt x="0" y="174712"/>
                </a:cubicBezTo>
                <a:cubicBezTo>
                  <a:pt x="0" y="174712"/>
                  <a:pt x="0" y="174712"/>
                  <a:pt x="0" y="124793"/>
                </a:cubicBezTo>
                <a:cubicBezTo>
                  <a:pt x="0" y="116472"/>
                  <a:pt x="4159" y="112311"/>
                  <a:pt x="12471" y="112311"/>
                </a:cubicBezTo>
                <a:lnTo>
                  <a:pt x="12471" y="112311"/>
                </a:lnTo>
                <a:close/>
                <a:moveTo>
                  <a:pt x="95633" y="79038"/>
                </a:moveTo>
                <a:cubicBezTo>
                  <a:pt x="95633" y="79038"/>
                  <a:pt x="91475" y="79038"/>
                  <a:pt x="91475" y="83193"/>
                </a:cubicBezTo>
                <a:cubicBezTo>
                  <a:pt x="91475" y="83193"/>
                  <a:pt x="91475" y="83193"/>
                  <a:pt x="91475" y="133113"/>
                </a:cubicBezTo>
                <a:lnTo>
                  <a:pt x="95633" y="133113"/>
                </a:lnTo>
                <a:cubicBezTo>
                  <a:pt x="95633" y="133113"/>
                  <a:pt x="95633" y="133113"/>
                  <a:pt x="116421" y="133113"/>
                </a:cubicBezTo>
                <a:cubicBezTo>
                  <a:pt x="120580" y="133113"/>
                  <a:pt x="120580" y="133113"/>
                  <a:pt x="120580" y="133113"/>
                </a:cubicBezTo>
                <a:lnTo>
                  <a:pt x="120580" y="83193"/>
                </a:lnTo>
                <a:cubicBezTo>
                  <a:pt x="120580" y="79038"/>
                  <a:pt x="120580" y="79038"/>
                  <a:pt x="116421" y="79038"/>
                </a:cubicBezTo>
                <a:cubicBezTo>
                  <a:pt x="116421" y="79038"/>
                  <a:pt x="116421" y="79038"/>
                  <a:pt x="95633" y="79038"/>
                </a:cubicBezTo>
                <a:lnTo>
                  <a:pt x="95633" y="79038"/>
                </a:lnTo>
                <a:close/>
                <a:moveTo>
                  <a:pt x="95633" y="66552"/>
                </a:moveTo>
                <a:cubicBezTo>
                  <a:pt x="95633" y="66552"/>
                  <a:pt x="95633" y="66552"/>
                  <a:pt x="116421" y="66552"/>
                </a:cubicBezTo>
                <a:cubicBezTo>
                  <a:pt x="124738" y="66552"/>
                  <a:pt x="128897" y="74877"/>
                  <a:pt x="128897" y="83189"/>
                </a:cubicBezTo>
                <a:cubicBezTo>
                  <a:pt x="128897" y="83189"/>
                  <a:pt x="128897" y="83189"/>
                  <a:pt x="128897" y="133109"/>
                </a:cubicBezTo>
                <a:cubicBezTo>
                  <a:pt x="128897" y="141434"/>
                  <a:pt x="124738" y="145590"/>
                  <a:pt x="116421" y="145590"/>
                </a:cubicBezTo>
                <a:cubicBezTo>
                  <a:pt x="116421" y="145590"/>
                  <a:pt x="116421" y="145590"/>
                  <a:pt x="95633" y="145590"/>
                </a:cubicBezTo>
                <a:cubicBezTo>
                  <a:pt x="87316" y="145590"/>
                  <a:pt x="83157" y="141429"/>
                  <a:pt x="83157" y="133109"/>
                </a:cubicBezTo>
                <a:cubicBezTo>
                  <a:pt x="83157" y="133109"/>
                  <a:pt x="83157" y="133109"/>
                  <a:pt x="83157" y="83189"/>
                </a:cubicBezTo>
                <a:cubicBezTo>
                  <a:pt x="83157" y="74877"/>
                  <a:pt x="87316" y="66552"/>
                  <a:pt x="95633" y="66552"/>
                </a:cubicBezTo>
                <a:lnTo>
                  <a:pt x="95633" y="66552"/>
                </a:lnTo>
                <a:close/>
                <a:moveTo>
                  <a:pt x="178791" y="41594"/>
                </a:moveTo>
                <a:cubicBezTo>
                  <a:pt x="182949" y="41594"/>
                  <a:pt x="187108" y="45755"/>
                  <a:pt x="187108" y="45755"/>
                </a:cubicBezTo>
                <a:cubicBezTo>
                  <a:pt x="187108" y="45755"/>
                  <a:pt x="187108" y="45755"/>
                  <a:pt x="187108" y="91510"/>
                </a:cubicBezTo>
                <a:cubicBezTo>
                  <a:pt x="187108" y="95675"/>
                  <a:pt x="182949" y="99835"/>
                  <a:pt x="178791" y="99835"/>
                </a:cubicBezTo>
                <a:cubicBezTo>
                  <a:pt x="178791" y="99835"/>
                  <a:pt x="174632" y="95675"/>
                  <a:pt x="174632" y="91510"/>
                </a:cubicBezTo>
                <a:cubicBezTo>
                  <a:pt x="174632" y="91510"/>
                  <a:pt x="174632" y="91510"/>
                  <a:pt x="174632" y="45755"/>
                </a:cubicBezTo>
                <a:lnTo>
                  <a:pt x="178791" y="41594"/>
                </a:lnTo>
                <a:lnTo>
                  <a:pt x="178791" y="41594"/>
                </a:lnTo>
                <a:close/>
                <a:moveTo>
                  <a:pt x="24947" y="41594"/>
                </a:moveTo>
                <a:cubicBezTo>
                  <a:pt x="29105" y="41594"/>
                  <a:pt x="29105" y="45755"/>
                  <a:pt x="29105" y="49915"/>
                </a:cubicBezTo>
                <a:cubicBezTo>
                  <a:pt x="29105" y="49915"/>
                  <a:pt x="29105" y="49915"/>
                  <a:pt x="29105" y="95675"/>
                </a:cubicBezTo>
                <a:cubicBezTo>
                  <a:pt x="29105" y="95675"/>
                  <a:pt x="29105" y="99835"/>
                  <a:pt x="24947" y="99835"/>
                </a:cubicBezTo>
                <a:cubicBezTo>
                  <a:pt x="20788" y="99835"/>
                  <a:pt x="20788" y="95675"/>
                  <a:pt x="20788" y="95675"/>
                </a:cubicBezTo>
                <a:cubicBezTo>
                  <a:pt x="20788" y="95675"/>
                  <a:pt x="20788" y="95675"/>
                  <a:pt x="20788" y="49915"/>
                </a:cubicBezTo>
                <a:cubicBezTo>
                  <a:pt x="20788" y="45755"/>
                  <a:pt x="20788" y="41594"/>
                  <a:pt x="24947" y="41594"/>
                </a:cubicBezTo>
                <a:lnTo>
                  <a:pt x="24947" y="41594"/>
                </a:lnTo>
                <a:close/>
                <a:moveTo>
                  <a:pt x="108104" y="0"/>
                </a:moveTo>
                <a:cubicBezTo>
                  <a:pt x="108104" y="0"/>
                  <a:pt x="112263" y="0"/>
                  <a:pt x="112263" y="4160"/>
                </a:cubicBezTo>
                <a:cubicBezTo>
                  <a:pt x="112263" y="4160"/>
                  <a:pt x="112263" y="4160"/>
                  <a:pt x="112263" y="49915"/>
                </a:cubicBezTo>
                <a:cubicBezTo>
                  <a:pt x="112263" y="54076"/>
                  <a:pt x="108104" y="58236"/>
                  <a:pt x="108104" y="58236"/>
                </a:cubicBezTo>
                <a:cubicBezTo>
                  <a:pt x="103946" y="58236"/>
                  <a:pt x="99787" y="54076"/>
                  <a:pt x="99787" y="49915"/>
                </a:cubicBezTo>
                <a:cubicBezTo>
                  <a:pt x="99787" y="49915"/>
                  <a:pt x="99787" y="49915"/>
                  <a:pt x="99787" y="4160"/>
                </a:cubicBezTo>
                <a:cubicBezTo>
                  <a:pt x="99787" y="0"/>
                  <a:pt x="103950" y="0"/>
                  <a:pt x="108104" y="0"/>
                </a:cubicBezTo>
                <a:lnTo>
                  <a:pt x="108104" y="0"/>
                </a:lnTo>
                <a:close/>
              </a:path>
            </a:pathLst>
          </a:custGeom>
          <a:solidFill>
            <a:srgbClr val="8064A2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36" name="Freeform 23">
            <a:extLst>
              <a:ext uri="{FF2B5EF4-FFF2-40B4-BE49-F238E27FC236}">
                <a16:creationId xmlns:a16="http://schemas.microsoft.com/office/drawing/2014/main" id="{78E12CE1-97CC-2A42-B5B2-DF57F3E96B64}"/>
              </a:ext>
            </a:extLst>
          </p:cNvPr>
          <p:cNvSpPr/>
          <p:nvPr/>
        </p:nvSpPr>
        <p:spPr>
          <a:xfrm>
            <a:off x="6547863" y="1319553"/>
            <a:ext cx="403321" cy="403500"/>
          </a:xfrm>
          <a:custGeom>
            <a:avLst/>
            <a:gdLst/>
            <a:ahLst/>
            <a:cxnLst/>
            <a:rect l="l" t="t" r="r" b="b"/>
            <a:pathLst>
              <a:path w="403321" h="403500">
                <a:moveTo>
                  <a:pt x="0" y="201750"/>
                </a:moveTo>
                <a:cubicBezTo>
                  <a:pt x="0" y="90321"/>
                  <a:pt x="90283" y="0"/>
                  <a:pt x="201656" y="0"/>
                </a:cubicBezTo>
                <a:cubicBezTo>
                  <a:pt x="313028" y="0"/>
                  <a:pt x="403321" y="90321"/>
                  <a:pt x="403321" y="201750"/>
                </a:cubicBezTo>
                <a:cubicBezTo>
                  <a:pt x="403321" y="313170"/>
                  <a:pt x="313028" y="403500"/>
                  <a:pt x="201656" y="403500"/>
                </a:cubicBezTo>
                <a:cubicBezTo>
                  <a:pt x="90283" y="403500"/>
                  <a:pt x="0" y="313170"/>
                  <a:pt x="0" y="201750"/>
                </a:cubicBezTo>
                <a:lnTo>
                  <a:pt x="0" y="201750"/>
                </a:lnTo>
                <a:close/>
              </a:path>
            </a:pathLst>
          </a:custGeom>
          <a:solidFill>
            <a:srgbClr val="4BACC6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37" name="Freeform 24">
            <a:extLst>
              <a:ext uri="{FF2B5EF4-FFF2-40B4-BE49-F238E27FC236}">
                <a16:creationId xmlns:a16="http://schemas.microsoft.com/office/drawing/2014/main" id="{175ECB00-9B2C-A245-8A3D-B83867632C27}"/>
              </a:ext>
            </a:extLst>
          </p:cNvPr>
          <p:cNvSpPr/>
          <p:nvPr/>
        </p:nvSpPr>
        <p:spPr>
          <a:xfrm>
            <a:off x="6643237" y="1402340"/>
            <a:ext cx="232960" cy="240826"/>
          </a:xfrm>
          <a:custGeom>
            <a:avLst/>
            <a:gdLst/>
            <a:ahLst/>
            <a:cxnLst/>
            <a:rect l="l" t="t" r="r" b="b"/>
            <a:pathLst>
              <a:path w="232960" h="240826">
                <a:moveTo>
                  <a:pt x="85719" y="240826"/>
                </a:moveTo>
                <a:cubicBezTo>
                  <a:pt x="79503" y="240826"/>
                  <a:pt x="73964" y="234717"/>
                  <a:pt x="67747" y="228618"/>
                </a:cubicBezTo>
                <a:cubicBezTo>
                  <a:pt x="6226" y="150608"/>
                  <a:pt x="6226" y="150608"/>
                  <a:pt x="6226" y="150608"/>
                </a:cubicBezTo>
                <a:cubicBezTo>
                  <a:pt x="0" y="138387"/>
                  <a:pt x="0" y="126863"/>
                  <a:pt x="12443" y="120750"/>
                </a:cubicBezTo>
                <a:cubicBezTo>
                  <a:pt x="24881" y="108542"/>
                  <a:pt x="36636" y="113972"/>
                  <a:pt x="42862" y="120750"/>
                </a:cubicBezTo>
                <a:cubicBezTo>
                  <a:pt x="85719" y="175028"/>
                  <a:pt x="85719" y="175028"/>
                  <a:pt x="85719" y="175028"/>
                </a:cubicBezTo>
                <a:cubicBezTo>
                  <a:pt x="183877" y="18321"/>
                  <a:pt x="183877" y="18321"/>
                  <a:pt x="183877" y="18321"/>
                </a:cubicBezTo>
                <a:cubicBezTo>
                  <a:pt x="196324" y="6113"/>
                  <a:pt x="208079" y="0"/>
                  <a:pt x="220513" y="6113"/>
                </a:cubicBezTo>
                <a:cubicBezTo>
                  <a:pt x="232960" y="12212"/>
                  <a:pt x="232960" y="30533"/>
                  <a:pt x="226739" y="42056"/>
                </a:cubicBezTo>
                <a:cubicBezTo>
                  <a:pt x="110600" y="228618"/>
                  <a:pt x="110600" y="228618"/>
                  <a:pt x="110600" y="228618"/>
                </a:cubicBezTo>
                <a:cubicBezTo>
                  <a:pt x="104383" y="234717"/>
                  <a:pt x="98157" y="240826"/>
                  <a:pt x="85719" y="240826"/>
                </a:cubicBezTo>
              </a:path>
            </a:pathLst>
          </a:custGeom>
          <a:solidFill>
            <a:srgbClr val="FFFFFF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38" name="Freeform 25">
            <a:extLst>
              <a:ext uri="{FF2B5EF4-FFF2-40B4-BE49-F238E27FC236}">
                <a16:creationId xmlns:a16="http://schemas.microsoft.com/office/drawing/2014/main" id="{B510FA66-9A2A-044C-BAE3-1D40F542730E}"/>
              </a:ext>
            </a:extLst>
          </p:cNvPr>
          <p:cNvSpPr/>
          <p:nvPr/>
        </p:nvSpPr>
        <p:spPr>
          <a:xfrm>
            <a:off x="6542204" y="4039313"/>
            <a:ext cx="403321" cy="403500"/>
          </a:xfrm>
          <a:custGeom>
            <a:avLst/>
            <a:gdLst/>
            <a:ahLst/>
            <a:cxnLst/>
            <a:rect l="l" t="t" r="r" b="b"/>
            <a:pathLst>
              <a:path w="403321" h="403500">
                <a:moveTo>
                  <a:pt x="0" y="201750"/>
                </a:moveTo>
                <a:cubicBezTo>
                  <a:pt x="0" y="90326"/>
                  <a:pt x="90283" y="0"/>
                  <a:pt x="201656" y="0"/>
                </a:cubicBezTo>
                <a:cubicBezTo>
                  <a:pt x="313028" y="0"/>
                  <a:pt x="403321" y="90326"/>
                  <a:pt x="403321" y="201750"/>
                </a:cubicBezTo>
                <a:cubicBezTo>
                  <a:pt x="403321" y="313175"/>
                  <a:pt x="313028" y="403500"/>
                  <a:pt x="201656" y="403500"/>
                </a:cubicBezTo>
                <a:cubicBezTo>
                  <a:pt x="90283" y="403500"/>
                  <a:pt x="0" y="313175"/>
                  <a:pt x="0" y="201750"/>
                </a:cubicBezTo>
                <a:lnTo>
                  <a:pt x="0" y="201750"/>
                </a:lnTo>
                <a:close/>
              </a:path>
            </a:pathLst>
          </a:custGeom>
          <a:solidFill>
            <a:srgbClr val="8064A2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39" name="Freeform 26">
            <a:extLst>
              <a:ext uri="{FF2B5EF4-FFF2-40B4-BE49-F238E27FC236}">
                <a16:creationId xmlns:a16="http://schemas.microsoft.com/office/drawing/2014/main" id="{BA6CD39A-A0C5-074E-B61F-78F96F14C8AC}"/>
              </a:ext>
            </a:extLst>
          </p:cNvPr>
          <p:cNvSpPr/>
          <p:nvPr/>
        </p:nvSpPr>
        <p:spPr>
          <a:xfrm>
            <a:off x="6637578" y="4096705"/>
            <a:ext cx="232960" cy="240826"/>
          </a:xfrm>
          <a:custGeom>
            <a:avLst/>
            <a:gdLst/>
            <a:ahLst/>
            <a:cxnLst/>
            <a:rect l="l" t="t" r="r" b="b"/>
            <a:pathLst>
              <a:path w="232960" h="240826">
                <a:moveTo>
                  <a:pt x="85719" y="240825"/>
                </a:moveTo>
                <a:cubicBezTo>
                  <a:pt x="79503" y="240825"/>
                  <a:pt x="73964" y="234712"/>
                  <a:pt x="67747" y="228618"/>
                </a:cubicBezTo>
                <a:cubicBezTo>
                  <a:pt x="6226" y="150603"/>
                  <a:pt x="6226" y="150603"/>
                  <a:pt x="6226" y="150603"/>
                </a:cubicBezTo>
                <a:cubicBezTo>
                  <a:pt x="0" y="138382"/>
                  <a:pt x="0" y="126858"/>
                  <a:pt x="12443" y="120750"/>
                </a:cubicBezTo>
                <a:cubicBezTo>
                  <a:pt x="24881" y="108537"/>
                  <a:pt x="36636" y="113967"/>
                  <a:pt x="42862" y="120750"/>
                </a:cubicBezTo>
                <a:cubicBezTo>
                  <a:pt x="85719" y="175023"/>
                  <a:pt x="85719" y="175023"/>
                  <a:pt x="85719" y="175023"/>
                </a:cubicBezTo>
                <a:cubicBezTo>
                  <a:pt x="183877" y="18320"/>
                  <a:pt x="183877" y="18320"/>
                  <a:pt x="183877" y="18320"/>
                </a:cubicBezTo>
                <a:cubicBezTo>
                  <a:pt x="196324" y="6108"/>
                  <a:pt x="208079" y="0"/>
                  <a:pt x="220513" y="6108"/>
                </a:cubicBezTo>
                <a:cubicBezTo>
                  <a:pt x="232960" y="12207"/>
                  <a:pt x="232960" y="30528"/>
                  <a:pt x="226739" y="42051"/>
                </a:cubicBezTo>
                <a:cubicBezTo>
                  <a:pt x="110600" y="228618"/>
                  <a:pt x="110600" y="228618"/>
                  <a:pt x="110600" y="228618"/>
                </a:cubicBezTo>
                <a:cubicBezTo>
                  <a:pt x="104383" y="234712"/>
                  <a:pt x="98157" y="240825"/>
                  <a:pt x="85719" y="240825"/>
                </a:cubicBezTo>
              </a:path>
            </a:pathLst>
          </a:custGeom>
          <a:solidFill>
            <a:srgbClr val="FFFFFF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55" name="TextBox 42">
            <a:extLst>
              <a:ext uri="{FF2B5EF4-FFF2-40B4-BE49-F238E27FC236}">
                <a16:creationId xmlns:a16="http://schemas.microsoft.com/office/drawing/2014/main" id="{0D39EA46-CFBC-F64D-9334-DBB9B7FCE14C}"/>
              </a:ext>
            </a:extLst>
          </p:cNvPr>
          <p:cNvSpPr txBox="1"/>
          <p:nvPr/>
        </p:nvSpPr>
        <p:spPr>
          <a:xfrm>
            <a:off x="7198572" y="1178225"/>
            <a:ext cx="4733711" cy="2608215"/>
          </a:xfrm>
          <a:prstGeom prst="rect">
            <a:avLst/>
          </a:prstGeom>
        </p:spPr>
        <p:txBody>
          <a:bodyPr wrap="square" lIns="31750" tIns="12700" rIns="31750" bIns="12700" rtlCol="0" anchor="t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zh-CN" altLang="en-US" sz="2400" dirty="0">
                <a:solidFill>
                  <a:srgbClr val="4AACC6"/>
                </a:solidFill>
                <a:latin typeface="Microsoft YaHei"/>
                <a:ea typeface="Microsoft YaHei"/>
              </a:rPr>
              <a:t>应用服务器 </a:t>
            </a:r>
            <a:endParaRPr lang="en-US" altLang="zh-CN" sz="2400" dirty="0">
              <a:solidFill>
                <a:srgbClr val="4AACC6"/>
              </a:solidFill>
              <a:latin typeface="Microsoft YaHei"/>
              <a:ea typeface="Microsoft YaHei"/>
            </a:endParaRPr>
          </a:p>
          <a:p>
            <a:pPr latinLnBrk="1">
              <a:lnSpc>
                <a:spcPct val="150000"/>
              </a:lnSpc>
            </a:pPr>
            <a:r>
              <a:rPr lang="zh-CN" altLang="en-US" dirty="0">
                <a:latin typeface="Microsoft YaHei"/>
                <a:ea typeface="Microsoft YaHei"/>
              </a:rPr>
              <a:t>一般为</a:t>
            </a:r>
            <a:r>
              <a:rPr lang="en-US" altLang="zh-CN" dirty="0">
                <a:latin typeface="Microsoft YaHei"/>
                <a:ea typeface="Microsoft YaHei"/>
              </a:rPr>
              <a:t>MVC</a:t>
            </a:r>
            <a:r>
              <a:rPr lang="zh-CN" altLang="en-US" dirty="0">
                <a:latin typeface="Microsoft YaHei"/>
                <a:ea typeface="Microsoft YaHei"/>
              </a:rPr>
              <a:t>架构，应用所有模块的业务代码都耦合在一个工程内，优点是项目初建时速度快；缺点时牵一发而动全身，随着业务逐渐扩张，维护困难，横向扩展能力较差。此架构下可以通过</a:t>
            </a:r>
            <a:r>
              <a:rPr lang="zh-CN" altLang="en-US" b="1" dirty="0">
                <a:solidFill>
                  <a:srgbClr val="FF0000"/>
                </a:solidFill>
                <a:latin typeface="Microsoft YaHei"/>
                <a:ea typeface="Microsoft YaHei"/>
              </a:rPr>
              <a:t>优化</a:t>
            </a:r>
            <a:r>
              <a:rPr lang="en-US" altLang="zh-CN" b="1" dirty="0">
                <a:solidFill>
                  <a:srgbClr val="FF0000"/>
                </a:solidFill>
                <a:latin typeface="Microsoft YaHei"/>
                <a:ea typeface="Microsoft YaHei"/>
              </a:rPr>
              <a:t>SQL</a:t>
            </a:r>
            <a:r>
              <a:rPr lang="zh-CN" altLang="en-US" dirty="0">
                <a:latin typeface="Microsoft YaHei"/>
                <a:ea typeface="Microsoft YaHei"/>
              </a:rPr>
              <a:t>实现部分的性能提升。</a:t>
            </a:r>
            <a:endParaRPr lang="en-US" altLang="zh-CN" dirty="0">
              <a:latin typeface="Microsoft YaHei"/>
              <a:ea typeface="Microsoft YaHei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6D4B744-B7F9-9A4D-B8C1-75BEE5DC9B8F}"/>
              </a:ext>
            </a:extLst>
          </p:cNvPr>
          <p:cNvSpPr/>
          <p:nvPr/>
        </p:nvSpPr>
        <p:spPr>
          <a:xfrm>
            <a:off x="998734" y="1372067"/>
            <a:ext cx="4974088" cy="1319573"/>
          </a:xfrm>
          <a:prstGeom prst="rect">
            <a:avLst/>
          </a:prstGeom>
          <a:solidFill>
            <a:srgbClr val="F79646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pPr algn="ctr"/>
            <a:r>
              <a:rPr kumimoji="1" lang="zh-CN" altLang="en-US" sz="2400" dirty="0">
                <a:solidFill>
                  <a:schemeClr val="bg1"/>
                </a:solidFill>
              </a:rPr>
              <a:t>用户</a:t>
            </a:r>
            <a:r>
              <a:rPr kumimoji="1" lang="en-US" altLang="zh-CN" sz="2400" dirty="0">
                <a:solidFill>
                  <a:schemeClr val="bg1"/>
                </a:solidFill>
              </a:rPr>
              <a:t>/</a:t>
            </a:r>
            <a:r>
              <a:rPr kumimoji="1" lang="zh-CN" altLang="en-US" sz="2400" dirty="0">
                <a:solidFill>
                  <a:schemeClr val="bg1"/>
                </a:solidFill>
              </a:rPr>
              <a:t>渠道</a:t>
            </a:r>
            <a:r>
              <a:rPr kumimoji="1" lang="en-US" altLang="zh-CN" sz="2400" dirty="0">
                <a:solidFill>
                  <a:schemeClr val="bg1"/>
                </a:solidFill>
              </a:rPr>
              <a:t>/</a:t>
            </a:r>
            <a:r>
              <a:rPr kumimoji="1" lang="zh-CN" altLang="en-US" sz="2400" dirty="0">
                <a:solidFill>
                  <a:schemeClr val="bg1"/>
                </a:solidFill>
              </a:rPr>
              <a:t>产品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6E1B367-E7D5-BA4C-AC6D-65ECC02298AA}"/>
              </a:ext>
            </a:extLst>
          </p:cNvPr>
          <p:cNvSpPr/>
          <p:nvPr/>
        </p:nvSpPr>
        <p:spPr>
          <a:xfrm>
            <a:off x="998734" y="3198862"/>
            <a:ext cx="4974088" cy="1319573"/>
          </a:xfrm>
          <a:prstGeom prst="rect">
            <a:avLst/>
          </a:prstGeom>
          <a:solidFill>
            <a:srgbClr val="4BACC6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lIns="127000" rIns="127000" rtlCol="0" anchor="ctr"/>
          <a:lstStyle/>
          <a:p>
            <a:endParaRPr lang="zh-CN" altLang="en-US" sz="110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5AA117C-6978-0B49-87A4-0D08CF9AD6EE}"/>
              </a:ext>
            </a:extLst>
          </p:cNvPr>
          <p:cNvSpPr/>
          <p:nvPr/>
        </p:nvSpPr>
        <p:spPr>
          <a:xfrm>
            <a:off x="1276448" y="3459438"/>
            <a:ext cx="1019121" cy="864454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支付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模块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914EB50-4EA7-C049-B3E6-8EE76F9D1396}"/>
              </a:ext>
            </a:extLst>
          </p:cNvPr>
          <p:cNvSpPr/>
          <p:nvPr/>
        </p:nvSpPr>
        <p:spPr>
          <a:xfrm>
            <a:off x="2494434" y="3480514"/>
            <a:ext cx="1095455" cy="843377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协议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模块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37690F8-AFCE-494F-8E37-A965FAFEFB22}"/>
              </a:ext>
            </a:extLst>
          </p:cNvPr>
          <p:cNvSpPr/>
          <p:nvPr/>
        </p:nvSpPr>
        <p:spPr>
          <a:xfrm>
            <a:off x="3788754" y="3480515"/>
            <a:ext cx="1095455" cy="843376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清算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模块</a:t>
            </a:r>
          </a:p>
        </p:txBody>
      </p:sp>
      <p:sp>
        <p:nvSpPr>
          <p:cNvPr id="72" name="右箭头 71">
            <a:extLst>
              <a:ext uri="{FF2B5EF4-FFF2-40B4-BE49-F238E27FC236}">
                <a16:creationId xmlns:a16="http://schemas.microsoft.com/office/drawing/2014/main" id="{D258037E-2C8E-4547-B09E-A8A53C29FD31}"/>
              </a:ext>
            </a:extLst>
          </p:cNvPr>
          <p:cNvSpPr/>
          <p:nvPr/>
        </p:nvSpPr>
        <p:spPr>
          <a:xfrm rot="5400000">
            <a:off x="3216023" y="2553715"/>
            <a:ext cx="422573" cy="770296"/>
          </a:xfrm>
          <a:prstGeom prst="rightArrow">
            <a:avLst/>
          </a:prstGeom>
          <a:solidFill>
            <a:srgbClr val="F79646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rot="0" spcFirstLastPara="0" vertOverflow="overflow" horzOverflow="overflow" vert="horz" wrap="square" lIns="127000" tIns="45720" rIns="127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73" name="右箭头 72">
            <a:extLst>
              <a:ext uri="{FF2B5EF4-FFF2-40B4-BE49-F238E27FC236}">
                <a16:creationId xmlns:a16="http://schemas.microsoft.com/office/drawing/2014/main" id="{9B45B41C-788B-A848-893C-6142783986D3}"/>
              </a:ext>
            </a:extLst>
          </p:cNvPr>
          <p:cNvSpPr/>
          <p:nvPr/>
        </p:nvSpPr>
        <p:spPr>
          <a:xfrm rot="5400000">
            <a:off x="3216023" y="4386899"/>
            <a:ext cx="422573" cy="770296"/>
          </a:xfrm>
          <a:prstGeom prst="rightArrow">
            <a:avLst/>
          </a:prstGeom>
          <a:solidFill>
            <a:srgbClr val="4BACC6"/>
          </a:solidFill>
          <a:ln w="6350">
            <a:solidFill>
              <a:srgbClr val="FFFFFF">
                <a:alpha val="0"/>
              </a:srgbClr>
            </a:solidFill>
            <a:prstDash val="solid"/>
            <a:miter/>
          </a:ln>
        </p:spPr>
        <p:txBody>
          <a:bodyPr rot="0" spcFirstLastPara="0" vertOverflow="overflow" horzOverflow="overflow" vert="horz" wrap="square" lIns="127000" tIns="45720" rIns="127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10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7BFCA0B-432A-C147-947A-E75CA451B8AA}"/>
              </a:ext>
            </a:extLst>
          </p:cNvPr>
          <p:cNvSpPr/>
          <p:nvPr/>
        </p:nvSpPr>
        <p:spPr>
          <a:xfrm>
            <a:off x="1276448" y="5268018"/>
            <a:ext cx="1019121" cy="864454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支付表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81453332-B560-904A-9D9B-6E2F756D9BB1}"/>
              </a:ext>
            </a:extLst>
          </p:cNvPr>
          <p:cNvSpPr/>
          <p:nvPr/>
        </p:nvSpPr>
        <p:spPr>
          <a:xfrm>
            <a:off x="2494434" y="5289094"/>
            <a:ext cx="1095455" cy="843377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协议表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DCC28339-A7E8-EA40-AEE8-33723F64AE08}"/>
              </a:ext>
            </a:extLst>
          </p:cNvPr>
          <p:cNvSpPr/>
          <p:nvPr/>
        </p:nvSpPr>
        <p:spPr>
          <a:xfrm>
            <a:off x="3788754" y="5289095"/>
            <a:ext cx="1095455" cy="843376"/>
          </a:xfrm>
          <a:prstGeom prst="rect">
            <a:avLst/>
          </a:prstGeom>
          <a:solidFill>
            <a:schemeClr val="tx1">
              <a:lumMod val="50000"/>
              <a:lumOff val="50000"/>
              <a:alpha val="54000"/>
            </a:schemeClr>
          </a:solidFill>
          <a:ln>
            <a:solidFill>
              <a:srgbClr val="FFFFFF">
                <a:alpha val="3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清算表</a:t>
            </a:r>
          </a:p>
        </p:txBody>
      </p:sp>
      <p:sp>
        <p:nvSpPr>
          <p:cNvPr id="82" name="TextBox 42">
            <a:extLst>
              <a:ext uri="{FF2B5EF4-FFF2-40B4-BE49-F238E27FC236}">
                <a16:creationId xmlns:a16="http://schemas.microsoft.com/office/drawing/2014/main" id="{CBD93C15-7AEF-5A4A-9446-30ED4C449077}"/>
              </a:ext>
            </a:extLst>
          </p:cNvPr>
          <p:cNvSpPr txBox="1"/>
          <p:nvPr/>
        </p:nvSpPr>
        <p:spPr>
          <a:xfrm>
            <a:off x="7182479" y="3934435"/>
            <a:ext cx="4729180" cy="2192716"/>
          </a:xfrm>
          <a:prstGeom prst="rect">
            <a:avLst/>
          </a:prstGeom>
        </p:spPr>
        <p:txBody>
          <a:bodyPr wrap="square" lIns="31750" tIns="12700" rIns="31750" bIns="12700" rtlCol="0" anchor="t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zh-CN" altLang="en-US" sz="2400" dirty="0">
                <a:solidFill>
                  <a:srgbClr val="8063A3"/>
                </a:solidFill>
                <a:latin typeface="Microsoft YaHei"/>
                <a:ea typeface="Microsoft YaHei"/>
              </a:rPr>
              <a:t>数据库</a:t>
            </a:r>
            <a:endParaRPr lang="en-US" altLang="zh-CN" sz="2400" dirty="0">
              <a:solidFill>
                <a:srgbClr val="8063A3"/>
              </a:solidFill>
              <a:latin typeface="Microsoft YaHei"/>
              <a:ea typeface="Microsoft YaHei"/>
            </a:endParaRPr>
          </a:p>
          <a:p>
            <a:pPr latinLnBrk="1">
              <a:lnSpc>
                <a:spcPct val="150000"/>
              </a:lnSpc>
            </a:pPr>
            <a:r>
              <a:rPr lang="zh-CN" altLang="en-US" dirty="0">
                <a:latin typeface="Microsoft YaHei"/>
                <a:ea typeface="Microsoft YaHei"/>
              </a:rPr>
              <a:t>应用所有的业务数据都放在一个数据库中，在项目初期仅体现在耦合性上存在缺陷；随着业务量的上升，性能瓶颈逐渐暴露。此架构下可以通过</a:t>
            </a:r>
            <a:r>
              <a:rPr lang="zh-CN" altLang="en-US" b="1" dirty="0">
                <a:solidFill>
                  <a:srgbClr val="FF0000"/>
                </a:solidFill>
                <a:latin typeface="Microsoft YaHei"/>
                <a:ea typeface="Microsoft YaHei"/>
              </a:rPr>
              <a:t>添加索引</a:t>
            </a:r>
            <a:r>
              <a:rPr lang="zh-CN" altLang="en-US" dirty="0">
                <a:latin typeface="Microsoft YaHei"/>
                <a:ea typeface="Microsoft YaHei"/>
              </a:rPr>
              <a:t>实现部分的性能提升。</a:t>
            </a:r>
            <a:endParaRPr lang="en-US" dirty="0">
              <a:latin typeface="Microsoft YaHei"/>
              <a:ea typeface="Microsoft YaHei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9FD6E1B0-528C-EB4B-9A90-C29E9181C1BD}"/>
              </a:ext>
            </a:extLst>
          </p:cNvPr>
          <p:cNvSpPr/>
          <p:nvPr/>
        </p:nvSpPr>
        <p:spPr>
          <a:xfrm>
            <a:off x="4884209" y="3540052"/>
            <a:ext cx="972885" cy="709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1">
              <a:lnSpc>
                <a:spcPct val="116199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"/>
                <a:ea typeface="Microsoft YaHei"/>
              </a:rPr>
              <a:t>应用服务器 </a:t>
            </a:r>
            <a:endParaRPr lang="en-US" altLang="zh-CN" dirty="0">
              <a:solidFill>
                <a:schemeClr val="bg1"/>
              </a:solidFill>
              <a:latin typeface="Microsoft YaHei"/>
              <a:ea typeface="Microsoft YaHei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2FD36A7-08B3-294B-A9F1-BB6583A97602}"/>
              </a:ext>
            </a:extLst>
          </p:cNvPr>
          <p:cNvSpPr/>
          <p:nvPr/>
        </p:nvSpPr>
        <p:spPr>
          <a:xfrm>
            <a:off x="5024105" y="5489840"/>
            <a:ext cx="877163" cy="388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"/>
                <a:ea typeface="Microsoft YaHei"/>
              </a:rPr>
              <a:t>数据库</a:t>
            </a:r>
            <a:endParaRPr lang="en-US" altLang="zh-CN" dirty="0">
              <a:solidFill>
                <a:schemeClr val="bg1"/>
              </a:solidFill>
              <a:latin typeface="Microsoft YaHei"/>
              <a:ea typeface="Microsoft YaHei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55451ED-CB0C-794D-924C-9D28BC8F60DB}"/>
              </a:ext>
            </a:extLst>
          </p:cNvPr>
          <p:cNvSpPr txBox="1"/>
          <p:nvPr/>
        </p:nvSpPr>
        <p:spPr>
          <a:xfrm>
            <a:off x="4336481" y="262254"/>
            <a:ext cx="7678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单体单库架构</a:t>
            </a:r>
            <a:r>
              <a:rPr kumimoji="1"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kumimoji="1"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优化</a:t>
            </a:r>
            <a:r>
              <a:rPr kumimoji="1"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r>
              <a:rPr kumimoji="1"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、添加索引</a:t>
            </a:r>
            <a:r>
              <a:rPr kumimoji="1"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endParaRPr kumimoji="1"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410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1847</Words>
  <Application>Microsoft Macintosh PowerPoint</Application>
  <PresentationFormat>宽屏</PresentationFormat>
  <Paragraphs>463</Paragraphs>
  <Slides>39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等线</vt:lpstr>
      <vt:lpstr>等线 Light</vt:lpstr>
      <vt:lpstr>Microsoft YaHei</vt:lpstr>
      <vt:lpstr>Microsoft YaHei, PingFang SC, sans serif</vt:lpstr>
      <vt:lpstr>PingFang SC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356</cp:revision>
  <dcterms:created xsi:type="dcterms:W3CDTF">2020-02-11T06:18:36Z</dcterms:created>
  <dcterms:modified xsi:type="dcterms:W3CDTF">2020-03-01T11:36:40Z</dcterms:modified>
</cp:coreProperties>
</file>