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2" r:id="rId4"/>
    <p:sldId id="261" r:id="rId5"/>
    <p:sldId id="263" r:id="rId6"/>
    <p:sldId id="259" r:id="rId7"/>
    <p:sldId id="260"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342"/>
  </p:normalViewPr>
  <p:slideViewPr>
    <p:cSldViewPr snapToGrid="0" snapToObjects="1">
      <p:cViewPr varScale="1">
        <p:scale>
          <a:sx n="98" d="100"/>
          <a:sy n="98" d="100"/>
        </p:scale>
        <p:origin x="11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287FD-D882-9148-94A3-A2E7DAB56A86}" type="datetimeFigureOut">
              <a:rPr kumimoji="1" lang="zh-CN" altLang="en-US" smtClean="0"/>
              <a:t>2020/10/27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DFFB6-5E08-2A42-96F6-418B3A9A0536}" type="slidenum">
              <a:rPr kumimoji="1" lang="zh-CN" altLang="en-US" smtClean="0"/>
              <a:t>‹#›</a:t>
            </a:fld>
            <a:endParaRPr kumimoji="1" lang="zh-CN" altLang="en-US"/>
          </a:p>
        </p:txBody>
      </p:sp>
    </p:spTree>
    <p:extLst>
      <p:ext uri="{BB962C8B-B14F-4D97-AF65-F5344CB8AC3E}">
        <p14:creationId xmlns:p14="http://schemas.microsoft.com/office/powerpoint/2010/main" val="108105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3DDFFB6-5E08-2A42-96F6-418B3A9A0536}" type="slidenum">
              <a:rPr kumimoji="1" lang="zh-CN" altLang="en-US" smtClean="0"/>
              <a:t>1</a:t>
            </a:fld>
            <a:endParaRPr kumimoji="1" lang="zh-CN" altLang="en-US"/>
          </a:p>
        </p:txBody>
      </p:sp>
    </p:spTree>
    <p:extLst>
      <p:ext uri="{BB962C8B-B14F-4D97-AF65-F5344CB8AC3E}">
        <p14:creationId xmlns:p14="http://schemas.microsoft.com/office/powerpoint/2010/main" val="291990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云是和本地相对的，传统的应用必须跑在本地服务器上，现在流行的应用都跑在云端，云包含了</a:t>
            </a:r>
            <a:r>
              <a:rPr lang="en" altLang="zh-CN" sz="1200" b="0" i="0" u="none" strike="noStrike" kern="1200" dirty="0">
                <a:solidFill>
                  <a:schemeClr val="tx1"/>
                </a:solidFill>
                <a:effectLst/>
                <a:latin typeface="+mn-lt"/>
                <a:ea typeface="+mn-ea"/>
                <a:cs typeface="+mn-cs"/>
              </a:rPr>
              <a:t>IaaS,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PaaS</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SaaS</a:t>
            </a:r>
            <a:r>
              <a:rPr lang="zh-CN" altLang="e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原生就是土生土长的意思，我们在开始设计应用的时候就考虑到应用将来是运行云环境里面的，要充分利用云资源的优点，比如️云服务的</a:t>
            </a:r>
            <a:r>
              <a:rPr lang="zh-CN" altLang="en-US" sz="1200" b="1" i="0" u="none" strike="noStrike" kern="1200" dirty="0">
                <a:solidFill>
                  <a:schemeClr val="tx1"/>
                </a:solidFill>
                <a:effectLst/>
                <a:latin typeface="+mn-lt"/>
                <a:ea typeface="+mn-ea"/>
                <a:cs typeface="+mn-cs"/>
              </a:rPr>
              <a:t>弹性</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分布式</a:t>
            </a:r>
            <a:r>
              <a:rPr lang="zh-CN" altLang="en-US" sz="1200" b="0" i="0" u="none" strike="noStrike" kern="1200" dirty="0">
                <a:solidFill>
                  <a:schemeClr val="tx1"/>
                </a:solidFill>
                <a:effectLst/>
                <a:latin typeface="+mn-lt"/>
                <a:ea typeface="+mn-ea"/>
                <a:cs typeface="+mn-cs"/>
              </a:rPr>
              <a:t>优势。</a:t>
            </a:r>
            <a:endParaRPr lang="en-US" altLang="zh-CN"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微服务</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微服务解决的是我们软件开发中一直追求的</a:t>
            </a:r>
            <a:r>
              <a:rPr lang="zh-CN" altLang="en-US" sz="1200" b="1" i="0" u="none" strike="noStrike" kern="1200" dirty="0">
                <a:solidFill>
                  <a:schemeClr val="tx1"/>
                </a:solidFill>
                <a:effectLst/>
                <a:latin typeface="+mn-lt"/>
                <a:ea typeface="+mn-ea"/>
                <a:cs typeface="+mn-cs"/>
              </a:rPr>
              <a:t>低耦合</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高内聚</a:t>
            </a:r>
            <a:r>
              <a:rPr lang="zh-CN" altLang="en-US" sz="1200" b="0" i="0" u="none" strike="noStrike" kern="1200" dirty="0">
                <a:solidFill>
                  <a:schemeClr val="tx1"/>
                </a:solidFill>
                <a:effectLst/>
                <a:latin typeface="+mn-lt"/>
                <a:ea typeface="+mn-ea"/>
                <a:cs typeface="+mn-cs"/>
              </a:rPr>
              <a:t>，微服务可以解决这个问题，微服务的本质是把一块大饼分成若干块低耦合的小饼，比如一块小饼专门负责接收外部的数据，一块小饼专门负责响应前台的操作，小饼可以进一步拆分，比如负责接收外部数据的小饼可以继续分成多块负责接收不同类型数据的小饼，这样每个小饼出问题了，其它小饼还能正常对外提供服务。</a:t>
            </a:r>
          </a:p>
          <a:p>
            <a:r>
              <a:rPr lang="en" altLang="zh-CN" sz="1200" b="1" i="0" u="none" strike="noStrike" kern="1200" dirty="0">
                <a:solidFill>
                  <a:schemeClr val="tx1"/>
                </a:solidFill>
                <a:effectLst/>
                <a:latin typeface="+mn-lt"/>
                <a:ea typeface="+mn-ea"/>
                <a:cs typeface="+mn-cs"/>
              </a:rPr>
              <a:t>DevOps</a:t>
            </a:r>
            <a:br>
              <a:rPr lang="en" altLang="zh-CN" sz="1200" b="0" i="0" u="none" strike="noStrike" kern="1200" dirty="0">
                <a:solidFill>
                  <a:schemeClr val="tx1"/>
                </a:solidFill>
                <a:effectLst/>
                <a:latin typeface="+mn-lt"/>
                <a:ea typeface="+mn-ea"/>
                <a:cs typeface="+mn-cs"/>
              </a:rPr>
            </a:br>
            <a:r>
              <a:rPr lang="en" altLang="zh-CN" sz="1200" b="0" i="0" u="none" strike="noStrike" kern="1200" dirty="0">
                <a:solidFill>
                  <a:schemeClr val="tx1"/>
                </a:solidFill>
                <a:effectLst/>
                <a:latin typeface="+mn-lt"/>
                <a:ea typeface="+mn-ea"/>
                <a:cs typeface="+mn-cs"/>
              </a:rPr>
              <a:t>DevOps</a:t>
            </a:r>
            <a:r>
              <a:rPr lang="zh-CN" altLang="en-US" sz="1200" b="0" i="0" u="none" strike="noStrike" kern="1200" dirty="0">
                <a:solidFill>
                  <a:schemeClr val="tx1"/>
                </a:solidFill>
                <a:effectLst/>
                <a:latin typeface="+mn-lt"/>
                <a:ea typeface="+mn-ea"/>
                <a:cs typeface="+mn-cs"/>
              </a:rPr>
              <a:t>的意思就是</a:t>
            </a:r>
            <a:r>
              <a:rPr lang="zh-CN" altLang="en-US" sz="1200" b="1" i="0" u="none" strike="noStrike" kern="1200" dirty="0">
                <a:solidFill>
                  <a:schemeClr val="tx1"/>
                </a:solidFill>
                <a:effectLst/>
                <a:latin typeface="+mn-lt"/>
                <a:ea typeface="+mn-ea"/>
                <a:cs typeface="+mn-cs"/>
              </a:rPr>
              <a:t>开发和运维</a:t>
            </a:r>
            <a:r>
              <a:rPr lang="zh-CN" altLang="en-US" sz="1200" b="0" i="0" u="none" strike="noStrike" kern="1200" dirty="0">
                <a:solidFill>
                  <a:schemeClr val="tx1"/>
                </a:solidFill>
                <a:effectLst/>
                <a:latin typeface="+mn-lt"/>
                <a:ea typeface="+mn-ea"/>
                <a:cs typeface="+mn-cs"/>
              </a:rPr>
              <a:t>不再是分开的两个团队，而是你中有我，我中有你的一个团队。我们现在开发和运维已经是一个团队了，但是运维方面的知识和经验还需要持续提高。</a:t>
            </a:r>
          </a:p>
          <a:p>
            <a:r>
              <a:rPr lang="zh-CN" altLang="en-US" sz="1200" b="1" i="0" u="none" strike="noStrike" kern="1200" dirty="0">
                <a:solidFill>
                  <a:schemeClr val="tx1"/>
                </a:solidFill>
                <a:effectLst/>
                <a:latin typeface="+mn-lt"/>
                <a:ea typeface="+mn-ea"/>
                <a:cs typeface="+mn-cs"/>
              </a:rPr>
              <a:t>持续交付</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持续交付的意思就是在不影响用户使用服务的前提下频繁把新功能发布给用户使用，要做到这点非常非常难。我们现在两周一个版本，每次上线之后都会给不同的用户造成不同程度的影响。</a:t>
            </a:r>
          </a:p>
          <a:p>
            <a:r>
              <a:rPr lang="zh-CN" altLang="en-US" sz="1200" b="1" i="0" u="none" strike="noStrike" kern="1200" dirty="0">
                <a:solidFill>
                  <a:schemeClr val="tx1"/>
                </a:solidFill>
                <a:effectLst/>
                <a:latin typeface="+mn-lt"/>
                <a:ea typeface="+mn-ea"/>
                <a:cs typeface="+mn-cs"/>
              </a:rPr>
              <a:t>容器化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容器化的好处在于运维的时候不需要再关心每个服务所使用的技术栈了，每个服务都被无差别地封装在容器里，可以被无差别地管理和维护，现在比较流行的工具是</a:t>
            </a:r>
            <a:r>
              <a:rPr lang="en"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k8s</a:t>
            </a:r>
            <a:r>
              <a:rPr lang="zh-CN" altLang="e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所以你也可以简单地把云原生理解为：</a:t>
            </a:r>
            <a:r>
              <a:rPr lang="zh-CN" altLang="en-US" sz="1200" b="1" i="0" u="none" strike="noStrike" kern="1200" dirty="0">
                <a:solidFill>
                  <a:schemeClr val="tx1"/>
                </a:solidFill>
                <a:effectLst/>
                <a:latin typeface="+mn-lt"/>
                <a:ea typeface="+mn-ea"/>
                <a:cs typeface="+mn-cs"/>
              </a:rPr>
              <a:t>云原生 </a:t>
            </a:r>
            <a:r>
              <a:rPr lang="en-US" altLang="zh-CN" sz="1200" b="1" i="0" u="none" strike="noStrike" kern="1200" dirty="0">
                <a:solidFill>
                  <a:schemeClr val="tx1"/>
                </a:solidFill>
                <a:effectLst/>
                <a:latin typeface="+mn-lt"/>
                <a:ea typeface="+mn-ea"/>
                <a:cs typeface="+mn-cs"/>
              </a:rPr>
              <a:t>= </a:t>
            </a:r>
            <a:r>
              <a:rPr lang="zh-CN" altLang="en-US" sz="1200" b="1" i="0" u="none" strike="noStrike" kern="1200" dirty="0">
                <a:solidFill>
                  <a:schemeClr val="tx1"/>
                </a:solidFill>
                <a:effectLst/>
                <a:latin typeface="+mn-lt"/>
                <a:ea typeface="+mn-ea"/>
                <a:cs typeface="+mn-cs"/>
              </a:rPr>
              <a:t>微服务 </a:t>
            </a:r>
            <a:r>
              <a:rPr lang="en-US" altLang="zh-CN" sz="1200" b="1" i="0" u="none" strike="noStrike" kern="1200" dirty="0">
                <a:solidFill>
                  <a:schemeClr val="tx1"/>
                </a:solidFill>
                <a:effectLst/>
                <a:latin typeface="+mn-lt"/>
                <a:ea typeface="+mn-ea"/>
                <a:cs typeface="+mn-cs"/>
              </a:rPr>
              <a:t>+ </a:t>
            </a:r>
            <a:r>
              <a:rPr lang="en" altLang="zh-CN" sz="1200" b="1" i="0" u="none" strike="noStrike" kern="1200" dirty="0">
                <a:solidFill>
                  <a:schemeClr val="tx1"/>
                </a:solidFill>
                <a:effectLst/>
                <a:latin typeface="+mn-lt"/>
                <a:ea typeface="+mn-ea"/>
                <a:cs typeface="+mn-cs"/>
              </a:rPr>
              <a:t>DevOps + </a:t>
            </a:r>
            <a:r>
              <a:rPr lang="zh-CN" altLang="en-US" sz="1200" b="1" i="0" u="none" strike="noStrike" kern="1200" dirty="0">
                <a:solidFill>
                  <a:schemeClr val="tx1"/>
                </a:solidFill>
                <a:effectLst/>
                <a:latin typeface="+mn-lt"/>
                <a:ea typeface="+mn-ea"/>
                <a:cs typeface="+mn-cs"/>
              </a:rPr>
              <a:t>持续交付 </a:t>
            </a:r>
            <a:r>
              <a:rPr lang="en-US" altLang="zh-CN" sz="1200" b="1" i="0" u="none" strike="noStrike" kern="1200" dirty="0">
                <a:solidFill>
                  <a:schemeClr val="tx1"/>
                </a:solidFill>
                <a:effectLst/>
                <a:latin typeface="+mn-lt"/>
                <a:ea typeface="+mn-ea"/>
                <a:cs typeface="+mn-cs"/>
              </a:rPr>
              <a:t>+ </a:t>
            </a:r>
            <a:r>
              <a:rPr lang="zh-CN" altLang="en-US" sz="1200" b="1" i="0" u="none" strike="noStrike" kern="1200" dirty="0">
                <a:solidFill>
                  <a:schemeClr val="tx1"/>
                </a:solidFill>
                <a:effectLst/>
                <a:latin typeface="+mn-lt"/>
                <a:ea typeface="+mn-ea"/>
                <a:cs typeface="+mn-cs"/>
              </a:rPr>
              <a:t>容器化</a:t>
            </a:r>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3DDFFB6-5E08-2A42-96F6-418B3A9A0536}" type="slidenum">
              <a:rPr kumimoji="1" lang="zh-CN" altLang="en-US" smtClean="0"/>
              <a:t>2</a:t>
            </a:fld>
            <a:endParaRPr kumimoji="1" lang="zh-CN" altLang="en-US"/>
          </a:p>
        </p:txBody>
      </p:sp>
    </p:spTree>
    <p:extLst>
      <p:ext uri="{BB962C8B-B14F-4D97-AF65-F5344CB8AC3E}">
        <p14:creationId xmlns:p14="http://schemas.microsoft.com/office/powerpoint/2010/main" val="82002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云是和本地相对的，传统的应用必须跑在本地服务器上，现在流行的应用都跑在云端，云包含了</a:t>
            </a:r>
            <a:r>
              <a:rPr lang="en" altLang="zh-CN" sz="1200" b="0" i="0" u="none" strike="noStrike" kern="1200" dirty="0">
                <a:solidFill>
                  <a:schemeClr val="tx1"/>
                </a:solidFill>
                <a:effectLst/>
                <a:latin typeface="+mn-lt"/>
                <a:ea typeface="+mn-ea"/>
                <a:cs typeface="+mn-cs"/>
              </a:rPr>
              <a:t>IaaS,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PaaS</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SaaS</a:t>
            </a:r>
            <a:r>
              <a:rPr lang="zh-CN" altLang="e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原生就是土生土长的意思，我们在开始设计应用的时候就考虑到应用将来是运行云环境里面的，要充分利用云资源的优点，比如️云服务的</a:t>
            </a:r>
            <a:r>
              <a:rPr lang="zh-CN" altLang="en-US" sz="1200" b="1" i="0" u="none" strike="noStrike" kern="1200" dirty="0">
                <a:solidFill>
                  <a:schemeClr val="tx1"/>
                </a:solidFill>
                <a:effectLst/>
                <a:latin typeface="+mn-lt"/>
                <a:ea typeface="+mn-ea"/>
                <a:cs typeface="+mn-cs"/>
              </a:rPr>
              <a:t>弹性</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分布式</a:t>
            </a:r>
            <a:r>
              <a:rPr lang="zh-CN" altLang="en-US" sz="1200" b="0" i="0" u="none" strike="noStrike" kern="1200" dirty="0">
                <a:solidFill>
                  <a:schemeClr val="tx1"/>
                </a:solidFill>
                <a:effectLst/>
                <a:latin typeface="+mn-lt"/>
                <a:ea typeface="+mn-ea"/>
                <a:cs typeface="+mn-cs"/>
              </a:rPr>
              <a:t>优势。</a:t>
            </a:r>
            <a:endParaRPr lang="en-US" altLang="zh-CN"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微服务</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微服务解决的是我们软件开发中一直追求的</a:t>
            </a:r>
            <a:r>
              <a:rPr lang="zh-CN" altLang="en-US" sz="1200" b="1" i="0" u="none" strike="noStrike" kern="1200" dirty="0">
                <a:solidFill>
                  <a:schemeClr val="tx1"/>
                </a:solidFill>
                <a:effectLst/>
                <a:latin typeface="+mn-lt"/>
                <a:ea typeface="+mn-ea"/>
                <a:cs typeface="+mn-cs"/>
              </a:rPr>
              <a:t>低耦合</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高内聚</a:t>
            </a:r>
            <a:r>
              <a:rPr lang="zh-CN" altLang="en-US" sz="1200" b="0" i="0" u="none" strike="noStrike" kern="1200" dirty="0">
                <a:solidFill>
                  <a:schemeClr val="tx1"/>
                </a:solidFill>
                <a:effectLst/>
                <a:latin typeface="+mn-lt"/>
                <a:ea typeface="+mn-ea"/>
                <a:cs typeface="+mn-cs"/>
              </a:rPr>
              <a:t>，微服务可以解决这个问题，微服务的本质是把一块大饼分成若干块低耦合的小饼，比如一块小饼专门负责接收外部的数据，一块小饼专门负责响应前台的操作，小饼可以进一步拆分，比如负责接收外部数据的小饼可以继续分成多块负责接收不同类型数据的小饼，这样每个小饼出问题了，其它小饼还能正常对外提供服务。</a:t>
            </a:r>
          </a:p>
          <a:p>
            <a:r>
              <a:rPr lang="en" altLang="zh-CN" sz="1200" b="1" i="0" u="none" strike="noStrike" kern="1200" dirty="0">
                <a:solidFill>
                  <a:schemeClr val="tx1"/>
                </a:solidFill>
                <a:effectLst/>
                <a:latin typeface="+mn-lt"/>
                <a:ea typeface="+mn-ea"/>
                <a:cs typeface="+mn-cs"/>
              </a:rPr>
              <a:t>DevOps</a:t>
            </a:r>
            <a:br>
              <a:rPr lang="en" altLang="zh-CN" sz="1200" b="0" i="0" u="none" strike="noStrike" kern="1200" dirty="0">
                <a:solidFill>
                  <a:schemeClr val="tx1"/>
                </a:solidFill>
                <a:effectLst/>
                <a:latin typeface="+mn-lt"/>
                <a:ea typeface="+mn-ea"/>
                <a:cs typeface="+mn-cs"/>
              </a:rPr>
            </a:br>
            <a:r>
              <a:rPr lang="en" altLang="zh-CN" sz="1200" b="0" i="0" u="none" strike="noStrike" kern="1200" dirty="0">
                <a:solidFill>
                  <a:schemeClr val="tx1"/>
                </a:solidFill>
                <a:effectLst/>
                <a:latin typeface="+mn-lt"/>
                <a:ea typeface="+mn-ea"/>
                <a:cs typeface="+mn-cs"/>
              </a:rPr>
              <a:t>DevOps</a:t>
            </a:r>
            <a:r>
              <a:rPr lang="zh-CN" altLang="en-US" sz="1200" b="0" i="0" u="none" strike="noStrike" kern="1200" dirty="0">
                <a:solidFill>
                  <a:schemeClr val="tx1"/>
                </a:solidFill>
                <a:effectLst/>
                <a:latin typeface="+mn-lt"/>
                <a:ea typeface="+mn-ea"/>
                <a:cs typeface="+mn-cs"/>
              </a:rPr>
              <a:t>的意思就是</a:t>
            </a:r>
            <a:r>
              <a:rPr lang="zh-CN" altLang="en-US" sz="1200" b="1" i="0" u="none" strike="noStrike" kern="1200" dirty="0">
                <a:solidFill>
                  <a:schemeClr val="tx1"/>
                </a:solidFill>
                <a:effectLst/>
                <a:latin typeface="+mn-lt"/>
                <a:ea typeface="+mn-ea"/>
                <a:cs typeface="+mn-cs"/>
              </a:rPr>
              <a:t>开发和运维</a:t>
            </a:r>
            <a:r>
              <a:rPr lang="zh-CN" altLang="en-US" sz="1200" b="0" i="0" u="none" strike="noStrike" kern="1200" dirty="0">
                <a:solidFill>
                  <a:schemeClr val="tx1"/>
                </a:solidFill>
                <a:effectLst/>
                <a:latin typeface="+mn-lt"/>
                <a:ea typeface="+mn-ea"/>
                <a:cs typeface="+mn-cs"/>
              </a:rPr>
              <a:t>不再是分开的两个团队，而是你中有我，我中有你的一个团队。我们现在开发和运维已经是一个团队了，但是运维方面的知识和经验还需要持续提高。</a:t>
            </a:r>
          </a:p>
          <a:p>
            <a:r>
              <a:rPr lang="zh-CN" altLang="en-US" sz="1200" b="1" i="0" u="none" strike="noStrike" kern="1200" dirty="0">
                <a:solidFill>
                  <a:schemeClr val="tx1"/>
                </a:solidFill>
                <a:effectLst/>
                <a:latin typeface="+mn-lt"/>
                <a:ea typeface="+mn-ea"/>
                <a:cs typeface="+mn-cs"/>
              </a:rPr>
              <a:t>持续交付</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持续交付的意思就是在不影响用户使用服务的前提下频繁把新功能发布给用户使用，要做到这点非常非常难。我们现在两周一个版本，每次上线之后都会给不同的用户造成不同程度的影响。</a:t>
            </a:r>
          </a:p>
          <a:p>
            <a:r>
              <a:rPr lang="zh-CN" altLang="en-US" sz="1200" b="1" i="0" u="none" strike="noStrike" kern="1200" dirty="0">
                <a:solidFill>
                  <a:schemeClr val="tx1"/>
                </a:solidFill>
                <a:effectLst/>
                <a:latin typeface="+mn-lt"/>
                <a:ea typeface="+mn-ea"/>
                <a:cs typeface="+mn-cs"/>
              </a:rPr>
              <a:t>容器化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容器化的好处在于运维的时候不需要再关心每个服务所使用的技术栈了，每个服务都被无差别地封装在容器里，可以被无差别地管理和维护，现在比较流行的工具是</a:t>
            </a:r>
            <a:r>
              <a:rPr lang="en"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k8s</a:t>
            </a:r>
            <a:r>
              <a:rPr lang="zh-CN" altLang="e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所以你也可以简单地把云原生理解为：</a:t>
            </a:r>
            <a:r>
              <a:rPr lang="zh-CN" altLang="en-US" sz="1200" b="1" i="0" u="none" strike="noStrike" kern="1200" dirty="0">
                <a:solidFill>
                  <a:schemeClr val="tx1"/>
                </a:solidFill>
                <a:effectLst/>
                <a:latin typeface="+mn-lt"/>
                <a:ea typeface="+mn-ea"/>
                <a:cs typeface="+mn-cs"/>
              </a:rPr>
              <a:t>云原生 </a:t>
            </a:r>
            <a:r>
              <a:rPr lang="en-US" altLang="zh-CN" sz="1200" b="1" i="0" u="none" strike="noStrike" kern="1200" dirty="0">
                <a:solidFill>
                  <a:schemeClr val="tx1"/>
                </a:solidFill>
                <a:effectLst/>
                <a:latin typeface="+mn-lt"/>
                <a:ea typeface="+mn-ea"/>
                <a:cs typeface="+mn-cs"/>
              </a:rPr>
              <a:t>= </a:t>
            </a:r>
            <a:r>
              <a:rPr lang="zh-CN" altLang="en-US" sz="1200" b="1" i="0" u="none" strike="noStrike" kern="1200" dirty="0">
                <a:solidFill>
                  <a:schemeClr val="tx1"/>
                </a:solidFill>
                <a:effectLst/>
                <a:latin typeface="+mn-lt"/>
                <a:ea typeface="+mn-ea"/>
                <a:cs typeface="+mn-cs"/>
              </a:rPr>
              <a:t>微服务 </a:t>
            </a:r>
            <a:r>
              <a:rPr lang="en-US" altLang="zh-CN" sz="1200" b="1" i="0" u="none" strike="noStrike" kern="1200" dirty="0">
                <a:solidFill>
                  <a:schemeClr val="tx1"/>
                </a:solidFill>
                <a:effectLst/>
                <a:latin typeface="+mn-lt"/>
                <a:ea typeface="+mn-ea"/>
                <a:cs typeface="+mn-cs"/>
              </a:rPr>
              <a:t>+ </a:t>
            </a:r>
            <a:r>
              <a:rPr lang="en" altLang="zh-CN" sz="1200" b="1" i="0" u="none" strike="noStrike" kern="1200" dirty="0">
                <a:solidFill>
                  <a:schemeClr val="tx1"/>
                </a:solidFill>
                <a:effectLst/>
                <a:latin typeface="+mn-lt"/>
                <a:ea typeface="+mn-ea"/>
                <a:cs typeface="+mn-cs"/>
              </a:rPr>
              <a:t>DevOps + </a:t>
            </a:r>
            <a:r>
              <a:rPr lang="zh-CN" altLang="en-US" sz="1200" b="1" i="0" u="none" strike="noStrike" kern="1200" dirty="0">
                <a:solidFill>
                  <a:schemeClr val="tx1"/>
                </a:solidFill>
                <a:effectLst/>
                <a:latin typeface="+mn-lt"/>
                <a:ea typeface="+mn-ea"/>
                <a:cs typeface="+mn-cs"/>
              </a:rPr>
              <a:t>持续交付 </a:t>
            </a:r>
            <a:r>
              <a:rPr lang="en-US" altLang="zh-CN" sz="1200" b="1" i="0" u="none" strike="noStrike" kern="1200" dirty="0">
                <a:solidFill>
                  <a:schemeClr val="tx1"/>
                </a:solidFill>
                <a:effectLst/>
                <a:latin typeface="+mn-lt"/>
                <a:ea typeface="+mn-ea"/>
                <a:cs typeface="+mn-cs"/>
              </a:rPr>
              <a:t>+ </a:t>
            </a:r>
            <a:r>
              <a:rPr lang="zh-CN" altLang="en-US" sz="1200" b="1" i="0" u="none" strike="noStrike" kern="1200" dirty="0">
                <a:solidFill>
                  <a:schemeClr val="tx1"/>
                </a:solidFill>
                <a:effectLst/>
                <a:latin typeface="+mn-lt"/>
                <a:ea typeface="+mn-ea"/>
                <a:cs typeface="+mn-cs"/>
              </a:rPr>
              <a:t>容器化</a:t>
            </a:r>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3DDFFB6-5E08-2A42-96F6-418B3A9A0536}" type="slidenum">
              <a:rPr kumimoji="1" lang="zh-CN" altLang="en-US" smtClean="0"/>
              <a:t>3</a:t>
            </a:fld>
            <a:endParaRPr kumimoji="1" lang="zh-CN" altLang="en-US"/>
          </a:p>
        </p:txBody>
      </p:sp>
    </p:spTree>
    <p:extLst>
      <p:ext uri="{BB962C8B-B14F-4D97-AF65-F5344CB8AC3E}">
        <p14:creationId xmlns:p14="http://schemas.microsoft.com/office/powerpoint/2010/main" val="331900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云是和本地相对的，传统的应用必须跑在本地服务器上，现在流行的应用都跑在云端，云包含了</a:t>
            </a:r>
            <a:r>
              <a:rPr lang="en" altLang="zh-CN" sz="1200" b="0" i="0" u="none" strike="noStrike" kern="1200" dirty="0">
                <a:solidFill>
                  <a:schemeClr val="tx1"/>
                </a:solidFill>
                <a:effectLst/>
                <a:latin typeface="+mn-lt"/>
                <a:ea typeface="+mn-ea"/>
                <a:cs typeface="+mn-cs"/>
              </a:rPr>
              <a:t>IaaS,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PaaS</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SaaS</a:t>
            </a:r>
            <a:r>
              <a:rPr lang="zh-CN" altLang="e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原生就是土生土长的意思，我们在开始设计应用的时候就考虑到应用将来是运行云环境里面的，要充分利用云资源的优点，比如️云服务的</a:t>
            </a:r>
            <a:r>
              <a:rPr lang="zh-CN" altLang="en-US" sz="1200" b="1" i="0" u="none" strike="noStrike" kern="1200" dirty="0">
                <a:solidFill>
                  <a:schemeClr val="tx1"/>
                </a:solidFill>
                <a:effectLst/>
                <a:latin typeface="+mn-lt"/>
                <a:ea typeface="+mn-ea"/>
                <a:cs typeface="+mn-cs"/>
              </a:rPr>
              <a:t>弹性</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分布式</a:t>
            </a:r>
            <a:r>
              <a:rPr lang="zh-CN" altLang="en-US" sz="1200" b="0" i="0" u="none" strike="noStrike" kern="1200" dirty="0">
                <a:solidFill>
                  <a:schemeClr val="tx1"/>
                </a:solidFill>
                <a:effectLst/>
                <a:latin typeface="+mn-lt"/>
                <a:ea typeface="+mn-ea"/>
                <a:cs typeface="+mn-cs"/>
              </a:rPr>
              <a:t>优势。</a:t>
            </a:r>
            <a:endParaRPr lang="en-US" altLang="zh-CN"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微服务</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微服务解决的是我们软件开发中一直追求的</a:t>
            </a:r>
            <a:r>
              <a:rPr lang="zh-CN" altLang="en-US" sz="1200" b="1" i="0" u="none" strike="noStrike" kern="1200" dirty="0">
                <a:solidFill>
                  <a:schemeClr val="tx1"/>
                </a:solidFill>
                <a:effectLst/>
                <a:latin typeface="+mn-lt"/>
                <a:ea typeface="+mn-ea"/>
                <a:cs typeface="+mn-cs"/>
              </a:rPr>
              <a:t>低耦合</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高内聚</a:t>
            </a:r>
            <a:r>
              <a:rPr lang="zh-CN" altLang="en-US" sz="1200" b="0" i="0" u="none" strike="noStrike" kern="1200" dirty="0">
                <a:solidFill>
                  <a:schemeClr val="tx1"/>
                </a:solidFill>
                <a:effectLst/>
                <a:latin typeface="+mn-lt"/>
                <a:ea typeface="+mn-ea"/>
                <a:cs typeface="+mn-cs"/>
              </a:rPr>
              <a:t>，微服务可以解决这个问题，微服务的本质是把一块大饼分成若干块低耦合的小饼，比如一块小饼专门负责接收外部的数据，一块小饼专门负责响应前台的操作，小饼可以进一步拆分，比如负责接收外部数据的小饼可以继续分成多块负责接收不同类型数据的小饼，这样每个小饼出问题了，其它小饼还能正常对外提供服务。</a:t>
            </a:r>
          </a:p>
          <a:p>
            <a:r>
              <a:rPr lang="en" altLang="zh-CN" sz="1200" b="1" i="0" u="none" strike="noStrike" kern="1200" dirty="0">
                <a:solidFill>
                  <a:schemeClr val="tx1"/>
                </a:solidFill>
                <a:effectLst/>
                <a:latin typeface="+mn-lt"/>
                <a:ea typeface="+mn-ea"/>
                <a:cs typeface="+mn-cs"/>
              </a:rPr>
              <a:t>DevOps</a:t>
            </a:r>
            <a:br>
              <a:rPr lang="en" altLang="zh-CN" sz="1200" b="0" i="0" u="none" strike="noStrike" kern="1200" dirty="0">
                <a:solidFill>
                  <a:schemeClr val="tx1"/>
                </a:solidFill>
                <a:effectLst/>
                <a:latin typeface="+mn-lt"/>
                <a:ea typeface="+mn-ea"/>
                <a:cs typeface="+mn-cs"/>
              </a:rPr>
            </a:br>
            <a:r>
              <a:rPr lang="en" altLang="zh-CN" sz="1200" b="0" i="0" u="none" strike="noStrike" kern="1200" dirty="0">
                <a:solidFill>
                  <a:schemeClr val="tx1"/>
                </a:solidFill>
                <a:effectLst/>
                <a:latin typeface="+mn-lt"/>
                <a:ea typeface="+mn-ea"/>
                <a:cs typeface="+mn-cs"/>
              </a:rPr>
              <a:t>DevOps</a:t>
            </a:r>
            <a:r>
              <a:rPr lang="zh-CN" altLang="en-US" sz="1200" b="0" i="0" u="none" strike="noStrike" kern="1200" dirty="0">
                <a:solidFill>
                  <a:schemeClr val="tx1"/>
                </a:solidFill>
                <a:effectLst/>
                <a:latin typeface="+mn-lt"/>
                <a:ea typeface="+mn-ea"/>
                <a:cs typeface="+mn-cs"/>
              </a:rPr>
              <a:t>的意思就是</a:t>
            </a:r>
            <a:r>
              <a:rPr lang="zh-CN" altLang="en-US" sz="1200" b="1" i="0" u="none" strike="noStrike" kern="1200" dirty="0">
                <a:solidFill>
                  <a:schemeClr val="tx1"/>
                </a:solidFill>
                <a:effectLst/>
                <a:latin typeface="+mn-lt"/>
                <a:ea typeface="+mn-ea"/>
                <a:cs typeface="+mn-cs"/>
              </a:rPr>
              <a:t>开发和运维</a:t>
            </a:r>
            <a:r>
              <a:rPr lang="zh-CN" altLang="en-US" sz="1200" b="0" i="0" u="none" strike="noStrike" kern="1200" dirty="0">
                <a:solidFill>
                  <a:schemeClr val="tx1"/>
                </a:solidFill>
                <a:effectLst/>
                <a:latin typeface="+mn-lt"/>
                <a:ea typeface="+mn-ea"/>
                <a:cs typeface="+mn-cs"/>
              </a:rPr>
              <a:t>不再是分开的两个团队，而是你中有我，我中有你的一个团队。我们现在开发和运维已经是一个团队了，但是运维方面的知识和经验还需要持续提高。</a:t>
            </a:r>
          </a:p>
          <a:p>
            <a:r>
              <a:rPr lang="zh-CN" altLang="en-US" sz="1200" b="1" i="0" u="none" strike="noStrike" kern="1200" dirty="0">
                <a:solidFill>
                  <a:schemeClr val="tx1"/>
                </a:solidFill>
                <a:effectLst/>
                <a:latin typeface="+mn-lt"/>
                <a:ea typeface="+mn-ea"/>
                <a:cs typeface="+mn-cs"/>
              </a:rPr>
              <a:t>持续交付</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持续交付的意思就是在不影响用户使用服务的前提下频繁把新功能发布给用户使用，要做到这点非常非常难。我们现在两周一个版本，每次上线之后都会给不同的用户造成不同程度的影响。</a:t>
            </a:r>
          </a:p>
          <a:p>
            <a:r>
              <a:rPr lang="zh-CN" altLang="en-US" sz="1200" b="1" i="0" u="none" strike="noStrike" kern="1200" dirty="0">
                <a:solidFill>
                  <a:schemeClr val="tx1"/>
                </a:solidFill>
                <a:effectLst/>
                <a:latin typeface="+mn-lt"/>
                <a:ea typeface="+mn-ea"/>
                <a:cs typeface="+mn-cs"/>
              </a:rPr>
              <a:t>容器化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容器化的好处在于运维的时候不需要再关心每个服务所使用的技术栈了，每个服务都被无差别地封装在容器里，可以被无差别地管理和维护，现在比较流行的工具是</a:t>
            </a:r>
            <a:r>
              <a:rPr lang="en"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k8s</a:t>
            </a:r>
            <a:r>
              <a:rPr lang="zh-CN" altLang="e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所以你也可以简单地把云原生理解为：</a:t>
            </a:r>
            <a:r>
              <a:rPr lang="zh-CN" altLang="en-US" sz="1200" b="1" i="0" u="none" strike="noStrike" kern="1200" dirty="0">
                <a:solidFill>
                  <a:schemeClr val="tx1"/>
                </a:solidFill>
                <a:effectLst/>
                <a:latin typeface="+mn-lt"/>
                <a:ea typeface="+mn-ea"/>
                <a:cs typeface="+mn-cs"/>
              </a:rPr>
              <a:t>云原生 </a:t>
            </a:r>
            <a:r>
              <a:rPr lang="en-US" altLang="zh-CN" sz="1200" b="1" i="0" u="none" strike="noStrike" kern="1200" dirty="0">
                <a:solidFill>
                  <a:schemeClr val="tx1"/>
                </a:solidFill>
                <a:effectLst/>
                <a:latin typeface="+mn-lt"/>
                <a:ea typeface="+mn-ea"/>
                <a:cs typeface="+mn-cs"/>
              </a:rPr>
              <a:t>= </a:t>
            </a:r>
            <a:r>
              <a:rPr lang="zh-CN" altLang="en-US" sz="1200" b="1" i="0" u="none" strike="noStrike" kern="1200" dirty="0">
                <a:solidFill>
                  <a:schemeClr val="tx1"/>
                </a:solidFill>
                <a:effectLst/>
                <a:latin typeface="+mn-lt"/>
                <a:ea typeface="+mn-ea"/>
                <a:cs typeface="+mn-cs"/>
              </a:rPr>
              <a:t>微服务 </a:t>
            </a:r>
            <a:r>
              <a:rPr lang="en-US" altLang="zh-CN" sz="1200" b="1" i="0" u="none" strike="noStrike" kern="1200" dirty="0">
                <a:solidFill>
                  <a:schemeClr val="tx1"/>
                </a:solidFill>
                <a:effectLst/>
                <a:latin typeface="+mn-lt"/>
                <a:ea typeface="+mn-ea"/>
                <a:cs typeface="+mn-cs"/>
              </a:rPr>
              <a:t>+ </a:t>
            </a:r>
            <a:r>
              <a:rPr lang="en" altLang="zh-CN" sz="1200" b="1" i="0" u="none" strike="noStrike" kern="1200" dirty="0">
                <a:solidFill>
                  <a:schemeClr val="tx1"/>
                </a:solidFill>
                <a:effectLst/>
                <a:latin typeface="+mn-lt"/>
                <a:ea typeface="+mn-ea"/>
                <a:cs typeface="+mn-cs"/>
              </a:rPr>
              <a:t>DevOps + </a:t>
            </a:r>
            <a:r>
              <a:rPr lang="zh-CN" altLang="en-US" sz="1200" b="1" i="0" u="none" strike="noStrike" kern="1200" dirty="0">
                <a:solidFill>
                  <a:schemeClr val="tx1"/>
                </a:solidFill>
                <a:effectLst/>
                <a:latin typeface="+mn-lt"/>
                <a:ea typeface="+mn-ea"/>
                <a:cs typeface="+mn-cs"/>
              </a:rPr>
              <a:t>持续交付 </a:t>
            </a:r>
            <a:r>
              <a:rPr lang="en-US" altLang="zh-CN" sz="1200" b="1" i="0" u="none" strike="noStrike" kern="1200" dirty="0">
                <a:solidFill>
                  <a:schemeClr val="tx1"/>
                </a:solidFill>
                <a:effectLst/>
                <a:latin typeface="+mn-lt"/>
                <a:ea typeface="+mn-ea"/>
                <a:cs typeface="+mn-cs"/>
              </a:rPr>
              <a:t>+ </a:t>
            </a:r>
            <a:r>
              <a:rPr lang="zh-CN" altLang="en-US" sz="1200" b="1" i="0" u="none" strike="noStrike" kern="1200" dirty="0">
                <a:solidFill>
                  <a:schemeClr val="tx1"/>
                </a:solidFill>
                <a:effectLst/>
                <a:latin typeface="+mn-lt"/>
                <a:ea typeface="+mn-ea"/>
                <a:cs typeface="+mn-cs"/>
              </a:rPr>
              <a:t>容器化</a:t>
            </a:r>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3DDFFB6-5E08-2A42-96F6-418B3A9A0536}" type="slidenum">
              <a:rPr kumimoji="1" lang="zh-CN" altLang="en-US" smtClean="0"/>
              <a:t>4</a:t>
            </a:fld>
            <a:endParaRPr kumimoji="1" lang="zh-CN" altLang="en-US"/>
          </a:p>
        </p:txBody>
      </p:sp>
    </p:spTree>
    <p:extLst>
      <p:ext uri="{BB962C8B-B14F-4D97-AF65-F5344CB8AC3E}">
        <p14:creationId xmlns:p14="http://schemas.microsoft.com/office/powerpoint/2010/main" val="149706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云是和本地相对的，传统的应用必须跑在本地服务器上，现在流行的应用都跑在云端，云包含了</a:t>
            </a:r>
            <a:r>
              <a:rPr lang="en" altLang="zh-CN" sz="1200" b="0" i="0" u="none" strike="noStrike" kern="1200" dirty="0">
                <a:solidFill>
                  <a:schemeClr val="tx1"/>
                </a:solidFill>
                <a:effectLst/>
                <a:latin typeface="+mn-lt"/>
                <a:ea typeface="+mn-ea"/>
                <a:cs typeface="+mn-cs"/>
              </a:rPr>
              <a:t>IaaS,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PaaS</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SaaS</a:t>
            </a:r>
            <a:r>
              <a:rPr lang="zh-CN" altLang="e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原生就是土生土长的意思，我们在开始设计应用的时候就考虑到应用将来是运行云环境里面的，要充分利用云资源的优点，比如️云服务的</a:t>
            </a:r>
            <a:r>
              <a:rPr lang="zh-CN" altLang="en-US" sz="1200" b="1" i="0" u="none" strike="noStrike" kern="1200" dirty="0">
                <a:solidFill>
                  <a:schemeClr val="tx1"/>
                </a:solidFill>
                <a:effectLst/>
                <a:latin typeface="+mn-lt"/>
                <a:ea typeface="+mn-ea"/>
                <a:cs typeface="+mn-cs"/>
              </a:rPr>
              <a:t>弹性</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分布式</a:t>
            </a:r>
            <a:r>
              <a:rPr lang="zh-CN" altLang="en-US" sz="1200" b="0" i="0" u="none" strike="noStrike" kern="1200" dirty="0">
                <a:solidFill>
                  <a:schemeClr val="tx1"/>
                </a:solidFill>
                <a:effectLst/>
                <a:latin typeface="+mn-lt"/>
                <a:ea typeface="+mn-ea"/>
                <a:cs typeface="+mn-cs"/>
              </a:rPr>
              <a:t>优势。</a:t>
            </a:r>
            <a:endParaRPr lang="en-US" altLang="zh-CN"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微服务</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微服务解决的是我们软件开发中一直追求的</a:t>
            </a:r>
            <a:r>
              <a:rPr lang="zh-CN" altLang="en-US" sz="1200" b="1" i="0" u="none" strike="noStrike" kern="1200" dirty="0">
                <a:solidFill>
                  <a:schemeClr val="tx1"/>
                </a:solidFill>
                <a:effectLst/>
                <a:latin typeface="+mn-lt"/>
                <a:ea typeface="+mn-ea"/>
                <a:cs typeface="+mn-cs"/>
              </a:rPr>
              <a:t>低耦合</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高内聚</a:t>
            </a:r>
            <a:r>
              <a:rPr lang="zh-CN" altLang="en-US" sz="1200" b="0" i="0" u="none" strike="noStrike" kern="1200" dirty="0">
                <a:solidFill>
                  <a:schemeClr val="tx1"/>
                </a:solidFill>
                <a:effectLst/>
                <a:latin typeface="+mn-lt"/>
                <a:ea typeface="+mn-ea"/>
                <a:cs typeface="+mn-cs"/>
              </a:rPr>
              <a:t>，微服务可以解决这个问题，微服务的本质是把一块大饼分成若干块低耦合的小饼，比如一块小饼专门负责接收外部的数据，一块小饼专门负责响应前台的操作，小饼可以进一步拆分，比如负责接收外部数据的小饼可以继续分成多块负责接收不同类型数据的小饼，这样每个小饼出问题了，其它小饼还能正常对外提供服务。</a:t>
            </a:r>
          </a:p>
          <a:p>
            <a:r>
              <a:rPr lang="en" altLang="zh-CN" sz="1200" b="1" i="0" u="none" strike="noStrike" kern="1200" dirty="0">
                <a:solidFill>
                  <a:schemeClr val="tx1"/>
                </a:solidFill>
                <a:effectLst/>
                <a:latin typeface="+mn-lt"/>
                <a:ea typeface="+mn-ea"/>
                <a:cs typeface="+mn-cs"/>
              </a:rPr>
              <a:t>DevOps</a:t>
            </a:r>
            <a:br>
              <a:rPr lang="en" altLang="zh-CN" sz="1200" b="0" i="0" u="none" strike="noStrike" kern="1200" dirty="0">
                <a:solidFill>
                  <a:schemeClr val="tx1"/>
                </a:solidFill>
                <a:effectLst/>
                <a:latin typeface="+mn-lt"/>
                <a:ea typeface="+mn-ea"/>
                <a:cs typeface="+mn-cs"/>
              </a:rPr>
            </a:br>
            <a:r>
              <a:rPr lang="en" altLang="zh-CN" sz="1200" b="0" i="0" u="none" strike="noStrike" kern="1200" dirty="0">
                <a:solidFill>
                  <a:schemeClr val="tx1"/>
                </a:solidFill>
                <a:effectLst/>
                <a:latin typeface="+mn-lt"/>
                <a:ea typeface="+mn-ea"/>
                <a:cs typeface="+mn-cs"/>
              </a:rPr>
              <a:t>DevOps</a:t>
            </a:r>
            <a:r>
              <a:rPr lang="zh-CN" altLang="en-US" sz="1200" b="0" i="0" u="none" strike="noStrike" kern="1200" dirty="0">
                <a:solidFill>
                  <a:schemeClr val="tx1"/>
                </a:solidFill>
                <a:effectLst/>
                <a:latin typeface="+mn-lt"/>
                <a:ea typeface="+mn-ea"/>
                <a:cs typeface="+mn-cs"/>
              </a:rPr>
              <a:t>的意思就是</a:t>
            </a:r>
            <a:r>
              <a:rPr lang="zh-CN" altLang="en-US" sz="1200" b="1" i="0" u="none" strike="noStrike" kern="1200" dirty="0">
                <a:solidFill>
                  <a:schemeClr val="tx1"/>
                </a:solidFill>
                <a:effectLst/>
                <a:latin typeface="+mn-lt"/>
                <a:ea typeface="+mn-ea"/>
                <a:cs typeface="+mn-cs"/>
              </a:rPr>
              <a:t>开发和运维</a:t>
            </a:r>
            <a:r>
              <a:rPr lang="zh-CN" altLang="en-US" sz="1200" b="0" i="0" u="none" strike="noStrike" kern="1200" dirty="0">
                <a:solidFill>
                  <a:schemeClr val="tx1"/>
                </a:solidFill>
                <a:effectLst/>
                <a:latin typeface="+mn-lt"/>
                <a:ea typeface="+mn-ea"/>
                <a:cs typeface="+mn-cs"/>
              </a:rPr>
              <a:t>不再是分开的两个团队，而是你中有我，我中有你的一个团队。我们现在开发和运维已经是一个团队了，但是运维方面的知识和经验还需要持续提高。</a:t>
            </a:r>
          </a:p>
          <a:p>
            <a:r>
              <a:rPr lang="zh-CN" altLang="en-US" sz="1200" b="1" i="0" u="none" strike="noStrike" kern="1200" dirty="0">
                <a:solidFill>
                  <a:schemeClr val="tx1"/>
                </a:solidFill>
                <a:effectLst/>
                <a:latin typeface="+mn-lt"/>
                <a:ea typeface="+mn-ea"/>
                <a:cs typeface="+mn-cs"/>
              </a:rPr>
              <a:t>持续交付</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持续交付的意思就是在不影响用户使用服务的前提下频繁把新功能发布给用户使用，要做到这点非常非常难。我们现在两周一个版本，每次上线之后都会给不同的用户造成不同程度的影响。</a:t>
            </a:r>
          </a:p>
          <a:p>
            <a:r>
              <a:rPr lang="zh-CN" altLang="en-US" sz="1200" b="1" i="0" u="none" strike="noStrike" kern="1200" dirty="0">
                <a:solidFill>
                  <a:schemeClr val="tx1"/>
                </a:solidFill>
                <a:effectLst/>
                <a:latin typeface="+mn-lt"/>
                <a:ea typeface="+mn-ea"/>
                <a:cs typeface="+mn-cs"/>
              </a:rPr>
              <a:t>容器化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容器化的好处在于运维的时候不需要再关心每个服务所使用的技术栈了，每个服务都被无差别地封装在容器里，可以被无差别地管理和维护，现在比较流行的工具是</a:t>
            </a:r>
            <a:r>
              <a:rPr lang="en"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和</a:t>
            </a:r>
            <a:r>
              <a:rPr lang="en" altLang="zh-CN" sz="1200" b="0" i="0" u="none" strike="noStrike" kern="1200" dirty="0">
                <a:solidFill>
                  <a:schemeClr val="tx1"/>
                </a:solidFill>
                <a:effectLst/>
                <a:latin typeface="+mn-lt"/>
                <a:ea typeface="+mn-ea"/>
                <a:cs typeface="+mn-cs"/>
              </a:rPr>
              <a:t>k8s</a:t>
            </a:r>
            <a:r>
              <a:rPr lang="zh-CN" altLang="e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所以你也可以简单地把云原生理解为：</a:t>
            </a:r>
            <a:r>
              <a:rPr lang="zh-CN" altLang="en-US" sz="1200" b="1" i="0" u="none" strike="noStrike" kern="1200" dirty="0">
                <a:solidFill>
                  <a:schemeClr val="tx1"/>
                </a:solidFill>
                <a:effectLst/>
                <a:latin typeface="+mn-lt"/>
                <a:ea typeface="+mn-ea"/>
                <a:cs typeface="+mn-cs"/>
              </a:rPr>
              <a:t>云原生 </a:t>
            </a:r>
            <a:r>
              <a:rPr lang="en-US" altLang="zh-CN" sz="1200" b="1" i="0" u="none" strike="noStrike" kern="1200" dirty="0">
                <a:solidFill>
                  <a:schemeClr val="tx1"/>
                </a:solidFill>
                <a:effectLst/>
                <a:latin typeface="+mn-lt"/>
                <a:ea typeface="+mn-ea"/>
                <a:cs typeface="+mn-cs"/>
              </a:rPr>
              <a:t>= </a:t>
            </a:r>
            <a:r>
              <a:rPr lang="zh-CN" altLang="en-US" sz="1200" b="1" i="0" u="none" strike="noStrike" kern="1200" dirty="0">
                <a:solidFill>
                  <a:schemeClr val="tx1"/>
                </a:solidFill>
                <a:effectLst/>
                <a:latin typeface="+mn-lt"/>
                <a:ea typeface="+mn-ea"/>
                <a:cs typeface="+mn-cs"/>
              </a:rPr>
              <a:t>微服务 </a:t>
            </a:r>
            <a:r>
              <a:rPr lang="en-US" altLang="zh-CN" sz="1200" b="1" i="0" u="none" strike="noStrike" kern="1200" dirty="0">
                <a:solidFill>
                  <a:schemeClr val="tx1"/>
                </a:solidFill>
                <a:effectLst/>
                <a:latin typeface="+mn-lt"/>
                <a:ea typeface="+mn-ea"/>
                <a:cs typeface="+mn-cs"/>
              </a:rPr>
              <a:t>+ </a:t>
            </a:r>
            <a:r>
              <a:rPr lang="en" altLang="zh-CN" sz="1200" b="1" i="0" u="none" strike="noStrike" kern="1200" dirty="0">
                <a:solidFill>
                  <a:schemeClr val="tx1"/>
                </a:solidFill>
                <a:effectLst/>
                <a:latin typeface="+mn-lt"/>
                <a:ea typeface="+mn-ea"/>
                <a:cs typeface="+mn-cs"/>
              </a:rPr>
              <a:t>DevOps + </a:t>
            </a:r>
            <a:r>
              <a:rPr lang="zh-CN" altLang="en-US" sz="1200" b="1" i="0" u="none" strike="noStrike" kern="1200" dirty="0">
                <a:solidFill>
                  <a:schemeClr val="tx1"/>
                </a:solidFill>
                <a:effectLst/>
                <a:latin typeface="+mn-lt"/>
                <a:ea typeface="+mn-ea"/>
                <a:cs typeface="+mn-cs"/>
              </a:rPr>
              <a:t>持续交付 </a:t>
            </a:r>
            <a:r>
              <a:rPr lang="en-US" altLang="zh-CN" sz="1200" b="1" i="0" u="none" strike="noStrike" kern="1200" dirty="0">
                <a:solidFill>
                  <a:schemeClr val="tx1"/>
                </a:solidFill>
                <a:effectLst/>
                <a:latin typeface="+mn-lt"/>
                <a:ea typeface="+mn-ea"/>
                <a:cs typeface="+mn-cs"/>
              </a:rPr>
              <a:t>+ </a:t>
            </a:r>
            <a:r>
              <a:rPr lang="zh-CN" altLang="en-US" sz="1200" b="1" i="0" u="none" strike="noStrike" kern="1200" dirty="0">
                <a:solidFill>
                  <a:schemeClr val="tx1"/>
                </a:solidFill>
                <a:effectLst/>
                <a:latin typeface="+mn-lt"/>
                <a:ea typeface="+mn-ea"/>
                <a:cs typeface="+mn-cs"/>
              </a:rPr>
              <a:t>容器化</a:t>
            </a:r>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3DDFFB6-5E08-2A42-96F6-418B3A9A0536}" type="slidenum">
              <a:rPr kumimoji="1" lang="zh-CN" altLang="en-US" smtClean="0"/>
              <a:t>5</a:t>
            </a:fld>
            <a:endParaRPr kumimoji="1" lang="zh-CN" altLang="en-US"/>
          </a:p>
        </p:txBody>
      </p:sp>
    </p:spTree>
    <p:extLst>
      <p:ext uri="{BB962C8B-B14F-4D97-AF65-F5344CB8AC3E}">
        <p14:creationId xmlns:p14="http://schemas.microsoft.com/office/powerpoint/2010/main" val="218153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10/27/20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10/27/20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10/27/20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03E3F-BD6B-2641-B78C-7E0F1F58F644}"/>
              </a:ext>
            </a:extLst>
          </p:cNvPr>
          <p:cNvSpPr>
            <a:spLocks noGrp="1"/>
          </p:cNvSpPr>
          <p:nvPr>
            <p:ph type="ctrTitle"/>
          </p:nvPr>
        </p:nvSpPr>
        <p:spPr/>
        <p:txBody>
          <a:bodyPr/>
          <a:lstStyle/>
          <a:p>
            <a:r>
              <a:rPr kumimoji="1" lang="zh-CN" altLang="en-US" dirty="0"/>
              <a:t>中台设计分享</a:t>
            </a:r>
          </a:p>
        </p:txBody>
      </p:sp>
      <p:sp>
        <p:nvSpPr>
          <p:cNvPr id="3" name="副标题 2">
            <a:extLst>
              <a:ext uri="{FF2B5EF4-FFF2-40B4-BE49-F238E27FC236}">
                <a16:creationId xmlns:a16="http://schemas.microsoft.com/office/drawing/2014/main" id="{371B1B34-83CE-8D4C-9084-3FBED296669C}"/>
              </a:ext>
            </a:extLst>
          </p:cNvPr>
          <p:cNvSpPr>
            <a:spLocks noGrp="1"/>
          </p:cNvSpPr>
          <p:nvPr>
            <p:ph type="subTitle" idx="1"/>
          </p:nvPr>
        </p:nvSpPr>
        <p:spPr/>
        <p:txBody>
          <a:bodyPr/>
          <a:lstStyle/>
          <a:p>
            <a:r>
              <a:rPr kumimoji="1" lang="zh-CN" altLang="en-US" dirty="0"/>
              <a:t>云原生、组件化、充血模型</a:t>
            </a:r>
          </a:p>
        </p:txBody>
      </p:sp>
    </p:spTree>
    <p:extLst>
      <p:ext uri="{BB962C8B-B14F-4D97-AF65-F5344CB8AC3E}">
        <p14:creationId xmlns:p14="http://schemas.microsoft.com/office/powerpoint/2010/main" val="366311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2673E-6132-0245-8F2B-B7ECA6B2824B}"/>
              </a:ext>
            </a:extLst>
          </p:cNvPr>
          <p:cNvSpPr>
            <a:spLocks noGrp="1"/>
          </p:cNvSpPr>
          <p:nvPr>
            <p:ph type="title"/>
          </p:nvPr>
        </p:nvSpPr>
        <p:spPr>
          <a:xfrm>
            <a:off x="1371600" y="685800"/>
            <a:ext cx="9601200" cy="907869"/>
          </a:xfrm>
        </p:spPr>
        <p:txBody>
          <a:bodyPr/>
          <a:lstStyle/>
          <a:p>
            <a:r>
              <a:rPr kumimoji="1" lang="zh-CN" altLang="en-US" dirty="0"/>
              <a:t>充血模型</a:t>
            </a:r>
          </a:p>
        </p:txBody>
      </p:sp>
      <p:sp>
        <p:nvSpPr>
          <p:cNvPr id="5" name="内容占位符 4">
            <a:extLst>
              <a:ext uri="{FF2B5EF4-FFF2-40B4-BE49-F238E27FC236}">
                <a16:creationId xmlns:a16="http://schemas.microsoft.com/office/drawing/2014/main" id="{DDF67282-F7A8-3B4E-90B7-FA472B6D589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4878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8A07B-2608-384D-8AD3-BF8792F32817}"/>
              </a:ext>
            </a:extLst>
          </p:cNvPr>
          <p:cNvSpPr>
            <a:spLocks noGrp="1"/>
          </p:cNvSpPr>
          <p:nvPr>
            <p:ph type="title"/>
          </p:nvPr>
        </p:nvSpPr>
        <p:spPr>
          <a:xfrm>
            <a:off x="1371600" y="685800"/>
            <a:ext cx="9601200" cy="920931"/>
          </a:xfrm>
        </p:spPr>
        <p:txBody>
          <a:bodyPr/>
          <a:lstStyle/>
          <a:p>
            <a:r>
              <a:rPr kumimoji="1" lang="zh-CN" altLang="en-US" dirty="0"/>
              <a:t>云原生 </a:t>
            </a:r>
            <a:r>
              <a:rPr lang="zh-CN" altLang="en-US" sz="2800" b="1" dirty="0">
                <a:solidFill>
                  <a:schemeClr val="accent6">
                    <a:lumMod val="75000"/>
                  </a:schemeClr>
                </a:solidFill>
              </a:rPr>
              <a:t>微服务 </a:t>
            </a:r>
            <a:r>
              <a:rPr lang="en-US" altLang="zh-CN" sz="2800" b="1" dirty="0">
                <a:solidFill>
                  <a:schemeClr val="accent6">
                    <a:lumMod val="75000"/>
                  </a:schemeClr>
                </a:solidFill>
              </a:rPr>
              <a:t>+ </a:t>
            </a:r>
            <a:r>
              <a:rPr lang="en" altLang="zh-CN" sz="2800" b="1" dirty="0">
                <a:solidFill>
                  <a:schemeClr val="accent6">
                    <a:lumMod val="75000"/>
                  </a:schemeClr>
                </a:solidFill>
              </a:rPr>
              <a:t>DevOps + </a:t>
            </a:r>
            <a:r>
              <a:rPr lang="zh-CN" altLang="en-US" sz="2800" b="1" dirty="0">
                <a:solidFill>
                  <a:schemeClr val="accent6">
                    <a:lumMod val="75000"/>
                  </a:schemeClr>
                </a:solidFill>
              </a:rPr>
              <a:t>持续交付 </a:t>
            </a:r>
            <a:r>
              <a:rPr lang="en-US" altLang="zh-CN" sz="2800" b="1" dirty="0">
                <a:solidFill>
                  <a:schemeClr val="accent6">
                    <a:lumMod val="75000"/>
                  </a:schemeClr>
                </a:solidFill>
              </a:rPr>
              <a:t>+ </a:t>
            </a:r>
            <a:r>
              <a:rPr lang="zh-CN" altLang="en-US" sz="2800" b="1" dirty="0">
                <a:solidFill>
                  <a:schemeClr val="accent6">
                    <a:lumMod val="75000"/>
                  </a:schemeClr>
                </a:solidFill>
              </a:rPr>
              <a:t>容器化</a:t>
            </a:r>
            <a:endParaRPr kumimoji="1" lang="zh-CN" altLang="en-US" sz="2800" dirty="0">
              <a:solidFill>
                <a:schemeClr val="accent6">
                  <a:lumMod val="75000"/>
                </a:schemeClr>
              </a:solidFill>
            </a:endParaRPr>
          </a:p>
        </p:txBody>
      </p:sp>
      <p:sp>
        <p:nvSpPr>
          <p:cNvPr id="3" name="内容占位符 2">
            <a:extLst>
              <a:ext uri="{FF2B5EF4-FFF2-40B4-BE49-F238E27FC236}">
                <a16:creationId xmlns:a16="http://schemas.microsoft.com/office/drawing/2014/main" id="{DDDC7C2B-E715-5C4C-ADB3-2664A3AD38F1}"/>
              </a:ext>
            </a:extLst>
          </p:cNvPr>
          <p:cNvSpPr>
            <a:spLocks noGrp="1"/>
          </p:cNvSpPr>
          <p:nvPr>
            <p:ph idx="1"/>
          </p:nvPr>
        </p:nvSpPr>
        <p:spPr>
          <a:xfrm>
            <a:off x="1371600" y="2171700"/>
            <a:ext cx="4924697" cy="3581400"/>
          </a:xfrm>
        </p:spPr>
        <p:txBody>
          <a:bodyPr>
            <a:normAutofit fontScale="92500" lnSpcReduction="10000"/>
          </a:bodyPr>
          <a:lstStyle/>
          <a:p>
            <a:pPr>
              <a:buFont typeface="Wingdings" pitchFamily="2" charset="2"/>
              <a:buChar char="Ø"/>
            </a:pPr>
            <a:r>
              <a:rPr kumimoji="1" lang="zh-CN" altLang="en-US" sz="2400" dirty="0">
                <a:solidFill>
                  <a:schemeClr val="accent6">
                    <a:lumMod val="75000"/>
                  </a:schemeClr>
                </a:solidFill>
              </a:rPr>
              <a:t>基础能力</a:t>
            </a:r>
            <a:endParaRPr kumimoji="1" lang="en-US" altLang="zh-CN" sz="2400" dirty="0">
              <a:solidFill>
                <a:schemeClr val="accent6">
                  <a:lumMod val="75000"/>
                </a:schemeClr>
              </a:solidFill>
            </a:endParaRPr>
          </a:p>
          <a:p>
            <a:r>
              <a:rPr kumimoji="1" lang="en-US" altLang="zh-CN" dirty="0"/>
              <a:t>100%</a:t>
            </a:r>
            <a:r>
              <a:rPr kumimoji="1" lang="zh-CN" altLang="en-US" dirty="0"/>
              <a:t>云化：</a:t>
            </a:r>
            <a:r>
              <a:rPr kumimoji="1" lang="en-US" altLang="zh-CN" dirty="0"/>
              <a:t>IAAS+PAAS+FAAS</a:t>
            </a:r>
          </a:p>
          <a:p>
            <a:r>
              <a:rPr kumimoji="1" lang="zh-CN" altLang="en-US" dirty="0"/>
              <a:t>微服务：微服务架构、分布式全家桶</a:t>
            </a:r>
            <a:endParaRPr kumimoji="1" lang="en-US" altLang="zh-CN" dirty="0"/>
          </a:p>
          <a:p>
            <a:r>
              <a:rPr kumimoji="1" lang="zh-CN" altLang="en-US" dirty="0"/>
              <a:t> </a:t>
            </a:r>
            <a:r>
              <a:rPr kumimoji="1" lang="en-US" altLang="zh-CN" dirty="0"/>
              <a:t>DevOps</a:t>
            </a:r>
            <a:r>
              <a:rPr kumimoji="1" lang="zh-CN" altLang="en-US" dirty="0"/>
              <a:t>评级：</a:t>
            </a:r>
            <a:r>
              <a:rPr kumimoji="1" lang="en-US" altLang="zh-CN" dirty="0"/>
              <a:t>DevOps</a:t>
            </a:r>
            <a:r>
              <a:rPr kumimoji="1" lang="zh-CN" altLang="en-US" dirty="0"/>
              <a:t>三级</a:t>
            </a:r>
            <a:endParaRPr kumimoji="1" lang="en-US" altLang="zh-CN" dirty="0"/>
          </a:p>
          <a:p>
            <a:r>
              <a:rPr kumimoji="1" lang="en-US" altLang="zh-CN" dirty="0"/>
              <a:t>AIOps</a:t>
            </a:r>
            <a:r>
              <a:rPr kumimoji="1" lang="zh-CN" altLang="en-US" dirty="0"/>
              <a:t>应用画像：智能预警、根因定位、可视化运维</a:t>
            </a:r>
            <a:endParaRPr kumimoji="1" lang="en-US" altLang="zh-CN" dirty="0"/>
          </a:p>
          <a:p>
            <a:pPr>
              <a:buFont typeface="Wingdings" pitchFamily="2" charset="2"/>
              <a:buChar char="Ø"/>
            </a:pPr>
            <a:r>
              <a:rPr kumimoji="1" lang="zh-CN" altLang="en-US" sz="2400" dirty="0">
                <a:solidFill>
                  <a:schemeClr val="accent6">
                    <a:lumMod val="75000"/>
                  </a:schemeClr>
                </a:solidFill>
              </a:rPr>
              <a:t>进阶目标</a:t>
            </a:r>
            <a:endParaRPr kumimoji="1" lang="en-US" altLang="zh-CN" sz="2400" dirty="0">
              <a:solidFill>
                <a:schemeClr val="accent6">
                  <a:lumMod val="75000"/>
                </a:schemeClr>
              </a:solidFill>
            </a:endParaRPr>
          </a:p>
          <a:p>
            <a:r>
              <a:rPr kumimoji="1" lang="zh-CN" altLang="en-US" i="1" dirty="0">
                <a:solidFill>
                  <a:schemeClr val="accent1">
                    <a:lumMod val="75000"/>
                  </a:schemeClr>
                </a:solidFill>
              </a:rPr>
              <a:t>服务网格</a:t>
            </a:r>
            <a:endParaRPr kumimoji="1" lang="en-US" altLang="zh-CN" i="1" dirty="0">
              <a:solidFill>
                <a:schemeClr val="accent1">
                  <a:lumMod val="75000"/>
                </a:schemeClr>
              </a:solidFill>
            </a:endParaRPr>
          </a:p>
          <a:p>
            <a:r>
              <a:rPr kumimoji="1" lang="zh-CN" altLang="en-US" i="1" dirty="0">
                <a:solidFill>
                  <a:schemeClr val="accent1">
                    <a:lumMod val="75000"/>
                  </a:schemeClr>
                </a:solidFill>
              </a:rPr>
              <a:t>服务编排</a:t>
            </a:r>
            <a:endParaRPr kumimoji="1" lang="en-US" altLang="zh-CN" i="1" dirty="0">
              <a:solidFill>
                <a:schemeClr val="accent1">
                  <a:lumMod val="75000"/>
                </a:schemeClr>
              </a:solidFill>
            </a:endParaRPr>
          </a:p>
          <a:p>
            <a:endParaRPr kumimoji="1" lang="en-US" altLang="zh-CN" dirty="0"/>
          </a:p>
          <a:p>
            <a:endParaRPr kumimoji="1" lang="en-US" altLang="zh-CN" dirty="0"/>
          </a:p>
          <a:p>
            <a:endParaRPr kumimoji="1" lang="zh-CN" altLang="en-US" dirty="0"/>
          </a:p>
        </p:txBody>
      </p:sp>
      <p:pic>
        <p:nvPicPr>
          <p:cNvPr id="4" name="图片 3">
            <a:extLst>
              <a:ext uri="{FF2B5EF4-FFF2-40B4-BE49-F238E27FC236}">
                <a16:creationId xmlns:a16="http://schemas.microsoft.com/office/drawing/2014/main" id="{A55612AB-C0DB-884B-8809-B8D97A4667F7}"/>
              </a:ext>
            </a:extLst>
          </p:cNvPr>
          <p:cNvPicPr>
            <a:picLocks noChangeAspect="1"/>
          </p:cNvPicPr>
          <p:nvPr/>
        </p:nvPicPr>
        <p:blipFill>
          <a:blip r:embed="rId3"/>
          <a:stretch>
            <a:fillRect/>
          </a:stretch>
        </p:blipFill>
        <p:spPr>
          <a:xfrm>
            <a:off x="6296297" y="2302328"/>
            <a:ext cx="5564485" cy="3320143"/>
          </a:xfrm>
          <a:prstGeom prst="rect">
            <a:avLst/>
          </a:prstGeom>
        </p:spPr>
      </p:pic>
    </p:spTree>
    <p:extLst>
      <p:ext uri="{BB962C8B-B14F-4D97-AF65-F5344CB8AC3E}">
        <p14:creationId xmlns:p14="http://schemas.microsoft.com/office/powerpoint/2010/main" val="270592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8A07B-2608-384D-8AD3-BF8792F32817}"/>
              </a:ext>
            </a:extLst>
          </p:cNvPr>
          <p:cNvSpPr>
            <a:spLocks noGrp="1"/>
          </p:cNvSpPr>
          <p:nvPr>
            <p:ph type="title"/>
          </p:nvPr>
        </p:nvSpPr>
        <p:spPr>
          <a:xfrm>
            <a:off x="1371600" y="685800"/>
            <a:ext cx="9601200" cy="842554"/>
          </a:xfrm>
        </p:spPr>
        <p:txBody>
          <a:bodyPr/>
          <a:lstStyle/>
          <a:p>
            <a:r>
              <a:rPr kumimoji="1" lang="zh-CN" altLang="en-US" dirty="0"/>
              <a:t>云原生 </a:t>
            </a:r>
            <a:r>
              <a:rPr kumimoji="1" lang="en-US" altLang="zh-CN" sz="2800" b="1" dirty="0">
                <a:solidFill>
                  <a:schemeClr val="accent6">
                    <a:lumMod val="75000"/>
                  </a:schemeClr>
                </a:solidFill>
              </a:rPr>
              <a:t>100%</a:t>
            </a:r>
            <a:r>
              <a:rPr kumimoji="1" lang="zh-CN" altLang="en-US" sz="2800" b="1" dirty="0">
                <a:solidFill>
                  <a:schemeClr val="accent6">
                    <a:lumMod val="75000"/>
                  </a:schemeClr>
                </a:solidFill>
              </a:rPr>
              <a:t>云化</a:t>
            </a:r>
          </a:p>
        </p:txBody>
      </p:sp>
      <p:sp>
        <p:nvSpPr>
          <p:cNvPr id="6" name="内容占位符 5">
            <a:extLst>
              <a:ext uri="{FF2B5EF4-FFF2-40B4-BE49-F238E27FC236}">
                <a16:creationId xmlns:a16="http://schemas.microsoft.com/office/drawing/2014/main" id="{D7D1B040-29BE-1340-A20F-1AFCB5A132CA}"/>
              </a:ext>
            </a:extLst>
          </p:cNvPr>
          <p:cNvSpPr>
            <a:spLocks noGrp="1"/>
          </p:cNvSpPr>
          <p:nvPr>
            <p:ph idx="1"/>
          </p:nvPr>
        </p:nvSpPr>
        <p:spPr>
          <a:xfrm>
            <a:off x="1371600" y="1867989"/>
            <a:ext cx="9601200" cy="3581400"/>
          </a:xfrm>
        </p:spPr>
        <p:txBody>
          <a:bodyPr/>
          <a:lstStyle/>
          <a:p>
            <a:r>
              <a:rPr lang="en-US" altLang="zh-CN" dirty="0"/>
              <a:t>IAAS</a:t>
            </a:r>
            <a:r>
              <a:rPr lang="zh-CN" altLang="en-US" dirty="0"/>
              <a:t>：全部节点入</a:t>
            </a:r>
            <a:r>
              <a:rPr lang="en-US" altLang="zh-CN" dirty="0"/>
              <a:t>IAAS</a:t>
            </a:r>
            <a:r>
              <a:rPr lang="zh-CN" altLang="en-US" dirty="0"/>
              <a:t>云</a:t>
            </a:r>
            <a:endParaRPr lang="en-US" altLang="zh-CN" dirty="0"/>
          </a:p>
          <a:p>
            <a:r>
              <a:rPr lang="en-US" altLang="zh-CN" dirty="0"/>
              <a:t>PAAS</a:t>
            </a:r>
            <a:r>
              <a:rPr lang="zh-CN" altLang="en-US" dirty="0"/>
              <a:t>：联机、数据库、批量容器化</a:t>
            </a:r>
            <a:endParaRPr lang="en-US" altLang="zh-CN" dirty="0"/>
          </a:p>
          <a:p>
            <a:r>
              <a:rPr lang="en-US" altLang="zh-CN" dirty="0"/>
              <a:t>FAAS</a:t>
            </a:r>
            <a:r>
              <a:rPr lang="zh-CN" altLang="en-US" dirty="0"/>
              <a:t>：批量对账函数化</a:t>
            </a:r>
            <a:endParaRPr lang="en-US" altLang="zh-CN" dirty="0"/>
          </a:p>
        </p:txBody>
      </p:sp>
    </p:spTree>
    <p:extLst>
      <p:ext uri="{BB962C8B-B14F-4D97-AF65-F5344CB8AC3E}">
        <p14:creationId xmlns:p14="http://schemas.microsoft.com/office/powerpoint/2010/main" val="107725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8A07B-2608-384D-8AD3-BF8792F32817}"/>
              </a:ext>
            </a:extLst>
          </p:cNvPr>
          <p:cNvSpPr>
            <a:spLocks noGrp="1"/>
          </p:cNvSpPr>
          <p:nvPr>
            <p:ph type="title"/>
          </p:nvPr>
        </p:nvSpPr>
        <p:spPr>
          <a:xfrm>
            <a:off x="1371600" y="685800"/>
            <a:ext cx="9601200" cy="907869"/>
          </a:xfrm>
        </p:spPr>
        <p:txBody>
          <a:bodyPr/>
          <a:lstStyle/>
          <a:p>
            <a:r>
              <a:rPr kumimoji="1" lang="zh-CN" altLang="en-US" dirty="0"/>
              <a:t>云原生 </a:t>
            </a:r>
            <a:r>
              <a:rPr lang="zh-CN" altLang="en-US" sz="2800" b="1" dirty="0">
                <a:solidFill>
                  <a:schemeClr val="accent6">
                    <a:lumMod val="75000"/>
                  </a:schemeClr>
                </a:solidFill>
              </a:rPr>
              <a:t>微服务架构</a:t>
            </a:r>
            <a:endParaRPr kumimoji="1" lang="zh-CN" altLang="en-US" sz="2800" dirty="0">
              <a:solidFill>
                <a:schemeClr val="accent6">
                  <a:lumMod val="75000"/>
                </a:schemeClr>
              </a:solidFill>
            </a:endParaRPr>
          </a:p>
        </p:txBody>
      </p:sp>
      <p:sp>
        <p:nvSpPr>
          <p:cNvPr id="6" name="内容占位符 5">
            <a:extLst>
              <a:ext uri="{FF2B5EF4-FFF2-40B4-BE49-F238E27FC236}">
                <a16:creationId xmlns:a16="http://schemas.microsoft.com/office/drawing/2014/main" id="{04E24F96-07CD-A448-AD5F-3774E007DEAA}"/>
              </a:ext>
            </a:extLst>
          </p:cNvPr>
          <p:cNvSpPr>
            <a:spLocks noGrp="1"/>
          </p:cNvSpPr>
          <p:nvPr>
            <p:ph idx="1"/>
          </p:nvPr>
        </p:nvSpPr>
        <p:spPr>
          <a:xfrm>
            <a:off x="1371600" y="1841863"/>
            <a:ext cx="9601200" cy="3581400"/>
          </a:xfrm>
        </p:spPr>
        <p:txBody>
          <a:bodyPr/>
          <a:lstStyle/>
          <a:p>
            <a:pPr marL="0" indent="0">
              <a:buNone/>
            </a:pPr>
            <a:endParaRPr lang="zh-CN" altLang="en-US" dirty="0"/>
          </a:p>
        </p:txBody>
      </p:sp>
    </p:spTree>
    <p:extLst>
      <p:ext uri="{BB962C8B-B14F-4D97-AF65-F5344CB8AC3E}">
        <p14:creationId xmlns:p14="http://schemas.microsoft.com/office/powerpoint/2010/main" val="97548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8A07B-2608-384D-8AD3-BF8792F32817}"/>
              </a:ext>
            </a:extLst>
          </p:cNvPr>
          <p:cNvSpPr>
            <a:spLocks noGrp="1"/>
          </p:cNvSpPr>
          <p:nvPr>
            <p:ph type="title"/>
          </p:nvPr>
        </p:nvSpPr>
        <p:spPr>
          <a:xfrm>
            <a:off x="1371600" y="685800"/>
            <a:ext cx="9601200" cy="947057"/>
          </a:xfrm>
        </p:spPr>
        <p:txBody>
          <a:bodyPr/>
          <a:lstStyle/>
          <a:p>
            <a:r>
              <a:rPr kumimoji="1" lang="zh-CN" altLang="en-US" dirty="0"/>
              <a:t>云原生 </a:t>
            </a:r>
            <a:r>
              <a:rPr kumimoji="1" lang="en-US" altLang="zh-CN" sz="2800" b="1" dirty="0">
                <a:solidFill>
                  <a:schemeClr val="accent6">
                    <a:lumMod val="75000"/>
                  </a:schemeClr>
                </a:solidFill>
              </a:rPr>
              <a:t>AIOps</a:t>
            </a:r>
            <a:r>
              <a:rPr kumimoji="1" lang="zh-CN" altLang="en-US" sz="2800" b="1" dirty="0">
                <a:solidFill>
                  <a:schemeClr val="accent6">
                    <a:lumMod val="75000"/>
                  </a:schemeClr>
                </a:solidFill>
              </a:rPr>
              <a:t>应用画像</a:t>
            </a:r>
          </a:p>
        </p:txBody>
      </p:sp>
      <p:sp>
        <p:nvSpPr>
          <p:cNvPr id="6" name="内容占位符 5">
            <a:extLst>
              <a:ext uri="{FF2B5EF4-FFF2-40B4-BE49-F238E27FC236}">
                <a16:creationId xmlns:a16="http://schemas.microsoft.com/office/drawing/2014/main" id="{2CA9EE4D-757F-D34B-965A-B68D1F133A7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4438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AB441-9B94-B54C-B88D-48C6C7E74C91}"/>
              </a:ext>
            </a:extLst>
          </p:cNvPr>
          <p:cNvSpPr>
            <a:spLocks noGrp="1"/>
          </p:cNvSpPr>
          <p:nvPr>
            <p:ph type="title"/>
          </p:nvPr>
        </p:nvSpPr>
        <p:spPr/>
        <p:txBody>
          <a:bodyPr/>
          <a:lstStyle/>
          <a:p>
            <a:r>
              <a:rPr kumimoji="1" lang="zh-CN" altLang="en-US" dirty="0"/>
              <a:t>组件化 </a:t>
            </a:r>
            <a:r>
              <a:rPr lang="zh-CN" altLang="en-US" sz="2800" b="1" dirty="0">
                <a:solidFill>
                  <a:schemeClr val="accent6">
                    <a:lumMod val="75000"/>
                  </a:schemeClr>
                </a:solidFill>
              </a:rPr>
              <a:t>分层解耦、组合复用</a:t>
            </a:r>
          </a:p>
        </p:txBody>
      </p:sp>
      <p:sp>
        <p:nvSpPr>
          <p:cNvPr id="3" name="内容占位符 2">
            <a:extLst>
              <a:ext uri="{FF2B5EF4-FFF2-40B4-BE49-F238E27FC236}">
                <a16:creationId xmlns:a16="http://schemas.microsoft.com/office/drawing/2014/main" id="{9ABC46DF-086D-4F49-BA45-4E50F19E1484}"/>
              </a:ext>
            </a:extLst>
          </p:cNvPr>
          <p:cNvSpPr>
            <a:spLocks noGrp="1"/>
          </p:cNvSpPr>
          <p:nvPr>
            <p:ph idx="1"/>
          </p:nvPr>
        </p:nvSpPr>
        <p:spPr>
          <a:xfrm>
            <a:off x="1371600" y="1638300"/>
            <a:ext cx="9601200" cy="3581400"/>
          </a:xfrm>
        </p:spPr>
        <p:txBody>
          <a:bodyPr/>
          <a:lstStyle/>
          <a:p>
            <a:pPr marL="0" indent="0">
              <a:buNone/>
            </a:pPr>
            <a:r>
              <a:rPr lang="zh-CN" altLang="en-US" dirty="0"/>
              <a:t>通过组件化，可以极大的实现重用性， 提高开发效率，快速灵活应对业务需求，通过降低耦合度提升系统的可管理性， 从而降低维护成本。</a:t>
            </a:r>
            <a:endParaRPr lang="en-US" altLang="zh-CN" dirty="0"/>
          </a:p>
          <a:p>
            <a:pPr marL="457200" indent="-457200">
              <a:buAutoNum type="arabicPeriod"/>
            </a:pPr>
            <a:r>
              <a:rPr kumimoji="1" lang="zh-CN" altLang="en-US" dirty="0"/>
              <a:t>业务建模</a:t>
            </a:r>
            <a:endParaRPr kumimoji="1" lang="en-US" altLang="zh-CN" dirty="0"/>
          </a:p>
          <a:p>
            <a:pPr marL="457200" indent="-457200">
              <a:buAutoNum type="arabicPeriod"/>
            </a:pPr>
            <a:r>
              <a:rPr kumimoji="1" lang="zh-CN" altLang="en-US" dirty="0"/>
              <a:t>技术构建提炼</a:t>
            </a:r>
            <a:endParaRPr kumimoji="1" lang="en-US" altLang="zh-CN" dirty="0"/>
          </a:p>
          <a:p>
            <a:pPr marL="457200" indent="-457200">
              <a:buAutoNum type="arabicPeriod"/>
            </a:pPr>
            <a:r>
              <a:rPr kumimoji="1" lang="zh-CN" altLang="en-US" dirty="0"/>
              <a:t>工程</a:t>
            </a:r>
            <a:r>
              <a:rPr kumimoji="1" lang="en-US" altLang="zh-CN" dirty="0"/>
              <a:t>maven</a:t>
            </a:r>
            <a:r>
              <a:rPr kumimoji="1" lang="zh-CN" altLang="en-US" dirty="0"/>
              <a:t>管理</a:t>
            </a:r>
            <a:endParaRPr kumimoji="1" lang="en-US" altLang="zh-CN" dirty="0"/>
          </a:p>
          <a:p>
            <a:pPr marL="457200" indent="-457200">
              <a:buAutoNum type="arabicPeriod"/>
            </a:pPr>
            <a:r>
              <a:rPr kumimoji="1" lang="zh-CN" altLang="en-US" dirty="0"/>
              <a:t>部署服务群组拆分</a:t>
            </a:r>
            <a:endParaRPr kumimoji="1" lang="en-US" altLang="zh-CN" dirty="0"/>
          </a:p>
          <a:p>
            <a:r>
              <a:rPr kumimoji="1" lang="zh-CN" altLang="en-US" dirty="0"/>
              <a:t>工具平台支撑</a:t>
            </a:r>
          </a:p>
        </p:txBody>
      </p:sp>
    </p:spTree>
    <p:extLst>
      <p:ext uri="{BB962C8B-B14F-4D97-AF65-F5344CB8AC3E}">
        <p14:creationId xmlns:p14="http://schemas.microsoft.com/office/powerpoint/2010/main" val="129039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2673E-6132-0245-8F2B-B7ECA6B2824B}"/>
              </a:ext>
            </a:extLst>
          </p:cNvPr>
          <p:cNvSpPr>
            <a:spLocks noGrp="1"/>
          </p:cNvSpPr>
          <p:nvPr>
            <p:ph type="title"/>
          </p:nvPr>
        </p:nvSpPr>
        <p:spPr>
          <a:xfrm>
            <a:off x="1371600" y="685800"/>
            <a:ext cx="9601200" cy="907869"/>
          </a:xfrm>
        </p:spPr>
        <p:txBody>
          <a:bodyPr/>
          <a:lstStyle/>
          <a:p>
            <a:r>
              <a:rPr kumimoji="1" lang="zh-CN" altLang="en-US" dirty="0"/>
              <a:t>充血模型 </a:t>
            </a:r>
            <a:r>
              <a:rPr lang="en-US" altLang="zh-CN" sz="2800" b="1" dirty="0">
                <a:solidFill>
                  <a:schemeClr val="accent6">
                    <a:lumMod val="75000"/>
                  </a:schemeClr>
                </a:solidFill>
              </a:rPr>
              <a:t>DDD+OOP</a:t>
            </a:r>
            <a:r>
              <a:rPr lang="zh-CN" altLang="en-US" sz="2800" b="1" dirty="0">
                <a:solidFill>
                  <a:schemeClr val="accent6">
                    <a:lumMod val="75000"/>
                  </a:schemeClr>
                </a:solidFill>
              </a:rPr>
              <a:t>开发模式</a:t>
            </a:r>
          </a:p>
        </p:txBody>
      </p:sp>
      <p:sp>
        <p:nvSpPr>
          <p:cNvPr id="3" name="内容占位符 2">
            <a:extLst>
              <a:ext uri="{FF2B5EF4-FFF2-40B4-BE49-F238E27FC236}">
                <a16:creationId xmlns:a16="http://schemas.microsoft.com/office/drawing/2014/main" id="{9B2D4D45-6BD4-7345-9223-F40F6130A581}"/>
              </a:ext>
            </a:extLst>
          </p:cNvPr>
          <p:cNvSpPr>
            <a:spLocks noGrp="1"/>
          </p:cNvSpPr>
          <p:nvPr>
            <p:ph idx="1"/>
          </p:nvPr>
        </p:nvSpPr>
        <p:spPr>
          <a:xfrm>
            <a:off x="1371600" y="1606732"/>
            <a:ext cx="10045337" cy="4807132"/>
          </a:xfrm>
        </p:spPr>
        <p:txBody>
          <a:bodyPr/>
          <a:lstStyle/>
          <a:p>
            <a:r>
              <a:rPr lang="zh-CN" altLang="en-US" sz="2400" dirty="0"/>
              <a:t>基于贫血模型的传统开发模式</a:t>
            </a:r>
            <a:endParaRPr lang="en-US" altLang="zh-CN" sz="2400" dirty="0"/>
          </a:p>
          <a:p>
            <a:pPr marL="0" indent="0">
              <a:buNone/>
            </a:pPr>
            <a:r>
              <a:rPr lang="zh-CN" altLang="en-US" dirty="0"/>
              <a:t>      基于贫血模型的传统开发模式，将数据与业务逻辑分离，违反了 </a:t>
            </a:r>
            <a:r>
              <a:rPr lang="en-US" altLang="zh-CN" dirty="0"/>
              <a:t>OOP </a:t>
            </a:r>
            <a:r>
              <a:rPr lang="zh-CN" altLang="en-US" dirty="0"/>
              <a:t>的封装特性，实际上是一种面向过程的编程风格。但是，现在几乎所有的 </a:t>
            </a:r>
            <a:r>
              <a:rPr lang="en-US" altLang="zh-CN" dirty="0"/>
              <a:t>Web </a:t>
            </a:r>
            <a:r>
              <a:rPr lang="zh-CN" altLang="en-US" dirty="0"/>
              <a:t>项目（</a:t>
            </a:r>
            <a:r>
              <a:rPr lang="en-US" altLang="zh-CN" dirty="0"/>
              <a:t>MVC</a:t>
            </a:r>
            <a:r>
              <a:rPr lang="zh-CN" altLang="en-US" dirty="0"/>
              <a:t>架构），都是基于这种贫血模型的开发模式，甚至连 </a:t>
            </a:r>
            <a:r>
              <a:rPr lang="en-US" altLang="zh-CN" dirty="0"/>
              <a:t>Java Spring </a:t>
            </a:r>
            <a:r>
              <a:rPr lang="zh-CN" altLang="en-US" dirty="0"/>
              <a:t>框架的官方 </a:t>
            </a:r>
            <a:r>
              <a:rPr lang="en-US" altLang="zh-CN" dirty="0"/>
              <a:t>demo</a:t>
            </a:r>
            <a:r>
              <a:rPr lang="zh-CN" altLang="en-US" dirty="0"/>
              <a:t>，都是按照这种开发模式来编写的。</a:t>
            </a:r>
            <a:endParaRPr lang="en-US" altLang="zh-CN" dirty="0"/>
          </a:p>
          <a:p>
            <a:r>
              <a:rPr lang="zh-CN" altLang="en-US" sz="2400" dirty="0"/>
              <a:t>基于充血模型的 </a:t>
            </a:r>
            <a:r>
              <a:rPr lang="en" altLang="zh-CN" sz="2400" dirty="0"/>
              <a:t>DDD </a:t>
            </a:r>
            <a:r>
              <a:rPr lang="zh-CN" altLang="en-US" sz="2400" dirty="0"/>
              <a:t>开发模式</a:t>
            </a:r>
            <a:endParaRPr lang="en-US" altLang="zh-CN" sz="2400" dirty="0"/>
          </a:p>
          <a:p>
            <a:pPr marL="0" indent="0">
              <a:buNone/>
            </a:pPr>
            <a:r>
              <a:rPr lang="zh-CN" altLang="en-US" dirty="0"/>
              <a:t>     在贫血模型中，数据和业务逻辑被分割到不同的类中。充血模型（</a:t>
            </a:r>
            <a:r>
              <a:rPr lang="en-US" altLang="zh-CN" dirty="0"/>
              <a:t>Rich Domain Model</a:t>
            </a:r>
            <a:r>
              <a:rPr lang="zh-CN" altLang="en-US" dirty="0"/>
              <a:t>）正好相反，数据和对应的业务逻辑被封装到同一个类中。因此，这种充血模型满足面向对象的封装特性，是典型的面向对象编程风格。</a:t>
            </a:r>
            <a:endParaRPr lang="en-US" altLang="zh-CN" dirty="0"/>
          </a:p>
          <a:p>
            <a:r>
              <a:rPr lang="zh-CN" altLang="en-US" sz="2400" dirty="0"/>
              <a:t>什么项目应该考虑使用基于充血模型的 </a:t>
            </a:r>
            <a:r>
              <a:rPr lang="en" altLang="zh-CN" sz="2400" dirty="0"/>
              <a:t>DDD </a:t>
            </a:r>
            <a:r>
              <a:rPr lang="zh-CN" altLang="en-US" sz="2400" dirty="0"/>
              <a:t>开发模式</a:t>
            </a:r>
            <a:endParaRPr lang="en-US" altLang="zh-CN" sz="2400" dirty="0"/>
          </a:p>
          <a:p>
            <a:pPr marL="0" indent="0">
              <a:buNone/>
            </a:pPr>
            <a:r>
              <a:rPr kumimoji="1" lang="zh-CN" altLang="en-US" dirty="0"/>
              <a:t>      基于贫血模型的传统的开发模式，比较适合业务比较简单的系统开发。相对应的，基于充血模型的 </a:t>
            </a:r>
            <a:r>
              <a:rPr kumimoji="1" lang="en" altLang="zh-CN" dirty="0"/>
              <a:t>DDD </a:t>
            </a:r>
            <a:r>
              <a:rPr kumimoji="1" lang="zh-CN" altLang="en-US" dirty="0"/>
              <a:t>开发模式，更适合业务复杂的系统开发。如果业务逻辑比较简单，就没必要做充血建模，即便设计成充血模型，类也非常单薄，看起来也很奇怪。</a:t>
            </a:r>
          </a:p>
        </p:txBody>
      </p:sp>
    </p:spTree>
    <p:extLst>
      <p:ext uri="{BB962C8B-B14F-4D97-AF65-F5344CB8AC3E}">
        <p14:creationId xmlns:p14="http://schemas.microsoft.com/office/powerpoint/2010/main" val="126006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2673E-6132-0245-8F2B-B7ECA6B2824B}"/>
              </a:ext>
            </a:extLst>
          </p:cNvPr>
          <p:cNvSpPr>
            <a:spLocks noGrp="1"/>
          </p:cNvSpPr>
          <p:nvPr>
            <p:ph type="title"/>
          </p:nvPr>
        </p:nvSpPr>
        <p:spPr>
          <a:xfrm>
            <a:off x="1371600" y="685800"/>
            <a:ext cx="9601200" cy="907869"/>
          </a:xfrm>
        </p:spPr>
        <p:txBody>
          <a:bodyPr/>
          <a:lstStyle/>
          <a:p>
            <a:r>
              <a:rPr kumimoji="1" lang="zh-CN" altLang="en-US" dirty="0"/>
              <a:t>充血模型</a:t>
            </a:r>
          </a:p>
        </p:txBody>
      </p:sp>
      <p:sp>
        <p:nvSpPr>
          <p:cNvPr id="5" name="内容占位符 4">
            <a:extLst>
              <a:ext uri="{FF2B5EF4-FFF2-40B4-BE49-F238E27FC236}">
                <a16:creationId xmlns:a16="http://schemas.microsoft.com/office/drawing/2014/main" id="{1ED1E21F-302D-CB47-809C-9285ACB4546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4762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2673E-6132-0245-8F2B-B7ECA6B2824B}"/>
              </a:ext>
            </a:extLst>
          </p:cNvPr>
          <p:cNvSpPr>
            <a:spLocks noGrp="1"/>
          </p:cNvSpPr>
          <p:nvPr>
            <p:ph type="title"/>
          </p:nvPr>
        </p:nvSpPr>
        <p:spPr>
          <a:xfrm>
            <a:off x="1371600" y="685800"/>
            <a:ext cx="9601200" cy="907869"/>
          </a:xfrm>
        </p:spPr>
        <p:txBody>
          <a:bodyPr/>
          <a:lstStyle/>
          <a:p>
            <a:r>
              <a:rPr kumimoji="1" lang="zh-CN" altLang="en-US" dirty="0"/>
              <a:t>充血模型</a:t>
            </a:r>
          </a:p>
        </p:txBody>
      </p:sp>
      <p:sp>
        <p:nvSpPr>
          <p:cNvPr id="5" name="内容占位符 4">
            <a:extLst>
              <a:ext uri="{FF2B5EF4-FFF2-40B4-BE49-F238E27FC236}">
                <a16:creationId xmlns:a16="http://schemas.microsoft.com/office/drawing/2014/main" id="{D2DEC469-C8D2-0042-B8EC-E96981EE964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43128666"/>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剪切</Template>
  <TotalTime>81</TotalTime>
  <Words>1975</Words>
  <Application>Microsoft Macintosh PowerPoint</Application>
  <PresentationFormat>宽屏</PresentationFormat>
  <Paragraphs>68</Paragraphs>
  <Slides>10</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Franklin Gothic Book</vt:lpstr>
      <vt:lpstr>Wingdings</vt:lpstr>
      <vt:lpstr>剪切</vt:lpstr>
      <vt:lpstr>中台设计分享</vt:lpstr>
      <vt:lpstr>云原生 微服务 + DevOps + 持续交付 + 容器化</vt:lpstr>
      <vt:lpstr>云原生 100%云化</vt:lpstr>
      <vt:lpstr>云原生 微服务架构</vt:lpstr>
      <vt:lpstr>云原生 AIOps应用画像</vt:lpstr>
      <vt:lpstr>组件化 分层解耦、组合复用</vt:lpstr>
      <vt:lpstr>充血模型 DDD+OOP开发模式</vt:lpstr>
      <vt:lpstr>充血模型</vt:lpstr>
      <vt:lpstr>充血模型</vt:lpstr>
      <vt:lpstr>充血模型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中台设计分享</dc:title>
  <dc:creator>Microsoft Office User</dc:creator>
  <cp:lastModifiedBy>Microsoft Office User</cp:lastModifiedBy>
  <cp:revision>27</cp:revision>
  <dcterms:created xsi:type="dcterms:W3CDTF">2020-10-27T02:39:21Z</dcterms:created>
  <dcterms:modified xsi:type="dcterms:W3CDTF">2020-10-27T05:31:57Z</dcterms:modified>
</cp:coreProperties>
</file>