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85" r:id="rId2"/>
    <p:sldId id="586" r:id="rId3"/>
    <p:sldId id="587" r:id="rId4"/>
    <p:sldId id="591" r:id="rId5"/>
    <p:sldId id="5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0190A8-E661-4771-A919-F2804E567352}">
          <p14:sldIdLst>
            <p14:sldId id="585"/>
            <p14:sldId id="586"/>
            <p14:sldId id="587"/>
            <p14:sldId id="591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y" initials="c" lastIdx="1" clrIdx="0">
    <p:extLst>
      <p:ext uri="{19B8F6BF-5375-455C-9EA6-DF929625EA0E}">
        <p15:presenceInfo xmlns:p15="http://schemas.microsoft.com/office/powerpoint/2012/main" userId="cos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/>
    <p:restoredTop sz="87456" autoAdjust="0"/>
  </p:normalViewPr>
  <p:slideViewPr>
    <p:cSldViewPr snapToGrid="0">
      <p:cViewPr varScale="1">
        <p:scale>
          <a:sx n="100" d="100"/>
          <a:sy n="100" d="100"/>
        </p:scale>
        <p:origin x="15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A9F2-B3C1-4F5E-BB67-F57E1C21CEF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D09E-A244-4745-9065-3CA912AD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0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D09E-A244-4745-9065-3CA912ADF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2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D09E-A244-4745-9065-3CA912ADFB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8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D09E-A244-4745-9065-3CA912ADFB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3F81588-98BD-4F5C-BA4C-5B19E7FC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30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7EF20339-61DE-474B-871D-7A795EE84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0902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3446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67CA150-8FA9-44B3-8FBA-3B0143850551}"/>
              </a:ext>
            </a:extLst>
          </p:cNvPr>
          <p:cNvCxnSpPr/>
          <p:nvPr userDrawn="1"/>
        </p:nvCxnSpPr>
        <p:spPr>
          <a:xfrm>
            <a:off x="612648" y="786384"/>
            <a:ext cx="1093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C0DD032-9529-4C20-93CF-C1A74AFE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264" y="628781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3EF6CC76-0E28-4D0E-88A0-EF4331E24B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85B0F6AA-ED87-4E15-9B41-C4E4D845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29" y="296522"/>
            <a:ext cx="10683240" cy="4477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39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06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5318" y="725489"/>
            <a:ext cx="5829300" cy="5438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725489"/>
            <a:ext cx="5829300" cy="5438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08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on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3024" y="365760"/>
            <a:ext cx="10855537" cy="1036320"/>
          </a:xfrm>
          <a:prstGeom prst="rect">
            <a:avLst/>
          </a:prstGeom>
        </p:spPr>
        <p:txBody>
          <a:bodyPr lIns="0" tIns="0" rIns="0" bIns="0"/>
          <a:lstStyle>
            <a:lvl1pPr>
              <a:defRPr sz="3467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83024" y="1828800"/>
            <a:ext cx="10855537" cy="4221481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867">
                <a:solidFill>
                  <a:schemeClr val="bg2"/>
                </a:solidFill>
                <a:latin typeface="+mn-lt"/>
              </a:defRPr>
            </a:lvl1pPr>
            <a:lvl2pPr marL="609585" indent="-304792" algn="l">
              <a:defRPr sz="1867">
                <a:solidFill>
                  <a:schemeClr val="bg2"/>
                </a:solidFill>
                <a:latin typeface="+mn-lt"/>
              </a:defRPr>
            </a:lvl2pPr>
            <a:lvl3pPr marL="914377" indent="-304792" algn="l">
              <a:defRPr sz="1867">
                <a:solidFill>
                  <a:schemeClr val="bg2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360" y="6114395"/>
            <a:ext cx="217224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5"/>
          <p:cNvSpPr txBox="1">
            <a:spLocks/>
          </p:cNvSpPr>
          <p:nvPr userDrawn="1"/>
        </p:nvSpPr>
        <p:spPr>
          <a:xfrm>
            <a:off x="992717" y="6540741"/>
            <a:ext cx="1507067" cy="146049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067" dirty="0">
                <a:solidFill>
                  <a:schemeClr val="bg1">
                    <a:lumMod val="75000"/>
                    <a:lumOff val="25000"/>
                  </a:schemeClr>
                </a:solidFill>
              </a:rPr>
              <a:t>©</a:t>
            </a:r>
            <a:r>
              <a:rPr lang="is-IS" sz="1067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z="1067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IBM Corporation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478367" y="6540740"/>
            <a:ext cx="444500" cy="220133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6F3FBB7E-5352-465D-A911-B38C18C499AC}" type="slidenum">
              <a:rPr lang="en-US" sz="1067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en-US" sz="1067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44"/>
          <p:cNvSpPr txBox="1">
            <a:spLocks noChangeArrowheads="1"/>
          </p:cNvSpPr>
          <p:nvPr userDrawn="1"/>
        </p:nvSpPr>
        <p:spPr bwMode="auto">
          <a:xfrm>
            <a:off x="4389120" y="6537960"/>
            <a:ext cx="3413760" cy="1642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067" dirty="0">
                <a:solidFill>
                  <a:srgbClr val="FF0000"/>
                </a:solidFill>
                <a:ea typeface="+mn-ea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247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44EDE-1B88-49FF-9C47-9C955A74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424118"/>
            <a:ext cx="106832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D8719-C810-4C1F-9449-56E13EA4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328" y="1415282"/>
            <a:ext cx="10683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Picture 46" descr="blue-tri-color-logo">
            <a:extLst>
              <a:ext uri="{FF2B5EF4-FFF2-40B4-BE49-F238E27FC236}">
                <a16:creationId xmlns:a16="http://schemas.microsoft.com/office/drawing/2014/main" id="{43867911-6220-4747-92F9-DD17E8283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85605" y="6437666"/>
            <a:ext cx="504000" cy="20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2FB8F3E6-9B50-4C04-8D85-2842FA812A1B}"/>
              </a:ext>
            </a:extLst>
          </p:cNvPr>
          <p:cNvSpPr txBox="1">
            <a:spLocks/>
          </p:cNvSpPr>
          <p:nvPr userDrawn="1"/>
        </p:nvSpPr>
        <p:spPr>
          <a:xfrm>
            <a:off x="9525241" y="6477506"/>
            <a:ext cx="1507067" cy="2286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©2018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4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30453BE-5017-9948-A908-598AD31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614" y="6240191"/>
            <a:ext cx="2743200" cy="365125"/>
          </a:xfrm>
        </p:spPr>
        <p:txBody>
          <a:bodyPr/>
          <a:lstStyle/>
          <a:p>
            <a:fld id="{3EF6CC76-0E28-4D0E-88A0-EF4331E24B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1B5FA9-F4DA-42D8-9B6C-982B6AA5C735}"/>
              </a:ext>
            </a:extLst>
          </p:cNvPr>
          <p:cNvSpPr txBox="1"/>
          <p:nvPr/>
        </p:nvSpPr>
        <p:spPr>
          <a:xfrm>
            <a:off x="5821463" y="329424"/>
            <a:ext cx="5913337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zh-CN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dirty="0"/>
              <a:t>服务思维是应对业务创新与重塑的最佳方式</a:t>
            </a:r>
            <a:endParaRPr lang="en-US" altLang="zh-CN" sz="2400" dirty="0"/>
          </a:p>
        </p:txBody>
      </p:sp>
      <p:cxnSp>
        <p:nvCxnSpPr>
          <p:cNvPr id="102" name="AutoShape 11">
            <a:extLst>
              <a:ext uri="{FF2B5EF4-FFF2-40B4-BE49-F238E27FC236}">
                <a16:creationId xmlns:a16="http://schemas.microsoft.com/office/drawing/2014/main" id="{A86396D2-BB1F-43C9-BE91-DD1DDADEC2E0}"/>
              </a:ext>
            </a:extLst>
          </p:cNvPr>
          <p:cNvCxnSpPr>
            <a:cxnSpLocks noChangeShapeType="1"/>
            <a:stCxn id="108" idx="3"/>
            <a:endCxn id="107" idx="1"/>
          </p:cNvCxnSpPr>
          <p:nvPr/>
        </p:nvCxnSpPr>
        <p:spPr bwMode="gray">
          <a:xfrm flipV="1">
            <a:off x="4039205" y="1846850"/>
            <a:ext cx="766043" cy="144255"/>
          </a:xfrm>
          <a:prstGeom prst="bentConnector3">
            <a:avLst>
              <a:gd name="adj1" fmla="val 50000"/>
            </a:avLst>
          </a:prstGeom>
          <a:solidFill>
            <a:srgbClr val="00B2EF"/>
          </a:solidFill>
          <a:ln w="25400">
            <a:solidFill>
              <a:srgbClr val="FFCC99"/>
            </a:solidFill>
            <a:miter lim="800000"/>
            <a:headEnd/>
            <a:tailEnd type="triangle" w="med" len="med"/>
          </a:ln>
          <a:extLst/>
        </p:spPr>
      </p:cxnSp>
      <p:cxnSp>
        <p:nvCxnSpPr>
          <p:cNvPr id="104" name="AutoShape 13">
            <a:extLst>
              <a:ext uri="{FF2B5EF4-FFF2-40B4-BE49-F238E27FC236}">
                <a16:creationId xmlns:a16="http://schemas.microsoft.com/office/drawing/2014/main" id="{504D8DAA-29ED-4DA1-82FF-E0DE3D77CDE3}"/>
              </a:ext>
            </a:extLst>
          </p:cNvPr>
          <p:cNvCxnSpPr>
            <a:cxnSpLocks noChangeShapeType="1"/>
            <a:stCxn id="107" idx="3"/>
            <a:endCxn id="106" idx="1"/>
          </p:cNvCxnSpPr>
          <p:nvPr/>
        </p:nvCxnSpPr>
        <p:spPr bwMode="gray">
          <a:xfrm flipV="1">
            <a:off x="6425248" y="1707452"/>
            <a:ext cx="668993" cy="139398"/>
          </a:xfrm>
          <a:prstGeom prst="bentConnector3">
            <a:avLst>
              <a:gd name="adj1" fmla="val 50000"/>
            </a:avLst>
          </a:prstGeom>
          <a:solidFill>
            <a:srgbClr val="00B2EF"/>
          </a:solidFill>
          <a:ln w="25400">
            <a:solidFill>
              <a:srgbClr val="FFCC99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06" name="AutoShape 22">
            <a:extLst>
              <a:ext uri="{FF2B5EF4-FFF2-40B4-BE49-F238E27FC236}">
                <a16:creationId xmlns:a16="http://schemas.microsoft.com/office/drawing/2014/main" id="{A2A127FB-300C-4AE8-9E0C-4463B078BE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94241" y="1419452"/>
            <a:ext cx="1620000" cy="57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微软雅黑"/>
                <a:ea typeface="微软雅黑"/>
              </a:rPr>
              <a:t>软件即</a:t>
            </a:r>
            <a:r>
              <a:rPr lang="zh-CN" altLang="en-US" sz="1600" b="1">
                <a:solidFill>
                  <a:srgbClr val="FFFFFF"/>
                </a:solidFill>
                <a:latin typeface="微软雅黑"/>
                <a:ea typeface="微软雅黑"/>
              </a:rPr>
              <a:t>服务</a:t>
            </a:r>
            <a:endParaRPr lang="en-US" altLang="zh-CN" sz="1600" b="1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软雅黑"/>
                <a:ea typeface="微软雅黑"/>
              </a:rPr>
              <a:t>SaaS</a:t>
            </a:r>
            <a:endParaRPr lang="zh-CN" altLang="en-US" sz="1600" b="1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7" name="AutoShape 25">
            <a:extLst>
              <a:ext uri="{FF2B5EF4-FFF2-40B4-BE49-F238E27FC236}">
                <a16:creationId xmlns:a16="http://schemas.microsoft.com/office/drawing/2014/main" id="{5FC5FA3E-FB05-41DD-85B9-EC6F3A49E8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5248" y="1558850"/>
            <a:ext cx="1620000" cy="57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微软雅黑"/>
                <a:ea typeface="微软雅黑"/>
              </a:rPr>
              <a:t>平台即服务</a:t>
            </a:r>
            <a:endParaRPr lang="en-US" altLang="zh-CN" sz="1600" b="1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软雅黑"/>
                <a:ea typeface="微软雅黑"/>
              </a:rPr>
              <a:t>PaaS</a:t>
            </a:r>
            <a:endParaRPr lang="zh-CN" altLang="en-US" sz="1600" b="1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8" name="AutoShape 28">
            <a:extLst>
              <a:ext uri="{FF2B5EF4-FFF2-40B4-BE49-F238E27FC236}">
                <a16:creationId xmlns:a16="http://schemas.microsoft.com/office/drawing/2014/main" id="{0C9B9D84-CFC0-4B4C-B37B-3148260805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9205" y="1703105"/>
            <a:ext cx="1620000" cy="57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>
            <a:noFill/>
            <a:round/>
            <a:headEnd/>
            <a:tailEnd/>
          </a:ln>
          <a:effectLst/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微软雅黑"/>
                <a:ea typeface="微软雅黑"/>
              </a:rPr>
              <a:t>基础设施即服务</a:t>
            </a:r>
            <a:endParaRPr lang="en-US" altLang="zh-CN" sz="1600" b="1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FFFF"/>
                </a:solidFill>
                <a:latin typeface="微软雅黑"/>
                <a:ea typeface="微软雅黑"/>
              </a:rPr>
              <a:t>IaaS</a:t>
            </a:r>
            <a:endParaRPr lang="zh-CN" altLang="en-US" sz="1600" b="1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9" name="Rectangle 55">
            <a:extLst>
              <a:ext uri="{FF2B5EF4-FFF2-40B4-BE49-F238E27FC236}">
                <a16:creationId xmlns:a16="http://schemas.microsoft.com/office/drawing/2014/main" id="{623F8AEC-A2E5-4C23-8E63-38BD68DDD67C}"/>
              </a:ext>
            </a:extLst>
          </p:cNvPr>
          <p:cNvSpPr/>
          <p:nvPr/>
        </p:nvSpPr>
        <p:spPr bwMode="auto">
          <a:xfrm>
            <a:off x="2220787" y="4801700"/>
            <a:ext cx="1980000" cy="1443424"/>
          </a:xfrm>
          <a:prstGeom prst="rect">
            <a:avLst/>
          </a:prstGeom>
          <a:noFill/>
          <a:ln w="12700" cap="flat" cmpd="sng" algn="ctr">
            <a:solidFill>
              <a:srgbClr val="83D1F5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Rectangle 55">
            <a:extLst>
              <a:ext uri="{FF2B5EF4-FFF2-40B4-BE49-F238E27FC236}">
                <a16:creationId xmlns:a16="http://schemas.microsoft.com/office/drawing/2014/main" id="{07565A79-3539-4C1D-82F6-2566546BF4CE}"/>
              </a:ext>
            </a:extLst>
          </p:cNvPr>
          <p:cNvSpPr/>
          <p:nvPr/>
        </p:nvSpPr>
        <p:spPr bwMode="auto">
          <a:xfrm>
            <a:off x="4559179" y="3624590"/>
            <a:ext cx="1980000" cy="2613351"/>
          </a:xfrm>
          <a:prstGeom prst="rect">
            <a:avLst/>
          </a:prstGeom>
          <a:noFill/>
          <a:ln w="12700" cap="flat" cmpd="sng" algn="ctr">
            <a:solidFill>
              <a:srgbClr val="83D1F5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55">
            <a:extLst>
              <a:ext uri="{FF2B5EF4-FFF2-40B4-BE49-F238E27FC236}">
                <a16:creationId xmlns:a16="http://schemas.microsoft.com/office/drawing/2014/main" id="{07E11E60-6656-4E44-970E-144E49C81426}"/>
              </a:ext>
            </a:extLst>
          </p:cNvPr>
          <p:cNvSpPr/>
          <p:nvPr/>
        </p:nvSpPr>
        <p:spPr bwMode="auto">
          <a:xfrm>
            <a:off x="6897571" y="3283450"/>
            <a:ext cx="1980000" cy="2961674"/>
          </a:xfrm>
          <a:prstGeom prst="rect">
            <a:avLst/>
          </a:prstGeom>
          <a:noFill/>
          <a:ln w="12700" cap="flat" cmpd="sng" algn="ctr">
            <a:solidFill>
              <a:srgbClr val="83D1F5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4DFD5C-397F-4391-B921-B258D9AA7D9B}"/>
              </a:ext>
            </a:extLst>
          </p:cNvPr>
          <p:cNvSpPr/>
          <p:nvPr/>
        </p:nvSpPr>
        <p:spPr bwMode="auto">
          <a:xfrm>
            <a:off x="2419205" y="5054323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存储磁盘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84EFF31-8D64-4C94-BE2A-9896E0AB78CE}"/>
              </a:ext>
            </a:extLst>
          </p:cNvPr>
          <p:cNvSpPr/>
          <p:nvPr/>
        </p:nvSpPr>
        <p:spPr bwMode="auto">
          <a:xfrm>
            <a:off x="2419205" y="5407455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网络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4620F2-95D6-4C09-B3D7-D45EAD58C969}"/>
              </a:ext>
            </a:extLst>
          </p:cNvPr>
          <p:cNvSpPr/>
          <p:nvPr/>
        </p:nvSpPr>
        <p:spPr bwMode="auto">
          <a:xfrm>
            <a:off x="2419205" y="5781461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机房基础设施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7C60D1-9C73-4A40-A94F-87E9251B57EF}"/>
              </a:ext>
            </a:extLst>
          </p:cNvPr>
          <p:cNvSpPr/>
          <p:nvPr/>
        </p:nvSpPr>
        <p:spPr bwMode="auto">
          <a:xfrm>
            <a:off x="2422113" y="2765096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数据信息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A3883F5-9F92-438A-9EC3-847057DD5E74}"/>
              </a:ext>
            </a:extLst>
          </p:cNvPr>
          <p:cNvSpPr/>
          <p:nvPr/>
        </p:nvSpPr>
        <p:spPr bwMode="auto">
          <a:xfrm>
            <a:off x="2420742" y="3121963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应用软件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177DF06-3C76-4961-91EB-4F57CFDA1E73}"/>
              </a:ext>
            </a:extLst>
          </p:cNvPr>
          <p:cNvSpPr/>
          <p:nvPr/>
        </p:nvSpPr>
        <p:spPr bwMode="auto">
          <a:xfrm>
            <a:off x="4806619" y="4629530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操作系统</a:t>
            </a:r>
          </a:p>
        </p:txBody>
      </p:sp>
      <p:sp>
        <p:nvSpPr>
          <p:cNvPr id="41" name="Rectangle: Rounded Corners 112">
            <a:extLst>
              <a:ext uri="{FF2B5EF4-FFF2-40B4-BE49-F238E27FC236}">
                <a16:creationId xmlns:a16="http://schemas.microsoft.com/office/drawing/2014/main" id="{40C9AF60-C45C-4CD5-AC1D-B38F24B3C581}"/>
              </a:ext>
            </a:extLst>
          </p:cNvPr>
          <p:cNvSpPr/>
          <p:nvPr/>
        </p:nvSpPr>
        <p:spPr bwMode="auto">
          <a:xfrm>
            <a:off x="4806619" y="5048853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存储磁盘</a:t>
            </a:r>
          </a:p>
        </p:txBody>
      </p:sp>
      <p:sp>
        <p:nvSpPr>
          <p:cNvPr id="42" name="Rectangle: Rounded Corners 113">
            <a:extLst>
              <a:ext uri="{FF2B5EF4-FFF2-40B4-BE49-F238E27FC236}">
                <a16:creationId xmlns:a16="http://schemas.microsoft.com/office/drawing/2014/main" id="{90E93B2C-3DEE-42EE-8104-A8A1967550C8}"/>
              </a:ext>
            </a:extLst>
          </p:cNvPr>
          <p:cNvSpPr/>
          <p:nvPr/>
        </p:nvSpPr>
        <p:spPr bwMode="auto">
          <a:xfrm>
            <a:off x="4806619" y="5401985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网络</a:t>
            </a:r>
          </a:p>
        </p:txBody>
      </p:sp>
      <p:sp>
        <p:nvSpPr>
          <p:cNvPr id="43" name="Rectangle: Rounded Corners 114">
            <a:extLst>
              <a:ext uri="{FF2B5EF4-FFF2-40B4-BE49-F238E27FC236}">
                <a16:creationId xmlns:a16="http://schemas.microsoft.com/office/drawing/2014/main" id="{0E378C8E-76D0-4541-9F1D-BE93D74095BC}"/>
              </a:ext>
            </a:extLst>
          </p:cNvPr>
          <p:cNvSpPr/>
          <p:nvPr/>
        </p:nvSpPr>
        <p:spPr bwMode="auto">
          <a:xfrm>
            <a:off x="4806619" y="5775991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机房基础设施</a:t>
            </a:r>
          </a:p>
        </p:txBody>
      </p:sp>
      <p:sp>
        <p:nvSpPr>
          <p:cNvPr id="44" name="Rectangle 55">
            <a:extLst>
              <a:ext uri="{FF2B5EF4-FFF2-40B4-BE49-F238E27FC236}">
                <a16:creationId xmlns:a16="http://schemas.microsoft.com/office/drawing/2014/main" id="{CADA237A-5AD7-4911-8CFE-66F2232C2236}"/>
              </a:ext>
            </a:extLst>
          </p:cNvPr>
          <p:cNvSpPr/>
          <p:nvPr/>
        </p:nvSpPr>
        <p:spPr bwMode="auto">
          <a:xfrm>
            <a:off x="2220787" y="2547108"/>
            <a:ext cx="1980000" cy="2139337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: Rounded Corners 115">
            <a:extLst>
              <a:ext uri="{FF2B5EF4-FFF2-40B4-BE49-F238E27FC236}">
                <a16:creationId xmlns:a16="http://schemas.microsoft.com/office/drawing/2014/main" id="{6DF7CC2F-BB77-42D7-8796-D6A2AD44B329}"/>
              </a:ext>
            </a:extLst>
          </p:cNvPr>
          <p:cNvSpPr/>
          <p:nvPr/>
        </p:nvSpPr>
        <p:spPr bwMode="auto">
          <a:xfrm>
            <a:off x="2409130" y="3490187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中间件</a:t>
            </a:r>
          </a:p>
        </p:txBody>
      </p:sp>
      <p:sp>
        <p:nvSpPr>
          <p:cNvPr id="46" name="Rectangle: Rounded Corners 116">
            <a:extLst>
              <a:ext uri="{FF2B5EF4-FFF2-40B4-BE49-F238E27FC236}">
                <a16:creationId xmlns:a16="http://schemas.microsoft.com/office/drawing/2014/main" id="{AC37B555-595A-4063-8DF4-7654ACCB6703}"/>
              </a:ext>
            </a:extLst>
          </p:cNvPr>
          <p:cNvSpPr/>
          <p:nvPr/>
        </p:nvSpPr>
        <p:spPr bwMode="auto">
          <a:xfrm>
            <a:off x="2407759" y="3866104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数据库</a:t>
            </a:r>
          </a:p>
        </p:txBody>
      </p:sp>
      <p:sp>
        <p:nvSpPr>
          <p:cNvPr id="47" name="Rectangle: Rounded Corners 117">
            <a:extLst>
              <a:ext uri="{FF2B5EF4-FFF2-40B4-BE49-F238E27FC236}">
                <a16:creationId xmlns:a16="http://schemas.microsoft.com/office/drawing/2014/main" id="{3259C104-7274-4156-9670-411F2F78B235}"/>
              </a:ext>
            </a:extLst>
          </p:cNvPr>
          <p:cNvSpPr/>
          <p:nvPr/>
        </p:nvSpPr>
        <p:spPr bwMode="auto">
          <a:xfrm>
            <a:off x="2409130" y="4233359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操作系统</a:t>
            </a:r>
          </a:p>
        </p:txBody>
      </p:sp>
      <p:sp>
        <p:nvSpPr>
          <p:cNvPr id="48" name="Rectangle: Rounded Corners 115">
            <a:extLst>
              <a:ext uri="{FF2B5EF4-FFF2-40B4-BE49-F238E27FC236}">
                <a16:creationId xmlns:a16="http://schemas.microsoft.com/office/drawing/2014/main" id="{290B6DCE-A66B-4344-855A-66B38BFD7360}"/>
              </a:ext>
            </a:extLst>
          </p:cNvPr>
          <p:cNvSpPr/>
          <p:nvPr/>
        </p:nvSpPr>
        <p:spPr bwMode="auto">
          <a:xfrm>
            <a:off x="4775893" y="3859350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中间件</a:t>
            </a:r>
          </a:p>
        </p:txBody>
      </p:sp>
      <p:sp>
        <p:nvSpPr>
          <p:cNvPr id="49" name="Rectangle: Rounded Corners 116">
            <a:extLst>
              <a:ext uri="{FF2B5EF4-FFF2-40B4-BE49-F238E27FC236}">
                <a16:creationId xmlns:a16="http://schemas.microsoft.com/office/drawing/2014/main" id="{2E0271CC-2BA4-4841-8ACB-D73AFBC6F2DA}"/>
              </a:ext>
            </a:extLst>
          </p:cNvPr>
          <p:cNvSpPr/>
          <p:nvPr/>
        </p:nvSpPr>
        <p:spPr bwMode="auto">
          <a:xfrm>
            <a:off x="4774522" y="4216217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数据库</a:t>
            </a:r>
          </a:p>
        </p:txBody>
      </p:sp>
      <p:sp>
        <p:nvSpPr>
          <p:cNvPr id="50" name="Rectangle: Rounded Corners 115">
            <a:extLst>
              <a:ext uri="{FF2B5EF4-FFF2-40B4-BE49-F238E27FC236}">
                <a16:creationId xmlns:a16="http://schemas.microsoft.com/office/drawing/2014/main" id="{D20EF825-3627-4A51-98AE-56BB4AEF7DEA}"/>
              </a:ext>
            </a:extLst>
          </p:cNvPr>
          <p:cNvSpPr/>
          <p:nvPr/>
        </p:nvSpPr>
        <p:spPr bwMode="auto">
          <a:xfrm>
            <a:off x="4806619" y="2727226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数据信息</a:t>
            </a:r>
          </a:p>
        </p:txBody>
      </p:sp>
      <p:sp>
        <p:nvSpPr>
          <p:cNvPr id="51" name="Rectangle: Rounded Corners 116">
            <a:extLst>
              <a:ext uri="{FF2B5EF4-FFF2-40B4-BE49-F238E27FC236}">
                <a16:creationId xmlns:a16="http://schemas.microsoft.com/office/drawing/2014/main" id="{94403B04-05C0-4863-AA02-50BFAE5E4CFA}"/>
              </a:ext>
            </a:extLst>
          </p:cNvPr>
          <p:cNvSpPr/>
          <p:nvPr/>
        </p:nvSpPr>
        <p:spPr bwMode="auto">
          <a:xfrm>
            <a:off x="4805248" y="3084093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应用软件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7ADC5110-40D7-4E10-A229-A6896E801EBB}"/>
              </a:ext>
            </a:extLst>
          </p:cNvPr>
          <p:cNvSpPr/>
          <p:nvPr/>
        </p:nvSpPr>
        <p:spPr bwMode="auto">
          <a:xfrm>
            <a:off x="4567387" y="2547108"/>
            <a:ext cx="1980000" cy="962129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: Rounded Corners 117">
            <a:extLst>
              <a:ext uri="{FF2B5EF4-FFF2-40B4-BE49-F238E27FC236}">
                <a16:creationId xmlns:a16="http://schemas.microsoft.com/office/drawing/2014/main" id="{DA76F75E-8D9C-43C5-8708-0545880D41F2}"/>
              </a:ext>
            </a:extLst>
          </p:cNvPr>
          <p:cNvSpPr/>
          <p:nvPr/>
        </p:nvSpPr>
        <p:spPr bwMode="auto">
          <a:xfrm>
            <a:off x="7126338" y="4629530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操作系统</a:t>
            </a:r>
          </a:p>
        </p:txBody>
      </p:sp>
      <p:sp>
        <p:nvSpPr>
          <p:cNvPr id="54" name="Rectangle: Rounded Corners 112">
            <a:extLst>
              <a:ext uri="{FF2B5EF4-FFF2-40B4-BE49-F238E27FC236}">
                <a16:creationId xmlns:a16="http://schemas.microsoft.com/office/drawing/2014/main" id="{FF8CAB3C-958A-4C92-9DF6-8B46513552F3}"/>
              </a:ext>
            </a:extLst>
          </p:cNvPr>
          <p:cNvSpPr/>
          <p:nvPr/>
        </p:nvSpPr>
        <p:spPr bwMode="auto">
          <a:xfrm>
            <a:off x="7126338" y="5048853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存储磁盘</a:t>
            </a:r>
          </a:p>
        </p:txBody>
      </p:sp>
      <p:sp>
        <p:nvSpPr>
          <p:cNvPr id="55" name="Rectangle: Rounded Corners 113">
            <a:extLst>
              <a:ext uri="{FF2B5EF4-FFF2-40B4-BE49-F238E27FC236}">
                <a16:creationId xmlns:a16="http://schemas.microsoft.com/office/drawing/2014/main" id="{EF28A445-BCBC-4FF9-8C65-EDC60770B7D0}"/>
              </a:ext>
            </a:extLst>
          </p:cNvPr>
          <p:cNvSpPr/>
          <p:nvPr/>
        </p:nvSpPr>
        <p:spPr bwMode="auto">
          <a:xfrm>
            <a:off x="7126338" y="5401985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网络</a:t>
            </a:r>
          </a:p>
        </p:txBody>
      </p:sp>
      <p:sp>
        <p:nvSpPr>
          <p:cNvPr id="56" name="Rectangle: Rounded Corners 114">
            <a:extLst>
              <a:ext uri="{FF2B5EF4-FFF2-40B4-BE49-F238E27FC236}">
                <a16:creationId xmlns:a16="http://schemas.microsoft.com/office/drawing/2014/main" id="{0A7D94A3-C19C-491D-BEB9-7CACA89F764D}"/>
              </a:ext>
            </a:extLst>
          </p:cNvPr>
          <p:cNvSpPr/>
          <p:nvPr/>
        </p:nvSpPr>
        <p:spPr bwMode="auto">
          <a:xfrm>
            <a:off x="7126338" y="5775991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机房基础设施</a:t>
            </a:r>
          </a:p>
        </p:txBody>
      </p:sp>
      <p:sp>
        <p:nvSpPr>
          <p:cNvPr id="57" name="Rectangle: Rounded Corners 115">
            <a:extLst>
              <a:ext uri="{FF2B5EF4-FFF2-40B4-BE49-F238E27FC236}">
                <a16:creationId xmlns:a16="http://schemas.microsoft.com/office/drawing/2014/main" id="{216B0ADC-DDD5-48B3-9D18-550D485D897F}"/>
              </a:ext>
            </a:extLst>
          </p:cNvPr>
          <p:cNvSpPr/>
          <p:nvPr/>
        </p:nvSpPr>
        <p:spPr bwMode="auto">
          <a:xfrm>
            <a:off x="7095612" y="3859350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中间件</a:t>
            </a:r>
          </a:p>
        </p:txBody>
      </p:sp>
      <p:sp>
        <p:nvSpPr>
          <p:cNvPr id="58" name="Rectangle: Rounded Corners 116">
            <a:extLst>
              <a:ext uri="{FF2B5EF4-FFF2-40B4-BE49-F238E27FC236}">
                <a16:creationId xmlns:a16="http://schemas.microsoft.com/office/drawing/2014/main" id="{2C801377-CB5D-40AE-8EAF-EEAC1E29D121}"/>
              </a:ext>
            </a:extLst>
          </p:cNvPr>
          <p:cNvSpPr/>
          <p:nvPr/>
        </p:nvSpPr>
        <p:spPr bwMode="auto">
          <a:xfrm>
            <a:off x="7094241" y="4216217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数据库</a:t>
            </a:r>
          </a:p>
        </p:txBody>
      </p:sp>
      <p:sp>
        <p:nvSpPr>
          <p:cNvPr id="59" name="Rectangle: Rounded Corners 116">
            <a:extLst>
              <a:ext uri="{FF2B5EF4-FFF2-40B4-BE49-F238E27FC236}">
                <a16:creationId xmlns:a16="http://schemas.microsoft.com/office/drawing/2014/main" id="{F23684B1-33FF-4819-B2E6-508511CDABCB}"/>
              </a:ext>
            </a:extLst>
          </p:cNvPr>
          <p:cNvSpPr/>
          <p:nvPr/>
        </p:nvSpPr>
        <p:spPr bwMode="auto">
          <a:xfrm>
            <a:off x="7094241" y="3474260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/>
                <a:ea typeface="微软雅黑"/>
              </a:rPr>
              <a:t>应用软件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0" name="Rectangle: Rounded Corners 115">
            <a:extLst>
              <a:ext uri="{FF2B5EF4-FFF2-40B4-BE49-F238E27FC236}">
                <a16:creationId xmlns:a16="http://schemas.microsoft.com/office/drawing/2014/main" id="{6F061737-7E3A-481A-8EE1-70E3C266FA4D}"/>
              </a:ext>
            </a:extLst>
          </p:cNvPr>
          <p:cNvSpPr/>
          <p:nvPr/>
        </p:nvSpPr>
        <p:spPr bwMode="auto">
          <a:xfrm>
            <a:off x="7136803" y="2727226"/>
            <a:ext cx="1514475" cy="252000"/>
          </a:xfrm>
          <a:prstGeom prst="roundRect">
            <a:avLst/>
          </a:prstGeom>
          <a:solidFill>
            <a:srgbClr val="CFDEF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数据信息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9B9615AB-3E70-46B8-8B96-C097514CD173}"/>
              </a:ext>
            </a:extLst>
          </p:cNvPr>
          <p:cNvSpPr/>
          <p:nvPr/>
        </p:nvSpPr>
        <p:spPr bwMode="auto">
          <a:xfrm>
            <a:off x="6897571" y="2547109"/>
            <a:ext cx="1980000" cy="62815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B3B570B-C0FE-40C9-9B64-8B93E3BC8C85}"/>
              </a:ext>
            </a:extLst>
          </p:cNvPr>
          <p:cNvSpPr/>
          <p:nvPr/>
        </p:nvSpPr>
        <p:spPr>
          <a:xfrm>
            <a:off x="1538157" y="4811743"/>
            <a:ext cx="324238" cy="1443424"/>
          </a:xfrm>
          <a:prstGeom prst="leftBrace">
            <a:avLst/>
          </a:prstGeom>
          <a:noFill/>
          <a:ln w="12700" cap="flat" cmpd="sng" algn="ctr">
            <a:solidFill>
              <a:srgbClr val="83D1F5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8E241EF4-CF06-4416-BB00-64F4A039EFEF}"/>
              </a:ext>
            </a:extLst>
          </p:cNvPr>
          <p:cNvSpPr/>
          <p:nvPr/>
        </p:nvSpPr>
        <p:spPr>
          <a:xfrm>
            <a:off x="1571625" y="2547108"/>
            <a:ext cx="314325" cy="2139337"/>
          </a:xfrm>
          <a:prstGeom prst="leftBrace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C8F92E-0579-451E-9EC4-5DD1FCBC24A2}"/>
              </a:ext>
            </a:extLst>
          </p:cNvPr>
          <p:cNvSpPr txBox="1"/>
          <p:nvPr/>
        </p:nvSpPr>
        <p:spPr>
          <a:xfrm>
            <a:off x="333733" y="5352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云上共享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54DA33-3EBB-4F3B-9AFB-196D805C48BF}"/>
              </a:ext>
            </a:extLst>
          </p:cNvPr>
          <p:cNvSpPr txBox="1"/>
          <p:nvPr/>
        </p:nvSpPr>
        <p:spPr>
          <a:xfrm>
            <a:off x="330175" y="3439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应用维护</a:t>
            </a: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AFA2852E-7D5B-46CC-9757-BD83B8E4B0EC}"/>
              </a:ext>
            </a:extLst>
          </p:cNvPr>
          <p:cNvSpPr/>
          <p:nvPr/>
        </p:nvSpPr>
        <p:spPr>
          <a:xfrm>
            <a:off x="9507430" y="3005740"/>
            <a:ext cx="2066925" cy="1959219"/>
          </a:xfrm>
          <a:prstGeom prst="donut">
            <a:avLst>
              <a:gd name="adj" fmla="val 10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3EE1941-855E-45F2-8A50-4958823F916B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9521217" y="2072822"/>
            <a:ext cx="495644" cy="1072127"/>
          </a:xfrm>
          <a:prstGeom prst="bentConnector3">
            <a:avLst>
              <a:gd name="adj1" fmla="val -46122"/>
            </a:avLst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F5071CC-FD98-4C45-B170-10FCC9892F9E}"/>
              </a:ext>
            </a:extLst>
          </p:cNvPr>
          <p:cNvSpPr txBox="1"/>
          <p:nvPr/>
        </p:nvSpPr>
        <p:spPr>
          <a:xfrm>
            <a:off x="9521217" y="1457270"/>
            <a:ext cx="15696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企业对外服务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轻量级应用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灵活扩展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开发简单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关注客户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82C0F17-B550-4339-949A-D506A1D57AEF}"/>
              </a:ext>
            </a:extLst>
          </p:cNvPr>
          <p:cNvSpPr txBox="1"/>
          <p:nvPr/>
        </p:nvSpPr>
        <p:spPr>
          <a:xfrm>
            <a:off x="9521217" y="5158867"/>
            <a:ext cx="156966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企业核心资源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稳定可靠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共享复用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实现复杂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/>
              <a:t>对客户透明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5F11C39-76A9-44EE-8BAB-982C3A11DDF6}"/>
              </a:ext>
            </a:extLst>
          </p:cNvPr>
          <p:cNvCxnSpPr>
            <a:cxnSpLocks/>
            <a:stCxn id="89" idx="3"/>
            <a:endCxn id="128" idx="2"/>
          </p:cNvCxnSpPr>
          <p:nvPr/>
        </p:nvCxnSpPr>
        <p:spPr>
          <a:xfrm flipH="1" flipV="1">
            <a:off x="10536879" y="4086255"/>
            <a:ext cx="553998" cy="1826665"/>
          </a:xfrm>
          <a:prstGeom prst="bentConnector4">
            <a:avLst>
              <a:gd name="adj1" fmla="val -41264"/>
              <a:gd name="adj2" fmla="val 70640"/>
            </a:avLst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DB06495-7A2B-4BCD-A275-C8CD0AC9CB4A}"/>
              </a:ext>
            </a:extLst>
          </p:cNvPr>
          <p:cNvSpPr txBox="1"/>
          <p:nvPr/>
        </p:nvSpPr>
        <p:spPr>
          <a:xfrm>
            <a:off x="10016861" y="30064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灵活的表层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042AB71-7D02-46C8-87A2-BBB6C63F2965}"/>
              </a:ext>
            </a:extLst>
          </p:cNvPr>
          <p:cNvSpPr txBox="1"/>
          <p:nvPr/>
        </p:nvSpPr>
        <p:spPr>
          <a:xfrm>
            <a:off x="10059825" y="38092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稳定的核心</a:t>
            </a:r>
          </a:p>
        </p:txBody>
      </p:sp>
    </p:spTree>
    <p:extLst>
      <p:ext uri="{BB962C8B-B14F-4D97-AF65-F5344CB8AC3E}">
        <p14:creationId xmlns:p14="http://schemas.microsoft.com/office/powerpoint/2010/main" val="2257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FE43E-E5C3-4284-8015-65594FA7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CC76-0E28-4D0E-88A0-EF4331E24B14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ADE83E-A045-4465-A598-EB7BC278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51" y="152265"/>
            <a:ext cx="7881937" cy="61595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业务建模是实现业务能力复用与业务敏捷的最佳手段</a:t>
            </a:r>
          </a:p>
        </p:txBody>
      </p:sp>
      <p:sp>
        <p:nvSpPr>
          <p:cNvPr id="74" name="Flowchart: Extract 73">
            <a:extLst>
              <a:ext uri="{FF2B5EF4-FFF2-40B4-BE49-F238E27FC236}">
                <a16:creationId xmlns:a16="http://schemas.microsoft.com/office/drawing/2014/main" id="{F4A579CE-34F1-4AF3-99E7-59BA1781665C}"/>
              </a:ext>
            </a:extLst>
          </p:cNvPr>
          <p:cNvSpPr/>
          <p:nvPr/>
        </p:nvSpPr>
        <p:spPr>
          <a:xfrm rot="16200000">
            <a:off x="4421464" y="2338783"/>
            <a:ext cx="2956790" cy="4740557"/>
          </a:xfrm>
          <a:prstGeom prst="flowChartExtract">
            <a:avLst/>
          </a:prstGeom>
          <a:solidFill>
            <a:srgbClr val="CFDEF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lowchart: Extract 74">
            <a:extLst>
              <a:ext uri="{FF2B5EF4-FFF2-40B4-BE49-F238E27FC236}">
                <a16:creationId xmlns:a16="http://schemas.microsoft.com/office/drawing/2014/main" id="{FAFB5F42-F432-482E-801A-D0A6FFD4B8E5}"/>
              </a:ext>
            </a:extLst>
          </p:cNvPr>
          <p:cNvSpPr/>
          <p:nvPr/>
        </p:nvSpPr>
        <p:spPr>
          <a:xfrm rot="16200000">
            <a:off x="4143760" y="254984"/>
            <a:ext cx="2602862" cy="4740557"/>
          </a:xfrm>
          <a:prstGeom prst="flowChartExtract">
            <a:avLst/>
          </a:prstGeom>
          <a:solidFill>
            <a:srgbClr val="CFDEF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직사각형 3">
            <a:extLst>
              <a:ext uri="{FF2B5EF4-FFF2-40B4-BE49-F238E27FC236}">
                <a16:creationId xmlns:a16="http://schemas.microsoft.com/office/drawing/2014/main" id="{32D630D1-86FF-48AA-8BF9-9954B9E6C47F}"/>
              </a:ext>
            </a:extLst>
          </p:cNvPr>
          <p:cNvSpPr/>
          <p:nvPr/>
        </p:nvSpPr>
        <p:spPr>
          <a:xfrm>
            <a:off x="1668339" y="4163977"/>
            <a:ext cx="3611444" cy="1950586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77" name="TextBox 4">
            <a:extLst>
              <a:ext uri="{FF2B5EF4-FFF2-40B4-BE49-F238E27FC236}">
                <a16:creationId xmlns:a16="http://schemas.microsoft.com/office/drawing/2014/main" id="{CE3C879D-8C73-4BD0-8964-3B5BD8CC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568" y="979434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008A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业务领域</a:t>
            </a:r>
            <a:endParaRPr lang="ko-KR" altLang="en-US" sz="1600" b="1" kern="0" dirty="0">
              <a:solidFill>
                <a:srgbClr val="008ABF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78" name="직사각형 3">
            <a:extLst>
              <a:ext uri="{FF2B5EF4-FFF2-40B4-BE49-F238E27FC236}">
                <a16:creationId xmlns:a16="http://schemas.microsoft.com/office/drawing/2014/main" id="{0D64BC2D-9FF9-48A5-BF1E-A17F5B94477D}"/>
              </a:ext>
            </a:extLst>
          </p:cNvPr>
          <p:cNvSpPr/>
          <p:nvPr/>
        </p:nvSpPr>
        <p:spPr>
          <a:xfrm>
            <a:off x="1668339" y="1275222"/>
            <a:ext cx="3611444" cy="1950586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79" name="타원 38">
            <a:extLst>
              <a:ext uri="{FF2B5EF4-FFF2-40B4-BE49-F238E27FC236}">
                <a16:creationId xmlns:a16="http://schemas.microsoft.com/office/drawing/2014/main" id="{978C3CD1-4792-464E-97E9-C06F6862C7D9}"/>
              </a:ext>
            </a:extLst>
          </p:cNvPr>
          <p:cNvSpPr/>
          <p:nvPr/>
        </p:nvSpPr>
        <p:spPr>
          <a:xfrm>
            <a:off x="4219867" y="1543536"/>
            <a:ext cx="217602" cy="116170"/>
          </a:xfrm>
          <a:prstGeom prst="ellipse">
            <a:avLst/>
          </a:prstGeom>
          <a:solidFill>
            <a:sysClr val="windowText" lastClr="000000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0" name="타원 47">
            <a:extLst>
              <a:ext uri="{FF2B5EF4-FFF2-40B4-BE49-F238E27FC236}">
                <a16:creationId xmlns:a16="http://schemas.microsoft.com/office/drawing/2014/main" id="{B1A5FAEB-7A68-4071-AE42-EFFA30D92191}"/>
              </a:ext>
            </a:extLst>
          </p:cNvPr>
          <p:cNvSpPr/>
          <p:nvPr/>
        </p:nvSpPr>
        <p:spPr>
          <a:xfrm>
            <a:off x="4219867" y="3046656"/>
            <a:ext cx="217602" cy="116170"/>
          </a:xfrm>
          <a:prstGeom prst="ellipse">
            <a:avLst/>
          </a:prstGeom>
          <a:solidFill>
            <a:sysClr val="windowText" lastClr="000000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cxnSp>
        <p:nvCxnSpPr>
          <p:cNvPr id="81" name="직선 연결선 49">
            <a:extLst>
              <a:ext uri="{FF2B5EF4-FFF2-40B4-BE49-F238E27FC236}">
                <a16:creationId xmlns:a16="http://schemas.microsoft.com/office/drawing/2014/main" id="{C03BEDAD-15FD-4397-872F-EEA1F34592B5}"/>
              </a:ext>
            </a:extLst>
          </p:cNvPr>
          <p:cNvCxnSpPr>
            <a:cxnSpLocks noChangeShapeType="1"/>
            <a:stCxn id="79" idx="4"/>
            <a:endCxn id="80" idx="0"/>
          </p:cNvCxnSpPr>
          <p:nvPr/>
        </p:nvCxnSpPr>
        <p:spPr bwMode="auto">
          <a:xfrm>
            <a:off x="4328668" y="1659706"/>
            <a:ext cx="0" cy="13869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갈매기형 수장 39">
            <a:extLst>
              <a:ext uri="{FF2B5EF4-FFF2-40B4-BE49-F238E27FC236}">
                <a16:creationId xmlns:a16="http://schemas.microsoft.com/office/drawing/2014/main" id="{CD48B304-742D-48E2-8DDD-8A346BA00515}"/>
              </a:ext>
            </a:extLst>
          </p:cNvPr>
          <p:cNvSpPr/>
          <p:nvPr/>
        </p:nvSpPr>
        <p:spPr>
          <a:xfrm>
            <a:off x="3668027" y="1710219"/>
            <a:ext cx="1385692" cy="139404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识别客户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3" name="갈매기형 수장 41">
            <a:extLst>
              <a:ext uri="{FF2B5EF4-FFF2-40B4-BE49-F238E27FC236}">
                <a16:creationId xmlns:a16="http://schemas.microsoft.com/office/drawing/2014/main" id="{0702F283-A560-416F-82C4-74D618E507B3}"/>
              </a:ext>
            </a:extLst>
          </p:cNvPr>
          <p:cNvSpPr/>
          <p:nvPr/>
        </p:nvSpPr>
        <p:spPr>
          <a:xfrm>
            <a:off x="3668027" y="2252389"/>
            <a:ext cx="1385692" cy="138475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审批开户申请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4" name="갈매기형 수장 42">
            <a:extLst>
              <a:ext uri="{FF2B5EF4-FFF2-40B4-BE49-F238E27FC236}">
                <a16:creationId xmlns:a16="http://schemas.microsoft.com/office/drawing/2014/main" id="{18C70733-5E15-4DB2-8782-F49633546DB8}"/>
              </a:ext>
            </a:extLst>
          </p:cNvPr>
          <p:cNvSpPr/>
          <p:nvPr/>
        </p:nvSpPr>
        <p:spPr>
          <a:xfrm>
            <a:off x="3668027" y="2432493"/>
            <a:ext cx="1383951" cy="138475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签订结算账户产品协议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5" name="갈매기형 수장 43">
            <a:extLst>
              <a:ext uri="{FF2B5EF4-FFF2-40B4-BE49-F238E27FC236}">
                <a16:creationId xmlns:a16="http://schemas.microsoft.com/office/drawing/2014/main" id="{75C6532B-BA25-4B1E-B45F-6BCB5E22413C}"/>
              </a:ext>
            </a:extLst>
          </p:cNvPr>
          <p:cNvSpPr/>
          <p:nvPr/>
        </p:nvSpPr>
        <p:spPr>
          <a:xfrm>
            <a:off x="3668027" y="2072285"/>
            <a:ext cx="1385692" cy="138475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存款开户申请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6" name="갈매기형 수장 44">
            <a:extLst>
              <a:ext uri="{FF2B5EF4-FFF2-40B4-BE49-F238E27FC236}">
                <a16:creationId xmlns:a16="http://schemas.microsoft.com/office/drawing/2014/main" id="{FBFC3427-4526-48D8-A9B2-8568BB7AD530}"/>
              </a:ext>
            </a:extLst>
          </p:cNvPr>
          <p:cNvSpPr/>
          <p:nvPr/>
        </p:nvSpPr>
        <p:spPr>
          <a:xfrm>
            <a:off x="3668027" y="2612597"/>
            <a:ext cx="1385692" cy="139404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签订存款产品协议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87" name="갈매기형 수장 46">
            <a:extLst>
              <a:ext uri="{FF2B5EF4-FFF2-40B4-BE49-F238E27FC236}">
                <a16:creationId xmlns:a16="http://schemas.microsoft.com/office/drawing/2014/main" id="{BCC9DEB5-ED09-4F2F-91CA-1CE308BA39E7}"/>
              </a:ext>
            </a:extLst>
          </p:cNvPr>
          <p:cNvSpPr/>
          <p:nvPr/>
        </p:nvSpPr>
        <p:spPr>
          <a:xfrm>
            <a:off x="3668027" y="2793629"/>
            <a:ext cx="1383951" cy="138475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配发个人账户介质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pic>
        <p:nvPicPr>
          <p:cNvPr id="88" name="图片 3">
            <a:extLst>
              <a:ext uri="{FF2B5EF4-FFF2-40B4-BE49-F238E27FC236}">
                <a16:creationId xmlns:a16="http://schemas.microsoft.com/office/drawing/2014/main" id="{B923C993-C363-44D2-86D2-FDC19EB8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23" y="1907033"/>
            <a:ext cx="1702240" cy="1005586"/>
          </a:xfrm>
          <a:prstGeom prst="rect">
            <a:avLst/>
          </a:prstGeom>
        </p:spPr>
      </p:pic>
      <p:sp>
        <p:nvSpPr>
          <p:cNvPr id="89" name="矩形 4">
            <a:extLst>
              <a:ext uri="{FF2B5EF4-FFF2-40B4-BE49-F238E27FC236}">
                <a16:creationId xmlns:a16="http://schemas.microsoft.com/office/drawing/2014/main" id="{5E4208D9-2508-4A5F-A827-FB6980C92AE2}"/>
              </a:ext>
            </a:extLst>
          </p:cNvPr>
          <p:cNvSpPr/>
          <p:nvPr/>
        </p:nvSpPr>
        <p:spPr>
          <a:xfrm>
            <a:off x="2143695" y="2357944"/>
            <a:ext cx="107281" cy="1482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65">
            <a:extLst>
              <a:ext uri="{FF2B5EF4-FFF2-40B4-BE49-F238E27FC236}">
                <a16:creationId xmlns:a16="http://schemas.microsoft.com/office/drawing/2014/main" id="{C30DAC77-BA90-4665-85E0-200D6FAAA7C6}"/>
              </a:ext>
            </a:extLst>
          </p:cNvPr>
          <p:cNvSpPr/>
          <p:nvPr/>
        </p:nvSpPr>
        <p:spPr>
          <a:xfrm>
            <a:off x="3467419" y="1514538"/>
            <a:ext cx="1762808" cy="1658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5">
            <a:extLst>
              <a:ext uri="{FF2B5EF4-FFF2-40B4-BE49-F238E27FC236}">
                <a16:creationId xmlns:a16="http://schemas.microsoft.com/office/drawing/2014/main" id="{6F82CBC7-0D5D-4E93-817B-FB3F05F05C47}"/>
              </a:ext>
            </a:extLst>
          </p:cNvPr>
          <p:cNvSpPr txBox="1"/>
          <p:nvPr/>
        </p:nvSpPr>
        <p:spPr>
          <a:xfrm>
            <a:off x="1986408" y="1515631"/>
            <a:ext cx="529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开户流程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69">
            <a:extLst>
              <a:ext uri="{FF2B5EF4-FFF2-40B4-BE49-F238E27FC236}">
                <a16:creationId xmlns:a16="http://schemas.microsoft.com/office/drawing/2014/main" id="{7340A2A6-5B01-429D-9988-547BC5C67115}"/>
              </a:ext>
            </a:extLst>
          </p:cNvPr>
          <p:cNvSpPr txBox="1"/>
          <p:nvPr/>
        </p:nvSpPr>
        <p:spPr>
          <a:xfrm>
            <a:off x="3410269" y="1285909"/>
            <a:ext cx="1683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存款开户活动 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三级活动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连接符 9">
            <a:extLst>
              <a:ext uri="{FF2B5EF4-FFF2-40B4-BE49-F238E27FC236}">
                <a16:creationId xmlns:a16="http://schemas.microsoft.com/office/drawing/2014/main" id="{A2E864EF-530B-4BA2-A5DF-FCF410DB13D9}"/>
              </a:ext>
            </a:extLst>
          </p:cNvPr>
          <p:cNvCxnSpPr>
            <a:cxnSpLocks/>
          </p:cNvCxnSpPr>
          <p:nvPr/>
        </p:nvCxnSpPr>
        <p:spPr>
          <a:xfrm>
            <a:off x="2262539" y="2520976"/>
            <a:ext cx="1204880" cy="618606"/>
          </a:xfrm>
          <a:prstGeom prst="line">
            <a:avLst/>
          </a:prstGeom>
          <a:solidFill>
            <a:srgbClr val="CFDEF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直接连接符 73">
            <a:extLst>
              <a:ext uri="{FF2B5EF4-FFF2-40B4-BE49-F238E27FC236}">
                <a16:creationId xmlns:a16="http://schemas.microsoft.com/office/drawing/2014/main" id="{EAFCD0A3-3F46-497A-929A-A7286D61F591}"/>
              </a:ext>
            </a:extLst>
          </p:cNvPr>
          <p:cNvCxnSpPr>
            <a:cxnSpLocks/>
          </p:cNvCxnSpPr>
          <p:nvPr/>
        </p:nvCxnSpPr>
        <p:spPr>
          <a:xfrm flipV="1">
            <a:off x="2250976" y="1547519"/>
            <a:ext cx="1214171" cy="810427"/>
          </a:xfrm>
          <a:prstGeom prst="line">
            <a:avLst/>
          </a:prstGeom>
          <a:solidFill>
            <a:srgbClr val="CFDEF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FBAFFA5D-C99B-4E1B-B68B-A422DBD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08" y="4295134"/>
            <a:ext cx="2881073" cy="1688272"/>
          </a:xfrm>
          <a:prstGeom prst="rect">
            <a:avLst/>
          </a:prstGeom>
        </p:spPr>
      </p:pic>
      <p:sp>
        <p:nvSpPr>
          <p:cNvPr id="96" name="TextBox 8">
            <a:extLst>
              <a:ext uri="{FF2B5EF4-FFF2-40B4-BE49-F238E27FC236}">
                <a16:creationId xmlns:a16="http://schemas.microsoft.com/office/drawing/2014/main" id="{A8A89FE5-6364-4D87-876E-320CC537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568" y="3824696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008A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业务对象</a:t>
            </a:r>
            <a:endParaRPr lang="ko-KR" altLang="en-US" sz="1600" b="1" kern="0" dirty="0">
              <a:solidFill>
                <a:srgbClr val="008ABF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97" name="矩形 7">
            <a:extLst>
              <a:ext uri="{FF2B5EF4-FFF2-40B4-BE49-F238E27FC236}">
                <a16:creationId xmlns:a16="http://schemas.microsoft.com/office/drawing/2014/main" id="{F741A15A-B33E-491D-B5CB-AF969BDE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766" y="6139204"/>
            <a:ext cx="3751551" cy="4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业务对象展示了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企业的核心资源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，及围绕核心资源的业务信息的聚类。</a:t>
            </a:r>
          </a:p>
        </p:txBody>
      </p:sp>
      <p:sp>
        <p:nvSpPr>
          <p:cNvPr id="98" name="직사각형 5">
            <a:extLst>
              <a:ext uri="{FF2B5EF4-FFF2-40B4-BE49-F238E27FC236}">
                <a16:creationId xmlns:a16="http://schemas.microsoft.com/office/drawing/2014/main" id="{6A5F8288-1B34-4444-BC70-101FF2596980}"/>
              </a:ext>
            </a:extLst>
          </p:cNvPr>
          <p:cNvSpPr/>
          <p:nvPr/>
        </p:nvSpPr>
        <p:spPr>
          <a:xfrm>
            <a:off x="6828788" y="1091039"/>
            <a:ext cx="3201814" cy="509641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28559CB5-1232-44C5-BB05-1FFB803F4CBC}"/>
              </a:ext>
            </a:extLst>
          </p:cNvPr>
          <p:cNvSpPr/>
          <p:nvPr/>
        </p:nvSpPr>
        <p:spPr>
          <a:xfrm>
            <a:off x="8526285" y="1536696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endParaRPr kumimoji="0" lang="ko-KR" altLang="en-US" sz="105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00" name="타원 27">
            <a:extLst>
              <a:ext uri="{FF2B5EF4-FFF2-40B4-BE49-F238E27FC236}">
                <a16:creationId xmlns:a16="http://schemas.microsoft.com/office/drawing/2014/main" id="{CE6340E5-99AF-4A1A-9599-AD404279402B}"/>
              </a:ext>
            </a:extLst>
          </p:cNvPr>
          <p:cNvSpPr/>
          <p:nvPr/>
        </p:nvSpPr>
        <p:spPr>
          <a:xfrm>
            <a:off x="8079624" y="1174543"/>
            <a:ext cx="1224157" cy="917800"/>
          </a:xfrm>
          <a:prstGeom prst="ellipse">
            <a:avLst/>
          </a:prstGeom>
          <a:noFill/>
          <a:ln w="6350" cap="flat" cmpd="sng" algn="ctr">
            <a:solidFill>
              <a:srgbClr val="003F69">
                <a:shade val="50000"/>
              </a:srgbClr>
            </a:solidFill>
            <a:prstDash val="dash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>
              <a:defRPr/>
            </a:pPr>
            <a:endParaRPr lang="ko-KR" altLang="en-US" sz="750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01" name="갈매기형 수장 39">
            <a:extLst>
              <a:ext uri="{FF2B5EF4-FFF2-40B4-BE49-F238E27FC236}">
                <a16:creationId xmlns:a16="http://schemas.microsoft.com/office/drawing/2014/main" id="{B343C65E-89AA-45BD-AC0E-8F1354B3EFD5}"/>
              </a:ext>
            </a:extLst>
          </p:cNvPr>
          <p:cNvSpPr/>
          <p:nvPr/>
        </p:nvSpPr>
        <p:spPr>
          <a:xfrm>
            <a:off x="3668027" y="1891252"/>
            <a:ext cx="1385692" cy="139404"/>
          </a:xfrm>
          <a:prstGeom prst="chevron">
            <a:avLst/>
          </a:prstGeom>
          <a:solidFill>
            <a:sysClr val="window" lastClr="FFFFFF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75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创建客户</a:t>
            </a:r>
            <a:endParaRPr lang="ko-KR" altLang="en-US" sz="675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78B740E-3F33-486B-B9EE-C071F98FE4EF}"/>
              </a:ext>
            </a:extLst>
          </p:cNvPr>
          <p:cNvCxnSpPr>
            <a:stCxn id="82" idx="3"/>
            <a:endCxn id="128" idx="1"/>
          </p:cNvCxnSpPr>
          <p:nvPr/>
        </p:nvCxnSpPr>
        <p:spPr bwMode="auto">
          <a:xfrm flipV="1">
            <a:off x="5053719" y="1356323"/>
            <a:ext cx="2705419" cy="423598"/>
          </a:xfrm>
          <a:prstGeom prst="curvedConnector3">
            <a:avLst/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A8F0B95C-0718-451D-929B-2DA75953C368}"/>
              </a:ext>
            </a:extLst>
          </p:cNvPr>
          <p:cNvCxnSpPr>
            <a:cxnSpLocks/>
            <a:endCxn id="129" idx="1"/>
          </p:cNvCxnSpPr>
          <p:nvPr/>
        </p:nvCxnSpPr>
        <p:spPr bwMode="auto">
          <a:xfrm flipV="1">
            <a:off x="5024127" y="1639794"/>
            <a:ext cx="2508760" cy="298752"/>
          </a:xfrm>
          <a:prstGeom prst="curvedConnector3">
            <a:avLst/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4" name="타원 27">
            <a:extLst>
              <a:ext uri="{FF2B5EF4-FFF2-40B4-BE49-F238E27FC236}">
                <a16:creationId xmlns:a16="http://schemas.microsoft.com/office/drawing/2014/main" id="{35AD7695-3B54-4AC6-82B5-44CD68937BE4}"/>
              </a:ext>
            </a:extLst>
          </p:cNvPr>
          <p:cNvSpPr/>
          <p:nvPr/>
        </p:nvSpPr>
        <p:spPr>
          <a:xfrm>
            <a:off x="8094628" y="3128702"/>
            <a:ext cx="1224157" cy="917800"/>
          </a:xfrm>
          <a:prstGeom prst="ellipse">
            <a:avLst/>
          </a:prstGeom>
          <a:noFill/>
          <a:ln w="6350" cap="flat" cmpd="sng" algn="ctr">
            <a:solidFill>
              <a:srgbClr val="003F69">
                <a:shade val="50000"/>
              </a:srgbClr>
            </a:solidFill>
            <a:prstDash val="dash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>
              <a:defRPr/>
            </a:pPr>
            <a:endParaRPr lang="ko-KR" altLang="en-US" sz="750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DE6D12-0479-4811-9FC6-C4B390026AAE}"/>
              </a:ext>
            </a:extLst>
          </p:cNvPr>
          <p:cNvSpPr txBox="1"/>
          <p:nvPr/>
        </p:nvSpPr>
        <p:spPr>
          <a:xfrm>
            <a:off x="9271630" y="1108812"/>
            <a:ext cx="578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客户信息管理业务组件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27E15-1292-489E-88D3-B97A06FB69BC}"/>
              </a:ext>
            </a:extLst>
          </p:cNvPr>
          <p:cNvSpPr txBox="1"/>
          <p:nvPr/>
        </p:nvSpPr>
        <p:spPr>
          <a:xfrm>
            <a:off x="9287962" y="3264436"/>
            <a:ext cx="57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存款业务组件</a:t>
            </a: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42F75FC-20BA-404F-B3B1-9CCE8E4C3E0D}"/>
              </a:ext>
            </a:extLst>
          </p:cNvPr>
          <p:cNvSpPr/>
          <p:nvPr/>
        </p:nvSpPr>
        <p:spPr>
          <a:xfrm>
            <a:off x="8526285" y="3377824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存款产品协议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82CF04C7-7C82-40F5-89F6-75B684C06375}"/>
              </a:ext>
            </a:extLst>
          </p:cNvPr>
          <p:cNvSpPr/>
          <p:nvPr/>
        </p:nvSpPr>
        <p:spPr>
          <a:xfrm>
            <a:off x="8526285" y="3608263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存款账户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09" name="타원 27">
            <a:extLst>
              <a:ext uri="{FF2B5EF4-FFF2-40B4-BE49-F238E27FC236}">
                <a16:creationId xmlns:a16="http://schemas.microsoft.com/office/drawing/2014/main" id="{CE473922-79A7-4B7C-B278-7B05AB002C0B}"/>
              </a:ext>
            </a:extLst>
          </p:cNvPr>
          <p:cNvSpPr/>
          <p:nvPr/>
        </p:nvSpPr>
        <p:spPr>
          <a:xfrm>
            <a:off x="8089816" y="4141067"/>
            <a:ext cx="1224157" cy="917800"/>
          </a:xfrm>
          <a:prstGeom prst="ellipse">
            <a:avLst/>
          </a:prstGeom>
          <a:noFill/>
          <a:ln w="6350" cap="flat" cmpd="sng" algn="ctr">
            <a:solidFill>
              <a:srgbClr val="003F69">
                <a:shade val="50000"/>
              </a:srgbClr>
            </a:solidFill>
            <a:prstDash val="dash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>
              <a:defRPr/>
            </a:pPr>
            <a:endParaRPr lang="ko-KR" altLang="en-US" sz="750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813498-BDA6-4C3D-A23D-57432157DCEC}"/>
              </a:ext>
            </a:extLst>
          </p:cNvPr>
          <p:cNvSpPr txBox="1"/>
          <p:nvPr/>
        </p:nvSpPr>
        <p:spPr>
          <a:xfrm>
            <a:off x="9283150" y="4160566"/>
            <a:ext cx="57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结算账户业务组件</a:t>
            </a:r>
          </a:p>
        </p:txBody>
      </p:sp>
      <p:sp>
        <p:nvSpPr>
          <p:cNvPr id="111" name="직사각형 23">
            <a:extLst>
              <a:ext uri="{FF2B5EF4-FFF2-40B4-BE49-F238E27FC236}">
                <a16:creationId xmlns:a16="http://schemas.microsoft.com/office/drawing/2014/main" id="{3A884111-D290-4B7B-9B5A-6A120B3AE01F}"/>
              </a:ext>
            </a:extLst>
          </p:cNvPr>
          <p:cNvSpPr/>
          <p:nvPr/>
        </p:nvSpPr>
        <p:spPr>
          <a:xfrm>
            <a:off x="8526285" y="4364622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结算产品协议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2" name="직사각형 23">
            <a:extLst>
              <a:ext uri="{FF2B5EF4-FFF2-40B4-BE49-F238E27FC236}">
                <a16:creationId xmlns:a16="http://schemas.microsoft.com/office/drawing/2014/main" id="{D786A5CA-C34C-45A7-99EA-8D151CCC92FF}"/>
              </a:ext>
            </a:extLst>
          </p:cNvPr>
          <p:cNvSpPr/>
          <p:nvPr/>
        </p:nvSpPr>
        <p:spPr>
          <a:xfrm>
            <a:off x="8526285" y="4595061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结算账户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3" name="직사각형 23">
            <a:extLst>
              <a:ext uri="{FF2B5EF4-FFF2-40B4-BE49-F238E27FC236}">
                <a16:creationId xmlns:a16="http://schemas.microsoft.com/office/drawing/2014/main" id="{6FE0C178-0B9C-4E5B-971F-1BF26C074D93}"/>
              </a:ext>
            </a:extLst>
          </p:cNvPr>
          <p:cNvSpPr/>
          <p:nvPr/>
        </p:nvSpPr>
        <p:spPr>
          <a:xfrm>
            <a:off x="8526285" y="2358154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产品协议申请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4" name="타원 27">
            <a:extLst>
              <a:ext uri="{FF2B5EF4-FFF2-40B4-BE49-F238E27FC236}">
                <a16:creationId xmlns:a16="http://schemas.microsoft.com/office/drawing/2014/main" id="{FAC1D500-5879-4DF4-97F5-26FAD63FA9A9}"/>
              </a:ext>
            </a:extLst>
          </p:cNvPr>
          <p:cNvSpPr/>
          <p:nvPr/>
        </p:nvSpPr>
        <p:spPr>
          <a:xfrm>
            <a:off x="8079624" y="2134511"/>
            <a:ext cx="1224157" cy="917800"/>
          </a:xfrm>
          <a:prstGeom prst="ellipse">
            <a:avLst/>
          </a:prstGeom>
          <a:noFill/>
          <a:ln w="6350" cap="flat" cmpd="sng" algn="ctr">
            <a:solidFill>
              <a:srgbClr val="003F69">
                <a:shade val="50000"/>
              </a:srgbClr>
            </a:solidFill>
            <a:prstDash val="dash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>
              <a:defRPr/>
            </a:pPr>
            <a:endParaRPr lang="ko-KR" altLang="en-US" sz="750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64BC2D-9A40-472B-AC88-50CA4D246298}"/>
              </a:ext>
            </a:extLst>
          </p:cNvPr>
          <p:cNvSpPr txBox="1"/>
          <p:nvPr/>
        </p:nvSpPr>
        <p:spPr>
          <a:xfrm>
            <a:off x="9272958" y="2177257"/>
            <a:ext cx="57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产品协议业务组件</a:t>
            </a:r>
          </a:p>
        </p:txBody>
      </p:sp>
      <p:sp>
        <p:nvSpPr>
          <p:cNvPr id="116" name="직사각형 23">
            <a:extLst>
              <a:ext uri="{FF2B5EF4-FFF2-40B4-BE49-F238E27FC236}">
                <a16:creationId xmlns:a16="http://schemas.microsoft.com/office/drawing/2014/main" id="{891AB6F9-BA14-4BA3-81D2-AA917A188B9E}"/>
              </a:ext>
            </a:extLst>
          </p:cNvPr>
          <p:cNvSpPr/>
          <p:nvPr/>
        </p:nvSpPr>
        <p:spPr>
          <a:xfrm>
            <a:off x="8526285" y="2616103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产品协议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7" name="타원 27">
            <a:extLst>
              <a:ext uri="{FF2B5EF4-FFF2-40B4-BE49-F238E27FC236}">
                <a16:creationId xmlns:a16="http://schemas.microsoft.com/office/drawing/2014/main" id="{2C0E1D20-A7EF-4C63-B266-BD212B0DD5D6}"/>
              </a:ext>
            </a:extLst>
          </p:cNvPr>
          <p:cNvSpPr/>
          <p:nvPr/>
        </p:nvSpPr>
        <p:spPr>
          <a:xfrm>
            <a:off x="8094985" y="5161369"/>
            <a:ext cx="1224157" cy="917800"/>
          </a:xfrm>
          <a:prstGeom prst="ellipse">
            <a:avLst/>
          </a:prstGeom>
          <a:noFill/>
          <a:ln w="6350" cap="flat" cmpd="sng" algn="ctr">
            <a:solidFill>
              <a:srgbClr val="003F69">
                <a:shade val="50000"/>
              </a:srgbClr>
            </a:solidFill>
            <a:prstDash val="dash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342900">
              <a:defRPr/>
            </a:pPr>
            <a:endParaRPr lang="ko-KR" altLang="en-US" sz="750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3025541-BA12-4C69-9E1D-CC110863110A}"/>
              </a:ext>
            </a:extLst>
          </p:cNvPr>
          <p:cNvSpPr txBox="1"/>
          <p:nvPr/>
        </p:nvSpPr>
        <p:spPr>
          <a:xfrm>
            <a:off x="9303781" y="5304590"/>
            <a:ext cx="57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介质业务组件</a:t>
            </a:r>
          </a:p>
        </p:txBody>
      </p:sp>
      <p:sp>
        <p:nvSpPr>
          <p:cNvPr id="119" name="직사각형 23">
            <a:extLst>
              <a:ext uri="{FF2B5EF4-FFF2-40B4-BE49-F238E27FC236}">
                <a16:creationId xmlns:a16="http://schemas.microsoft.com/office/drawing/2014/main" id="{CD3EC917-0396-46C5-A28F-EA86737F06EE}"/>
              </a:ext>
            </a:extLst>
          </p:cNvPr>
          <p:cNvSpPr/>
          <p:nvPr/>
        </p:nvSpPr>
        <p:spPr>
          <a:xfrm>
            <a:off x="8526285" y="5402742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介质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1D9C0F3-A293-4085-BA5E-F520738F6DCC}"/>
              </a:ext>
            </a:extLst>
          </p:cNvPr>
          <p:cNvSpPr/>
          <p:nvPr/>
        </p:nvSpPr>
        <p:spPr>
          <a:xfrm>
            <a:off x="8526285" y="5633181"/>
            <a:ext cx="617011" cy="211098"/>
          </a:xfrm>
          <a:prstGeom prst="rect">
            <a:avLst/>
          </a:prstGeom>
          <a:solidFill>
            <a:srgbClr val="CFDEF3"/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认证方式</a:t>
            </a:r>
            <a:endParaRPr kumimoji="0" lang="ko-KR" altLang="en-US" sz="8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6BAC042E-393B-4E1B-9901-54CC1DADF373}"/>
              </a:ext>
            </a:extLst>
          </p:cNvPr>
          <p:cNvCxnSpPr>
            <a:cxnSpLocks/>
            <a:stCxn id="83" idx="3"/>
            <a:endCxn id="142" idx="1"/>
          </p:cNvCxnSpPr>
          <p:nvPr/>
        </p:nvCxnSpPr>
        <p:spPr bwMode="auto">
          <a:xfrm>
            <a:off x="5053719" y="2321627"/>
            <a:ext cx="2705419" cy="545038"/>
          </a:xfrm>
          <a:prstGeom prst="curvedConnector3">
            <a:avLst>
              <a:gd name="adj1" fmla="val 50000"/>
            </a:avLst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7EBE6871-14B1-4452-B826-4E844604E914}"/>
              </a:ext>
            </a:extLst>
          </p:cNvPr>
          <p:cNvCxnSpPr>
            <a:cxnSpLocks/>
            <a:stCxn id="84" idx="3"/>
            <a:endCxn id="131" idx="1"/>
          </p:cNvCxnSpPr>
          <p:nvPr/>
        </p:nvCxnSpPr>
        <p:spPr bwMode="auto">
          <a:xfrm>
            <a:off x="5051978" y="2501731"/>
            <a:ext cx="2722164" cy="808751"/>
          </a:xfrm>
          <a:prstGeom prst="curvedConnector3">
            <a:avLst>
              <a:gd name="adj1" fmla="val 50000"/>
            </a:avLst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CCE4677D-6C84-4E0C-8E5A-8B0CB51A5720}"/>
              </a:ext>
            </a:extLst>
          </p:cNvPr>
          <p:cNvCxnSpPr>
            <a:cxnSpLocks/>
            <a:stCxn id="87" idx="3"/>
            <a:endCxn id="139" idx="1"/>
          </p:cNvCxnSpPr>
          <p:nvPr/>
        </p:nvCxnSpPr>
        <p:spPr bwMode="auto">
          <a:xfrm>
            <a:off x="5051978" y="2862867"/>
            <a:ext cx="2722521" cy="2480282"/>
          </a:xfrm>
          <a:prstGeom prst="curvedConnector3">
            <a:avLst>
              <a:gd name="adj1" fmla="val 50000"/>
            </a:avLst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100626C1-5940-49D4-81D4-E02451AB226B}"/>
              </a:ext>
            </a:extLst>
          </p:cNvPr>
          <p:cNvCxnSpPr>
            <a:cxnSpLocks/>
            <a:stCxn id="86" idx="3"/>
            <a:endCxn id="134" idx="1"/>
          </p:cNvCxnSpPr>
          <p:nvPr/>
        </p:nvCxnSpPr>
        <p:spPr bwMode="auto">
          <a:xfrm>
            <a:off x="5053719" y="2682299"/>
            <a:ext cx="2715611" cy="1640548"/>
          </a:xfrm>
          <a:prstGeom prst="curvedConnector3">
            <a:avLst>
              <a:gd name="adj1" fmla="val 50000"/>
            </a:avLst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9092BAF-AC77-4A2C-A7EE-8E86CFC3F8B9}"/>
              </a:ext>
            </a:extLst>
          </p:cNvPr>
          <p:cNvCxnSpPr>
            <a:cxnSpLocks/>
            <a:stCxn id="85" idx="3"/>
            <a:endCxn id="137" idx="1"/>
          </p:cNvCxnSpPr>
          <p:nvPr/>
        </p:nvCxnSpPr>
        <p:spPr bwMode="auto">
          <a:xfrm>
            <a:off x="5053719" y="2141523"/>
            <a:ext cx="2704572" cy="186074"/>
          </a:xfrm>
          <a:prstGeom prst="curvedConnector3">
            <a:avLst>
              <a:gd name="adj1" fmla="val 50000"/>
            </a:avLst>
          </a:prstGeom>
          <a:solidFill>
            <a:srgbClr val="CFDEF3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F5475F-2D94-46A9-BBA7-2EAE97405111}"/>
              </a:ext>
            </a:extLst>
          </p:cNvPr>
          <p:cNvSpPr/>
          <p:nvPr/>
        </p:nvSpPr>
        <p:spPr>
          <a:xfrm>
            <a:off x="1583527" y="3219129"/>
            <a:ext cx="3696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42900" eaLnBrk="0" fontAlgn="base" hangingPunct="0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业务领域完整的展现了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企业对外的服务能力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，领域活动利用业务组件的内部能力实现任务级协作</a:t>
            </a:r>
          </a:p>
        </p:txBody>
      </p:sp>
      <p:sp>
        <p:nvSpPr>
          <p:cNvPr id="127" name="矩形 7">
            <a:extLst>
              <a:ext uri="{FF2B5EF4-FFF2-40B4-BE49-F238E27FC236}">
                <a16:creationId xmlns:a16="http://schemas.microsoft.com/office/drawing/2014/main" id="{4C14BCEB-F3B4-4474-895F-A72768C8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815" y="6154916"/>
            <a:ext cx="3390563" cy="4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业务组件是从企业内部视角，利用业务对象，聚合活动下的任务，形成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业务能力的复用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，支持业务的灵活配置和敏捷创新</a:t>
            </a:r>
          </a:p>
        </p:txBody>
      </p:sp>
      <p:sp>
        <p:nvSpPr>
          <p:cNvPr id="128" name="직사각형 24">
            <a:extLst>
              <a:ext uri="{FF2B5EF4-FFF2-40B4-BE49-F238E27FC236}">
                <a16:creationId xmlns:a16="http://schemas.microsoft.com/office/drawing/2014/main" id="{4E52F4EF-A778-4342-A34D-1AD660847EC8}"/>
              </a:ext>
            </a:extLst>
          </p:cNvPr>
          <p:cNvSpPr/>
          <p:nvPr/>
        </p:nvSpPr>
        <p:spPr>
          <a:xfrm>
            <a:off x="7759138" y="1248323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>
              <a:defRPr/>
            </a:pPr>
            <a:r>
              <a:rPr lang="zh-CN" altLang="en-US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识别客户</a:t>
            </a:r>
            <a:endParaRPr lang="ko-KR" altLang="en-US" sz="900" b="1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29" name="직사각형 25">
            <a:extLst>
              <a:ext uri="{FF2B5EF4-FFF2-40B4-BE49-F238E27FC236}">
                <a16:creationId xmlns:a16="http://schemas.microsoft.com/office/drawing/2014/main" id="{32470DF9-D242-4A3F-BB5D-0D4B4F2E93D4}"/>
              </a:ext>
            </a:extLst>
          </p:cNvPr>
          <p:cNvSpPr/>
          <p:nvPr/>
        </p:nvSpPr>
        <p:spPr>
          <a:xfrm>
            <a:off x="7532887" y="1531794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创建客户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0" name="직사각형 26">
            <a:extLst>
              <a:ext uri="{FF2B5EF4-FFF2-40B4-BE49-F238E27FC236}">
                <a16:creationId xmlns:a16="http://schemas.microsoft.com/office/drawing/2014/main" id="{03D16270-1517-425A-8511-C14C3A9C7BC1}"/>
              </a:ext>
            </a:extLst>
          </p:cNvPr>
          <p:cNvSpPr/>
          <p:nvPr/>
        </p:nvSpPr>
        <p:spPr>
          <a:xfrm>
            <a:off x="7758715" y="1814428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维护客户信息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1" name="직사각형 24">
            <a:extLst>
              <a:ext uri="{FF2B5EF4-FFF2-40B4-BE49-F238E27FC236}">
                <a16:creationId xmlns:a16="http://schemas.microsoft.com/office/drawing/2014/main" id="{2656ED78-02F0-4242-86BF-0EC2E799049B}"/>
              </a:ext>
            </a:extLst>
          </p:cNvPr>
          <p:cNvSpPr/>
          <p:nvPr/>
        </p:nvSpPr>
        <p:spPr>
          <a:xfrm>
            <a:off x="7774142" y="3202482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>
              <a:defRPr/>
            </a:pPr>
            <a:r>
              <a:rPr lang="zh-CN" altLang="en-US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存款协议签约</a:t>
            </a:r>
            <a:endParaRPr lang="ko-KR" altLang="en-US" sz="900" b="1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2" name="직사각형 25">
            <a:extLst>
              <a:ext uri="{FF2B5EF4-FFF2-40B4-BE49-F238E27FC236}">
                <a16:creationId xmlns:a16="http://schemas.microsoft.com/office/drawing/2014/main" id="{D509D4DF-33C1-44DA-8D49-BF381096BE33}"/>
              </a:ext>
            </a:extLst>
          </p:cNvPr>
          <p:cNvSpPr/>
          <p:nvPr/>
        </p:nvSpPr>
        <p:spPr>
          <a:xfrm>
            <a:off x="7547891" y="3485953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销户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3" name="직사각형 26">
            <a:extLst>
              <a:ext uri="{FF2B5EF4-FFF2-40B4-BE49-F238E27FC236}">
                <a16:creationId xmlns:a16="http://schemas.microsoft.com/office/drawing/2014/main" id="{83F14B2B-6B40-4032-9875-8EBDB66CCF31}"/>
              </a:ext>
            </a:extLst>
          </p:cNvPr>
          <p:cNvSpPr/>
          <p:nvPr/>
        </p:nvSpPr>
        <p:spPr>
          <a:xfrm>
            <a:off x="7773719" y="3768587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到期处理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4" name="직사각형 24">
            <a:extLst>
              <a:ext uri="{FF2B5EF4-FFF2-40B4-BE49-F238E27FC236}">
                <a16:creationId xmlns:a16="http://schemas.microsoft.com/office/drawing/2014/main" id="{95C2F0F6-2018-48E5-A585-97EEF97FB349}"/>
              </a:ext>
            </a:extLst>
          </p:cNvPr>
          <p:cNvSpPr/>
          <p:nvPr/>
        </p:nvSpPr>
        <p:spPr>
          <a:xfrm>
            <a:off x="7769330" y="4214847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>
              <a:defRPr/>
            </a:pPr>
            <a:r>
              <a:rPr lang="zh-CN" altLang="en-US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结算协议签约</a:t>
            </a:r>
            <a:endParaRPr lang="ko-KR" altLang="en-US" sz="900" b="1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5" name="직사각형 25">
            <a:extLst>
              <a:ext uri="{FF2B5EF4-FFF2-40B4-BE49-F238E27FC236}">
                <a16:creationId xmlns:a16="http://schemas.microsoft.com/office/drawing/2014/main" id="{4441EC28-D05E-4A7F-B19B-4E77CEFB2002}"/>
              </a:ext>
            </a:extLst>
          </p:cNvPr>
          <p:cNvSpPr/>
          <p:nvPr/>
        </p:nvSpPr>
        <p:spPr>
          <a:xfrm>
            <a:off x="7543079" y="4498318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存入资金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6" name="직사각형 26">
            <a:extLst>
              <a:ext uri="{FF2B5EF4-FFF2-40B4-BE49-F238E27FC236}">
                <a16:creationId xmlns:a16="http://schemas.microsoft.com/office/drawing/2014/main" id="{7845F5D3-3905-46D5-881C-D5876B6975E1}"/>
              </a:ext>
            </a:extLst>
          </p:cNvPr>
          <p:cNvSpPr/>
          <p:nvPr/>
        </p:nvSpPr>
        <p:spPr>
          <a:xfrm>
            <a:off x="7768907" y="4780952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支取资金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7" name="직사각형 25">
            <a:extLst>
              <a:ext uri="{FF2B5EF4-FFF2-40B4-BE49-F238E27FC236}">
                <a16:creationId xmlns:a16="http://schemas.microsoft.com/office/drawing/2014/main" id="{CF4D4E47-7853-4430-B427-46975E83A099}"/>
              </a:ext>
            </a:extLst>
          </p:cNvPr>
          <p:cNvSpPr/>
          <p:nvPr/>
        </p:nvSpPr>
        <p:spPr>
          <a:xfrm>
            <a:off x="7758291" y="2219597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签约申请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8" name="직사각형 26">
            <a:extLst>
              <a:ext uri="{FF2B5EF4-FFF2-40B4-BE49-F238E27FC236}">
                <a16:creationId xmlns:a16="http://schemas.microsoft.com/office/drawing/2014/main" id="{7019E876-126C-4ABA-8BBC-385F85B046D7}"/>
              </a:ext>
            </a:extLst>
          </p:cNvPr>
          <p:cNvSpPr/>
          <p:nvPr/>
        </p:nvSpPr>
        <p:spPr>
          <a:xfrm>
            <a:off x="7527135" y="2495524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申请信息维护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39" name="직사각형 24">
            <a:extLst>
              <a:ext uri="{FF2B5EF4-FFF2-40B4-BE49-F238E27FC236}">
                <a16:creationId xmlns:a16="http://schemas.microsoft.com/office/drawing/2014/main" id="{BD4D4518-EA6A-4FA3-9057-CE80C6C6D170}"/>
              </a:ext>
            </a:extLst>
          </p:cNvPr>
          <p:cNvSpPr/>
          <p:nvPr/>
        </p:nvSpPr>
        <p:spPr>
          <a:xfrm>
            <a:off x="7774499" y="5235149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>
              <a:defRPr/>
            </a:pPr>
            <a:r>
              <a:rPr lang="zh-CN" altLang="en-US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配发介质</a:t>
            </a:r>
            <a:endParaRPr lang="ko-KR" altLang="en-US" sz="900" b="1" kern="0" dirty="0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40" name="직사각형 25">
            <a:extLst>
              <a:ext uri="{FF2B5EF4-FFF2-40B4-BE49-F238E27FC236}">
                <a16:creationId xmlns:a16="http://schemas.microsoft.com/office/drawing/2014/main" id="{0930F9BD-751F-4823-AE56-CF4AFDC63E21}"/>
              </a:ext>
            </a:extLst>
          </p:cNvPr>
          <p:cNvSpPr/>
          <p:nvPr/>
        </p:nvSpPr>
        <p:spPr>
          <a:xfrm>
            <a:off x="7548248" y="5518620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维护认证方式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41" name="직사각형 26">
            <a:extLst>
              <a:ext uri="{FF2B5EF4-FFF2-40B4-BE49-F238E27FC236}">
                <a16:creationId xmlns:a16="http://schemas.microsoft.com/office/drawing/2014/main" id="{D675A90B-EE36-4D63-B0AF-ABD6839C30E1}"/>
              </a:ext>
            </a:extLst>
          </p:cNvPr>
          <p:cNvSpPr/>
          <p:nvPr/>
        </p:nvSpPr>
        <p:spPr>
          <a:xfrm>
            <a:off x="7774076" y="5801254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维护介质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42" name="직사각형 25">
            <a:extLst>
              <a:ext uri="{FF2B5EF4-FFF2-40B4-BE49-F238E27FC236}">
                <a16:creationId xmlns:a16="http://schemas.microsoft.com/office/drawing/2014/main" id="{65ADFD23-F7D5-4C1D-8B26-FD167DABFD62}"/>
              </a:ext>
            </a:extLst>
          </p:cNvPr>
          <p:cNvSpPr/>
          <p:nvPr/>
        </p:nvSpPr>
        <p:spPr>
          <a:xfrm>
            <a:off x="7759138" y="2758665"/>
            <a:ext cx="720000" cy="21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003F69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defTabSz="342900">
              <a:defRPr/>
            </a:pPr>
            <a:r>
              <a:rPr lang="zh-CN" altLang="en-US" sz="900" b="1" kern="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签约申请审批</a:t>
            </a:r>
            <a:endParaRPr lang="ko-KR" altLang="en-US" sz="900" b="1" kern="0" noProof="1">
              <a:solidFill>
                <a:prstClr val="black"/>
              </a:solidFill>
              <a:latin typeface="微软雅黑" panose="020B0503020204020204" pitchFamily="34" charset="-122"/>
              <a:ea typeface="+mj-ea"/>
              <a:sym typeface="Arial" panose="020B0604020202020204" pitchFamily="34" charset="0"/>
            </a:endParaRPr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55ACA0FD-BF65-466E-8C39-DAF8C679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394" y="78174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 kern="0">
                <a:solidFill>
                  <a:srgbClr val="008ABF"/>
                </a:solidFill>
                <a:latin typeface="微软雅黑"/>
                <a:ea typeface="微软雅黑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业务组件</a:t>
            </a:r>
            <a:endParaRPr lang="ko-KR" altLang="en-US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67EF0-C2CE-4417-BE90-2862D5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CC76-0E28-4D0E-88A0-EF4331E24B1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E97C8-029C-4E48-AC3C-A6D6A932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125" y="215193"/>
            <a:ext cx="6189895" cy="615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服务化及服务共享能力提升的渐进路线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3377A79-5FA4-4269-85C0-E621F92F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782" y="4986296"/>
            <a:ext cx="19594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b="1" ker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竖井式系统架构</a:t>
            </a:r>
            <a:endParaRPr lang="ko-KR" altLang="en-US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DC4B652-8608-462C-8CEB-DF0DAF20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3" y="3477803"/>
            <a:ext cx="2188913" cy="172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1C2FA-B345-4C51-9432-08CEDD97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84" y="2613035"/>
            <a:ext cx="2743200" cy="172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CC6A6-A11C-4DA8-9BCB-E8497F80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81" y="1216767"/>
            <a:ext cx="2908743" cy="1981157"/>
          </a:xfrm>
          <a:prstGeom prst="rect">
            <a:avLst/>
          </a:prstGeom>
        </p:spPr>
      </p:pic>
      <p:sp>
        <p:nvSpPr>
          <p:cNvPr id="13" name=" 3">
            <a:extLst>
              <a:ext uri="{FF2B5EF4-FFF2-40B4-BE49-F238E27FC236}">
                <a16:creationId xmlns:a16="http://schemas.microsoft.com/office/drawing/2014/main" id="{D134DC1D-91EE-4E1D-A38F-C103C3266BC3}"/>
              </a:ext>
            </a:extLst>
          </p:cNvPr>
          <p:cNvSpPr/>
          <p:nvPr/>
        </p:nvSpPr>
        <p:spPr>
          <a:xfrm>
            <a:off x="1738829" y="1216767"/>
            <a:ext cx="6885252" cy="225720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p:spPr>
        <p:txBody>
          <a:bodyPr/>
          <a:lstStyle/>
          <a:p>
            <a:endParaRPr lang="zh-CN" altLang="en-US" dirty="0"/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60CC15C5-6402-46BF-B581-FC8694AD3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151" y="4196730"/>
            <a:ext cx="2188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分层式</a:t>
            </a:r>
            <a:r>
              <a:rPr lang="zh-CN" altLang="en-US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的业务中台架构</a:t>
            </a:r>
            <a:endParaRPr lang="ko-KR" altLang="en-US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1864B65-673A-4EC8-AFBE-1F224F1B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800" y="2972933"/>
            <a:ext cx="19594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服务工厂</a:t>
            </a:r>
            <a:r>
              <a:rPr lang="zh-CN" altLang="en-US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支撑的</a:t>
            </a:r>
            <a:r>
              <a: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全服务化</a:t>
            </a:r>
            <a:r>
              <a:rPr lang="zh-CN" altLang="en-US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业务中台架构</a:t>
            </a:r>
            <a:endParaRPr lang="ko-KR" altLang="en-US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직선 연결선 1023">
            <a:extLst>
              <a:ext uri="{FF2B5EF4-FFF2-40B4-BE49-F238E27FC236}">
                <a16:creationId xmlns:a16="http://schemas.microsoft.com/office/drawing/2014/main" id="{3781EBA8-7829-4359-AD3B-3FB963D271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782" y="5878090"/>
            <a:ext cx="1088079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9">
            <a:extLst>
              <a:ext uri="{FF2B5EF4-FFF2-40B4-BE49-F238E27FC236}">
                <a16:creationId xmlns:a16="http://schemas.microsoft.com/office/drawing/2014/main" id="{CF5ECAD6-DA99-49F7-A7B6-D2B585CDA8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549" y="1469960"/>
            <a:ext cx="8639" cy="442800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1A9D45A4-D280-4118-B150-FF359F47A01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25911" y="3517001"/>
            <a:ext cx="30421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服务及服务共享能力</a:t>
            </a:r>
            <a:endParaRPr lang="ko-KR" altLang="en-US" sz="16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011388E4-7556-4907-A098-C6B23D83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453" y="5909295"/>
            <a:ext cx="4872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架构演进路线图</a:t>
            </a:r>
            <a:endParaRPr lang="ko-KR" altLang="en-US" sz="16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爆炸形 1 1023">
            <a:extLst>
              <a:ext uri="{FF2B5EF4-FFF2-40B4-BE49-F238E27FC236}">
                <a16:creationId xmlns:a16="http://schemas.microsoft.com/office/drawing/2014/main" id="{BDFC96F0-5BB8-4188-89F6-DCA32E41A226}"/>
              </a:ext>
            </a:extLst>
          </p:cNvPr>
          <p:cNvSpPr/>
          <p:nvPr/>
        </p:nvSpPr>
        <p:spPr>
          <a:xfrm>
            <a:off x="3224647" y="3428380"/>
            <a:ext cx="1525700" cy="1109627"/>
          </a:xfrm>
          <a:prstGeom prst="irregularSeal1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lIns="0" rIns="36000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共享服务提取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能力中心搭建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爆炸形 1 1023">
            <a:extLst>
              <a:ext uri="{FF2B5EF4-FFF2-40B4-BE49-F238E27FC236}">
                <a16:creationId xmlns:a16="http://schemas.microsoft.com/office/drawing/2014/main" id="{F4A8A07E-251C-4451-B1B7-F2E14466F71E}"/>
              </a:ext>
            </a:extLst>
          </p:cNvPr>
          <p:cNvSpPr/>
          <p:nvPr/>
        </p:nvSpPr>
        <p:spPr>
          <a:xfrm>
            <a:off x="7243639" y="2364342"/>
            <a:ext cx="1525700" cy="1109627"/>
          </a:xfrm>
          <a:prstGeom prst="irregularSeal1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lIns="0" rIns="36000" rtlCol="0" anchor="ctr"/>
          <a:lstStyle/>
          <a:p>
            <a:pPr algn="ctr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全服务转换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</a:rPr>
              <a:t>能力中心成长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4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CAB06-532A-436B-8761-357B1B8A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CC76-0E28-4D0E-88A0-EF4331E24B14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8" name="组合 31">
            <a:extLst>
              <a:ext uri="{FF2B5EF4-FFF2-40B4-BE49-F238E27FC236}">
                <a16:creationId xmlns:a16="http://schemas.microsoft.com/office/drawing/2014/main" id="{836F24DB-9E85-42FF-B2F7-141C7F8DAE97}"/>
              </a:ext>
            </a:extLst>
          </p:cNvPr>
          <p:cNvGrpSpPr>
            <a:grpSpLocks/>
          </p:cNvGrpSpPr>
          <p:nvPr/>
        </p:nvGrpSpPr>
        <p:grpSpPr bwMode="auto">
          <a:xfrm>
            <a:off x="5733995" y="2426188"/>
            <a:ext cx="2393597" cy="2607138"/>
            <a:chOff x="0" y="0"/>
            <a:chExt cx="5743704" cy="3782391"/>
          </a:xfrm>
        </p:grpSpPr>
        <p:sp>
          <p:nvSpPr>
            <p:cNvPr id="60" name="圆角矩形 19">
              <a:extLst>
                <a:ext uri="{FF2B5EF4-FFF2-40B4-BE49-F238E27FC236}">
                  <a16:creationId xmlns:a16="http://schemas.microsoft.com/office/drawing/2014/main" id="{185453EE-1FD4-465E-95AD-0B8EE3617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474" y="0"/>
              <a:ext cx="2124228" cy="2320132"/>
            </a:xfrm>
            <a:prstGeom prst="roundRect">
              <a:avLst>
                <a:gd name="adj" fmla="val 1417"/>
              </a:avLst>
            </a:prstGeom>
            <a:solidFill>
              <a:srgbClr val="A2A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业务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处理层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圆角矩形 20">
              <a:extLst>
                <a:ext uri="{FF2B5EF4-FFF2-40B4-BE49-F238E27FC236}">
                  <a16:creationId xmlns:a16="http://schemas.microsoft.com/office/drawing/2014/main" id="{18AEE172-87E4-46FF-ACC4-E0D6413C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" y="0"/>
              <a:ext cx="1586789" cy="3090214"/>
            </a:xfrm>
            <a:prstGeom prst="roundRect">
              <a:avLst>
                <a:gd name="adj" fmla="val 1616"/>
              </a:avLst>
            </a:prstGeom>
            <a:solidFill>
              <a:srgbClr val="FF9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用户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交互层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2" name="圆角矩形 22">
              <a:extLst>
                <a:ext uri="{FF2B5EF4-FFF2-40B4-BE49-F238E27FC236}">
                  <a16:creationId xmlns:a16="http://schemas.microsoft.com/office/drawing/2014/main" id="{C625B2DC-0923-4044-A1DF-898B492C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474" y="2463498"/>
              <a:ext cx="2124228" cy="626715"/>
            </a:xfrm>
            <a:prstGeom prst="roundRect">
              <a:avLst>
                <a:gd name="adj" fmla="val 866"/>
              </a:avLst>
            </a:prstGeom>
            <a:solidFill>
              <a:srgbClr val="00B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集成分析层</a:t>
              </a:r>
            </a:p>
          </p:txBody>
        </p:sp>
        <p:sp>
          <p:nvSpPr>
            <p:cNvPr id="63" name="圆角矩形 27">
              <a:extLst>
                <a:ext uri="{FF2B5EF4-FFF2-40B4-BE49-F238E27FC236}">
                  <a16:creationId xmlns:a16="http://schemas.microsoft.com/office/drawing/2014/main" id="{02B1BE9E-0B72-44D2-892F-7188B747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20288"/>
              <a:ext cx="5743704" cy="562103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技术支撑层</a:t>
              </a:r>
            </a:p>
          </p:txBody>
        </p:sp>
        <p:sp>
          <p:nvSpPr>
            <p:cNvPr id="64" name="圆角矩形 21">
              <a:extLst>
                <a:ext uri="{FF2B5EF4-FFF2-40B4-BE49-F238E27FC236}">
                  <a16:creationId xmlns:a16="http://schemas.microsoft.com/office/drawing/2014/main" id="{2F9D722B-FDE7-4BB3-A4F6-E7FF7702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73" y="0"/>
              <a:ext cx="1360522" cy="3090214"/>
            </a:xfrm>
            <a:prstGeom prst="roundRect">
              <a:avLst>
                <a:gd name="adj" fmla="val 109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服务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集成层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9" name="矩形 17">
            <a:extLst>
              <a:ext uri="{FF2B5EF4-FFF2-40B4-BE49-F238E27FC236}">
                <a16:creationId xmlns:a16="http://schemas.microsoft.com/office/drawing/2014/main" id="{A0EA3EA3-A169-460C-B339-9F121282FC7B}"/>
              </a:ext>
            </a:extLst>
          </p:cNvPr>
          <p:cNvSpPr>
            <a:spLocks/>
          </p:cNvSpPr>
          <p:nvPr/>
        </p:nvSpPr>
        <p:spPr bwMode="auto">
          <a:xfrm>
            <a:off x="5657164" y="2340294"/>
            <a:ext cx="2558628" cy="2766191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DBBFB4CB-B32F-4A0E-9598-BAD6AAF7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738" y="2045491"/>
            <a:ext cx="2519716" cy="597042"/>
          </a:xfrm>
          <a:prstGeom prst="rect">
            <a:avLst/>
          </a:prstGeom>
          <a:solidFill>
            <a:srgbClr val="7F9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251999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业务产品服务层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242BD3E2-AED5-472E-99AD-F47E78C3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960" y="3264866"/>
            <a:ext cx="2519716" cy="962262"/>
          </a:xfrm>
          <a:prstGeom prst="rect">
            <a:avLst/>
          </a:prstGeom>
          <a:solidFill>
            <a:srgbClr val="3DA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251999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业务基础服务层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946C45EC-41B8-404A-9F56-F32705AB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349" y="4336340"/>
            <a:ext cx="2519716" cy="703134"/>
          </a:xfrm>
          <a:prstGeom prst="rect">
            <a:avLst/>
          </a:prstGeom>
          <a:solidFill>
            <a:srgbClr val="E96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251999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技术基础服务层</a:t>
            </a:r>
          </a:p>
        </p:txBody>
      </p:sp>
      <p:sp>
        <p:nvSpPr>
          <p:cNvPr id="68" name="矩形 17">
            <a:extLst>
              <a:ext uri="{FF2B5EF4-FFF2-40B4-BE49-F238E27FC236}">
                <a16:creationId xmlns:a16="http://schemas.microsoft.com/office/drawing/2014/main" id="{7DBD3367-F026-41B4-8292-B5A21594204E}"/>
              </a:ext>
            </a:extLst>
          </p:cNvPr>
          <p:cNvSpPr>
            <a:spLocks/>
          </p:cNvSpPr>
          <p:nvPr/>
        </p:nvSpPr>
        <p:spPr bwMode="auto">
          <a:xfrm>
            <a:off x="9338419" y="1924439"/>
            <a:ext cx="2783673" cy="3182046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文本框 9">
            <a:extLst>
              <a:ext uri="{FF2B5EF4-FFF2-40B4-BE49-F238E27FC236}">
                <a16:creationId xmlns:a16="http://schemas.microsoft.com/office/drawing/2014/main" id="{24DF531D-0EA2-4E17-B310-E0C7D9509532}"/>
              </a:ext>
            </a:extLst>
          </p:cNvPr>
          <p:cNvSpPr txBox="1"/>
          <p:nvPr/>
        </p:nvSpPr>
        <p:spPr bwMode="auto">
          <a:xfrm>
            <a:off x="5985691" y="5205304"/>
            <a:ext cx="1942304" cy="33232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reflection blurRad="6350" stA="50000" endA="300" endPos="27000" dist="508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</a:t>
            </a:r>
            <a:r>
              <a:rPr kumimoji="1"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逻辑架构</a:t>
            </a:r>
          </a:p>
        </p:txBody>
      </p:sp>
      <p:sp>
        <p:nvSpPr>
          <p:cNvPr id="76" name="文本框 9">
            <a:extLst>
              <a:ext uri="{FF2B5EF4-FFF2-40B4-BE49-F238E27FC236}">
                <a16:creationId xmlns:a16="http://schemas.microsoft.com/office/drawing/2014/main" id="{41FF5341-474C-45E9-876D-381DBBC64505}"/>
              </a:ext>
            </a:extLst>
          </p:cNvPr>
          <p:cNvSpPr txBox="1"/>
          <p:nvPr/>
        </p:nvSpPr>
        <p:spPr bwMode="auto">
          <a:xfrm>
            <a:off x="9786444" y="5205304"/>
            <a:ext cx="1942304" cy="33232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reflection blurRad="6350" stA="50000" endA="300" endPos="27000" dist="508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</a:t>
            </a:r>
            <a:r>
              <a:rPr kumimoji="1"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物理架构</a:t>
            </a:r>
          </a:p>
        </p:txBody>
      </p:sp>
      <p:sp>
        <p:nvSpPr>
          <p:cNvPr id="91" name="文本框 9">
            <a:extLst>
              <a:ext uri="{FF2B5EF4-FFF2-40B4-BE49-F238E27FC236}">
                <a16:creationId xmlns:a16="http://schemas.microsoft.com/office/drawing/2014/main" id="{D1CD4E02-6BE7-41D2-9079-D4E0F3BFCFF5}"/>
              </a:ext>
            </a:extLst>
          </p:cNvPr>
          <p:cNvSpPr txBox="1"/>
          <p:nvPr/>
        </p:nvSpPr>
        <p:spPr bwMode="auto">
          <a:xfrm>
            <a:off x="1375382" y="5379880"/>
            <a:ext cx="1942304" cy="33232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reflection blurRad="6350" stA="50000" endA="300" endPos="27000" dist="508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业务架构</a:t>
            </a:r>
            <a:r>
              <a:rPr kumimoji="1"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&amp;</a:t>
            </a:r>
            <a:r>
              <a:rPr kumimoji="1"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</a:t>
            </a: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74F85281-AAA6-4E5A-8011-8D263136F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00" y="4363969"/>
            <a:ext cx="5444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eaLnBrk="1" hangingPunct="1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业务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组件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15004CFD-1BD1-49F7-BB45-D5B84C2B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34" y="2760796"/>
            <a:ext cx="620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1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业务领域</a:t>
            </a:r>
            <a:endParaRPr lang="en-US" altLang="zh-CN" b="1" dirty="0"/>
          </a:p>
        </p:txBody>
      </p:sp>
      <p:sp>
        <p:nvSpPr>
          <p:cNvPr id="95" name="矩形 41">
            <a:extLst>
              <a:ext uri="{FF2B5EF4-FFF2-40B4-BE49-F238E27FC236}">
                <a16:creationId xmlns:a16="http://schemas.microsoft.com/office/drawing/2014/main" id="{A980FAA5-21A5-4A0A-B625-997E5ABC6464}"/>
              </a:ext>
            </a:extLst>
          </p:cNvPr>
          <p:cNvSpPr/>
          <p:nvPr/>
        </p:nvSpPr>
        <p:spPr>
          <a:xfrm>
            <a:off x="1180238" y="4743689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en-US" altLang="zh-CN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43">
            <a:extLst>
              <a:ext uri="{FF2B5EF4-FFF2-40B4-BE49-F238E27FC236}">
                <a16:creationId xmlns:a16="http://schemas.microsoft.com/office/drawing/2014/main" id="{80799D3E-7A1F-489F-881D-29699580F0FD}"/>
              </a:ext>
            </a:extLst>
          </p:cNvPr>
          <p:cNvSpPr/>
          <p:nvPr/>
        </p:nvSpPr>
        <p:spPr bwMode="auto">
          <a:xfrm>
            <a:off x="684471" y="4307793"/>
            <a:ext cx="1178535" cy="725157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44">
            <a:extLst>
              <a:ext uri="{FF2B5EF4-FFF2-40B4-BE49-F238E27FC236}">
                <a16:creationId xmlns:a16="http://schemas.microsoft.com/office/drawing/2014/main" id="{368357E1-ECFF-494D-A901-158A56B1D4FF}"/>
              </a:ext>
            </a:extLst>
          </p:cNvPr>
          <p:cNvSpPr/>
          <p:nvPr/>
        </p:nvSpPr>
        <p:spPr>
          <a:xfrm>
            <a:off x="770759" y="4439408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识别个人客户</a:t>
            </a:r>
          </a:p>
        </p:txBody>
      </p:sp>
      <p:sp>
        <p:nvSpPr>
          <p:cNvPr id="98" name="矩形 45">
            <a:extLst>
              <a:ext uri="{FF2B5EF4-FFF2-40B4-BE49-F238E27FC236}">
                <a16:creationId xmlns:a16="http://schemas.microsoft.com/office/drawing/2014/main" id="{4260AE31-2A05-4436-9A16-003B00D35D6A}"/>
              </a:ext>
            </a:extLst>
          </p:cNvPr>
          <p:cNvSpPr/>
          <p:nvPr/>
        </p:nvSpPr>
        <p:spPr>
          <a:xfrm>
            <a:off x="1273940" y="4457865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维护个人信息</a:t>
            </a:r>
          </a:p>
        </p:txBody>
      </p:sp>
      <p:sp>
        <p:nvSpPr>
          <p:cNvPr id="99" name="矩形 46">
            <a:extLst>
              <a:ext uri="{FF2B5EF4-FFF2-40B4-BE49-F238E27FC236}">
                <a16:creationId xmlns:a16="http://schemas.microsoft.com/office/drawing/2014/main" id="{A1351E73-88CE-4A5C-88D2-AF30A302EEBF}"/>
              </a:ext>
            </a:extLst>
          </p:cNvPr>
          <p:cNvSpPr/>
          <p:nvPr/>
        </p:nvSpPr>
        <p:spPr>
          <a:xfrm>
            <a:off x="831730" y="4713384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新建个人信息</a:t>
            </a:r>
          </a:p>
        </p:txBody>
      </p:sp>
      <p:sp>
        <p:nvSpPr>
          <p:cNvPr id="100" name="椭圆 48">
            <a:extLst>
              <a:ext uri="{FF2B5EF4-FFF2-40B4-BE49-F238E27FC236}">
                <a16:creationId xmlns:a16="http://schemas.microsoft.com/office/drawing/2014/main" id="{C043175C-C64C-4D7E-B76B-46307469C40C}"/>
              </a:ext>
            </a:extLst>
          </p:cNvPr>
          <p:cNvSpPr/>
          <p:nvPr/>
        </p:nvSpPr>
        <p:spPr bwMode="auto">
          <a:xfrm>
            <a:off x="3601091" y="4302236"/>
            <a:ext cx="997158" cy="688184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49">
            <a:extLst>
              <a:ext uri="{FF2B5EF4-FFF2-40B4-BE49-F238E27FC236}">
                <a16:creationId xmlns:a16="http://schemas.microsoft.com/office/drawing/2014/main" id="{6649E7C0-650B-4EC2-B6A4-23D2897D750D}"/>
              </a:ext>
            </a:extLst>
          </p:cNvPr>
          <p:cNvSpPr/>
          <p:nvPr/>
        </p:nvSpPr>
        <p:spPr>
          <a:xfrm>
            <a:off x="3696557" y="4461219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配发个人介质</a:t>
            </a:r>
          </a:p>
        </p:txBody>
      </p:sp>
      <p:sp>
        <p:nvSpPr>
          <p:cNvPr id="102" name="矩形 50">
            <a:extLst>
              <a:ext uri="{FF2B5EF4-FFF2-40B4-BE49-F238E27FC236}">
                <a16:creationId xmlns:a16="http://schemas.microsoft.com/office/drawing/2014/main" id="{EFEA0313-A43A-4643-A7A2-EA8FC6D4FCC1}"/>
              </a:ext>
            </a:extLst>
          </p:cNvPr>
          <p:cNvSpPr/>
          <p:nvPr/>
        </p:nvSpPr>
        <p:spPr>
          <a:xfrm>
            <a:off x="4154924" y="4458087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启用个人介质</a:t>
            </a:r>
          </a:p>
        </p:txBody>
      </p:sp>
      <p:sp>
        <p:nvSpPr>
          <p:cNvPr id="103" name="矩形 51">
            <a:extLst>
              <a:ext uri="{FF2B5EF4-FFF2-40B4-BE49-F238E27FC236}">
                <a16:creationId xmlns:a16="http://schemas.microsoft.com/office/drawing/2014/main" id="{88A62806-C054-4FCA-90FA-0776BF3754D2}"/>
              </a:ext>
            </a:extLst>
          </p:cNvPr>
          <p:cNvSpPr/>
          <p:nvPr/>
        </p:nvSpPr>
        <p:spPr>
          <a:xfrm>
            <a:off x="3927695" y="4659795"/>
            <a:ext cx="403561" cy="2148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注销个人介质</a:t>
            </a:r>
          </a:p>
        </p:txBody>
      </p:sp>
      <p:sp>
        <p:nvSpPr>
          <p:cNvPr id="104" name="TextBox 6">
            <a:extLst>
              <a:ext uri="{FF2B5EF4-FFF2-40B4-BE49-F238E27FC236}">
                <a16:creationId xmlns:a16="http://schemas.microsoft.com/office/drawing/2014/main" id="{B135388D-DBA4-4AC0-9E91-B3B18061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72" y="5059846"/>
            <a:ext cx="11139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/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参与人信息组件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01628357-0D17-4D96-9351-14996B0D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677" y="5076734"/>
            <a:ext cx="8678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/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存款组件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06" name="TextBox 6">
            <a:extLst>
              <a:ext uri="{FF2B5EF4-FFF2-40B4-BE49-F238E27FC236}">
                <a16:creationId xmlns:a16="http://schemas.microsoft.com/office/drawing/2014/main" id="{B7E69C42-484F-465B-B7E5-D9F94DB8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431" y="5022051"/>
            <a:ext cx="8678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/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介质组件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07" name="矩形: 圆角 55">
            <a:extLst>
              <a:ext uri="{FF2B5EF4-FFF2-40B4-BE49-F238E27FC236}">
                <a16:creationId xmlns:a16="http://schemas.microsoft.com/office/drawing/2014/main" id="{052DF494-862B-4987-9D5E-75B1B02DFE28}"/>
              </a:ext>
            </a:extLst>
          </p:cNvPr>
          <p:cNvSpPr/>
          <p:nvPr/>
        </p:nvSpPr>
        <p:spPr bwMode="auto">
          <a:xfrm>
            <a:off x="858937" y="2289398"/>
            <a:ext cx="3295987" cy="1715876"/>
          </a:xfrm>
          <a:prstGeom prst="roundRect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56">
            <a:extLst>
              <a:ext uri="{FF2B5EF4-FFF2-40B4-BE49-F238E27FC236}">
                <a16:creationId xmlns:a16="http://schemas.microsoft.com/office/drawing/2014/main" id="{E1F8A5FD-9F67-42FC-A87D-816FD51245A5}"/>
              </a:ext>
            </a:extLst>
          </p:cNvPr>
          <p:cNvSpPr txBox="1"/>
          <p:nvPr/>
        </p:nvSpPr>
        <p:spPr>
          <a:xfrm>
            <a:off x="3811262" y="2348054"/>
            <a:ext cx="230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活动示例</a:t>
            </a:r>
          </a:p>
        </p:txBody>
      </p:sp>
      <p:sp>
        <p:nvSpPr>
          <p:cNvPr id="109" name="矩形 67">
            <a:extLst>
              <a:ext uri="{FF2B5EF4-FFF2-40B4-BE49-F238E27FC236}">
                <a16:creationId xmlns:a16="http://schemas.microsoft.com/office/drawing/2014/main" id="{21B29ED1-9F96-4D1C-9448-CE4378143CD7}"/>
              </a:ext>
            </a:extLst>
          </p:cNvPr>
          <p:cNvSpPr/>
          <p:nvPr/>
        </p:nvSpPr>
        <p:spPr>
          <a:xfrm>
            <a:off x="2180709" y="4439633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审核签订个人存款产品协议申请</a:t>
            </a:r>
          </a:p>
        </p:txBody>
      </p:sp>
      <p:sp>
        <p:nvSpPr>
          <p:cNvPr id="110" name="矩形 70">
            <a:extLst>
              <a:ext uri="{FF2B5EF4-FFF2-40B4-BE49-F238E27FC236}">
                <a16:creationId xmlns:a16="http://schemas.microsoft.com/office/drawing/2014/main" id="{6687D5F3-BD65-410D-AD70-DCABB824FEEC}"/>
              </a:ext>
            </a:extLst>
          </p:cNvPr>
          <p:cNvSpPr/>
          <p:nvPr/>
        </p:nvSpPr>
        <p:spPr>
          <a:xfrm>
            <a:off x="2546186" y="4398965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审批签订个人存款产品协议申请</a:t>
            </a:r>
          </a:p>
        </p:txBody>
      </p:sp>
      <p:sp>
        <p:nvSpPr>
          <p:cNvPr id="111" name="矩形 71">
            <a:extLst>
              <a:ext uri="{FF2B5EF4-FFF2-40B4-BE49-F238E27FC236}">
                <a16:creationId xmlns:a16="http://schemas.microsoft.com/office/drawing/2014/main" id="{9FE093CC-8792-4353-A615-534E467B3E37}"/>
              </a:ext>
            </a:extLst>
          </p:cNvPr>
          <p:cNvSpPr/>
          <p:nvPr/>
        </p:nvSpPr>
        <p:spPr>
          <a:xfrm>
            <a:off x="2949499" y="4450438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签订个人存款产品协议</a:t>
            </a:r>
          </a:p>
        </p:txBody>
      </p:sp>
      <p:sp>
        <p:nvSpPr>
          <p:cNvPr id="112" name="矩形 72">
            <a:extLst>
              <a:ext uri="{FF2B5EF4-FFF2-40B4-BE49-F238E27FC236}">
                <a16:creationId xmlns:a16="http://schemas.microsoft.com/office/drawing/2014/main" id="{69705BD5-8564-45D1-8F2A-C77609006C4C}"/>
              </a:ext>
            </a:extLst>
          </p:cNvPr>
          <p:cNvSpPr/>
          <p:nvPr/>
        </p:nvSpPr>
        <p:spPr>
          <a:xfrm>
            <a:off x="2156322" y="4704897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审核存入个人存款资金申请</a:t>
            </a:r>
          </a:p>
        </p:txBody>
      </p:sp>
      <p:sp>
        <p:nvSpPr>
          <p:cNvPr id="113" name="矩形 73">
            <a:extLst>
              <a:ext uri="{FF2B5EF4-FFF2-40B4-BE49-F238E27FC236}">
                <a16:creationId xmlns:a16="http://schemas.microsoft.com/office/drawing/2014/main" id="{D4F55105-704B-4EAC-AA3E-56B66CF30690}"/>
              </a:ext>
            </a:extLst>
          </p:cNvPr>
          <p:cNvSpPr/>
          <p:nvPr/>
        </p:nvSpPr>
        <p:spPr>
          <a:xfrm>
            <a:off x="2547695" y="4783959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审批存入个人存款资金申请</a:t>
            </a:r>
          </a:p>
        </p:txBody>
      </p:sp>
      <p:sp>
        <p:nvSpPr>
          <p:cNvPr id="114" name="椭圆 74">
            <a:extLst>
              <a:ext uri="{FF2B5EF4-FFF2-40B4-BE49-F238E27FC236}">
                <a16:creationId xmlns:a16="http://schemas.microsoft.com/office/drawing/2014/main" id="{D7E64F72-EA82-41DD-8DD5-D5FEB593D00A}"/>
              </a:ext>
            </a:extLst>
          </p:cNvPr>
          <p:cNvSpPr/>
          <p:nvPr/>
        </p:nvSpPr>
        <p:spPr bwMode="auto">
          <a:xfrm>
            <a:off x="2061209" y="4265264"/>
            <a:ext cx="1488046" cy="800388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76">
            <a:extLst>
              <a:ext uri="{FF2B5EF4-FFF2-40B4-BE49-F238E27FC236}">
                <a16:creationId xmlns:a16="http://schemas.microsoft.com/office/drawing/2014/main" id="{81C43020-2DA4-4B64-BF74-DEA0AAB51EE9}"/>
              </a:ext>
            </a:extLst>
          </p:cNvPr>
          <p:cNvSpPr/>
          <p:nvPr/>
        </p:nvSpPr>
        <p:spPr>
          <a:xfrm>
            <a:off x="2960817" y="4708648"/>
            <a:ext cx="397653" cy="2064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存入个人存款资金</a:t>
            </a:r>
          </a:p>
        </p:txBody>
      </p:sp>
      <p:grpSp>
        <p:nvGrpSpPr>
          <p:cNvPr id="116" name="组合 78">
            <a:extLst>
              <a:ext uri="{FF2B5EF4-FFF2-40B4-BE49-F238E27FC236}">
                <a16:creationId xmlns:a16="http://schemas.microsoft.com/office/drawing/2014/main" id="{C9944821-C109-4D0D-908C-95D3FB2E7A18}"/>
              </a:ext>
            </a:extLst>
          </p:cNvPr>
          <p:cNvGrpSpPr/>
          <p:nvPr/>
        </p:nvGrpSpPr>
        <p:grpSpPr>
          <a:xfrm>
            <a:off x="1122783" y="2357164"/>
            <a:ext cx="2621143" cy="1434125"/>
            <a:chOff x="713572" y="2290258"/>
            <a:chExt cx="2621143" cy="1502271"/>
          </a:xfrm>
        </p:grpSpPr>
        <p:pic>
          <p:nvPicPr>
            <p:cNvPr id="117" name="图片 80">
              <a:extLst>
                <a:ext uri="{FF2B5EF4-FFF2-40B4-BE49-F238E27FC236}">
                  <a16:creationId xmlns:a16="http://schemas.microsoft.com/office/drawing/2014/main" id="{C2A9E6E5-5BCD-408D-B51D-13C540AE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572" y="2338481"/>
              <a:ext cx="2585582" cy="145404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8" name="矩形 82">
              <a:extLst>
                <a:ext uri="{FF2B5EF4-FFF2-40B4-BE49-F238E27FC236}">
                  <a16:creationId xmlns:a16="http://schemas.microsoft.com/office/drawing/2014/main" id="{BB1CFCEA-AC4D-4B23-8234-DAA886839820}"/>
                </a:ext>
              </a:extLst>
            </p:cNvPr>
            <p:cNvSpPr/>
            <p:nvPr/>
          </p:nvSpPr>
          <p:spPr>
            <a:xfrm>
              <a:off x="2431904" y="2290258"/>
              <a:ext cx="902811" cy="209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签订存款产品协议</a:t>
              </a:r>
            </a:p>
          </p:txBody>
        </p:sp>
      </p:grpSp>
      <p:cxnSp>
        <p:nvCxnSpPr>
          <p:cNvPr id="119" name="连接符: 曲线 84">
            <a:extLst>
              <a:ext uri="{FF2B5EF4-FFF2-40B4-BE49-F238E27FC236}">
                <a16:creationId xmlns:a16="http://schemas.microsoft.com/office/drawing/2014/main" id="{918AD138-316F-4E4D-92AF-93B1BBD1E1E7}"/>
              </a:ext>
            </a:extLst>
          </p:cNvPr>
          <p:cNvCxnSpPr>
            <a:cxnSpLocks/>
            <a:stCxn id="97" idx="0"/>
          </p:cNvCxnSpPr>
          <p:nvPr/>
        </p:nvCxnSpPr>
        <p:spPr bwMode="auto">
          <a:xfrm rot="5400000" flipH="1" flipV="1">
            <a:off x="466672" y="3557188"/>
            <a:ext cx="1388088" cy="3763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连接符: 曲线 86">
            <a:extLst>
              <a:ext uri="{FF2B5EF4-FFF2-40B4-BE49-F238E27FC236}">
                <a16:creationId xmlns:a16="http://schemas.microsoft.com/office/drawing/2014/main" id="{8DCC66D7-CD55-4D25-84CA-E70F71A13A01}"/>
              </a:ext>
            </a:extLst>
          </p:cNvPr>
          <p:cNvCxnSpPr>
            <a:cxnSpLocks/>
            <a:stCxn id="98" idx="0"/>
          </p:cNvCxnSpPr>
          <p:nvPr/>
        </p:nvCxnSpPr>
        <p:spPr bwMode="auto">
          <a:xfrm rot="5400000" flipH="1" flipV="1">
            <a:off x="975924" y="3762922"/>
            <a:ext cx="1194741" cy="1951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连接符: 曲线 90">
            <a:extLst>
              <a:ext uri="{FF2B5EF4-FFF2-40B4-BE49-F238E27FC236}">
                <a16:creationId xmlns:a16="http://schemas.microsoft.com/office/drawing/2014/main" id="{4E33B13E-9FDA-4359-BC5B-0A6F77421304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rot="5400000" flipH="1" flipV="1">
            <a:off x="474606" y="3610225"/>
            <a:ext cx="1662064" cy="54425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连接符: 曲线 92">
            <a:extLst>
              <a:ext uri="{FF2B5EF4-FFF2-40B4-BE49-F238E27FC236}">
                <a16:creationId xmlns:a16="http://schemas.microsoft.com/office/drawing/2014/main" id="{2D3E2071-E743-4393-ABA6-EB354E3FED86}"/>
              </a:ext>
            </a:extLst>
          </p:cNvPr>
          <p:cNvCxnSpPr>
            <a:cxnSpLocks/>
            <a:stCxn id="109" idx="0"/>
          </p:cNvCxnSpPr>
          <p:nvPr/>
        </p:nvCxnSpPr>
        <p:spPr bwMode="auto">
          <a:xfrm rot="16200000" flipV="1">
            <a:off x="1346228" y="3406325"/>
            <a:ext cx="1485539" cy="581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连接符: 曲线 94">
            <a:extLst>
              <a:ext uri="{FF2B5EF4-FFF2-40B4-BE49-F238E27FC236}">
                <a16:creationId xmlns:a16="http://schemas.microsoft.com/office/drawing/2014/main" id="{6306DA26-2FD7-4E81-8E7D-AD0D25E76FB5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 bwMode="auto">
          <a:xfrm rot="16200000" flipV="1">
            <a:off x="2276456" y="3930407"/>
            <a:ext cx="607676" cy="3294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连接符: 曲线 96">
            <a:extLst>
              <a:ext uri="{FF2B5EF4-FFF2-40B4-BE49-F238E27FC236}">
                <a16:creationId xmlns:a16="http://schemas.microsoft.com/office/drawing/2014/main" id="{0B0A5C7E-7114-4016-90B7-EE4B4C4310BF}"/>
              </a:ext>
            </a:extLst>
          </p:cNvPr>
          <p:cNvCxnSpPr>
            <a:cxnSpLocks/>
            <a:stCxn id="115" idx="0"/>
          </p:cNvCxnSpPr>
          <p:nvPr/>
        </p:nvCxnSpPr>
        <p:spPr bwMode="auto">
          <a:xfrm rot="16200000" flipV="1">
            <a:off x="2129474" y="3678477"/>
            <a:ext cx="1792758" cy="26758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连接符: 曲线 98">
            <a:extLst>
              <a:ext uri="{FF2B5EF4-FFF2-40B4-BE49-F238E27FC236}">
                <a16:creationId xmlns:a16="http://schemas.microsoft.com/office/drawing/2014/main" id="{324C1926-04D8-44E1-BE04-CC9C66E4A5E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058638" y="3422039"/>
            <a:ext cx="1485314" cy="5494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连接符: 曲线 100">
            <a:extLst>
              <a:ext uri="{FF2B5EF4-FFF2-40B4-BE49-F238E27FC236}">
                <a16:creationId xmlns:a16="http://schemas.microsoft.com/office/drawing/2014/main" id="{DE3C1A2A-56E1-4C1C-9BF7-E60E9AD56515}"/>
              </a:ext>
            </a:extLst>
          </p:cNvPr>
          <p:cNvCxnSpPr>
            <a:cxnSpLocks/>
            <a:stCxn id="101" idx="0"/>
          </p:cNvCxnSpPr>
          <p:nvPr/>
        </p:nvCxnSpPr>
        <p:spPr bwMode="auto">
          <a:xfrm rot="16200000" flipV="1">
            <a:off x="2864678" y="3427558"/>
            <a:ext cx="1275353" cy="79196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7" name="连接符: 曲线 102">
            <a:extLst>
              <a:ext uri="{FF2B5EF4-FFF2-40B4-BE49-F238E27FC236}">
                <a16:creationId xmlns:a16="http://schemas.microsoft.com/office/drawing/2014/main" id="{9932D9CA-9645-422D-9EA8-27B2C5E8680B}"/>
              </a:ext>
            </a:extLst>
          </p:cNvPr>
          <p:cNvCxnSpPr>
            <a:cxnSpLocks/>
            <a:stCxn id="102" idx="0"/>
          </p:cNvCxnSpPr>
          <p:nvPr/>
        </p:nvCxnSpPr>
        <p:spPr bwMode="auto">
          <a:xfrm rot="16200000" flipV="1">
            <a:off x="3254114" y="3355496"/>
            <a:ext cx="1403393" cy="8017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矩形: 圆角 104">
            <a:extLst>
              <a:ext uri="{FF2B5EF4-FFF2-40B4-BE49-F238E27FC236}">
                <a16:creationId xmlns:a16="http://schemas.microsoft.com/office/drawing/2014/main" id="{E82FA2BD-411E-4B74-84BB-A1956CBB048C}"/>
              </a:ext>
            </a:extLst>
          </p:cNvPr>
          <p:cNvSpPr/>
          <p:nvPr/>
        </p:nvSpPr>
        <p:spPr>
          <a:xfrm>
            <a:off x="858937" y="1924438"/>
            <a:ext cx="3295986" cy="266673"/>
          </a:xfrm>
          <a:prstGeom prst="roundRect">
            <a:avLst/>
          </a:prstGeom>
          <a:solidFill>
            <a:srgbClr val="00B05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05">
            <a:extLst>
              <a:ext uri="{FF2B5EF4-FFF2-40B4-BE49-F238E27FC236}">
                <a16:creationId xmlns:a16="http://schemas.microsoft.com/office/drawing/2014/main" id="{BCC23F5A-B0CC-4C39-B7AD-4896231331C7}"/>
              </a:ext>
            </a:extLst>
          </p:cNvPr>
          <p:cNvSpPr txBox="1"/>
          <p:nvPr/>
        </p:nvSpPr>
        <p:spPr>
          <a:xfrm>
            <a:off x="-222159" y="1798575"/>
            <a:ext cx="133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场景服务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37" name="直接箭头连接符 16">
            <a:extLst>
              <a:ext uri="{FF2B5EF4-FFF2-40B4-BE49-F238E27FC236}">
                <a16:creationId xmlns:a16="http://schemas.microsoft.com/office/drawing/2014/main" id="{B31ADF98-08C5-4164-A89D-D1E1F3F52BE6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1794792" y="2048397"/>
            <a:ext cx="26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24">
            <a:extLst>
              <a:ext uri="{FF2B5EF4-FFF2-40B4-BE49-F238E27FC236}">
                <a16:creationId xmlns:a16="http://schemas.microsoft.com/office/drawing/2014/main" id="{6FCF6051-B407-456B-87D0-DBFD02C1B708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2348420" y="2048397"/>
            <a:ext cx="25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25">
            <a:extLst>
              <a:ext uri="{FF2B5EF4-FFF2-40B4-BE49-F238E27FC236}">
                <a16:creationId xmlns:a16="http://schemas.microsoft.com/office/drawing/2014/main" id="{4471E5F5-0DE6-4249-84DE-3D6E0CFD23D6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>
            <a:off x="2893678" y="2048397"/>
            <a:ext cx="24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曲线 127">
            <a:extLst>
              <a:ext uri="{FF2B5EF4-FFF2-40B4-BE49-F238E27FC236}">
                <a16:creationId xmlns:a16="http://schemas.microsoft.com/office/drawing/2014/main" id="{ED123164-C1B3-4A23-9518-E50EFCCB44B5}"/>
              </a:ext>
            </a:extLst>
          </p:cNvPr>
          <p:cNvCxnSpPr>
            <a:cxnSpLocks/>
            <a:endCxn id="147" idx="2"/>
          </p:cNvCxnSpPr>
          <p:nvPr/>
        </p:nvCxnSpPr>
        <p:spPr bwMode="auto">
          <a:xfrm rot="5400000" flipH="1" flipV="1">
            <a:off x="2790723" y="2486274"/>
            <a:ext cx="834565" cy="1491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1" name="连接符: 曲线 128">
            <a:extLst>
              <a:ext uri="{FF2B5EF4-FFF2-40B4-BE49-F238E27FC236}">
                <a16:creationId xmlns:a16="http://schemas.microsoft.com/office/drawing/2014/main" id="{4A6EB728-11F5-4B19-BD88-6B1B4A2E7468}"/>
              </a:ext>
            </a:extLst>
          </p:cNvPr>
          <p:cNvCxnSpPr>
            <a:cxnSpLocks/>
            <a:endCxn id="146" idx="2"/>
          </p:cNvCxnSpPr>
          <p:nvPr/>
        </p:nvCxnSpPr>
        <p:spPr bwMode="auto">
          <a:xfrm rot="16200000" flipV="1">
            <a:off x="2492265" y="2399438"/>
            <a:ext cx="611284" cy="995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连接符: 曲线 129">
            <a:extLst>
              <a:ext uri="{FF2B5EF4-FFF2-40B4-BE49-F238E27FC236}">
                <a16:creationId xmlns:a16="http://schemas.microsoft.com/office/drawing/2014/main" id="{39E1E1CA-C04B-483D-8543-43F07BF67B01}"/>
              </a:ext>
            </a:extLst>
          </p:cNvPr>
          <p:cNvCxnSpPr>
            <a:cxnSpLocks/>
            <a:endCxn id="145" idx="2"/>
          </p:cNvCxnSpPr>
          <p:nvPr/>
        </p:nvCxnSpPr>
        <p:spPr bwMode="auto">
          <a:xfrm rot="16200000" flipV="1">
            <a:off x="2022942" y="2323503"/>
            <a:ext cx="585542" cy="2256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连接符: 曲线 133">
            <a:extLst>
              <a:ext uri="{FF2B5EF4-FFF2-40B4-BE49-F238E27FC236}">
                <a16:creationId xmlns:a16="http://schemas.microsoft.com/office/drawing/2014/main" id="{56BCCC18-F070-49EC-82B4-004DD4608CD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209647" y="2323820"/>
            <a:ext cx="632536" cy="3010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矩形 116">
            <a:extLst>
              <a:ext uri="{FF2B5EF4-FFF2-40B4-BE49-F238E27FC236}">
                <a16:creationId xmlns:a16="http://schemas.microsoft.com/office/drawing/2014/main" id="{5F579AAC-A1D9-4EE3-B109-4D17033EBAD5}"/>
              </a:ext>
            </a:extLst>
          </p:cNvPr>
          <p:cNvSpPr/>
          <p:nvPr/>
        </p:nvSpPr>
        <p:spPr>
          <a:xfrm>
            <a:off x="1503739" y="1953243"/>
            <a:ext cx="291053" cy="190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客户提交资料</a:t>
            </a:r>
          </a:p>
        </p:txBody>
      </p:sp>
      <p:sp>
        <p:nvSpPr>
          <p:cNvPr id="145" name="矩形 117">
            <a:extLst>
              <a:ext uri="{FF2B5EF4-FFF2-40B4-BE49-F238E27FC236}">
                <a16:creationId xmlns:a16="http://schemas.microsoft.com/office/drawing/2014/main" id="{4D77F454-F173-48DF-A570-472453CBCB15}"/>
              </a:ext>
            </a:extLst>
          </p:cNvPr>
          <p:cNvSpPr/>
          <p:nvPr/>
        </p:nvSpPr>
        <p:spPr>
          <a:xfrm>
            <a:off x="2057367" y="1953243"/>
            <a:ext cx="291053" cy="190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签订存款协议</a:t>
            </a:r>
          </a:p>
        </p:txBody>
      </p:sp>
      <p:sp>
        <p:nvSpPr>
          <p:cNvPr id="146" name="矩形 118">
            <a:extLst>
              <a:ext uri="{FF2B5EF4-FFF2-40B4-BE49-F238E27FC236}">
                <a16:creationId xmlns:a16="http://schemas.microsoft.com/office/drawing/2014/main" id="{21762160-0F81-4321-B8DD-CD713B1C6B03}"/>
              </a:ext>
            </a:extLst>
          </p:cNvPr>
          <p:cNvSpPr/>
          <p:nvPr/>
        </p:nvSpPr>
        <p:spPr>
          <a:xfrm>
            <a:off x="2602625" y="1953243"/>
            <a:ext cx="291053" cy="190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存入定期存款</a:t>
            </a:r>
          </a:p>
        </p:txBody>
      </p:sp>
      <p:sp>
        <p:nvSpPr>
          <p:cNvPr id="147" name="矩形 119">
            <a:extLst>
              <a:ext uri="{FF2B5EF4-FFF2-40B4-BE49-F238E27FC236}">
                <a16:creationId xmlns:a16="http://schemas.microsoft.com/office/drawing/2014/main" id="{AF816313-7A15-44BC-A505-8A3373E78A3F}"/>
              </a:ext>
            </a:extLst>
          </p:cNvPr>
          <p:cNvSpPr/>
          <p:nvPr/>
        </p:nvSpPr>
        <p:spPr>
          <a:xfrm>
            <a:off x="3137038" y="1953243"/>
            <a:ext cx="291053" cy="190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36000" rIns="0" bIns="3600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가는각진제목체"/>
              </a:defRPr>
            </a:lvl9pPr>
          </a:lstStyle>
          <a:p>
            <a:pPr algn="ctr" eaLnBrk="1" hangingPunct="1">
              <a:defRPr/>
            </a:pPr>
            <a:r>
              <a:rPr lang="zh-CN" altLang="en-US" sz="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配发介质</a:t>
            </a:r>
          </a:p>
        </p:txBody>
      </p:sp>
      <p:sp>
        <p:nvSpPr>
          <p:cNvPr id="148" name="矩形: 圆角 75">
            <a:extLst>
              <a:ext uri="{FF2B5EF4-FFF2-40B4-BE49-F238E27FC236}">
                <a16:creationId xmlns:a16="http://schemas.microsoft.com/office/drawing/2014/main" id="{4D5F4A47-8A50-4C40-A767-1DFDA82B4FEE}"/>
              </a:ext>
            </a:extLst>
          </p:cNvPr>
          <p:cNvSpPr/>
          <p:nvPr/>
        </p:nvSpPr>
        <p:spPr>
          <a:xfrm>
            <a:off x="218895" y="2219915"/>
            <a:ext cx="4483626" cy="3101129"/>
          </a:xfrm>
          <a:prstGeom prst="roundRect">
            <a:avLst>
              <a:gd name="adj" fmla="val 82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51C98DFC-D5B0-4711-AEFC-ECAFEFBE36BA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4154923" y="2057775"/>
            <a:ext cx="1619302" cy="107337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E727A4F5-0BA7-4C84-A0AC-859683FB5E71}"/>
              </a:ext>
            </a:extLst>
          </p:cNvPr>
          <p:cNvCxnSpPr>
            <a:cxnSpLocks/>
            <a:stCxn id="107" idx="3"/>
            <a:endCxn id="61" idx="1"/>
          </p:cNvCxnSpPr>
          <p:nvPr/>
        </p:nvCxnSpPr>
        <p:spPr>
          <a:xfrm>
            <a:off x="4154924" y="3147336"/>
            <a:ext cx="1581458" cy="34386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9FCB8416-546E-4D59-9FF5-FEC9BCE8440F}"/>
              </a:ext>
            </a:extLst>
          </p:cNvPr>
          <p:cNvCxnSpPr>
            <a:cxnSpLocks/>
            <a:stCxn id="100" idx="6"/>
            <a:endCxn id="60" idx="1"/>
          </p:cNvCxnSpPr>
          <p:nvPr/>
        </p:nvCxnSpPr>
        <p:spPr>
          <a:xfrm flipV="1">
            <a:off x="4598249" y="3225802"/>
            <a:ext cx="2644104" cy="1420526"/>
          </a:xfrm>
          <a:prstGeom prst="curvedConnector3">
            <a:avLst>
              <a:gd name="adj1" fmla="val 6649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7C8F5EB-17EE-4811-ABC1-86C427CD3646}"/>
              </a:ext>
            </a:extLst>
          </p:cNvPr>
          <p:cNvSpPr/>
          <p:nvPr/>
        </p:nvSpPr>
        <p:spPr bwMode="auto">
          <a:xfrm>
            <a:off x="9497738" y="2715027"/>
            <a:ext cx="2511327" cy="492640"/>
          </a:xfrm>
          <a:prstGeom prst="rect">
            <a:avLst/>
          </a:prstGeom>
          <a:solidFill>
            <a:srgbClr val="E4ECF8"/>
          </a:solidFill>
          <a:ln w="25400">
            <a:solidFill>
              <a:srgbClr val="CFDEF3">
                <a:lumMod val="50000"/>
              </a:srgbClr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服务工厂</a:t>
            </a:r>
            <a:endParaRPr lang="zh-CN" altLang="zh-CN" sz="1600" b="1" kern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4BE32AE9-49C4-42C8-BDDF-9CF24037ACD5}"/>
              </a:ext>
            </a:extLst>
          </p:cNvPr>
          <p:cNvCxnSpPr>
            <a:stCxn id="61" idx="0"/>
            <a:endCxn id="65" idx="0"/>
          </p:cNvCxnSpPr>
          <p:nvPr/>
        </p:nvCxnSpPr>
        <p:spPr>
          <a:xfrm rot="5400000" flipH="1" flipV="1">
            <a:off x="8221958" y="-109449"/>
            <a:ext cx="380697" cy="4690579"/>
          </a:xfrm>
          <a:prstGeom prst="curvedConnector3">
            <a:avLst>
              <a:gd name="adj1" fmla="val 234970"/>
            </a:avLst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08C3A027-1B80-4DD6-A0F0-5F6F682495FD}"/>
              </a:ext>
            </a:extLst>
          </p:cNvPr>
          <p:cNvCxnSpPr>
            <a:cxnSpLocks/>
            <a:stCxn id="64" idx="0"/>
            <a:endCxn id="161" idx="1"/>
          </p:cNvCxnSpPr>
          <p:nvPr/>
        </p:nvCxnSpPr>
        <p:spPr>
          <a:xfrm rot="16200000" flipH="1">
            <a:off x="7874774" y="1338384"/>
            <a:ext cx="535159" cy="2710767"/>
          </a:xfrm>
          <a:prstGeom prst="curvedConnector4">
            <a:avLst>
              <a:gd name="adj1" fmla="val -42716"/>
              <a:gd name="adj2" fmla="val 55229"/>
            </a:avLst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A1D43A7F-B0F7-4360-B97F-DE266BD81E91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8127591" y="3225802"/>
            <a:ext cx="1353369" cy="52019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1">
            <a:extLst>
              <a:ext uri="{FF2B5EF4-FFF2-40B4-BE49-F238E27FC236}">
                <a16:creationId xmlns:a16="http://schemas.microsoft.com/office/drawing/2014/main" id="{892A3C7B-3E94-40B1-8BA5-651B33D8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51" y="152265"/>
            <a:ext cx="7881937" cy="6159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承接业务架构的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逻辑架构和物理架构设计</a:t>
            </a:r>
          </a:p>
        </p:txBody>
      </p:sp>
      <p:sp>
        <p:nvSpPr>
          <p:cNvPr id="172" name="文本框 75">
            <a:extLst>
              <a:ext uri="{FF2B5EF4-FFF2-40B4-BE49-F238E27FC236}">
                <a16:creationId xmlns:a16="http://schemas.microsoft.com/office/drawing/2014/main" id="{311F1E7E-7C09-4493-B3AD-6671DB3E26F0}"/>
              </a:ext>
            </a:extLst>
          </p:cNvPr>
          <p:cNvSpPr txBox="1"/>
          <p:nvPr/>
        </p:nvSpPr>
        <p:spPr bwMode="auto">
          <a:xfrm>
            <a:off x="4782812" y="1974121"/>
            <a:ext cx="756242" cy="646331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lIns="0"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cs typeface="Arial"/>
              </a:rPr>
              <a:t>业务领域、场景聚焦用户体验</a:t>
            </a:r>
          </a:p>
        </p:txBody>
      </p:sp>
      <p:sp>
        <p:nvSpPr>
          <p:cNvPr id="173" name="文本框 85">
            <a:extLst>
              <a:ext uri="{FF2B5EF4-FFF2-40B4-BE49-F238E27FC236}">
                <a16:creationId xmlns:a16="http://schemas.microsoft.com/office/drawing/2014/main" id="{C900ECDF-908C-42A1-8F81-FB5A56E7A321}"/>
              </a:ext>
            </a:extLst>
          </p:cNvPr>
          <p:cNvSpPr txBox="1"/>
          <p:nvPr/>
        </p:nvSpPr>
        <p:spPr bwMode="auto">
          <a:xfrm>
            <a:off x="4756934" y="3265926"/>
            <a:ext cx="801790" cy="646331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lIns="0"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cs typeface="Arial"/>
              </a:rPr>
              <a:t>流程模型的活动聚焦业务聚合</a:t>
            </a:r>
          </a:p>
        </p:txBody>
      </p:sp>
      <p:sp>
        <p:nvSpPr>
          <p:cNvPr id="174" name="文本框 87">
            <a:extLst>
              <a:ext uri="{FF2B5EF4-FFF2-40B4-BE49-F238E27FC236}">
                <a16:creationId xmlns:a16="http://schemas.microsoft.com/office/drawing/2014/main" id="{BC9AB5F4-2782-4C90-AFF4-C970CEA10D6F}"/>
              </a:ext>
            </a:extLst>
          </p:cNvPr>
          <p:cNvSpPr txBox="1"/>
          <p:nvPr/>
        </p:nvSpPr>
        <p:spPr bwMode="auto">
          <a:xfrm>
            <a:off x="4788676" y="4472398"/>
            <a:ext cx="665207" cy="646331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lIns="0" rIns="0">
            <a:spAutoFit/>
          </a:bodyPr>
          <a:lstStyle>
            <a:defPPr>
              <a:defRPr lang="zh-CN"/>
            </a:defPPr>
            <a:lvl1pPr>
              <a:defRPr kumimoji="1" sz="1200" b="1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defRPr>
            </a:lvl1pPr>
            <a:lvl2pPr marL="742950" indent="-28575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业务组件聚焦银行能力中心</a:t>
            </a:r>
          </a:p>
        </p:txBody>
      </p:sp>
    </p:spTree>
    <p:extLst>
      <p:ext uri="{BB962C8B-B14F-4D97-AF65-F5344CB8AC3E}">
        <p14:creationId xmlns:p14="http://schemas.microsoft.com/office/powerpoint/2010/main" val="36724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4F251-742C-41A0-8B84-83605D7209E5}"/>
              </a:ext>
            </a:extLst>
          </p:cNvPr>
          <p:cNvSpPr/>
          <p:nvPr/>
        </p:nvSpPr>
        <p:spPr bwMode="auto">
          <a:xfrm>
            <a:off x="5273133" y="3018125"/>
            <a:ext cx="6624638" cy="1398950"/>
          </a:xfrm>
          <a:prstGeom prst="rect">
            <a:avLst/>
          </a:prstGeom>
          <a:solidFill>
            <a:schemeClr val="bg1"/>
          </a:solidFill>
          <a:ln w="25400">
            <a:solidFill>
              <a:srgbClr val="CFDEF3">
                <a:lumMod val="50000"/>
              </a:srgbClr>
            </a:solidFill>
            <a:prstDash val="dash"/>
          </a:ln>
          <a:effectLst/>
          <a:extLst/>
        </p:spPr>
        <p:txBody>
          <a:bodyPr wrap="none" lIns="90170" tIns="46990" rIns="90170" bIns="46990" anchor="ctr"/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333399"/>
                </a:solidFill>
                <a:latin typeface="微软雅黑"/>
                <a:ea typeface="微软雅黑"/>
              </a:rPr>
              <a:t>服务工厂</a:t>
            </a:r>
            <a:endParaRPr lang="en-US" altLang="zh-CN" sz="20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333399"/>
                </a:solidFill>
                <a:latin typeface="微软雅黑"/>
                <a:ea typeface="微软雅黑"/>
              </a:rPr>
              <a:t>体系</a:t>
            </a:r>
            <a:endParaRPr lang="en-US" altLang="zh-CN" sz="2000" b="1" dirty="0">
              <a:solidFill>
                <a:srgbClr val="333399"/>
              </a:solidFill>
              <a:latin typeface="微软雅黑"/>
              <a:ea typeface="微软雅黑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CEB099-B440-4CC8-BACA-A08934B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133" y="1906697"/>
            <a:ext cx="6615113" cy="960566"/>
          </a:xfrm>
          <a:prstGeom prst="rect">
            <a:avLst/>
          </a:prstGeom>
          <a:solidFill>
            <a:srgbClr val="7F9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业务产品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服务层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2FC9DBA-7884-430E-B730-FB4C03CC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133" y="4579992"/>
            <a:ext cx="6615113" cy="2073998"/>
          </a:xfrm>
          <a:prstGeom prst="rect">
            <a:avLst/>
          </a:prstGeom>
          <a:solidFill>
            <a:srgbClr val="3DA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业务基础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服务层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31D0FB38-8DD5-4A5C-8B96-79FE5AAA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70" y="1969560"/>
            <a:ext cx="2846490" cy="781317"/>
          </a:xfrm>
          <a:prstGeom prst="parallelogram">
            <a:avLst>
              <a:gd name="adj" fmla="val 78978"/>
            </a:avLst>
          </a:prstGeom>
          <a:solidFill>
            <a:srgbClr val="AEDFF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ko-KR" altLang="en-US" sz="1200" kern="0" dirty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25C3B0DE-D94D-4862-A0FD-73E06730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78" y="2007139"/>
            <a:ext cx="545542" cy="26234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Initial </a:t>
            </a:r>
          </a:p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Deposit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20" name="AutoShape 10">
            <a:extLst>
              <a:ext uri="{FF2B5EF4-FFF2-40B4-BE49-F238E27FC236}">
                <a16:creationId xmlns:a16="http://schemas.microsoft.com/office/drawing/2014/main" id="{07540C1C-13E6-4E3C-917B-D1B77A9A4876}"/>
              </a:ext>
            </a:extLst>
          </p:cNvPr>
          <p:cNvCxnSpPr>
            <a:cxnSpLocks noChangeShapeType="1"/>
            <a:endCxn id="19" idx="2"/>
          </p:cNvCxnSpPr>
          <p:nvPr/>
        </p:nvCxnSpPr>
        <p:spPr bwMode="auto">
          <a:xfrm rot="5400000" flipH="1" flipV="1">
            <a:off x="8123722" y="2331528"/>
            <a:ext cx="131166" cy="70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1">
            <a:extLst>
              <a:ext uri="{FF2B5EF4-FFF2-40B4-BE49-F238E27FC236}">
                <a16:creationId xmlns:a16="http://schemas.microsoft.com/office/drawing/2014/main" id="{9311BF46-BA2B-41C2-AACB-CE0CDD35880E}"/>
              </a:ext>
            </a:extLst>
          </p:cNvPr>
          <p:cNvCxnSpPr>
            <a:cxnSpLocks noChangeShapeType="1"/>
            <a:endCxn id="26" idx="1"/>
          </p:cNvCxnSpPr>
          <p:nvPr/>
        </p:nvCxnSpPr>
        <p:spPr bwMode="auto">
          <a:xfrm flipV="1">
            <a:off x="8465260" y="2126202"/>
            <a:ext cx="114471" cy="18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>
            <a:extLst>
              <a:ext uri="{FF2B5EF4-FFF2-40B4-BE49-F238E27FC236}">
                <a16:creationId xmlns:a16="http://schemas.microsoft.com/office/drawing/2014/main" id="{C3A232D4-FC7D-4E90-BBAD-36DDD00239B7}"/>
              </a:ext>
            </a:extLst>
          </p:cNvPr>
          <p:cNvCxnSpPr>
            <a:cxnSpLocks noChangeShapeType="1"/>
            <a:stCxn id="25" idx="3"/>
            <a:endCxn id="24" idx="1"/>
          </p:cNvCxnSpPr>
          <p:nvPr/>
        </p:nvCxnSpPr>
        <p:spPr bwMode="auto">
          <a:xfrm>
            <a:off x="7201970" y="2141875"/>
            <a:ext cx="163513" cy="635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3">
            <a:extLst>
              <a:ext uri="{FF2B5EF4-FFF2-40B4-BE49-F238E27FC236}">
                <a16:creationId xmlns:a16="http://schemas.microsoft.com/office/drawing/2014/main" id="{583C2D1A-543C-4488-A67A-BAB84AE2D66F}"/>
              </a:ext>
            </a:extLst>
          </p:cNvPr>
          <p:cNvCxnSpPr>
            <a:cxnSpLocks noChangeShapeType="1"/>
            <a:stCxn id="24" idx="3"/>
            <a:endCxn id="19" idx="1"/>
          </p:cNvCxnSpPr>
          <p:nvPr/>
        </p:nvCxnSpPr>
        <p:spPr bwMode="auto">
          <a:xfrm flipV="1">
            <a:off x="7735520" y="2138314"/>
            <a:ext cx="184558" cy="9919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6">
            <a:extLst>
              <a:ext uri="{FF2B5EF4-FFF2-40B4-BE49-F238E27FC236}">
                <a16:creationId xmlns:a16="http://schemas.microsoft.com/office/drawing/2014/main" id="{4274C58F-0EE8-47A5-9D19-CF10D45E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483" y="2024602"/>
            <a:ext cx="370037" cy="247262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33231" tIns="33231" rIns="33231" bIns="33231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63DD6DB3-5EAA-4287-9B56-649817B2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195" y="2038485"/>
            <a:ext cx="231775" cy="20677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ko-KR" altLang="en-US" sz="9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…</a:t>
            </a: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E278E091-DC5B-46DB-8FE5-6D9B3856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31" y="2007139"/>
            <a:ext cx="325628" cy="238125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75"/>
              </a:lnSpc>
              <a:defRPr/>
            </a:pPr>
            <a:r>
              <a:rPr lang="en-US" altLang="ko-KR" sz="600" kern="0">
                <a:solidFill>
                  <a:srgbClr val="FFFF00"/>
                </a:solidFill>
                <a:ea typeface="가는각진제목체"/>
                <a:cs typeface="가는각진제목체"/>
              </a:rPr>
              <a:t>AML</a:t>
            </a:r>
            <a:endParaRPr lang="ko-KR" altLang="en-US" sz="600" kern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2C94773D-96E2-4E66-A59A-CDC3900E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583" y="2411952"/>
            <a:ext cx="484318" cy="27305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Open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 Account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908B03D4-FC93-46F6-9C22-C7DE443D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094" y="2411952"/>
            <a:ext cx="484319" cy="27305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Register 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CIF</a:t>
            </a:r>
            <a:endParaRPr lang="ko-KR" altLang="en-US" sz="6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29" name="AutoShape 41">
            <a:extLst>
              <a:ext uri="{FF2B5EF4-FFF2-40B4-BE49-F238E27FC236}">
                <a16:creationId xmlns:a16="http://schemas.microsoft.com/office/drawing/2014/main" id="{A5CA664B-13AA-40A4-9AFC-861D454AC658}"/>
              </a:ext>
            </a:extLst>
          </p:cNvPr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7550502" y="2271864"/>
            <a:ext cx="4752" cy="1400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9">
            <a:extLst>
              <a:ext uri="{FF2B5EF4-FFF2-40B4-BE49-F238E27FC236}">
                <a16:creationId xmlns:a16="http://schemas.microsoft.com/office/drawing/2014/main" id="{6C3E99E1-882F-403B-9B0B-5E38CC2CAC66}"/>
              </a:ext>
            </a:extLst>
          </p:cNvPr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7797413" y="2548477"/>
            <a:ext cx="11417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48A6C70F-C197-41A9-8954-9EF7AABC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978" y="4843083"/>
            <a:ext cx="2789238" cy="993775"/>
          </a:xfrm>
          <a:prstGeom prst="parallelogram">
            <a:avLst>
              <a:gd name="adj" fmla="val 78989"/>
            </a:avLst>
          </a:prstGeom>
          <a:solidFill>
            <a:srgbClr val="D2DEE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grpSp>
        <p:nvGrpSpPr>
          <p:cNvPr id="32" name="그룹 56">
            <a:extLst>
              <a:ext uri="{FF2B5EF4-FFF2-40B4-BE49-F238E27FC236}">
                <a16:creationId xmlns:a16="http://schemas.microsoft.com/office/drawing/2014/main" id="{DE73E1F5-1173-433F-8C89-7C8D4F539A30}"/>
              </a:ext>
            </a:extLst>
          </p:cNvPr>
          <p:cNvGrpSpPr>
            <a:grpSpLocks/>
          </p:cNvGrpSpPr>
          <p:nvPr/>
        </p:nvGrpSpPr>
        <p:grpSpPr bwMode="auto">
          <a:xfrm>
            <a:off x="7342617" y="4772579"/>
            <a:ext cx="703343" cy="624031"/>
            <a:chOff x="2762250" y="3590925"/>
            <a:chExt cx="762000" cy="676275"/>
          </a:xfrm>
        </p:grpSpPr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1DF216DC-CDA9-440D-9595-3EBC46CD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342" y="3810126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F1B84C1F-D6C5-4B0B-A8B4-25DCF05B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17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35" name="AutoShape 14">
              <a:extLst>
                <a:ext uri="{FF2B5EF4-FFF2-40B4-BE49-F238E27FC236}">
                  <a16:creationId xmlns:a16="http://schemas.microsoft.com/office/drawing/2014/main" id="{91C4D1CF-9F36-4895-9A8A-480A15F5AE33}"/>
                </a:ext>
              </a:extLst>
            </p:cNvPr>
            <p:cNvCxnSpPr>
              <a:cxnSpLocks noChangeShapeType="1"/>
              <a:stCxn id="37" idx="4"/>
              <a:endCxn id="34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252E2C8A-9728-4A48-8A72-D7ADA9B1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520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C9C94E29-865B-4D30-BDC6-E45974FAB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174" y="3591635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600A7D53-11A7-4B54-9F8A-CA8DCB40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078" y="3591635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39" name="AutoShape 27">
              <a:extLst>
                <a:ext uri="{FF2B5EF4-FFF2-40B4-BE49-F238E27FC236}">
                  <a16:creationId xmlns:a16="http://schemas.microsoft.com/office/drawing/2014/main" id="{1A9B0CE3-F924-47ED-BD86-10DD651E6759}"/>
                </a:ext>
              </a:extLst>
            </p:cNvPr>
            <p:cNvCxnSpPr>
              <a:cxnSpLocks noChangeShapeType="1"/>
              <a:stCxn id="38" idx="4"/>
              <a:endCxn id="36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그룹 55">
            <a:extLst>
              <a:ext uri="{FF2B5EF4-FFF2-40B4-BE49-F238E27FC236}">
                <a16:creationId xmlns:a16="http://schemas.microsoft.com/office/drawing/2014/main" id="{2C3C32BB-5964-44F5-9D3E-861AC7D4AF42}"/>
              </a:ext>
            </a:extLst>
          </p:cNvPr>
          <p:cNvGrpSpPr>
            <a:grpSpLocks/>
          </p:cNvGrpSpPr>
          <p:nvPr/>
        </p:nvGrpSpPr>
        <p:grpSpPr bwMode="auto">
          <a:xfrm>
            <a:off x="7110381" y="4948362"/>
            <a:ext cx="703343" cy="624031"/>
            <a:chOff x="2762250" y="3590925"/>
            <a:chExt cx="762000" cy="676275"/>
          </a:xfrm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ED305968-ABE9-4B13-8526-ADEEDC8C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AEDD527D-AB07-4808-B8F9-E4B29077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43" name="AutoShape 14">
              <a:extLst>
                <a:ext uri="{FF2B5EF4-FFF2-40B4-BE49-F238E27FC236}">
                  <a16:creationId xmlns:a16="http://schemas.microsoft.com/office/drawing/2014/main" id="{B26F2C42-91D5-45FF-91F2-7B6F2F6BF7AB}"/>
                </a:ext>
              </a:extLst>
            </p:cNvPr>
            <p:cNvCxnSpPr>
              <a:cxnSpLocks noChangeShapeType="1"/>
              <a:stCxn id="45" idx="4"/>
              <a:endCxn id="42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A16B0AFA-D971-4C26-8223-FB2B2E6B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B9F601DF-259C-4738-B0B7-E11F73AE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FAE5104D-96B4-47A7-9C21-83E258BF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47" name="AutoShape 27">
              <a:extLst>
                <a:ext uri="{FF2B5EF4-FFF2-40B4-BE49-F238E27FC236}">
                  <a16:creationId xmlns:a16="http://schemas.microsoft.com/office/drawing/2014/main" id="{383553FB-FBF2-4783-BEC5-3D3BFF71A6E1}"/>
                </a:ext>
              </a:extLst>
            </p:cNvPr>
            <p:cNvCxnSpPr>
              <a:cxnSpLocks noChangeShapeType="1"/>
              <a:stCxn id="46" idx="4"/>
              <a:endCxn id="44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AutoShape 4">
            <a:extLst>
              <a:ext uri="{FF2B5EF4-FFF2-40B4-BE49-F238E27FC236}">
                <a16:creationId xmlns:a16="http://schemas.microsoft.com/office/drawing/2014/main" id="{972EBD7D-F5D2-4BD3-BE6C-B34CB642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467" y="4854381"/>
            <a:ext cx="2789238" cy="993775"/>
          </a:xfrm>
          <a:prstGeom prst="parallelogram">
            <a:avLst>
              <a:gd name="adj" fmla="val 78989"/>
            </a:avLst>
          </a:prstGeom>
          <a:solidFill>
            <a:srgbClr val="D2DEE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grpSp>
        <p:nvGrpSpPr>
          <p:cNvPr id="49" name="그룹 56">
            <a:extLst>
              <a:ext uri="{FF2B5EF4-FFF2-40B4-BE49-F238E27FC236}">
                <a16:creationId xmlns:a16="http://schemas.microsoft.com/office/drawing/2014/main" id="{158D1AE8-F93A-4E3C-8795-71EACD74ADB8}"/>
              </a:ext>
            </a:extLst>
          </p:cNvPr>
          <p:cNvGrpSpPr>
            <a:grpSpLocks/>
          </p:cNvGrpSpPr>
          <p:nvPr/>
        </p:nvGrpSpPr>
        <p:grpSpPr bwMode="auto">
          <a:xfrm>
            <a:off x="9808106" y="4783877"/>
            <a:ext cx="703343" cy="624031"/>
            <a:chOff x="2762250" y="3590925"/>
            <a:chExt cx="762000" cy="676275"/>
          </a:xfrm>
        </p:grpSpPr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074F9601-B2B8-4039-84DF-1F35385A8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342" y="3810126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752097B9-D163-43C2-8FBD-543116E52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17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52" name="AutoShape 14">
              <a:extLst>
                <a:ext uri="{FF2B5EF4-FFF2-40B4-BE49-F238E27FC236}">
                  <a16:creationId xmlns:a16="http://schemas.microsoft.com/office/drawing/2014/main" id="{580D6F1F-9EE7-408D-B614-0A5AB9A94509}"/>
                </a:ext>
              </a:extLst>
            </p:cNvPr>
            <p:cNvCxnSpPr>
              <a:cxnSpLocks noChangeShapeType="1"/>
              <a:stCxn id="54" idx="4"/>
              <a:endCxn id="51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88C9AA74-7495-4BCB-A0B0-DFB07E5C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520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D110223C-FA2B-43A4-82F8-5F5FAE6C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174" y="3591635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4CF26385-9838-443B-925E-0A4087A7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078" y="3591635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56" name="AutoShape 27">
              <a:extLst>
                <a:ext uri="{FF2B5EF4-FFF2-40B4-BE49-F238E27FC236}">
                  <a16:creationId xmlns:a16="http://schemas.microsoft.com/office/drawing/2014/main" id="{80ADAC9B-1EE9-41E4-BAF7-349410172D9C}"/>
                </a:ext>
              </a:extLst>
            </p:cNvPr>
            <p:cNvCxnSpPr>
              <a:cxnSpLocks noChangeShapeType="1"/>
              <a:stCxn id="55" idx="4"/>
              <a:endCxn id="53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7" name="그룹 55">
            <a:extLst>
              <a:ext uri="{FF2B5EF4-FFF2-40B4-BE49-F238E27FC236}">
                <a16:creationId xmlns:a16="http://schemas.microsoft.com/office/drawing/2014/main" id="{836BF7E0-12E1-4B7E-90C8-7AF79C4D0A8C}"/>
              </a:ext>
            </a:extLst>
          </p:cNvPr>
          <p:cNvGrpSpPr>
            <a:grpSpLocks/>
          </p:cNvGrpSpPr>
          <p:nvPr/>
        </p:nvGrpSpPr>
        <p:grpSpPr bwMode="auto">
          <a:xfrm>
            <a:off x="9575870" y="4959660"/>
            <a:ext cx="703343" cy="624031"/>
            <a:chOff x="2762250" y="3590925"/>
            <a:chExt cx="762000" cy="676275"/>
          </a:xfrm>
        </p:grpSpPr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6DFC4082-4705-4836-90FB-616170AA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62D39CD8-B4C1-4B77-B027-703B3138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60" name="AutoShape 14">
              <a:extLst>
                <a:ext uri="{FF2B5EF4-FFF2-40B4-BE49-F238E27FC236}">
                  <a16:creationId xmlns:a16="http://schemas.microsoft.com/office/drawing/2014/main" id="{543E5ECD-CE97-40C8-98C6-8CBEC7362890}"/>
                </a:ext>
              </a:extLst>
            </p:cNvPr>
            <p:cNvCxnSpPr>
              <a:cxnSpLocks noChangeShapeType="1"/>
              <a:stCxn id="62" idx="4"/>
              <a:endCxn id="59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24">
              <a:extLst>
                <a:ext uri="{FF2B5EF4-FFF2-40B4-BE49-F238E27FC236}">
                  <a16:creationId xmlns:a16="http://schemas.microsoft.com/office/drawing/2014/main" id="{5CC2AB33-F1CF-4986-B947-0901B04D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015E993E-B354-430D-90B1-49460DCF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570EA242-A939-4164-A534-25817C92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64" name="AutoShape 27">
              <a:extLst>
                <a:ext uri="{FF2B5EF4-FFF2-40B4-BE49-F238E27FC236}">
                  <a16:creationId xmlns:a16="http://schemas.microsoft.com/office/drawing/2014/main" id="{507F86B3-F8E1-4128-B543-0607BD374AD4}"/>
                </a:ext>
              </a:extLst>
            </p:cNvPr>
            <p:cNvCxnSpPr>
              <a:cxnSpLocks noChangeShapeType="1"/>
              <a:stCxn id="63" idx="4"/>
              <a:endCxn id="61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E9C6964-007E-4BD1-8712-37CFB2789E66}"/>
              </a:ext>
            </a:extLst>
          </p:cNvPr>
          <p:cNvSpPr txBox="1"/>
          <p:nvPr/>
        </p:nvSpPr>
        <p:spPr>
          <a:xfrm>
            <a:off x="6831666" y="553243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中台能力中心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282014-27A4-4E66-98C9-C94B2F3021C8}"/>
              </a:ext>
            </a:extLst>
          </p:cNvPr>
          <p:cNvSpPr txBox="1"/>
          <p:nvPr/>
        </p:nvSpPr>
        <p:spPr>
          <a:xfrm>
            <a:off x="9305204" y="5551423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中台能力中心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그룹 56">
            <a:extLst>
              <a:ext uri="{FF2B5EF4-FFF2-40B4-BE49-F238E27FC236}">
                <a16:creationId xmlns:a16="http://schemas.microsoft.com/office/drawing/2014/main" id="{B9E90CF2-228D-4FAE-8AD3-E214D7137B67}"/>
              </a:ext>
            </a:extLst>
          </p:cNvPr>
          <p:cNvGrpSpPr>
            <a:grpSpLocks/>
          </p:cNvGrpSpPr>
          <p:nvPr/>
        </p:nvGrpSpPr>
        <p:grpSpPr bwMode="auto">
          <a:xfrm>
            <a:off x="10476238" y="4961008"/>
            <a:ext cx="703343" cy="624031"/>
            <a:chOff x="2762250" y="3590925"/>
            <a:chExt cx="762000" cy="676275"/>
          </a:xfrm>
        </p:grpSpPr>
        <p:sp>
          <p:nvSpPr>
            <p:cNvPr id="68" name="AutoShape 5">
              <a:extLst>
                <a:ext uri="{FF2B5EF4-FFF2-40B4-BE49-F238E27FC236}">
                  <a16:creationId xmlns:a16="http://schemas.microsoft.com/office/drawing/2014/main" id="{06A9ECD2-6798-42E1-B2E5-30202AEF2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342" y="3810126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326C0579-F855-4B5D-8458-25166F84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17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70" name="AutoShape 14">
              <a:extLst>
                <a:ext uri="{FF2B5EF4-FFF2-40B4-BE49-F238E27FC236}">
                  <a16:creationId xmlns:a16="http://schemas.microsoft.com/office/drawing/2014/main" id="{CA946041-44CD-45B3-BC7A-B206DA2F7E66}"/>
                </a:ext>
              </a:extLst>
            </p:cNvPr>
            <p:cNvCxnSpPr>
              <a:cxnSpLocks noChangeShapeType="1"/>
              <a:stCxn id="72" idx="4"/>
              <a:endCxn id="69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AA8248C9-B4C0-42E4-9B8F-973A77E3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520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8E111BEF-BE30-4A3D-8211-441B7C20B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174" y="3591635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BBDDF82F-D802-40E3-89B7-0B5B1F09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078" y="3591635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74" name="AutoShape 27">
              <a:extLst>
                <a:ext uri="{FF2B5EF4-FFF2-40B4-BE49-F238E27FC236}">
                  <a16:creationId xmlns:a16="http://schemas.microsoft.com/office/drawing/2014/main" id="{CC6B31F2-2560-4F04-8716-1FF67A745754}"/>
                </a:ext>
              </a:extLst>
            </p:cNvPr>
            <p:cNvCxnSpPr>
              <a:cxnSpLocks noChangeShapeType="1"/>
              <a:stCxn id="73" idx="4"/>
              <a:endCxn id="71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그룹 55">
            <a:extLst>
              <a:ext uri="{FF2B5EF4-FFF2-40B4-BE49-F238E27FC236}">
                <a16:creationId xmlns:a16="http://schemas.microsoft.com/office/drawing/2014/main" id="{0623A5BF-3B82-447D-993F-6FD9DFB6BE4D}"/>
              </a:ext>
            </a:extLst>
          </p:cNvPr>
          <p:cNvGrpSpPr>
            <a:grpSpLocks/>
          </p:cNvGrpSpPr>
          <p:nvPr/>
        </p:nvGrpSpPr>
        <p:grpSpPr bwMode="auto">
          <a:xfrm>
            <a:off x="8027498" y="4936530"/>
            <a:ext cx="703343" cy="624031"/>
            <a:chOff x="2762250" y="3590925"/>
            <a:chExt cx="762000" cy="676275"/>
          </a:xfrm>
        </p:grpSpPr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E9D5375A-33EA-45D1-814F-400C3AFBC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58FBE35C-BA27-4402-9DE3-ADB07A5D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78" name="AutoShape 14">
              <a:extLst>
                <a:ext uri="{FF2B5EF4-FFF2-40B4-BE49-F238E27FC236}">
                  <a16:creationId xmlns:a16="http://schemas.microsoft.com/office/drawing/2014/main" id="{CD106F6C-1F7D-4A7C-A2C8-C8BA27EDB7EE}"/>
                </a:ext>
              </a:extLst>
            </p:cNvPr>
            <p:cNvCxnSpPr>
              <a:cxnSpLocks noChangeShapeType="1"/>
              <a:stCxn id="80" idx="4"/>
              <a:endCxn id="77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2F05BA62-8A20-4F19-9DA5-D669FEDBB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D64C91F1-10DD-4EC1-8B1D-D71EE2D5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7B2C51BC-9F1C-4EB4-B3EB-47C10752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82" name="AutoShape 27">
              <a:extLst>
                <a:ext uri="{FF2B5EF4-FFF2-40B4-BE49-F238E27FC236}">
                  <a16:creationId xmlns:a16="http://schemas.microsoft.com/office/drawing/2014/main" id="{FE5BE73A-F62F-4C70-9E45-71EA724951BC}"/>
                </a:ext>
              </a:extLst>
            </p:cNvPr>
            <p:cNvCxnSpPr>
              <a:cxnSpLocks noChangeShapeType="1"/>
              <a:stCxn id="81" idx="4"/>
              <a:endCxn id="79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7A7F5FB-BE86-4680-9611-3409D444A944}"/>
              </a:ext>
            </a:extLst>
          </p:cNvPr>
          <p:cNvSpPr txBox="1"/>
          <p:nvPr/>
        </p:nvSpPr>
        <p:spPr>
          <a:xfrm>
            <a:off x="8863249" y="2110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DC7091-B712-4DB0-BA65-40BA7FAFFBB6}"/>
              </a:ext>
            </a:extLst>
          </p:cNvPr>
          <p:cNvSpPr txBox="1"/>
          <p:nvPr/>
        </p:nvSpPr>
        <p:spPr>
          <a:xfrm>
            <a:off x="8927553" y="5068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8" name="image86.png" descr="watson64">
            <a:extLst>
              <a:ext uri="{FF2B5EF4-FFF2-40B4-BE49-F238E27FC236}">
                <a16:creationId xmlns:a16="http://schemas.microsoft.com/office/drawing/2014/main" id="{21DF08B9-6DF4-4B87-A9AA-F26FC94D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90" y="3816500"/>
            <a:ext cx="427327" cy="43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99" name="image36.png" descr="C:\Users\Bryan\Desktop\blue rect.png">
            <a:extLst>
              <a:ext uri="{FF2B5EF4-FFF2-40B4-BE49-F238E27FC236}">
                <a16:creationId xmlns:a16="http://schemas.microsoft.com/office/drawing/2014/main" id="{5C13C9E8-73F2-47CC-B638-6FA8987E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05" y="3410688"/>
            <a:ext cx="720001" cy="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0" name="image82.png" descr="sqldblarge">
            <a:extLst>
              <a:ext uri="{FF2B5EF4-FFF2-40B4-BE49-F238E27FC236}">
                <a16:creationId xmlns:a16="http://schemas.microsoft.com/office/drawing/2014/main" id="{79DA0B59-122E-432C-B32D-825BF7F0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75" y="3561889"/>
            <a:ext cx="427327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1" name="Graphic 100" descr="Gears">
            <a:extLst>
              <a:ext uri="{FF2B5EF4-FFF2-40B4-BE49-F238E27FC236}">
                <a16:creationId xmlns:a16="http://schemas.microsoft.com/office/drawing/2014/main" id="{0E2992E0-D9F0-498B-8252-81E5E0AB1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7023" y="3187959"/>
            <a:ext cx="520905" cy="520905"/>
          </a:xfrm>
          <a:prstGeom prst="rect">
            <a:avLst/>
          </a:prstGeom>
        </p:spPr>
      </p:pic>
      <p:pic>
        <p:nvPicPr>
          <p:cNvPr id="102" name="Graphic 101" descr="Decision chart">
            <a:extLst>
              <a:ext uri="{FF2B5EF4-FFF2-40B4-BE49-F238E27FC236}">
                <a16:creationId xmlns:a16="http://schemas.microsoft.com/office/drawing/2014/main" id="{6C3E28BF-7006-430D-916D-B2704ECC5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25036" y="3770836"/>
            <a:ext cx="484345" cy="517533"/>
          </a:xfrm>
          <a:prstGeom prst="rect">
            <a:avLst/>
          </a:prstGeom>
        </p:spPr>
      </p:pic>
      <p:pic>
        <p:nvPicPr>
          <p:cNvPr id="103" name="Graphic 102" descr="Shopping cart">
            <a:extLst>
              <a:ext uri="{FF2B5EF4-FFF2-40B4-BE49-F238E27FC236}">
                <a16:creationId xmlns:a16="http://schemas.microsoft.com/office/drawing/2014/main" id="{543A0573-AC0D-4002-9949-7DBF665656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8172" y="3511153"/>
            <a:ext cx="472276" cy="472276"/>
          </a:xfrm>
          <a:prstGeom prst="rect">
            <a:avLst/>
          </a:prstGeom>
        </p:spPr>
      </p:pic>
      <p:pic>
        <p:nvPicPr>
          <p:cNvPr id="104" name="image36.png" descr="C:\Users\Bryan\Desktop\blue rect.png">
            <a:extLst>
              <a:ext uri="{FF2B5EF4-FFF2-40B4-BE49-F238E27FC236}">
                <a16:creationId xmlns:a16="http://schemas.microsoft.com/office/drawing/2014/main" id="{20A241CA-DA46-4CD7-BC28-55003BD0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2" y="3727726"/>
            <a:ext cx="720001" cy="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5" name="image36.png" descr="C:\Users\Bryan\Desktop\blue rect.png">
            <a:extLst>
              <a:ext uri="{FF2B5EF4-FFF2-40B4-BE49-F238E27FC236}">
                <a16:creationId xmlns:a16="http://schemas.microsoft.com/office/drawing/2014/main" id="{C0EED0D4-2432-4E70-8D4E-56BF2111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864" y="3408174"/>
            <a:ext cx="720001" cy="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6" name="image36.png" descr="C:\Users\Bryan\Desktop\blue rect.png">
            <a:extLst>
              <a:ext uri="{FF2B5EF4-FFF2-40B4-BE49-F238E27FC236}">
                <a16:creationId xmlns:a16="http://schemas.microsoft.com/office/drawing/2014/main" id="{E5CC8625-D6A0-4952-B41D-BBAC956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85" y="3139202"/>
            <a:ext cx="720001" cy="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7" name="image36.png" descr="C:\Users\Bryan\Desktop\blue rect.png">
            <a:extLst>
              <a:ext uri="{FF2B5EF4-FFF2-40B4-BE49-F238E27FC236}">
                <a16:creationId xmlns:a16="http://schemas.microsoft.com/office/drawing/2014/main" id="{C31839E6-45A9-4066-8FD8-E0C2A538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82" y="3709087"/>
            <a:ext cx="720001" cy="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13F7430-2E49-4123-AF8E-58872401A168}"/>
              </a:ext>
            </a:extLst>
          </p:cNvPr>
          <p:cNvSpPr txBox="1"/>
          <p:nvPr/>
        </p:nvSpPr>
        <p:spPr>
          <a:xfrm>
            <a:off x="7469884" y="3214224"/>
            <a:ext cx="50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市场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厂区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53EEB4-DEA9-4D7B-A2C9-14881700C678}"/>
              </a:ext>
            </a:extLst>
          </p:cNvPr>
          <p:cNvSpPr txBox="1"/>
          <p:nvPr/>
        </p:nvSpPr>
        <p:spPr>
          <a:xfrm>
            <a:off x="8560863" y="3383620"/>
            <a:ext cx="6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编排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厂区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6D47992-3738-4E2C-AC09-D41B8CFCB0C3}"/>
              </a:ext>
            </a:extLst>
          </p:cNvPr>
          <p:cNvSpPr txBox="1"/>
          <p:nvPr/>
        </p:nvSpPr>
        <p:spPr>
          <a:xfrm>
            <a:off x="10684324" y="3757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管理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厂区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328A02-9C1E-4DB1-8082-4CE61FA87288}"/>
              </a:ext>
            </a:extLst>
          </p:cNvPr>
          <p:cNvSpPr txBox="1"/>
          <p:nvPr/>
        </p:nvSpPr>
        <p:spPr>
          <a:xfrm>
            <a:off x="9826152" y="40037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部署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厂区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C745E10-7F9A-4A11-B694-A4EFB3BFC38A}"/>
              </a:ext>
            </a:extLst>
          </p:cNvPr>
          <p:cNvSpPr txBox="1"/>
          <p:nvPr/>
        </p:nvSpPr>
        <p:spPr>
          <a:xfrm>
            <a:off x="6801047" y="32124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设计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333399"/>
                </a:solidFill>
                <a:latin typeface="微软雅黑"/>
                <a:ea typeface="微软雅黑"/>
              </a:rPr>
              <a:t>厂区</a:t>
            </a:r>
            <a:endParaRPr lang="en-US" altLang="zh-CN" sz="1200" b="1" dirty="0">
              <a:solidFill>
                <a:srgbClr val="333399"/>
              </a:solidFill>
              <a:latin typeface="微软雅黑"/>
              <a:ea typeface="微软雅黑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2270D38-46C9-4CD2-AA67-6B62697E247F}"/>
              </a:ext>
            </a:extLst>
          </p:cNvPr>
          <p:cNvSpPr/>
          <p:nvPr/>
        </p:nvSpPr>
        <p:spPr bwMode="auto">
          <a:xfrm>
            <a:off x="8608590" y="3798035"/>
            <a:ext cx="216000" cy="217576"/>
          </a:xfrm>
          <a:prstGeom prst="rightArrow">
            <a:avLst/>
          </a:prstGeom>
          <a:noFill/>
          <a:ln w="34925" cap="flat" cmpd="sng" algn="ctr">
            <a:solidFill>
              <a:srgbClr val="28AFD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802A1AE8-DEC2-4B60-9C2E-EC09836AE2A4}"/>
              </a:ext>
            </a:extLst>
          </p:cNvPr>
          <p:cNvSpPr/>
          <p:nvPr/>
        </p:nvSpPr>
        <p:spPr bwMode="auto">
          <a:xfrm>
            <a:off x="9532981" y="3778050"/>
            <a:ext cx="216000" cy="217576"/>
          </a:xfrm>
          <a:prstGeom prst="rightArrow">
            <a:avLst/>
          </a:prstGeom>
          <a:noFill/>
          <a:ln w="34925" cap="flat" cmpd="sng" algn="ctr">
            <a:solidFill>
              <a:srgbClr val="28AFD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9" name="Rectangle 7">
            <a:extLst>
              <a:ext uri="{FF2B5EF4-FFF2-40B4-BE49-F238E27FC236}">
                <a16:creationId xmlns:a16="http://schemas.microsoft.com/office/drawing/2014/main" id="{E1FA9378-7D72-4F4F-A6E4-0965BC14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71" y="3946331"/>
            <a:ext cx="4028049" cy="1538659"/>
          </a:xfrm>
          <a:prstGeom prst="rect">
            <a:avLst/>
          </a:prstGeom>
          <a:solidFill>
            <a:srgbClr val="3DA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业务基础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服务层</a:t>
            </a:r>
          </a:p>
        </p:txBody>
      </p:sp>
      <p:sp>
        <p:nvSpPr>
          <p:cNvPr id="170" name="AutoShape 4">
            <a:extLst>
              <a:ext uri="{FF2B5EF4-FFF2-40B4-BE49-F238E27FC236}">
                <a16:creationId xmlns:a16="http://schemas.microsoft.com/office/drawing/2014/main" id="{86407147-F7A9-41D7-AEAA-CB6D0D3A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27" y="4184180"/>
            <a:ext cx="3161450" cy="1000689"/>
          </a:xfrm>
          <a:prstGeom prst="parallelogram">
            <a:avLst>
              <a:gd name="adj" fmla="val 78989"/>
            </a:avLst>
          </a:prstGeom>
          <a:solidFill>
            <a:srgbClr val="D2DEE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 dirty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grpSp>
        <p:nvGrpSpPr>
          <p:cNvPr id="171" name="그룹 56">
            <a:extLst>
              <a:ext uri="{FF2B5EF4-FFF2-40B4-BE49-F238E27FC236}">
                <a16:creationId xmlns:a16="http://schemas.microsoft.com/office/drawing/2014/main" id="{8A40AD0E-BD2B-443A-BFBC-DFFAE1B2F816}"/>
              </a:ext>
            </a:extLst>
          </p:cNvPr>
          <p:cNvGrpSpPr>
            <a:grpSpLocks/>
          </p:cNvGrpSpPr>
          <p:nvPr/>
        </p:nvGrpSpPr>
        <p:grpSpPr bwMode="auto">
          <a:xfrm>
            <a:off x="2226233" y="4056454"/>
            <a:ext cx="662439" cy="628372"/>
            <a:chOff x="2762250" y="3590925"/>
            <a:chExt cx="762000" cy="676275"/>
          </a:xfrm>
        </p:grpSpPr>
        <p:sp>
          <p:nvSpPr>
            <p:cNvPr id="172" name="AutoShape 5">
              <a:extLst>
                <a:ext uri="{FF2B5EF4-FFF2-40B4-BE49-F238E27FC236}">
                  <a16:creationId xmlns:a16="http://schemas.microsoft.com/office/drawing/2014/main" id="{38B3DE86-8DDF-47A6-BFAF-45B704D7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342" y="3810126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73" name="Rectangle 8">
              <a:extLst>
                <a:ext uri="{FF2B5EF4-FFF2-40B4-BE49-F238E27FC236}">
                  <a16:creationId xmlns:a16="http://schemas.microsoft.com/office/drawing/2014/main" id="{C009A652-00EF-41E6-A555-22970B3C0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017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174" name="AutoShape 14">
              <a:extLst>
                <a:ext uri="{FF2B5EF4-FFF2-40B4-BE49-F238E27FC236}">
                  <a16:creationId xmlns:a16="http://schemas.microsoft.com/office/drawing/2014/main" id="{00580B74-F28F-4C83-AB86-BC54B6C641D4}"/>
                </a:ext>
              </a:extLst>
            </p:cNvPr>
            <p:cNvCxnSpPr>
              <a:cxnSpLocks noChangeShapeType="1"/>
              <a:stCxn id="176" idx="4"/>
              <a:endCxn id="173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Rectangle 24">
              <a:extLst>
                <a:ext uri="{FF2B5EF4-FFF2-40B4-BE49-F238E27FC236}">
                  <a16:creationId xmlns:a16="http://schemas.microsoft.com/office/drawing/2014/main" id="{446179C3-AA01-4990-B4ED-C0D1168C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520" y="3982167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76" name="Oval 25">
              <a:extLst>
                <a:ext uri="{FF2B5EF4-FFF2-40B4-BE49-F238E27FC236}">
                  <a16:creationId xmlns:a16="http://schemas.microsoft.com/office/drawing/2014/main" id="{97A8EB55-5818-42B7-AEF2-45AAF204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174" y="3591635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77" name="Oval 26">
              <a:extLst>
                <a:ext uri="{FF2B5EF4-FFF2-40B4-BE49-F238E27FC236}">
                  <a16:creationId xmlns:a16="http://schemas.microsoft.com/office/drawing/2014/main" id="{F34D1B58-352C-45EB-BA6A-DD7941A9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078" y="3591635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178" name="AutoShape 27">
              <a:extLst>
                <a:ext uri="{FF2B5EF4-FFF2-40B4-BE49-F238E27FC236}">
                  <a16:creationId xmlns:a16="http://schemas.microsoft.com/office/drawing/2014/main" id="{05F1B628-3A37-4668-A6F5-30A1E7CB9A01}"/>
                </a:ext>
              </a:extLst>
            </p:cNvPr>
            <p:cNvCxnSpPr>
              <a:cxnSpLocks noChangeShapeType="1"/>
              <a:stCxn id="177" idx="4"/>
              <a:endCxn id="175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그룹 55">
            <a:extLst>
              <a:ext uri="{FF2B5EF4-FFF2-40B4-BE49-F238E27FC236}">
                <a16:creationId xmlns:a16="http://schemas.microsoft.com/office/drawing/2014/main" id="{B9373EFC-5E9E-4C62-985F-2B00BAFE14FF}"/>
              </a:ext>
            </a:extLst>
          </p:cNvPr>
          <p:cNvGrpSpPr>
            <a:grpSpLocks/>
          </p:cNvGrpSpPr>
          <p:nvPr/>
        </p:nvGrpSpPr>
        <p:grpSpPr bwMode="auto">
          <a:xfrm>
            <a:off x="1993997" y="4232237"/>
            <a:ext cx="662439" cy="628372"/>
            <a:chOff x="2762250" y="3590925"/>
            <a:chExt cx="762000" cy="676275"/>
          </a:xfrm>
        </p:grpSpPr>
        <p:sp>
          <p:nvSpPr>
            <p:cNvPr id="180" name="AutoShape 5">
              <a:extLst>
                <a:ext uri="{FF2B5EF4-FFF2-40B4-BE49-F238E27FC236}">
                  <a16:creationId xmlns:a16="http://schemas.microsoft.com/office/drawing/2014/main" id="{86667275-6EF5-49FC-B0A2-834B1177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81" name="Rectangle 8">
              <a:extLst>
                <a:ext uri="{FF2B5EF4-FFF2-40B4-BE49-F238E27FC236}">
                  <a16:creationId xmlns:a16="http://schemas.microsoft.com/office/drawing/2014/main" id="{311F67BF-3D5A-43E9-8282-E379EA817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182" name="AutoShape 14">
              <a:extLst>
                <a:ext uri="{FF2B5EF4-FFF2-40B4-BE49-F238E27FC236}">
                  <a16:creationId xmlns:a16="http://schemas.microsoft.com/office/drawing/2014/main" id="{C8C8B9C1-157F-4E4D-B04F-453114F469F0}"/>
                </a:ext>
              </a:extLst>
            </p:cNvPr>
            <p:cNvCxnSpPr>
              <a:cxnSpLocks noChangeShapeType="1"/>
              <a:stCxn id="184" idx="4"/>
              <a:endCxn id="181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Rectangle 24">
              <a:extLst>
                <a:ext uri="{FF2B5EF4-FFF2-40B4-BE49-F238E27FC236}">
                  <a16:creationId xmlns:a16="http://schemas.microsoft.com/office/drawing/2014/main" id="{E07BE621-4DAC-4869-B6B1-903C6E5AD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84" name="Oval 25">
              <a:extLst>
                <a:ext uri="{FF2B5EF4-FFF2-40B4-BE49-F238E27FC236}">
                  <a16:creationId xmlns:a16="http://schemas.microsoft.com/office/drawing/2014/main" id="{FD22EEFF-E6F8-401C-908D-FF45F786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185" name="Oval 26">
              <a:extLst>
                <a:ext uri="{FF2B5EF4-FFF2-40B4-BE49-F238E27FC236}">
                  <a16:creationId xmlns:a16="http://schemas.microsoft.com/office/drawing/2014/main" id="{CB3D15E7-198A-478C-9DBA-084A6431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186" name="AutoShape 27">
              <a:extLst>
                <a:ext uri="{FF2B5EF4-FFF2-40B4-BE49-F238E27FC236}">
                  <a16:creationId xmlns:a16="http://schemas.microsoft.com/office/drawing/2014/main" id="{81284F52-8384-47BF-B75C-A78D0566FD41}"/>
                </a:ext>
              </a:extLst>
            </p:cNvPr>
            <p:cNvCxnSpPr>
              <a:cxnSpLocks noChangeShapeType="1"/>
              <a:stCxn id="185" idx="4"/>
              <a:endCxn id="183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" name="TextBox 64">
            <a:extLst>
              <a:ext uri="{FF2B5EF4-FFF2-40B4-BE49-F238E27FC236}">
                <a16:creationId xmlns:a16="http://schemas.microsoft.com/office/drawing/2014/main" id="{5200FD05-E7A9-4C84-9731-40FA9A3E770A}"/>
              </a:ext>
            </a:extLst>
          </p:cNvPr>
          <p:cNvSpPr txBox="1"/>
          <p:nvPr/>
        </p:nvSpPr>
        <p:spPr>
          <a:xfrm>
            <a:off x="1557522" y="4816309"/>
            <a:ext cx="16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中台能力中心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4" name="그룹 55">
            <a:extLst>
              <a:ext uri="{FF2B5EF4-FFF2-40B4-BE49-F238E27FC236}">
                <a16:creationId xmlns:a16="http://schemas.microsoft.com/office/drawing/2014/main" id="{545719F4-0043-4A79-96F5-142D7ED89A64}"/>
              </a:ext>
            </a:extLst>
          </p:cNvPr>
          <p:cNvGrpSpPr>
            <a:grpSpLocks/>
          </p:cNvGrpSpPr>
          <p:nvPr/>
        </p:nvGrpSpPr>
        <p:grpSpPr bwMode="auto">
          <a:xfrm>
            <a:off x="2911114" y="4220405"/>
            <a:ext cx="662439" cy="628372"/>
            <a:chOff x="2762250" y="3590925"/>
            <a:chExt cx="762000" cy="676275"/>
          </a:xfrm>
        </p:grpSpPr>
        <p:sp>
          <p:nvSpPr>
            <p:cNvPr id="215" name="AutoShape 5">
              <a:extLst>
                <a:ext uri="{FF2B5EF4-FFF2-40B4-BE49-F238E27FC236}">
                  <a16:creationId xmlns:a16="http://schemas.microsoft.com/office/drawing/2014/main" id="{32ECB0D2-E2F4-457B-B54E-D1A0AEFF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16" name="Rectangle 8">
              <a:extLst>
                <a:ext uri="{FF2B5EF4-FFF2-40B4-BE49-F238E27FC236}">
                  <a16:creationId xmlns:a16="http://schemas.microsoft.com/office/drawing/2014/main" id="{F78ED210-2762-4E7F-B998-60D25777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17" name="AutoShape 14">
              <a:extLst>
                <a:ext uri="{FF2B5EF4-FFF2-40B4-BE49-F238E27FC236}">
                  <a16:creationId xmlns:a16="http://schemas.microsoft.com/office/drawing/2014/main" id="{163C4D53-8E12-4196-9366-57F69A098869}"/>
                </a:ext>
              </a:extLst>
            </p:cNvPr>
            <p:cNvCxnSpPr>
              <a:cxnSpLocks noChangeShapeType="1"/>
              <a:stCxn id="219" idx="4"/>
              <a:endCxn id="216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Rectangle 24">
              <a:extLst>
                <a:ext uri="{FF2B5EF4-FFF2-40B4-BE49-F238E27FC236}">
                  <a16:creationId xmlns:a16="http://schemas.microsoft.com/office/drawing/2014/main" id="{CEA121C1-E280-470B-9F28-9AA225B8D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19" name="Oval 25">
              <a:extLst>
                <a:ext uri="{FF2B5EF4-FFF2-40B4-BE49-F238E27FC236}">
                  <a16:creationId xmlns:a16="http://schemas.microsoft.com/office/drawing/2014/main" id="{2FD7CFE5-B403-4889-BF3C-A8FABA33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20" name="Oval 26">
              <a:extLst>
                <a:ext uri="{FF2B5EF4-FFF2-40B4-BE49-F238E27FC236}">
                  <a16:creationId xmlns:a16="http://schemas.microsoft.com/office/drawing/2014/main" id="{4F94B857-4AD6-4F13-81BC-F0240FC9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21" name="AutoShape 27">
              <a:extLst>
                <a:ext uri="{FF2B5EF4-FFF2-40B4-BE49-F238E27FC236}">
                  <a16:creationId xmlns:a16="http://schemas.microsoft.com/office/drawing/2014/main" id="{4ED3FECD-9EB5-496E-9B8F-08838E68F799}"/>
                </a:ext>
              </a:extLst>
            </p:cNvPr>
            <p:cNvCxnSpPr>
              <a:cxnSpLocks noChangeShapeType="1"/>
              <a:stCxn id="220" idx="4"/>
              <a:endCxn id="218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6">
            <a:extLst>
              <a:ext uri="{FF2B5EF4-FFF2-40B4-BE49-F238E27FC236}">
                <a16:creationId xmlns:a16="http://schemas.microsoft.com/office/drawing/2014/main" id="{07C5594D-9D5D-4AFD-BACE-4812F683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37" y="1887647"/>
            <a:ext cx="4028049" cy="1945200"/>
          </a:xfrm>
          <a:prstGeom prst="rect">
            <a:avLst/>
          </a:prstGeom>
          <a:solidFill>
            <a:srgbClr val="7F9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业务产品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服务层</a:t>
            </a:r>
          </a:p>
        </p:txBody>
      </p:sp>
      <p:sp>
        <p:nvSpPr>
          <p:cNvPr id="224" name="AutoShape 6">
            <a:extLst>
              <a:ext uri="{FF2B5EF4-FFF2-40B4-BE49-F238E27FC236}">
                <a16:creationId xmlns:a16="http://schemas.microsoft.com/office/drawing/2014/main" id="{DED4A05D-BFAE-4097-80EC-5B490AA2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29" y="1955505"/>
            <a:ext cx="3287988" cy="1506570"/>
          </a:xfrm>
          <a:prstGeom prst="parallelogram">
            <a:avLst>
              <a:gd name="adj" fmla="val 78978"/>
            </a:avLst>
          </a:prstGeom>
          <a:solidFill>
            <a:srgbClr val="AEDFF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ko-KR" altLang="en-US" sz="1200" kern="0" dirty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sp>
        <p:nvSpPr>
          <p:cNvPr id="225" name="Rectangle 7">
            <a:extLst>
              <a:ext uri="{FF2B5EF4-FFF2-40B4-BE49-F238E27FC236}">
                <a16:creationId xmlns:a16="http://schemas.microsoft.com/office/drawing/2014/main" id="{39F91594-0375-4085-BE7D-0AF23631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128" y="1993085"/>
            <a:ext cx="535283" cy="20057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Initial </a:t>
            </a:r>
          </a:p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Deposit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226" name="AutoShape 10">
            <a:extLst>
              <a:ext uri="{FF2B5EF4-FFF2-40B4-BE49-F238E27FC236}">
                <a16:creationId xmlns:a16="http://schemas.microsoft.com/office/drawing/2014/main" id="{7F7FE548-1CE5-4729-A743-A05974C47E2B}"/>
              </a:ext>
            </a:extLst>
          </p:cNvPr>
          <p:cNvCxnSpPr>
            <a:cxnSpLocks noChangeShapeType="1"/>
            <a:stCxn id="233" idx="0"/>
            <a:endCxn id="225" idx="2"/>
          </p:cNvCxnSpPr>
          <p:nvPr/>
        </p:nvCxnSpPr>
        <p:spPr bwMode="auto">
          <a:xfrm rot="16200000" flipV="1">
            <a:off x="3283121" y="2248312"/>
            <a:ext cx="109609" cy="30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8C0695E9-155A-452C-B3AC-306D565F1F3B}"/>
              </a:ext>
            </a:extLst>
          </p:cNvPr>
          <p:cNvCxnSpPr>
            <a:cxnSpLocks noChangeShapeType="1"/>
            <a:stCxn id="225" idx="3"/>
            <a:endCxn id="232" idx="1"/>
          </p:cNvCxnSpPr>
          <p:nvPr/>
        </p:nvCxnSpPr>
        <p:spPr bwMode="auto">
          <a:xfrm flipV="1">
            <a:off x="3605411" y="2077631"/>
            <a:ext cx="155945" cy="15743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AutoShape 12">
            <a:extLst>
              <a:ext uri="{FF2B5EF4-FFF2-40B4-BE49-F238E27FC236}">
                <a16:creationId xmlns:a16="http://schemas.microsoft.com/office/drawing/2014/main" id="{C8D1FEF4-928D-43E5-8BBD-2EA40E486635}"/>
              </a:ext>
            </a:extLst>
          </p:cNvPr>
          <p:cNvCxnSpPr>
            <a:cxnSpLocks noChangeShapeType="1"/>
            <a:stCxn id="231" idx="3"/>
            <a:endCxn id="230" idx="1"/>
          </p:cNvCxnSpPr>
          <p:nvPr/>
        </p:nvCxnSpPr>
        <p:spPr bwMode="auto">
          <a:xfrm flipV="1">
            <a:off x="2423015" y="2086363"/>
            <a:ext cx="167981" cy="4762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AutoShape 13">
            <a:extLst>
              <a:ext uri="{FF2B5EF4-FFF2-40B4-BE49-F238E27FC236}">
                <a16:creationId xmlns:a16="http://schemas.microsoft.com/office/drawing/2014/main" id="{4D013BE7-6766-45C7-BD93-26E7E01657AD}"/>
              </a:ext>
            </a:extLst>
          </p:cNvPr>
          <p:cNvCxnSpPr>
            <a:cxnSpLocks noChangeShapeType="1"/>
            <a:stCxn id="230" idx="3"/>
            <a:endCxn id="225" idx="1"/>
          </p:cNvCxnSpPr>
          <p:nvPr/>
        </p:nvCxnSpPr>
        <p:spPr bwMode="auto">
          <a:xfrm>
            <a:off x="2875451" y="2086363"/>
            <a:ext cx="194677" cy="701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AutoShape 16">
            <a:extLst>
              <a:ext uri="{FF2B5EF4-FFF2-40B4-BE49-F238E27FC236}">
                <a16:creationId xmlns:a16="http://schemas.microsoft.com/office/drawing/2014/main" id="{C83EC2F7-4357-448B-9887-5AFE82F5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996" y="2010548"/>
            <a:ext cx="284455" cy="151629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33231" tIns="33231" rIns="33231" bIns="33231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31" name="Rectangle 37">
            <a:extLst>
              <a:ext uri="{FF2B5EF4-FFF2-40B4-BE49-F238E27FC236}">
                <a16:creationId xmlns:a16="http://schemas.microsoft.com/office/drawing/2014/main" id="{B5298A6C-5288-4FC5-95D7-487E84C9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09" y="2020073"/>
            <a:ext cx="227306" cy="1421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ko-KR" altLang="en-US" sz="9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…</a:t>
            </a:r>
          </a:p>
        </p:txBody>
      </p:sp>
      <p:sp>
        <p:nvSpPr>
          <p:cNvPr id="232" name="Rectangle 38">
            <a:extLst>
              <a:ext uri="{FF2B5EF4-FFF2-40B4-BE49-F238E27FC236}">
                <a16:creationId xmlns:a16="http://schemas.microsoft.com/office/drawing/2014/main" id="{3CC9B621-A6CE-4711-9E78-C1EA3AB0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356" y="1993085"/>
            <a:ext cx="303030" cy="1690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75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AML</a:t>
            </a:r>
            <a:endParaRPr lang="ko-KR" altLang="en-US" sz="6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33" name="Rectangle 39">
            <a:extLst>
              <a:ext uri="{FF2B5EF4-FFF2-40B4-BE49-F238E27FC236}">
                <a16:creationId xmlns:a16="http://schemas.microsoft.com/office/drawing/2014/main" id="{5999C2F3-F933-4751-8947-1D2FA30C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096" y="2303271"/>
            <a:ext cx="401966" cy="23427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Open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 Account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234" name="Rectangle 40">
            <a:extLst>
              <a:ext uri="{FF2B5EF4-FFF2-40B4-BE49-F238E27FC236}">
                <a16:creationId xmlns:a16="http://schemas.microsoft.com/office/drawing/2014/main" id="{933EF3F3-0788-436B-9432-3A9C1089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08" y="2293145"/>
            <a:ext cx="380485" cy="24439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Register 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CIF</a:t>
            </a:r>
            <a:endParaRPr lang="ko-KR" altLang="en-US" sz="6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235" name="AutoShape 41">
            <a:extLst>
              <a:ext uri="{FF2B5EF4-FFF2-40B4-BE49-F238E27FC236}">
                <a16:creationId xmlns:a16="http://schemas.microsoft.com/office/drawing/2014/main" id="{A7BC7BDE-1F3C-4A2F-B604-5093FACF0B8F}"/>
              </a:ext>
            </a:extLst>
          </p:cNvPr>
          <p:cNvCxnSpPr>
            <a:cxnSpLocks noChangeShapeType="1"/>
            <a:stCxn id="230" idx="2"/>
            <a:endCxn id="234" idx="0"/>
          </p:cNvCxnSpPr>
          <p:nvPr/>
        </p:nvCxnSpPr>
        <p:spPr bwMode="auto">
          <a:xfrm flipH="1">
            <a:off x="2728851" y="2162177"/>
            <a:ext cx="4373" cy="13096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" name="AutoShape 9">
            <a:extLst>
              <a:ext uri="{FF2B5EF4-FFF2-40B4-BE49-F238E27FC236}">
                <a16:creationId xmlns:a16="http://schemas.microsoft.com/office/drawing/2014/main" id="{2F83AAB3-DD36-4051-8891-2470411D8DD0}"/>
              </a:ext>
            </a:extLst>
          </p:cNvPr>
          <p:cNvCxnSpPr>
            <a:cxnSpLocks noChangeShapeType="1"/>
            <a:stCxn id="234" idx="3"/>
            <a:endCxn id="233" idx="1"/>
          </p:cNvCxnSpPr>
          <p:nvPr/>
        </p:nvCxnSpPr>
        <p:spPr bwMode="auto">
          <a:xfrm>
            <a:off x="2919093" y="2415345"/>
            <a:ext cx="218003" cy="5063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2" name="그룹 55">
            <a:extLst>
              <a:ext uri="{FF2B5EF4-FFF2-40B4-BE49-F238E27FC236}">
                <a16:creationId xmlns:a16="http://schemas.microsoft.com/office/drawing/2014/main" id="{E5A82874-7169-483E-B16F-86FE9FC12611}"/>
              </a:ext>
            </a:extLst>
          </p:cNvPr>
          <p:cNvGrpSpPr>
            <a:grpSpLocks/>
          </p:cNvGrpSpPr>
          <p:nvPr/>
        </p:nvGrpSpPr>
        <p:grpSpPr bwMode="auto">
          <a:xfrm>
            <a:off x="1492365" y="2741897"/>
            <a:ext cx="662439" cy="628372"/>
            <a:chOff x="2762250" y="3590925"/>
            <a:chExt cx="762000" cy="676275"/>
          </a:xfrm>
        </p:grpSpPr>
        <p:sp>
          <p:nvSpPr>
            <p:cNvPr id="253" name="AutoShape 5">
              <a:extLst>
                <a:ext uri="{FF2B5EF4-FFF2-40B4-BE49-F238E27FC236}">
                  <a16:creationId xmlns:a16="http://schemas.microsoft.com/office/drawing/2014/main" id="{F8636740-DB0B-4FD8-9DF4-527FE081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54" name="Rectangle 8">
              <a:extLst>
                <a:ext uri="{FF2B5EF4-FFF2-40B4-BE49-F238E27FC236}">
                  <a16:creationId xmlns:a16="http://schemas.microsoft.com/office/drawing/2014/main" id="{205F6EFE-A9B2-494D-8701-0AFC27FB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55" name="AutoShape 14">
              <a:extLst>
                <a:ext uri="{FF2B5EF4-FFF2-40B4-BE49-F238E27FC236}">
                  <a16:creationId xmlns:a16="http://schemas.microsoft.com/office/drawing/2014/main" id="{69B29D87-D104-4A69-9913-C7A616037DB2}"/>
                </a:ext>
              </a:extLst>
            </p:cNvPr>
            <p:cNvCxnSpPr>
              <a:cxnSpLocks noChangeShapeType="1"/>
              <a:stCxn id="257" idx="4"/>
              <a:endCxn id="254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Rectangle 24">
              <a:extLst>
                <a:ext uri="{FF2B5EF4-FFF2-40B4-BE49-F238E27FC236}">
                  <a16:creationId xmlns:a16="http://schemas.microsoft.com/office/drawing/2014/main" id="{ACE1DA24-9AA7-46AA-B6C0-FA3B513B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57" name="Oval 25">
              <a:extLst>
                <a:ext uri="{FF2B5EF4-FFF2-40B4-BE49-F238E27FC236}">
                  <a16:creationId xmlns:a16="http://schemas.microsoft.com/office/drawing/2014/main" id="{29B9D965-7C43-475A-A220-B18DA82E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58" name="Oval 26">
              <a:extLst>
                <a:ext uri="{FF2B5EF4-FFF2-40B4-BE49-F238E27FC236}">
                  <a16:creationId xmlns:a16="http://schemas.microsoft.com/office/drawing/2014/main" id="{2413CE6C-916E-4E6C-AC52-C1DB99C9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59" name="AutoShape 27">
              <a:extLst>
                <a:ext uri="{FF2B5EF4-FFF2-40B4-BE49-F238E27FC236}">
                  <a16:creationId xmlns:a16="http://schemas.microsoft.com/office/drawing/2014/main" id="{BA6F55C0-8EC4-4B18-9EAF-0F423AA5B7C6}"/>
                </a:ext>
              </a:extLst>
            </p:cNvPr>
            <p:cNvCxnSpPr>
              <a:cxnSpLocks noChangeShapeType="1"/>
              <a:stCxn id="258" idx="4"/>
              <a:endCxn id="256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0" name="그룹 55">
            <a:extLst>
              <a:ext uri="{FF2B5EF4-FFF2-40B4-BE49-F238E27FC236}">
                <a16:creationId xmlns:a16="http://schemas.microsoft.com/office/drawing/2014/main" id="{FB781D02-1BEE-4F55-B1BB-28CB3FE1BA22}"/>
              </a:ext>
            </a:extLst>
          </p:cNvPr>
          <p:cNvGrpSpPr>
            <a:grpSpLocks/>
          </p:cNvGrpSpPr>
          <p:nvPr/>
        </p:nvGrpSpPr>
        <p:grpSpPr bwMode="auto">
          <a:xfrm>
            <a:off x="2459966" y="2732282"/>
            <a:ext cx="662439" cy="628372"/>
            <a:chOff x="2762250" y="3590925"/>
            <a:chExt cx="762000" cy="676275"/>
          </a:xfrm>
        </p:grpSpPr>
        <p:sp>
          <p:nvSpPr>
            <p:cNvPr id="261" name="AutoShape 5">
              <a:extLst>
                <a:ext uri="{FF2B5EF4-FFF2-40B4-BE49-F238E27FC236}">
                  <a16:creationId xmlns:a16="http://schemas.microsoft.com/office/drawing/2014/main" id="{876CCF6D-B25D-4552-AD5F-B5B79F8E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842" y="3808870"/>
              <a:ext cx="761913" cy="457629"/>
            </a:xfrm>
            <a:prstGeom prst="cube">
              <a:avLst>
                <a:gd name="adj" fmla="val 25000"/>
              </a:avLst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62" name="Rectangle 8">
              <a:extLst>
                <a:ext uri="{FF2B5EF4-FFF2-40B4-BE49-F238E27FC236}">
                  <a16:creationId xmlns:a16="http://schemas.microsoft.com/office/drawing/2014/main" id="{2FC7B3DA-8BE0-40E7-8645-5F7A4FC6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17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63" name="AutoShape 14">
              <a:extLst>
                <a:ext uri="{FF2B5EF4-FFF2-40B4-BE49-F238E27FC236}">
                  <a16:creationId xmlns:a16="http://schemas.microsoft.com/office/drawing/2014/main" id="{1A5C19A0-2959-4862-B618-4028C859F086}"/>
                </a:ext>
              </a:extLst>
            </p:cNvPr>
            <p:cNvCxnSpPr>
              <a:cxnSpLocks noChangeShapeType="1"/>
              <a:stCxn id="265" idx="4"/>
              <a:endCxn id="262" idx="0"/>
            </p:cNvCxnSpPr>
            <p:nvPr/>
          </p:nvCxnSpPr>
          <p:spPr bwMode="auto">
            <a:xfrm flipH="1">
              <a:off x="2947988" y="3733800"/>
              <a:ext cx="4762" cy="24765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Rectangle 24">
              <a:extLst>
                <a:ext uri="{FF2B5EF4-FFF2-40B4-BE49-F238E27FC236}">
                  <a16:creationId xmlns:a16="http://schemas.microsoft.com/office/drawing/2014/main" id="{E60BAA59-6B92-4167-8217-6819ABA3C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019" y="3980911"/>
              <a:ext cx="220146" cy="218492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65" name="Oval 25">
              <a:extLst>
                <a:ext uri="{FF2B5EF4-FFF2-40B4-BE49-F238E27FC236}">
                  <a16:creationId xmlns:a16="http://schemas.microsoft.com/office/drawing/2014/main" id="{55E05279-4751-4987-A79F-0213E108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674" y="3590379"/>
              <a:ext cx="134152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sp>
          <p:nvSpPr>
            <p:cNvPr id="266" name="Oval 26">
              <a:extLst>
                <a:ext uri="{FF2B5EF4-FFF2-40B4-BE49-F238E27FC236}">
                  <a16:creationId xmlns:a16="http://schemas.microsoft.com/office/drawing/2014/main" id="{AC4A0CEE-773F-44DB-8376-EB134E36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577" y="3590379"/>
              <a:ext cx="132431" cy="142793"/>
            </a:xfrm>
            <a:prstGeom prst="ellipse">
              <a:avLst/>
            </a:prstGeom>
            <a:solidFill>
              <a:sysClr val="window" lastClr="FFFFFF"/>
            </a:solidFill>
            <a:ln w="12700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lIns="33231" tIns="33231" rIns="33231" bIns="33231" anchor="ctr"/>
            <a:lstStyle>
              <a:lvl1pPr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8ABF"/>
                </a:solidFill>
                <a:effectLst/>
                <a:uLnTx/>
                <a:uFillTx/>
                <a:latin typeface="Arial" panose="020B0604020202020204" pitchFamily="34" charset="0"/>
                <a:ea typeface="가는각진제목체"/>
                <a:cs typeface="가는각진제목체"/>
              </a:endParaRPr>
            </a:p>
          </p:txBody>
        </p:sp>
        <p:cxnSp>
          <p:nvCxnSpPr>
            <p:cNvPr id="267" name="AutoShape 27">
              <a:extLst>
                <a:ext uri="{FF2B5EF4-FFF2-40B4-BE49-F238E27FC236}">
                  <a16:creationId xmlns:a16="http://schemas.microsoft.com/office/drawing/2014/main" id="{DEA7F85A-E6C5-436D-82A8-EAEC1C3DD249}"/>
                </a:ext>
              </a:extLst>
            </p:cNvPr>
            <p:cNvCxnSpPr>
              <a:cxnSpLocks noChangeShapeType="1"/>
              <a:stCxn id="266" idx="4"/>
              <a:endCxn id="264" idx="0"/>
            </p:cNvCxnSpPr>
            <p:nvPr/>
          </p:nvCxnSpPr>
          <p:spPr bwMode="auto">
            <a:xfrm>
              <a:off x="3228975" y="3733800"/>
              <a:ext cx="4763" cy="24765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E8ECB1A1-C614-4C75-8C71-FF2481A64199}"/>
              </a:ext>
            </a:extLst>
          </p:cNvPr>
          <p:cNvCxnSpPr>
            <a:cxnSpLocks/>
            <a:stCxn id="231" idx="2"/>
            <a:endCxn id="253" idx="1"/>
          </p:cNvCxnSpPr>
          <p:nvPr/>
        </p:nvCxnSpPr>
        <p:spPr>
          <a:xfrm rot="5400000">
            <a:off x="1595871" y="2337216"/>
            <a:ext cx="888530" cy="538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09E5481-17AA-410A-A0DC-B2FC8501E88A}"/>
              </a:ext>
            </a:extLst>
          </p:cNvPr>
          <p:cNvCxnSpPr>
            <a:cxnSpLocks/>
            <a:stCxn id="233" idx="2"/>
            <a:endCxn id="215" idx="5"/>
          </p:cNvCxnSpPr>
          <p:nvPr/>
        </p:nvCxnSpPr>
        <p:spPr>
          <a:xfrm rot="16200000" flipH="1">
            <a:off x="2433624" y="3441998"/>
            <a:ext cx="2044823" cy="235913"/>
          </a:xfrm>
          <a:prstGeom prst="bentConnector4">
            <a:avLst>
              <a:gd name="adj1" fmla="val 46101"/>
              <a:gd name="adj2" fmla="val 1969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7FF113BC-890B-4C42-8CF4-7008E615B61E}"/>
              </a:ext>
            </a:extLst>
          </p:cNvPr>
          <p:cNvGrpSpPr/>
          <p:nvPr/>
        </p:nvGrpSpPr>
        <p:grpSpPr>
          <a:xfrm>
            <a:off x="2024820" y="2415345"/>
            <a:ext cx="513789" cy="2291795"/>
            <a:chOff x="1804376" y="2398198"/>
            <a:chExt cx="513789" cy="2291795"/>
          </a:xfrm>
        </p:grpSpPr>
        <p:cxnSp>
          <p:nvCxnSpPr>
            <p:cNvPr id="277" name="连接符: 肘形 276">
              <a:extLst>
                <a:ext uri="{FF2B5EF4-FFF2-40B4-BE49-F238E27FC236}">
                  <a16:creationId xmlns:a16="http://schemas.microsoft.com/office/drawing/2014/main" id="{A714B898-749C-46B4-8A1D-131DBCC933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01238" y="3958112"/>
              <a:ext cx="1035019" cy="428744"/>
            </a:xfrm>
            <a:prstGeom prst="bentConnector4">
              <a:avLst>
                <a:gd name="adj1" fmla="val -1489"/>
                <a:gd name="adj2" fmla="val 15331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连接符: 肘形 304">
              <a:extLst>
                <a:ext uri="{FF2B5EF4-FFF2-40B4-BE49-F238E27FC236}">
                  <a16:creationId xmlns:a16="http://schemas.microsoft.com/office/drawing/2014/main" id="{D1E717B1-83BF-423F-AA37-2C8F4BE8084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30146" y="2398198"/>
              <a:ext cx="88019" cy="1221346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连接符: 肘形 309">
            <a:extLst>
              <a:ext uri="{FF2B5EF4-FFF2-40B4-BE49-F238E27FC236}">
                <a16:creationId xmlns:a16="http://schemas.microsoft.com/office/drawing/2014/main" id="{1F5221D7-2290-46CF-B186-42946F17D844}"/>
              </a:ext>
            </a:extLst>
          </p:cNvPr>
          <p:cNvCxnSpPr>
            <a:cxnSpLocks/>
            <a:stCxn id="232" idx="2"/>
            <a:endCxn id="261" idx="5"/>
          </p:cNvCxnSpPr>
          <p:nvPr/>
        </p:nvCxnSpPr>
        <p:spPr>
          <a:xfrm rot="5400000">
            <a:off x="3051825" y="2233197"/>
            <a:ext cx="932067" cy="79002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AutoShape 6">
            <a:extLst>
              <a:ext uri="{FF2B5EF4-FFF2-40B4-BE49-F238E27FC236}">
                <a16:creationId xmlns:a16="http://schemas.microsoft.com/office/drawing/2014/main" id="{AA98AF4D-7568-410E-9F6A-B18FC477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415" y="1956314"/>
            <a:ext cx="2846490" cy="781317"/>
          </a:xfrm>
          <a:prstGeom prst="parallelogram">
            <a:avLst>
              <a:gd name="adj" fmla="val 78978"/>
            </a:avLst>
          </a:prstGeom>
          <a:solidFill>
            <a:srgbClr val="AEDFFF"/>
          </a:solidFill>
          <a:ln w="63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45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45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ko-KR" altLang="en-US" sz="1200" kern="0" dirty="0">
              <a:solidFill>
                <a:srgbClr val="008ABF"/>
              </a:solidFill>
              <a:ea typeface="가는각진제목체"/>
              <a:cs typeface="가는각진제목체"/>
            </a:endParaRPr>
          </a:p>
        </p:txBody>
      </p:sp>
      <p:sp>
        <p:nvSpPr>
          <p:cNvPr id="378" name="Rectangle 7">
            <a:extLst>
              <a:ext uri="{FF2B5EF4-FFF2-40B4-BE49-F238E27FC236}">
                <a16:creationId xmlns:a16="http://schemas.microsoft.com/office/drawing/2014/main" id="{52AD075C-ADCD-4C2D-8756-62D4E842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23" y="1993893"/>
            <a:ext cx="545542" cy="26234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Initial </a:t>
            </a:r>
          </a:p>
          <a:p>
            <a:pPr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Deposit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379" name="AutoShape 10">
            <a:extLst>
              <a:ext uri="{FF2B5EF4-FFF2-40B4-BE49-F238E27FC236}">
                <a16:creationId xmlns:a16="http://schemas.microsoft.com/office/drawing/2014/main" id="{BF2C3785-14B0-464A-A1C9-A163E750F851}"/>
              </a:ext>
            </a:extLst>
          </p:cNvPr>
          <p:cNvCxnSpPr>
            <a:cxnSpLocks noChangeShapeType="1"/>
            <a:endCxn id="378" idx="2"/>
          </p:cNvCxnSpPr>
          <p:nvPr/>
        </p:nvCxnSpPr>
        <p:spPr bwMode="auto">
          <a:xfrm rot="5400000" flipH="1" flipV="1">
            <a:off x="10770067" y="2318282"/>
            <a:ext cx="131166" cy="70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" name="AutoShape 11">
            <a:extLst>
              <a:ext uri="{FF2B5EF4-FFF2-40B4-BE49-F238E27FC236}">
                <a16:creationId xmlns:a16="http://schemas.microsoft.com/office/drawing/2014/main" id="{95AD5401-9951-489E-B30F-7CFBC4BF961B}"/>
              </a:ext>
            </a:extLst>
          </p:cNvPr>
          <p:cNvCxnSpPr>
            <a:cxnSpLocks noChangeShapeType="1"/>
            <a:endCxn id="385" idx="1"/>
          </p:cNvCxnSpPr>
          <p:nvPr/>
        </p:nvCxnSpPr>
        <p:spPr bwMode="auto">
          <a:xfrm flipV="1">
            <a:off x="11111605" y="2112956"/>
            <a:ext cx="114471" cy="18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1" name="AutoShape 12">
            <a:extLst>
              <a:ext uri="{FF2B5EF4-FFF2-40B4-BE49-F238E27FC236}">
                <a16:creationId xmlns:a16="http://schemas.microsoft.com/office/drawing/2014/main" id="{8BCC8E63-1FED-4524-BA36-140256FD6DAD}"/>
              </a:ext>
            </a:extLst>
          </p:cNvPr>
          <p:cNvCxnSpPr>
            <a:cxnSpLocks noChangeShapeType="1"/>
            <a:stCxn id="384" idx="3"/>
            <a:endCxn id="383" idx="1"/>
          </p:cNvCxnSpPr>
          <p:nvPr/>
        </p:nvCxnSpPr>
        <p:spPr bwMode="auto">
          <a:xfrm>
            <a:off x="9848315" y="2128629"/>
            <a:ext cx="163513" cy="635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2" name="AutoShape 13">
            <a:extLst>
              <a:ext uri="{FF2B5EF4-FFF2-40B4-BE49-F238E27FC236}">
                <a16:creationId xmlns:a16="http://schemas.microsoft.com/office/drawing/2014/main" id="{FE35A3DD-6DEA-4E6E-99FA-3CEC76DD2BAB}"/>
              </a:ext>
            </a:extLst>
          </p:cNvPr>
          <p:cNvCxnSpPr>
            <a:cxnSpLocks noChangeShapeType="1"/>
            <a:stCxn id="383" idx="3"/>
            <a:endCxn id="378" idx="1"/>
          </p:cNvCxnSpPr>
          <p:nvPr/>
        </p:nvCxnSpPr>
        <p:spPr bwMode="auto">
          <a:xfrm flipV="1">
            <a:off x="10381865" y="2125068"/>
            <a:ext cx="184558" cy="9919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3" name="AutoShape 16">
            <a:extLst>
              <a:ext uri="{FF2B5EF4-FFF2-40B4-BE49-F238E27FC236}">
                <a16:creationId xmlns:a16="http://schemas.microsoft.com/office/drawing/2014/main" id="{9315F1E0-FF2D-4581-9E8C-B525D9D7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828" y="2011356"/>
            <a:ext cx="370037" cy="247262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33231" tIns="33231" rIns="33231" bIns="33231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ko-KR" altLang="en-US" sz="900" kern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384" name="Rectangle 37">
            <a:extLst>
              <a:ext uri="{FF2B5EF4-FFF2-40B4-BE49-F238E27FC236}">
                <a16:creationId xmlns:a16="http://schemas.microsoft.com/office/drawing/2014/main" id="{ECDE1A89-24A9-4C08-A9BD-2C5145937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540" y="2025239"/>
            <a:ext cx="231775" cy="20677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ko-KR" altLang="en-US" sz="9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…</a:t>
            </a:r>
          </a:p>
        </p:txBody>
      </p:sp>
      <p:sp>
        <p:nvSpPr>
          <p:cNvPr id="385" name="Rectangle 38">
            <a:extLst>
              <a:ext uri="{FF2B5EF4-FFF2-40B4-BE49-F238E27FC236}">
                <a16:creationId xmlns:a16="http://schemas.microsoft.com/office/drawing/2014/main" id="{93C224BD-F544-4F50-B2F1-AAC05D7C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076" y="1993893"/>
            <a:ext cx="325628" cy="238125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75"/>
              </a:lnSpc>
              <a:defRPr/>
            </a:pPr>
            <a:r>
              <a:rPr lang="en-US" altLang="ko-KR" sz="600" kern="0">
                <a:solidFill>
                  <a:srgbClr val="FFFF00"/>
                </a:solidFill>
                <a:ea typeface="가는각진제목체"/>
                <a:cs typeface="가는각진제목체"/>
              </a:rPr>
              <a:t>AML</a:t>
            </a:r>
            <a:endParaRPr lang="ko-KR" altLang="en-US" sz="600" kern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386" name="Rectangle 39">
            <a:extLst>
              <a:ext uri="{FF2B5EF4-FFF2-40B4-BE49-F238E27FC236}">
                <a16:creationId xmlns:a16="http://schemas.microsoft.com/office/drawing/2014/main" id="{4947B9BE-C22D-4A3D-9911-493515FA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928" y="2398706"/>
            <a:ext cx="484318" cy="27305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Open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5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 Account</a:t>
            </a:r>
            <a:endParaRPr lang="ko-KR" altLang="en-US" sz="5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sp>
        <p:nvSpPr>
          <p:cNvPr id="387" name="Rectangle 40">
            <a:extLst>
              <a:ext uri="{FF2B5EF4-FFF2-40B4-BE49-F238E27FC236}">
                <a16:creationId xmlns:a16="http://schemas.microsoft.com/office/drawing/2014/main" id="{578C7FC3-D39D-4328-8E90-B1718969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39" y="2398706"/>
            <a:ext cx="484319" cy="27305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b"/>
          <a:lstStyle>
            <a:lvl1pPr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Register </a:t>
            </a:r>
          </a:p>
          <a:p>
            <a:pPr>
              <a:lnSpc>
                <a:spcPts val="550"/>
              </a:lnSpc>
              <a:defRPr/>
            </a:pPr>
            <a:r>
              <a:rPr lang="en-US" altLang="ko-KR" sz="600" kern="0" dirty="0">
                <a:solidFill>
                  <a:srgbClr val="FFFF00"/>
                </a:solidFill>
                <a:ea typeface="가는각진제목체"/>
                <a:cs typeface="가는각진제목체"/>
              </a:rPr>
              <a:t>CIF</a:t>
            </a:r>
            <a:endParaRPr lang="ko-KR" altLang="en-US" sz="600" kern="0" dirty="0">
              <a:solidFill>
                <a:srgbClr val="FFFF00"/>
              </a:solidFill>
              <a:ea typeface="가는각진제목체"/>
              <a:cs typeface="가는각진제목체"/>
            </a:endParaRPr>
          </a:p>
        </p:txBody>
      </p:sp>
      <p:cxnSp>
        <p:nvCxnSpPr>
          <p:cNvPr id="388" name="AutoShape 41">
            <a:extLst>
              <a:ext uri="{FF2B5EF4-FFF2-40B4-BE49-F238E27FC236}">
                <a16:creationId xmlns:a16="http://schemas.microsoft.com/office/drawing/2014/main" id="{B1E897B9-9A99-4C6F-A686-84CBDAB2A32A}"/>
              </a:ext>
            </a:extLst>
          </p:cNvPr>
          <p:cNvCxnSpPr>
            <a:cxnSpLocks noChangeShapeType="1"/>
            <a:stCxn id="383" idx="2"/>
            <a:endCxn id="387" idx="0"/>
          </p:cNvCxnSpPr>
          <p:nvPr/>
        </p:nvCxnSpPr>
        <p:spPr bwMode="auto">
          <a:xfrm>
            <a:off x="10196847" y="2258618"/>
            <a:ext cx="4752" cy="1400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9">
            <a:extLst>
              <a:ext uri="{FF2B5EF4-FFF2-40B4-BE49-F238E27FC236}">
                <a16:creationId xmlns:a16="http://schemas.microsoft.com/office/drawing/2014/main" id="{5E970142-2C81-444B-9782-C03CD3B00931}"/>
              </a:ext>
            </a:extLst>
          </p:cNvPr>
          <p:cNvCxnSpPr>
            <a:cxnSpLocks noChangeShapeType="1"/>
            <a:stCxn id="387" idx="3"/>
            <a:endCxn id="386" idx="1"/>
          </p:cNvCxnSpPr>
          <p:nvPr/>
        </p:nvCxnSpPr>
        <p:spPr bwMode="auto">
          <a:xfrm>
            <a:off x="10443758" y="2535231"/>
            <a:ext cx="114170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6" name="箭头: 上弧形 395">
            <a:extLst>
              <a:ext uri="{FF2B5EF4-FFF2-40B4-BE49-F238E27FC236}">
                <a16:creationId xmlns:a16="http://schemas.microsoft.com/office/drawing/2014/main" id="{1B094EC8-EEC3-448A-8C29-3CF1C0F7C844}"/>
              </a:ext>
            </a:extLst>
          </p:cNvPr>
          <p:cNvSpPr/>
          <p:nvPr/>
        </p:nvSpPr>
        <p:spPr>
          <a:xfrm>
            <a:off x="4221717" y="1279501"/>
            <a:ext cx="3091376" cy="699845"/>
          </a:xfrm>
          <a:prstGeom prst="curvedDownArrow">
            <a:avLst>
              <a:gd name="adj1" fmla="val 19803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3" name=" 3">
            <a:extLst>
              <a:ext uri="{FF2B5EF4-FFF2-40B4-BE49-F238E27FC236}">
                <a16:creationId xmlns:a16="http://schemas.microsoft.com/office/drawing/2014/main" id="{47A34078-B520-469D-BADE-AF621A0DD31A}"/>
              </a:ext>
            </a:extLst>
          </p:cNvPr>
          <p:cNvSpPr/>
          <p:nvPr/>
        </p:nvSpPr>
        <p:spPr>
          <a:xfrm rot="2489916">
            <a:off x="3400393" y="3865843"/>
            <a:ext cx="3884687" cy="936106"/>
          </a:xfrm>
          <a:prstGeom prst="swooshArrow">
            <a:avLst>
              <a:gd name="adj1" fmla="val 17516"/>
              <a:gd name="adj2" fmla="val 3601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28" name="爆炸形: 8 pt  427">
            <a:extLst>
              <a:ext uri="{FF2B5EF4-FFF2-40B4-BE49-F238E27FC236}">
                <a16:creationId xmlns:a16="http://schemas.microsoft.com/office/drawing/2014/main" id="{6D4A5ABE-8A20-49F8-B194-FD7824135838}"/>
              </a:ext>
            </a:extLst>
          </p:cNvPr>
          <p:cNvSpPr/>
          <p:nvPr/>
        </p:nvSpPr>
        <p:spPr>
          <a:xfrm>
            <a:off x="3080630" y="3087352"/>
            <a:ext cx="2055721" cy="1096350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</a:rPr>
              <a:t>如何落地业务组件？</a:t>
            </a:r>
          </a:p>
        </p:txBody>
      </p:sp>
      <p:sp>
        <p:nvSpPr>
          <p:cNvPr id="429" name="爆炸形: 8 pt  428">
            <a:extLst>
              <a:ext uri="{FF2B5EF4-FFF2-40B4-BE49-F238E27FC236}">
                <a16:creationId xmlns:a16="http://schemas.microsoft.com/office/drawing/2014/main" id="{47FECD1F-D9DF-4924-A8A1-4B8369E8F6E8}"/>
              </a:ext>
            </a:extLst>
          </p:cNvPr>
          <p:cNvSpPr/>
          <p:nvPr/>
        </p:nvSpPr>
        <p:spPr>
          <a:xfrm>
            <a:off x="3516749" y="1294524"/>
            <a:ext cx="1897804" cy="1019673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</a:rPr>
              <a:t>如何简化服务组合？</a:t>
            </a:r>
          </a:p>
        </p:txBody>
      </p:sp>
      <p:sp>
        <p:nvSpPr>
          <p:cNvPr id="431" name="椭圆 430">
            <a:extLst>
              <a:ext uri="{FF2B5EF4-FFF2-40B4-BE49-F238E27FC236}">
                <a16:creationId xmlns:a16="http://schemas.microsoft.com/office/drawing/2014/main" id="{53F54223-E095-48C2-A5B8-CAE680B5FC93}"/>
              </a:ext>
            </a:extLst>
          </p:cNvPr>
          <p:cNvSpPr/>
          <p:nvPr/>
        </p:nvSpPr>
        <p:spPr>
          <a:xfrm>
            <a:off x="9011058" y="3377511"/>
            <a:ext cx="282933" cy="271158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4" name="椭圆 433">
            <a:extLst>
              <a:ext uri="{FF2B5EF4-FFF2-40B4-BE49-F238E27FC236}">
                <a16:creationId xmlns:a16="http://schemas.microsoft.com/office/drawing/2014/main" id="{211D312F-5DCA-4F7A-9014-4F8860D7FBCB}"/>
              </a:ext>
            </a:extLst>
          </p:cNvPr>
          <p:cNvSpPr/>
          <p:nvPr/>
        </p:nvSpPr>
        <p:spPr>
          <a:xfrm>
            <a:off x="7977447" y="3069056"/>
            <a:ext cx="282933" cy="271158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5" name="Arrow: Right 113">
            <a:extLst>
              <a:ext uri="{FF2B5EF4-FFF2-40B4-BE49-F238E27FC236}">
                <a16:creationId xmlns:a16="http://schemas.microsoft.com/office/drawing/2014/main" id="{D509FC9E-3CA5-41F7-831A-32AB1B4F59E3}"/>
              </a:ext>
            </a:extLst>
          </p:cNvPr>
          <p:cNvSpPr/>
          <p:nvPr/>
        </p:nvSpPr>
        <p:spPr bwMode="auto">
          <a:xfrm>
            <a:off x="7503689" y="3730053"/>
            <a:ext cx="216000" cy="217576"/>
          </a:xfrm>
          <a:prstGeom prst="rightArrow">
            <a:avLst/>
          </a:prstGeom>
          <a:noFill/>
          <a:ln w="34925" cap="flat" cmpd="sng" algn="ctr">
            <a:solidFill>
              <a:srgbClr val="28AFD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38" name="椭圆 437">
            <a:extLst>
              <a:ext uri="{FF2B5EF4-FFF2-40B4-BE49-F238E27FC236}">
                <a16:creationId xmlns:a16="http://schemas.microsoft.com/office/drawing/2014/main" id="{EDAF0268-B96D-4101-9A00-B08A33D93A9D}"/>
              </a:ext>
            </a:extLst>
          </p:cNvPr>
          <p:cNvSpPr/>
          <p:nvPr/>
        </p:nvSpPr>
        <p:spPr>
          <a:xfrm>
            <a:off x="6519510" y="3386470"/>
            <a:ext cx="282933" cy="271158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0" name="矩形: 圆角 439">
            <a:extLst>
              <a:ext uri="{FF2B5EF4-FFF2-40B4-BE49-F238E27FC236}">
                <a16:creationId xmlns:a16="http://schemas.microsoft.com/office/drawing/2014/main" id="{3CEB700C-3C2A-4CDA-92B0-7A14ECDE1DAB}"/>
              </a:ext>
            </a:extLst>
          </p:cNvPr>
          <p:cNvSpPr/>
          <p:nvPr/>
        </p:nvSpPr>
        <p:spPr>
          <a:xfrm>
            <a:off x="6446320" y="4657839"/>
            <a:ext cx="5303385" cy="18604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箭头: 下弧形 418">
            <a:extLst>
              <a:ext uri="{FF2B5EF4-FFF2-40B4-BE49-F238E27FC236}">
                <a16:creationId xmlns:a16="http://schemas.microsoft.com/office/drawing/2014/main" id="{70AEA786-6545-4EAC-8838-F828DE4ED36C}"/>
              </a:ext>
            </a:extLst>
          </p:cNvPr>
          <p:cNvSpPr/>
          <p:nvPr/>
        </p:nvSpPr>
        <p:spPr>
          <a:xfrm>
            <a:off x="3912873" y="6010378"/>
            <a:ext cx="3872742" cy="797659"/>
          </a:xfrm>
          <a:prstGeom prst="curvedUpArrow">
            <a:avLst>
              <a:gd name="adj1" fmla="val 22920"/>
              <a:gd name="adj2" fmla="val 60191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1" name="爆炸形: 8 pt  440">
            <a:extLst>
              <a:ext uri="{FF2B5EF4-FFF2-40B4-BE49-F238E27FC236}">
                <a16:creationId xmlns:a16="http://schemas.microsoft.com/office/drawing/2014/main" id="{5D8EE75A-1FE3-406D-8988-B0E7F5825B61}"/>
              </a:ext>
            </a:extLst>
          </p:cNvPr>
          <p:cNvSpPr/>
          <p:nvPr/>
        </p:nvSpPr>
        <p:spPr>
          <a:xfrm>
            <a:off x="2763214" y="5137293"/>
            <a:ext cx="2174930" cy="1161013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</a:rPr>
              <a:t>如何共享现有业务能力？</a:t>
            </a:r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8CA3D9ED-306F-4572-A774-2AB45D63E324}"/>
              </a:ext>
            </a:extLst>
          </p:cNvPr>
          <p:cNvSpPr txBox="1"/>
          <p:nvPr/>
        </p:nvSpPr>
        <p:spPr>
          <a:xfrm>
            <a:off x="7734588" y="60103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333399"/>
                </a:solidFill>
                <a:latin typeface="微软雅黑"/>
                <a:ea typeface="微软雅黑"/>
              </a:rPr>
              <a:t>企业级共享服务平台</a:t>
            </a: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CBE8DDC3-6B0D-4D26-ACD9-FD49CD31942D}"/>
              </a:ext>
            </a:extLst>
          </p:cNvPr>
          <p:cNvSpPr txBox="1"/>
          <p:nvPr/>
        </p:nvSpPr>
        <p:spPr>
          <a:xfrm>
            <a:off x="7635956" y="870800"/>
            <a:ext cx="4430196" cy="31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/>
              <a:t>向下提供</a:t>
            </a:r>
            <a:r>
              <a:rPr lang="zh-CN" altLang="en-US" sz="1400" b="1" dirty="0">
                <a:solidFill>
                  <a:srgbClr val="FF0000"/>
                </a:solidFill>
              </a:rPr>
              <a:t>组件化研发标准化方案</a:t>
            </a:r>
            <a:r>
              <a:rPr lang="zh-CN" altLang="en-US" sz="1400" b="1" dirty="0"/>
              <a:t>，推动业务建模落地</a:t>
            </a:r>
          </a:p>
        </p:txBody>
      </p:sp>
      <p:sp>
        <p:nvSpPr>
          <p:cNvPr id="448" name="椭圆 447">
            <a:extLst>
              <a:ext uri="{FF2B5EF4-FFF2-40B4-BE49-F238E27FC236}">
                <a16:creationId xmlns:a16="http://schemas.microsoft.com/office/drawing/2014/main" id="{E94859F6-9865-4D66-8E83-061E4BE8ADB9}"/>
              </a:ext>
            </a:extLst>
          </p:cNvPr>
          <p:cNvSpPr/>
          <p:nvPr/>
        </p:nvSpPr>
        <p:spPr>
          <a:xfrm>
            <a:off x="7399897" y="882266"/>
            <a:ext cx="255543" cy="244151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0F37B16D-5303-4CCB-8601-7C0D6FCDFD22}"/>
              </a:ext>
            </a:extLst>
          </p:cNvPr>
          <p:cNvSpPr txBox="1"/>
          <p:nvPr/>
        </p:nvSpPr>
        <p:spPr>
          <a:xfrm>
            <a:off x="7645915" y="1195603"/>
            <a:ext cx="4430196" cy="31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/>
              <a:t>建立统一的组件服务共享目录，形成</a:t>
            </a:r>
            <a:r>
              <a:rPr lang="zh-CN" altLang="en-US" sz="1400" b="1" dirty="0">
                <a:solidFill>
                  <a:srgbClr val="FF0000"/>
                </a:solidFill>
              </a:rPr>
              <a:t>企业级服务市场</a:t>
            </a:r>
            <a:endParaRPr lang="zh-CN" altLang="en-US" sz="1400" b="1" dirty="0"/>
          </a:p>
        </p:txBody>
      </p:sp>
      <p:sp>
        <p:nvSpPr>
          <p:cNvPr id="450" name="椭圆 449">
            <a:extLst>
              <a:ext uri="{FF2B5EF4-FFF2-40B4-BE49-F238E27FC236}">
                <a16:creationId xmlns:a16="http://schemas.microsoft.com/office/drawing/2014/main" id="{0D88D3BC-7180-47B4-B121-58F951BAF987}"/>
              </a:ext>
            </a:extLst>
          </p:cNvPr>
          <p:cNvSpPr/>
          <p:nvPr/>
        </p:nvSpPr>
        <p:spPr>
          <a:xfrm>
            <a:off x="7400331" y="1216594"/>
            <a:ext cx="255543" cy="244151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CB536213-582C-43D9-AA24-94B1A288FFDA}"/>
              </a:ext>
            </a:extLst>
          </p:cNvPr>
          <p:cNvSpPr txBox="1"/>
          <p:nvPr/>
        </p:nvSpPr>
        <p:spPr>
          <a:xfrm>
            <a:off x="7645163" y="1537767"/>
            <a:ext cx="4430196" cy="31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/>
              <a:t>向上提供</a:t>
            </a:r>
            <a:r>
              <a:rPr lang="zh-CN" altLang="en-US" sz="1400" b="1" dirty="0">
                <a:solidFill>
                  <a:srgbClr val="FF0000"/>
                </a:solidFill>
              </a:rPr>
              <a:t>服务编排平台</a:t>
            </a:r>
            <a:r>
              <a:rPr lang="zh-CN" altLang="en-US" sz="1400" b="1" dirty="0"/>
              <a:t>，更快更灵活的输出业务能力</a:t>
            </a:r>
          </a:p>
        </p:txBody>
      </p:sp>
      <p:sp>
        <p:nvSpPr>
          <p:cNvPr id="452" name="椭圆 451">
            <a:extLst>
              <a:ext uri="{FF2B5EF4-FFF2-40B4-BE49-F238E27FC236}">
                <a16:creationId xmlns:a16="http://schemas.microsoft.com/office/drawing/2014/main" id="{3FF0E003-39CB-4810-BD04-7E4F06FD6D4F}"/>
              </a:ext>
            </a:extLst>
          </p:cNvPr>
          <p:cNvSpPr/>
          <p:nvPr/>
        </p:nvSpPr>
        <p:spPr>
          <a:xfrm>
            <a:off x="7409104" y="1587333"/>
            <a:ext cx="255543" cy="244151"/>
          </a:xfrm>
          <a:prstGeom prst="ellipse">
            <a:avLst/>
          </a:prstGeom>
          <a:solidFill>
            <a:srgbClr val="3333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3" name="Title 1">
            <a:extLst>
              <a:ext uri="{FF2B5EF4-FFF2-40B4-BE49-F238E27FC236}">
                <a16:creationId xmlns:a16="http://schemas.microsoft.com/office/drawing/2014/main" id="{6238FB0E-297B-4376-B288-FB6ADC97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52" y="152265"/>
            <a:ext cx="7200500" cy="615951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服务工厂体系重点解决的几个问题</a:t>
            </a:r>
          </a:p>
        </p:txBody>
      </p:sp>
    </p:spTree>
    <p:extLst>
      <p:ext uri="{BB962C8B-B14F-4D97-AF65-F5344CB8AC3E}">
        <p14:creationId xmlns:p14="http://schemas.microsoft.com/office/powerpoint/2010/main" val="20599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10792</TotalTime>
  <Words>667</Words>
  <Application>Microsoft Office PowerPoint</Application>
  <PresentationFormat>宽屏</PresentationFormat>
  <Paragraphs>219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KaiTi</vt:lpstr>
      <vt:lpstr>等线</vt:lpstr>
      <vt:lpstr>楷体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业务建模是实现业务能力复用与业务敏捷的最佳手段</vt:lpstr>
      <vt:lpstr>服务化及服务共享能力提升的渐进路线</vt:lpstr>
      <vt:lpstr>承接业务架构的IT逻辑架构和物理架构设计</vt:lpstr>
      <vt:lpstr>服务工厂体系重点解决的几个问题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 WEI HE</dc:creator>
  <cp:lastModifiedBy>cosy</cp:lastModifiedBy>
  <cp:revision>261</cp:revision>
  <dcterms:created xsi:type="dcterms:W3CDTF">2019-02-16T02:50:18Z</dcterms:created>
  <dcterms:modified xsi:type="dcterms:W3CDTF">2019-06-02T14:51:09Z</dcterms:modified>
</cp:coreProperties>
</file>