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4"/>
  </p:notesMasterIdLst>
  <p:sldIdLst>
    <p:sldId id="261" r:id="rId2"/>
    <p:sldId id="273" r:id="rId3"/>
    <p:sldId id="341" r:id="rId4"/>
    <p:sldId id="343" r:id="rId5"/>
    <p:sldId id="347" r:id="rId6"/>
    <p:sldId id="404" r:id="rId7"/>
    <p:sldId id="405" r:id="rId8"/>
    <p:sldId id="406" r:id="rId9"/>
    <p:sldId id="465" r:id="rId10"/>
    <p:sldId id="407" r:id="rId11"/>
    <p:sldId id="408" r:id="rId12"/>
    <p:sldId id="409" r:id="rId13"/>
    <p:sldId id="410" r:id="rId14"/>
    <p:sldId id="411" r:id="rId15"/>
    <p:sldId id="412" r:id="rId16"/>
    <p:sldId id="413" r:id="rId17"/>
    <p:sldId id="414" r:id="rId18"/>
    <p:sldId id="415" r:id="rId19"/>
    <p:sldId id="416" r:id="rId20"/>
    <p:sldId id="417" r:id="rId21"/>
    <p:sldId id="418" r:id="rId22"/>
    <p:sldId id="419" r:id="rId23"/>
    <p:sldId id="420" r:id="rId24"/>
    <p:sldId id="421" r:id="rId25"/>
    <p:sldId id="422" r:id="rId26"/>
    <p:sldId id="423" r:id="rId27"/>
    <p:sldId id="424" r:id="rId28"/>
    <p:sldId id="425" r:id="rId29"/>
    <p:sldId id="426" r:id="rId30"/>
    <p:sldId id="427" r:id="rId31"/>
    <p:sldId id="428" r:id="rId32"/>
    <p:sldId id="429" r:id="rId33"/>
    <p:sldId id="430" r:id="rId34"/>
    <p:sldId id="431" r:id="rId35"/>
    <p:sldId id="432" r:id="rId36"/>
    <p:sldId id="433" r:id="rId37"/>
    <p:sldId id="434" r:id="rId38"/>
    <p:sldId id="435" r:id="rId39"/>
    <p:sldId id="436" r:id="rId40"/>
    <p:sldId id="437" r:id="rId41"/>
    <p:sldId id="438" r:id="rId42"/>
    <p:sldId id="439" r:id="rId43"/>
    <p:sldId id="440" r:id="rId44"/>
    <p:sldId id="441" r:id="rId45"/>
    <p:sldId id="442" r:id="rId46"/>
    <p:sldId id="443" r:id="rId47"/>
    <p:sldId id="444" r:id="rId48"/>
    <p:sldId id="445" r:id="rId49"/>
    <p:sldId id="446" r:id="rId50"/>
    <p:sldId id="447" r:id="rId51"/>
    <p:sldId id="448" r:id="rId52"/>
    <p:sldId id="449" r:id="rId53"/>
    <p:sldId id="450" r:id="rId54"/>
    <p:sldId id="451" r:id="rId55"/>
    <p:sldId id="452" r:id="rId56"/>
    <p:sldId id="453" r:id="rId57"/>
    <p:sldId id="454" r:id="rId58"/>
    <p:sldId id="455" r:id="rId59"/>
    <p:sldId id="456" r:id="rId60"/>
    <p:sldId id="457" r:id="rId61"/>
    <p:sldId id="458" r:id="rId62"/>
    <p:sldId id="340" r:id="rId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59"/>
    <a:srgbClr val="FBCF4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napToObjects="1">
      <p:cViewPr varScale="1">
        <p:scale>
          <a:sx n="69" d="100"/>
          <a:sy n="69" d="100"/>
        </p:scale>
        <p:origin x="1224"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E24BA6-91FE-44E2-AA0F-FEBE78A031F1}" type="datetimeFigureOut">
              <a:rPr lang="en-US" smtClean="0"/>
              <a:t>4/3/2022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E9B953-DC41-41EA-8A2E-8DD37F963B80}" type="slidenum">
              <a:rPr lang="en-US" smtClean="0"/>
              <a:t>‹#›</a:t>
            </a:fld>
            <a:endParaRPr lang="en-US"/>
          </a:p>
        </p:txBody>
      </p:sp>
    </p:spTree>
    <p:extLst>
      <p:ext uri="{BB962C8B-B14F-4D97-AF65-F5344CB8AC3E}">
        <p14:creationId xmlns:p14="http://schemas.microsoft.com/office/powerpoint/2010/main" val="3035164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247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63033" y="1083473"/>
            <a:ext cx="8229600" cy="528496"/>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93226"/>
            <a:ext cx="8229600" cy="340042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49138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lvl1pPr>
              <a:defRPr>
                <a:latin typeface="Calibri"/>
                <a:cs typeface="Calibri"/>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8987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563033" y="1083473"/>
            <a:ext cx="8229600" cy="528496"/>
          </a:xfrm>
          <a:prstGeom prst="rect">
            <a:avLst/>
          </a:prstGeom>
        </p:spPr>
        <p:txBody>
          <a:bodyPr vert="horz" lIns="91440" tIns="45720" rIns="91440" bIns="45720" rtlCol="0" anchor="t">
            <a:noAutofit/>
          </a:bodyPr>
          <a:lstStyle/>
          <a:p>
            <a:r>
              <a:rPr lang="en-US" dirty="0" smtClean="0"/>
              <a:t>FACTS AT A GLANCE</a:t>
            </a:r>
            <a:endParaRPr lang="en-US" dirty="0"/>
          </a:p>
        </p:txBody>
      </p:sp>
      <p:sp>
        <p:nvSpPr>
          <p:cNvPr id="14" name="Text Placeholder 2"/>
          <p:cNvSpPr>
            <a:spLocks noGrp="1"/>
          </p:cNvSpPr>
          <p:nvPr>
            <p:ph type="body" idx="1" hasCustomPrompt="1"/>
          </p:nvPr>
        </p:nvSpPr>
        <p:spPr>
          <a:xfrm>
            <a:off x="563033" y="1535113"/>
            <a:ext cx="8229600" cy="858420"/>
          </a:xfrm>
          <a:prstGeom prst="rect">
            <a:avLst/>
          </a:prstGeom>
        </p:spPr>
        <p:txBody>
          <a:bodyPr anchor="t"/>
          <a:lstStyle>
            <a:lvl1pPr marL="0" indent="0" algn="l">
              <a:lnSpc>
                <a:spcPct val="80000"/>
              </a:lnSpc>
              <a:buNone/>
              <a:defRPr sz="2000" b="1" i="1">
                <a:latin typeface="Calibri Light"/>
                <a:cs typeface="Calibri Ligh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z="2000" b="0" i="0" dirty="0" smtClean="0">
                <a:latin typeface="Calibri Light"/>
                <a:cs typeface="Calibri Light"/>
              </a:rPr>
              <a:t>Click to edit master title style</a:t>
            </a:r>
            <a:endParaRPr lang="en-US" sz="2000" b="0" i="0" dirty="0">
              <a:latin typeface="Calibri Light"/>
              <a:cs typeface="Calibri Light"/>
            </a:endParaRPr>
          </a:p>
        </p:txBody>
      </p:sp>
    </p:spTree>
    <p:extLst>
      <p:ext uri="{BB962C8B-B14F-4D97-AF65-F5344CB8AC3E}">
        <p14:creationId xmlns:p14="http://schemas.microsoft.com/office/powerpoint/2010/main" val="3524332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atin typeface="Calibri"/>
                <a:cs typeface="Calibri"/>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latin typeface="Calibri"/>
                <a:cs typeface="Calibri"/>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774028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63033" y="1083473"/>
            <a:ext cx="8229600" cy="528496"/>
          </a:xfrm>
          <a:prstGeom prst="rect">
            <a:avLst/>
          </a:prstGeom>
        </p:spPr>
        <p:txBody>
          <a:bodyPr/>
          <a:lstStyle>
            <a:lvl1pPr>
              <a:defRPr>
                <a:latin typeface="Calibri"/>
                <a:cs typeface="Calibri"/>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97701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3033" y="1083473"/>
            <a:ext cx="8229600" cy="528496"/>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48788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3033" y="1083473"/>
            <a:ext cx="8229600" cy="528496"/>
          </a:xfrm>
          <a:prstGeom prst="rect">
            <a:avLst/>
          </a:prstGeom>
        </p:spPr>
        <p:txBody>
          <a:bodyPr/>
          <a:lstStyle>
            <a:lvl1pPr>
              <a:defRPr>
                <a:latin typeface="Calibri"/>
                <a:cs typeface="Calibri"/>
              </a:defRPr>
            </a:lvl1p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latin typeface="Calibri"/>
                <a:cs typeface="Calibri"/>
              </a:defRPr>
            </a:lvl1pPr>
          </a:lstStyle>
          <a:p>
            <a:fld id="{08EC0535-7FFD-824B-A27D-AC73454F2693}" type="datetimeFigureOut">
              <a:rPr lang="en-US" smtClean="0"/>
              <a:pPr/>
              <a:t>4/3/2022</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latin typeface="Calibri"/>
                <a:cs typeface="Calibri"/>
              </a:defRPr>
            </a:lvl1p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a:defRPr>
                <a:latin typeface="Calibri"/>
                <a:cs typeface="Calibri"/>
              </a:defRPr>
            </a:lvl1pPr>
          </a:lstStyle>
          <a:p>
            <a:fld id="{64A40FBA-B559-544B-A253-24497E07D7DA}" type="slidenum">
              <a:rPr lang="en-US" smtClean="0"/>
              <a:pPr/>
              <a:t>‹#›</a:t>
            </a:fld>
            <a:endParaRPr lang="en-US"/>
          </a:p>
        </p:txBody>
      </p:sp>
    </p:spTree>
    <p:extLst>
      <p:ext uri="{BB962C8B-B14F-4D97-AF65-F5344CB8AC3E}">
        <p14:creationId xmlns:p14="http://schemas.microsoft.com/office/powerpoint/2010/main" val="1168922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08EC0535-7FFD-824B-A27D-AC73454F2693}" type="datetimeFigureOut">
              <a:rPr lang="en-US" smtClean="0"/>
              <a:t>4/3/2022</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64A40FBA-B559-544B-A253-24497E07D7DA}" type="slidenum">
              <a:rPr lang="en-US" smtClean="0"/>
              <a:t>‹#›</a:t>
            </a:fld>
            <a:endParaRPr lang="en-US"/>
          </a:p>
        </p:txBody>
      </p:sp>
    </p:spTree>
    <p:extLst>
      <p:ext uri="{BB962C8B-B14F-4D97-AF65-F5344CB8AC3E}">
        <p14:creationId xmlns:p14="http://schemas.microsoft.com/office/powerpoint/2010/main" val="3285234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atin typeface="Calibri"/>
                <a:cs typeface="Calibri"/>
              </a:defRPr>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atin typeface="Calibri"/>
                <a:cs typeface="Calibri"/>
              </a:defRPr>
            </a:lvl1pPr>
            <a:lvl2pPr>
              <a:defRPr sz="2800">
                <a:latin typeface="Calibri"/>
                <a:cs typeface="Calibri"/>
              </a:defRPr>
            </a:lvl2pPr>
            <a:lvl3pPr>
              <a:defRPr sz="2400">
                <a:latin typeface="Calibri"/>
                <a:cs typeface="Calibri"/>
              </a:defRPr>
            </a:lvl3pPr>
            <a:lvl4pPr>
              <a:defRPr sz="2000">
                <a:latin typeface="Calibri"/>
                <a:cs typeface="Calibri"/>
              </a:defRPr>
            </a:lvl4pPr>
            <a:lvl5pPr>
              <a:defRPr sz="2000">
                <a:latin typeface="Calibri"/>
                <a:cs typeface="Calibri"/>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atin typeface="Calibri"/>
                <a:cs typeface="Calibri"/>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atin typeface="Calibri"/>
                <a:cs typeface="Calibri"/>
              </a:defRPr>
            </a:lvl1pPr>
          </a:lstStyle>
          <a:p>
            <a:fld id="{08EC0535-7FFD-824B-A27D-AC73454F2693}" type="datetimeFigureOut">
              <a:rPr lang="en-US" smtClean="0"/>
              <a:pPr/>
              <a:t>4/3/2022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atin typeface="Calibri"/>
                <a:cs typeface="Calibri"/>
              </a:defRPr>
            </a:lvl1p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atin typeface="Calibri"/>
                <a:cs typeface="Calibri"/>
              </a:defRPr>
            </a:lvl1pPr>
          </a:lstStyle>
          <a:p>
            <a:fld id="{64A40FBA-B559-544B-A253-24497E07D7DA}" type="slidenum">
              <a:rPr lang="en-US" smtClean="0"/>
              <a:pPr/>
              <a:t>‹#›</a:t>
            </a:fld>
            <a:endParaRPr lang="en-US"/>
          </a:p>
        </p:txBody>
      </p:sp>
    </p:spTree>
    <p:extLst>
      <p:ext uri="{BB962C8B-B14F-4D97-AF65-F5344CB8AC3E}">
        <p14:creationId xmlns:p14="http://schemas.microsoft.com/office/powerpoint/2010/main" val="148701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atin typeface="Calibri"/>
                <a:cs typeface="Calibri"/>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atin typeface="Calibri"/>
                <a:cs typeface="Calibri"/>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atin typeface="Calibri"/>
                <a:cs typeface="Calibri"/>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44954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TextBox 13"/>
          <p:cNvSpPr txBox="1"/>
          <p:nvPr userDrawn="1"/>
        </p:nvSpPr>
        <p:spPr>
          <a:xfrm>
            <a:off x="9692968" y="2163097"/>
            <a:ext cx="184666" cy="369332"/>
          </a:xfrm>
          <a:prstGeom prst="rect">
            <a:avLst/>
          </a:prstGeom>
          <a:noFill/>
        </p:spPr>
        <p:txBody>
          <a:bodyPr wrap="none" rtlCol="0">
            <a:spAutoFit/>
          </a:bodyPr>
          <a:lstStyle/>
          <a:p>
            <a:endParaRPr lang="en-US" dirty="0"/>
          </a:p>
        </p:txBody>
      </p:sp>
      <p:pic>
        <p:nvPicPr>
          <p:cNvPr id="15" name="Picture 14" descr="Amity_BackSlide.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4194"/>
          </a:xfrm>
          <a:prstGeom prst="rect">
            <a:avLst/>
          </a:prstGeom>
          <a:noFill/>
          <a:ln>
            <a:noFill/>
          </a:ln>
        </p:spPr>
      </p:pic>
      <p:pic>
        <p:nvPicPr>
          <p:cNvPr id="5" name="Picture 4" descr="University Logo_White.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009111" y="189113"/>
            <a:ext cx="1719715" cy="731099"/>
          </a:xfrm>
          <a:prstGeom prst="rect">
            <a:avLst/>
          </a:prstGeom>
        </p:spPr>
      </p:pic>
    </p:spTree>
    <p:extLst>
      <p:ext uri="{BB962C8B-B14F-4D97-AF65-F5344CB8AC3E}">
        <p14:creationId xmlns:p14="http://schemas.microsoft.com/office/powerpoint/2010/main" val="1542168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400" b="0" i="0" kern="1200">
          <a:solidFill>
            <a:srgbClr val="FFFFFF"/>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3200" kern="1200">
          <a:solidFill>
            <a:srgbClr val="FFFFFF"/>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rgbClr val="FFFFFF"/>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FFFFFF"/>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FFFFFF"/>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FFFFFF"/>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488" y="1693073"/>
            <a:ext cx="8229600" cy="3211436"/>
          </a:xfrm>
        </p:spPr>
        <p:txBody>
          <a:bodyPr/>
          <a:lstStyle/>
          <a:p>
            <a:pPr algn="ctr"/>
            <a:r>
              <a:rPr lang="en-US" sz="5400" b="1" dirty="0" smtClean="0">
                <a:solidFill>
                  <a:schemeClr val="bg1"/>
                </a:solidFill>
              </a:rPr>
              <a:t>Material Science</a:t>
            </a:r>
            <a:br>
              <a:rPr lang="en-US" sz="5400" b="1" dirty="0" smtClean="0">
                <a:solidFill>
                  <a:schemeClr val="bg1"/>
                </a:solidFill>
              </a:rPr>
            </a:br>
            <a:r>
              <a:rPr lang="en-US" sz="5400" b="1" dirty="0" smtClean="0">
                <a:solidFill>
                  <a:schemeClr val="bg1"/>
                </a:solidFill>
              </a:rPr>
              <a:t>MATS201</a:t>
            </a:r>
            <a:br>
              <a:rPr lang="en-US" sz="5400" b="1" dirty="0" smtClean="0">
                <a:solidFill>
                  <a:schemeClr val="bg1"/>
                </a:solidFill>
              </a:rPr>
            </a:br>
            <a:r>
              <a:rPr lang="en-US" sz="5400" b="1" dirty="0" smtClean="0">
                <a:solidFill>
                  <a:schemeClr val="bg1"/>
                </a:solidFill>
              </a:rPr>
              <a:t>Module II</a:t>
            </a:r>
            <a:endParaRPr lang="en-US" sz="5400" b="1" dirty="0">
              <a:solidFill>
                <a:schemeClr val="bg1"/>
              </a:solidFill>
            </a:endParaRPr>
          </a:p>
        </p:txBody>
      </p:sp>
    </p:spTree>
    <p:extLst>
      <p:ext uri="{BB962C8B-B14F-4D97-AF65-F5344CB8AC3E}">
        <p14:creationId xmlns:p14="http://schemas.microsoft.com/office/powerpoint/2010/main" val="33824296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US" b="1" dirty="0" smtClean="0"/>
              <a:t>Hooke’s Law</a:t>
            </a: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572805"/>
            <a:ext cx="8229600" cy="858420"/>
          </a:xfrm>
        </p:spPr>
        <p:txBody>
          <a:bodyPr/>
          <a:lstStyle/>
          <a:p>
            <a:r>
              <a:rPr lang="en-US" sz="2400" dirty="0" smtClean="0"/>
              <a:t>Hooke’s </a:t>
            </a:r>
            <a:r>
              <a:rPr lang="en-US" sz="2400" dirty="0"/>
              <a:t>Law states that the strain of the material is proportional to the applied stress within the elastic limit of that material</a:t>
            </a:r>
            <a:r>
              <a:rPr lang="en-US" sz="2400" dirty="0" smtClean="0"/>
              <a:t>.</a:t>
            </a:r>
          </a:p>
          <a:p>
            <a:endParaRPr lang="en-IN" sz="2400" dirty="0"/>
          </a:p>
          <a:p>
            <a:r>
              <a:rPr lang="en-US" sz="2400" dirty="0"/>
              <a:t>Mathematically, Hooke’s law is commonly expressed as</a:t>
            </a:r>
            <a:r>
              <a:rPr lang="en-US" sz="2400" dirty="0" smtClean="0"/>
              <a:t>:</a:t>
            </a:r>
          </a:p>
          <a:p>
            <a:endParaRPr lang="en-IN" sz="2400" dirty="0"/>
          </a:p>
          <a:p>
            <a:pPr algn="ctr"/>
            <a:r>
              <a:rPr lang="en-US" sz="2400" dirty="0"/>
              <a:t>F = –</a:t>
            </a:r>
            <a:r>
              <a:rPr lang="en-US" sz="2400" dirty="0" err="1" smtClean="0"/>
              <a:t>k.x</a:t>
            </a:r>
            <a:endParaRPr lang="en-US" sz="2400" dirty="0" smtClean="0"/>
          </a:p>
          <a:p>
            <a:endParaRPr lang="en-IN" sz="2400" dirty="0"/>
          </a:p>
          <a:p>
            <a:r>
              <a:rPr lang="en-US" sz="2400" dirty="0"/>
              <a:t>Where F is the force, x is the extension length, and k is the constant of proportionality known as spring constant in N/m.</a:t>
            </a:r>
            <a:endParaRPr lang="en-IN" sz="2400" dirty="0"/>
          </a:p>
          <a:p>
            <a:pPr algn="just"/>
            <a:endParaRPr lang="en-IN" sz="2400"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20555848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US" b="1" dirty="0" smtClean="0"/>
              <a:t>Young’s </a:t>
            </a:r>
            <a:r>
              <a:rPr lang="en-US" b="1" dirty="0"/>
              <a:t>Modulus</a:t>
            </a:r>
            <a:r>
              <a:rPr lang="en-IN" dirty="0"/>
              <a:t/>
            </a:r>
            <a:br>
              <a:rPr lang="en-IN" dirty="0"/>
            </a:b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401782" y="1798816"/>
                <a:ext cx="8229600" cy="858420"/>
              </a:xfrm>
            </p:spPr>
            <p:txBody>
              <a:bodyPr/>
              <a:lstStyle/>
              <a:p>
                <a:r>
                  <a:rPr lang="en-US" sz="2400" dirty="0"/>
                  <a:t>Young’s modulus is also known as modulus of elasticity and is defined as the mechanical property of a material to withstand the compression or the elongation with respect to its length. </a:t>
                </a:r>
                <a:endParaRPr lang="en-US" sz="2400" dirty="0" smtClean="0"/>
              </a:p>
              <a:p>
                <a:endParaRPr lang="en-US" sz="2400" dirty="0"/>
              </a:p>
              <a:p>
                <a:r>
                  <a:rPr lang="en-US" sz="2400" dirty="0" smtClean="0"/>
                  <a:t>It </a:t>
                </a:r>
                <a:r>
                  <a:rPr lang="en-US" sz="2400" dirty="0"/>
                  <a:t>is denoted as E or Y</a:t>
                </a:r>
                <a:r>
                  <a:rPr lang="en-US" sz="2400" dirty="0" smtClean="0"/>
                  <a:t>.</a:t>
                </a:r>
              </a:p>
              <a:p>
                <a:endParaRPr lang="en-IN" sz="2400" dirty="0"/>
              </a:p>
              <a:p>
                <a:pPr/>
                <a14:m>
                  <m:oMathPara xmlns:m="http://schemas.openxmlformats.org/officeDocument/2006/math">
                    <m:oMathParaPr>
                      <m:jc m:val="centerGroup"/>
                    </m:oMathParaPr>
                    <m:oMath xmlns:m="http://schemas.openxmlformats.org/officeDocument/2006/math">
                      <m:r>
                        <m:rPr>
                          <m:sty m:val="p"/>
                        </m:rPr>
                        <a:rPr lang="en-US" sz="2400">
                          <a:latin typeface="Cambria Math" panose="02040503050406030204" pitchFamily="18" charset="0"/>
                        </a:rPr>
                        <m:t>E</m:t>
                      </m:r>
                      <m:r>
                        <a:rPr lang="en-US" sz="2400">
                          <a:latin typeface="Cambria Math" panose="02040503050406030204" pitchFamily="18" charset="0"/>
                        </a:rPr>
                        <m:t>=</m:t>
                      </m:r>
                      <m:f>
                        <m:fPr>
                          <m:ctrlPr>
                            <a:rPr lang="en-IN" sz="2400" i="1">
                              <a:latin typeface="Cambria Math" panose="02040503050406030204" pitchFamily="18" charset="0"/>
                            </a:rPr>
                          </m:ctrlPr>
                        </m:fPr>
                        <m:num>
                          <m:r>
                            <a:rPr lang="en-US" sz="2400">
                              <a:latin typeface="Cambria Math" panose="02040503050406030204" pitchFamily="18" charset="0"/>
                            </a:rPr>
                            <m:t>𝜎</m:t>
                          </m:r>
                        </m:num>
                        <m:den>
                          <m:r>
                            <m:rPr>
                              <m:sty m:val="p"/>
                            </m:rPr>
                            <a:rPr lang="en-US" sz="2400">
                              <a:latin typeface="Cambria Math" panose="02040503050406030204" pitchFamily="18" charset="0"/>
                            </a:rPr>
                            <m:t>ϵ</m:t>
                          </m:r>
                        </m:den>
                      </m:f>
                    </m:oMath>
                  </m:oMathPara>
                </a14:m>
                <a:endParaRPr lang="en-IN" sz="2400" dirty="0" smtClean="0"/>
              </a:p>
              <a:p>
                <a:endParaRPr lang="en-IN" sz="2400" dirty="0"/>
              </a:p>
              <a:p>
                <a:r>
                  <a:rPr lang="en-US" sz="2400" dirty="0" smtClean="0"/>
                  <a:t> </a:t>
                </a:r>
                <a:endParaRPr lang="en-IN" sz="2400"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401782" y="1798816"/>
                <a:ext cx="8229600" cy="858420"/>
              </a:xfrm>
              <a:blipFill>
                <a:blip r:embed="rId2"/>
                <a:stretch>
                  <a:fillRect l="-1185" t="-13475" b="-204965"/>
                </a:stretch>
              </a:blipFill>
            </p:spPr>
            <p:txBody>
              <a:bodyPr/>
              <a:lstStyle/>
              <a:p>
                <a:r>
                  <a:rPr lang="en-IN">
                    <a:noFill/>
                  </a:rPr>
                  <a:t> </a:t>
                </a:r>
              </a:p>
            </p:txBody>
          </p:sp>
        </mc:Fallback>
      </mc:AlternateContent>
    </p:spTree>
    <p:extLst>
      <p:ext uri="{BB962C8B-B14F-4D97-AF65-F5344CB8AC3E}">
        <p14:creationId xmlns:p14="http://schemas.microsoft.com/office/powerpoint/2010/main" val="32749919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401782" y="1369606"/>
                <a:ext cx="8229600" cy="858420"/>
              </a:xfrm>
            </p:spPr>
            <p:txBody>
              <a:bodyPr/>
              <a:lstStyle/>
              <a:p>
                <a:pPr/>
                <a14:m>
                  <m:oMathPara xmlns:m="http://schemas.openxmlformats.org/officeDocument/2006/math">
                    <m:oMathParaPr>
                      <m:jc m:val="centerGroup"/>
                    </m:oMathParaPr>
                    <m:oMath xmlns:m="http://schemas.openxmlformats.org/officeDocument/2006/math">
                      <m:r>
                        <m:rPr>
                          <m:sty m:val="p"/>
                        </m:rPr>
                        <a:rPr lang="en-US" sz="2400" smtClean="0">
                          <a:latin typeface="Cambria Math" panose="02040503050406030204" pitchFamily="18" charset="0"/>
                        </a:rPr>
                        <m:t>E</m:t>
                      </m:r>
                      <m:r>
                        <a:rPr lang="en-US" sz="2400" smtClean="0">
                          <a:latin typeface="Cambria Math" panose="02040503050406030204" pitchFamily="18" charset="0"/>
                        </a:rPr>
                        <m:t>=</m:t>
                      </m:r>
                      <m:f>
                        <m:fPr>
                          <m:ctrlPr>
                            <a:rPr lang="en-IN" sz="2400" i="1">
                              <a:latin typeface="Cambria Math" panose="02040503050406030204" pitchFamily="18" charset="0"/>
                            </a:rPr>
                          </m:ctrlPr>
                        </m:fPr>
                        <m:num>
                          <m:f>
                            <m:fPr>
                              <m:ctrlPr>
                                <a:rPr lang="en-IN" sz="2400" i="1">
                                  <a:latin typeface="Cambria Math" panose="02040503050406030204" pitchFamily="18" charset="0"/>
                                </a:rPr>
                              </m:ctrlPr>
                            </m:fPr>
                            <m:num>
                              <m:r>
                                <a:rPr lang="en-US" sz="2400">
                                  <a:latin typeface="Cambria Math" panose="02040503050406030204" pitchFamily="18" charset="0"/>
                                </a:rPr>
                                <m:t>𝐹</m:t>
                              </m:r>
                            </m:num>
                            <m:den>
                              <m:r>
                                <a:rPr lang="en-US" sz="2400">
                                  <a:latin typeface="Cambria Math" panose="02040503050406030204" pitchFamily="18" charset="0"/>
                                </a:rPr>
                                <m:t>𝐴</m:t>
                              </m:r>
                            </m:den>
                          </m:f>
                        </m:num>
                        <m:den>
                          <m:f>
                            <m:fPr>
                              <m:ctrlPr>
                                <a:rPr lang="en-IN" sz="2400" i="1">
                                  <a:latin typeface="Cambria Math" panose="02040503050406030204" pitchFamily="18" charset="0"/>
                                </a:rPr>
                              </m:ctrlPr>
                            </m:fPr>
                            <m:num>
                              <m:r>
                                <m:rPr>
                                  <m:sty m:val="p"/>
                                </m:rPr>
                                <a:rPr lang="en-US" sz="2400">
                                  <a:latin typeface="Cambria Math" panose="02040503050406030204" pitchFamily="18" charset="0"/>
                                </a:rPr>
                                <m:t>δl</m:t>
                              </m:r>
                            </m:num>
                            <m:den>
                              <m:r>
                                <m:rPr>
                                  <m:sty m:val="p"/>
                                </m:rPr>
                                <a:rPr lang="en-US" sz="2400">
                                  <a:latin typeface="Cambria Math" panose="02040503050406030204" pitchFamily="18" charset="0"/>
                                </a:rPr>
                                <m:t>L</m:t>
                              </m:r>
                            </m:den>
                          </m:f>
                        </m:den>
                      </m:f>
                      <m:r>
                        <a:rPr lang="en-US" sz="2400">
                          <a:latin typeface="Cambria Math" panose="02040503050406030204" pitchFamily="18" charset="0"/>
                        </a:rPr>
                        <m:t>=</m:t>
                      </m:r>
                      <m:f>
                        <m:fPr>
                          <m:ctrlPr>
                            <a:rPr lang="en-IN" sz="2400" i="1">
                              <a:latin typeface="Cambria Math" panose="02040503050406030204" pitchFamily="18" charset="0"/>
                            </a:rPr>
                          </m:ctrlPr>
                        </m:fPr>
                        <m:num>
                          <m:r>
                            <m:rPr>
                              <m:sty m:val="p"/>
                            </m:rPr>
                            <a:rPr lang="en-US" sz="2400">
                              <a:latin typeface="Cambria Math" panose="02040503050406030204" pitchFamily="18" charset="0"/>
                            </a:rPr>
                            <m:t>FL</m:t>
                          </m:r>
                        </m:num>
                        <m:den>
                          <m:r>
                            <m:rPr>
                              <m:sty m:val="p"/>
                            </m:rPr>
                            <a:rPr lang="en-US" sz="2400">
                              <a:latin typeface="Cambria Math" panose="02040503050406030204" pitchFamily="18" charset="0"/>
                            </a:rPr>
                            <m:t>Aδl</m:t>
                          </m:r>
                        </m:den>
                      </m:f>
                    </m:oMath>
                  </m:oMathPara>
                </a14:m>
                <a:endParaRPr lang="en-IN" sz="2400" dirty="0"/>
              </a:p>
              <a:p>
                <a:endParaRPr lang="en-IN" sz="2400" dirty="0"/>
              </a:p>
              <a:p>
                <a:r>
                  <a:rPr lang="en-US" sz="2400" dirty="0"/>
                  <a:t>Where, </a:t>
                </a:r>
                <a:endParaRPr lang="en-US" sz="2400" dirty="0" smtClean="0"/>
              </a:p>
              <a:p>
                <a:r>
                  <a:rPr lang="en-US" sz="2400" dirty="0" smtClean="0"/>
                  <a:t>E </a:t>
                </a:r>
                <a:r>
                  <a:rPr lang="en-US" sz="2400" dirty="0"/>
                  <a:t>is Young’s modulus in Pa, </a:t>
                </a:r>
                <a:endParaRPr lang="en-US" sz="2400" dirty="0" smtClean="0"/>
              </a:p>
              <a:p>
                <a:r>
                  <a:rPr lang="en-US" sz="2400" b="0" dirty="0" smtClean="0"/>
                  <a:t>𝞂</a:t>
                </a:r>
                <a:r>
                  <a:rPr lang="en-US" sz="2400" dirty="0" smtClean="0"/>
                  <a:t> </a:t>
                </a:r>
                <a:r>
                  <a:rPr lang="en-US" sz="2400" dirty="0"/>
                  <a:t>is the uniaxial stress in Pa, </a:t>
                </a:r>
                <a:endParaRPr lang="en-US" sz="2400" dirty="0" smtClean="0"/>
              </a:p>
              <a:p>
                <a:r>
                  <a:rPr lang="en-US" sz="2400" dirty="0" smtClean="0"/>
                  <a:t>ε </a:t>
                </a:r>
                <a:r>
                  <a:rPr lang="en-US" sz="2400" dirty="0"/>
                  <a:t>is the strain or proportional deformation, </a:t>
                </a:r>
                <a:endParaRPr lang="en-US" sz="2400" dirty="0" smtClean="0"/>
              </a:p>
              <a:p>
                <a:r>
                  <a:rPr lang="en-US" sz="2400" dirty="0" smtClean="0"/>
                  <a:t>F </a:t>
                </a:r>
                <a:r>
                  <a:rPr lang="en-US" sz="2400" dirty="0"/>
                  <a:t>is the force exerted by the object under tension, </a:t>
                </a:r>
                <a:endParaRPr lang="en-US" sz="2400" dirty="0" smtClean="0"/>
              </a:p>
              <a:p>
                <a:r>
                  <a:rPr lang="en-US" sz="2400" dirty="0" smtClean="0"/>
                  <a:t>A </a:t>
                </a:r>
                <a:r>
                  <a:rPr lang="en-US" sz="2400" dirty="0"/>
                  <a:t>is the actual cross-sectional area, </a:t>
                </a:r>
                <a:endParaRPr lang="en-US" sz="2400" dirty="0" smtClean="0"/>
              </a:p>
              <a:p>
                <a:r>
                  <a:rPr lang="en-US" sz="2400" dirty="0" err="1" smtClean="0"/>
                  <a:t>δL</a:t>
                </a:r>
                <a:r>
                  <a:rPr lang="en-US" sz="2400" dirty="0" smtClean="0"/>
                  <a:t> </a:t>
                </a:r>
                <a:r>
                  <a:rPr lang="en-US" sz="2400" dirty="0"/>
                  <a:t>is the change in the length and </a:t>
                </a:r>
                <a:endParaRPr lang="en-US" sz="2400" dirty="0" smtClean="0"/>
              </a:p>
              <a:p>
                <a:r>
                  <a:rPr lang="en-US" sz="2400" dirty="0" smtClean="0"/>
                  <a:t>L </a:t>
                </a:r>
                <a:r>
                  <a:rPr lang="en-US" sz="2400" dirty="0"/>
                  <a:t>is the actual length</a:t>
                </a:r>
                <a:endParaRPr lang="en-IN" sz="2400" dirty="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401782" y="1369606"/>
                <a:ext cx="8229600" cy="858420"/>
              </a:xfrm>
              <a:blipFill>
                <a:blip r:embed="rId2"/>
                <a:stretch>
                  <a:fillRect l="-1185" t="-11429" b="-427857"/>
                </a:stretch>
              </a:blipFill>
            </p:spPr>
            <p:txBody>
              <a:bodyPr/>
              <a:lstStyle/>
              <a:p>
                <a:r>
                  <a:rPr lang="en-IN">
                    <a:noFill/>
                  </a:rPr>
                  <a:t> </a:t>
                </a:r>
              </a:p>
            </p:txBody>
          </p:sp>
        </mc:Fallback>
      </mc:AlternateContent>
    </p:spTree>
    <p:extLst>
      <p:ext uri="{BB962C8B-B14F-4D97-AF65-F5344CB8AC3E}">
        <p14:creationId xmlns:p14="http://schemas.microsoft.com/office/powerpoint/2010/main" val="4320467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1782" y="1240297"/>
            <a:ext cx="8229600" cy="858420"/>
          </a:xfrm>
        </p:spPr>
        <p:txBody>
          <a:bodyPr/>
          <a:lstStyle/>
          <a:p>
            <a:r>
              <a:rPr lang="en-US" sz="2400" dirty="0"/>
              <a:t>A solid object deforms when a particular load is applied to it. If the object is elastic, the body regains its original shape when the pressure is removed. </a:t>
            </a:r>
            <a:endParaRPr lang="en-US" sz="2400" dirty="0" smtClean="0"/>
          </a:p>
          <a:p>
            <a:endParaRPr lang="en-US" sz="2400" dirty="0"/>
          </a:p>
          <a:p>
            <a:r>
              <a:rPr lang="en-US" sz="2400" dirty="0" smtClean="0"/>
              <a:t>Many </a:t>
            </a:r>
            <a:r>
              <a:rPr lang="en-US" sz="2400" dirty="0"/>
              <a:t>materials are not linear and elastic beyond a small amount of deformation. The constant Young’s modulus applies only to linear elastic substances</a:t>
            </a:r>
            <a:r>
              <a:rPr lang="en-US" sz="2400" dirty="0" smtClean="0"/>
              <a:t>.</a:t>
            </a:r>
          </a:p>
          <a:p>
            <a:endParaRPr lang="en-IN" sz="2400" dirty="0"/>
          </a:p>
          <a:p>
            <a:r>
              <a:rPr lang="en-IN" sz="2400" dirty="0"/>
              <a:t>The Young’s Modulus values of different material are given below:</a:t>
            </a:r>
          </a:p>
          <a:p>
            <a:pPr marL="342900" lvl="0" indent="-342900">
              <a:buFont typeface="Arial" panose="020B0604020202020204" pitchFamily="34" charset="0"/>
              <a:buChar char="•"/>
            </a:pPr>
            <a:r>
              <a:rPr lang="en-IN" sz="2400" dirty="0"/>
              <a:t>Steel – 200 X 10</a:t>
            </a:r>
            <a:r>
              <a:rPr lang="en-IN" sz="2400" baseline="30000" dirty="0"/>
              <a:t>9</a:t>
            </a:r>
            <a:r>
              <a:rPr lang="en-IN" sz="2400" dirty="0"/>
              <a:t> N/m</a:t>
            </a:r>
            <a:r>
              <a:rPr lang="en-IN" sz="2400" baseline="30000" dirty="0"/>
              <a:t>2</a:t>
            </a:r>
            <a:endParaRPr lang="en-IN" sz="2400" dirty="0"/>
          </a:p>
          <a:p>
            <a:pPr marL="342900" lvl="0" indent="-342900">
              <a:buFont typeface="Arial" panose="020B0604020202020204" pitchFamily="34" charset="0"/>
              <a:buChar char="•"/>
            </a:pPr>
            <a:r>
              <a:rPr lang="en-IN" sz="2400" dirty="0"/>
              <a:t>Glass – 65 X 10</a:t>
            </a:r>
            <a:r>
              <a:rPr lang="en-IN" sz="2400" baseline="30000" dirty="0"/>
              <a:t>9</a:t>
            </a:r>
            <a:r>
              <a:rPr lang="en-IN" sz="2400" dirty="0"/>
              <a:t> N/m</a:t>
            </a:r>
            <a:r>
              <a:rPr lang="en-IN" sz="2400" baseline="30000" dirty="0"/>
              <a:t>2</a:t>
            </a:r>
            <a:endParaRPr lang="en-IN" sz="2400" dirty="0"/>
          </a:p>
          <a:p>
            <a:pPr marL="342900" lvl="0" indent="-342900">
              <a:buFont typeface="Arial" panose="020B0604020202020204" pitchFamily="34" charset="0"/>
              <a:buChar char="•"/>
            </a:pPr>
            <a:r>
              <a:rPr lang="en-IN" sz="2400" dirty="0"/>
              <a:t>Wood – 13 X 10</a:t>
            </a:r>
            <a:r>
              <a:rPr lang="en-IN" sz="2400" baseline="30000" dirty="0"/>
              <a:t>9</a:t>
            </a:r>
            <a:r>
              <a:rPr lang="en-IN" sz="2400" dirty="0"/>
              <a:t> N/m</a:t>
            </a:r>
            <a:r>
              <a:rPr lang="en-IN" sz="2400" baseline="30000" dirty="0"/>
              <a:t>2</a:t>
            </a:r>
            <a:endParaRPr lang="en-IN" sz="2400" dirty="0"/>
          </a:p>
          <a:p>
            <a:pPr marL="342900" lvl="0" indent="-342900">
              <a:buFont typeface="Arial" panose="020B0604020202020204" pitchFamily="34" charset="0"/>
              <a:buChar char="•"/>
            </a:pPr>
            <a:r>
              <a:rPr lang="en-IN" sz="2400" dirty="0"/>
              <a:t>Plastic (Polystyrene) – 3 X 10</a:t>
            </a:r>
            <a:r>
              <a:rPr lang="en-IN" sz="2400" baseline="30000" dirty="0"/>
              <a:t>9</a:t>
            </a:r>
            <a:r>
              <a:rPr lang="en-IN" sz="2400" dirty="0"/>
              <a:t> N/m</a:t>
            </a:r>
            <a:r>
              <a:rPr lang="en-IN" sz="2400" baseline="30000" dirty="0"/>
              <a:t>2</a:t>
            </a:r>
            <a:endParaRPr lang="en-IN" sz="2400" dirty="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27447123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927774"/>
            <a:ext cx="8229600" cy="528496"/>
          </a:xfrm>
        </p:spPr>
        <p:txBody>
          <a:bodyPr/>
          <a:lstStyle/>
          <a:p>
            <a:pPr algn="ctr"/>
            <a:r>
              <a:rPr lang="en-US" b="1" dirty="0"/>
              <a:t>Bulk Modulus of Elasticity</a:t>
            </a:r>
            <a:r>
              <a:rPr lang="en-IN" b="1" dirty="0"/>
              <a:t/>
            </a:r>
            <a:br>
              <a:rPr lang="en-IN" b="1" dirty="0"/>
            </a:br>
            <a:r>
              <a:rPr lang="en-IN" b="1" dirty="0"/>
              <a:t/>
            </a:r>
            <a:br>
              <a:rPr lang="en-IN" b="1"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933024"/>
            <a:ext cx="8229600" cy="858420"/>
          </a:xfrm>
        </p:spPr>
        <p:txBody>
          <a:bodyPr/>
          <a:lstStyle/>
          <a:p>
            <a:r>
              <a:rPr lang="en-US" sz="2400" dirty="0"/>
              <a:t>Bulk modulus is defined as the proportion of volumetric stress related to the volumetric strain of specified material, while the material deformation is within the elastic limit. </a:t>
            </a:r>
            <a:endParaRPr lang="en-US" sz="2400" dirty="0" smtClean="0"/>
          </a:p>
          <a:p>
            <a:endParaRPr lang="en-US" sz="2400" dirty="0"/>
          </a:p>
          <a:p>
            <a:r>
              <a:rPr lang="en-US" sz="2400" dirty="0" smtClean="0"/>
              <a:t>The </a:t>
            </a:r>
            <a:r>
              <a:rPr lang="en-US" sz="2400" dirty="0"/>
              <a:t>value is denoted with a symbol of K and it has the dimension of force per unit area. </a:t>
            </a:r>
            <a:endParaRPr lang="en-US" sz="2400" dirty="0" smtClean="0"/>
          </a:p>
          <a:p>
            <a:endParaRPr lang="en-US" sz="2400" dirty="0"/>
          </a:p>
          <a:p>
            <a:r>
              <a:rPr lang="en-US" sz="2400" dirty="0" smtClean="0"/>
              <a:t>It </a:t>
            </a:r>
            <a:r>
              <a:rPr lang="en-US" sz="2400" dirty="0"/>
              <a:t>is expressed in the units per square inch (psi) in the English system and </a:t>
            </a:r>
            <a:r>
              <a:rPr lang="en-US" sz="2400" dirty="0" err="1"/>
              <a:t>newtons</a:t>
            </a:r>
            <a:r>
              <a:rPr lang="en-US" sz="2400" dirty="0"/>
              <a:t> per square meter (N/m</a:t>
            </a:r>
            <a:r>
              <a:rPr lang="en-US" sz="2400" baseline="30000" dirty="0"/>
              <a:t>2</a:t>
            </a:r>
            <a:r>
              <a:rPr lang="en-US" sz="2400" dirty="0"/>
              <a:t>) in the metric system.</a:t>
            </a:r>
            <a:endParaRPr lang="en-IN" sz="2400" dirty="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6430041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046333"/>
            <a:ext cx="8229600" cy="858420"/>
          </a:xfrm>
        </p:spPr>
        <p:txBody>
          <a:bodyPr/>
          <a:lstStyle/>
          <a:p>
            <a:r>
              <a:rPr lang="en-US" sz="2400" dirty="0"/>
              <a:t>It is given by the ratio of pressure applied to the corresponding relative decrease in the volume of the material. </a:t>
            </a:r>
            <a:endParaRPr lang="en-US" sz="2400" dirty="0" smtClean="0"/>
          </a:p>
          <a:p>
            <a:endParaRPr lang="en-US" sz="2400" dirty="0"/>
          </a:p>
          <a:p>
            <a:r>
              <a:rPr lang="en-US" sz="2400" dirty="0" smtClean="0"/>
              <a:t>Mathematically</a:t>
            </a:r>
            <a:r>
              <a:rPr lang="en-US" sz="2400" dirty="0"/>
              <a:t>, it is represented as follows</a:t>
            </a:r>
            <a:r>
              <a:rPr lang="en-US" sz="2400" dirty="0" smtClean="0"/>
              <a:t>:</a:t>
            </a:r>
          </a:p>
          <a:p>
            <a:endParaRPr lang="en-IN" sz="2400" dirty="0"/>
          </a:p>
          <a:p>
            <a:pPr algn="ctr"/>
            <a:r>
              <a:rPr lang="en-US" sz="2400" dirty="0"/>
              <a:t>K = ΔP /(ΔV/V</a:t>
            </a:r>
            <a:r>
              <a:rPr lang="en-US" sz="2400" dirty="0" smtClean="0"/>
              <a:t>)</a:t>
            </a:r>
          </a:p>
          <a:p>
            <a:endParaRPr lang="en-IN" sz="2400" dirty="0"/>
          </a:p>
          <a:p>
            <a:r>
              <a:rPr lang="en-US" sz="2400" dirty="0"/>
              <a:t>Where: K: Bulk modulus, </a:t>
            </a:r>
            <a:endParaRPr lang="en-US" sz="2400" dirty="0" smtClean="0"/>
          </a:p>
          <a:p>
            <a:pPr marL="342900" indent="-342900">
              <a:buFont typeface="Arial" panose="020B0604020202020204" pitchFamily="34" charset="0"/>
              <a:buChar char="•"/>
            </a:pPr>
            <a:r>
              <a:rPr lang="en-US" sz="2400" dirty="0" smtClean="0"/>
              <a:t>ΔP</a:t>
            </a:r>
            <a:r>
              <a:rPr lang="en-US" sz="2400" dirty="0"/>
              <a:t>: change of the pressure or force applied per unit area on the material, </a:t>
            </a:r>
            <a:endParaRPr lang="en-US" sz="2400" dirty="0" smtClean="0"/>
          </a:p>
          <a:p>
            <a:pPr marL="342900" indent="-342900">
              <a:buFont typeface="Arial" panose="020B0604020202020204" pitchFamily="34" charset="0"/>
              <a:buChar char="•"/>
            </a:pPr>
            <a:r>
              <a:rPr lang="en-US" sz="2400" dirty="0" smtClean="0"/>
              <a:t>ΔV</a:t>
            </a:r>
            <a:r>
              <a:rPr lang="en-US" sz="2400" dirty="0"/>
              <a:t>: change of the volume of the material due to the </a:t>
            </a:r>
            <a:r>
              <a:rPr lang="en-US" sz="2400" dirty="0" smtClean="0"/>
              <a:t>compression</a:t>
            </a:r>
          </a:p>
          <a:p>
            <a:pPr marL="342900" indent="-342900">
              <a:buFont typeface="Arial" panose="020B0604020202020204" pitchFamily="34" charset="0"/>
              <a:buChar char="•"/>
            </a:pPr>
            <a:r>
              <a:rPr lang="en-US" sz="2400" dirty="0" smtClean="0"/>
              <a:t>V</a:t>
            </a:r>
            <a:r>
              <a:rPr lang="en-US" sz="2400" dirty="0"/>
              <a:t>: Initial volume of the material in the units of in the English system and N/m</a:t>
            </a:r>
            <a:r>
              <a:rPr lang="en-US" sz="2400" baseline="30000" dirty="0"/>
              <a:t>2</a:t>
            </a:r>
            <a:r>
              <a:rPr lang="en-US" sz="2400" dirty="0"/>
              <a:t> in the metric system.</a:t>
            </a:r>
            <a:endParaRPr lang="en-IN" sz="2400" dirty="0"/>
          </a:p>
          <a:p>
            <a:pPr marL="342900" indent="-342900" algn="just">
              <a:buFont typeface="Arial" panose="020B0604020202020204" pitchFamily="34" charset="0"/>
              <a:buChar char="•"/>
            </a:pPr>
            <a:endParaRPr lang="en-IN" sz="2400"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32594912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369606"/>
            <a:ext cx="8229600" cy="858420"/>
          </a:xfrm>
        </p:spPr>
        <p:txBody>
          <a:bodyPr/>
          <a:lstStyle/>
          <a:p>
            <a:r>
              <a:rPr lang="en-US" dirty="0"/>
              <a:t>What is the bulk modulus of a body that experienced a change of pressure of 5*10</a:t>
            </a:r>
            <a:r>
              <a:rPr lang="en-US" baseline="30000" dirty="0"/>
              <a:t>4</a:t>
            </a:r>
            <a:r>
              <a:rPr lang="en-US" dirty="0"/>
              <a:t>N/m</a:t>
            </a:r>
            <a:r>
              <a:rPr lang="en-US" baseline="30000" dirty="0"/>
              <a:t>2</a:t>
            </a:r>
            <a:r>
              <a:rPr lang="en-US" dirty="0"/>
              <a:t> and its volume goes from 4 cm</a:t>
            </a:r>
            <a:r>
              <a:rPr lang="en-US" baseline="30000" dirty="0"/>
              <a:t>3</a:t>
            </a:r>
            <a:r>
              <a:rPr lang="en-US" dirty="0"/>
              <a:t> to 3.9 cm</a:t>
            </a:r>
            <a:r>
              <a:rPr lang="en-US" baseline="30000" dirty="0"/>
              <a:t>3</a:t>
            </a:r>
            <a:r>
              <a:rPr lang="en-US" dirty="0"/>
              <a:t>?</a:t>
            </a:r>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18566288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US" b="1" dirty="0"/>
              <a:t>Shear Modulus </a:t>
            </a: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513298"/>
            <a:ext cx="8229600" cy="858420"/>
          </a:xfrm>
        </p:spPr>
        <p:txBody>
          <a:bodyPr/>
          <a:lstStyle/>
          <a:p>
            <a:r>
              <a:rPr lang="en-US" sz="2400" dirty="0"/>
              <a:t>Shear modulus also known as Modulus of rigidity is the measure of the rigidity of the body, given by the ratio of shear stress to shear strain. Often denoted by G sometimes by S or μ</a:t>
            </a:r>
            <a:r>
              <a:rPr lang="en-US" sz="2400" dirty="0" smtClean="0"/>
              <a:t>.</a:t>
            </a:r>
          </a:p>
          <a:p>
            <a:endParaRPr lang="en-US" sz="2400" dirty="0"/>
          </a:p>
          <a:p>
            <a:r>
              <a:rPr lang="en-US" sz="2400" dirty="0" smtClean="0"/>
              <a:t>It </a:t>
            </a:r>
            <a:r>
              <a:rPr lang="en-US" sz="2400" dirty="0"/>
              <a:t>can be used to explain how a material resists transverse deformations but this is practical for small deformations only, following which they are able to return to the original state. </a:t>
            </a:r>
            <a:endParaRPr lang="en-US" sz="2400" dirty="0" smtClean="0"/>
          </a:p>
          <a:p>
            <a:endParaRPr lang="en-US" sz="2400" dirty="0"/>
          </a:p>
          <a:p>
            <a:r>
              <a:rPr lang="en-US" sz="2400" dirty="0" smtClean="0"/>
              <a:t>This </a:t>
            </a:r>
            <a:r>
              <a:rPr lang="en-US" sz="2400" dirty="0"/>
              <a:t>is because large shearing forces lead to permanent deformations (no longer elastic body).</a:t>
            </a:r>
          </a:p>
          <a:p>
            <a:endParaRPr lang="en-US" sz="2400" dirty="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10513162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245028" y="3705993"/>
                <a:ext cx="8229600" cy="858420"/>
              </a:xfrm>
            </p:spPr>
            <p:txBody>
              <a:bodyPr/>
              <a:lstStyle/>
              <a:p>
                <a:pPr/>
                <a14:m>
                  <m:oMathPara xmlns:m="http://schemas.openxmlformats.org/officeDocument/2006/math">
                    <m:oMathParaPr>
                      <m:jc m:val="centerGroup"/>
                    </m:oMathParaPr>
                    <m:oMath xmlns:m="http://schemas.openxmlformats.org/officeDocument/2006/math">
                      <m:r>
                        <a:rPr lang="en-US" sz="2400">
                          <a:latin typeface="Cambria Math" panose="02040503050406030204" pitchFamily="18" charset="0"/>
                        </a:rPr>
                        <m:t>𝐺</m:t>
                      </m:r>
                      <m:r>
                        <a:rPr lang="en-US" sz="2400" i="0">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a:latin typeface="Cambria Math" panose="02040503050406030204" pitchFamily="18" charset="0"/>
                                </a:rPr>
                                <m:t>𝜏</m:t>
                              </m:r>
                            </m:e>
                            <m:sub>
                              <m:r>
                                <a:rPr lang="en-US" sz="2400">
                                  <a:latin typeface="Cambria Math" panose="02040503050406030204" pitchFamily="18" charset="0"/>
                                </a:rPr>
                                <m:t>𝑥𝑦</m:t>
                              </m:r>
                            </m:sub>
                          </m:sSub>
                        </m:num>
                        <m:den>
                          <m:sSub>
                            <m:sSubPr>
                              <m:ctrlPr>
                                <a:rPr lang="en-US" sz="2400" i="1">
                                  <a:latin typeface="Cambria Math" panose="02040503050406030204" pitchFamily="18" charset="0"/>
                                </a:rPr>
                              </m:ctrlPr>
                            </m:sSubPr>
                            <m:e>
                              <m:r>
                                <a:rPr lang="en-US" sz="2400">
                                  <a:latin typeface="Cambria Math" panose="02040503050406030204" pitchFamily="18" charset="0"/>
                                </a:rPr>
                                <m:t>𝛾</m:t>
                              </m:r>
                            </m:e>
                            <m:sub>
                              <m:r>
                                <a:rPr lang="en-US" sz="2400">
                                  <a:latin typeface="Cambria Math" panose="02040503050406030204" pitchFamily="18" charset="0"/>
                                </a:rPr>
                                <m:t>𝑥𝑦</m:t>
                              </m:r>
                            </m:sub>
                          </m:sSub>
                        </m:den>
                      </m:f>
                      <m:r>
                        <a:rPr lang="en-US" sz="2400" i="0">
                          <a:latin typeface="Cambria Math" panose="02040503050406030204" pitchFamily="18" charset="0"/>
                        </a:rPr>
                        <m:t>=</m:t>
                      </m:r>
                      <m:f>
                        <m:fPr>
                          <m:ctrlPr>
                            <a:rPr lang="en-US" sz="2400" i="1">
                              <a:latin typeface="Cambria Math" panose="02040503050406030204" pitchFamily="18" charset="0"/>
                            </a:rPr>
                          </m:ctrlPr>
                        </m:fPr>
                        <m:num>
                          <m:f>
                            <m:fPr>
                              <m:type m:val="skw"/>
                              <m:ctrlPr>
                                <a:rPr lang="en-US" sz="2400" i="1">
                                  <a:latin typeface="Cambria Math" panose="02040503050406030204" pitchFamily="18" charset="0"/>
                                </a:rPr>
                              </m:ctrlPr>
                            </m:fPr>
                            <m:num>
                              <m:r>
                                <a:rPr lang="en-US" sz="2400">
                                  <a:latin typeface="Cambria Math" panose="02040503050406030204" pitchFamily="18" charset="0"/>
                                </a:rPr>
                                <m:t>𝐹</m:t>
                              </m:r>
                            </m:num>
                            <m:den>
                              <m:r>
                                <a:rPr lang="en-US" sz="2400">
                                  <a:latin typeface="Cambria Math" panose="02040503050406030204" pitchFamily="18" charset="0"/>
                                </a:rPr>
                                <m:t>𝐴</m:t>
                              </m:r>
                            </m:den>
                          </m:f>
                        </m:num>
                        <m:den>
                          <m:f>
                            <m:fPr>
                              <m:type m:val="skw"/>
                              <m:ctrlPr>
                                <a:rPr lang="en-US" sz="2400" i="1">
                                  <a:latin typeface="Cambria Math" panose="02040503050406030204" pitchFamily="18" charset="0"/>
                                </a:rPr>
                              </m:ctrlPr>
                            </m:fPr>
                            <m:num>
                              <m:r>
                                <a:rPr lang="en-US" sz="2400">
                                  <a:latin typeface="Cambria Math" panose="02040503050406030204" pitchFamily="18" charset="0"/>
                                </a:rPr>
                                <m:t>∆</m:t>
                              </m:r>
                              <m:r>
                                <m:rPr>
                                  <m:sty m:val="p"/>
                                </m:rPr>
                                <a:rPr lang="en-US" sz="2400" i="0">
                                  <a:latin typeface="Cambria Math" panose="02040503050406030204" pitchFamily="18" charset="0"/>
                                </a:rPr>
                                <m:t>x</m:t>
                              </m:r>
                            </m:num>
                            <m:den>
                              <m:r>
                                <a:rPr lang="en-US" sz="2400">
                                  <a:latin typeface="Cambria Math" panose="02040503050406030204" pitchFamily="18" charset="0"/>
                                </a:rPr>
                                <m:t>𝑙</m:t>
                              </m:r>
                            </m:den>
                          </m:f>
                        </m:den>
                      </m:f>
                      <m:r>
                        <a:rPr lang="en-US" sz="2400" i="0">
                          <a:latin typeface="Cambria Math" panose="02040503050406030204" pitchFamily="18" charset="0"/>
                        </a:rPr>
                        <m:t>=</m:t>
                      </m:r>
                      <m:f>
                        <m:fPr>
                          <m:ctrlPr>
                            <a:rPr lang="en-US" sz="2400" i="1">
                              <a:latin typeface="Cambria Math" panose="02040503050406030204" pitchFamily="18" charset="0"/>
                            </a:rPr>
                          </m:ctrlPr>
                        </m:fPr>
                        <m:num>
                          <m:r>
                            <a:rPr lang="en-US" sz="2400">
                              <a:latin typeface="Cambria Math" panose="02040503050406030204" pitchFamily="18" charset="0"/>
                            </a:rPr>
                            <m:t>𝐹𝑙</m:t>
                          </m:r>
                        </m:num>
                        <m:den>
                          <m:r>
                            <a:rPr lang="en-US" sz="2400">
                              <a:latin typeface="Cambria Math" panose="02040503050406030204" pitchFamily="18" charset="0"/>
                            </a:rPr>
                            <m:t>𝐴</m:t>
                          </m:r>
                          <m:r>
                            <a:rPr lang="en-US" sz="2400">
                              <a:latin typeface="Cambria Math" panose="02040503050406030204" pitchFamily="18" charset="0"/>
                            </a:rPr>
                            <m:t>∆</m:t>
                          </m:r>
                          <m:r>
                            <m:rPr>
                              <m:sty m:val="p"/>
                            </m:rPr>
                            <a:rPr lang="en-US" sz="2400" i="0">
                              <a:latin typeface="Cambria Math" panose="02040503050406030204" pitchFamily="18" charset="0"/>
                            </a:rPr>
                            <m:t>x</m:t>
                          </m:r>
                        </m:den>
                      </m:f>
                    </m:oMath>
                  </m:oMathPara>
                </a14:m>
                <a:endParaRPr lang="en-US" sz="2400" dirty="0" smtClean="0"/>
              </a:p>
              <a:p>
                <a:endParaRPr lang="en-US" sz="2400" dirty="0"/>
              </a:p>
              <a:p>
                <a:r>
                  <a:rPr lang="en-US" sz="2400" dirty="0"/>
                  <a:t>Where, τ  is shear stress, F is the force acting on the object, A is the area on which the force is acting, γ  is the shear strain, </a:t>
                </a:r>
                <a:r>
                  <a:rPr lang="en-US" sz="2400" dirty="0" err="1"/>
                  <a:t>Δx</a:t>
                </a:r>
                <a:r>
                  <a:rPr lang="en-US" sz="2400" dirty="0"/>
                  <a:t>  is the transverse displacement and l is the initial length. The modulus of rigidity is measured using the SI unit </a:t>
                </a:r>
                <a:r>
                  <a:rPr lang="en-US" sz="2400" dirty="0" err="1"/>
                  <a:t>pascal</a:t>
                </a:r>
                <a:r>
                  <a:rPr lang="en-US" sz="2400" dirty="0"/>
                  <a:t> or Pa. </a:t>
                </a:r>
              </a:p>
              <a:p>
                <a:r>
                  <a:rPr lang="en-US" sz="2400" dirty="0" smtClean="0"/>
                  <a:t> </a:t>
                </a:r>
                <a:endParaRPr lang="en-IN" sz="2400"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245028" y="3705993"/>
                <a:ext cx="8229600" cy="858420"/>
              </a:xfrm>
              <a:blipFill>
                <a:blip r:embed="rId2"/>
                <a:stretch>
                  <a:fillRect l="-1111" t="-7092" r="-1407" b="-209220"/>
                </a:stretch>
              </a:blipFill>
            </p:spPr>
            <p:txBody>
              <a:bodyPr/>
              <a:lstStyle/>
              <a:p>
                <a:r>
                  <a:rPr lang="en-US">
                    <a:noFill/>
                  </a:rPr>
                  <a:t> </a:t>
                </a:r>
              </a:p>
            </p:txBody>
          </p:sp>
        </mc:Fallback>
      </mc:AlternateContent>
      <p:pic>
        <p:nvPicPr>
          <p:cNvPr id="5" name="Picture 4" descr="Shear Modulus"/>
          <p:cNvPicPr/>
          <p:nvPr/>
        </p:nvPicPr>
        <p:blipFill rotWithShape="1">
          <a:blip r:embed="rId3">
            <a:extLst>
              <a:ext uri="{28A0092B-C50C-407E-A947-70E740481C1C}">
                <a14:useLocalDpi xmlns:a14="http://schemas.microsoft.com/office/drawing/2010/main" val="0"/>
              </a:ext>
            </a:extLst>
          </a:blip>
          <a:srcRect l="24557" t="7627" r="25877" b="14630"/>
          <a:stretch/>
        </p:blipFill>
        <p:spPr bwMode="auto">
          <a:xfrm>
            <a:off x="2816225" y="755922"/>
            <a:ext cx="3511550" cy="239395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929247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369606"/>
            <a:ext cx="8229600" cy="858420"/>
          </a:xfrm>
        </p:spPr>
        <p:txBody>
          <a:bodyPr/>
          <a:lstStyle/>
          <a:p>
            <a:r>
              <a:rPr lang="en-US" sz="2400" dirty="0"/>
              <a:t>The following example will give you a clear understanding of how the shear modulus helps in defining the rigidity of any material</a:t>
            </a:r>
            <a:r>
              <a:rPr lang="en-US" sz="2400" dirty="0" smtClean="0"/>
              <a:t>.</a:t>
            </a:r>
          </a:p>
          <a:p>
            <a:endParaRPr lang="en-US" sz="2400" dirty="0"/>
          </a:p>
          <a:p>
            <a:pPr lvl="0"/>
            <a:r>
              <a:rPr lang="en-US" sz="2400" dirty="0"/>
              <a:t>Shear modulus of wood is 6.2×10</a:t>
            </a:r>
            <a:r>
              <a:rPr lang="en-US" sz="2400" baseline="30000" dirty="0"/>
              <a:t>8</a:t>
            </a:r>
            <a:r>
              <a:rPr lang="en-US" sz="2400" dirty="0"/>
              <a:t> Pa</a:t>
            </a:r>
          </a:p>
          <a:p>
            <a:pPr lvl="0"/>
            <a:r>
              <a:rPr lang="en-US" sz="2400" dirty="0"/>
              <a:t>Shear modulus of steel is 7.2×10</a:t>
            </a:r>
            <a:r>
              <a:rPr lang="en-US" sz="2400" baseline="30000" dirty="0"/>
              <a:t>10</a:t>
            </a:r>
            <a:r>
              <a:rPr lang="en-US" sz="2400" dirty="0"/>
              <a:t> </a:t>
            </a:r>
            <a:r>
              <a:rPr lang="en-US" sz="2400" dirty="0" smtClean="0"/>
              <a:t>Pa</a:t>
            </a:r>
          </a:p>
          <a:p>
            <a:pPr lvl="0"/>
            <a:endParaRPr lang="en-US" sz="2400" dirty="0"/>
          </a:p>
          <a:p>
            <a:r>
              <a:rPr lang="en-US" sz="2400" dirty="0"/>
              <a:t>Thus, it implies that steel is a lot more (really a lot more) rigid than wood, around 127 times more!</a:t>
            </a:r>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20470199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1731"/>
            <a:ext cx="8229600" cy="528496"/>
          </a:xfrm>
        </p:spPr>
        <p:txBody>
          <a:bodyPr/>
          <a:lstStyle/>
          <a:p>
            <a:pPr algn="ctr"/>
            <a:r>
              <a:rPr lang="en-US" b="1" dirty="0" smtClean="0"/>
              <a:t>Stress</a:t>
            </a:r>
            <a:r>
              <a:rPr lang="en-IN" sz="2800" b="1" dirty="0" smtClean="0"/>
              <a:t/>
            </a:r>
            <a:br>
              <a:rPr lang="en-IN" sz="2800" b="1" dirty="0" smtClean="0"/>
            </a:br>
            <a:r>
              <a:rPr lang="en-IN" sz="2800" b="1" dirty="0"/>
              <a:t/>
            </a:r>
            <a:br>
              <a:rPr lang="en-IN" sz="2800" b="1" dirty="0"/>
            </a:br>
            <a:endParaRPr lang="en-IN" sz="2800" b="1"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401782" y="1840661"/>
                <a:ext cx="8229600" cy="858420"/>
              </a:xfrm>
            </p:spPr>
            <p:txBody>
              <a:bodyPr/>
              <a:lstStyle/>
              <a:p>
                <a:r>
                  <a:rPr lang="en-US" sz="2400" dirty="0"/>
                  <a:t>Stress is defined as force per unit area within materials that arise from externally applied forces, uneven heating, or permanent deformation and that permits an accurate description and prediction of elastic, plastic, and fluid behavior</a:t>
                </a:r>
                <a:r>
                  <a:rPr lang="en-US" sz="2400" dirty="0" smtClean="0"/>
                  <a:t>.</a:t>
                </a:r>
              </a:p>
              <a:p>
                <a:endParaRPr lang="en-IN" sz="2400" dirty="0"/>
              </a:p>
              <a:p>
                <a:r>
                  <a:rPr lang="en-US" sz="2400" dirty="0"/>
                  <a:t>Stress is given by the following formula</a:t>
                </a:r>
                <a:r>
                  <a:rPr lang="en-US" sz="2400" dirty="0" smtClean="0"/>
                  <a:t>:</a:t>
                </a:r>
              </a:p>
              <a:p>
                <a:endParaRPr lang="en-IN" sz="2400" dirty="0"/>
              </a:p>
              <a:p>
                <a:pPr/>
                <a14:m>
                  <m:oMathPara xmlns:m="http://schemas.openxmlformats.org/officeDocument/2006/math">
                    <m:oMathParaPr>
                      <m:jc m:val="centerGroup"/>
                    </m:oMathParaPr>
                    <m:oMath xmlns:m="http://schemas.openxmlformats.org/officeDocument/2006/math">
                      <m:r>
                        <a:rPr lang="en-US" sz="2400">
                          <a:latin typeface="Cambria Math" panose="02040503050406030204" pitchFamily="18" charset="0"/>
                        </a:rPr>
                        <m:t>𝜎</m:t>
                      </m:r>
                      <m:r>
                        <a:rPr lang="en-US" sz="2400">
                          <a:latin typeface="Cambria Math" panose="02040503050406030204" pitchFamily="18" charset="0"/>
                        </a:rPr>
                        <m:t>=</m:t>
                      </m:r>
                      <m:f>
                        <m:fPr>
                          <m:ctrlPr>
                            <a:rPr lang="en-IN" sz="2400" i="1">
                              <a:latin typeface="Cambria Math" panose="02040503050406030204" pitchFamily="18" charset="0"/>
                            </a:rPr>
                          </m:ctrlPr>
                        </m:fPr>
                        <m:num>
                          <m:r>
                            <a:rPr lang="en-US" sz="2400">
                              <a:latin typeface="Cambria Math" panose="02040503050406030204" pitchFamily="18" charset="0"/>
                            </a:rPr>
                            <m:t>𝐹</m:t>
                          </m:r>
                        </m:num>
                        <m:den>
                          <m:r>
                            <a:rPr lang="en-US" sz="2400">
                              <a:latin typeface="Cambria Math" panose="02040503050406030204" pitchFamily="18" charset="0"/>
                            </a:rPr>
                            <m:t>𝐴</m:t>
                          </m:r>
                        </m:den>
                      </m:f>
                    </m:oMath>
                  </m:oMathPara>
                </a14:m>
                <a:endParaRPr lang="en-IN" sz="2400" dirty="0"/>
              </a:p>
              <a:p>
                <a:pPr algn="just"/>
                <a:endParaRPr lang="en-IN" sz="2400" b="0" i="0" dirty="0" smtClean="0"/>
              </a:p>
              <a:p>
                <a:pPr algn="just"/>
                <a:endParaRPr lang="en-IN"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401782" y="1840661"/>
                <a:ext cx="8229600" cy="858420"/>
              </a:xfrm>
              <a:blipFill>
                <a:blip r:embed="rId2"/>
                <a:stretch>
                  <a:fillRect l="-1185" t="-13475" b="-236879"/>
                </a:stretch>
              </a:blipFill>
            </p:spPr>
            <p:txBody>
              <a:bodyPr/>
              <a:lstStyle/>
              <a:p>
                <a:r>
                  <a:rPr lang="en-IN">
                    <a:noFill/>
                  </a:rPr>
                  <a:t> </a:t>
                </a:r>
              </a:p>
            </p:txBody>
          </p:sp>
        </mc:Fallback>
      </mc:AlternateContent>
    </p:spTree>
    <p:extLst>
      <p:ext uri="{BB962C8B-B14F-4D97-AF65-F5344CB8AC3E}">
        <p14:creationId xmlns:p14="http://schemas.microsoft.com/office/powerpoint/2010/main" val="36217135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369606"/>
            <a:ext cx="8229600" cy="858420"/>
          </a:xfrm>
        </p:spPr>
        <p:txBody>
          <a:bodyPr/>
          <a:lstStyle/>
          <a:p>
            <a:r>
              <a:rPr lang="en-US" sz="2400" dirty="0"/>
              <a:t>A block of unknown material kept on a table (The square face is placed on the table.), is under a shearing force. The following data is given, calculate the shear modulus of the material</a:t>
            </a:r>
            <a:r>
              <a:rPr lang="en-US" sz="2400" dirty="0" smtClean="0"/>
              <a:t>.</a:t>
            </a:r>
          </a:p>
          <a:p>
            <a:endParaRPr lang="en-US" sz="2400" dirty="0"/>
          </a:p>
          <a:p>
            <a:r>
              <a:rPr lang="en-US" sz="2400" dirty="0"/>
              <a:t>Dimensions of the block = 60 mm x 60 mm x 20 mm</a:t>
            </a:r>
          </a:p>
          <a:p>
            <a:r>
              <a:rPr lang="en-US" sz="2400" dirty="0"/>
              <a:t>Shearing Force = 0.245 N</a:t>
            </a:r>
          </a:p>
          <a:p>
            <a:r>
              <a:rPr lang="en-US" sz="2400" dirty="0"/>
              <a:t>Displacement = 5 mm</a:t>
            </a:r>
          </a:p>
          <a:p>
            <a:r>
              <a:rPr lang="en-US" sz="2800" dirty="0" smtClean="0"/>
              <a:t> </a:t>
            </a:r>
            <a:endParaRPr lang="en-IN" sz="2800"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28662489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US" b="1" dirty="0"/>
              <a:t>Poisson’s Ratio</a:t>
            </a: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630864"/>
            <a:ext cx="8229600" cy="858420"/>
          </a:xfrm>
        </p:spPr>
        <p:txBody>
          <a:bodyPr/>
          <a:lstStyle/>
          <a:p>
            <a:r>
              <a:rPr lang="en-US" sz="2400" dirty="0"/>
              <a:t>Poisson’s ratio is “the ratio of transverse contraction strain to longitudinal extension strain in the direction of the stretching force.” </a:t>
            </a:r>
            <a:endParaRPr lang="en-US" sz="2400" dirty="0" smtClean="0"/>
          </a:p>
          <a:p>
            <a:endParaRPr lang="en-US" sz="2400" dirty="0"/>
          </a:p>
          <a:p>
            <a:r>
              <a:rPr lang="en-US" sz="2400" dirty="0" smtClean="0"/>
              <a:t>Here</a:t>
            </a:r>
            <a:r>
              <a:rPr lang="en-US" sz="2400" dirty="0"/>
              <a:t>,</a:t>
            </a:r>
          </a:p>
          <a:p>
            <a:pPr marL="342900" lvl="0" indent="-342900">
              <a:buFont typeface="Arial" panose="020B0604020202020204" pitchFamily="34" charset="0"/>
              <a:buChar char="•"/>
            </a:pPr>
            <a:r>
              <a:rPr lang="en-US" sz="2400" dirty="0"/>
              <a:t>Compressive deformation is considered negative</a:t>
            </a:r>
          </a:p>
          <a:p>
            <a:pPr marL="342900" lvl="0" indent="-342900">
              <a:buFont typeface="Arial" panose="020B0604020202020204" pitchFamily="34" charset="0"/>
              <a:buChar char="•"/>
            </a:pPr>
            <a:r>
              <a:rPr lang="en-US" sz="2400" dirty="0"/>
              <a:t>Tensile deformation is considered positive.</a:t>
            </a:r>
          </a:p>
          <a:p>
            <a:pPr algn="just"/>
            <a:endParaRPr lang="en-IN" sz="2400" b="0" i="0" dirty="0"/>
          </a:p>
          <a:p>
            <a:pPr algn="just"/>
            <a:endParaRPr lang="en-IN" sz="2400"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5844834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278166"/>
            <a:ext cx="8229600" cy="858420"/>
          </a:xfrm>
        </p:spPr>
        <p:txBody>
          <a:bodyPr/>
          <a:lstStyle/>
          <a:p>
            <a:r>
              <a:rPr lang="en-US" sz="2400" dirty="0"/>
              <a:t>Imagine a piece of rubber, in the usual shape of a cuboid. Then imagine pulling it along the sides. What happens now</a:t>
            </a:r>
            <a:r>
              <a:rPr lang="en-US" sz="2400" dirty="0" smtClean="0"/>
              <a:t>?</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r>
              <a:rPr lang="en-IN" sz="2400" dirty="0"/>
              <a:t>It will compress in the middle. If the original length and breadth of the rubber are taken as L and B respectively, then when pulled longitudinally, it tends to get compressed laterally. In simple words, length has increased by an amount </a:t>
            </a:r>
            <a:r>
              <a:rPr lang="en-IN" sz="2400" dirty="0" err="1"/>
              <a:t>dL</a:t>
            </a:r>
            <a:r>
              <a:rPr lang="en-IN" sz="2400" dirty="0"/>
              <a:t> and the breadth has increased by an amount </a:t>
            </a:r>
            <a:r>
              <a:rPr lang="en-IN" sz="2400" dirty="0" err="1"/>
              <a:t>dB.</a:t>
            </a:r>
            <a:endParaRPr lang="en-US" sz="2400" dirty="0"/>
          </a:p>
          <a:p>
            <a:endParaRPr lang="en-US" sz="2800" dirty="0"/>
          </a:p>
          <a:p>
            <a:pPr algn="just"/>
            <a:endParaRPr lang="en-IN" sz="2400"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pic>
        <p:nvPicPr>
          <p:cNvPr id="4" name="Picture 3" descr="Poisson’s Ratio Formula"/>
          <p:cNvPicPr/>
          <p:nvPr/>
        </p:nvPicPr>
        <p:blipFill rotWithShape="1">
          <a:blip r:embed="rId2">
            <a:extLst>
              <a:ext uri="{28A0092B-C50C-407E-A947-70E740481C1C}">
                <a14:useLocalDpi xmlns:a14="http://schemas.microsoft.com/office/drawing/2010/main" val="0"/>
              </a:ext>
            </a:extLst>
          </a:blip>
          <a:srcRect l="3496" t="25404" r="3388" b="3939"/>
          <a:stretch/>
        </p:blipFill>
        <p:spPr bwMode="auto">
          <a:xfrm>
            <a:off x="1217757" y="2738029"/>
            <a:ext cx="6597650" cy="169545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485273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401782" y="1369606"/>
                <a:ext cx="8229600" cy="858420"/>
              </a:xfrm>
            </p:spPr>
            <p:txBody>
              <a:bodyPr/>
              <a:lstStyle/>
              <a:p>
                <a:r>
                  <a:rPr lang="en-IN" sz="2400" dirty="0"/>
                  <a:t>In this case</a:t>
                </a:r>
                <a:r>
                  <a:rPr lang="en-IN" sz="2400" dirty="0" smtClean="0"/>
                  <a:t>,</a:t>
                </a:r>
              </a:p>
              <a:p>
                <a:endParaRPr lang="en-US" sz="2400" dirty="0"/>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IN" sz="2400">
                              <a:latin typeface="Cambria Math" panose="02040503050406030204" pitchFamily="18" charset="0"/>
                            </a:rPr>
                            <m:t>𝜖</m:t>
                          </m:r>
                        </m:e>
                        <m:sub>
                          <m:r>
                            <a:rPr lang="en-IN" sz="2400">
                              <a:latin typeface="Cambria Math" panose="02040503050406030204" pitchFamily="18" charset="0"/>
                            </a:rPr>
                            <m:t>𝑡</m:t>
                          </m:r>
                        </m:sub>
                      </m:sSub>
                      <m:r>
                        <a:rPr lang="en-IN" sz="2400">
                          <a:latin typeface="Cambria Math" panose="02040503050406030204" pitchFamily="18" charset="0"/>
                        </a:rPr>
                        <m:t>=−</m:t>
                      </m:r>
                      <m:f>
                        <m:fPr>
                          <m:ctrlPr>
                            <a:rPr lang="en-US" sz="2400" i="1">
                              <a:latin typeface="Cambria Math" panose="02040503050406030204" pitchFamily="18" charset="0"/>
                            </a:rPr>
                          </m:ctrlPr>
                        </m:fPr>
                        <m:num>
                          <m:r>
                            <a:rPr lang="en-IN" sz="2400">
                              <a:latin typeface="Cambria Math" panose="02040503050406030204" pitchFamily="18" charset="0"/>
                            </a:rPr>
                            <m:t>𝑑𝐵</m:t>
                          </m:r>
                        </m:num>
                        <m:den>
                          <m:r>
                            <a:rPr lang="en-IN" sz="2400">
                              <a:latin typeface="Cambria Math" panose="02040503050406030204" pitchFamily="18" charset="0"/>
                            </a:rPr>
                            <m:t>𝐵</m:t>
                          </m:r>
                        </m:den>
                      </m:f>
                    </m:oMath>
                  </m:oMathPara>
                </a14:m>
                <a:endParaRPr lang="en-US" sz="2400" dirty="0" smtClean="0"/>
              </a:p>
              <a:p>
                <a:endParaRPr lang="en-US" sz="2400" dirty="0"/>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IN" sz="2400">
                              <a:latin typeface="Cambria Math" panose="02040503050406030204" pitchFamily="18" charset="0"/>
                            </a:rPr>
                            <m:t>𝜖</m:t>
                          </m:r>
                        </m:e>
                        <m:sub>
                          <m:r>
                            <a:rPr lang="en-IN" sz="2400">
                              <a:latin typeface="Cambria Math" panose="02040503050406030204" pitchFamily="18" charset="0"/>
                            </a:rPr>
                            <m:t>𝑙</m:t>
                          </m:r>
                        </m:sub>
                      </m:sSub>
                      <m:r>
                        <a:rPr lang="en-IN" sz="2400">
                          <a:latin typeface="Cambria Math" panose="02040503050406030204" pitchFamily="18" charset="0"/>
                        </a:rPr>
                        <m:t>=−</m:t>
                      </m:r>
                      <m:f>
                        <m:fPr>
                          <m:ctrlPr>
                            <a:rPr lang="en-US" sz="2400" i="1">
                              <a:latin typeface="Cambria Math" panose="02040503050406030204" pitchFamily="18" charset="0"/>
                            </a:rPr>
                          </m:ctrlPr>
                        </m:fPr>
                        <m:num>
                          <m:r>
                            <a:rPr lang="en-IN" sz="2400">
                              <a:latin typeface="Cambria Math" panose="02040503050406030204" pitchFamily="18" charset="0"/>
                            </a:rPr>
                            <m:t>𝑑𝐿</m:t>
                          </m:r>
                        </m:num>
                        <m:den>
                          <m:r>
                            <a:rPr lang="en-IN" sz="2400">
                              <a:latin typeface="Cambria Math" panose="02040503050406030204" pitchFamily="18" charset="0"/>
                            </a:rPr>
                            <m:t>𝐿</m:t>
                          </m:r>
                        </m:den>
                      </m:f>
                    </m:oMath>
                  </m:oMathPara>
                </a14:m>
                <a:endParaRPr lang="en-US" sz="2400" dirty="0"/>
              </a:p>
              <a:p>
                <a:r>
                  <a:rPr lang="en-IN" sz="2400" dirty="0"/>
                  <a:t> </a:t>
                </a:r>
                <a:endParaRPr lang="en-US" sz="2400" dirty="0"/>
              </a:p>
              <a:p>
                <a:r>
                  <a:rPr lang="en-IN" sz="2400" dirty="0"/>
                  <a:t>The formula for Poisson’s ratio is</a:t>
                </a:r>
                <a:r>
                  <a:rPr lang="en-IN" sz="2400" dirty="0" smtClean="0"/>
                  <a:t>,</a:t>
                </a:r>
              </a:p>
              <a:p>
                <a:endParaRPr lang="en-US" sz="2400" dirty="0"/>
              </a:p>
              <a:p>
                <a:pPr/>
                <a14:m>
                  <m:oMathPara xmlns:m="http://schemas.openxmlformats.org/officeDocument/2006/math">
                    <m:oMathParaPr>
                      <m:jc m:val="centerGroup"/>
                    </m:oMathParaPr>
                    <m:oMath xmlns:m="http://schemas.openxmlformats.org/officeDocument/2006/math">
                      <m:r>
                        <a:rPr lang="en-IN" sz="2400">
                          <a:latin typeface="Cambria Math" panose="02040503050406030204" pitchFamily="18" charset="0"/>
                        </a:rPr>
                        <m:t>𝜇</m:t>
                      </m:r>
                      <m:r>
                        <a:rPr lang="en-IN" sz="2400">
                          <a:latin typeface="Cambria Math" panose="02040503050406030204" pitchFamily="18" charset="0"/>
                        </a:rPr>
                        <m:t>=</m:t>
                      </m:r>
                      <m:f>
                        <m:fPr>
                          <m:ctrlPr>
                            <a:rPr lang="en-US" sz="2400" i="1">
                              <a:latin typeface="Cambria Math" panose="02040503050406030204" pitchFamily="18" charset="0"/>
                            </a:rPr>
                          </m:ctrlPr>
                        </m:fPr>
                        <m:num>
                          <m:r>
                            <a:rPr lang="en-IN" sz="2400">
                              <a:latin typeface="Cambria Math" panose="02040503050406030204" pitchFamily="18" charset="0"/>
                            </a:rPr>
                            <m:t>𝑇𝑟𝑎𝑛𝑠𝑣𝑒𝑟𝑠𝑒</m:t>
                          </m:r>
                          <m:r>
                            <a:rPr lang="en-IN" sz="2400">
                              <a:latin typeface="Cambria Math" panose="02040503050406030204" pitchFamily="18" charset="0"/>
                            </a:rPr>
                            <m:t> </m:t>
                          </m:r>
                          <m:r>
                            <a:rPr lang="en-IN" sz="2400">
                              <a:latin typeface="Cambria Math" panose="02040503050406030204" pitchFamily="18" charset="0"/>
                            </a:rPr>
                            <m:t>𝑡𝑟𝑎𝑖𝑛</m:t>
                          </m:r>
                        </m:num>
                        <m:den>
                          <m:r>
                            <a:rPr lang="en-IN" sz="2400">
                              <a:latin typeface="Cambria Math" panose="02040503050406030204" pitchFamily="18" charset="0"/>
                            </a:rPr>
                            <m:t>𝐿𝑜𝑛𝑔𝑖𝑡𝑢𝑑𝑎𝑙</m:t>
                          </m:r>
                          <m:r>
                            <a:rPr lang="en-IN" sz="2400">
                              <a:latin typeface="Cambria Math" panose="02040503050406030204" pitchFamily="18" charset="0"/>
                            </a:rPr>
                            <m:t> </m:t>
                          </m:r>
                          <m:r>
                            <a:rPr lang="en-IN" sz="2400">
                              <a:latin typeface="Cambria Math" panose="02040503050406030204" pitchFamily="18" charset="0"/>
                            </a:rPr>
                            <m:t>𝑠𝑡𝑟𝑎𝑖𝑛</m:t>
                          </m:r>
                        </m:den>
                      </m:f>
                      <m:r>
                        <a:rPr lang="en-IN" sz="2400">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IN" sz="2400">
                                  <a:latin typeface="Cambria Math" panose="02040503050406030204" pitchFamily="18" charset="0"/>
                                </a:rPr>
                                <m:t>𝜖</m:t>
                              </m:r>
                            </m:e>
                            <m:sub>
                              <m:r>
                                <a:rPr lang="en-IN" sz="2400">
                                  <a:latin typeface="Cambria Math" panose="02040503050406030204" pitchFamily="18" charset="0"/>
                                </a:rPr>
                                <m:t>𝑡</m:t>
                              </m:r>
                            </m:sub>
                          </m:sSub>
                        </m:num>
                        <m:den>
                          <m:sSub>
                            <m:sSubPr>
                              <m:ctrlPr>
                                <a:rPr lang="en-US" sz="2400" i="1">
                                  <a:latin typeface="Cambria Math" panose="02040503050406030204" pitchFamily="18" charset="0"/>
                                </a:rPr>
                              </m:ctrlPr>
                            </m:sSubPr>
                            <m:e>
                              <m:r>
                                <a:rPr lang="en-IN" sz="2400">
                                  <a:latin typeface="Cambria Math" panose="02040503050406030204" pitchFamily="18" charset="0"/>
                                </a:rPr>
                                <m:t>𝜖</m:t>
                              </m:r>
                            </m:e>
                            <m:sub>
                              <m:r>
                                <a:rPr lang="en-IN" sz="2400">
                                  <a:latin typeface="Cambria Math" panose="02040503050406030204" pitchFamily="18" charset="0"/>
                                </a:rPr>
                                <m:t>𝑙</m:t>
                              </m:r>
                            </m:sub>
                          </m:sSub>
                        </m:den>
                      </m:f>
                    </m:oMath>
                  </m:oMathPara>
                </a14:m>
                <a:endParaRPr lang="en-US" sz="2400" dirty="0"/>
              </a:p>
              <a:p>
                <a:pPr algn="just"/>
                <a:endParaRPr lang="en-IN" sz="2400"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401782" y="1369606"/>
                <a:ext cx="8229600" cy="858420"/>
              </a:xfrm>
              <a:blipFill>
                <a:blip r:embed="rId2"/>
                <a:stretch>
                  <a:fillRect l="-1185" t="-13571" b="-358571"/>
                </a:stretch>
              </a:blipFill>
            </p:spPr>
            <p:txBody>
              <a:bodyPr/>
              <a:lstStyle/>
              <a:p>
                <a:r>
                  <a:rPr lang="en-US">
                    <a:noFill/>
                  </a:rPr>
                  <a:t> </a:t>
                </a:r>
              </a:p>
            </p:txBody>
          </p:sp>
        </mc:Fallback>
      </mc:AlternateContent>
    </p:spTree>
    <p:extLst>
      <p:ext uri="{BB962C8B-B14F-4D97-AF65-F5344CB8AC3E}">
        <p14:creationId xmlns:p14="http://schemas.microsoft.com/office/powerpoint/2010/main" val="24966220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22903"/>
            <a:ext cx="8229600" cy="528496"/>
          </a:xfrm>
        </p:spPr>
        <p:txBody>
          <a:bodyPr/>
          <a:lstStyle/>
          <a:p>
            <a:pPr algn="ctr"/>
            <a:r>
              <a:rPr lang="en-US" b="1" dirty="0"/>
              <a:t>Relation between Elastic Constants</a:t>
            </a:r>
            <a:r>
              <a:rPr lang="en-US" dirty="0"/>
              <a:t/>
            </a:r>
            <a:br>
              <a:rPr lang="en-US" dirty="0"/>
            </a:b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mc:AlternateContent xmlns:mc="http://schemas.openxmlformats.org/markup-compatibility/2006">
        <mc:Choice xmlns:a14="http://schemas.microsoft.com/office/drawing/2010/main" Requires="a14">
          <p:sp>
            <p:nvSpPr>
              <p:cNvPr id="3" name="Text Placeholder 2"/>
              <p:cNvSpPr>
                <a:spLocks noGrp="1"/>
              </p:cNvSpPr>
              <p:nvPr>
                <p:ph type="body" idx="1"/>
              </p:nvPr>
            </p:nvSpPr>
            <p:spPr>
              <a:xfrm>
                <a:off x="401782" y="1879058"/>
                <a:ext cx="8229600" cy="858420"/>
              </a:xfrm>
            </p:spPr>
            <p:txBody>
              <a:bodyPr/>
              <a:lstStyle/>
              <a:p>
                <a:r>
                  <a:rPr lang="en-US" sz="2400" dirty="0"/>
                  <a:t>The elastic moduli of a material, like Young’s Modulus, Bulk Modulus, Shear Modulus are specific forms of Hooke’s law, which states that, for an elastic material, the strain experienced by the corresponding stress a applied is proportional to that stress. </a:t>
                </a:r>
                <a:endParaRPr lang="en-US" sz="2400" dirty="0" smtClean="0"/>
              </a:p>
              <a:p>
                <a:endParaRPr lang="en-US" sz="2400" dirty="0"/>
              </a:p>
              <a:p>
                <a:r>
                  <a:rPr lang="en-US" sz="2400" dirty="0" smtClean="0"/>
                  <a:t>Thus</a:t>
                </a:r>
                <a:r>
                  <a:rPr lang="en-US" sz="2400" dirty="0"/>
                  <a:t>, we can write the relation between elastic constants by the following equation</a:t>
                </a:r>
                <a:r>
                  <a:rPr lang="en-US" sz="2400" dirty="0" smtClean="0"/>
                  <a:t>:</a:t>
                </a:r>
              </a:p>
              <a:p>
                <a:endParaRPr lang="en-US" sz="2400" dirty="0"/>
              </a:p>
              <a:p>
                <a:pPr/>
                <a14:m>
                  <m:oMathPara xmlns:m="http://schemas.openxmlformats.org/officeDocument/2006/math">
                    <m:oMathParaPr>
                      <m:jc m:val="centerGroup"/>
                    </m:oMathParaPr>
                    <m:oMath xmlns:m="http://schemas.openxmlformats.org/officeDocument/2006/math">
                      <m:r>
                        <a:rPr lang="en-IN" sz="2400">
                          <a:latin typeface="Cambria Math" panose="02040503050406030204" pitchFamily="18" charset="0"/>
                        </a:rPr>
                        <m:t>𝑬</m:t>
                      </m:r>
                      <m:r>
                        <a:rPr lang="en-IN" sz="2400">
                          <a:latin typeface="Cambria Math" panose="02040503050406030204" pitchFamily="18" charset="0"/>
                        </a:rPr>
                        <m:t>=</m:t>
                      </m:r>
                      <m:r>
                        <a:rPr lang="en-IN" sz="2400">
                          <a:latin typeface="Cambria Math" panose="02040503050406030204" pitchFamily="18" charset="0"/>
                        </a:rPr>
                        <m:t>𝟐</m:t>
                      </m:r>
                      <m:r>
                        <a:rPr lang="en-IN" sz="2400">
                          <a:latin typeface="Cambria Math" panose="02040503050406030204" pitchFamily="18" charset="0"/>
                        </a:rPr>
                        <m:t>𝑮</m:t>
                      </m:r>
                      <m:r>
                        <a:rPr lang="en-IN" sz="2400">
                          <a:latin typeface="Cambria Math" panose="02040503050406030204" pitchFamily="18" charset="0"/>
                        </a:rPr>
                        <m:t>(</m:t>
                      </m:r>
                      <m:r>
                        <a:rPr lang="en-IN" sz="2400">
                          <a:latin typeface="Cambria Math" panose="02040503050406030204" pitchFamily="18" charset="0"/>
                        </a:rPr>
                        <m:t>𝟏</m:t>
                      </m:r>
                      <m:r>
                        <a:rPr lang="en-IN" sz="2400">
                          <a:latin typeface="Cambria Math" panose="02040503050406030204" pitchFamily="18" charset="0"/>
                        </a:rPr>
                        <m:t>+</m:t>
                      </m:r>
                      <m:r>
                        <a:rPr lang="en-IN" sz="2400">
                          <a:latin typeface="Cambria Math" panose="02040503050406030204" pitchFamily="18" charset="0"/>
                        </a:rPr>
                        <m:t>𝝁</m:t>
                      </m:r>
                      <m:r>
                        <a:rPr lang="en-IN" sz="2400">
                          <a:latin typeface="Cambria Math" panose="02040503050406030204" pitchFamily="18" charset="0"/>
                        </a:rPr>
                        <m:t>)=</m:t>
                      </m:r>
                      <m:r>
                        <a:rPr lang="en-IN" sz="2400">
                          <a:latin typeface="Cambria Math" panose="02040503050406030204" pitchFamily="18" charset="0"/>
                        </a:rPr>
                        <m:t>𝟑</m:t>
                      </m:r>
                      <m:r>
                        <a:rPr lang="en-IN" sz="2400">
                          <a:latin typeface="Cambria Math" panose="02040503050406030204" pitchFamily="18" charset="0"/>
                        </a:rPr>
                        <m:t>𝑲</m:t>
                      </m:r>
                      <m:r>
                        <a:rPr lang="en-IN" sz="2400">
                          <a:latin typeface="Cambria Math" panose="02040503050406030204" pitchFamily="18" charset="0"/>
                        </a:rPr>
                        <m:t>(</m:t>
                      </m:r>
                      <m:r>
                        <a:rPr lang="en-IN" sz="2400">
                          <a:latin typeface="Cambria Math" panose="02040503050406030204" pitchFamily="18" charset="0"/>
                        </a:rPr>
                        <m:t>𝟏</m:t>
                      </m:r>
                      <m:r>
                        <a:rPr lang="en-IN" sz="2400">
                          <a:latin typeface="Cambria Math" panose="02040503050406030204" pitchFamily="18" charset="0"/>
                        </a:rPr>
                        <m:t>−</m:t>
                      </m:r>
                      <m:r>
                        <a:rPr lang="en-IN" sz="2400">
                          <a:latin typeface="Cambria Math" panose="02040503050406030204" pitchFamily="18" charset="0"/>
                        </a:rPr>
                        <m:t>𝟐</m:t>
                      </m:r>
                      <m:r>
                        <a:rPr lang="en-IN" sz="2400">
                          <a:latin typeface="Cambria Math" panose="02040503050406030204" pitchFamily="18" charset="0"/>
                        </a:rPr>
                        <m:t>𝝁</m:t>
                      </m:r>
                      <m:r>
                        <a:rPr lang="en-IN" sz="2400">
                          <a:latin typeface="Cambria Math" panose="02040503050406030204" pitchFamily="18" charset="0"/>
                        </a:rPr>
                        <m:t>)</m:t>
                      </m:r>
                    </m:oMath>
                  </m:oMathPara>
                </a14:m>
                <a:endParaRPr lang="en-US" sz="2400" dirty="0"/>
              </a:p>
              <a:p>
                <a:r>
                  <a:rPr lang="en-US" sz="2800" dirty="0" smtClean="0"/>
                  <a:t> </a:t>
                </a:r>
                <a:endParaRPr lang="en-IN" sz="2800"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mc:Choice>
        <mc:Fallback>
          <p:sp>
            <p:nvSpPr>
              <p:cNvPr id="3" name="Text Placeholder 2"/>
              <p:cNvSpPr>
                <a:spLocks noGrp="1" noRot="1" noChangeAspect="1" noMove="1" noResize="1" noEditPoints="1" noAdjustHandles="1" noChangeArrowheads="1" noChangeShapeType="1" noTextEdit="1"/>
              </p:cNvSpPr>
              <p:nvPr>
                <p:ph type="body" idx="1"/>
              </p:nvPr>
            </p:nvSpPr>
            <p:spPr>
              <a:xfrm>
                <a:off x="401782" y="1879058"/>
                <a:ext cx="8229600" cy="858420"/>
              </a:xfrm>
              <a:blipFill>
                <a:blip r:embed="rId2"/>
                <a:stretch>
                  <a:fillRect l="-1185" t="-13475" b="-253191"/>
                </a:stretch>
              </a:blipFill>
            </p:spPr>
            <p:txBody>
              <a:bodyPr/>
              <a:lstStyle/>
              <a:p>
                <a:r>
                  <a:rPr lang="en-IN">
                    <a:noFill/>
                  </a:rPr>
                  <a:t> </a:t>
                </a:r>
              </a:p>
            </p:txBody>
          </p:sp>
        </mc:Fallback>
      </mc:AlternateContent>
    </p:spTree>
    <p:extLst>
      <p:ext uri="{BB962C8B-B14F-4D97-AF65-F5344CB8AC3E}">
        <p14:creationId xmlns:p14="http://schemas.microsoft.com/office/powerpoint/2010/main" val="42940538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US" b="1" dirty="0"/>
              <a:t>Ductile materials</a:t>
            </a:r>
            <a:r>
              <a:rPr lang="en-US" dirty="0"/>
              <a:t/>
            </a:r>
            <a:br>
              <a:rPr lang="en-US" dirty="0"/>
            </a:b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578612"/>
            <a:ext cx="8229600" cy="858420"/>
          </a:xfrm>
        </p:spPr>
        <p:txBody>
          <a:bodyPr/>
          <a:lstStyle/>
          <a:p>
            <a:r>
              <a:rPr lang="en-US" sz="2400" dirty="0"/>
              <a:t>Ductility is a physical property of a material that is associated with the ability to be hammered thin or stretched into wire without breaking. </a:t>
            </a:r>
            <a:endParaRPr lang="en-US" sz="2400" dirty="0" smtClean="0"/>
          </a:p>
          <a:p>
            <a:endParaRPr lang="en-US" sz="2400" dirty="0"/>
          </a:p>
          <a:p>
            <a:r>
              <a:rPr lang="en-US" sz="2400" dirty="0" smtClean="0"/>
              <a:t>The </a:t>
            </a:r>
            <a:r>
              <a:rPr lang="en-US" sz="2400" dirty="0"/>
              <a:t>materials having this property are known as ductile </a:t>
            </a:r>
            <a:r>
              <a:rPr lang="en-US" sz="2400" dirty="0" smtClean="0"/>
              <a:t>materials. A </a:t>
            </a:r>
            <a:r>
              <a:rPr lang="en-US" sz="2400" dirty="0"/>
              <a:t>ductile material can easily be drawn into wires</a:t>
            </a:r>
            <a:r>
              <a:rPr lang="en-US" sz="2400" dirty="0" smtClean="0"/>
              <a:t>.</a:t>
            </a:r>
          </a:p>
          <a:p>
            <a:endParaRPr lang="en-US" sz="2400" dirty="0"/>
          </a:p>
          <a:p>
            <a:endParaRPr lang="en-US" sz="2400" dirty="0" smtClean="0"/>
          </a:p>
          <a:p>
            <a:r>
              <a:rPr lang="en-US" sz="2400" dirty="0"/>
              <a:t>Metals are the best examples of ductile materials. For example, gold, silver, copper are ductile. Although aluminum is a metal, it is not ductile. The ductility of metals can be high or low. Copper is highly ductile and can be drawn into thin wires without breakage.</a:t>
            </a:r>
          </a:p>
          <a:p>
            <a:endParaRPr lang="en-US" sz="2400" dirty="0"/>
          </a:p>
          <a:p>
            <a:pPr algn="just"/>
            <a:endParaRPr lang="en-IN" sz="2400"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8416233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US" b="1" dirty="0"/>
              <a:t>Brittle materials</a:t>
            </a:r>
            <a:r>
              <a:rPr lang="en-US" dirty="0"/>
              <a:t/>
            </a:r>
            <a:br>
              <a:rPr lang="en-US" dirty="0"/>
            </a:b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696177"/>
            <a:ext cx="8229600" cy="858420"/>
          </a:xfrm>
        </p:spPr>
        <p:txBody>
          <a:bodyPr/>
          <a:lstStyle/>
          <a:p>
            <a:r>
              <a:rPr lang="en-US" sz="2400" dirty="0"/>
              <a:t>The term brittle describes materials that are easily broken, cracked, or snapped. </a:t>
            </a:r>
            <a:endParaRPr lang="en-US" sz="2400" dirty="0" smtClean="0"/>
          </a:p>
          <a:p>
            <a:endParaRPr lang="en-US" sz="2400" dirty="0"/>
          </a:p>
          <a:p>
            <a:r>
              <a:rPr lang="en-US" sz="2400" dirty="0" smtClean="0"/>
              <a:t>Materials </a:t>
            </a:r>
            <a:r>
              <a:rPr lang="en-US" sz="2400" dirty="0"/>
              <a:t>break when a stress is applied to them. </a:t>
            </a:r>
            <a:endParaRPr lang="en-US" sz="2400" dirty="0" smtClean="0"/>
          </a:p>
          <a:p>
            <a:endParaRPr lang="en-US" sz="2400" dirty="0"/>
          </a:p>
          <a:p>
            <a:r>
              <a:rPr lang="en-US" sz="2400" dirty="0" smtClean="0"/>
              <a:t>Brittle </a:t>
            </a:r>
            <a:r>
              <a:rPr lang="en-US" sz="2400" dirty="0"/>
              <a:t>materials break without any deformation. </a:t>
            </a:r>
            <a:r>
              <a:rPr lang="en-US" sz="2400" dirty="0" smtClean="0"/>
              <a:t>Therefore</a:t>
            </a:r>
            <a:r>
              <a:rPr lang="en-US" sz="2400" dirty="0"/>
              <a:t>, they cannot be stretched like ductile substances.</a:t>
            </a:r>
          </a:p>
          <a:p>
            <a:pPr algn="just"/>
            <a:endParaRPr lang="en-IN" sz="2400"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22824081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369606"/>
            <a:ext cx="8229600" cy="858420"/>
          </a:xfrm>
        </p:spPr>
        <p:txBody>
          <a:bodyPr/>
          <a:lstStyle/>
          <a:p>
            <a:r>
              <a:rPr lang="en-US" sz="2400" dirty="0"/>
              <a:t>The breaking of brittle substances objects with a snapping sound. </a:t>
            </a:r>
            <a:endParaRPr lang="en-US" sz="2400" dirty="0" smtClean="0"/>
          </a:p>
          <a:p>
            <a:endParaRPr lang="en-US" sz="2400" dirty="0"/>
          </a:p>
          <a:p>
            <a:r>
              <a:rPr lang="en-US" sz="2400" dirty="0" smtClean="0"/>
              <a:t>When </a:t>
            </a:r>
            <a:r>
              <a:rPr lang="en-US" sz="2400" dirty="0"/>
              <a:t>these objects are broken, the edges fit each other because there is no deformation before breakage. </a:t>
            </a:r>
            <a:endParaRPr lang="en-US" sz="2400" dirty="0" smtClean="0"/>
          </a:p>
          <a:p>
            <a:endParaRPr lang="en-US" sz="2400" dirty="0"/>
          </a:p>
          <a:p>
            <a:r>
              <a:rPr lang="en-US" sz="2400" dirty="0" smtClean="0"/>
              <a:t>Many </a:t>
            </a:r>
            <a:r>
              <a:rPr lang="en-US" sz="2400" dirty="0"/>
              <a:t>materials such as ceramic and glass are brittle. </a:t>
            </a:r>
            <a:endParaRPr lang="en-US" sz="2400" dirty="0" smtClean="0"/>
          </a:p>
          <a:p>
            <a:endParaRPr lang="en-US" sz="2400" dirty="0"/>
          </a:p>
          <a:p>
            <a:r>
              <a:rPr lang="en-US" sz="2400" dirty="0" smtClean="0"/>
              <a:t>Even </a:t>
            </a:r>
            <a:r>
              <a:rPr lang="en-US" sz="2400" dirty="0"/>
              <a:t>steel become brittle at low temperatures.</a:t>
            </a:r>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31540735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4165059"/>
            <a:ext cx="8229600" cy="858420"/>
          </a:xfrm>
        </p:spPr>
        <p:txBody>
          <a:bodyPr/>
          <a:lstStyle/>
          <a:p>
            <a:r>
              <a:rPr lang="en-IN" sz="2400" dirty="0"/>
              <a:t>In this figure you can observe materials (a) break without losing its cross-section area means materials is brittle. This type of materials fail suddenly without any notice</a:t>
            </a:r>
            <a:r>
              <a:rPr lang="en-IN" sz="2400" dirty="0" smtClean="0"/>
              <a:t>.</a:t>
            </a:r>
          </a:p>
          <a:p>
            <a:endParaRPr lang="en-US" sz="2400" dirty="0"/>
          </a:p>
          <a:p>
            <a:r>
              <a:rPr lang="en-IN" sz="2400" dirty="0"/>
              <a:t>Failure of material (b) shows, it’s a ductile material. Ductile materials reduced its cross-section before rapture. Material (c) it’s called complete ductile materials</a:t>
            </a:r>
            <a:r>
              <a:rPr lang="en-IN" sz="2400" dirty="0" smtClean="0"/>
              <a:t>.</a:t>
            </a:r>
            <a:endParaRPr lang="en-IN" b="0" i="0" dirty="0" smtClean="0"/>
          </a:p>
        </p:txBody>
      </p:sp>
      <p:pic>
        <p:nvPicPr>
          <p:cNvPr id="4" name="Picture 3" descr="C:\Users\Apurv\AppData\Local\Microsoft\Windows\INetCache\Content.MSO\43301D4A.tmp"/>
          <p:cNvPicPr/>
          <p:nvPr/>
        </p:nvPicPr>
        <p:blipFill>
          <a:blip r:embed="rId2">
            <a:extLst>
              <a:ext uri="{28A0092B-C50C-407E-A947-70E740481C1C}">
                <a14:useLocalDpi xmlns:a14="http://schemas.microsoft.com/office/drawing/2010/main" val="0"/>
              </a:ext>
            </a:extLst>
          </a:blip>
          <a:srcRect/>
          <a:stretch>
            <a:fillRect/>
          </a:stretch>
        </p:blipFill>
        <p:spPr bwMode="auto">
          <a:xfrm>
            <a:off x="2341698" y="712831"/>
            <a:ext cx="4085228" cy="3140712"/>
          </a:xfrm>
          <a:prstGeom prst="rect">
            <a:avLst/>
          </a:prstGeom>
          <a:noFill/>
          <a:ln>
            <a:noFill/>
          </a:ln>
        </p:spPr>
      </p:pic>
    </p:spTree>
    <p:extLst>
      <p:ext uri="{BB962C8B-B14F-4D97-AF65-F5344CB8AC3E}">
        <p14:creationId xmlns:p14="http://schemas.microsoft.com/office/powerpoint/2010/main" val="764447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US" b="1" dirty="0"/>
              <a:t>Fracture</a:t>
            </a: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630863"/>
            <a:ext cx="8229600" cy="858420"/>
          </a:xfrm>
        </p:spPr>
        <p:txBody>
          <a:bodyPr/>
          <a:lstStyle/>
          <a:p>
            <a:r>
              <a:rPr lang="en-US" sz="2400" dirty="0"/>
              <a:t>Fracture is the separation of a material into two or more pieces under the action of an applied stress. </a:t>
            </a:r>
            <a:endParaRPr lang="en-US" sz="2400" dirty="0" smtClean="0"/>
          </a:p>
          <a:p>
            <a:endParaRPr lang="en-US" sz="2400" dirty="0"/>
          </a:p>
          <a:p>
            <a:r>
              <a:rPr lang="en-US" sz="2400" dirty="0" smtClean="0"/>
              <a:t>A </a:t>
            </a:r>
            <a:r>
              <a:rPr lang="en-US" sz="2400" dirty="0"/>
              <a:t>material may undergo one of two major types of fracture modes depending on its mechanical properties: ductile and brittle. </a:t>
            </a:r>
            <a:endParaRPr lang="en-US" sz="2400" dirty="0" smtClean="0"/>
          </a:p>
          <a:p>
            <a:endParaRPr lang="en-US" sz="2400" dirty="0"/>
          </a:p>
          <a:p>
            <a:r>
              <a:rPr lang="en-US" sz="2400" dirty="0" smtClean="0"/>
              <a:t>Materials </a:t>
            </a:r>
            <a:r>
              <a:rPr lang="en-US" sz="2400" dirty="0"/>
              <a:t>undergoing ductile fracture first experience plastic deformation, i.e., the material resists the fracture by stretching itself. </a:t>
            </a:r>
            <a:endParaRPr lang="en-IN" sz="2400" b="0" i="0" dirty="0"/>
          </a:p>
          <a:p>
            <a:pPr algn="just"/>
            <a:endParaRPr lang="en-IN" sz="2400" b="0" i="0" dirty="0" smtClean="0"/>
          </a:p>
          <a:p>
            <a:pPr algn="just"/>
            <a:endParaRPr lang="en-IN" sz="2400"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778892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1731"/>
            <a:ext cx="8229600" cy="528496"/>
          </a:xfrm>
        </p:spPr>
        <p:txBody>
          <a:bodyPr/>
          <a:lstStyle/>
          <a:p>
            <a:pPr algn="ct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240227"/>
            <a:ext cx="8229600" cy="858420"/>
          </a:xfrm>
        </p:spPr>
        <p:txBody>
          <a:bodyPr/>
          <a:lstStyle/>
          <a:p>
            <a:r>
              <a:rPr lang="en-US" sz="2400" dirty="0"/>
              <a:t>Stress applied to a material can be of two types as follows</a:t>
            </a:r>
            <a:r>
              <a:rPr lang="en-US" sz="2400" dirty="0" smtClean="0"/>
              <a:t>:</a:t>
            </a:r>
          </a:p>
          <a:p>
            <a:endParaRPr lang="en-IN" sz="2400" dirty="0"/>
          </a:p>
          <a:p>
            <a:pPr lvl="0"/>
            <a:r>
              <a:rPr lang="en-US" sz="2400" dirty="0">
                <a:solidFill>
                  <a:srgbClr val="FFFF00"/>
                </a:solidFill>
              </a:rPr>
              <a:t>Tensile </a:t>
            </a:r>
            <a:r>
              <a:rPr lang="en-US" sz="2400" dirty="0" smtClean="0">
                <a:solidFill>
                  <a:srgbClr val="FFFF00"/>
                </a:solidFill>
              </a:rPr>
              <a:t>Stress</a:t>
            </a:r>
          </a:p>
          <a:p>
            <a:pPr lvl="0"/>
            <a:endParaRPr lang="en-IN" sz="2400" dirty="0"/>
          </a:p>
          <a:p>
            <a:r>
              <a:rPr lang="en-US" sz="2400" dirty="0"/>
              <a:t>Tensile stress is the force applied per unit area, increasing a body’s length (or area). Objects under tensile stress become thinner and longer</a:t>
            </a:r>
            <a:r>
              <a:rPr lang="en-US" sz="2400" dirty="0" smtClean="0"/>
              <a:t>.</a:t>
            </a:r>
          </a:p>
          <a:p>
            <a:endParaRPr lang="en-IN" sz="2400" dirty="0"/>
          </a:p>
          <a:p>
            <a:pPr lvl="0"/>
            <a:r>
              <a:rPr lang="en-US" sz="2400" dirty="0">
                <a:solidFill>
                  <a:srgbClr val="FFFF00"/>
                </a:solidFill>
              </a:rPr>
              <a:t>Compressive </a:t>
            </a:r>
            <a:r>
              <a:rPr lang="en-US" sz="2400" dirty="0" smtClean="0">
                <a:solidFill>
                  <a:srgbClr val="FFFF00"/>
                </a:solidFill>
              </a:rPr>
              <a:t>Stress</a:t>
            </a:r>
          </a:p>
          <a:p>
            <a:pPr lvl="0"/>
            <a:endParaRPr lang="en-IN" sz="2400" dirty="0"/>
          </a:p>
          <a:p>
            <a:r>
              <a:rPr lang="en-US" sz="2400" dirty="0"/>
              <a:t>Compressive stress is the force applied per unit area, which decreases the length (or area) of a body. The object under compressive stress becomes thicker and shorter.</a:t>
            </a:r>
            <a:endParaRPr lang="en-IN" sz="2400" dirty="0"/>
          </a:p>
          <a:p>
            <a:endParaRPr lang="en-IN" sz="2400" b="0" i="0" dirty="0" smtClean="0"/>
          </a:p>
          <a:p>
            <a:pPr algn="just"/>
            <a:endParaRPr lang="en-IN" sz="2400"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
        <p:nvSpPr>
          <p:cNvPr id="4" name="Title 1"/>
          <p:cNvSpPr txBox="1">
            <a:spLocks/>
          </p:cNvSpPr>
          <p:nvPr/>
        </p:nvSpPr>
        <p:spPr>
          <a:xfrm>
            <a:off x="272472" y="447483"/>
            <a:ext cx="8229600" cy="528496"/>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0" i="0" kern="1200">
                <a:solidFill>
                  <a:srgbClr val="FFFFFF"/>
                </a:solidFill>
                <a:latin typeface="Century Gothic"/>
                <a:ea typeface="+mj-ea"/>
                <a:cs typeface="Century Gothic"/>
              </a:defRPr>
            </a:lvl1pPr>
          </a:lstStyle>
          <a:p>
            <a:pPr algn="ctr"/>
            <a:r>
              <a:rPr lang="en-US" b="1" dirty="0" smtClean="0"/>
              <a:t>Types of Stress</a:t>
            </a:r>
            <a:r>
              <a:rPr lang="en-IN" dirty="0" smtClean="0"/>
              <a:t/>
            </a:r>
            <a:br>
              <a:rPr lang="en-IN" dirty="0" smtClean="0"/>
            </a:br>
            <a:r>
              <a:rPr lang="en-IN" sz="2800" b="1" dirty="0" smtClean="0"/>
              <a:t/>
            </a:r>
            <a:br>
              <a:rPr lang="en-IN" sz="2800" b="1" dirty="0" smtClean="0"/>
            </a:br>
            <a:r>
              <a:rPr lang="en-IN" sz="2800" b="1" dirty="0" smtClean="0"/>
              <a:t/>
            </a:r>
            <a:br>
              <a:rPr lang="en-IN" sz="2800" b="1" dirty="0" smtClean="0"/>
            </a:br>
            <a:endParaRPr lang="en-IN" sz="2800" b="1" dirty="0"/>
          </a:p>
        </p:txBody>
      </p:sp>
    </p:spTree>
    <p:extLst>
      <p:ext uri="{BB962C8B-B14F-4D97-AF65-F5344CB8AC3E}">
        <p14:creationId xmlns:p14="http://schemas.microsoft.com/office/powerpoint/2010/main" val="8355097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213208"/>
            <a:ext cx="8229600" cy="858420"/>
          </a:xfrm>
        </p:spPr>
        <p:txBody>
          <a:bodyPr/>
          <a:lstStyle/>
          <a:p>
            <a:r>
              <a:rPr lang="en-US" sz="2400" dirty="0"/>
              <a:t>Imagine pulling on two ends of a plastic bag. </a:t>
            </a:r>
            <a:endParaRPr lang="en-US" sz="2400" dirty="0" smtClean="0"/>
          </a:p>
          <a:p>
            <a:endParaRPr lang="en-US" sz="2400" dirty="0"/>
          </a:p>
          <a:p>
            <a:r>
              <a:rPr lang="en-US" sz="2400" dirty="0" smtClean="0"/>
              <a:t>The </a:t>
            </a:r>
            <a:r>
              <a:rPr lang="en-US" sz="2400" dirty="0"/>
              <a:t>bag stretches by a considerable amount before it eventually tears. </a:t>
            </a:r>
            <a:endParaRPr lang="en-US" sz="2400" dirty="0" smtClean="0"/>
          </a:p>
          <a:p>
            <a:endParaRPr lang="en-US" sz="2400" dirty="0"/>
          </a:p>
          <a:p>
            <a:r>
              <a:rPr lang="en-US" sz="2400" dirty="0" smtClean="0"/>
              <a:t>This </a:t>
            </a:r>
            <a:r>
              <a:rPr lang="en-US" sz="2400" dirty="0"/>
              <a:t>plastic deformation, which is not limited to polymers, is also seen in metal alloys. </a:t>
            </a:r>
            <a:endParaRPr lang="en-US" sz="2400" dirty="0" smtClean="0"/>
          </a:p>
          <a:p>
            <a:endParaRPr lang="en-US" sz="2400" dirty="0"/>
          </a:p>
          <a:p>
            <a:r>
              <a:rPr lang="en-US" sz="2400" dirty="0" smtClean="0"/>
              <a:t>Materials </a:t>
            </a:r>
            <a:r>
              <a:rPr lang="en-US" sz="2400" dirty="0"/>
              <a:t>that undergo brittle fracture, on the other hand, will fracture with negligible plastic deformation. </a:t>
            </a:r>
            <a:endParaRPr lang="en-US" sz="2400" dirty="0" smtClean="0"/>
          </a:p>
          <a:p>
            <a:endParaRPr lang="en-US" sz="2400" dirty="0"/>
          </a:p>
          <a:p>
            <a:r>
              <a:rPr lang="en-US" sz="2400" dirty="0" smtClean="0"/>
              <a:t>In </a:t>
            </a:r>
            <a:r>
              <a:rPr lang="en-US" sz="2400" dirty="0"/>
              <a:t>other words, they break without warning.</a:t>
            </a:r>
          </a:p>
          <a:p>
            <a:r>
              <a:rPr lang="en-US" sz="2800" dirty="0" smtClean="0"/>
              <a:t> </a:t>
            </a:r>
            <a:endParaRPr lang="en-IN" sz="2800" b="0" i="0" dirty="0" smtClean="0"/>
          </a:p>
          <a:p>
            <a:pPr algn="just"/>
            <a:endParaRPr lang="en-IN" sz="2400"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14312164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369606"/>
            <a:ext cx="8229600" cy="858420"/>
          </a:xfrm>
        </p:spPr>
        <p:txBody>
          <a:bodyPr/>
          <a:lstStyle/>
          <a:p>
            <a:r>
              <a:rPr lang="en-US" sz="2400" dirty="0"/>
              <a:t>Regardless of the type of fracture, during failure a material will experience</a:t>
            </a:r>
            <a:r>
              <a:rPr lang="en-US" sz="2400" dirty="0" smtClean="0"/>
              <a:t>:</a:t>
            </a:r>
          </a:p>
          <a:p>
            <a:endParaRPr lang="en-US" sz="2400" dirty="0"/>
          </a:p>
          <a:p>
            <a:pPr lvl="0"/>
            <a:r>
              <a:rPr lang="en-US" sz="2400" dirty="0"/>
              <a:t>Crack formation, where all fractures start, </a:t>
            </a:r>
            <a:r>
              <a:rPr lang="en-US" sz="2400" dirty="0" smtClean="0"/>
              <a:t>and</a:t>
            </a:r>
          </a:p>
          <a:p>
            <a:pPr lvl="0"/>
            <a:endParaRPr lang="en-US" sz="2400" dirty="0"/>
          </a:p>
          <a:p>
            <a:pPr lvl="0"/>
            <a:r>
              <a:rPr lang="en-US" sz="2400" dirty="0"/>
              <a:t>Propagation of the crack, in response to the applied stress</a:t>
            </a:r>
          </a:p>
          <a:p>
            <a:pPr algn="just"/>
            <a:endParaRPr lang="en-IN" sz="2400"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22843655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369606"/>
            <a:ext cx="8229600" cy="858420"/>
          </a:xfrm>
        </p:spPr>
        <p:txBody>
          <a:bodyPr/>
          <a:lstStyle/>
          <a:p>
            <a:r>
              <a:rPr lang="en-US" sz="2400" dirty="0"/>
              <a:t>In ductile fractures, this crack is stable, i.e., it will undergo continuous deformation, only propagating when more stress is applied. </a:t>
            </a:r>
            <a:endParaRPr lang="en-US" sz="2400" dirty="0" smtClean="0"/>
          </a:p>
          <a:p>
            <a:endParaRPr lang="en-US" sz="2400" dirty="0"/>
          </a:p>
          <a:p>
            <a:r>
              <a:rPr lang="en-US" sz="2400" dirty="0" smtClean="0"/>
              <a:t>As </a:t>
            </a:r>
            <a:r>
              <a:rPr lang="en-US" sz="2400" dirty="0"/>
              <a:t>such, ductile materials will typically deflect by a significant amount before they fail, thus giving warning before they fracture entirely.</a:t>
            </a:r>
          </a:p>
          <a:p>
            <a:pPr algn="just"/>
            <a:endParaRPr lang="en-IN" sz="2400" b="0" i="0" dirty="0"/>
          </a:p>
          <a:p>
            <a:pPr algn="just"/>
            <a:endParaRPr lang="en-IN" sz="2400" b="0" i="0" dirty="0" smtClean="0"/>
          </a:p>
          <a:p>
            <a:pPr algn="just"/>
            <a:endParaRPr lang="en-IN" sz="2400"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5559334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369606"/>
            <a:ext cx="8229600" cy="858420"/>
          </a:xfrm>
        </p:spPr>
        <p:txBody>
          <a:bodyPr/>
          <a:lstStyle/>
          <a:p>
            <a:r>
              <a:rPr lang="en-US" sz="2400" dirty="0"/>
              <a:t>On the other hand, when cracks form under brittle fracture, they propagate across the material instantaneously; thus, failure can occur with little to no warning. </a:t>
            </a:r>
            <a:endParaRPr lang="en-US" sz="2400" dirty="0" smtClean="0"/>
          </a:p>
          <a:p>
            <a:endParaRPr lang="en-US" sz="2400" dirty="0"/>
          </a:p>
          <a:p>
            <a:r>
              <a:rPr lang="en-US" sz="2400" dirty="0" smtClean="0"/>
              <a:t>This </a:t>
            </a:r>
            <a:r>
              <a:rPr lang="en-US" sz="2400" dirty="0"/>
              <a:t>is one of the characteristics that makes brittle failure so undesirable, especially in applications such as building construction. </a:t>
            </a:r>
          </a:p>
          <a:p>
            <a:r>
              <a:rPr lang="en-US" sz="2800" dirty="0" smtClean="0"/>
              <a:t> </a:t>
            </a:r>
            <a:endParaRPr lang="en-IN" sz="2800"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28320596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2830"/>
            <a:ext cx="8229600" cy="528496"/>
          </a:xfrm>
        </p:spPr>
        <p:txBody>
          <a:bodyPr/>
          <a:lstStyle/>
          <a:p>
            <a:pPr algn="ctr"/>
            <a:r>
              <a:rPr lang="en-US" b="1" dirty="0"/>
              <a:t>Fatigue</a:t>
            </a: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591675"/>
            <a:ext cx="8229600" cy="858420"/>
          </a:xfrm>
        </p:spPr>
        <p:txBody>
          <a:bodyPr/>
          <a:lstStyle/>
          <a:p>
            <a:r>
              <a:rPr lang="en-US" sz="2400" dirty="0"/>
              <a:t>Material fatigue is a phenomenon where structures fail when subjected to a cyclic load. </a:t>
            </a:r>
            <a:endParaRPr lang="en-US" sz="2400" dirty="0" smtClean="0"/>
          </a:p>
          <a:p>
            <a:endParaRPr lang="en-US" sz="2400" dirty="0"/>
          </a:p>
          <a:p>
            <a:r>
              <a:rPr lang="en-US" sz="2400" dirty="0" smtClean="0"/>
              <a:t>This </a:t>
            </a:r>
            <a:r>
              <a:rPr lang="en-US" sz="2400" dirty="0"/>
              <a:t>type of structural damage occurs even when the experienced stress range is far below the static material strength. </a:t>
            </a:r>
            <a:endParaRPr lang="en-US" sz="2400" dirty="0" smtClean="0"/>
          </a:p>
          <a:p>
            <a:endParaRPr lang="en-US" sz="2400" dirty="0"/>
          </a:p>
          <a:p>
            <a:r>
              <a:rPr lang="en-US" sz="2400" dirty="0" smtClean="0"/>
              <a:t>Fatigue </a:t>
            </a:r>
            <a:r>
              <a:rPr lang="en-US" sz="2400" dirty="0"/>
              <a:t>is the most common source behind failures of mechanical structures.</a:t>
            </a:r>
          </a:p>
          <a:p>
            <a:pPr algn="just"/>
            <a:endParaRPr lang="en-IN" sz="2400" b="0" i="0" dirty="0"/>
          </a:p>
          <a:p>
            <a:pPr algn="just"/>
            <a:endParaRPr lang="en-IN" sz="2400" b="0" i="0" dirty="0" smtClean="0"/>
          </a:p>
          <a:p>
            <a:pPr algn="just"/>
            <a:endParaRPr lang="en-IN" sz="2400"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29471079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IN" b="1" dirty="0" smtClean="0"/>
              <a:t>Stages of Fatigue</a:t>
            </a: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369606"/>
            <a:ext cx="8229600" cy="858420"/>
          </a:xfrm>
        </p:spPr>
        <p:txBody>
          <a:bodyPr/>
          <a:lstStyle/>
          <a:p>
            <a:r>
              <a:rPr lang="en-IN" sz="2400" dirty="0"/>
              <a:t>The process until a component finally fails under repeated loading can be divided into three stages</a:t>
            </a:r>
            <a:r>
              <a:rPr lang="en-IN" sz="2400" dirty="0" smtClean="0"/>
              <a:t>:</a:t>
            </a:r>
          </a:p>
          <a:p>
            <a:endParaRPr lang="en-US" sz="2400" dirty="0"/>
          </a:p>
          <a:p>
            <a:pPr marL="457200" lvl="0" indent="-457200">
              <a:buFont typeface="+mj-lt"/>
              <a:buAutoNum type="arabicPeriod"/>
            </a:pPr>
            <a:r>
              <a:rPr lang="en-IN" sz="2400" dirty="0"/>
              <a:t>During a large number of cycles, the damage develops on the microscopic level and grows until a macroscopic crack is formed</a:t>
            </a:r>
            <a:r>
              <a:rPr lang="en-IN" sz="2400" dirty="0" smtClean="0"/>
              <a:t>.</a:t>
            </a:r>
          </a:p>
          <a:p>
            <a:pPr marL="457200" lvl="0" indent="-457200">
              <a:buFont typeface="+mj-lt"/>
              <a:buAutoNum type="arabicPeriod"/>
            </a:pPr>
            <a:endParaRPr lang="en-US" sz="2400" dirty="0"/>
          </a:p>
          <a:p>
            <a:pPr marL="457200" lvl="0" indent="-457200">
              <a:buFont typeface="+mj-lt"/>
              <a:buAutoNum type="arabicPeriod"/>
            </a:pPr>
            <a:r>
              <a:rPr lang="en-IN" sz="2400" dirty="0"/>
              <a:t>The macroscopic crack grows for each cycle until it reaches a critical length</a:t>
            </a:r>
            <a:r>
              <a:rPr lang="en-IN" sz="2400" dirty="0" smtClean="0"/>
              <a:t>.</a:t>
            </a:r>
          </a:p>
          <a:p>
            <a:pPr marL="457200" lvl="0" indent="-457200">
              <a:buFont typeface="+mj-lt"/>
              <a:buAutoNum type="arabicPeriod"/>
            </a:pPr>
            <a:endParaRPr lang="en-US" sz="2400" dirty="0"/>
          </a:p>
          <a:p>
            <a:pPr marL="457200" lvl="0" indent="-457200">
              <a:buFont typeface="+mj-lt"/>
              <a:buAutoNum type="arabicPeriod"/>
            </a:pPr>
            <a:r>
              <a:rPr lang="en-IN" sz="2400" dirty="0"/>
              <a:t>The cracked component breaks because it can no longer sustain the peak load.</a:t>
            </a:r>
            <a:endParaRPr lang="en-US" sz="2400" dirty="0"/>
          </a:p>
          <a:p>
            <a:r>
              <a:rPr lang="en-US" sz="2800" dirty="0" smtClean="0"/>
              <a:t> </a:t>
            </a:r>
            <a:endParaRPr lang="en-IN" sz="2800"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1134443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IN" b="1" dirty="0"/>
              <a:t>Fatigue Variables</a:t>
            </a:r>
            <a:r>
              <a:rPr lang="en-US" dirty="0"/>
              <a:t/>
            </a:r>
            <a:br>
              <a:rPr lang="en-US" dirty="0"/>
            </a:b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369606"/>
            <a:ext cx="8229600" cy="858420"/>
          </a:xfrm>
        </p:spPr>
        <p:txBody>
          <a:bodyPr/>
          <a:lstStyle/>
          <a:p>
            <a:pPr algn="just"/>
            <a:r>
              <a:rPr lang="en-IN" sz="2400" dirty="0"/>
              <a:t>Under the influence of a </a:t>
            </a:r>
            <a:r>
              <a:rPr lang="en-IN" sz="2400" dirty="0" err="1"/>
              <a:t>nonconstant</a:t>
            </a:r>
            <a:r>
              <a:rPr lang="en-IN" sz="2400" dirty="0"/>
              <a:t> external load, the state in the material also varies with time. </a:t>
            </a:r>
            <a:endParaRPr lang="en-IN" sz="2400" dirty="0" smtClean="0"/>
          </a:p>
          <a:p>
            <a:pPr algn="just"/>
            <a:endParaRPr lang="en-IN" sz="2400" dirty="0"/>
          </a:p>
          <a:p>
            <a:pPr algn="just"/>
            <a:r>
              <a:rPr lang="en-IN" sz="2400" dirty="0" smtClean="0"/>
              <a:t>The </a:t>
            </a:r>
            <a:r>
              <a:rPr lang="en-IN" sz="2400" dirty="0"/>
              <a:t>state at a point in the material can be described by many different variables such as stress, strain, or energy dissipation. </a:t>
            </a:r>
            <a:endParaRPr lang="en-IN" sz="2400" dirty="0" smtClean="0"/>
          </a:p>
          <a:p>
            <a:pPr algn="just"/>
            <a:endParaRPr lang="en-IN" sz="2400" dirty="0"/>
          </a:p>
          <a:p>
            <a:pPr algn="just"/>
            <a:r>
              <a:rPr lang="en-IN" sz="2400" dirty="0" smtClean="0"/>
              <a:t>The </a:t>
            </a:r>
            <a:r>
              <a:rPr lang="en-IN" sz="2400" dirty="0"/>
              <a:t>fatigue process is typically viewed as controlled by a specific such variable. </a:t>
            </a:r>
            <a:endParaRPr lang="en-IN" sz="2400" dirty="0" smtClean="0"/>
          </a:p>
          <a:p>
            <a:pPr algn="just"/>
            <a:endParaRPr lang="en-IN" sz="2400" dirty="0"/>
          </a:p>
          <a:p>
            <a:pPr algn="just"/>
            <a:r>
              <a:rPr lang="en-IN" sz="2400" dirty="0" smtClean="0"/>
              <a:t>A </a:t>
            </a:r>
            <a:r>
              <a:rPr lang="en-IN" sz="2400" dirty="0"/>
              <a:t>load cycle is defined as the duration from one peak in the studied variable to the next peak. </a:t>
            </a:r>
            <a:endParaRPr lang="en-IN" sz="2400" b="0" i="0" dirty="0"/>
          </a:p>
          <a:p>
            <a:pPr algn="just"/>
            <a:endParaRPr lang="en-IN" sz="2400"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8637336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519348" y="4609194"/>
            <a:ext cx="8229600" cy="858420"/>
          </a:xfrm>
        </p:spPr>
        <p:txBody>
          <a:bodyPr/>
          <a:lstStyle/>
          <a:p>
            <a:r>
              <a:rPr lang="en-IN" sz="2400" dirty="0"/>
              <a:t>The stress varies between a maximum stress, </a:t>
            </a:r>
            <a:r>
              <a:rPr lang="en-IN" sz="2400" dirty="0" err="1"/>
              <a:t>σ</a:t>
            </a:r>
            <a:r>
              <a:rPr lang="en-IN" sz="2400" baseline="-25000" dirty="0" err="1"/>
              <a:t>max</a:t>
            </a:r>
            <a:r>
              <a:rPr lang="en-IN" sz="2400" dirty="0"/>
              <a:t> , and a minimum stress, </a:t>
            </a:r>
            <a:r>
              <a:rPr lang="en-IN" sz="2400" dirty="0" err="1"/>
              <a:t>σ</a:t>
            </a:r>
            <a:r>
              <a:rPr lang="en-IN" sz="2400" baseline="-25000" dirty="0" err="1"/>
              <a:t>min</a:t>
            </a:r>
            <a:r>
              <a:rPr lang="en-IN" sz="2400" dirty="0"/>
              <a:t> , during a load cycle. In the field of fatigue, the variation in stress is often defined using the stress amplitude, </a:t>
            </a:r>
            <a:r>
              <a:rPr lang="en-IN" sz="2400" dirty="0" err="1"/>
              <a:t>σ</a:t>
            </a:r>
            <a:r>
              <a:rPr lang="en-IN" sz="2400" baseline="-25000" dirty="0" err="1"/>
              <a:t>a</a:t>
            </a:r>
            <a:r>
              <a:rPr lang="en-IN" sz="2400" dirty="0"/>
              <a:t> , and the mean stress, </a:t>
            </a:r>
            <a:r>
              <a:rPr lang="en-IN" sz="2400" dirty="0" err="1"/>
              <a:t>σ</a:t>
            </a:r>
            <a:r>
              <a:rPr lang="en-IN" sz="2400" baseline="-25000" dirty="0" err="1"/>
              <a:t>max</a:t>
            </a:r>
            <a:r>
              <a:rPr lang="en-IN" sz="2400" dirty="0"/>
              <a:t>. Further, variables defining the stress range, </a:t>
            </a:r>
            <a:r>
              <a:rPr lang="en-IN" sz="2400" dirty="0" err="1"/>
              <a:t>Δσ</a:t>
            </a:r>
            <a:r>
              <a:rPr lang="en-IN" sz="2400" dirty="0"/>
              <a:t>, and the R-value are frequently used to describe a stress cycle.</a:t>
            </a:r>
            <a:endParaRPr lang="en-IN" sz="2400"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pic>
        <p:nvPicPr>
          <p:cNvPr id="16" name="Picture 15" descr="Figure depicting common variables that are used to predict material fatigue."/>
          <p:cNvPicPr/>
          <p:nvPr/>
        </p:nvPicPr>
        <p:blipFill>
          <a:blip r:embed="rId2">
            <a:extLst>
              <a:ext uri="{28A0092B-C50C-407E-A947-70E740481C1C}">
                <a14:useLocalDpi xmlns:a14="http://schemas.microsoft.com/office/drawing/2010/main" val="0"/>
              </a:ext>
            </a:extLst>
          </a:blip>
          <a:srcRect/>
          <a:stretch>
            <a:fillRect/>
          </a:stretch>
        </p:blipFill>
        <p:spPr bwMode="auto">
          <a:xfrm>
            <a:off x="1004805" y="1123761"/>
            <a:ext cx="6527165" cy="3276600"/>
          </a:xfrm>
          <a:prstGeom prst="rect">
            <a:avLst/>
          </a:prstGeom>
          <a:noFill/>
          <a:ln>
            <a:noFill/>
          </a:ln>
        </p:spPr>
      </p:pic>
    </p:spTree>
    <p:extLst>
      <p:ext uri="{BB962C8B-B14F-4D97-AF65-F5344CB8AC3E}">
        <p14:creationId xmlns:p14="http://schemas.microsoft.com/office/powerpoint/2010/main" val="31592082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401782" y="1369606"/>
                <a:ext cx="8229600" cy="858420"/>
              </a:xfrm>
            </p:spPr>
            <p:txBody>
              <a:bodyPr/>
              <a:lstStyle/>
              <a:p>
                <a:r>
                  <a:rPr lang="en-IN" sz="2400" dirty="0"/>
                  <a:t>The relation between the different fatigue stress variables </a:t>
                </a:r>
                <a:r>
                  <a:rPr lang="en-IN" sz="2400" dirty="0" smtClean="0"/>
                  <a:t>is</a:t>
                </a:r>
              </a:p>
              <a:p>
                <a:endParaRPr lang="en-US" sz="2400" dirty="0"/>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IN" sz="2400">
                              <a:latin typeface="Cambria Math" panose="02040503050406030204" pitchFamily="18" charset="0"/>
                            </a:rPr>
                            <m:t>𝜎</m:t>
                          </m:r>
                        </m:e>
                        <m:sub>
                          <m:r>
                            <a:rPr lang="en-IN" sz="2400">
                              <a:latin typeface="Cambria Math" panose="02040503050406030204" pitchFamily="18" charset="0"/>
                            </a:rPr>
                            <m:t>𝑚</m:t>
                          </m:r>
                        </m:sub>
                      </m:sSub>
                      <m:r>
                        <a:rPr lang="en-IN" sz="2400">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IN" sz="2400">
                                  <a:latin typeface="Cambria Math" panose="02040503050406030204" pitchFamily="18" charset="0"/>
                                </a:rPr>
                                <m:t>𝜎</m:t>
                              </m:r>
                            </m:e>
                            <m:sub>
                              <m:r>
                                <a:rPr lang="en-IN" sz="2400">
                                  <a:latin typeface="Cambria Math" panose="02040503050406030204" pitchFamily="18" charset="0"/>
                                </a:rPr>
                                <m:t>𝑚𝑎𝑥</m:t>
                              </m:r>
                            </m:sub>
                          </m:sSub>
                          <m:r>
                            <a:rPr lang="en-IN" sz="2400">
                              <a:latin typeface="Cambria Math" panose="02040503050406030204" pitchFamily="18" charset="0"/>
                            </a:rPr>
                            <m:t>+</m:t>
                          </m:r>
                          <m:sSub>
                            <m:sSubPr>
                              <m:ctrlPr>
                                <a:rPr lang="en-US" sz="2400" i="1">
                                  <a:latin typeface="Cambria Math" panose="02040503050406030204" pitchFamily="18" charset="0"/>
                                </a:rPr>
                              </m:ctrlPr>
                            </m:sSubPr>
                            <m:e>
                              <m:r>
                                <a:rPr lang="en-IN" sz="2400">
                                  <a:latin typeface="Cambria Math" panose="02040503050406030204" pitchFamily="18" charset="0"/>
                                </a:rPr>
                                <m:t>𝜎</m:t>
                              </m:r>
                            </m:e>
                            <m:sub>
                              <m:r>
                                <a:rPr lang="en-IN" sz="2400">
                                  <a:latin typeface="Cambria Math" panose="02040503050406030204" pitchFamily="18" charset="0"/>
                                </a:rPr>
                                <m:t>𝑚𝑖𝑛</m:t>
                              </m:r>
                            </m:sub>
                          </m:sSub>
                        </m:num>
                        <m:den>
                          <m:r>
                            <a:rPr lang="en-IN" sz="2400">
                              <a:latin typeface="Cambria Math" panose="02040503050406030204" pitchFamily="18" charset="0"/>
                            </a:rPr>
                            <m:t>2</m:t>
                          </m:r>
                        </m:den>
                      </m:f>
                    </m:oMath>
                  </m:oMathPara>
                </a14:m>
                <a:endParaRPr lang="en-US" sz="2400" dirty="0" smtClean="0"/>
              </a:p>
              <a:p>
                <a:endParaRPr lang="en-US" sz="2400" dirty="0"/>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IN" sz="2400">
                              <a:latin typeface="Cambria Math" panose="02040503050406030204" pitchFamily="18" charset="0"/>
                            </a:rPr>
                            <m:t>𝜎</m:t>
                          </m:r>
                        </m:e>
                        <m:sub>
                          <m:r>
                            <a:rPr lang="en-IN" sz="2400">
                              <a:latin typeface="Cambria Math" panose="02040503050406030204" pitchFamily="18" charset="0"/>
                            </a:rPr>
                            <m:t>𝑎</m:t>
                          </m:r>
                        </m:sub>
                      </m:sSub>
                      <m:r>
                        <a:rPr lang="en-IN" sz="2400">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IN" sz="2400">
                                  <a:latin typeface="Cambria Math" panose="02040503050406030204" pitchFamily="18" charset="0"/>
                                </a:rPr>
                                <m:t>𝜎</m:t>
                              </m:r>
                            </m:e>
                            <m:sub>
                              <m:r>
                                <a:rPr lang="en-IN" sz="2400">
                                  <a:latin typeface="Cambria Math" panose="02040503050406030204" pitchFamily="18" charset="0"/>
                                </a:rPr>
                                <m:t>𝑚𝑎𝑥</m:t>
                              </m:r>
                            </m:sub>
                          </m:sSub>
                          <m:r>
                            <a:rPr lang="en-IN" sz="2400">
                              <a:latin typeface="Cambria Math" panose="02040503050406030204" pitchFamily="18" charset="0"/>
                            </a:rPr>
                            <m:t>−</m:t>
                          </m:r>
                          <m:sSub>
                            <m:sSubPr>
                              <m:ctrlPr>
                                <a:rPr lang="en-US" sz="2400" i="1">
                                  <a:latin typeface="Cambria Math" panose="02040503050406030204" pitchFamily="18" charset="0"/>
                                </a:rPr>
                              </m:ctrlPr>
                            </m:sSubPr>
                            <m:e>
                              <m:r>
                                <a:rPr lang="en-IN" sz="2400">
                                  <a:latin typeface="Cambria Math" panose="02040503050406030204" pitchFamily="18" charset="0"/>
                                </a:rPr>
                                <m:t>𝜎</m:t>
                              </m:r>
                            </m:e>
                            <m:sub>
                              <m:r>
                                <a:rPr lang="en-IN" sz="2400">
                                  <a:latin typeface="Cambria Math" panose="02040503050406030204" pitchFamily="18" charset="0"/>
                                </a:rPr>
                                <m:t>𝑚𝑖𝑛</m:t>
                              </m:r>
                            </m:sub>
                          </m:sSub>
                        </m:num>
                        <m:den>
                          <m:r>
                            <a:rPr lang="en-IN" sz="2400">
                              <a:latin typeface="Cambria Math" panose="02040503050406030204" pitchFamily="18" charset="0"/>
                            </a:rPr>
                            <m:t>2</m:t>
                          </m:r>
                        </m:den>
                      </m:f>
                    </m:oMath>
                  </m:oMathPara>
                </a14:m>
                <a:endParaRPr lang="en-US" sz="2400" dirty="0" smtClean="0"/>
              </a:p>
              <a:p>
                <a:endParaRPr lang="en-US" sz="2400" dirty="0"/>
              </a:p>
              <a:p>
                <a:pPr/>
                <a14:m>
                  <m:oMathPara xmlns:m="http://schemas.openxmlformats.org/officeDocument/2006/math">
                    <m:oMathParaPr>
                      <m:jc m:val="centerGroup"/>
                    </m:oMathParaPr>
                    <m:oMath xmlns:m="http://schemas.openxmlformats.org/officeDocument/2006/math">
                      <m:r>
                        <a:rPr lang="en-IN" sz="2400">
                          <a:latin typeface="Cambria Math" panose="02040503050406030204" pitchFamily="18" charset="0"/>
                        </a:rPr>
                        <m:t>∆</m:t>
                      </m:r>
                      <m:r>
                        <a:rPr lang="en-IN" sz="2400">
                          <a:latin typeface="Cambria Math" panose="02040503050406030204" pitchFamily="18" charset="0"/>
                        </a:rPr>
                        <m:t>𝜎</m:t>
                      </m:r>
                      <m:r>
                        <a:rPr lang="en-IN" sz="2400">
                          <a:latin typeface="Cambria Math" panose="02040503050406030204" pitchFamily="18" charset="0"/>
                        </a:rPr>
                        <m:t>=</m:t>
                      </m:r>
                      <m:sSub>
                        <m:sSubPr>
                          <m:ctrlPr>
                            <a:rPr lang="en-US" sz="2400" i="1">
                              <a:latin typeface="Cambria Math" panose="02040503050406030204" pitchFamily="18" charset="0"/>
                            </a:rPr>
                          </m:ctrlPr>
                        </m:sSubPr>
                        <m:e>
                          <m:r>
                            <a:rPr lang="en-IN" sz="2400">
                              <a:latin typeface="Cambria Math" panose="02040503050406030204" pitchFamily="18" charset="0"/>
                            </a:rPr>
                            <m:t>𝜎</m:t>
                          </m:r>
                        </m:e>
                        <m:sub>
                          <m:r>
                            <a:rPr lang="en-IN" sz="2400">
                              <a:latin typeface="Cambria Math" panose="02040503050406030204" pitchFamily="18" charset="0"/>
                            </a:rPr>
                            <m:t>𝑚𝑎𝑥</m:t>
                          </m:r>
                        </m:sub>
                      </m:sSub>
                      <m:r>
                        <a:rPr lang="en-IN" sz="2400">
                          <a:latin typeface="Cambria Math" panose="02040503050406030204" pitchFamily="18" charset="0"/>
                        </a:rPr>
                        <m:t>−</m:t>
                      </m:r>
                      <m:sSub>
                        <m:sSubPr>
                          <m:ctrlPr>
                            <a:rPr lang="en-US" sz="2400" i="1">
                              <a:latin typeface="Cambria Math" panose="02040503050406030204" pitchFamily="18" charset="0"/>
                            </a:rPr>
                          </m:ctrlPr>
                        </m:sSubPr>
                        <m:e>
                          <m:r>
                            <a:rPr lang="en-IN" sz="2400">
                              <a:latin typeface="Cambria Math" panose="02040503050406030204" pitchFamily="18" charset="0"/>
                            </a:rPr>
                            <m:t>𝜎</m:t>
                          </m:r>
                        </m:e>
                        <m:sub>
                          <m:r>
                            <a:rPr lang="en-IN" sz="2400">
                              <a:latin typeface="Cambria Math" panose="02040503050406030204" pitchFamily="18" charset="0"/>
                            </a:rPr>
                            <m:t>𝑚𝑖𝑛</m:t>
                          </m:r>
                        </m:sub>
                      </m:sSub>
                    </m:oMath>
                  </m:oMathPara>
                </a14:m>
                <a:endParaRPr lang="en-US" sz="2400" dirty="0" smtClean="0"/>
              </a:p>
              <a:p>
                <a:endParaRPr lang="en-US" sz="2400" dirty="0"/>
              </a:p>
              <a:p>
                <a:pPr/>
                <a14:m>
                  <m:oMathPara xmlns:m="http://schemas.openxmlformats.org/officeDocument/2006/math">
                    <m:oMathParaPr>
                      <m:jc m:val="centerGroup"/>
                    </m:oMathParaPr>
                    <m:oMath xmlns:m="http://schemas.openxmlformats.org/officeDocument/2006/math">
                      <m:r>
                        <a:rPr lang="en-IN" sz="2400">
                          <a:latin typeface="Cambria Math" panose="02040503050406030204" pitchFamily="18" charset="0"/>
                        </a:rPr>
                        <m:t>𝑅</m:t>
                      </m:r>
                      <m:r>
                        <a:rPr lang="en-IN" sz="2400">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IN" sz="2400">
                                  <a:latin typeface="Cambria Math" panose="02040503050406030204" pitchFamily="18" charset="0"/>
                                </a:rPr>
                                <m:t>𝜎</m:t>
                              </m:r>
                            </m:e>
                            <m:sub>
                              <m:r>
                                <a:rPr lang="en-IN" sz="2400">
                                  <a:latin typeface="Cambria Math" panose="02040503050406030204" pitchFamily="18" charset="0"/>
                                </a:rPr>
                                <m:t>𝑚𝑖𝑛</m:t>
                              </m:r>
                            </m:sub>
                          </m:sSub>
                        </m:num>
                        <m:den>
                          <m:sSub>
                            <m:sSubPr>
                              <m:ctrlPr>
                                <a:rPr lang="en-US" sz="2400" i="1">
                                  <a:latin typeface="Cambria Math" panose="02040503050406030204" pitchFamily="18" charset="0"/>
                                </a:rPr>
                              </m:ctrlPr>
                            </m:sSubPr>
                            <m:e>
                              <m:r>
                                <a:rPr lang="en-IN" sz="2400">
                                  <a:latin typeface="Cambria Math" panose="02040503050406030204" pitchFamily="18" charset="0"/>
                                </a:rPr>
                                <m:t>𝜎</m:t>
                              </m:r>
                            </m:e>
                            <m:sub>
                              <m:r>
                                <a:rPr lang="en-IN" sz="2400">
                                  <a:latin typeface="Cambria Math" panose="02040503050406030204" pitchFamily="18" charset="0"/>
                                </a:rPr>
                                <m:t>𝑚𝑎𝑥</m:t>
                              </m:r>
                            </m:sub>
                          </m:sSub>
                        </m:den>
                      </m:f>
                    </m:oMath>
                  </m:oMathPara>
                </a14:m>
                <a:endParaRPr lang="en-US" sz="2400" dirty="0"/>
              </a:p>
              <a:p>
                <a:r>
                  <a:rPr lang="en-US" sz="2800" dirty="0" smtClean="0"/>
                  <a:t> </a:t>
                </a:r>
                <a:endParaRPr lang="en-IN" sz="2800"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401782" y="1369606"/>
                <a:ext cx="8229600" cy="858420"/>
              </a:xfrm>
              <a:blipFill>
                <a:blip r:embed="rId2"/>
                <a:stretch>
                  <a:fillRect l="-1185" t="-13571" b="-340000"/>
                </a:stretch>
              </a:blipFill>
            </p:spPr>
            <p:txBody>
              <a:bodyPr/>
              <a:lstStyle/>
              <a:p>
                <a:r>
                  <a:rPr lang="en-US">
                    <a:noFill/>
                  </a:rPr>
                  <a:t> </a:t>
                </a:r>
              </a:p>
            </p:txBody>
          </p:sp>
        </mc:Fallback>
      </mc:AlternateContent>
    </p:spTree>
    <p:extLst>
      <p:ext uri="{BB962C8B-B14F-4D97-AF65-F5344CB8AC3E}">
        <p14:creationId xmlns:p14="http://schemas.microsoft.com/office/powerpoint/2010/main" val="31366939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US" b="1" dirty="0"/>
              <a:t>Creep</a:t>
            </a: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630863"/>
            <a:ext cx="8229600" cy="858420"/>
          </a:xfrm>
        </p:spPr>
        <p:txBody>
          <a:bodyPr/>
          <a:lstStyle/>
          <a:p>
            <a:r>
              <a:rPr lang="en-US" sz="2400" dirty="0"/>
              <a:t>Creep is the time-dependent deformation below the strength of the material yield of a material under constant stress</a:t>
            </a:r>
            <a:r>
              <a:rPr lang="en-US" sz="2400" dirty="0" smtClean="0"/>
              <a:t>.</a:t>
            </a:r>
          </a:p>
          <a:p>
            <a:endParaRPr lang="en-US" sz="2400" dirty="0"/>
          </a:p>
          <a:p>
            <a:r>
              <a:rPr lang="en-US" sz="2400" dirty="0"/>
              <a:t>It is a high-temperature gradual deformation due to continual stress. </a:t>
            </a:r>
            <a:endParaRPr lang="en-US" sz="2400" dirty="0" smtClean="0"/>
          </a:p>
          <a:p>
            <a:endParaRPr lang="en-US" sz="2400" dirty="0"/>
          </a:p>
          <a:p>
            <a:r>
              <a:rPr lang="en-US" sz="2400" dirty="0" smtClean="0"/>
              <a:t>“</a:t>
            </a:r>
            <a:r>
              <a:rPr lang="en-US" sz="2400" dirty="0"/>
              <a:t>High temperature” is a relative term that depends on the materials involved. </a:t>
            </a:r>
            <a:endParaRPr lang="en-US" sz="2400" dirty="0" smtClean="0"/>
          </a:p>
          <a:p>
            <a:endParaRPr lang="en-US" sz="2400" dirty="0"/>
          </a:p>
          <a:p>
            <a:endParaRPr lang="en-US" sz="2400" dirty="0" smtClean="0"/>
          </a:p>
          <a:p>
            <a:r>
              <a:rPr lang="en-US" sz="2400" dirty="0" smtClean="0"/>
              <a:t>Creep </a:t>
            </a:r>
            <a:r>
              <a:rPr lang="en-US" sz="2400" dirty="0"/>
              <a:t>rates are essential for evaluating boiler materials, gas turbines, jet engines, sheets, or any high-temperature application. Understanding the high-temperature </a:t>
            </a:r>
            <a:r>
              <a:rPr lang="en-US" sz="2400" dirty="0" err="1"/>
              <a:t>behaviour</a:t>
            </a:r>
            <a:r>
              <a:rPr lang="en-US" sz="2400" dirty="0"/>
              <a:t> of metals helps design systems that are resistant to failure.</a:t>
            </a:r>
          </a:p>
          <a:p>
            <a:pPr algn="just"/>
            <a:endParaRPr lang="en-IN" sz="2400"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3686929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1731"/>
            <a:ext cx="8229600" cy="528496"/>
          </a:xfrm>
        </p:spPr>
        <p:txBody>
          <a:bodyPr/>
          <a:lstStyle/>
          <a:p>
            <a:pPr algn="ctr"/>
            <a:r>
              <a:rPr lang="en-US" b="1" dirty="0" smtClean="0"/>
              <a:t>Strain </a:t>
            </a:r>
            <a:r>
              <a:rPr lang="en-IN" sz="2800" b="1" dirty="0" smtClean="0"/>
              <a:t/>
            </a:r>
            <a:br>
              <a:rPr lang="en-IN" sz="2800" b="1" dirty="0" smtClean="0"/>
            </a:br>
            <a:r>
              <a:rPr lang="en-IN" sz="2800" b="1" dirty="0"/>
              <a:t/>
            </a:r>
            <a:br>
              <a:rPr lang="en-IN" sz="2800" b="1" dirty="0"/>
            </a:br>
            <a:endParaRPr lang="en-IN" sz="2800" b="1"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401782" y="1572806"/>
                <a:ext cx="8229600" cy="858420"/>
              </a:xfrm>
            </p:spPr>
            <p:txBody>
              <a:bodyPr/>
              <a:lstStyle/>
              <a:p>
                <a:r>
                  <a:rPr lang="en-US" sz="2400" dirty="0"/>
                  <a:t>Strain is the amount of deformation experienced by the body in the direction of force applied, divided by the initial dimensions of the body</a:t>
                </a:r>
                <a:r>
                  <a:rPr lang="en-US" sz="2400" dirty="0" smtClean="0"/>
                  <a:t>.</a:t>
                </a:r>
              </a:p>
              <a:p>
                <a:endParaRPr lang="en-IN" sz="2400" dirty="0"/>
              </a:p>
              <a:p>
                <a:r>
                  <a:rPr lang="en-US" sz="2400" dirty="0"/>
                  <a:t>The following equation gives the relation for deformation in terms of the length of a solid</a:t>
                </a:r>
                <a:r>
                  <a:rPr lang="en-US" sz="2400" dirty="0" smtClean="0"/>
                  <a:t>:</a:t>
                </a:r>
              </a:p>
              <a:p>
                <a:endParaRPr lang="en-IN" sz="2400" dirty="0"/>
              </a:p>
              <a:p>
                <a:pPr/>
                <a14:m>
                  <m:oMathPara xmlns:m="http://schemas.openxmlformats.org/officeDocument/2006/math">
                    <m:oMathParaPr>
                      <m:jc m:val="centerGroup"/>
                    </m:oMathParaPr>
                    <m:oMath xmlns:m="http://schemas.openxmlformats.org/officeDocument/2006/math">
                      <m:r>
                        <m:rPr>
                          <m:sty m:val="p"/>
                        </m:rPr>
                        <a:rPr lang="en-US" sz="2400">
                          <a:latin typeface="Cambria Math" panose="02040503050406030204" pitchFamily="18" charset="0"/>
                        </a:rPr>
                        <m:t>ϵ</m:t>
                      </m:r>
                      <m:r>
                        <a:rPr lang="en-US" sz="2400">
                          <a:latin typeface="Cambria Math" panose="02040503050406030204" pitchFamily="18" charset="0"/>
                        </a:rPr>
                        <m:t>=</m:t>
                      </m:r>
                      <m:f>
                        <m:fPr>
                          <m:ctrlPr>
                            <a:rPr lang="en-IN" sz="2400" i="1">
                              <a:latin typeface="Cambria Math" panose="02040503050406030204" pitchFamily="18" charset="0"/>
                            </a:rPr>
                          </m:ctrlPr>
                        </m:fPr>
                        <m:num>
                          <m:r>
                            <m:rPr>
                              <m:sty m:val="p"/>
                            </m:rPr>
                            <a:rPr lang="en-US" sz="2400">
                              <a:latin typeface="Cambria Math" panose="02040503050406030204" pitchFamily="18" charset="0"/>
                            </a:rPr>
                            <m:t>δl</m:t>
                          </m:r>
                        </m:num>
                        <m:den>
                          <m:r>
                            <m:rPr>
                              <m:sty m:val="p"/>
                            </m:rPr>
                            <a:rPr lang="en-US" sz="2400">
                              <a:latin typeface="Cambria Math" panose="02040503050406030204" pitchFamily="18" charset="0"/>
                            </a:rPr>
                            <m:t>L</m:t>
                          </m:r>
                        </m:den>
                      </m:f>
                    </m:oMath>
                  </m:oMathPara>
                </a14:m>
                <a:endParaRPr lang="en-IN" sz="2400" dirty="0" smtClean="0"/>
              </a:p>
              <a:p>
                <a:endParaRPr lang="en-IN" sz="2400" dirty="0"/>
              </a:p>
              <a:p>
                <a:r>
                  <a:rPr lang="en-US" sz="2400" dirty="0"/>
                  <a:t>where, ϵ is the strain due to stress applied, </a:t>
                </a:r>
                <a:r>
                  <a:rPr lang="en-US" sz="2400" dirty="0" err="1"/>
                  <a:t>δl</a:t>
                </a:r>
                <a:r>
                  <a:rPr lang="en-US" sz="2400" dirty="0"/>
                  <a:t> is the change in length and L is the original length of the material. </a:t>
                </a:r>
                <a:endParaRPr lang="en-IN" sz="2400"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401782" y="1572806"/>
                <a:ext cx="8229600" cy="858420"/>
              </a:xfrm>
              <a:blipFill>
                <a:blip r:embed="rId2"/>
                <a:stretch>
                  <a:fillRect l="-1185" t="-13475" r="-1333" b="-375177"/>
                </a:stretch>
              </a:blipFill>
            </p:spPr>
            <p:txBody>
              <a:bodyPr/>
              <a:lstStyle/>
              <a:p>
                <a:r>
                  <a:rPr lang="en-IN">
                    <a:noFill/>
                  </a:rPr>
                  <a:t> </a:t>
                </a:r>
              </a:p>
            </p:txBody>
          </p:sp>
        </mc:Fallback>
      </mc:AlternateContent>
    </p:spTree>
    <p:extLst>
      <p:ext uri="{BB962C8B-B14F-4D97-AF65-F5344CB8AC3E}">
        <p14:creationId xmlns:p14="http://schemas.microsoft.com/office/powerpoint/2010/main" val="23803907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US" b="1" dirty="0" smtClean="0"/>
              <a:t>Stages of Creep</a:t>
            </a: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565549"/>
            <a:ext cx="8229600" cy="858420"/>
          </a:xfrm>
        </p:spPr>
        <p:txBody>
          <a:bodyPr/>
          <a:lstStyle/>
          <a:p>
            <a:pPr marL="342900" lvl="0" indent="-342900">
              <a:buFont typeface="Arial" panose="020B0604020202020204" pitchFamily="34" charset="0"/>
              <a:buChar char="•"/>
            </a:pPr>
            <a:r>
              <a:rPr lang="en-IN" sz="2400" dirty="0"/>
              <a:t>Primary or Stage I</a:t>
            </a:r>
            <a:endParaRPr lang="en-US" sz="2400" dirty="0"/>
          </a:p>
          <a:p>
            <a:pPr marL="342900" lvl="0" indent="-342900">
              <a:buFont typeface="Arial" panose="020B0604020202020204" pitchFamily="34" charset="0"/>
              <a:buChar char="•"/>
            </a:pPr>
            <a:r>
              <a:rPr lang="en-IN" sz="2400" dirty="0"/>
              <a:t>Secondary or Stage II</a:t>
            </a:r>
            <a:endParaRPr lang="en-US" sz="2400" dirty="0"/>
          </a:p>
          <a:p>
            <a:pPr marL="342900" lvl="0" indent="-342900">
              <a:buFont typeface="Arial" panose="020B0604020202020204" pitchFamily="34" charset="0"/>
              <a:buChar char="•"/>
            </a:pPr>
            <a:r>
              <a:rPr lang="en-IN" sz="2400" dirty="0"/>
              <a:t>Tertiary or Stage III</a:t>
            </a:r>
            <a:endParaRPr lang="en-US" sz="2400" dirty="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pic>
        <p:nvPicPr>
          <p:cNvPr id="4" name="Picture 3" descr="https://www.pipingmart.com/blog/wp-content/uploads/2021/03/What-is-the-Creep-in-Material.jpg"/>
          <p:cNvPicPr/>
          <p:nvPr/>
        </p:nvPicPr>
        <p:blipFill rotWithShape="1">
          <a:blip r:embed="rId2">
            <a:extLst>
              <a:ext uri="{28A0092B-C50C-407E-A947-70E740481C1C}">
                <a14:useLocalDpi xmlns:a14="http://schemas.microsoft.com/office/drawing/2010/main" val="0"/>
              </a:ext>
            </a:extLst>
          </a:blip>
          <a:srcRect l="2308" b="20668"/>
          <a:stretch/>
        </p:blipFill>
        <p:spPr bwMode="auto">
          <a:xfrm>
            <a:off x="1021442" y="2994614"/>
            <a:ext cx="6868523" cy="326249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444671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369606"/>
            <a:ext cx="8229600" cy="858420"/>
          </a:xfrm>
        </p:spPr>
        <p:txBody>
          <a:bodyPr/>
          <a:lstStyle/>
          <a:p>
            <a:r>
              <a:rPr lang="en-IN" sz="2400" dirty="0"/>
              <a:t>In Stage I or Primary Creep occurs at the beginning of the tests, and creeping is mostly transient, not steady. </a:t>
            </a:r>
            <a:r>
              <a:rPr lang="en-IN" sz="2400" dirty="0" smtClean="0"/>
              <a:t>Resistance </a:t>
            </a:r>
            <a:r>
              <a:rPr lang="en-IN" sz="2400" dirty="0"/>
              <a:t>to creep progress until Stage II. </a:t>
            </a:r>
            <a:endParaRPr lang="en-IN" sz="2400" dirty="0" smtClean="0"/>
          </a:p>
          <a:p>
            <a:endParaRPr lang="en-IN" sz="2400" dirty="0"/>
          </a:p>
          <a:p>
            <a:r>
              <a:rPr lang="en-IN" sz="2400" dirty="0" smtClean="0"/>
              <a:t>In </a:t>
            </a:r>
            <a:r>
              <a:rPr lang="en-IN" sz="2400" dirty="0"/>
              <a:t>Stage II or Secondary Creep, the quality of Creep is more or less constant. This stage is known as a steady-state Creep. </a:t>
            </a:r>
            <a:endParaRPr lang="en-IN" sz="2400" dirty="0" smtClean="0"/>
          </a:p>
          <a:p>
            <a:endParaRPr lang="en-IN" sz="2400" dirty="0"/>
          </a:p>
          <a:p>
            <a:r>
              <a:rPr lang="en-IN" sz="2400" dirty="0" smtClean="0"/>
              <a:t>In </a:t>
            </a:r>
            <a:r>
              <a:rPr lang="en-IN" sz="2400" dirty="0"/>
              <a:t>Stage III or Tertiary Creep, the creeping rate begins to accelerate as the specimen’s cross-section area decreases due to nesting or internal nesting and decreases its practical size. </a:t>
            </a:r>
            <a:endParaRPr lang="en-IN" sz="2400" dirty="0" smtClean="0"/>
          </a:p>
          <a:p>
            <a:endParaRPr lang="en-IN" sz="2400" dirty="0"/>
          </a:p>
          <a:p>
            <a:r>
              <a:rPr lang="en-IN" sz="2400" dirty="0" smtClean="0"/>
              <a:t>The </a:t>
            </a:r>
            <a:r>
              <a:rPr lang="en-IN" sz="2400" dirty="0"/>
              <a:t>fracture will occur if stage III is allowed to progress.</a:t>
            </a:r>
            <a:endParaRPr lang="en-US" sz="2400" dirty="0"/>
          </a:p>
          <a:p>
            <a:r>
              <a:rPr lang="en-US" sz="2800" dirty="0" smtClean="0"/>
              <a:t> </a:t>
            </a:r>
            <a:endParaRPr lang="en-IN" sz="2800"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5029189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527" y="946246"/>
            <a:ext cx="8229600" cy="528496"/>
          </a:xfrm>
        </p:spPr>
        <p:txBody>
          <a:bodyPr/>
          <a:lstStyle/>
          <a:p>
            <a:pPr algn="ctr"/>
            <a:r>
              <a:rPr lang="en-US" b="1" dirty="0"/>
              <a:t>Hardness </a:t>
            </a:r>
            <a:r>
              <a:rPr lang="en-US" dirty="0"/>
              <a:t/>
            </a:r>
            <a:br>
              <a:rPr lang="en-US" dirty="0"/>
            </a:b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678873" y="1951497"/>
            <a:ext cx="7578436" cy="858420"/>
          </a:xfrm>
        </p:spPr>
        <p:txBody>
          <a:bodyPr/>
          <a:lstStyle/>
          <a:p>
            <a:r>
              <a:rPr lang="en-US" sz="2400" dirty="0"/>
              <a:t>Hardness is defined by the resistance of a material to plastic deformation, usually by indentation. </a:t>
            </a:r>
            <a:endParaRPr lang="en-US" sz="2400" dirty="0" smtClean="0"/>
          </a:p>
          <a:p>
            <a:endParaRPr lang="en-US" sz="2400" dirty="0"/>
          </a:p>
          <a:p>
            <a:r>
              <a:rPr lang="en-US" sz="2400" dirty="0" smtClean="0"/>
              <a:t>This </a:t>
            </a:r>
            <a:r>
              <a:rPr lang="en-US" sz="2400" dirty="0"/>
              <a:t>also refers to the resistance to scratching, abrasion or cutting</a:t>
            </a:r>
            <a:r>
              <a:rPr lang="en-US" sz="2400" dirty="0" smtClean="0"/>
              <a:t>.</a:t>
            </a:r>
          </a:p>
          <a:p>
            <a:endParaRPr lang="en-US" sz="2400" dirty="0"/>
          </a:p>
          <a:p>
            <a:r>
              <a:rPr lang="en-US" sz="2400" dirty="0" smtClean="0"/>
              <a:t>There </a:t>
            </a:r>
            <a:r>
              <a:rPr lang="en-US" sz="2400" dirty="0"/>
              <a:t>are several globally approved tests to measure hardness</a:t>
            </a:r>
            <a:r>
              <a:rPr lang="en-US" sz="2400" dirty="0" smtClean="0"/>
              <a:t>.</a:t>
            </a:r>
          </a:p>
          <a:p>
            <a:pPr algn="just"/>
            <a:endParaRPr lang="en-IN" sz="2400"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13723980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369606"/>
            <a:ext cx="8229600" cy="858420"/>
          </a:xfrm>
        </p:spPr>
        <p:txBody>
          <a:bodyPr/>
          <a:lstStyle/>
          <a:p>
            <a:r>
              <a:rPr lang="en-US" sz="2400" dirty="0"/>
              <a:t>Hard materials are scratchproof. </a:t>
            </a:r>
            <a:endParaRPr lang="en-US" sz="2400" dirty="0" smtClean="0"/>
          </a:p>
          <a:p>
            <a:endParaRPr lang="en-US" sz="2400" dirty="0"/>
          </a:p>
          <a:p>
            <a:r>
              <a:rPr lang="en-US" sz="2400" dirty="0" smtClean="0"/>
              <a:t>Hardness </a:t>
            </a:r>
            <a:r>
              <a:rPr lang="en-US" sz="2400" dirty="0"/>
              <a:t>depends on the strength and the plasticity of the material. Higher the hardness, longer the lifetime of the material</a:t>
            </a:r>
            <a:r>
              <a:rPr lang="en-US" sz="2400" dirty="0" smtClean="0"/>
              <a:t>.</a:t>
            </a:r>
          </a:p>
          <a:p>
            <a:endParaRPr lang="en-US" sz="2400" dirty="0"/>
          </a:p>
          <a:p>
            <a:endParaRPr lang="en-US" sz="2400" dirty="0"/>
          </a:p>
          <a:p>
            <a:r>
              <a:rPr lang="en-US" sz="2400" dirty="0"/>
              <a:t>Examples of Hard </a:t>
            </a:r>
            <a:r>
              <a:rPr lang="en-US" sz="2400" dirty="0" smtClean="0"/>
              <a:t>Materials</a:t>
            </a:r>
          </a:p>
          <a:p>
            <a:endParaRPr lang="en-US" sz="2400" dirty="0"/>
          </a:p>
          <a:p>
            <a:r>
              <a:rPr lang="en-US" sz="2400" dirty="0"/>
              <a:t>Diamond which is an allotrope of carbon was considered as the hardest material on earth. It was used not only in jewelry manufacturing but also for various machinery. Diamond is also used to cut glasses, ceramic, etc.</a:t>
            </a:r>
          </a:p>
          <a:p>
            <a:r>
              <a:rPr lang="en-US" sz="2800" dirty="0" smtClean="0"/>
              <a:t> </a:t>
            </a:r>
            <a:endParaRPr lang="en-IN" sz="2800"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16249873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US" b="1" dirty="0"/>
              <a:t>Toughness</a:t>
            </a:r>
            <a:r>
              <a:rPr lang="en-US" dirty="0"/>
              <a:t/>
            </a:r>
            <a:br>
              <a:rPr lang="en-US" dirty="0"/>
            </a:b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798816"/>
            <a:ext cx="8229600" cy="858420"/>
          </a:xfrm>
        </p:spPr>
        <p:txBody>
          <a:bodyPr/>
          <a:lstStyle/>
          <a:p>
            <a:r>
              <a:rPr lang="en-US" sz="2400" dirty="0"/>
              <a:t>Toughness relates to the resistance of a material to fracturing; </a:t>
            </a:r>
            <a:endParaRPr lang="en-US" sz="2400" dirty="0" smtClean="0"/>
          </a:p>
          <a:p>
            <a:endParaRPr lang="en-US" sz="2400" dirty="0"/>
          </a:p>
          <a:p>
            <a:r>
              <a:rPr lang="en-US" sz="2400" dirty="0" smtClean="0"/>
              <a:t>this </a:t>
            </a:r>
            <a:r>
              <a:rPr lang="en-US" sz="2400" dirty="0"/>
              <a:t>depends on the energy absorbed during fracturing, which in turn depends on the size of the material. </a:t>
            </a:r>
            <a:endParaRPr lang="en-US" sz="2400" dirty="0" smtClean="0"/>
          </a:p>
          <a:p>
            <a:endParaRPr lang="en-US" sz="2400" dirty="0"/>
          </a:p>
          <a:p>
            <a:r>
              <a:rPr lang="en-US" sz="2400" dirty="0" smtClean="0"/>
              <a:t>The </a:t>
            </a:r>
            <a:r>
              <a:rPr lang="en-US" sz="2400" dirty="0"/>
              <a:t>amount of energy absorbed per </a:t>
            </a:r>
            <a:r>
              <a:rPr lang="en-US" sz="2400" dirty="0" smtClean="0"/>
              <a:t>unit </a:t>
            </a:r>
            <a:r>
              <a:rPr lang="en-US" sz="2400" dirty="0"/>
              <a:t>area is characteristic of the material. </a:t>
            </a:r>
            <a:endParaRPr lang="en-US" sz="2400" dirty="0" smtClean="0"/>
          </a:p>
          <a:p>
            <a:endParaRPr lang="en-US" sz="2400" dirty="0"/>
          </a:p>
          <a:p>
            <a:r>
              <a:rPr lang="en-US" sz="2400" dirty="0" smtClean="0"/>
              <a:t>Tough </a:t>
            </a:r>
            <a:r>
              <a:rPr lang="en-US" sz="2400" dirty="0"/>
              <a:t>material like mild steel is not easy to be cracked or broken.</a:t>
            </a:r>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10558061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369606"/>
            <a:ext cx="8229600" cy="858420"/>
          </a:xfrm>
        </p:spPr>
        <p:txBody>
          <a:bodyPr/>
          <a:lstStyle/>
          <a:p>
            <a:r>
              <a:rPr lang="en-US" sz="2400" dirty="0"/>
              <a:t>Toughness depends on the ability of the material to be deformed under pressure, which is known as ductility. </a:t>
            </a:r>
            <a:endParaRPr lang="en-US" sz="2400" dirty="0" smtClean="0"/>
          </a:p>
          <a:p>
            <a:endParaRPr lang="en-US" sz="2400" dirty="0"/>
          </a:p>
          <a:p>
            <a:r>
              <a:rPr lang="en-US" sz="2400" dirty="0" smtClean="0"/>
              <a:t>However</a:t>
            </a:r>
            <a:r>
              <a:rPr lang="en-US" sz="2400" dirty="0"/>
              <a:t>, not all ductile materials are strong. </a:t>
            </a:r>
            <a:endParaRPr lang="en-US" sz="2400" dirty="0" smtClean="0"/>
          </a:p>
          <a:p>
            <a:endParaRPr lang="en-US" sz="2400" dirty="0"/>
          </a:p>
          <a:p>
            <a:r>
              <a:rPr lang="en-US" sz="2400" dirty="0" smtClean="0"/>
              <a:t>Toughness </a:t>
            </a:r>
            <a:r>
              <a:rPr lang="en-US" sz="2400" dirty="0"/>
              <a:t>is a combination of strength and ductility. </a:t>
            </a:r>
            <a:endParaRPr lang="en-US" sz="2400" dirty="0" smtClean="0"/>
          </a:p>
          <a:p>
            <a:endParaRPr lang="en-US" sz="2400" dirty="0"/>
          </a:p>
          <a:p>
            <a:r>
              <a:rPr lang="en-US" sz="2400" dirty="0" smtClean="0"/>
              <a:t>For </a:t>
            </a:r>
            <a:r>
              <a:rPr lang="en-US" sz="2400" dirty="0"/>
              <a:t>a material to be tough, both ductility and strength should be high. </a:t>
            </a:r>
            <a:endParaRPr lang="en-US" sz="2400" dirty="0" smtClean="0"/>
          </a:p>
          <a:p>
            <a:endParaRPr lang="en-US" sz="2400" dirty="0"/>
          </a:p>
          <a:p>
            <a:r>
              <a:rPr lang="en-US" sz="2400" dirty="0" smtClean="0"/>
              <a:t>Material </a:t>
            </a:r>
            <a:r>
              <a:rPr lang="en-US" sz="2400" dirty="0"/>
              <a:t>toughness has the units of energy per volume.</a:t>
            </a:r>
          </a:p>
          <a:p>
            <a:r>
              <a:rPr lang="en-US" sz="2800" dirty="0" smtClean="0"/>
              <a:t> </a:t>
            </a:r>
            <a:endParaRPr lang="en-IN" sz="2800"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2147421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70756"/>
            <a:ext cx="8229600" cy="528496"/>
          </a:xfrm>
        </p:spPr>
        <p:txBody>
          <a:bodyPr/>
          <a:lstStyle/>
          <a:p>
            <a:pPr algn="ctr"/>
            <a:r>
              <a:rPr lang="en-US" b="1" dirty="0"/>
              <a:t>Factors that Affect Toughness</a:t>
            </a:r>
            <a:r>
              <a:rPr lang="en-US" dirty="0"/>
              <a:t/>
            </a:r>
            <a:br>
              <a:rPr lang="en-US" dirty="0"/>
            </a:b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798816"/>
            <a:ext cx="8229600" cy="858420"/>
          </a:xfrm>
        </p:spPr>
        <p:txBody>
          <a:bodyPr/>
          <a:lstStyle/>
          <a:p>
            <a:pPr marL="342900" lvl="0" indent="-342900">
              <a:buFont typeface="Arial" panose="020B0604020202020204" pitchFamily="34" charset="0"/>
              <a:buChar char="•"/>
            </a:pPr>
            <a:r>
              <a:rPr lang="en-US" sz="2400" dirty="0">
                <a:solidFill>
                  <a:srgbClr val="FFFF00"/>
                </a:solidFill>
              </a:rPr>
              <a:t>The rate of loading- </a:t>
            </a:r>
            <a:r>
              <a:rPr lang="en-US" sz="2400" dirty="0"/>
              <a:t>Toughness decreases with the decrease of rate of </a:t>
            </a:r>
            <a:r>
              <a:rPr lang="en-US" sz="2400" dirty="0" smtClean="0"/>
              <a:t>loading</a:t>
            </a:r>
          </a:p>
          <a:p>
            <a:pPr marL="342900" lvl="0" indent="-342900">
              <a:buFont typeface="Arial" panose="020B0604020202020204" pitchFamily="34" charset="0"/>
              <a:buChar char="•"/>
            </a:pPr>
            <a:endParaRPr lang="en-US" sz="2400" dirty="0"/>
          </a:p>
          <a:p>
            <a:pPr marL="342900" lvl="0" indent="-342900">
              <a:buFont typeface="Arial" panose="020B0604020202020204" pitchFamily="34" charset="0"/>
              <a:buChar char="•"/>
            </a:pPr>
            <a:r>
              <a:rPr lang="en-US" sz="2400" dirty="0">
                <a:solidFill>
                  <a:srgbClr val="FFFF00"/>
                </a:solidFill>
              </a:rPr>
              <a:t>Temperature</a:t>
            </a:r>
            <a:r>
              <a:rPr lang="en-US" sz="2400" dirty="0"/>
              <a:t> – When temperature is decreased, ductility decreases, hence toughness </a:t>
            </a:r>
            <a:r>
              <a:rPr lang="en-US" sz="2400" dirty="0" smtClean="0"/>
              <a:t>decreases</a:t>
            </a:r>
          </a:p>
          <a:p>
            <a:pPr marL="342900" lvl="0" indent="-342900">
              <a:buFont typeface="Arial" panose="020B0604020202020204" pitchFamily="34" charset="0"/>
              <a:buChar char="•"/>
            </a:pPr>
            <a:endParaRPr lang="en-US" sz="2400" dirty="0"/>
          </a:p>
          <a:p>
            <a:pPr marL="342900" lvl="0" indent="-342900">
              <a:buFont typeface="Arial" panose="020B0604020202020204" pitchFamily="34" charset="0"/>
              <a:buChar char="•"/>
            </a:pPr>
            <a:r>
              <a:rPr lang="en-US" sz="2400" dirty="0">
                <a:solidFill>
                  <a:srgbClr val="FFFF00"/>
                </a:solidFill>
              </a:rPr>
              <a:t>Notch effect </a:t>
            </a:r>
            <a:r>
              <a:rPr lang="en-US" sz="2400" dirty="0"/>
              <a:t>– When force is applied on one axis a certain material may be able to withhold it, however, when force is applied multi-axially the material may fail to do so</a:t>
            </a:r>
            <a:r>
              <a:rPr lang="en-US" sz="2400" dirty="0" smtClean="0"/>
              <a:t>.</a:t>
            </a:r>
          </a:p>
          <a:p>
            <a:pPr marL="342900" lvl="0" indent="-342900">
              <a:buFont typeface="Arial" panose="020B0604020202020204" pitchFamily="34" charset="0"/>
              <a:buChar char="•"/>
            </a:pPr>
            <a:endParaRPr lang="en-US" sz="2400" dirty="0"/>
          </a:p>
          <a:p>
            <a:pPr algn="just"/>
            <a:endParaRPr lang="en-IN" sz="2400"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58875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US" b="1" dirty="0" err="1"/>
              <a:t>Brinell</a:t>
            </a:r>
            <a:r>
              <a:rPr lang="en-US" b="1" dirty="0"/>
              <a:t> hardness test </a:t>
            </a:r>
            <a:r>
              <a:rPr lang="en-IN" dirty="0"/>
              <a:t/>
            </a:r>
            <a:br>
              <a:rPr lang="en-IN" dirty="0"/>
            </a:b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603139"/>
            <a:ext cx="8229600" cy="858420"/>
          </a:xfrm>
        </p:spPr>
        <p:txBody>
          <a:bodyPr/>
          <a:lstStyle/>
          <a:p>
            <a:r>
              <a:rPr lang="en-US" sz="2400" dirty="0"/>
              <a:t>The </a:t>
            </a:r>
            <a:r>
              <a:rPr lang="en-US" sz="2400" dirty="0" err="1"/>
              <a:t>Brinell</a:t>
            </a:r>
            <a:r>
              <a:rPr lang="en-US" sz="2400" dirty="0"/>
              <a:t> hardness test method consists of indenting the test material with a 10 mm diameter hardened steel or carbide ball subjected to a load of 3000 kg. </a:t>
            </a:r>
            <a:endParaRPr lang="en-US" sz="2400" dirty="0" smtClean="0"/>
          </a:p>
          <a:p>
            <a:endParaRPr lang="en-US" sz="2400" dirty="0"/>
          </a:p>
          <a:p>
            <a:pPr algn="just"/>
            <a:endParaRPr lang="en-IN" b="0" i="0" dirty="0" smtClean="0"/>
          </a:p>
          <a:p>
            <a:pPr algn="just"/>
            <a:endParaRPr lang="en-IN" b="0" i="0" dirty="0"/>
          </a:p>
          <a:p>
            <a:pPr algn="just"/>
            <a:r>
              <a:rPr lang="en-IN" b="0" i="0" dirty="0" smtClean="0"/>
              <a:t> </a:t>
            </a:r>
          </a:p>
          <a:p>
            <a:pPr algn="just"/>
            <a:endParaRPr lang="en-IN" b="0" i="0" dirty="0" smtClean="0"/>
          </a:p>
        </p:txBody>
      </p:sp>
      <p:pic>
        <p:nvPicPr>
          <p:cNvPr id="4" name="Picture 3" descr="https://img.brainkart.com/imagebk7/f5HaT4o.jpg"/>
          <p:cNvPicPr/>
          <p:nvPr/>
        </p:nvPicPr>
        <p:blipFill rotWithShape="1">
          <a:blip r:embed="rId2">
            <a:extLst>
              <a:ext uri="{28A0092B-C50C-407E-A947-70E740481C1C}">
                <a14:useLocalDpi xmlns:a14="http://schemas.microsoft.com/office/drawing/2010/main" val="0"/>
              </a:ext>
            </a:extLst>
          </a:blip>
          <a:srcRect r="49760"/>
          <a:stretch/>
        </p:blipFill>
        <p:spPr bwMode="auto">
          <a:xfrm>
            <a:off x="2374612" y="3366396"/>
            <a:ext cx="4283940" cy="232320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918457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369606"/>
            <a:ext cx="8229600" cy="858420"/>
          </a:xfrm>
        </p:spPr>
        <p:txBody>
          <a:bodyPr/>
          <a:lstStyle/>
          <a:p>
            <a:r>
              <a:rPr lang="en-US" sz="2400" dirty="0"/>
              <a:t>For softer materials the load can be reduced to 1500 kg or 500 kg to avoid excessive indentation. </a:t>
            </a:r>
          </a:p>
          <a:p>
            <a:endParaRPr lang="en-US" sz="2400" dirty="0"/>
          </a:p>
          <a:p>
            <a:r>
              <a:rPr lang="en-US" sz="2400" dirty="0"/>
              <a:t>The full load is normally applied for 10 to 15 seconds in the case of iron and steel and for at least 30 seconds in the case of other metals. </a:t>
            </a:r>
            <a:endParaRPr lang="en-IN" sz="2400" b="0" i="0" dirty="0"/>
          </a:p>
          <a:p>
            <a:pPr algn="just"/>
            <a:endParaRPr lang="en-IN" sz="2400" b="0" i="0" dirty="0"/>
          </a:p>
          <a:p>
            <a:pPr algn="just"/>
            <a:r>
              <a:rPr lang="en-US" sz="2400" dirty="0"/>
              <a:t>The diameter of the indentation left in the test material is measured with a low powered microscope. </a:t>
            </a:r>
            <a:endParaRPr lang="en-IN" sz="2400"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27716457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mc:AlternateContent xmlns:mc="http://schemas.openxmlformats.org/markup-compatibility/2006">
        <mc:Choice xmlns:a14="http://schemas.microsoft.com/office/drawing/2010/main" Requires="a14">
          <p:sp>
            <p:nvSpPr>
              <p:cNvPr id="3" name="Text Placeholder 2"/>
              <p:cNvSpPr>
                <a:spLocks noGrp="1"/>
              </p:cNvSpPr>
              <p:nvPr>
                <p:ph type="body" idx="1"/>
              </p:nvPr>
            </p:nvSpPr>
            <p:spPr>
              <a:xfrm>
                <a:off x="401782" y="1369606"/>
                <a:ext cx="8229600" cy="858420"/>
              </a:xfrm>
            </p:spPr>
            <p:txBody>
              <a:bodyPr/>
              <a:lstStyle/>
              <a:p>
                <a:r>
                  <a:rPr lang="en-US" sz="2400" dirty="0"/>
                  <a:t>The </a:t>
                </a:r>
                <a:r>
                  <a:rPr lang="en-US" sz="2400" dirty="0" err="1"/>
                  <a:t>Brinell</a:t>
                </a:r>
                <a:r>
                  <a:rPr lang="en-US" sz="2400" dirty="0"/>
                  <a:t> harness number is calculated by dividing the load applied by the surface area of the indentation</a:t>
                </a:r>
                <a:r>
                  <a:rPr lang="en-US" sz="2400" dirty="0" smtClean="0"/>
                  <a:t>.</a:t>
                </a:r>
              </a:p>
              <a:p>
                <a:endParaRPr lang="en-US" sz="2400" dirty="0" smtClean="0"/>
              </a:p>
              <a:p>
                <a:endParaRPr lang="en-US" sz="2400" dirty="0"/>
              </a:p>
              <a:p>
                <a14:m>
                  <m:oMathPara xmlns:m="http://schemas.openxmlformats.org/officeDocument/2006/math">
                    <m:oMathParaPr>
                      <m:jc m:val="centerGroup"/>
                    </m:oMathParaPr>
                    <m:oMath xmlns:m="http://schemas.openxmlformats.org/officeDocument/2006/math">
                      <m:r>
                        <a:rPr lang="en-US"/>
                        <m:t>𝐵𝐻𝑁</m:t>
                      </m:r>
                      <m:r>
                        <a:rPr lang="en-US"/>
                        <m:t>=</m:t>
                      </m:r>
                      <m:f>
                        <m:fPr>
                          <m:ctrlPr>
                            <a:rPr lang="en-IN"/>
                          </m:ctrlPr>
                        </m:fPr>
                        <m:num>
                          <m:r>
                            <a:rPr lang="en-US"/>
                            <m:t>𝐹</m:t>
                          </m:r>
                        </m:num>
                        <m:den>
                          <m:f>
                            <m:fPr>
                              <m:ctrlPr>
                                <a:rPr lang="en-IN"/>
                              </m:ctrlPr>
                            </m:fPr>
                            <m:num>
                              <m:r>
                                <a:rPr lang="en-US"/>
                                <m:t>𝜋</m:t>
                              </m:r>
                            </m:num>
                            <m:den>
                              <m:r>
                                <a:rPr lang="en-US"/>
                                <m:t>2</m:t>
                              </m:r>
                            </m:den>
                          </m:f>
                          <m:r>
                            <a:rPr lang="en-US"/>
                            <m:t>𝐷</m:t>
                          </m:r>
                          <m:r>
                            <a:rPr lang="en-US"/>
                            <m:t>.(</m:t>
                          </m:r>
                          <m:r>
                            <a:rPr lang="en-US"/>
                            <m:t>𝐷</m:t>
                          </m:r>
                          <m:r>
                            <a:rPr lang="en-US"/>
                            <m:t>−</m:t>
                          </m:r>
                          <m:rad>
                            <m:radPr>
                              <m:degHide m:val="on"/>
                              <m:ctrlPr>
                                <a:rPr lang="en-IN"/>
                              </m:ctrlPr>
                            </m:radPr>
                            <m:deg/>
                            <m:e>
                              <m:sSup>
                                <m:sSupPr>
                                  <m:ctrlPr>
                                    <a:rPr lang="en-IN"/>
                                  </m:ctrlPr>
                                </m:sSupPr>
                                <m:e>
                                  <m:r>
                                    <a:rPr lang="en-US"/>
                                    <m:t>𝐷</m:t>
                                  </m:r>
                                </m:e>
                                <m:sup>
                                  <m:r>
                                    <a:rPr lang="en-US"/>
                                    <m:t>2</m:t>
                                  </m:r>
                                </m:sup>
                              </m:sSup>
                              <m:r>
                                <a:rPr lang="en-US"/>
                                <m:t>−</m:t>
                              </m:r>
                              <m:sSup>
                                <m:sSupPr>
                                  <m:ctrlPr>
                                    <a:rPr lang="en-IN"/>
                                  </m:ctrlPr>
                                </m:sSupPr>
                                <m:e>
                                  <m:sSub>
                                    <m:sSubPr>
                                      <m:ctrlPr>
                                        <a:rPr lang="en-IN"/>
                                      </m:ctrlPr>
                                    </m:sSubPr>
                                    <m:e>
                                      <m:r>
                                        <a:rPr lang="en-US"/>
                                        <m:t>𝐷</m:t>
                                      </m:r>
                                    </m:e>
                                    <m:sub>
                                      <m:r>
                                        <a:rPr lang="en-US"/>
                                        <m:t>𝑖</m:t>
                                      </m:r>
                                    </m:sub>
                                  </m:sSub>
                                </m:e>
                                <m:sup>
                                  <m:r>
                                    <a:rPr lang="en-US"/>
                                    <m:t>2</m:t>
                                  </m:r>
                                </m:sup>
                              </m:sSup>
                            </m:e>
                          </m:rad>
                        </m:den>
                      </m:f>
                    </m:oMath>
                  </m:oMathPara>
                </a14:m>
                <a:endParaRPr lang="en-IN" dirty="0"/>
              </a:p>
              <a:p>
                <a:endParaRPr lang="en-IN" sz="2400" dirty="0"/>
              </a:p>
              <a:p>
                <a:r>
                  <a:rPr lang="en-US" sz="2400" dirty="0" smtClean="0"/>
                  <a:t> </a:t>
                </a:r>
                <a:endParaRPr lang="en-IN" sz="2400"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mc:Choice>
        <mc:Fallback>
          <p:sp>
            <p:nvSpPr>
              <p:cNvPr id="3" name="Text Placeholder 2"/>
              <p:cNvSpPr>
                <a:spLocks noGrp="1" noRot="1" noChangeAspect="1" noMove="1" noResize="1" noEditPoints="1" noAdjustHandles="1" noChangeArrowheads="1" noChangeShapeType="1" noTextEdit="1"/>
              </p:cNvSpPr>
              <p:nvPr>
                <p:ph type="body" idx="1"/>
              </p:nvPr>
            </p:nvSpPr>
            <p:spPr>
              <a:xfrm>
                <a:off x="401782" y="1369606"/>
                <a:ext cx="8229600" cy="858420"/>
              </a:xfrm>
              <a:blipFill>
                <a:blip r:embed="rId2"/>
                <a:stretch>
                  <a:fillRect l="-1185" t="-13571" b="-158571"/>
                </a:stretch>
              </a:blipFill>
            </p:spPr>
            <p:txBody>
              <a:bodyPr/>
              <a:lstStyle/>
              <a:p>
                <a:r>
                  <a:rPr lang="en-IN">
                    <a:noFill/>
                  </a:rPr>
                  <a:t> </a:t>
                </a:r>
              </a:p>
            </p:txBody>
          </p:sp>
        </mc:Fallback>
      </mc:AlternateContent>
      <p:pic>
        <p:nvPicPr>
          <p:cNvPr id="4" name="Picture 3" descr="https://img.brainkart.com/imagebk7/f5HaT4o.jpg"/>
          <p:cNvPicPr/>
          <p:nvPr/>
        </p:nvPicPr>
        <p:blipFill rotWithShape="1">
          <a:blip r:embed="rId3">
            <a:extLst>
              <a:ext uri="{28A0092B-C50C-407E-A947-70E740481C1C}">
                <a14:useLocalDpi xmlns:a14="http://schemas.microsoft.com/office/drawing/2010/main" val="0"/>
              </a:ext>
            </a:extLst>
          </a:blip>
          <a:srcRect r="49760"/>
          <a:stretch/>
        </p:blipFill>
        <p:spPr bwMode="auto">
          <a:xfrm>
            <a:off x="1071418" y="4590473"/>
            <a:ext cx="6908799" cy="167178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550907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472" y="896458"/>
            <a:ext cx="8229600" cy="528496"/>
          </a:xfrm>
        </p:spPr>
        <p:txBody>
          <a:bodyPr/>
          <a:lstStyle/>
          <a:p>
            <a:pPr algn="ctr"/>
            <a:r>
              <a:rPr lang="en-US" b="1" dirty="0"/>
              <a:t>Types of Strain</a:t>
            </a:r>
            <a:r>
              <a:rPr lang="en-IN" dirty="0"/>
              <a:t/>
            </a:r>
            <a:br>
              <a:rPr lang="en-IN" dirty="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503382" y="1840660"/>
            <a:ext cx="8229600" cy="858420"/>
          </a:xfrm>
        </p:spPr>
        <p:txBody>
          <a:bodyPr/>
          <a:lstStyle/>
          <a:p>
            <a:r>
              <a:rPr lang="en-US" sz="2400" dirty="0" smtClean="0"/>
              <a:t>Strain </a:t>
            </a:r>
            <a:r>
              <a:rPr lang="en-US" sz="2400" dirty="0"/>
              <a:t>experienced by a body can be of two types depending on stress application as follows</a:t>
            </a:r>
            <a:r>
              <a:rPr lang="en-US" sz="2400" dirty="0" smtClean="0"/>
              <a:t>:</a:t>
            </a:r>
          </a:p>
          <a:p>
            <a:endParaRPr lang="en-IN" sz="2400" dirty="0"/>
          </a:p>
          <a:p>
            <a:pPr lvl="0"/>
            <a:r>
              <a:rPr lang="en-US" sz="2400" dirty="0">
                <a:solidFill>
                  <a:srgbClr val="FFFF00"/>
                </a:solidFill>
              </a:rPr>
              <a:t>Tensile </a:t>
            </a:r>
            <a:r>
              <a:rPr lang="en-US" sz="2400" dirty="0" smtClean="0">
                <a:solidFill>
                  <a:srgbClr val="FFFF00"/>
                </a:solidFill>
              </a:rPr>
              <a:t>Strain</a:t>
            </a:r>
          </a:p>
          <a:p>
            <a:pPr lvl="0"/>
            <a:endParaRPr lang="en-IN" sz="2400" dirty="0"/>
          </a:p>
          <a:p>
            <a:r>
              <a:rPr lang="en-US" sz="2400" dirty="0"/>
              <a:t>Tensile strain is the change in length (or area) of a body due to the application of tensile stress</a:t>
            </a:r>
            <a:r>
              <a:rPr lang="en-US" sz="2400" dirty="0" smtClean="0"/>
              <a:t>.</a:t>
            </a:r>
          </a:p>
          <a:p>
            <a:endParaRPr lang="en-IN" sz="2400" dirty="0"/>
          </a:p>
          <a:p>
            <a:pPr lvl="0"/>
            <a:r>
              <a:rPr lang="en-US" sz="2400" dirty="0">
                <a:solidFill>
                  <a:srgbClr val="FFFF00"/>
                </a:solidFill>
              </a:rPr>
              <a:t>Compressive </a:t>
            </a:r>
            <a:r>
              <a:rPr lang="en-US" sz="2400" dirty="0" smtClean="0">
                <a:solidFill>
                  <a:srgbClr val="FFFF00"/>
                </a:solidFill>
              </a:rPr>
              <a:t>Strain</a:t>
            </a:r>
          </a:p>
          <a:p>
            <a:pPr lvl="0"/>
            <a:endParaRPr lang="en-IN" sz="2400" dirty="0"/>
          </a:p>
          <a:p>
            <a:r>
              <a:rPr lang="en-US" sz="2400" dirty="0"/>
              <a:t>Compressive Strain is the change in length (or area) of a body due to the application of compressive strain.</a:t>
            </a:r>
            <a:endParaRPr lang="en-IN" sz="2400" dirty="0"/>
          </a:p>
          <a:p>
            <a:endParaRPr lang="en-IN" sz="2400" b="0" i="0" dirty="0" smtClean="0"/>
          </a:p>
          <a:p>
            <a:pPr algn="just"/>
            <a:endParaRPr lang="en-IN" sz="2400" b="0" i="0" dirty="0"/>
          </a:p>
          <a:p>
            <a:pPr algn="just"/>
            <a:endParaRPr lang="en-IN" sz="2400"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29675506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US" b="1" dirty="0" smtClean="0"/>
              <a:t>T</a:t>
            </a: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369606"/>
            <a:ext cx="8229600" cy="858420"/>
          </a:xfrm>
        </p:spPr>
        <p:txBody>
          <a:bodyPr/>
          <a:lstStyle/>
          <a:p>
            <a:r>
              <a:rPr lang="en-US" sz="2400" dirty="0" smtClean="0"/>
              <a:t>” </a:t>
            </a:r>
            <a:endParaRPr lang="en-IN" sz="2400"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94819920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US" b="1" dirty="0" smtClean="0"/>
              <a:t>T</a:t>
            </a: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369606"/>
            <a:ext cx="8229600" cy="858420"/>
          </a:xfrm>
        </p:spPr>
        <p:txBody>
          <a:bodyPr/>
          <a:lstStyle/>
          <a:p>
            <a:r>
              <a:rPr lang="en-US" sz="2400" dirty="0"/>
              <a:t>The diameter of the impression is the average of two readings at right angles and the use of a </a:t>
            </a:r>
            <a:r>
              <a:rPr lang="en-US" sz="2400" dirty="0" err="1"/>
              <a:t>Brinell</a:t>
            </a:r>
            <a:r>
              <a:rPr lang="en-US" sz="2400" dirty="0"/>
              <a:t> hardness number table can simplify the determination of the </a:t>
            </a:r>
            <a:r>
              <a:rPr lang="en-US" sz="2400" dirty="0" err="1"/>
              <a:t>Brinell</a:t>
            </a:r>
            <a:r>
              <a:rPr lang="en-US" sz="2400" dirty="0"/>
              <a:t> hardness. </a:t>
            </a:r>
            <a:endParaRPr lang="en-US" sz="2400" dirty="0" smtClean="0"/>
          </a:p>
          <a:p>
            <a:endParaRPr lang="en-US" sz="2400" dirty="0"/>
          </a:p>
          <a:p>
            <a:r>
              <a:rPr lang="en-US" sz="2400" dirty="0" smtClean="0"/>
              <a:t>A </a:t>
            </a:r>
            <a:r>
              <a:rPr lang="en-US" sz="2400" dirty="0"/>
              <a:t>well structured </a:t>
            </a:r>
            <a:r>
              <a:rPr lang="en-US" sz="2400" dirty="0" err="1"/>
              <a:t>Brinell</a:t>
            </a:r>
            <a:r>
              <a:rPr lang="en-US" sz="2400" dirty="0"/>
              <a:t> hardness number reveals the test conditions, and looks like this, "75 HB 10/500/30" which means that a </a:t>
            </a:r>
            <a:r>
              <a:rPr lang="en-US" sz="2400" dirty="0" err="1"/>
              <a:t>Brinell</a:t>
            </a:r>
            <a:r>
              <a:rPr lang="en-US" sz="2400" dirty="0"/>
              <a:t> Hardness of 75 was obtained using a 10mm diameter hardened steel with a 500 kilogram load applied for a period of 30 seconds. </a:t>
            </a:r>
            <a:r>
              <a:rPr lang="en-US" sz="2800" dirty="0" smtClean="0"/>
              <a:t> </a:t>
            </a:r>
            <a:endParaRPr lang="en-IN" sz="2800"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207988892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US" b="1" dirty="0"/>
              <a:t>Vickers hardness test</a:t>
            </a:r>
            <a:r>
              <a:rPr lang="en-IN" dirty="0"/>
              <a:t/>
            </a:r>
            <a:br>
              <a:rPr lang="en-IN" dirty="0"/>
            </a:b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702115"/>
            <a:ext cx="8229600" cy="858420"/>
          </a:xfrm>
        </p:spPr>
        <p:txBody>
          <a:bodyPr/>
          <a:lstStyle/>
          <a:p>
            <a:r>
              <a:rPr lang="en-US" sz="2400" dirty="0"/>
              <a:t>The Vickers hardness test method consists of indenting the test material with a diamond indenter, in the form of a right pyramid with a square base and an angle of 136 degrees between opposite faces subjected to a load of 1 to 100kgf. The full load is normally applied for 10 to 15 seconds. </a:t>
            </a:r>
            <a:endParaRPr lang="en-IN" sz="2400"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pic>
        <p:nvPicPr>
          <p:cNvPr id="4" name="Picture 3" descr="https://img.brainkart.com/imagebk7/XDkiORT.jpg"/>
          <p:cNvPicPr/>
          <p:nvPr/>
        </p:nvPicPr>
        <p:blipFill rotWithShape="1">
          <a:blip r:embed="rId2">
            <a:extLst>
              <a:ext uri="{28A0092B-C50C-407E-A947-70E740481C1C}">
                <a14:useLocalDpi xmlns:a14="http://schemas.microsoft.com/office/drawing/2010/main" val="0"/>
              </a:ext>
            </a:extLst>
          </a:blip>
          <a:srcRect r="7294" b="56000"/>
          <a:stretch/>
        </p:blipFill>
        <p:spPr bwMode="auto">
          <a:xfrm>
            <a:off x="830984" y="3723120"/>
            <a:ext cx="3067050" cy="1924050"/>
          </a:xfrm>
          <a:prstGeom prst="rect">
            <a:avLst/>
          </a:prstGeom>
          <a:noFill/>
          <a:ln>
            <a:noFill/>
          </a:ln>
          <a:extLst>
            <a:ext uri="{53640926-AAD7-44D8-BBD7-CCE9431645EC}">
              <a14:shadowObscured xmlns:a14="http://schemas.microsoft.com/office/drawing/2010/main"/>
            </a:ext>
          </a:extLst>
        </p:spPr>
      </p:pic>
      <p:pic>
        <p:nvPicPr>
          <p:cNvPr id="5" name="Picture 4" descr="https://img.brainkart.com/imagebk7/XDkiORT.jpg"/>
          <p:cNvPicPr/>
          <p:nvPr/>
        </p:nvPicPr>
        <p:blipFill rotWithShape="1">
          <a:blip r:embed="rId2">
            <a:extLst>
              <a:ext uri="{28A0092B-C50C-407E-A947-70E740481C1C}">
                <a14:useLocalDpi xmlns:a14="http://schemas.microsoft.com/office/drawing/2010/main" val="0"/>
              </a:ext>
            </a:extLst>
          </a:blip>
          <a:srcRect t="44348" r="5950"/>
          <a:stretch/>
        </p:blipFill>
        <p:spPr bwMode="auto">
          <a:xfrm>
            <a:off x="4867563" y="3723120"/>
            <a:ext cx="3223492" cy="192405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2957654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mc:AlternateContent xmlns:mc="http://schemas.openxmlformats.org/markup-compatibility/2006">
        <mc:Choice xmlns:a14="http://schemas.microsoft.com/office/drawing/2010/main" Requires="a14">
          <p:sp>
            <p:nvSpPr>
              <p:cNvPr id="3" name="Text Placeholder 2"/>
              <p:cNvSpPr>
                <a:spLocks noGrp="1"/>
              </p:cNvSpPr>
              <p:nvPr>
                <p:ph type="body" idx="1"/>
              </p:nvPr>
            </p:nvSpPr>
            <p:spPr>
              <a:xfrm>
                <a:off x="327890" y="944734"/>
                <a:ext cx="8520545" cy="858420"/>
              </a:xfrm>
            </p:spPr>
            <p:txBody>
              <a:bodyPr/>
              <a:lstStyle/>
              <a:p>
                <a:r>
                  <a:rPr lang="en-US" sz="2400" dirty="0"/>
                  <a:t>The two diagonals of the indentation left in the surface of the material after removal of the load are measured using a microscope and their average calculated. </a:t>
                </a:r>
                <a:endParaRPr lang="en-US" sz="2400" dirty="0" smtClean="0"/>
              </a:p>
              <a:p>
                <a:endParaRPr lang="en-US" sz="2400" dirty="0"/>
              </a:p>
              <a:p>
                <a:r>
                  <a:rPr lang="en-US" sz="2400" dirty="0" smtClean="0"/>
                  <a:t>The </a:t>
                </a:r>
                <a:r>
                  <a:rPr lang="en-US" sz="2400" dirty="0"/>
                  <a:t>Vickers hardness is the quotient obtained by dividing the </a:t>
                </a:r>
                <a:r>
                  <a:rPr lang="en-US" sz="2400" dirty="0" err="1"/>
                  <a:t>kgf</a:t>
                </a:r>
                <a:r>
                  <a:rPr lang="en-US" sz="2400" dirty="0"/>
                  <a:t> load by the square mm area of indentation</a:t>
                </a:r>
                <a:r>
                  <a:rPr lang="en-US" sz="2400" dirty="0" smtClean="0"/>
                  <a:t>.</a:t>
                </a:r>
              </a:p>
              <a:p>
                <a:endParaRPr lang="en-US" sz="2400" dirty="0" smtClean="0"/>
              </a:p>
              <a:p>
                <a:endParaRPr lang="en-US" sz="2400" dirty="0"/>
              </a:p>
              <a:p>
                <a14:m>
                  <m:oMathPara xmlns:m="http://schemas.openxmlformats.org/officeDocument/2006/math">
                    <m:oMathParaPr>
                      <m:jc m:val="centerGroup"/>
                    </m:oMathParaPr>
                    <m:oMath xmlns:m="http://schemas.openxmlformats.org/officeDocument/2006/math">
                      <m:r>
                        <a:rPr lang="en-US"/>
                        <m:t>𝐻𝑉</m:t>
                      </m:r>
                      <m:r>
                        <a:rPr lang="en-US"/>
                        <m:t>=</m:t>
                      </m:r>
                      <m:f>
                        <m:fPr>
                          <m:ctrlPr>
                            <a:rPr lang="en-IN"/>
                          </m:ctrlPr>
                        </m:fPr>
                        <m:num>
                          <m:r>
                            <a:rPr lang="en-US"/>
                            <m:t>2</m:t>
                          </m:r>
                          <m:r>
                            <a:rPr lang="en-US"/>
                            <m:t>𝐹𝑠𝑖𝑛</m:t>
                          </m:r>
                          <m:f>
                            <m:fPr>
                              <m:ctrlPr>
                                <a:rPr lang="en-IN"/>
                              </m:ctrlPr>
                            </m:fPr>
                            <m:num>
                              <m:r>
                                <a:rPr lang="en-US"/>
                                <m:t>136</m:t>
                              </m:r>
                            </m:num>
                            <m:den>
                              <m:r>
                                <a:rPr lang="en-US"/>
                                <m:t>2</m:t>
                              </m:r>
                            </m:den>
                          </m:f>
                        </m:num>
                        <m:den>
                          <m:sSup>
                            <m:sSupPr>
                              <m:ctrlPr>
                                <a:rPr lang="en-IN"/>
                              </m:ctrlPr>
                            </m:sSupPr>
                            <m:e>
                              <m:r>
                                <a:rPr lang="en-US"/>
                                <m:t>𝑑</m:t>
                              </m:r>
                            </m:e>
                            <m:sup>
                              <m:r>
                                <a:rPr lang="en-US"/>
                                <m:t>2</m:t>
                              </m:r>
                            </m:sup>
                          </m:sSup>
                        </m:den>
                      </m:f>
                    </m:oMath>
                  </m:oMathPara>
                </a14:m>
                <a:endParaRPr lang="en-IN" dirty="0" smtClean="0"/>
              </a:p>
              <a:p>
                <a:endParaRPr lang="en-IN" dirty="0"/>
              </a:p>
              <a:p>
                <a14:m>
                  <m:oMathPara xmlns:m="http://schemas.openxmlformats.org/officeDocument/2006/math">
                    <m:oMathParaPr>
                      <m:jc m:val="centerGroup"/>
                    </m:oMathParaPr>
                    <m:oMath xmlns:m="http://schemas.openxmlformats.org/officeDocument/2006/math">
                      <m:r>
                        <a:rPr lang="en-US"/>
                        <m:t>𝐻𝑉</m:t>
                      </m:r>
                      <m:r>
                        <a:rPr lang="en-US"/>
                        <m:t>≈1.854</m:t>
                      </m:r>
                      <m:f>
                        <m:fPr>
                          <m:ctrlPr>
                            <a:rPr lang="en-IN"/>
                          </m:ctrlPr>
                        </m:fPr>
                        <m:num>
                          <m:r>
                            <a:rPr lang="en-US"/>
                            <m:t>𝐹</m:t>
                          </m:r>
                        </m:num>
                        <m:den>
                          <m:sSup>
                            <m:sSupPr>
                              <m:ctrlPr>
                                <a:rPr lang="en-IN"/>
                              </m:ctrlPr>
                            </m:sSupPr>
                            <m:e>
                              <m:r>
                                <a:rPr lang="en-US"/>
                                <m:t>𝑑</m:t>
                              </m:r>
                            </m:e>
                            <m:sup>
                              <m:r>
                                <a:rPr lang="en-US"/>
                                <m:t>2</m:t>
                              </m:r>
                            </m:sup>
                          </m:sSup>
                        </m:den>
                      </m:f>
                    </m:oMath>
                  </m:oMathPara>
                </a14:m>
                <a:endParaRPr lang="en-IN" dirty="0" smtClean="0"/>
              </a:p>
              <a:p>
                <a:endParaRPr lang="en-IN" dirty="0"/>
              </a:p>
              <a:p>
                <a:endParaRPr lang="en-IN" dirty="0" smtClean="0"/>
              </a:p>
              <a:p>
                <a:r>
                  <a:rPr lang="en-US" sz="2400" dirty="0"/>
                  <a:t>The Vickers hardness should be reported like 800 HV/10, which means a Vickers hardness of 800, was obtained using a 10 </a:t>
                </a:r>
                <a:r>
                  <a:rPr lang="en-US" sz="2400" dirty="0" err="1"/>
                  <a:t>kgf</a:t>
                </a:r>
                <a:r>
                  <a:rPr lang="en-US" sz="2400" dirty="0"/>
                  <a:t> force.</a:t>
                </a:r>
                <a:endParaRPr lang="en-IN" sz="2400" dirty="0"/>
              </a:p>
              <a:p>
                <a:endParaRPr lang="en-IN" dirty="0"/>
              </a:p>
              <a:p>
                <a:endParaRPr lang="en-IN" sz="2400" dirty="0"/>
              </a:p>
              <a:p>
                <a:pPr algn="just"/>
                <a:endParaRPr lang="en-IN" sz="2400"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mc:Choice>
        <mc:Fallback>
          <p:sp>
            <p:nvSpPr>
              <p:cNvPr id="3" name="Text Placeholder 2"/>
              <p:cNvSpPr>
                <a:spLocks noGrp="1" noRot="1" noChangeAspect="1" noMove="1" noResize="1" noEditPoints="1" noAdjustHandles="1" noChangeArrowheads="1" noChangeShapeType="1" noTextEdit="1"/>
              </p:cNvSpPr>
              <p:nvPr>
                <p:ph type="body" idx="1"/>
              </p:nvPr>
            </p:nvSpPr>
            <p:spPr>
              <a:xfrm>
                <a:off x="327890" y="944734"/>
                <a:ext cx="8520545" cy="858420"/>
              </a:xfrm>
              <a:blipFill>
                <a:blip r:embed="rId2"/>
                <a:stretch>
                  <a:fillRect l="-1144" t="-13475" r="-858" b="-541844"/>
                </a:stretch>
              </a:blipFill>
            </p:spPr>
            <p:txBody>
              <a:bodyPr/>
              <a:lstStyle/>
              <a:p>
                <a:r>
                  <a:rPr lang="en-IN">
                    <a:noFill/>
                  </a:rPr>
                  <a:t> </a:t>
                </a:r>
              </a:p>
            </p:txBody>
          </p:sp>
        </mc:Fallback>
      </mc:AlternateContent>
    </p:spTree>
    <p:extLst>
      <p:ext uri="{BB962C8B-B14F-4D97-AF65-F5344CB8AC3E}">
        <p14:creationId xmlns:p14="http://schemas.microsoft.com/office/powerpoint/2010/main" val="63417193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US" b="1" dirty="0"/>
              <a:t>Rockwell Hardness Test</a:t>
            </a:r>
            <a:r>
              <a:rPr lang="en-IN" dirty="0"/>
              <a:t/>
            </a:r>
            <a:br>
              <a:rPr lang="en-IN" dirty="0"/>
            </a:b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554333"/>
            <a:ext cx="8229600" cy="858420"/>
          </a:xfrm>
        </p:spPr>
        <p:txBody>
          <a:bodyPr/>
          <a:lstStyle/>
          <a:p>
            <a:r>
              <a:rPr lang="en-US" sz="2400" dirty="0"/>
              <a:t>The Rockwell hardness test method consists of indenting the test material with a diamond cone or hardened steel ball indenter. </a:t>
            </a:r>
            <a:endParaRPr lang="en-US" sz="2400" dirty="0" smtClean="0"/>
          </a:p>
          <a:p>
            <a:endParaRPr lang="en-US" sz="2400" dirty="0"/>
          </a:p>
          <a:p>
            <a:r>
              <a:rPr lang="en-US" sz="2400" dirty="0" smtClean="0"/>
              <a:t>The </a:t>
            </a:r>
            <a:r>
              <a:rPr lang="en-US" sz="2400" dirty="0"/>
              <a:t>indenter is forced into the test material under a preliminary minor load F0 </a:t>
            </a:r>
            <a:r>
              <a:rPr lang="en-US" sz="2400" dirty="0" smtClean="0"/>
              <a:t>usually </a:t>
            </a:r>
            <a:r>
              <a:rPr lang="en-US" sz="2400" dirty="0"/>
              <a:t>10 </a:t>
            </a:r>
            <a:r>
              <a:rPr lang="en-US" sz="2400" dirty="0" err="1"/>
              <a:t>kgf</a:t>
            </a:r>
            <a:r>
              <a:rPr lang="en-US" sz="2400" dirty="0"/>
              <a:t>. </a:t>
            </a:r>
            <a:endParaRPr lang="en-IN" sz="2400"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pic>
        <p:nvPicPr>
          <p:cNvPr id="4" name="Picture 3" descr="https://img.brainkart.com/imagebk7/0TcUIwX.jpg"/>
          <p:cNvPicPr/>
          <p:nvPr/>
        </p:nvPicPr>
        <p:blipFill rotWithShape="1">
          <a:blip r:embed="rId2">
            <a:extLst>
              <a:ext uri="{28A0092B-C50C-407E-A947-70E740481C1C}">
                <a14:useLocalDpi xmlns:a14="http://schemas.microsoft.com/office/drawing/2010/main" val="0"/>
              </a:ext>
            </a:extLst>
          </a:blip>
          <a:srcRect l="4571" t="5439" r="1523" b="63288"/>
          <a:stretch/>
        </p:blipFill>
        <p:spPr bwMode="auto">
          <a:xfrm>
            <a:off x="1314737" y="3826453"/>
            <a:ext cx="6591589" cy="209405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8269243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123761"/>
            <a:ext cx="8229600" cy="858420"/>
          </a:xfrm>
        </p:spPr>
        <p:txBody>
          <a:bodyPr/>
          <a:lstStyle/>
          <a:p>
            <a:r>
              <a:rPr lang="en-US" sz="2400" dirty="0"/>
              <a:t>When equilibrium has been reached, an indicating device, which follows the movements of the indenter and so responds to changes in depth of penetration of the indenter is set to a datum position</a:t>
            </a:r>
            <a:r>
              <a:rPr lang="en-US" sz="2400" dirty="0" smtClean="0"/>
              <a:t>.</a:t>
            </a:r>
          </a:p>
          <a:p>
            <a:endParaRPr lang="en-US" sz="2400" dirty="0"/>
          </a:p>
          <a:p>
            <a:r>
              <a:rPr lang="en-US" sz="2400" dirty="0" smtClean="0"/>
              <a:t>While </a:t>
            </a:r>
            <a:r>
              <a:rPr lang="en-US" sz="2400" dirty="0"/>
              <a:t>the preliminary minor load is still applied, an additional major load is applied with resulting increase in </a:t>
            </a:r>
            <a:r>
              <a:rPr lang="en-US" sz="2400" dirty="0" smtClean="0"/>
              <a:t>penetration. </a:t>
            </a:r>
          </a:p>
          <a:p>
            <a:endParaRPr lang="en-US" sz="2400" dirty="0"/>
          </a:p>
          <a:p>
            <a:r>
              <a:rPr lang="en-US" sz="2400" dirty="0" smtClean="0"/>
              <a:t>When </a:t>
            </a:r>
            <a:r>
              <a:rPr lang="en-US" sz="2400" dirty="0"/>
              <a:t>equilibrium has again been reach, the additional major load is removed but the preliminary minor load is still maintained. </a:t>
            </a:r>
            <a:endParaRPr lang="en-IN" sz="2400"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pic>
        <p:nvPicPr>
          <p:cNvPr id="4" name="Picture 3" descr="https://img.brainkart.com/imagebk7/0TcUIwX.jpg"/>
          <p:cNvPicPr/>
          <p:nvPr/>
        </p:nvPicPr>
        <p:blipFill rotWithShape="1">
          <a:blip r:embed="rId2">
            <a:extLst>
              <a:ext uri="{28A0092B-C50C-407E-A947-70E740481C1C}">
                <a14:useLocalDpi xmlns:a14="http://schemas.microsoft.com/office/drawing/2010/main" val="0"/>
              </a:ext>
            </a:extLst>
          </a:blip>
          <a:srcRect l="4571" t="5439" r="1523" b="63288"/>
          <a:stretch/>
        </p:blipFill>
        <p:spPr bwMode="auto">
          <a:xfrm>
            <a:off x="1776557" y="4574597"/>
            <a:ext cx="5480050" cy="160655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3003490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369606"/>
            <a:ext cx="8229600" cy="858420"/>
          </a:xfrm>
        </p:spPr>
        <p:txBody>
          <a:bodyPr/>
          <a:lstStyle/>
          <a:p>
            <a:r>
              <a:rPr lang="en-US" sz="2400" dirty="0"/>
              <a:t>Removal of the additional major load allows a partial recovery, so reducing the depth of </a:t>
            </a:r>
            <a:r>
              <a:rPr lang="en-US" sz="2400" dirty="0" smtClean="0"/>
              <a:t>penetration. </a:t>
            </a:r>
          </a:p>
          <a:p>
            <a:endParaRPr lang="en-US" sz="2400" dirty="0"/>
          </a:p>
          <a:p>
            <a:r>
              <a:rPr lang="en-US" sz="2400" dirty="0" smtClean="0"/>
              <a:t>The </a:t>
            </a:r>
            <a:r>
              <a:rPr lang="en-US" sz="2400" dirty="0"/>
              <a:t>permanent increase in depth of penetration, resulting from the application and removal of the additional major load is used to calculate the Rockwell hardness number.</a:t>
            </a:r>
            <a:endParaRPr lang="en-IN" sz="2400" dirty="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pic>
        <p:nvPicPr>
          <p:cNvPr id="4" name="Picture 3" descr="https://img.brainkart.com/imagebk7/0TcUIwX.jpg"/>
          <p:cNvPicPr/>
          <p:nvPr/>
        </p:nvPicPr>
        <p:blipFill rotWithShape="1">
          <a:blip r:embed="rId2">
            <a:extLst>
              <a:ext uri="{28A0092B-C50C-407E-A947-70E740481C1C}">
                <a14:useLocalDpi xmlns:a14="http://schemas.microsoft.com/office/drawing/2010/main" val="0"/>
              </a:ext>
            </a:extLst>
          </a:blip>
          <a:srcRect l="4571" t="5439" r="1523" b="63288"/>
          <a:stretch/>
        </p:blipFill>
        <p:spPr bwMode="auto">
          <a:xfrm>
            <a:off x="1776557" y="3983470"/>
            <a:ext cx="5480050" cy="160655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113116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mc:AlternateContent xmlns:mc="http://schemas.openxmlformats.org/markup-compatibility/2006">
        <mc:Choice xmlns:a14="http://schemas.microsoft.com/office/drawing/2010/main" Requires="a14">
          <p:sp>
            <p:nvSpPr>
              <p:cNvPr id="3" name="Text Placeholder 2"/>
              <p:cNvSpPr>
                <a:spLocks noGrp="1"/>
              </p:cNvSpPr>
              <p:nvPr>
                <p:ph type="body" idx="1"/>
              </p:nvPr>
            </p:nvSpPr>
            <p:spPr>
              <a:xfrm>
                <a:off x="401782" y="3346187"/>
                <a:ext cx="8229600" cy="858420"/>
              </a:xfrm>
            </p:spPr>
            <p:txBody>
              <a:bodyPr/>
              <a:lstStyle/>
              <a:p>
                <a14:m>
                  <m:oMathPara xmlns:m="http://schemas.openxmlformats.org/officeDocument/2006/math">
                    <m:oMathParaPr>
                      <m:jc m:val="centerGroup"/>
                    </m:oMathParaPr>
                    <m:oMath xmlns:m="http://schemas.openxmlformats.org/officeDocument/2006/math">
                      <m:r>
                        <a:rPr lang="en-US" sz="2400"/>
                        <m:t>𝐻𝑅</m:t>
                      </m:r>
                      <m:r>
                        <a:rPr lang="en-US" sz="2400"/>
                        <m:t>=</m:t>
                      </m:r>
                      <m:r>
                        <a:rPr lang="en-US" sz="2400"/>
                        <m:t>𝐸</m:t>
                      </m:r>
                      <m:r>
                        <a:rPr lang="en-US" sz="2400"/>
                        <m:t>−</m:t>
                      </m:r>
                      <m:r>
                        <a:rPr lang="en-US" sz="2400"/>
                        <m:t>𝑒</m:t>
                      </m:r>
                    </m:oMath>
                  </m:oMathPara>
                </a14:m>
                <a:endParaRPr lang="en-IN" sz="2400" dirty="0" smtClean="0"/>
              </a:p>
              <a:p>
                <a:endParaRPr lang="en-IN" sz="2400" dirty="0"/>
              </a:p>
              <a:p>
                <a:r>
                  <a:rPr lang="en-US" sz="2400" dirty="0"/>
                  <a:t>F0 = preliminary minor load in </a:t>
                </a:r>
                <a:r>
                  <a:rPr lang="en-US" sz="2400" dirty="0" err="1"/>
                  <a:t>kgf</a:t>
                </a:r>
                <a:r>
                  <a:rPr lang="en-US" sz="2400" dirty="0"/>
                  <a:t>, </a:t>
                </a:r>
                <a:endParaRPr lang="en-US" sz="2400" dirty="0" smtClean="0"/>
              </a:p>
              <a:p>
                <a:r>
                  <a:rPr lang="en-US" sz="2400" dirty="0" smtClean="0"/>
                  <a:t>F1 </a:t>
                </a:r>
                <a:r>
                  <a:rPr lang="en-US" sz="2400" dirty="0"/>
                  <a:t>= additional major load in </a:t>
                </a:r>
                <a:r>
                  <a:rPr lang="en-US" sz="2400" dirty="0" err="1"/>
                  <a:t>kgf</a:t>
                </a:r>
                <a:r>
                  <a:rPr lang="en-US" sz="2400" dirty="0"/>
                  <a:t>, F = total load in </a:t>
                </a:r>
                <a:r>
                  <a:rPr lang="en-US" sz="2400" dirty="0" err="1"/>
                  <a:t>kgf</a:t>
                </a:r>
                <a:r>
                  <a:rPr lang="en-US" sz="2400" dirty="0"/>
                  <a:t>, </a:t>
                </a:r>
                <a:endParaRPr lang="en-US" sz="2400" dirty="0" smtClean="0"/>
              </a:p>
              <a:p>
                <a:r>
                  <a:rPr lang="en-US" sz="2400" dirty="0" smtClean="0"/>
                  <a:t>e </a:t>
                </a:r>
                <a:r>
                  <a:rPr lang="en-US" sz="2400" dirty="0"/>
                  <a:t>= permanent increase in depth of penetration due to major load F1 measured in units of 0.002 mm, </a:t>
                </a:r>
                <a:endParaRPr lang="en-US" sz="2400" dirty="0" smtClean="0"/>
              </a:p>
              <a:p>
                <a:r>
                  <a:rPr lang="en-US" sz="2400" dirty="0" smtClean="0"/>
                  <a:t>E </a:t>
                </a:r>
                <a:r>
                  <a:rPr lang="en-US" sz="2400" dirty="0"/>
                  <a:t>= a constant depending on form of indenter: 100 units for diamond indenter, 130 units for steel ball indenter, and </a:t>
                </a:r>
                <a:endParaRPr lang="en-US" sz="2400" dirty="0" smtClean="0"/>
              </a:p>
              <a:p>
                <a:r>
                  <a:rPr lang="en-US" sz="2400" dirty="0" smtClean="0"/>
                  <a:t>HR </a:t>
                </a:r>
                <a:r>
                  <a:rPr lang="en-US" sz="2400" dirty="0"/>
                  <a:t>= Rockwell Hardness number.</a:t>
                </a:r>
                <a:endParaRPr lang="en-IN" sz="2400" dirty="0"/>
              </a:p>
              <a:p>
                <a:r>
                  <a:rPr lang="en-US" sz="2400" dirty="0" smtClean="0"/>
                  <a:t> </a:t>
                </a:r>
                <a:endParaRPr lang="en-IN" sz="2400"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mc:Choice>
        <mc:Fallback>
          <p:sp>
            <p:nvSpPr>
              <p:cNvPr id="3" name="Text Placeholder 2"/>
              <p:cNvSpPr>
                <a:spLocks noGrp="1" noRot="1" noChangeAspect="1" noMove="1" noResize="1" noEditPoints="1" noAdjustHandles="1" noChangeArrowheads="1" noChangeShapeType="1" noTextEdit="1"/>
              </p:cNvSpPr>
              <p:nvPr>
                <p:ph type="body" idx="1"/>
              </p:nvPr>
            </p:nvSpPr>
            <p:spPr>
              <a:xfrm>
                <a:off x="401782" y="3346187"/>
                <a:ext cx="8229600" cy="858420"/>
              </a:xfrm>
              <a:blipFill>
                <a:blip r:embed="rId2"/>
                <a:stretch>
                  <a:fillRect l="-1185" b="-285106"/>
                </a:stretch>
              </a:blipFill>
            </p:spPr>
            <p:txBody>
              <a:bodyPr/>
              <a:lstStyle/>
              <a:p>
                <a:r>
                  <a:rPr lang="en-IN">
                    <a:noFill/>
                  </a:rPr>
                  <a:t> </a:t>
                </a:r>
              </a:p>
            </p:txBody>
          </p:sp>
        </mc:Fallback>
      </mc:AlternateContent>
      <p:pic>
        <p:nvPicPr>
          <p:cNvPr id="4" name="Picture 3" descr="https://img.brainkart.com/imagebk7/0TcUIwX.jpg"/>
          <p:cNvPicPr/>
          <p:nvPr/>
        </p:nvPicPr>
        <p:blipFill rotWithShape="1">
          <a:blip r:embed="rId3">
            <a:extLst>
              <a:ext uri="{28A0092B-C50C-407E-A947-70E740481C1C}">
                <a14:useLocalDpi xmlns:a14="http://schemas.microsoft.com/office/drawing/2010/main" val="0"/>
              </a:ext>
            </a:extLst>
          </a:blip>
          <a:srcRect l="4571" t="5439" r="1523" b="63288"/>
          <a:stretch/>
        </p:blipFill>
        <p:spPr bwMode="auto">
          <a:xfrm>
            <a:off x="1601066" y="1123761"/>
            <a:ext cx="5480050" cy="160655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224153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US" b="1" dirty="0" err="1"/>
              <a:t>Charpy</a:t>
            </a:r>
            <a:r>
              <a:rPr lang="en-US" b="1" dirty="0"/>
              <a:t> impact toughness test </a:t>
            </a:r>
            <a:r>
              <a:rPr lang="en-IN" dirty="0"/>
              <a:t/>
            </a:r>
            <a:br>
              <a:rPr lang="en-IN" dirty="0"/>
            </a:b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618988"/>
            <a:ext cx="8229600" cy="858420"/>
          </a:xfrm>
        </p:spPr>
        <p:txBody>
          <a:bodyPr/>
          <a:lstStyle/>
          <a:p>
            <a:r>
              <a:rPr lang="en-US" sz="2400" dirty="0"/>
              <a:t>The </a:t>
            </a:r>
            <a:r>
              <a:rPr lang="en-IN" sz="2400" dirty="0" err="1"/>
              <a:t>Charpy</a:t>
            </a:r>
            <a:r>
              <a:rPr lang="en-IN" sz="2400" dirty="0"/>
              <a:t> impact test makes use of a pendulum arm attached to a </a:t>
            </a:r>
            <a:r>
              <a:rPr lang="en-IN" sz="2400" dirty="0" err="1"/>
              <a:t>precalibrated</a:t>
            </a:r>
            <a:r>
              <a:rPr lang="en-IN" sz="2400" dirty="0"/>
              <a:t> energy gauge. </a:t>
            </a:r>
            <a:endParaRPr lang="en-IN" sz="2400" dirty="0" smtClean="0"/>
          </a:p>
          <a:p>
            <a:endParaRPr lang="en-IN" sz="2400" dirty="0"/>
          </a:p>
          <a:p>
            <a:r>
              <a:rPr lang="en-IN" sz="2400" dirty="0" smtClean="0"/>
              <a:t>The </a:t>
            </a:r>
            <a:r>
              <a:rPr lang="en-IN" sz="2400" dirty="0"/>
              <a:t>material specimen is customised to take the shape of a bar with a small V- or U-shaped notch in the middle. </a:t>
            </a:r>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pic>
        <p:nvPicPr>
          <p:cNvPr id="4" name="Picture 3" descr="2: Charpy &amp; Izod test configurations for low velocity impact testing |  Download Scientific Diagram"/>
          <p:cNvPicPr/>
          <p:nvPr/>
        </p:nvPicPr>
        <p:blipFill rotWithShape="1">
          <a:blip r:embed="rId2">
            <a:extLst>
              <a:ext uri="{28A0092B-C50C-407E-A947-70E740481C1C}">
                <a14:useLocalDpi xmlns:a14="http://schemas.microsoft.com/office/drawing/2010/main" val="0"/>
              </a:ext>
            </a:extLst>
          </a:blip>
          <a:srcRect l="1218" t="1445" r="46646" b="11389"/>
          <a:stretch/>
        </p:blipFill>
        <p:spPr bwMode="auto">
          <a:xfrm>
            <a:off x="3157682" y="3637395"/>
            <a:ext cx="2717800" cy="22987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745902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123761"/>
            <a:ext cx="8229600" cy="858420"/>
          </a:xfrm>
        </p:spPr>
        <p:txBody>
          <a:bodyPr/>
          <a:lstStyle/>
          <a:p>
            <a:r>
              <a:rPr lang="en-US" sz="2400" dirty="0"/>
              <a:t>To conduct the experiment, the pendulum arm is set at a particular position correspondent to an energy setting. </a:t>
            </a:r>
            <a:endParaRPr lang="en-US" sz="2400" dirty="0" smtClean="0"/>
          </a:p>
          <a:p>
            <a:endParaRPr lang="en-US" sz="2400" dirty="0"/>
          </a:p>
          <a:p>
            <a:r>
              <a:rPr lang="en-US" sz="2400" dirty="0" smtClean="0"/>
              <a:t>The </a:t>
            </a:r>
            <a:r>
              <a:rPr lang="en-US" sz="2400" dirty="0"/>
              <a:t>arm is released and its </a:t>
            </a:r>
            <a:r>
              <a:rPr lang="en-IN" sz="2400" dirty="0"/>
              <a:t>hammer end is allowed to hit the centre of the specimen. The impact strength of the material is determined by the amount of energy needed to break or fracture the specimen. </a:t>
            </a:r>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pic>
        <p:nvPicPr>
          <p:cNvPr id="4" name="Picture 3" descr="impact measurements (Charpy/Izod Impact Machine). - Project Guidance -  Arduino Forum"/>
          <p:cNvPicPr/>
          <p:nvPr/>
        </p:nvPicPr>
        <p:blipFill>
          <a:blip r:embed="rId2">
            <a:extLst>
              <a:ext uri="{28A0092B-C50C-407E-A947-70E740481C1C}">
                <a14:useLocalDpi xmlns:a14="http://schemas.microsoft.com/office/drawing/2010/main" val="0"/>
              </a:ext>
            </a:extLst>
          </a:blip>
          <a:srcRect/>
          <a:stretch>
            <a:fillRect/>
          </a:stretch>
        </p:blipFill>
        <p:spPr bwMode="auto">
          <a:xfrm>
            <a:off x="1866494" y="3590924"/>
            <a:ext cx="4986887" cy="2800639"/>
          </a:xfrm>
          <a:prstGeom prst="rect">
            <a:avLst/>
          </a:prstGeom>
          <a:noFill/>
          <a:ln>
            <a:noFill/>
          </a:ln>
        </p:spPr>
      </p:pic>
    </p:spTree>
    <p:extLst>
      <p:ext uri="{BB962C8B-B14F-4D97-AF65-F5344CB8AC3E}">
        <p14:creationId xmlns:p14="http://schemas.microsoft.com/office/powerpoint/2010/main" val="3673139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US" b="1" dirty="0"/>
              <a:t>Stress-Strain Curve</a:t>
            </a: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572806"/>
            <a:ext cx="8229600" cy="858420"/>
          </a:xfrm>
        </p:spPr>
        <p:txBody>
          <a:bodyPr/>
          <a:lstStyle/>
          <a:p>
            <a:r>
              <a:rPr lang="en-US" sz="2400" dirty="0"/>
              <a:t>When we study solids and their mechanical properties, information regarding their elastic properties is most important. </a:t>
            </a:r>
            <a:endParaRPr lang="en-US" sz="2400" dirty="0" smtClean="0"/>
          </a:p>
          <a:p>
            <a:endParaRPr lang="en-US" sz="2400" dirty="0"/>
          </a:p>
          <a:p>
            <a:r>
              <a:rPr lang="en-US" sz="2400" dirty="0" smtClean="0"/>
              <a:t>We </a:t>
            </a:r>
            <a:r>
              <a:rPr lang="en-US" sz="2400" dirty="0"/>
              <a:t>can learn about the elastic properties of materials by studying the stress-strain relationships, under different loads, in these materials. </a:t>
            </a:r>
            <a:endParaRPr lang="en-US" sz="2400" dirty="0" smtClean="0"/>
          </a:p>
          <a:p>
            <a:endParaRPr lang="en-US" sz="2400" dirty="0"/>
          </a:p>
          <a:p>
            <a:r>
              <a:rPr lang="en-US" sz="2400" dirty="0" smtClean="0"/>
              <a:t>The </a:t>
            </a:r>
            <a:r>
              <a:rPr lang="en-US" sz="2400" dirty="0"/>
              <a:t>material’s stress-strain curve gives its stress-strain relationship. </a:t>
            </a:r>
            <a:endParaRPr lang="en-US" sz="2400" dirty="0" smtClean="0"/>
          </a:p>
          <a:p>
            <a:endParaRPr lang="en-US" sz="2400" dirty="0"/>
          </a:p>
          <a:p>
            <a:r>
              <a:rPr lang="en-US" sz="2400" dirty="0" smtClean="0"/>
              <a:t>In </a:t>
            </a:r>
            <a:r>
              <a:rPr lang="en-US" sz="2400" dirty="0"/>
              <a:t>a stress-strain curve, the stress and its corresponding strain values are plotted.</a:t>
            </a:r>
            <a:endParaRPr lang="en-IN" sz="2400" b="0" i="0" dirty="0"/>
          </a:p>
          <a:p>
            <a:pPr algn="just"/>
            <a:endParaRPr lang="en-IN" sz="2400" b="0" i="0" dirty="0" smtClean="0"/>
          </a:p>
          <a:p>
            <a:pPr algn="just"/>
            <a:endParaRPr lang="en-IN" sz="2400" b="0" i="0" dirty="0"/>
          </a:p>
          <a:p>
            <a:pPr algn="just"/>
            <a:endParaRPr lang="en-IN" sz="2400"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399238317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US" b="1" dirty="0" err="1"/>
              <a:t>Izod</a:t>
            </a:r>
            <a:r>
              <a:rPr lang="en-US" b="1" dirty="0"/>
              <a:t> impact toughness test </a:t>
            </a:r>
            <a:r>
              <a:rPr lang="en-IN" dirty="0"/>
              <a:t/>
            </a:r>
            <a:br>
              <a:rPr lang="en-IN" dirty="0"/>
            </a:b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480442"/>
            <a:ext cx="8229600" cy="858420"/>
          </a:xfrm>
        </p:spPr>
        <p:txBody>
          <a:bodyPr/>
          <a:lstStyle/>
          <a:p>
            <a:r>
              <a:rPr lang="en-IN" sz="2400" dirty="0" smtClean="0"/>
              <a:t>While </a:t>
            </a:r>
            <a:r>
              <a:rPr lang="en-IN" sz="2400" dirty="0"/>
              <a:t>the specimen is set horizontally in the </a:t>
            </a:r>
            <a:r>
              <a:rPr lang="en-IN" sz="2400" dirty="0" err="1"/>
              <a:t>Charpy</a:t>
            </a:r>
            <a:r>
              <a:rPr lang="en-IN" sz="2400" dirty="0"/>
              <a:t> impact test, the </a:t>
            </a:r>
            <a:r>
              <a:rPr lang="en-IN" sz="2400" dirty="0" err="1"/>
              <a:t>Izod</a:t>
            </a:r>
            <a:r>
              <a:rPr lang="en-IN" sz="2400" dirty="0"/>
              <a:t> test examines a vertically positioned sample with a V-Notch. </a:t>
            </a:r>
            <a:endParaRPr lang="en-IN" sz="2400" dirty="0" smtClean="0"/>
          </a:p>
          <a:p>
            <a:endParaRPr lang="en-IN" sz="2400" dirty="0"/>
          </a:p>
          <a:p>
            <a:r>
              <a:rPr lang="en-IN" sz="2400" dirty="0" smtClean="0"/>
              <a:t>Here</a:t>
            </a:r>
            <a:r>
              <a:rPr lang="en-IN" sz="2400" dirty="0"/>
              <a:t>, the pendulum hammer is made to strike the upper tip of the notched specimen. </a:t>
            </a:r>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pic>
        <p:nvPicPr>
          <p:cNvPr id="4" name="Picture 3" descr="2: Charpy &amp; Izod test configurations for low velocity impact testing |  Download Scientific Diagram"/>
          <p:cNvPicPr/>
          <p:nvPr/>
        </p:nvPicPr>
        <p:blipFill rotWithShape="1">
          <a:blip r:embed="rId2">
            <a:extLst>
              <a:ext uri="{28A0092B-C50C-407E-A947-70E740481C1C}">
                <a14:useLocalDpi xmlns:a14="http://schemas.microsoft.com/office/drawing/2010/main" val="0"/>
              </a:ext>
            </a:extLst>
          </a:blip>
          <a:srcRect l="56886" t="963" b="14068"/>
          <a:stretch/>
        </p:blipFill>
        <p:spPr bwMode="auto">
          <a:xfrm>
            <a:off x="2801821" y="3804515"/>
            <a:ext cx="3063270" cy="225453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7100345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427648"/>
            <a:ext cx="8229600" cy="858420"/>
          </a:xfrm>
        </p:spPr>
        <p:txBody>
          <a:bodyPr/>
          <a:lstStyle/>
          <a:p>
            <a:r>
              <a:rPr lang="en-IN" sz="2400" dirty="0"/>
              <a:t>Other differences include the specimen size, notch face direction, type of hammer, and type of tested material. </a:t>
            </a:r>
            <a:endParaRPr lang="en-IN" sz="2400" dirty="0" smtClean="0"/>
          </a:p>
          <a:p>
            <a:endParaRPr lang="en-IN" sz="2400" dirty="0"/>
          </a:p>
          <a:p>
            <a:r>
              <a:rPr lang="en-IN" sz="2400" dirty="0" smtClean="0"/>
              <a:t>The </a:t>
            </a:r>
            <a:r>
              <a:rPr lang="en-IN" sz="2400" dirty="0" err="1"/>
              <a:t>Charpy</a:t>
            </a:r>
            <a:r>
              <a:rPr lang="en-IN" sz="2400" dirty="0"/>
              <a:t> test examines metal specimens with the notch facing away from a striking ball peen hammer. </a:t>
            </a:r>
            <a:endParaRPr lang="en-IN" sz="2400" dirty="0" smtClean="0"/>
          </a:p>
          <a:p>
            <a:endParaRPr lang="en-IN" sz="2400" dirty="0"/>
          </a:p>
          <a:p>
            <a:r>
              <a:rPr lang="en-IN" sz="2400" dirty="0" smtClean="0"/>
              <a:t>The </a:t>
            </a:r>
            <a:r>
              <a:rPr lang="en-IN" sz="2400" dirty="0" err="1"/>
              <a:t>Izod</a:t>
            </a:r>
            <a:r>
              <a:rPr lang="en-IN" sz="2400" dirty="0"/>
              <a:t> test, on the other hand, is used to test relatively longer metal or plastic specimens with the notch facing towards a farming hammer.</a:t>
            </a:r>
          </a:p>
          <a:p>
            <a:pPr algn="just"/>
            <a:endParaRPr lang="en-IN" sz="2400" b="0" i="0" dirty="0"/>
          </a:p>
          <a:p>
            <a:pPr algn="just"/>
            <a:endParaRPr lang="en-IN" sz="2400"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416008740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2405" y="1752669"/>
            <a:ext cx="8229600" cy="528496"/>
          </a:xfrm>
        </p:spPr>
        <p:txBody>
          <a:bodyPr/>
          <a:lstStyle/>
          <a:p>
            <a:pPr algn="ctr"/>
            <a:r>
              <a:rPr lang="en-US" sz="4000" b="1" dirty="0" smtClean="0"/>
              <a:t>End of Module </a:t>
            </a:r>
            <a:r>
              <a:rPr lang="en-US" sz="4000" b="1" dirty="0" smtClean="0"/>
              <a:t>II</a:t>
            </a:r>
            <a:r>
              <a:rPr lang="en-US" sz="4000" b="1" dirty="0" smtClean="0"/>
              <a:t/>
            </a:r>
            <a:br>
              <a:rPr lang="en-US" sz="4000" b="1" dirty="0" smtClean="0"/>
            </a:br>
            <a:r>
              <a:rPr lang="en-US" sz="4000" b="1" dirty="0"/>
              <a:t/>
            </a:r>
            <a:br>
              <a:rPr lang="en-US" sz="4000" b="1" dirty="0"/>
            </a:br>
            <a:r>
              <a:rPr lang="en-US" sz="4000" b="1" dirty="0" smtClean="0"/>
              <a:t>Thank You</a:t>
            </a:r>
            <a:endParaRPr lang="en-US" sz="4000" b="1" dirty="0"/>
          </a:p>
        </p:txBody>
      </p:sp>
    </p:spTree>
    <p:extLst>
      <p:ext uri="{BB962C8B-B14F-4D97-AF65-F5344CB8AC3E}">
        <p14:creationId xmlns:p14="http://schemas.microsoft.com/office/powerpoint/2010/main" val="2926746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123761"/>
            <a:ext cx="8229600" cy="858420"/>
          </a:xfrm>
        </p:spPr>
        <p:txBody>
          <a:bodyPr/>
          <a:lstStyle/>
          <a:p>
            <a:r>
              <a:rPr lang="en-US" sz="2400" dirty="0"/>
              <a:t>An example of a stress-strain curve is given below.</a:t>
            </a:r>
            <a:endParaRPr lang="en-IN" sz="2400" dirty="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pic>
        <p:nvPicPr>
          <p:cNvPr id="4" name="Picture 3" descr="stress strain curve"/>
          <p:cNvPicPr/>
          <p:nvPr/>
        </p:nvPicPr>
        <p:blipFill rotWithShape="1">
          <a:blip r:embed="rId2">
            <a:extLst>
              <a:ext uri="{28A0092B-C50C-407E-A947-70E740481C1C}">
                <a14:useLocalDpi xmlns:a14="http://schemas.microsoft.com/office/drawing/2010/main" val="0"/>
              </a:ext>
            </a:extLst>
          </a:blip>
          <a:srcRect l="9538" t="7146" r="7417" b="4479"/>
          <a:stretch/>
        </p:blipFill>
        <p:spPr bwMode="auto">
          <a:xfrm>
            <a:off x="685453" y="1982181"/>
            <a:ext cx="7387128" cy="392369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850700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696865"/>
            <a:ext cx="8229600" cy="528496"/>
          </a:xfrm>
        </p:spPr>
        <p:txBody>
          <a:bodyPr/>
          <a:lstStyle/>
          <a:p>
            <a:pPr algn="ctr"/>
            <a:r>
              <a:rPr lang="en-IN" dirty="0"/>
              <a:t/>
            </a:r>
            <a:br>
              <a:rPr lang="en-IN" dirty="0"/>
            </a:b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961113"/>
            <a:ext cx="8229600" cy="858420"/>
          </a:xfrm>
        </p:spPr>
        <p:txBody>
          <a:bodyPr/>
          <a:lstStyle/>
          <a:p>
            <a:pPr marL="514350" indent="-514350">
              <a:buAutoNum type="romanLcPeriod"/>
            </a:pPr>
            <a:r>
              <a:rPr lang="en-US" sz="2400" dirty="0" smtClean="0">
                <a:solidFill>
                  <a:srgbClr val="FFFF00"/>
                </a:solidFill>
              </a:rPr>
              <a:t>Proportional Limit</a:t>
            </a:r>
          </a:p>
          <a:p>
            <a:endParaRPr lang="en-US" sz="2400" dirty="0"/>
          </a:p>
          <a:p>
            <a:r>
              <a:rPr lang="en-US" sz="2400" dirty="0" smtClean="0"/>
              <a:t>It </a:t>
            </a:r>
            <a:r>
              <a:rPr lang="en-US" sz="2400" dirty="0"/>
              <a:t>is the point in the graph up to which the material returns to its original position when the load acting on it is completely removed</a:t>
            </a:r>
            <a:r>
              <a:rPr lang="en-US" sz="2400" dirty="0" smtClean="0"/>
              <a:t>.</a:t>
            </a:r>
          </a:p>
          <a:p>
            <a:endParaRPr lang="en-US" sz="2400" dirty="0"/>
          </a:p>
          <a:p>
            <a:r>
              <a:rPr lang="en-US" sz="2400" dirty="0" smtClean="0"/>
              <a:t>Beyond </a:t>
            </a:r>
            <a:r>
              <a:rPr lang="en-US" sz="2400" dirty="0"/>
              <a:t>this limit, the material doesn’t return to its original position, and a plastic deformation starts to appear in it</a:t>
            </a:r>
            <a:r>
              <a:rPr lang="en-US" sz="2400" dirty="0" smtClean="0"/>
              <a:t>.</a:t>
            </a:r>
          </a:p>
          <a:p>
            <a:endParaRPr lang="en-US" sz="2400" dirty="0"/>
          </a:p>
          <a:p>
            <a:pPr marL="514350" indent="-514350">
              <a:buAutoNum type="romanLcPeriod" startAt="2"/>
            </a:pPr>
            <a:r>
              <a:rPr lang="en-US" sz="2400" dirty="0" smtClean="0">
                <a:solidFill>
                  <a:srgbClr val="FFFF00"/>
                </a:solidFill>
              </a:rPr>
              <a:t>Elastic Limit</a:t>
            </a:r>
          </a:p>
          <a:p>
            <a:endParaRPr lang="en-US" sz="2400" dirty="0"/>
          </a:p>
          <a:p>
            <a:r>
              <a:rPr lang="en-US" sz="2400" dirty="0"/>
              <a:t>It is the point in the graph up to which the material returns to its original position when the load acting on it is completely removed. Beyond this limit, the material doesn’t return to its original position, and a plastic deformation starts to appear in it.</a:t>
            </a:r>
            <a:endParaRPr lang="en-IN" sz="2400" dirty="0"/>
          </a:p>
          <a:p>
            <a:endParaRPr lang="en-IN" sz="2400" dirty="0"/>
          </a:p>
          <a:p>
            <a:r>
              <a:rPr lang="en-US" sz="2800" dirty="0" smtClean="0"/>
              <a:t> </a:t>
            </a:r>
            <a:endParaRPr lang="en-IN" sz="2800"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13995095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696865"/>
            <a:ext cx="8229600" cy="528496"/>
          </a:xfrm>
        </p:spPr>
        <p:txBody>
          <a:bodyPr/>
          <a:lstStyle/>
          <a:p>
            <a:pPr algn="ctr"/>
            <a:r>
              <a:rPr lang="en-IN" dirty="0"/>
              <a:t/>
            </a:r>
            <a:br>
              <a:rPr lang="en-IN" dirty="0"/>
            </a:b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309419" y="385945"/>
            <a:ext cx="8229600" cy="858420"/>
          </a:xfrm>
        </p:spPr>
        <p:txBody>
          <a:bodyPr/>
          <a:lstStyle/>
          <a:p>
            <a:pPr marL="514350" indent="-514350">
              <a:buAutoNum type="romanLcPeriod" startAt="3"/>
            </a:pPr>
            <a:r>
              <a:rPr lang="en-US" sz="2400" dirty="0" smtClean="0">
                <a:solidFill>
                  <a:srgbClr val="FFFF00"/>
                </a:solidFill>
              </a:rPr>
              <a:t>Yield point</a:t>
            </a:r>
          </a:p>
          <a:p>
            <a:endParaRPr lang="en-US" sz="2400" dirty="0">
              <a:solidFill>
                <a:srgbClr val="FFFF00"/>
              </a:solidFill>
            </a:endParaRPr>
          </a:p>
          <a:p>
            <a:r>
              <a:rPr lang="en-US" sz="2400" dirty="0" smtClean="0"/>
              <a:t>The </a:t>
            </a:r>
            <a:r>
              <a:rPr lang="en-US" sz="2400" dirty="0"/>
              <a:t>yield point is defined as the point at which the material starts to deform plastically. After the yield point is passed, permanent plastic deformation occurs. </a:t>
            </a:r>
            <a:endParaRPr lang="en-US" sz="2400" dirty="0" smtClean="0"/>
          </a:p>
          <a:p>
            <a:endParaRPr lang="en-US" sz="2400" dirty="0"/>
          </a:p>
          <a:p>
            <a:r>
              <a:rPr lang="en-US" sz="2400" dirty="0" smtClean="0"/>
              <a:t>There </a:t>
            </a:r>
            <a:r>
              <a:rPr lang="en-US" sz="2400" dirty="0"/>
              <a:t>are two yield points (</a:t>
            </a:r>
            <a:r>
              <a:rPr lang="en-US" sz="2400" dirty="0" err="1"/>
              <a:t>i</a:t>
            </a:r>
            <a:r>
              <a:rPr lang="en-US" sz="2400" dirty="0"/>
              <a:t>) upper yield point (ii) lower yield point</a:t>
            </a:r>
            <a:r>
              <a:rPr lang="en-US" sz="2400" dirty="0" smtClean="0"/>
              <a:t>.</a:t>
            </a:r>
          </a:p>
          <a:p>
            <a:endParaRPr lang="en-US" sz="2400" dirty="0"/>
          </a:p>
          <a:p>
            <a:r>
              <a:rPr lang="en-US" sz="2400" dirty="0" smtClean="0">
                <a:solidFill>
                  <a:srgbClr val="FFFF00"/>
                </a:solidFill>
              </a:rPr>
              <a:t>iv.  Ultimate stress point</a:t>
            </a:r>
            <a:endParaRPr lang="en-US" sz="2400" dirty="0">
              <a:solidFill>
                <a:srgbClr val="FFFF00"/>
              </a:solidFill>
            </a:endParaRPr>
          </a:p>
          <a:p>
            <a:endParaRPr lang="en-US" sz="2400" dirty="0"/>
          </a:p>
          <a:p>
            <a:r>
              <a:rPr lang="en-US" sz="2400" dirty="0"/>
              <a:t>It is a point that represents the maximum stress that a material can endure before failure. Beyond this point, failure </a:t>
            </a:r>
            <a:r>
              <a:rPr lang="en-US" sz="2400" dirty="0" smtClean="0"/>
              <a:t>occurs.</a:t>
            </a:r>
          </a:p>
          <a:p>
            <a:endParaRPr lang="en-US" sz="2400" dirty="0" smtClean="0"/>
          </a:p>
          <a:p>
            <a:r>
              <a:rPr lang="en-US" sz="2400" dirty="0" smtClean="0">
                <a:solidFill>
                  <a:srgbClr val="FFFF00"/>
                </a:solidFill>
              </a:rPr>
              <a:t>v</a:t>
            </a:r>
            <a:r>
              <a:rPr lang="en-US" sz="2400" dirty="0">
                <a:solidFill>
                  <a:srgbClr val="FFFF00"/>
                </a:solidFill>
              </a:rPr>
              <a:t>.  </a:t>
            </a:r>
            <a:r>
              <a:rPr lang="en-US" sz="2400" dirty="0" smtClean="0">
                <a:solidFill>
                  <a:srgbClr val="FFFF00"/>
                </a:solidFill>
              </a:rPr>
              <a:t>Fracture or breaking point</a:t>
            </a:r>
            <a:endParaRPr lang="en-US" sz="2400" dirty="0">
              <a:solidFill>
                <a:srgbClr val="FFFF00"/>
              </a:solidFill>
            </a:endParaRPr>
          </a:p>
          <a:p>
            <a:endParaRPr lang="en-US" sz="2400" dirty="0"/>
          </a:p>
          <a:p>
            <a:r>
              <a:rPr lang="en-US" sz="2400" dirty="0"/>
              <a:t>It is the point in the stress-strain curve at which the failure of the material takes place.</a:t>
            </a:r>
            <a:endParaRPr lang="en-IN" sz="2400" dirty="0"/>
          </a:p>
          <a:p>
            <a:endParaRPr lang="en-IN" sz="2400" dirty="0"/>
          </a:p>
          <a:p>
            <a:endParaRPr lang="en-US" sz="2400" dirty="0" smtClean="0"/>
          </a:p>
          <a:p>
            <a:endParaRPr lang="en-US" sz="2400" dirty="0"/>
          </a:p>
          <a:p>
            <a:endParaRPr lang="en-IN" sz="2400" dirty="0"/>
          </a:p>
          <a:p>
            <a:endParaRPr lang="en-IN" sz="2400" dirty="0"/>
          </a:p>
          <a:p>
            <a:r>
              <a:rPr lang="en-US" sz="2800" dirty="0" smtClean="0"/>
              <a:t> </a:t>
            </a:r>
            <a:endParaRPr lang="en-IN" sz="2800"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28008232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6931</TotalTime>
  <Words>4268</Words>
  <Application>Microsoft Office PowerPoint</Application>
  <PresentationFormat>On-screen Show (4:3)</PresentationFormat>
  <Paragraphs>779</Paragraphs>
  <Slides>62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62</vt:i4>
      </vt:variant>
    </vt:vector>
  </HeadingPairs>
  <TitlesOfParts>
    <vt:vector size="68" baseType="lpstr">
      <vt:lpstr>Arial</vt:lpstr>
      <vt:lpstr>Calibri</vt:lpstr>
      <vt:lpstr>Calibri Light</vt:lpstr>
      <vt:lpstr>Cambria Math</vt:lpstr>
      <vt:lpstr>Century Gothic</vt:lpstr>
      <vt:lpstr>Office Theme</vt:lpstr>
      <vt:lpstr>Material Science MATS201 Module II</vt:lpstr>
      <vt:lpstr>Stress  </vt:lpstr>
      <vt:lpstr>  </vt:lpstr>
      <vt:lpstr>Strain   </vt:lpstr>
      <vt:lpstr>Types of Strain   </vt:lpstr>
      <vt:lpstr>Stress-Strain Curve     </vt:lpstr>
      <vt:lpstr>     </vt:lpstr>
      <vt:lpstr>      </vt:lpstr>
      <vt:lpstr>      </vt:lpstr>
      <vt:lpstr>Hooke’s Law     </vt:lpstr>
      <vt:lpstr>Young’s Modulus      </vt:lpstr>
      <vt:lpstr>     </vt:lpstr>
      <vt:lpstr>PowerPoint Presentation</vt:lpstr>
      <vt:lpstr>Bulk Modulus of Elasticity     </vt:lpstr>
      <vt:lpstr>     </vt:lpstr>
      <vt:lpstr>     </vt:lpstr>
      <vt:lpstr>Shear Modulus     </vt:lpstr>
      <vt:lpstr>PowerPoint Presentation</vt:lpstr>
      <vt:lpstr>     </vt:lpstr>
      <vt:lpstr>    </vt:lpstr>
      <vt:lpstr>Poisson’s Ratio     </vt:lpstr>
      <vt:lpstr>     </vt:lpstr>
      <vt:lpstr>    </vt:lpstr>
      <vt:lpstr>Relation between Elastic Constants      </vt:lpstr>
      <vt:lpstr>Ductile materials      </vt:lpstr>
      <vt:lpstr>Brittle materials      </vt:lpstr>
      <vt:lpstr>    </vt:lpstr>
      <vt:lpstr>     </vt:lpstr>
      <vt:lpstr>Fracture     </vt:lpstr>
      <vt:lpstr>    </vt:lpstr>
      <vt:lpstr>    </vt:lpstr>
      <vt:lpstr>    </vt:lpstr>
      <vt:lpstr>    </vt:lpstr>
      <vt:lpstr>Fatigue     </vt:lpstr>
      <vt:lpstr>Stages of Fatigue   </vt:lpstr>
      <vt:lpstr>Fatigue Variables      </vt:lpstr>
      <vt:lpstr>     </vt:lpstr>
      <vt:lpstr>    </vt:lpstr>
      <vt:lpstr>Creep     </vt:lpstr>
      <vt:lpstr>Stages of Creep     </vt:lpstr>
      <vt:lpstr>     </vt:lpstr>
      <vt:lpstr>Hardness       </vt:lpstr>
      <vt:lpstr>    </vt:lpstr>
      <vt:lpstr>Toughness      </vt:lpstr>
      <vt:lpstr>    </vt:lpstr>
      <vt:lpstr>Factors that Affect Toughness      </vt:lpstr>
      <vt:lpstr>Brinell hardness test       </vt:lpstr>
      <vt:lpstr>     </vt:lpstr>
      <vt:lpstr>     </vt:lpstr>
      <vt:lpstr>T     </vt:lpstr>
      <vt:lpstr>T     </vt:lpstr>
      <vt:lpstr>Vickers hardness test      </vt:lpstr>
      <vt:lpstr>     </vt:lpstr>
      <vt:lpstr>Rockwell Hardness Test      </vt:lpstr>
      <vt:lpstr>    </vt:lpstr>
      <vt:lpstr>     </vt:lpstr>
      <vt:lpstr>     </vt:lpstr>
      <vt:lpstr>Charpy impact toughness test       </vt:lpstr>
      <vt:lpstr>     </vt:lpstr>
      <vt:lpstr>Izod impact toughness test       </vt:lpstr>
      <vt:lpstr>     </vt:lpstr>
      <vt:lpstr>End of Module II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Suhail Suleman</dc:creator>
  <cp:lastModifiedBy>Apurv</cp:lastModifiedBy>
  <cp:revision>181</cp:revision>
  <dcterms:created xsi:type="dcterms:W3CDTF">2016-01-30T08:29:15Z</dcterms:created>
  <dcterms:modified xsi:type="dcterms:W3CDTF">2022-04-03T19:21:16Z</dcterms:modified>
</cp:coreProperties>
</file>