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4"/>
  </p:notesMasterIdLst>
  <p:sldIdLst>
    <p:sldId id="261" r:id="rId2"/>
    <p:sldId id="273" r:id="rId3"/>
    <p:sldId id="459" r:id="rId4"/>
    <p:sldId id="460" r:id="rId5"/>
    <p:sldId id="461" r:id="rId6"/>
    <p:sldId id="462" r:id="rId7"/>
    <p:sldId id="463" r:id="rId8"/>
    <p:sldId id="464" r:id="rId9"/>
    <p:sldId id="465" r:id="rId10"/>
    <p:sldId id="466" r:id="rId11"/>
    <p:sldId id="467" r:id="rId12"/>
    <p:sldId id="468" r:id="rId13"/>
    <p:sldId id="469" r:id="rId14"/>
    <p:sldId id="471" r:id="rId15"/>
    <p:sldId id="473" r:id="rId16"/>
    <p:sldId id="472" r:id="rId17"/>
    <p:sldId id="511" r:id="rId18"/>
    <p:sldId id="512" r:id="rId19"/>
    <p:sldId id="474" r:id="rId20"/>
    <p:sldId id="475" r:id="rId21"/>
    <p:sldId id="476" r:id="rId22"/>
    <p:sldId id="477" r:id="rId23"/>
    <p:sldId id="478" r:id="rId24"/>
    <p:sldId id="479" r:id="rId25"/>
    <p:sldId id="480" r:id="rId26"/>
    <p:sldId id="481" r:id="rId27"/>
    <p:sldId id="482" r:id="rId28"/>
    <p:sldId id="483" r:id="rId29"/>
    <p:sldId id="484" r:id="rId30"/>
    <p:sldId id="485" r:id="rId31"/>
    <p:sldId id="486" r:id="rId32"/>
    <p:sldId id="487" r:id="rId33"/>
    <p:sldId id="488" r:id="rId34"/>
    <p:sldId id="489" r:id="rId35"/>
    <p:sldId id="490" r:id="rId36"/>
    <p:sldId id="491" r:id="rId37"/>
    <p:sldId id="492" r:id="rId38"/>
    <p:sldId id="493" r:id="rId39"/>
    <p:sldId id="494" r:id="rId40"/>
    <p:sldId id="495" r:id="rId41"/>
    <p:sldId id="496" r:id="rId42"/>
    <p:sldId id="497" r:id="rId43"/>
    <p:sldId id="498" r:id="rId44"/>
    <p:sldId id="499" r:id="rId45"/>
    <p:sldId id="500" r:id="rId46"/>
    <p:sldId id="501" r:id="rId47"/>
    <p:sldId id="502" r:id="rId48"/>
    <p:sldId id="503" r:id="rId49"/>
    <p:sldId id="504" r:id="rId50"/>
    <p:sldId id="505" r:id="rId51"/>
    <p:sldId id="506" r:id="rId52"/>
    <p:sldId id="507" r:id="rId53"/>
    <p:sldId id="508" r:id="rId54"/>
    <p:sldId id="509" r:id="rId55"/>
    <p:sldId id="510" r:id="rId56"/>
    <p:sldId id="518" r:id="rId57"/>
    <p:sldId id="470" r:id="rId58"/>
    <p:sldId id="519" r:id="rId59"/>
    <p:sldId id="513" r:id="rId60"/>
    <p:sldId id="514" r:id="rId61"/>
    <p:sldId id="515" r:id="rId62"/>
    <p:sldId id="340"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59"/>
    <a:srgbClr val="FBCF4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napToObjects="1">
      <p:cViewPr varScale="1">
        <p:scale>
          <a:sx n="73" d="100"/>
          <a:sy n="73" d="100"/>
        </p:scale>
        <p:origin x="132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E24BA6-91FE-44E2-AA0F-FEBE78A031F1}" type="datetimeFigureOut">
              <a:rPr lang="en-US" smtClean="0"/>
              <a:t>4/14/2022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E9B953-DC41-41EA-8A2E-8DD37F963B80}" type="slidenum">
              <a:rPr lang="en-US" smtClean="0"/>
              <a:t>‹#›</a:t>
            </a:fld>
            <a:endParaRPr lang="en-US"/>
          </a:p>
        </p:txBody>
      </p:sp>
    </p:spTree>
    <p:extLst>
      <p:ext uri="{BB962C8B-B14F-4D97-AF65-F5344CB8AC3E}">
        <p14:creationId xmlns:p14="http://schemas.microsoft.com/office/powerpoint/2010/main" val="3035164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247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63033" y="1083473"/>
            <a:ext cx="8229600" cy="528496"/>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93226"/>
            <a:ext cx="8229600" cy="340042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4913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lvl1pPr>
              <a:defRPr>
                <a:latin typeface="Calibri"/>
                <a:cs typeface="Calibri"/>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8987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563033" y="1083473"/>
            <a:ext cx="8229600" cy="528496"/>
          </a:xfrm>
          <a:prstGeom prst="rect">
            <a:avLst/>
          </a:prstGeom>
        </p:spPr>
        <p:txBody>
          <a:bodyPr vert="horz" lIns="91440" tIns="45720" rIns="91440" bIns="45720" rtlCol="0" anchor="t">
            <a:noAutofit/>
          </a:bodyPr>
          <a:lstStyle/>
          <a:p>
            <a:r>
              <a:rPr lang="en-US" dirty="0" smtClean="0"/>
              <a:t>FACTS AT A GLANCE</a:t>
            </a:r>
            <a:endParaRPr lang="en-US" dirty="0"/>
          </a:p>
        </p:txBody>
      </p:sp>
      <p:sp>
        <p:nvSpPr>
          <p:cNvPr id="14" name="Text Placeholder 2"/>
          <p:cNvSpPr>
            <a:spLocks noGrp="1"/>
          </p:cNvSpPr>
          <p:nvPr>
            <p:ph type="body" idx="1" hasCustomPrompt="1"/>
          </p:nvPr>
        </p:nvSpPr>
        <p:spPr>
          <a:xfrm>
            <a:off x="563033" y="1535113"/>
            <a:ext cx="8229600" cy="858420"/>
          </a:xfrm>
          <a:prstGeom prst="rect">
            <a:avLst/>
          </a:prstGeom>
        </p:spPr>
        <p:txBody>
          <a:bodyPr anchor="t"/>
          <a:lstStyle>
            <a:lvl1pPr marL="0" indent="0" algn="l">
              <a:lnSpc>
                <a:spcPct val="80000"/>
              </a:lnSpc>
              <a:buNone/>
              <a:defRPr sz="2000" b="1" i="1">
                <a:latin typeface="Calibri Light"/>
                <a:cs typeface="Calibri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z="2000" b="0" i="0" dirty="0" smtClean="0">
                <a:latin typeface="Calibri Light"/>
                <a:cs typeface="Calibri Light"/>
              </a:rPr>
              <a:t>Click to edit master title style</a:t>
            </a:r>
            <a:endParaRPr lang="en-US" sz="2000" b="0" i="0" dirty="0">
              <a:latin typeface="Calibri Light"/>
              <a:cs typeface="Calibri Light"/>
            </a:endParaRPr>
          </a:p>
        </p:txBody>
      </p:sp>
    </p:spTree>
    <p:extLst>
      <p:ext uri="{BB962C8B-B14F-4D97-AF65-F5344CB8AC3E}">
        <p14:creationId xmlns:p14="http://schemas.microsoft.com/office/powerpoint/2010/main" val="3524332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atin typeface="Calibri"/>
                <a:cs typeface="Calibri"/>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latin typeface="Calibri"/>
                <a:cs typeface="Calibri"/>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774028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3033" y="1083473"/>
            <a:ext cx="8229600" cy="528496"/>
          </a:xfrm>
          <a:prstGeom prst="rect">
            <a:avLst/>
          </a:prstGeom>
        </p:spPr>
        <p:txBody>
          <a:bodyPr/>
          <a:lstStyle>
            <a:lvl1pPr>
              <a:defRPr>
                <a:latin typeface="Calibri"/>
                <a:cs typeface="Calibri"/>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97701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3033" y="1083473"/>
            <a:ext cx="8229600" cy="528496"/>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8788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3033" y="1083473"/>
            <a:ext cx="8229600" cy="528496"/>
          </a:xfrm>
          <a:prstGeom prst="rect">
            <a:avLst/>
          </a:prstGeom>
        </p:spPr>
        <p:txBody>
          <a:bodyPr/>
          <a:lstStyle>
            <a:lvl1pPr>
              <a:defRPr>
                <a:latin typeface="Calibri"/>
                <a:cs typeface="Calibri"/>
              </a:defRPr>
            </a:lvl1p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atin typeface="Calibri"/>
                <a:cs typeface="Calibri"/>
              </a:defRPr>
            </a:lvl1pPr>
          </a:lstStyle>
          <a:p>
            <a:fld id="{08EC0535-7FFD-824B-A27D-AC73454F2693}" type="datetimeFigureOut">
              <a:rPr lang="en-US" smtClean="0"/>
              <a:pPr/>
              <a:t>4/14/2022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atin typeface="Calibri"/>
                <a:cs typeface="Calibri"/>
              </a:defRPr>
            </a:lvl1p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latin typeface="Calibri"/>
                <a:cs typeface="Calibri"/>
              </a:defRPr>
            </a:lvl1pPr>
          </a:lstStyle>
          <a:p>
            <a:fld id="{64A40FBA-B559-544B-A253-24497E07D7DA}" type="slidenum">
              <a:rPr lang="en-US" smtClean="0"/>
              <a:pPr/>
              <a:t>‹#›</a:t>
            </a:fld>
            <a:endParaRPr lang="en-US"/>
          </a:p>
        </p:txBody>
      </p:sp>
    </p:spTree>
    <p:extLst>
      <p:ext uri="{BB962C8B-B14F-4D97-AF65-F5344CB8AC3E}">
        <p14:creationId xmlns:p14="http://schemas.microsoft.com/office/powerpoint/2010/main" val="1168922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08EC0535-7FFD-824B-A27D-AC73454F2693}" type="datetimeFigureOut">
              <a:rPr lang="en-US" smtClean="0"/>
              <a:t>4/14/2022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64A40FBA-B559-544B-A253-24497E07D7DA}" type="slidenum">
              <a:rPr lang="en-US" smtClean="0"/>
              <a:t>‹#›</a:t>
            </a:fld>
            <a:endParaRPr lang="en-US"/>
          </a:p>
        </p:txBody>
      </p:sp>
    </p:spTree>
    <p:extLst>
      <p:ext uri="{BB962C8B-B14F-4D97-AF65-F5344CB8AC3E}">
        <p14:creationId xmlns:p14="http://schemas.microsoft.com/office/powerpoint/2010/main" val="3285234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atin typeface="Calibri"/>
                <a:cs typeface="Calibri"/>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atin typeface="Calibri"/>
                <a:cs typeface="Calibri"/>
              </a:defRPr>
            </a:lvl1pPr>
            <a:lvl2pPr>
              <a:defRPr sz="2800">
                <a:latin typeface="Calibri"/>
                <a:cs typeface="Calibri"/>
              </a:defRPr>
            </a:lvl2pPr>
            <a:lvl3pPr>
              <a:defRPr sz="2400">
                <a:latin typeface="Calibri"/>
                <a:cs typeface="Calibri"/>
              </a:defRPr>
            </a:lvl3pPr>
            <a:lvl4pPr>
              <a:defRPr sz="2000">
                <a:latin typeface="Calibri"/>
                <a:cs typeface="Calibri"/>
              </a:defRPr>
            </a:lvl4pPr>
            <a:lvl5pPr>
              <a:defRPr sz="2000">
                <a:latin typeface="Calibri"/>
                <a:cs typeface="Calibri"/>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atin typeface="Calibri"/>
                <a:cs typeface="Calibri"/>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atin typeface="Calibri"/>
                <a:cs typeface="Calibri"/>
              </a:defRPr>
            </a:lvl1pPr>
          </a:lstStyle>
          <a:p>
            <a:fld id="{08EC0535-7FFD-824B-A27D-AC73454F2693}" type="datetimeFigureOut">
              <a:rPr lang="en-US" smtClean="0"/>
              <a:pPr/>
              <a:t>4/14/2022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atin typeface="Calibri"/>
                <a:cs typeface="Calibri"/>
              </a:defRPr>
            </a:lvl1p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atin typeface="Calibri"/>
                <a:cs typeface="Calibri"/>
              </a:defRPr>
            </a:lvl1pPr>
          </a:lstStyle>
          <a:p>
            <a:fld id="{64A40FBA-B559-544B-A253-24497E07D7DA}" type="slidenum">
              <a:rPr lang="en-US" smtClean="0"/>
              <a:pPr/>
              <a:t>‹#›</a:t>
            </a:fld>
            <a:endParaRPr lang="en-US"/>
          </a:p>
        </p:txBody>
      </p:sp>
    </p:spTree>
    <p:extLst>
      <p:ext uri="{BB962C8B-B14F-4D97-AF65-F5344CB8AC3E}">
        <p14:creationId xmlns:p14="http://schemas.microsoft.com/office/powerpoint/2010/main" val="14870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atin typeface="Calibri"/>
                <a:cs typeface="Calibri"/>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atin typeface="Calibri"/>
                <a:cs typeface="Calibri"/>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atin typeface="Calibri"/>
                <a:cs typeface="Calibri"/>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44954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TextBox 13"/>
          <p:cNvSpPr txBox="1"/>
          <p:nvPr userDrawn="1"/>
        </p:nvSpPr>
        <p:spPr>
          <a:xfrm>
            <a:off x="9692968" y="2163097"/>
            <a:ext cx="184666" cy="369332"/>
          </a:xfrm>
          <a:prstGeom prst="rect">
            <a:avLst/>
          </a:prstGeom>
          <a:noFill/>
        </p:spPr>
        <p:txBody>
          <a:bodyPr wrap="none" rtlCol="0">
            <a:spAutoFit/>
          </a:bodyPr>
          <a:lstStyle/>
          <a:p>
            <a:endParaRPr lang="en-US" dirty="0"/>
          </a:p>
        </p:txBody>
      </p:sp>
      <p:pic>
        <p:nvPicPr>
          <p:cNvPr id="15" name="Picture 14" descr="Amity_BackSlide.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4194"/>
          </a:xfrm>
          <a:prstGeom prst="rect">
            <a:avLst/>
          </a:prstGeom>
          <a:noFill/>
          <a:ln>
            <a:noFill/>
          </a:ln>
        </p:spPr>
      </p:pic>
      <p:pic>
        <p:nvPicPr>
          <p:cNvPr id="5" name="Picture 4" descr="University Logo_White.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009111" y="189113"/>
            <a:ext cx="1719715" cy="731099"/>
          </a:xfrm>
          <a:prstGeom prst="rect">
            <a:avLst/>
          </a:prstGeom>
        </p:spPr>
      </p:pic>
    </p:spTree>
    <p:extLst>
      <p:ext uri="{BB962C8B-B14F-4D97-AF65-F5344CB8AC3E}">
        <p14:creationId xmlns:p14="http://schemas.microsoft.com/office/powerpoint/2010/main" val="1542168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400" b="0" i="0" kern="1200">
          <a:solidFill>
            <a:srgbClr val="FFFFFF"/>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3200" kern="1200">
          <a:solidFill>
            <a:srgbClr val="FFFFFF"/>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FFFFFF"/>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FFFFFF"/>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FFFFFF"/>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FFFFFF"/>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488" y="1693073"/>
            <a:ext cx="8229600" cy="3211436"/>
          </a:xfrm>
        </p:spPr>
        <p:txBody>
          <a:bodyPr/>
          <a:lstStyle/>
          <a:p>
            <a:pPr algn="ctr"/>
            <a:r>
              <a:rPr lang="en-US" sz="5400" b="1" dirty="0" smtClean="0">
                <a:solidFill>
                  <a:schemeClr val="bg1"/>
                </a:solidFill>
              </a:rPr>
              <a:t>Material Science</a:t>
            </a:r>
            <a:br>
              <a:rPr lang="en-US" sz="5400" b="1" dirty="0" smtClean="0">
                <a:solidFill>
                  <a:schemeClr val="bg1"/>
                </a:solidFill>
              </a:rPr>
            </a:br>
            <a:r>
              <a:rPr lang="en-US" sz="5400" b="1" dirty="0" smtClean="0">
                <a:solidFill>
                  <a:schemeClr val="bg1"/>
                </a:solidFill>
              </a:rPr>
              <a:t>MATS201</a:t>
            </a:r>
            <a:br>
              <a:rPr lang="en-US" sz="5400" b="1" dirty="0" smtClean="0">
                <a:solidFill>
                  <a:schemeClr val="bg1"/>
                </a:solidFill>
              </a:rPr>
            </a:br>
            <a:r>
              <a:rPr lang="en-US" sz="5400" b="1" dirty="0" smtClean="0">
                <a:solidFill>
                  <a:schemeClr val="bg1"/>
                </a:solidFill>
              </a:rPr>
              <a:t>Module </a:t>
            </a:r>
            <a:r>
              <a:rPr lang="en-US" sz="5400" b="1" dirty="0" smtClean="0">
                <a:solidFill>
                  <a:schemeClr val="bg1"/>
                </a:solidFill>
              </a:rPr>
              <a:t>III</a:t>
            </a:r>
            <a:endParaRPr lang="en-US" sz="5400" b="1" dirty="0">
              <a:solidFill>
                <a:schemeClr val="bg1"/>
              </a:solidFill>
            </a:endParaRPr>
          </a:p>
        </p:txBody>
      </p:sp>
    </p:spTree>
    <p:extLst>
      <p:ext uri="{BB962C8B-B14F-4D97-AF65-F5344CB8AC3E}">
        <p14:creationId xmlns:p14="http://schemas.microsoft.com/office/powerpoint/2010/main" val="33824296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sz="2800" b="1" dirty="0"/>
              <a:t/>
            </a:r>
            <a:br>
              <a:rPr lang="en-IN" sz="2800" b="1" dirty="0"/>
            </a:br>
            <a:endParaRPr lang="en-IN" sz="2800" b="1" dirty="0"/>
          </a:p>
        </p:txBody>
      </p:sp>
      <p:sp>
        <p:nvSpPr>
          <p:cNvPr id="3" name="Text Placeholder 2"/>
          <p:cNvSpPr>
            <a:spLocks noGrp="1"/>
          </p:cNvSpPr>
          <p:nvPr>
            <p:ph type="body" idx="1"/>
          </p:nvPr>
        </p:nvSpPr>
        <p:spPr>
          <a:xfrm>
            <a:off x="506285" y="1240227"/>
            <a:ext cx="8229600" cy="858420"/>
          </a:xfrm>
        </p:spPr>
        <p:txBody>
          <a:bodyPr/>
          <a:lstStyle/>
          <a:p>
            <a:r>
              <a:rPr lang="en-US" sz="2400" dirty="0"/>
              <a:t>A high alloy steel has alloying elements (not including carbon or iron) that make up more than 8% of its composition. </a:t>
            </a:r>
            <a:endParaRPr lang="en-US" sz="2400" dirty="0" smtClean="0"/>
          </a:p>
          <a:p>
            <a:endParaRPr lang="en-US" sz="2400" dirty="0"/>
          </a:p>
          <a:p>
            <a:r>
              <a:rPr lang="en-US" sz="2400" dirty="0" smtClean="0"/>
              <a:t>These </a:t>
            </a:r>
            <a:r>
              <a:rPr lang="en-US" sz="2400" dirty="0"/>
              <a:t>alloys are less common, because most steel only dedicates a few percent to the additional elements. </a:t>
            </a:r>
            <a:endParaRPr lang="en-US" sz="2400" dirty="0" smtClean="0"/>
          </a:p>
          <a:p>
            <a:endParaRPr lang="en-US" sz="2400" dirty="0"/>
          </a:p>
          <a:p>
            <a:r>
              <a:rPr lang="en-US" sz="2400" dirty="0" smtClean="0"/>
              <a:t>Stainless </a:t>
            </a:r>
            <a:r>
              <a:rPr lang="en-US" sz="2400" dirty="0"/>
              <a:t>steel is the most popular high alloy, with at least 10.5% chromium by mass. </a:t>
            </a:r>
            <a:endParaRPr lang="en-US" sz="2400" dirty="0" smtClean="0"/>
          </a:p>
          <a:p>
            <a:endParaRPr lang="en-US" sz="2400" dirty="0"/>
          </a:p>
          <a:p>
            <a:r>
              <a:rPr lang="en-US" sz="2400" dirty="0" smtClean="0"/>
              <a:t>This </a:t>
            </a:r>
            <a:r>
              <a:rPr lang="en-US" sz="2400" dirty="0"/>
              <a:t>ratio gives stainless steel more corrosion resistance, with a coating of chromium oxide to slow down rusting.</a:t>
            </a:r>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3052067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6285" y="1435712"/>
            <a:ext cx="8229600" cy="858420"/>
          </a:xfrm>
        </p:spPr>
        <p:txBody>
          <a:bodyPr/>
          <a:lstStyle/>
          <a:p>
            <a:r>
              <a:rPr lang="en-US" sz="2400" dirty="0"/>
              <a:t>Meanwhile, low alloy steel is only modified slightly with other elements, which provide subtle advantages in hardenability, strength, and free-machining. </a:t>
            </a:r>
            <a:endParaRPr lang="en-US" sz="2400" dirty="0" smtClean="0"/>
          </a:p>
          <a:p>
            <a:endParaRPr lang="en-US" sz="2400" dirty="0"/>
          </a:p>
          <a:p>
            <a:r>
              <a:rPr lang="en-US" sz="2400" dirty="0" smtClean="0"/>
              <a:t>By </a:t>
            </a:r>
            <a:r>
              <a:rPr lang="en-US" sz="2400" dirty="0"/>
              <a:t>lowering the carbon content to around 0.2%, the low alloy steel will retain its strength and boast improved formability.</a:t>
            </a:r>
          </a:p>
          <a:p>
            <a:pPr algn="just"/>
            <a:endParaRPr lang="en-IN"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3668418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US" b="1" dirty="0"/>
              <a:t>Common Steel Alloying Elements</a:t>
            </a:r>
            <a:r>
              <a:rPr lang="en-US" dirty="0"/>
              <a:t/>
            </a:r>
            <a:br>
              <a:rPr lang="en-US" dirty="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840661"/>
            <a:ext cx="8229600" cy="858420"/>
          </a:xfrm>
        </p:spPr>
        <p:txBody>
          <a:bodyPr/>
          <a:lstStyle/>
          <a:p>
            <a:r>
              <a:rPr lang="en-US" sz="2400" dirty="0"/>
              <a:t>When it comes to steel, there are many different elements that can be added to the base material, allowing the purchaser to tweak variances until the right alloy is found. </a:t>
            </a:r>
            <a:endParaRPr lang="en-US" sz="2400" dirty="0" smtClean="0"/>
          </a:p>
          <a:p>
            <a:endParaRPr lang="en-US" sz="2400" dirty="0"/>
          </a:p>
          <a:p>
            <a:r>
              <a:rPr lang="en-US" sz="2400" dirty="0" smtClean="0">
                <a:solidFill>
                  <a:srgbClr val="FFFF00"/>
                </a:solidFill>
              </a:rPr>
              <a:t>Manganese</a:t>
            </a:r>
            <a:r>
              <a:rPr lang="en-US" sz="2400" dirty="0">
                <a:solidFill>
                  <a:srgbClr val="FFFF00"/>
                </a:solidFill>
              </a:rPr>
              <a:t>:</a:t>
            </a:r>
            <a:r>
              <a:rPr lang="en-US" sz="2400" dirty="0"/>
              <a:t> Used in tandem with small amounts of sulfur and phosphorus, the steel alloy becomes less brittle and easier to hammer</a:t>
            </a:r>
            <a:r>
              <a:rPr lang="en-US" sz="2400" dirty="0" smtClean="0"/>
              <a:t>.</a:t>
            </a:r>
          </a:p>
          <a:p>
            <a:endParaRPr lang="en-US" sz="2400" dirty="0"/>
          </a:p>
          <a:p>
            <a:r>
              <a:rPr lang="en-US" sz="2400" dirty="0">
                <a:solidFill>
                  <a:srgbClr val="FFFF00"/>
                </a:solidFill>
              </a:rPr>
              <a:t>Chromium:</a:t>
            </a:r>
            <a:r>
              <a:rPr lang="en-US" sz="2400" dirty="0"/>
              <a:t> A small percentage (0.5% - 2%) can help to harden the alloy; larger percentages (4% - 18%) have the added effect of preventing corrosion.</a:t>
            </a:r>
          </a:p>
          <a:p>
            <a:pPr algn="just"/>
            <a:endParaRPr lang="en-IN" sz="28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9956709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1782" y="1411451"/>
            <a:ext cx="8229600" cy="858420"/>
          </a:xfrm>
        </p:spPr>
        <p:txBody>
          <a:bodyPr/>
          <a:lstStyle/>
          <a:p>
            <a:r>
              <a:rPr lang="en-US" sz="2400" dirty="0">
                <a:solidFill>
                  <a:srgbClr val="FFFF00"/>
                </a:solidFill>
              </a:rPr>
              <a:t>Vanadium: </a:t>
            </a:r>
            <a:r>
              <a:rPr lang="en-US" sz="2400" dirty="0"/>
              <a:t>With only .15%, this element can boost strength, heat resistance, and overall grain structure. Mixed together with chromium, the steel alloy becomes much harder, but still retains its formability</a:t>
            </a:r>
            <a:r>
              <a:rPr lang="en-US" sz="2400" dirty="0" smtClean="0"/>
              <a:t>.</a:t>
            </a:r>
          </a:p>
          <a:p>
            <a:endParaRPr lang="en-US" sz="2400" dirty="0"/>
          </a:p>
          <a:p>
            <a:r>
              <a:rPr lang="en-US" sz="2400" dirty="0">
                <a:solidFill>
                  <a:srgbClr val="FFFF00"/>
                </a:solidFill>
              </a:rPr>
              <a:t>Nickel: </a:t>
            </a:r>
            <a:r>
              <a:rPr lang="en-US" sz="2400" dirty="0"/>
              <a:t>Up to 5%, this alloying element will improve the steel’s strength. In excess of 12%, it provides impressive corrosion resistance</a:t>
            </a:r>
            <a:r>
              <a:rPr lang="en-US" sz="2400" dirty="0" smtClean="0"/>
              <a:t>.</a:t>
            </a:r>
          </a:p>
          <a:p>
            <a:endParaRPr lang="en-US" sz="2400" dirty="0"/>
          </a:p>
          <a:p>
            <a:r>
              <a:rPr lang="en-US" sz="2400" dirty="0">
                <a:solidFill>
                  <a:srgbClr val="FFFF00"/>
                </a:solidFill>
              </a:rPr>
              <a:t>Tungsten:</a:t>
            </a:r>
            <a:r>
              <a:rPr lang="en-US" sz="2400" dirty="0"/>
              <a:t> Boosts heat resistance, so the melting point is higher. Also improves the structural makeup of the steel.</a:t>
            </a:r>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242726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US" b="1" dirty="0"/>
              <a:t>Carbon steel</a:t>
            </a: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840661"/>
            <a:ext cx="8229600" cy="858420"/>
          </a:xfrm>
        </p:spPr>
        <p:txBody>
          <a:bodyPr/>
          <a:lstStyle/>
          <a:p>
            <a:r>
              <a:rPr lang="en-IN" sz="2400" dirty="0"/>
              <a:t>Carbon steel is a common type of steel that is an alloy of iron and carbon. </a:t>
            </a:r>
            <a:endParaRPr lang="en-IN" sz="2400" dirty="0" smtClean="0"/>
          </a:p>
          <a:p>
            <a:endParaRPr lang="en-IN" sz="2400" dirty="0"/>
          </a:p>
          <a:p>
            <a:r>
              <a:rPr lang="en-IN" sz="2400" dirty="0" smtClean="0"/>
              <a:t>It </a:t>
            </a:r>
            <a:r>
              <a:rPr lang="en-IN" sz="2400" dirty="0"/>
              <a:t>has a higher carbon content, lower melting point and greater durability compared to stainless steel</a:t>
            </a:r>
            <a:r>
              <a:rPr lang="en-IN" sz="2400" dirty="0" smtClean="0"/>
              <a:t>.</a:t>
            </a:r>
          </a:p>
          <a:p>
            <a:endParaRPr lang="en-US" sz="2400" dirty="0"/>
          </a:p>
          <a:p>
            <a:r>
              <a:rPr lang="en-IN" sz="2400" dirty="0"/>
              <a:t>Carbon steel is the most widely used engineering and construction material for industrial applications on a large scale, including marine structures, power plants, transportation, chemical processing and petroleum production and refining. </a:t>
            </a:r>
            <a:endParaRPr lang="en-IN" sz="2400" dirty="0" smtClean="0"/>
          </a:p>
          <a:p>
            <a:endParaRPr lang="en-IN" sz="2400" dirty="0"/>
          </a:p>
          <a:p>
            <a:r>
              <a:rPr lang="en-IN" sz="2400" dirty="0" smtClean="0"/>
              <a:t>Carbon </a:t>
            </a:r>
            <a:r>
              <a:rPr lang="en-IN" sz="2400" dirty="0"/>
              <a:t>steel has high tensile strength and hardness but is significantly more prone to corrosion.</a:t>
            </a:r>
            <a:endParaRPr lang="en-US" sz="2400" dirty="0"/>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3309092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265608"/>
            <a:ext cx="8229600" cy="858420"/>
          </a:xfrm>
        </p:spPr>
        <p:txBody>
          <a:bodyPr/>
          <a:lstStyle/>
          <a:p>
            <a:r>
              <a:rPr lang="en-IN" sz="2400" dirty="0"/>
              <a:t>Carbon steel may contain a range of carbon concentrations from 0.01% to 1.5% in a given alloy. </a:t>
            </a:r>
            <a:endParaRPr lang="en-IN" sz="2400" dirty="0" smtClean="0"/>
          </a:p>
          <a:p>
            <a:endParaRPr lang="en-IN" sz="2400" dirty="0"/>
          </a:p>
          <a:p>
            <a:r>
              <a:rPr lang="en-IN" sz="2400" dirty="0" smtClean="0"/>
              <a:t>This </a:t>
            </a:r>
            <a:r>
              <a:rPr lang="en-IN" sz="2400" dirty="0"/>
              <a:t>variation results in different types of carbon steel</a:t>
            </a:r>
            <a:r>
              <a:rPr lang="en-IN" sz="2400" dirty="0" smtClean="0"/>
              <a:t>:</a:t>
            </a:r>
          </a:p>
          <a:p>
            <a:endParaRPr lang="en-US" sz="2400" dirty="0"/>
          </a:p>
          <a:p>
            <a:r>
              <a:rPr lang="en-IN" sz="2400" dirty="0"/>
              <a:t>(</a:t>
            </a:r>
            <a:r>
              <a:rPr lang="en-IN" sz="2400" dirty="0" err="1"/>
              <a:t>i</a:t>
            </a:r>
            <a:r>
              <a:rPr lang="en-IN" sz="2400" dirty="0" smtClean="0"/>
              <a:t>) </a:t>
            </a:r>
            <a:r>
              <a:rPr lang="en-IN" sz="2400" dirty="0"/>
              <a:t>Low carbon or mild </a:t>
            </a:r>
            <a:r>
              <a:rPr lang="en-IN" sz="2400" dirty="0" smtClean="0"/>
              <a:t>steel </a:t>
            </a:r>
          </a:p>
          <a:p>
            <a:r>
              <a:rPr lang="en-IN" sz="2400" dirty="0"/>
              <a:t> </a:t>
            </a:r>
            <a:endParaRPr lang="en-IN" sz="2400" dirty="0" smtClean="0"/>
          </a:p>
          <a:p>
            <a:r>
              <a:rPr lang="en-IN" sz="2400" dirty="0" smtClean="0"/>
              <a:t>(</a:t>
            </a:r>
            <a:r>
              <a:rPr lang="en-IN" sz="2400" dirty="0"/>
              <a:t>ii</a:t>
            </a:r>
            <a:r>
              <a:rPr lang="en-IN" sz="2400" dirty="0" smtClean="0"/>
              <a:t>) </a:t>
            </a:r>
            <a:r>
              <a:rPr lang="en-IN" sz="2400" dirty="0"/>
              <a:t>Medium carbon </a:t>
            </a:r>
            <a:r>
              <a:rPr lang="en-IN" sz="2400" dirty="0" smtClean="0"/>
              <a:t>steel </a:t>
            </a:r>
          </a:p>
          <a:p>
            <a:endParaRPr lang="en-IN" sz="2400" dirty="0" smtClean="0"/>
          </a:p>
          <a:p>
            <a:r>
              <a:rPr lang="en-IN" sz="2400" dirty="0" smtClean="0"/>
              <a:t>(</a:t>
            </a:r>
            <a:r>
              <a:rPr lang="en-IN" sz="2400" dirty="0"/>
              <a:t>iii) High carbon </a:t>
            </a:r>
            <a:r>
              <a:rPr lang="en-IN" sz="2400" dirty="0" smtClean="0"/>
              <a:t>steel </a:t>
            </a:r>
            <a:r>
              <a:rPr lang="en-US" sz="2400" dirty="0"/>
              <a:t> </a:t>
            </a:r>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36498163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1782" y="994102"/>
            <a:ext cx="8229600" cy="858420"/>
          </a:xfrm>
        </p:spPr>
        <p:txBody>
          <a:bodyPr/>
          <a:lstStyle/>
          <a:p>
            <a:r>
              <a:rPr lang="en-IN" dirty="0">
                <a:solidFill>
                  <a:srgbClr val="FFFF00"/>
                </a:solidFill>
              </a:rPr>
              <a:t>(</a:t>
            </a:r>
            <a:r>
              <a:rPr lang="en-IN" sz="2400" dirty="0" err="1">
                <a:solidFill>
                  <a:srgbClr val="FFFF00"/>
                </a:solidFill>
              </a:rPr>
              <a:t>i</a:t>
            </a:r>
            <a:r>
              <a:rPr lang="en-IN" sz="2400" dirty="0">
                <a:solidFill>
                  <a:srgbClr val="FFFF00"/>
                </a:solidFill>
              </a:rPr>
              <a:t>). Low carbon or mild steel: </a:t>
            </a:r>
            <a:endParaRPr lang="en-IN" sz="2400" dirty="0" smtClean="0">
              <a:solidFill>
                <a:srgbClr val="FFFF00"/>
              </a:solidFill>
            </a:endParaRPr>
          </a:p>
          <a:p>
            <a:endParaRPr lang="en-IN" sz="2400" dirty="0">
              <a:solidFill>
                <a:srgbClr val="FFFF00"/>
              </a:solidFill>
            </a:endParaRPr>
          </a:p>
          <a:p>
            <a:endParaRPr lang="en-IN" sz="2400" dirty="0" smtClean="0">
              <a:solidFill>
                <a:srgbClr val="FFFF00"/>
              </a:solidFill>
            </a:endParaRPr>
          </a:p>
          <a:p>
            <a:r>
              <a:rPr lang="en-IN" sz="2400" dirty="0" smtClean="0"/>
              <a:t>0.25</a:t>
            </a:r>
            <a:r>
              <a:rPr lang="en-IN" sz="2400" dirty="0"/>
              <a:t>% carbon </a:t>
            </a:r>
            <a:r>
              <a:rPr lang="en-IN" sz="2400" dirty="0" smtClean="0"/>
              <a:t>concentration</a:t>
            </a:r>
          </a:p>
          <a:p>
            <a:endParaRPr lang="en-IN" sz="2400" dirty="0"/>
          </a:p>
          <a:p>
            <a:endParaRPr lang="en-US" sz="2400" dirty="0"/>
          </a:p>
          <a:p>
            <a:r>
              <a:rPr lang="en-IN" sz="2400" dirty="0"/>
              <a:t>Low carbon steels are often used in automobile body components, structural shapes (I-beams, channel and angle iron), pipes, construction and bridge components, and food cans.</a:t>
            </a:r>
            <a:endParaRPr lang="en-US" sz="2400" dirty="0"/>
          </a:p>
          <a:p>
            <a:r>
              <a:rPr lang="en-IN" sz="2400" dirty="0"/>
              <a:t> </a:t>
            </a:r>
            <a:endParaRPr lang="en-US" sz="2400" dirty="0"/>
          </a:p>
          <a:p>
            <a:endParaRPr lang="en-IN" sz="2800" b="0" i="0" dirty="0" smtClean="0"/>
          </a:p>
          <a:p>
            <a:pPr algn="just"/>
            <a:endParaRPr lang="en-IN" sz="2400"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7610807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1782" y="994102"/>
            <a:ext cx="8229600" cy="858420"/>
          </a:xfrm>
        </p:spPr>
        <p:txBody>
          <a:bodyPr/>
          <a:lstStyle/>
          <a:p>
            <a:r>
              <a:rPr lang="en-IN" sz="2400" dirty="0" smtClean="0">
                <a:solidFill>
                  <a:srgbClr val="FFFF00"/>
                </a:solidFill>
              </a:rPr>
              <a:t>(</a:t>
            </a:r>
            <a:r>
              <a:rPr lang="en-IN" sz="2400" dirty="0">
                <a:solidFill>
                  <a:srgbClr val="FFFF00"/>
                </a:solidFill>
              </a:rPr>
              <a:t>ii). Medium carbon steel: </a:t>
            </a:r>
            <a:endParaRPr lang="en-IN" sz="2400" dirty="0" smtClean="0">
              <a:solidFill>
                <a:srgbClr val="FFFF00"/>
              </a:solidFill>
            </a:endParaRPr>
          </a:p>
          <a:p>
            <a:endParaRPr lang="en-IN" sz="2400" dirty="0">
              <a:solidFill>
                <a:srgbClr val="FFFF00"/>
              </a:solidFill>
            </a:endParaRPr>
          </a:p>
          <a:p>
            <a:endParaRPr lang="en-IN" sz="2400" dirty="0" smtClean="0">
              <a:solidFill>
                <a:srgbClr val="FFFF00"/>
              </a:solidFill>
            </a:endParaRPr>
          </a:p>
          <a:p>
            <a:r>
              <a:rPr lang="en-IN" sz="2400" dirty="0" smtClean="0"/>
              <a:t>0.25</a:t>
            </a:r>
            <a:r>
              <a:rPr lang="en-IN" sz="2400" dirty="0"/>
              <a:t>% to 0.70% carbon </a:t>
            </a:r>
            <a:r>
              <a:rPr lang="en-IN" sz="2400" dirty="0" smtClean="0"/>
              <a:t>concentration</a:t>
            </a:r>
          </a:p>
          <a:p>
            <a:endParaRPr lang="en-IN" sz="2400" dirty="0"/>
          </a:p>
          <a:p>
            <a:endParaRPr lang="en-US" sz="2400" dirty="0"/>
          </a:p>
          <a:p>
            <a:r>
              <a:rPr lang="en-IN" sz="2400" dirty="0"/>
              <a:t>As a result of their high strength, resistance to wear and toughness, medium-carbon steels are often used for railway tracks, train wheels, crankshafts, and gears and machinery parts requiring this combination of properties</a:t>
            </a:r>
            <a:r>
              <a:rPr lang="en-IN" sz="2400" dirty="0" smtClean="0"/>
              <a:t>.</a:t>
            </a:r>
          </a:p>
          <a:p>
            <a:endParaRPr lang="en-US" sz="2400" dirty="0"/>
          </a:p>
          <a:p>
            <a:r>
              <a:rPr lang="en-IN" sz="2400" dirty="0" smtClean="0">
                <a:solidFill>
                  <a:srgbClr val="FFFF00"/>
                </a:solidFill>
              </a:rPr>
              <a:t>(</a:t>
            </a:r>
            <a:endParaRPr lang="en-IN" sz="2800" b="0" i="0" dirty="0" smtClean="0"/>
          </a:p>
          <a:p>
            <a:pPr algn="just"/>
            <a:endParaRPr lang="en-IN" sz="2400"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22561836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1782" y="994102"/>
            <a:ext cx="8229600" cy="858420"/>
          </a:xfrm>
        </p:spPr>
        <p:txBody>
          <a:bodyPr/>
          <a:lstStyle/>
          <a:p>
            <a:r>
              <a:rPr lang="en-IN" sz="2400" dirty="0" smtClean="0">
                <a:solidFill>
                  <a:srgbClr val="FFFF00"/>
                </a:solidFill>
              </a:rPr>
              <a:t>(</a:t>
            </a:r>
            <a:r>
              <a:rPr lang="en-IN" sz="2400" dirty="0">
                <a:solidFill>
                  <a:srgbClr val="FFFF00"/>
                </a:solidFill>
              </a:rPr>
              <a:t>iii) High carbon steel:</a:t>
            </a:r>
            <a:r>
              <a:rPr lang="en-IN" sz="2400" dirty="0"/>
              <a:t> </a:t>
            </a:r>
            <a:endParaRPr lang="en-IN" sz="2400" dirty="0" smtClean="0"/>
          </a:p>
          <a:p>
            <a:endParaRPr lang="en-IN" sz="2400" dirty="0"/>
          </a:p>
          <a:p>
            <a:endParaRPr lang="en-IN" sz="2400" dirty="0" smtClean="0"/>
          </a:p>
          <a:p>
            <a:r>
              <a:rPr lang="en-IN" sz="2400" dirty="0" smtClean="0"/>
              <a:t>0.7</a:t>
            </a:r>
            <a:r>
              <a:rPr lang="en-IN" sz="2400" dirty="0"/>
              <a:t>% to 1.5% carbon </a:t>
            </a:r>
            <a:r>
              <a:rPr lang="en-IN" sz="2400" dirty="0" smtClean="0"/>
              <a:t>concentration</a:t>
            </a:r>
          </a:p>
          <a:p>
            <a:endParaRPr lang="en-IN" sz="2400" dirty="0"/>
          </a:p>
          <a:p>
            <a:endParaRPr lang="en-US" sz="2400" dirty="0"/>
          </a:p>
          <a:p>
            <a:r>
              <a:rPr lang="en-IN" sz="2400" dirty="0"/>
              <a:t>Due to their high wear-resistance and hardness, high-carbon steels are used in cutting tools, springs high strength wire and dies.</a:t>
            </a:r>
            <a:endParaRPr lang="en-US" sz="2400" dirty="0"/>
          </a:p>
          <a:p>
            <a:pPr algn="just"/>
            <a:endParaRPr lang="en-IN" sz="2800" b="0" i="0" dirty="0" smtClean="0"/>
          </a:p>
          <a:p>
            <a:pPr algn="just"/>
            <a:endParaRPr lang="en-IN" sz="2400"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36740268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US" b="1" dirty="0"/>
              <a:t>Cast iron</a:t>
            </a: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670844"/>
            <a:ext cx="8229600" cy="858420"/>
          </a:xfrm>
        </p:spPr>
        <p:txBody>
          <a:bodyPr/>
          <a:lstStyle/>
          <a:p>
            <a:r>
              <a:rPr lang="en-IN" sz="2400" dirty="0"/>
              <a:t>Cast iron is one of the group of carbon-iron alloys that can easily be molten and poured (casted) into any desired shape due to its 2% carbon content. </a:t>
            </a:r>
            <a:endParaRPr lang="en-IN" sz="2400" dirty="0" smtClean="0"/>
          </a:p>
          <a:p>
            <a:endParaRPr lang="en-IN" sz="2400" dirty="0"/>
          </a:p>
          <a:p>
            <a:r>
              <a:rPr lang="en-IN" sz="2400" dirty="0" smtClean="0"/>
              <a:t>Cast </a:t>
            </a:r>
            <a:r>
              <a:rPr lang="en-IN" sz="2400" dirty="0"/>
              <a:t>iron is preferred for manufacturing equipment or materials whose melting point temperature must remain low during their </a:t>
            </a:r>
            <a:r>
              <a:rPr lang="en-IN" sz="2400" dirty="0" smtClean="0"/>
              <a:t>operation.</a:t>
            </a:r>
          </a:p>
          <a:p>
            <a:endParaRPr lang="en-US" sz="2400" dirty="0"/>
          </a:p>
          <a:p>
            <a:r>
              <a:rPr lang="en-IN" sz="2400" dirty="0"/>
              <a:t>There are two types of cast iron available for manufacturing purposes</a:t>
            </a:r>
            <a:r>
              <a:rPr lang="en-IN" sz="2400" dirty="0" smtClean="0"/>
              <a:t>:</a:t>
            </a:r>
          </a:p>
          <a:p>
            <a:endParaRPr lang="en-US" sz="2400" dirty="0"/>
          </a:p>
          <a:p>
            <a:r>
              <a:rPr lang="en-IN" sz="2400" dirty="0"/>
              <a:t>(</a:t>
            </a:r>
            <a:r>
              <a:rPr lang="en-IN" sz="2400" dirty="0" err="1"/>
              <a:t>i</a:t>
            </a:r>
            <a:r>
              <a:rPr lang="en-IN" sz="2400" dirty="0" smtClean="0"/>
              <a:t>) </a:t>
            </a:r>
            <a:r>
              <a:rPr lang="en-IN" sz="2400" dirty="0"/>
              <a:t>White Cast Iron</a:t>
            </a:r>
            <a:endParaRPr lang="en-US" sz="2400" dirty="0"/>
          </a:p>
          <a:p>
            <a:r>
              <a:rPr lang="en-IN" sz="2400" dirty="0" smtClean="0"/>
              <a:t>(</a:t>
            </a:r>
            <a:r>
              <a:rPr lang="en-IN" sz="2400" dirty="0"/>
              <a:t>ii</a:t>
            </a:r>
            <a:r>
              <a:rPr lang="en-IN" sz="2400" dirty="0" smtClean="0"/>
              <a:t>) </a:t>
            </a:r>
            <a:r>
              <a:rPr lang="en-IN" sz="2400" dirty="0"/>
              <a:t>Grey Cast Iron</a:t>
            </a:r>
            <a:endParaRPr lang="en-US" sz="2400" dirty="0"/>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28617838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b="1" dirty="0"/>
              <a:t>Phase diagrams </a:t>
            </a:r>
            <a:r>
              <a:rPr lang="en-US" dirty="0"/>
              <a:t/>
            </a:r>
            <a:br>
              <a:rPr lang="en-US" dirty="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801473"/>
            <a:ext cx="8229600" cy="858420"/>
          </a:xfrm>
        </p:spPr>
        <p:txBody>
          <a:bodyPr/>
          <a:lstStyle/>
          <a:p>
            <a:r>
              <a:rPr lang="en-IN" sz="2400" dirty="0"/>
              <a:t>Phase diagrams are graphical representations of the phases present in an alloy under various temperature, pressure, and chemical composition conditions. </a:t>
            </a:r>
            <a:endParaRPr lang="en-IN" sz="2400" dirty="0" smtClean="0"/>
          </a:p>
          <a:p>
            <a:endParaRPr lang="en-IN" sz="2400" dirty="0"/>
          </a:p>
          <a:p>
            <a:r>
              <a:rPr lang="en-IN" sz="2400" dirty="0" smtClean="0"/>
              <a:t>The </a:t>
            </a:r>
            <a:r>
              <a:rPr lang="en-IN" sz="2400" dirty="0"/>
              <a:t>solidification of metal alloys is clearly understood by means of equilibrium diagrams. </a:t>
            </a:r>
            <a:endParaRPr lang="en-IN" sz="2400" dirty="0" smtClean="0"/>
          </a:p>
          <a:p>
            <a:endParaRPr lang="en-IN" sz="2400" dirty="0"/>
          </a:p>
          <a:p>
            <a:r>
              <a:rPr lang="en-IN" sz="2400" dirty="0" smtClean="0"/>
              <a:t>These </a:t>
            </a:r>
            <a:r>
              <a:rPr lang="en-IN" sz="2400" dirty="0"/>
              <a:t>are graphic representations of changes in state due to variations in temperature and concentration.</a:t>
            </a:r>
            <a:endParaRPr lang="en-IN" sz="28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3621713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sz="2800" b="1" dirty="0"/>
              <a:t/>
            </a:r>
            <a:br>
              <a:rPr lang="en-IN" sz="2800" b="1" dirty="0"/>
            </a:br>
            <a:endParaRPr lang="en-IN" sz="2800" b="1" dirty="0"/>
          </a:p>
        </p:txBody>
      </p:sp>
      <p:sp>
        <p:nvSpPr>
          <p:cNvPr id="3" name="Text Placeholder 2"/>
          <p:cNvSpPr>
            <a:spLocks noGrp="1"/>
          </p:cNvSpPr>
          <p:nvPr>
            <p:ph type="body" idx="1"/>
          </p:nvPr>
        </p:nvSpPr>
        <p:spPr>
          <a:xfrm>
            <a:off x="401782" y="1148330"/>
            <a:ext cx="8229600" cy="858420"/>
          </a:xfrm>
        </p:spPr>
        <p:txBody>
          <a:bodyPr/>
          <a:lstStyle/>
          <a:p>
            <a:r>
              <a:rPr lang="en-IN" sz="2400" dirty="0">
                <a:solidFill>
                  <a:srgbClr val="FFFF00"/>
                </a:solidFill>
              </a:rPr>
              <a:t>(</a:t>
            </a:r>
            <a:r>
              <a:rPr lang="en-IN" sz="2400" dirty="0" err="1">
                <a:solidFill>
                  <a:srgbClr val="FFFF00"/>
                </a:solidFill>
              </a:rPr>
              <a:t>i</a:t>
            </a:r>
            <a:r>
              <a:rPr lang="en-IN" sz="2400" dirty="0">
                <a:solidFill>
                  <a:srgbClr val="FFFF00"/>
                </a:solidFill>
              </a:rPr>
              <a:t>). White Cast </a:t>
            </a:r>
            <a:r>
              <a:rPr lang="en-IN" sz="2400" dirty="0" smtClean="0">
                <a:solidFill>
                  <a:srgbClr val="FFFF00"/>
                </a:solidFill>
              </a:rPr>
              <a:t>Iron</a:t>
            </a:r>
          </a:p>
          <a:p>
            <a:endParaRPr lang="en-US" sz="2400" dirty="0">
              <a:solidFill>
                <a:srgbClr val="FFFF00"/>
              </a:solidFill>
            </a:endParaRPr>
          </a:p>
          <a:p>
            <a:r>
              <a:rPr lang="en-IN" sz="2400" dirty="0"/>
              <a:t>White cast iron is a type of cast iron in which the carbon content is present almost 2% more than a simple alloy in the form of cementite. </a:t>
            </a:r>
            <a:endParaRPr lang="en-IN" sz="2400" dirty="0" smtClean="0"/>
          </a:p>
          <a:p>
            <a:endParaRPr lang="en-IN" sz="2400" dirty="0"/>
          </a:p>
          <a:p>
            <a:r>
              <a:rPr lang="en-IN" sz="2400" dirty="0" smtClean="0"/>
              <a:t>For </a:t>
            </a:r>
            <a:r>
              <a:rPr lang="en-IN" sz="2400" dirty="0"/>
              <a:t>this reason, when white cast iron is fractured, it exhibits a whitish-silver like fracture</a:t>
            </a:r>
            <a:r>
              <a:rPr lang="en-IN" sz="2400" dirty="0" smtClean="0"/>
              <a:t>.</a:t>
            </a:r>
          </a:p>
          <a:p>
            <a:endParaRPr lang="en-IN" sz="2400" dirty="0"/>
          </a:p>
          <a:p>
            <a:endParaRPr lang="en-US" sz="2400" dirty="0"/>
          </a:p>
          <a:p>
            <a:r>
              <a:rPr lang="en-IN" sz="2400" dirty="0"/>
              <a:t>White cast irons are used in abrasion-resistant parts where its brittleness is of minimum concern such as shell liners, slurry pumps, ball mills, lifter bars, extrusion nozzles, cement mixers, pipe fittings, flanges, crushers and pump impellers.</a:t>
            </a:r>
            <a:endParaRPr lang="en-US" sz="2400" dirty="0"/>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36619489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059416"/>
            <a:ext cx="8229600" cy="858420"/>
          </a:xfrm>
        </p:spPr>
        <p:txBody>
          <a:bodyPr/>
          <a:lstStyle/>
          <a:p>
            <a:r>
              <a:rPr lang="en-IN" sz="2400" dirty="0">
                <a:solidFill>
                  <a:srgbClr val="FFFF00"/>
                </a:solidFill>
              </a:rPr>
              <a:t>(ii). Grey Cast </a:t>
            </a:r>
            <a:r>
              <a:rPr lang="en-IN" sz="2400" dirty="0" smtClean="0">
                <a:solidFill>
                  <a:srgbClr val="FFFF00"/>
                </a:solidFill>
              </a:rPr>
              <a:t>Iron</a:t>
            </a:r>
          </a:p>
          <a:p>
            <a:endParaRPr lang="en-US" sz="2400" dirty="0">
              <a:solidFill>
                <a:srgbClr val="FFFF00"/>
              </a:solidFill>
            </a:endParaRPr>
          </a:p>
          <a:p>
            <a:r>
              <a:rPr lang="en-IN" sz="2400" dirty="0"/>
              <a:t>Grey cast iron is a type of cast iron in which the carbon content is present almost 2% more than a simple alloy in the form of a graphitic microstructure. </a:t>
            </a:r>
            <a:endParaRPr lang="en-IN" sz="2400" dirty="0" smtClean="0"/>
          </a:p>
          <a:p>
            <a:endParaRPr lang="en-IN" sz="2400" dirty="0"/>
          </a:p>
          <a:p>
            <a:r>
              <a:rPr lang="en-IN" sz="2400" dirty="0" smtClean="0"/>
              <a:t>Due </a:t>
            </a:r>
            <a:r>
              <a:rPr lang="en-IN" sz="2400" dirty="0"/>
              <a:t>to the presence of graphite, it is relatively inexpensive, durable and easily malleable</a:t>
            </a:r>
            <a:r>
              <a:rPr lang="en-IN" sz="2400" dirty="0" smtClean="0"/>
              <a:t>.</a:t>
            </a:r>
          </a:p>
          <a:p>
            <a:endParaRPr lang="en-IN" sz="2400" dirty="0"/>
          </a:p>
          <a:p>
            <a:endParaRPr lang="en-US" sz="2400" dirty="0"/>
          </a:p>
          <a:p>
            <a:r>
              <a:rPr lang="en-IN" sz="2400" dirty="0"/>
              <a:t>It is used in applications where its high stiffness, machinability, vibration dampening, high heat capacity and high thermal conductivity are of advantage, such as internal combustion engine cylinder blocks, flywheels, gearbox cases, manifolds, disk brake rotors and cookware.</a:t>
            </a:r>
            <a:endParaRPr lang="en-US" sz="2400" dirty="0"/>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30839026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US" b="1" dirty="0"/>
              <a:t>Wrought iron</a:t>
            </a: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696970"/>
            <a:ext cx="8229600" cy="858420"/>
          </a:xfrm>
        </p:spPr>
        <p:txBody>
          <a:bodyPr/>
          <a:lstStyle/>
          <a:p>
            <a:r>
              <a:rPr lang="en-US" sz="2400" dirty="0"/>
              <a:t>Wrought iron is a type of iron that is tough, malleable, corrosion-resistant and ductile. "Wrought" means "worked," so the term literally means "worked iron." </a:t>
            </a:r>
            <a:endParaRPr lang="en-US" sz="2400" dirty="0" smtClean="0"/>
          </a:p>
          <a:p>
            <a:endParaRPr lang="en-US" sz="2400" dirty="0"/>
          </a:p>
          <a:p>
            <a:r>
              <a:rPr lang="en-US" sz="2400" dirty="0" smtClean="0"/>
              <a:t>In </a:t>
            </a:r>
            <a:r>
              <a:rPr lang="en-US" sz="2400" dirty="0"/>
              <a:t>ancient times, wrought iron was produced by hammering a metal repeatedly. </a:t>
            </a:r>
            <a:endParaRPr lang="en-US" sz="2400" dirty="0" smtClean="0"/>
          </a:p>
          <a:p>
            <a:endParaRPr lang="en-US" sz="2400" dirty="0"/>
          </a:p>
          <a:p>
            <a:r>
              <a:rPr lang="en-US" sz="2400" dirty="0" smtClean="0"/>
              <a:t>Wrought </a:t>
            </a:r>
            <a:r>
              <a:rPr lang="en-US" sz="2400" dirty="0"/>
              <a:t>iron is now mostly manufactured from cast iron in an indirect coal fired furnace. </a:t>
            </a:r>
            <a:endParaRPr lang="en-US" sz="2400" dirty="0" smtClean="0"/>
          </a:p>
          <a:p>
            <a:endParaRPr lang="en-US" sz="2400" dirty="0"/>
          </a:p>
          <a:p>
            <a:r>
              <a:rPr lang="en-US" sz="2400" dirty="0" smtClean="0"/>
              <a:t>Wrought </a:t>
            </a:r>
            <a:r>
              <a:rPr lang="en-US" sz="2400" dirty="0"/>
              <a:t>iron contains siliceous slag, which gives this metal its unique properties.</a:t>
            </a:r>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22639405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506285" y="1540216"/>
            <a:ext cx="8229600" cy="858420"/>
          </a:xfrm>
        </p:spPr>
        <p:txBody>
          <a:bodyPr/>
          <a:lstStyle/>
          <a:p>
            <a:r>
              <a:rPr lang="en-US" sz="2400" dirty="0"/>
              <a:t>Wrought iron is nearly carbon free and has a fibrous structure that allows it to be readily forged and welded. </a:t>
            </a:r>
            <a:endParaRPr lang="en-US" sz="2400" dirty="0" smtClean="0"/>
          </a:p>
          <a:p>
            <a:endParaRPr lang="en-US" sz="2400" dirty="0"/>
          </a:p>
          <a:p>
            <a:r>
              <a:rPr lang="en-US" sz="2400" dirty="0" smtClean="0"/>
              <a:t>It </a:t>
            </a:r>
            <a:r>
              <a:rPr lang="en-US" sz="2400" dirty="0"/>
              <a:t>also contains no or low carbon, which helps make it resistant to corrosion. Cast iron typically contains 2-4% carbon. </a:t>
            </a:r>
            <a:endParaRPr lang="en-US" sz="2400" dirty="0" smtClean="0"/>
          </a:p>
          <a:p>
            <a:endParaRPr lang="en-US" sz="2400" dirty="0"/>
          </a:p>
          <a:p>
            <a:r>
              <a:rPr lang="en-US" sz="2400" dirty="0" smtClean="0"/>
              <a:t>The </a:t>
            </a:r>
            <a:r>
              <a:rPr lang="en-US" sz="2400" dirty="0"/>
              <a:t>fibrous texture in wrought iron makes it highly ductile, allowing it to withstand in high tension and compression. </a:t>
            </a:r>
            <a:endParaRPr lang="en-US" sz="2400" dirty="0" smtClean="0"/>
          </a:p>
          <a:p>
            <a:endParaRPr lang="en-US" sz="2400" dirty="0"/>
          </a:p>
          <a:p>
            <a:r>
              <a:rPr lang="en-US" sz="2400" dirty="0" smtClean="0"/>
              <a:t>Wrought </a:t>
            </a:r>
            <a:r>
              <a:rPr lang="en-US" sz="2400" dirty="0"/>
              <a:t>iron becomes stronger the more it's worked.</a:t>
            </a:r>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37886293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519347" y="1278214"/>
            <a:ext cx="8229600" cy="858420"/>
          </a:xfrm>
        </p:spPr>
        <p:txBody>
          <a:bodyPr/>
          <a:lstStyle/>
          <a:p>
            <a:r>
              <a:rPr lang="en-US" sz="2400" dirty="0"/>
              <a:t>Wrought iron is mainly used for ornamental purposes. </a:t>
            </a:r>
            <a:endParaRPr lang="en-US" sz="2400" dirty="0" smtClean="0"/>
          </a:p>
          <a:p>
            <a:endParaRPr lang="en-US" sz="2400" dirty="0"/>
          </a:p>
          <a:p>
            <a:r>
              <a:rPr lang="en-US" sz="2400" dirty="0" smtClean="0"/>
              <a:t>It </a:t>
            </a:r>
            <a:r>
              <a:rPr lang="en-US" sz="2400" dirty="0"/>
              <a:t>is often used to make metal gates, iron railings, garden furniture, driveway gates and other decorative ironwork for outdoor display</a:t>
            </a:r>
            <a:r>
              <a:rPr lang="en-US" sz="2400" dirty="0" smtClean="0"/>
              <a:t>.</a:t>
            </a:r>
          </a:p>
          <a:p>
            <a:endParaRPr lang="en-US" sz="2400" dirty="0"/>
          </a:p>
          <a:p>
            <a:endParaRPr lang="en-US" sz="2400" dirty="0" smtClean="0"/>
          </a:p>
          <a:p>
            <a:r>
              <a:rPr lang="en-US" sz="2400" dirty="0" smtClean="0"/>
              <a:t>Decorative </a:t>
            </a:r>
            <a:r>
              <a:rPr lang="en-US" sz="2400" dirty="0"/>
              <a:t>items such as bedsteads, candle holders, curtain rods and wine racks are still sometimes made from wrought iron. It is also used in conservation work to preserve or replace older wrought iron work.</a:t>
            </a:r>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22814977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US" b="1" dirty="0"/>
              <a:t>Heat Treatment</a:t>
            </a: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840661"/>
            <a:ext cx="8229600" cy="858420"/>
          </a:xfrm>
        </p:spPr>
        <p:txBody>
          <a:bodyPr/>
          <a:lstStyle/>
          <a:p>
            <a:r>
              <a:rPr lang="en-US" sz="2400" dirty="0"/>
              <a:t>Heat treatment is defined as an operation involving the heating and cooling of a metal or an alloy in the solid-state to obtain certain desirable properties without change composition. </a:t>
            </a:r>
            <a:endParaRPr lang="en-US" sz="2400" dirty="0" smtClean="0"/>
          </a:p>
          <a:p>
            <a:endParaRPr lang="en-US" sz="2400" dirty="0"/>
          </a:p>
          <a:p>
            <a:r>
              <a:rPr lang="en-US" sz="2400" dirty="0" smtClean="0"/>
              <a:t>The </a:t>
            </a:r>
            <a:r>
              <a:rPr lang="en-US" sz="2400" dirty="0"/>
              <a:t>process of heat treatment is carried out to change the grain size, to modify the structure of the material, and to relieve the stresses set up the material after hot or cold working.</a:t>
            </a:r>
          </a:p>
          <a:p>
            <a:pPr algn="just"/>
            <a:endParaRPr lang="en-IN" sz="28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10748306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1782" y="1527153"/>
            <a:ext cx="8229600" cy="858420"/>
          </a:xfrm>
        </p:spPr>
        <p:txBody>
          <a:bodyPr/>
          <a:lstStyle/>
          <a:p>
            <a:r>
              <a:rPr lang="en-US" sz="2400" dirty="0"/>
              <a:t>Heat treatment consists of heating the metal near or above its critical temperature, held for a particular time at that finally cooling the metal in some medium which may be air, water, brine, or molten salts. </a:t>
            </a:r>
            <a:endParaRPr lang="en-US" sz="2400" dirty="0" smtClean="0"/>
          </a:p>
          <a:p>
            <a:endParaRPr lang="en-US" sz="2400" dirty="0"/>
          </a:p>
          <a:p>
            <a:r>
              <a:rPr lang="en-US" sz="2400" dirty="0" smtClean="0"/>
              <a:t>The </a:t>
            </a:r>
            <a:r>
              <a:rPr lang="en-US" sz="2400" dirty="0"/>
              <a:t>heat treatment process includes annealing, tempering, normalizing and quenching, case hardening, </a:t>
            </a:r>
            <a:r>
              <a:rPr lang="en-US" sz="2400" dirty="0" err="1"/>
              <a:t>nitriding</a:t>
            </a:r>
            <a:r>
              <a:rPr lang="en-US" sz="2400" dirty="0"/>
              <a:t>, cyaniding, etc.</a:t>
            </a:r>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35042856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US" b="1" dirty="0"/>
              <a:t>Annealing</a:t>
            </a: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840661"/>
            <a:ext cx="8229600" cy="858420"/>
          </a:xfrm>
        </p:spPr>
        <p:txBody>
          <a:bodyPr/>
          <a:lstStyle/>
          <a:p>
            <a:r>
              <a:rPr lang="en-US" sz="2400" dirty="0"/>
              <a:t>Annealing is a heat treatment process that changes the physical and sometimes also the chemical properties of a material to increase ductility and reduce the hardness to make it more workable. </a:t>
            </a:r>
            <a:endParaRPr lang="en-US" sz="2400" dirty="0" smtClean="0"/>
          </a:p>
          <a:p>
            <a:endParaRPr lang="en-US" sz="2400" dirty="0"/>
          </a:p>
          <a:p>
            <a:r>
              <a:rPr lang="en-IN" sz="2400" dirty="0" smtClean="0"/>
              <a:t>An </a:t>
            </a:r>
            <a:r>
              <a:rPr lang="en-IN" sz="2400" dirty="0"/>
              <a:t>annealing furnace works by heating a material above the recrystallization temperature and then cooling the material once it has been held at the desired temperature for a suitable length of time. </a:t>
            </a:r>
            <a:endParaRPr lang="en-IN" sz="2800" b="0" i="0" dirty="0" smtClean="0"/>
          </a:p>
          <a:p>
            <a:pPr algn="just"/>
            <a:endParaRPr lang="en-IN" sz="2400"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4647703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840661"/>
            <a:ext cx="8229600" cy="858420"/>
          </a:xfrm>
        </p:spPr>
        <p:txBody>
          <a:bodyPr/>
          <a:lstStyle/>
          <a:p>
            <a:r>
              <a:rPr lang="en-IN" sz="2400" dirty="0"/>
              <a:t>When heated during the specific process of annealing, atoms migrate in their crystal lattice and the number of atom dislocations goes down, leading to changes in both ductility and hardness. </a:t>
            </a:r>
            <a:endParaRPr lang="en-IN" sz="2400" dirty="0" smtClean="0"/>
          </a:p>
          <a:p>
            <a:endParaRPr lang="en-IN" sz="2400" dirty="0"/>
          </a:p>
          <a:p>
            <a:r>
              <a:rPr lang="en-IN" sz="2400" dirty="0" smtClean="0"/>
              <a:t>As </a:t>
            </a:r>
            <a:r>
              <a:rPr lang="en-IN" sz="2400" dirty="0"/>
              <a:t>the material cools it crystallizes again</a:t>
            </a:r>
            <a:r>
              <a:rPr lang="en-IN" sz="2400" dirty="0" smtClean="0"/>
              <a:t>.</a:t>
            </a:r>
          </a:p>
          <a:p>
            <a:endParaRPr lang="en-IN" sz="2400" dirty="0"/>
          </a:p>
          <a:p>
            <a:endParaRPr lang="en-US" sz="2400" dirty="0"/>
          </a:p>
          <a:p>
            <a:r>
              <a:rPr lang="en-IN" sz="2400" dirty="0"/>
              <a:t>Annealing works in three stages – </a:t>
            </a:r>
            <a:endParaRPr lang="en-IN" sz="2400" dirty="0" smtClean="0"/>
          </a:p>
          <a:p>
            <a:r>
              <a:rPr lang="en-IN" sz="2400" dirty="0" smtClean="0"/>
              <a:t>the </a:t>
            </a:r>
            <a:r>
              <a:rPr lang="en-IN" sz="2400" dirty="0"/>
              <a:t>recovery stage, </a:t>
            </a:r>
            <a:endParaRPr lang="en-IN" sz="2400" dirty="0" smtClean="0"/>
          </a:p>
          <a:p>
            <a:r>
              <a:rPr lang="en-IN" sz="2400" dirty="0" smtClean="0"/>
              <a:t>the recrystallization </a:t>
            </a:r>
            <a:r>
              <a:rPr lang="en-IN" sz="2400" dirty="0"/>
              <a:t>stage and </a:t>
            </a:r>
            <a:endParaRPr lang="en-IN" sz="2400" dirty="0" smtClean="0"/>
          </a:p>
          <a:p>
            <a:r>
              <a:rPr lang="en-IN" sz="2400" dirty="0" smtClean="0"/>
              <a:t>the </a:t>
            </a:r>
            <a:r>
              <a:rPr lang="en-IN" sz="2400" dirty="0"/>
              <a:t>grain growth stage.</a:t>
            </a:r>
            <a:endParaRPr lang="en-IN" sz="28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1636842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148330"/>
            <a:ext cx="8229600" cy="858420"/>
          </a:xfrm>
        </p:spPr>
        <p:txBody>
          <a:bodyPr/>
          <a:lstStyle/>
          <a:p>
            <a:pPr lvl="0"/>
            <a:r>
              <a:rPr lang="en-IN" sz="2400" dirty="0">
                <a:solidFill>
                  <a:srgbClr val="FFFF00"/>
                </a:solidFill>
              </a:rPr>
              <a:t>Recovery Stage</a:t>
            </a:r>
            <a:endParaRPr lang="en-US" sz="2400" dirty="0">
              <a:solidFill>
                <a:srgbClr val="FFFF00"/>
              </a:solidFill>
            </a:endParaRPr>
          </a:p>
          <a:p>
            <a:r>
              <a:rPr lang="en-IN" sz="2400" dirty="0"/>
              <a:t>This stage is where the furnace or other heating device is used to raise the temperature of the material to such a point that the internal stresses are relieved</a:t>
            </a:r>
            <a:r>
              <a:rPr lang="en-IN" sz="2400" dirty="0" smtClean="0"/>
              <a:t>.</a:t>
            </a:r>
          </a:p>
          <a:p>
            <a:endParaRPr lang="en-US" sz="2400" dirty="0"/>
          </a:p>
          <a:p>
            <a:pPr lvl="0"/>
            <a:r>
              <a:rPr lang="en-IN" sz="2400" dirty="0">
                <a:solidFill>
                  <a:srgbClr val="FFFF00"/>
                </a:solidFill>
              </a:rPr>
              <a:t>Recrystallization </a:t>
            </a:r>
            <a:r>
              <a:rPr lang="en-IN" sz="2400" dirty="0" smtClean="0">
                <a:solidFill>
                  <a:srgbClr val="FFFF00"/>
                </a:solidFill>
              </a:rPr>
              <a:t>Stage</a:t>
            </a:r>
            <a:endParaRPr lang="en-US" sz="2400" dirty="0">
              <a:solidFill>
                <a:srgbClr val="FFFF00"/>
              </a:solidFill>
            </a:endParaRPr>
          </a:p>
          <a:p>
            <a:r>
              <a:rPr lang="en-IN" sz="2400" dirty="0"/>
              <a:t>Heating the material above its recrystallization temperature but below its melting point causes new grains to form without any residual stresses</a:t>
            </a:r>
            <a:r>
              <a:rPr lang="en-IN" sz="2400" dirty="0" smtClean="0"/>
              <a:t>.</a:t>
            </a:r>
          </a:p>
          <a:p>
            <a:endParaRPr lang="en-US" sz="2400" dirty="0"/>
          </a:p>
          <a:p>
            <a:pPr lvl="0"/>
            <a:r>
              <a:rPr lang="en-IN" sz="2400" dirty="0">
                <a:solidFill>
                  <a:srgbClr val="FFFF00"/>
                </a:solidFill>
              </a:rPr>
              <a:t>Grain Growth Stage</a:t>
            </a:r>
            <a:endParaRPr lang="en-US" sz="2400" dirty="0">
              <a:solidFill>
                <a:srgbClr val="FFFF00"/>
              </a:solidFill>
            </a:endParaRPr>
          </a:p>
          <a:p>
            <a:r>
              <a:rPr lang="en-IN" sz="2400" dirty="0"/>
              <a:t>Cooling the material at a specific rate causes new grains to develop. After which the material will be more workable. Subsequent operations to alter mechanical properties can be carried out following annealing.</a:t>
            </a:r>
            <a:endParaRPr lang="en-US" sz="2400" dirty="0"/>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2387620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b="1" dirty="0"/>
              <a:t>Iron Carbon Equilibrium Diagram</a:t>
            </a:r>
            <a:r>
              <a:rPr lang="en-US" dirty="0"/>
              <a:t/>
            </a:r>
            <a:br>
              <a:rPr lang="en-US" dirty="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840661"/>
            <a:ext cx="8229600" cy="858420"/>
          </a:xfrm>
        </p:spPr>
        <p:txBody>
          <a:bodyPr/>
          <a:lstStyle/>
          <a:p>
            <a:r>
              <a:rPr lang="en-IN" sz="2400" dirty="0"/>
              <a:t>Carbon is the most important alloying element in iron which significantly affects the allotropy, structure and properties of iron. </a:t>
            </a:r>
            <a:endParaRPr lang="en-IN" sz="2400" dirty="0" smtClean="0"/>
          </a:p>
          <a:p>
            <a:endParaRPr lang="en-IN" sz="2400" dirty="0"/>
          </a:p>
          <a:p>
            <a:r>
              <a:rPr lang="en-IN" sz="2400" dirty="0" smtClean="0"/>
              <a:t>The </a:t>
            </a:r>
            <a:r>
              <a:rPr lang="en-IN" sz="2400" dirty="0"/>
              <a:t>study of Fe-C system is thus, important, more so as it forms the basis of commercial steels and cast irons, and many of the basic features of this system influence the behaviour of even the most complex alloy steels. </a:t>
            </a:r>
            <a:endParaRPr lang="en-IN" sz="28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36608335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840661"/>
            <a:ext cx="8229600" cy="858420"/>
          </a:xfrm>
        </p:spPr>
        <p:txBody>
          <a:bodyPr/>
          <a:lstStyle/>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pic>
        <p:nvPicPr>
          <p:cNvPr id="4" name="Picture 3" descr="What Is Annealing?- Definition, Process, And stages - Engineering Choice"/>
          <p:cNvPicPr/>
          <p:nvPr/>
        </p:nvPicPr>
        <p:blipFill rotWithShape="1">
          <a:blip r:embed="rId2">
            <a:extLst>
              <a:ext uri="{28A0092B-C50C-407E-A947-70E740481C1C}">
                <a14:useLocalDpi xmlns:a14="http://schemas.microsoft.com/office/drawing/2010/main" val="0"/>
              </a:ext>
            </a:extLst>
          </a:blip>
          <a:srcRect l="9633" t="15576" r="9476" b="1290"/>
          <a:stretch/>
        </p:blipFill>
        <p:spPr bwMode="auto">
          <a:xfrm>
            <a:off x="498746" y="975979"/>
            <a:ext cx="8132635" cy="535950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553379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US" dirty="0"/>
              <a:t> </a:t>
            </a:r>
            <a:r>
              <a:rPr lang="en-US" b="1" dirty="0"/>
              <a:t>Normalizing</a:t>
            </a: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840661"/>
            <a:ext cx="8229600" cy="858420"/>
          </a:xfrm>
        </p:spPr>
        <p:txBody>
          <a:bodyPr/>
          <a:lstStyle/>
          <a:p>
            <a:r>
              <a:rPr lang="en-IN" sz="2400" dirty="0"/>
              <a:t>Normalizing is a heat treatment process that is used to make a metal more ductile and tough after it has been subjected to thermal or mechanical hardening processes. </a:t>
            </a:r>
            <a:endParaRPr lang="en-IN" sz="2400" dirty="0" smtClean="0"/>
          </a:p>
          <a:p>
            <a:endParaRPr lang="en-IN" sz="2400" dirty="0"/>
          </a:p>
          <a:p>
            <a:r>
              <a:rPr lang="en-IN" sz="2400" dirty="0" smtClean="0"/>
              <a:t>Normalizing </a:t>
            </a:r>
            <a:r>
              <a:rPr lang="en-IN" sz="2400" dirty="0"/>
              <a:t>involves heating a material to an elevated temperature and then allowing it to cool back to room temperature by exposing it to room temperature air after it is heated. </a:t>
            </a:r>
            <a:endParaRPr lang="en-IN" sz="2400" dirty="0" smtClean="0"/>
          </a:p>
          <a:p>
            <a:endParaRPr lang="en-IN" sz="2400" dirty="0"/>
          </a:p>
          <a:p>
            <a:r>
              <a:rPr lang="en-IN" sz="2400" dirty="0" smtClean="0"/>
              <a:t>This </a:t>
            </a:r>
            <a:r>
              <a:rPr lang="en-IN" sz="2400" dirty="0"/>
              <a:t>heating and slow cooling alters the microstructure of the metal which in turn reduces its hardness and increases its ductility.</a:t>
            </a:r>
            <a:endParaRPr lang="en-US" sz="2400" dirty="0"/>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2602452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sz="2800" b="1" dirty="0"/>
              <a:t/>
            </a:r>
            <a:br>
              <a:rPr lang="en-IN" sz="2800" b="1" dirty="0"/>
            </a:br>
            <a:endParaRPr lang="en-IN" sz="2800" b="1" dirty="0"/>
          </a:p>
        </p:txBody>
      </p:sp>
      <p:sp>
        <p:nvSpPr>
          <p:cNvPr id="3" name="Text Placeholder 2"/>
          <p:cNvSpPr>
            <a:spLocks noGrp="1"/>
          </p:cNvSpPr>
          <p:nvPr>
            <p:ph type="body" idx="1"/>
          </p:nvPr>
        </p:nvSpPr>
        <p:spPr>
          <a:xfrm>
            <a:off x="493222" y="1411451"/>
            <a:ext cx="8229600" cy="858420"/>
          </a:xfrm>
        </p:spPr>
        <p:txBody>
          <a:bodyPr/>
          <a:lstStyle/>
          <a:p>
            <a:r>
              <a:rPr lang="en-IN" sz="2400" dirty="0"/>
              <a:t>Normalizing is often performed because another process has intentionally or unintentionally decreased ductility and increased hardness. </a:t>
            </a:r>
            <a:endParaRPr lang="en-IN" sz="2400" dirty="0" smtClean="0"/>
          </a:p>
          <a:p>
            <a:endParaRPr lang="en-IN" sz="2400" dirty="0"/>
          </a:p>
          <a:p>
            <a:r>
              <a:rPr lang="en-IN" sz="2400" dirty="0" smtClean="0"/>
              <a:t>Normalizing </a:t>
            </a:r>
            <a:r>
              <a:rPr lang="en-IN" sz="2400" dirty="0"/>
              <a:t>is used because it causes microstructures to reform into more ductile structures. </a:t>
            </a:r>
            <a:endParaRPr lang="en-IN" sz="2400" dirty="0" smtClean="0"/>
          </a:p>
          <a:p>
            <a:endParaRPr lang="en-IN" sz="2400" dirty="0"/>
          </a:p>
          <a:p>
            <a:r>
              <a:rPr lang="en-IN" sz="2400" dirty="0" smtClean="0"/>
              <a:t>This </a:t>
            </a:r>
            <a:r>
              <a:rPr lang="en-IN" sz="2400" dirty="0"/>
              <a:t>is important because it makes the metal more formable, more </a:t>
            </a:r>
            <a:r>
              <a:rPr lang="en-IN" sz="2400" dirty="0" err="1"/>
              <a:t>machinable</a:t>
            </a:r>
            <a:r>
              <a:rPr lang="en-IN" sz="2400" dirty="0"/>
              <a:t>, and reduces residual stresses in the material that could lead to unexpected failure.</a:t>
            </a:r>
            <a:endParaRPr lang="en-US" sz="2400" dirty="0"/>
          </a:p>
          <a:p>
            <a:pPr algn="just"/>
            <a:endParaRPr lang="en-IN" sz="28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19083592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975979"/>
            <a:ext cx="8229600" cy="528496"/>
          </a:xfrm>
        </p:spPr>
        <p:txBody>
          <a:bodyPr/>
          <a:lstStyle/>
          <a:p>
            <a:pPr algn="ctr"/>
            <a:r>
              <a:rPr lang="en-IN" b="1" dirty="0"/>
              <a:t>Difference between Annealing and Normalizing</a:t>
            </a:r>
            <a:r>
              <a:rPr lang="en-US" dirty="0"/>
              <a:t/>
            </a:r>
            <a:br>
              <a:rPr lang="en-US" dirty="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558536" y="1997416"/>
            <a:ext cx="8229600" cy="858420"/>
          </a:xfrm>
        </p:spPr>
        <p:txBody>
          <a:bodyPr/>
          <a:lstStyle/>
          <a:p>
            <a:r>
              <a:rPr lang="en-IN" sz="2400" dirty="0"/>
              <a:t>Normalizing is very similar to annealing as both involve heating a metal to or above its recrystallization temperature and allowing it to cool slowly in order to create a microstructure that is relatively ductile. </a:t>
            </a:r>
            <a:endParaRPr lang="en-IN" sz="2400" dirty="0" smtClean="0"/>
          </a:p>
          <a:p>
            <a:endParaRPr lang="en-IN" sz="2400" dirty="0"/>
          </a:p>
          <a:p>
            <a:r>
              <a:rPr lang="en-IN" sz="2400" dirty="0" smtClean="0"/>
              <a:t>The </a:t>
            </a:r>
            <a:r>
              <a:rPr lang="en-IN" sz="2400" dirty="0"/>
              <a:t>main difference between annealing and normalizing is that annealing allows the material to cool at a controlled rate in a furnace. </a:t>
            </a:r>
            <a:endParaRPr lang="en-IN" sz="28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39743905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532410" y="1304339"/>
            <a:ext cx="8229600" cy="858420"/>
          </a:xfrm>
        </p:spPr>
        <p:txBody>
          <a:bodyPr/>
          <a:lstStyle/>
          <a:p>
            <a:r>
              <a:rPr lang="en-IN" sz="2400" dirty="0"/>
              <a:t>This difference means normalizing has a faster cooler rate than annealing. </a:t>
            </a:r>
            <a:endParaRPr lang="en-IN" sz="2400" dirty="0" smtClean="0"/>
          </a:p>
          <a:p>
            <a:endParaRPr lang="en-IN" sz="2400" dirty="0"/>
          </a:p>
          <a:p>
            <a:r>
              <a:rPr lang="en-IN" sz="2400" dirty="0" smtClean="0"/>
              <a:t>The </a:t>
            </a:r>
            <a:r>
              <a:rPr lang="en-IN" sz="2400" dirty="0"/>
              <a:t>faster cooler rate can cause a material to have slightly less ductility and slightly higher hardness value than if the material had been annealed. </a:t>
            </a:r>
            <a:endParaRPr lang="en-IN" sz="2400" dirty="0" smtClean="0"/>
          </a:p>
          <a:p>
            <a:endParaRPr lang="en-IN" sz="2400" dirty="0"/>
          </a:p>
          <a:p>
            <a:r>
              <a:rPr lang="en-IN" sz="2400" dirty="0" smtClean="0"/>
              <a:t>Normalizing </a:t>
            </a:r>
            <a:r>
              <a:rPr lang="en-IN" sz="2400" dirty="0"/>
              <a:t>is also generally less expensive than annealing because it does not require additional furnace time during the cool down process.</a:t>
            </a:r>
            <a:endParaRPr lang="en-US" sz="2400" dirty="0"/>
          </a:p>
          <a:p>
            <a:pPr algn="just"/>
            <a:endParaRPr lang="en-IN" sz="28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34979428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975979"/>
            <a:ext cx="8229600" cy="858420"/>
          </a:xfrm>
        </p:spPr>
        <p:txBody>
          <a:bodyPr/>
          <a:lstStyle/>
          <a:p>
            <a:r>
              <a:rPr lang="en-IN" sz="2400" dirty="0"/>
              <a:t>There are three main stages to a normalizing process.</a:t>
            </a:r>
            <a:endParaRPr lang="en-US" sz="2400" dirty="0"/>
          </a:p>
          <a:p>
            <a:pPr marL="342900" lvl="0" indent="-342900">
              <a:buFont typeface="Arial" panose="020B0604020202020204" pitchFamily="34" charset="0"/>
              <a:buChar char="•"/>
            </a:pPr>
            <a:r>
              <a:rPr lang="en-IN" sz="2400" dirty="0"/>
              <a:t>Recovery Stage</a:t>
            </a:r>
            <a:endParaRPr lang="en-US" sz="2400" dirty="0"/>
          </a:p>
          <a:p>
            <a:pPr marL="342900" lvl="0" indent="-342900">
              <a:buFont typeface="Arial" panose="020B0604020202020204" pitchFamily="34" charset="0"/>
              <a:buChar char="•"/>
            </a:pPr>
            <a:r>
              <a:rPr lang="en-IN" sz="2400" dirty="0"/>
              <a:t>Recrystallization Stage</a:t>
            </a:r>
            <a:endParaRPr lang="en-US" sz="2400" dirty="0"/>
          </a:p>
          <a:p>
            <a:pPr marL="342900" lvl="0" indent="-342900">
              <a:buFont typeface="Arial" panose="020B0604020202020204" pitchFamily="34" charset="0"/>
              <a:buChar char="•"/>
            </a:pPr>
            <a:r>
              <a:rPr lang="en-IN" sz="2400" dirty="0"/>
              <a:t>Grain Growth Stage</a:t>
            </a:r>
            <a:endParaRPr lang="en-US" sz="2400" dirty="0"/>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pic>
        <p:nvPicPr>
          <p:cNvPr id="4" name="Picture 3" descr="C:\Users\ayadav\AppData\Local\Microsoft\Windows\INetCache\Content.MSO\42CB2C4D.tmp"/>
          <p:cNvPicPr/>
          <p:nvPr/>
        </p:nvPicPr>
        <p:blipFill rotWithShape="1">
          <a:blip r:embed="rId2">
            <a:extLst>
              <a:ext uri="{28A0092B-C50C-407E-A947-70E740481C1C}">
                <a14:useLocalDpi xmlns:a14="http://schemas.microsoft.com/office/drawing/2010/main" val="0"/>
              </a:ext>
            </a:extLst>
          </a:blip>
          <a:srcRect b="14223"/>
          <a:stretch/>
        </p:blipFill>
        <p:spPr bwMode="auto">
          <a:xfrm>
            <a:off x="1824809" y="2769234"/>
            <a:ext cx="5229134" cy="290004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071393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519348" y="1240227"/>
            <a:ext cx="8229600" cy="858420"/>
          </a:xfrm>
        </p:spPr>
        <p:txBody>
          <a:bodyPr/>
          <a:lstStyle/>
          <a:p>
            <a:r>
              <a:rPr lang="en-IN" sz="2400" dirty="0">
                <a:solidFill>
                  <a:srgbClr val="FFFF00"/>
                </a:solidFill>
              </a:rPr>
              <a:t>Recovery Stage</a:t>
            </a:r>
            <a:endParaRPr lang="en-US" sz="2400" dirty="0">
              <a:solidFill>
                <a:srgbClr val="FFFF00"/>
              </a:solidFill>
            </a:endParaRPr>
          </a:p>
          <a:p>
            <a:r>
              <a:rPr lang="en-IN" sz="2400" dirty="0"/>
              <a:t>During the recovery stage, a furnace or other type of heating device is used to raise the material to a temperature where its internal stresses are relieved</a:t>
            </a:r>
            <a:r>
              <a:rPr lang="en-IN" sz="2400" dirty="0" smtClean="0"/>
              <a:t>.</a:t>
            </a:r>
          </a:p>
          <a:p>
            <a:endParaRPr lang="en-IN" sz="2400" dirty="0"/>
          </a:p>
          <a:p>
            <a:endParaRPr lang="en-US" sz="2400" dirty="0"/>
          </a:p>
          <a:p>
            <a:r>
              <a:rPr lang="en-IN" sz="2400" dirty="0">
                <a:solidFill>
                  <a:srgbClr val="FFFF00"/>
                </a:solidFill>
              </a:rPr>
              <a:t>Recrystallization Stage</a:t>
            </a:r>
            <a:endParaRPr lang="en-US" sz="2400" dirty="0">
              <a:solidFill>
                <a:srgbClr val="FFFF00"/>
              </a:solidFill>
            </a:endParaRPr>
          </a:p>
          <a:p>
            <a:r>
              <a:rPr lang="en-IN" sz="2400" dirty="0"/>
              <a:t>During the recrystallization stage, the material is heated above its recrystallization temperature, but below its melting temperature. This causes new grains without </a:t>
            </a:r>
            <a:r>
              <a:rPr lang="en-IN" sz="2400" dirty="0" err="1"/>
              <a:t>preexisting</a:t>
            </a:r>
            <a:r>
              <a:rPr lang="en-IN" sz="2400" dirty="0"/>
              <a:t> stresses to form.</a:t>
            </a:r>
            <a:endParaRPr lang="en-US" sz="2400" dirty="0"/>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21449678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020228"/>
            <a:ext cx="8229600" cy="858420"/>
          </a:xfrm>
        </p:spPr>
        <p:txBody>
          <a:bodyPr/>
          <a:lstStyle/>
          <a:p>
            <a:r>
              <a:rPr lang="en-IN" sz="2400" dirty="0">
                <a:solidFill>
                  <a:srgbClr val="FFFF00"/>
                </a:solidFill>
              </a:rPr>
              <a:t>Grain Growth </a:t>
            </a:r>
            <a:r>
              <a:rPr lang="en-IN" sz="2400" dirty="0" smtClean="0">
                <a:solidFill>
                  <a:srgbClr val="FFFF00"/>
                </a:solidFill>
              </a:rPr>
              <a:t>Stage</a:t>
            </a:r>
          </a:p>
          <a:p>
            <a:endParaRPr lang="en-US" sz="2400" dirty="0"/>
          </a:p>
          <a:p>
            <a:r>
              <a:rPr lang="en-IN" sz="2400" dirty="0"/>
              <a:t>During the grain growth, the new grains fully develop. </a:t>
            </a:r>
            <a:endParaRPr lang="en-IN" sz="2400" dirty="0" smtClean="0"/>
          </a:p>
          <a:p>
            <a:endParaRPr lang="en-IN" sz="2400" dirty="0"/>
          </a:p>
          <a:p>
            <a:r>
              <a:rPr lang="en-IN" sz="2400" dirty="0" smtClean="0"/>
              <a:t>This </a:t>
            </a:r>
            <a:r>
              <a:rPr lang="en-IN" sz="2400" dirty="0"/>
              <a:t>growth is controlled by allowing the material to cool to room temperature via contact with air. </a:t>
            </a:r>
            <a:endParaRPr lang="en-IN" sz="2400" dirty="0" smtClean="0"/>
          </a:p>
          <a:p>
            <a:endParaRPr lang="en-IN" sz="2400" dirty="0"/>
          </a:p>
          <a:p>
            <a:r>
              <a:rPr lang="en-IN" sz="2400" dirty="0" smtClean="0"/>
              <a:t>The </a:t>
            </a:r>
            <a:r>
              <a:rPr lang="en-IN" sz="2400" dirty="0"/>
              <a:t>result of completing these three stages is a material with more ductility and reduced hardness. </a:t>
            </a:r>
            <a:endParaRPr lang="en-IN" sz="2400" dirty="0" smtClean="0"/>
          </a:p>
          <a:p>
            <a:endParaRPr lang="en-IN" sz="2400" dirty="0"/>
          </a:p>
          <a:p>
            <a:endParaRPr lang="en-IN" sz="2400" dirty="0" smtClean="0"/>
          </a:p>
          <a:p>
            <a:endParaRPr lang="en-IN" sz="2400" dirty="0"/>
          </a:p>
          <a:p>
            <a:r>
              <a:rPr lang="en-IN" sz="2400" dirty="0" smtClean="0"/>
              <a:t>Subsequent </a:t>
            </a:r>
            <a:r>
              <a:rPr lang="en-IN" sz="2400" dirty="0"/>
              <a:t>operations that can further alter mechanical properties are sometimes carried out after the normalizing process.</a:t>
            </a:r>
            <a:endParaRPr lang="en-US" sz="2400" dirty="0"/>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11213191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US" b="1" dirty="0"/>
              <a:t>Quenching</a:t>
            </a: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840661"/>
            <a:ext cx="8229600" cy="858420"/>
          </a:xfrm>
        </p:spPr>
        <p:txBody>
          <a:bodyPr/>
          <a:lstStyle/>
          <a:p>
            <a:r>
              <a:rPr lang="en-IN" sz="2400" dirty="0"/>
              <a:t>Quenching is a type of metal heat treatment process. </a:t>
            </a:r>
            <a:endParaRPr lang="en-IN" sz="2400" dirty="0" smtClean="0"/>
          </a:p>
          <a:p>
            <a:endParaRPr lang="en-IN" sz="2400" dirty="0"/>
          </a:p>
          <a:p>
            <a:r>
              <a:rPr lang="en-IN" sz="2400" dirty="0" smtClean="0"/>
              <a:t>Quenching </a:t>
            </a:r>
            <a:r>
              <a:rPr lang="en-IN" sz="2400" dirty="0"/>
              <a:t>involves the rapid cooling of a metal to adjust the mechanical properties of its original state. </a:t>
            </a:r>
            <a:endParaRPr lang="en-US" sz="2400" dirty="0"/>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pic>
        <p:nvPicPr>
          <p:cNvPr id="4" name="Picture 3" descr="Materials | Free Full-Text | Effects of Cooling Rate during Quenching and  Tempering Conditions on Microstructures and Mechanical Properties of Carbon  Steel Flange"/>
          <p:cNvPicPr/>
          <p:nvPr/>
        </p:nvPicPr>
        <p:blipFill>
          <a:blip r:embed="rId2">
            <a:extLst>
              <a:ext uri="{28A0092B-C50C-407E-A947-70E740481C1C}">
                <a14:useLocalDpi xmlns:a14="http://schemas.microsoft.com/office/drawing/2010/main" val="0"/>
              </a:ext>
            </a:extLst>
          </a:blip>
          <a:srcRect/>
          <a:stretch>
            <a:fillRect/>
          </a:stretch>
        </p:blipFill>
        <p:spPr bwMode="auto">
          <a:xfrm>
            <a:off x="1739219" y="3546564"/>
            <a:ext cx="4883650" cy="2697481"/>
          </a:xfrm>
          <a:prstGeom prst="rect">
            <a:avLst/>
          </a:prstGeom>
          <a:noFill/>
          <a:ln>
            <a:noFill/>
          </a:ln>
        </p:spPr>
      </p:pic>
    </p:spTree>
    <p:extLst>
      <p:ext uri="{BB962C8B-B14F-4D97-AF65-F5344CB8AC3E}">
        <p14:creationId xmlns:p14="http://schemas.microsoft.com/office/powerpoint/2010/main" val="5906657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545473" y="1411451"/>
            <a:ext cx="8229600" cy="858420"/>
          </a:xfrm>
        </p:spPr>
        <p:txBody>
          <a:bodyPr/>
          <a:lstStyle/>
          <a:p>
            <a:r>
              <a:rPr lang="en-IN" sz="2400" dirty="0"/>
              <a:t>To perform the quenching process, a metal is heated to a temperature greater than that of normal conditions, typically somewhere above its recrystallization temperature but below its melting temperature. </a:t>
            </a:r>
            <a:endParaRPr lang="en-IN" sz="2400" dirty="0" smtClean="0"/>
          </a:p>
          <a:p>
            <a:endParaRPr lang="en-IN" sz="2400" dirty="0"/>
          </a:p>
          <a:p>
            <a:r>
              <a:rPr lang="en-IN" sz="2400" dirty="0" smtClean="0"/>
              <a:t>The </a:t>
            </a:r>
            <a:r>
              <a:rPr lang="en-IN" sz="2400" dirty="0"/>
              <a:t>metal may be held at this temperature for a set time in order for the heat to “soak” the material. </a:t>
            </a:r>
            <a:endParaRPr lang="en-IN" sz="2800" b="0" i="0" dirty="0" smtClean="0"/>
          </a:p>
          <a:p>
            <a:pPr algn="just"/>
            <a:endParaRPr lang="en-IN" sz="2400" b="0" i="0" dirty="0" smtClean="0"/>
          </a:p>
          <a:p>
            <a:pPr algn="just"/>
            <a:endParaRPr lang="en-IN" sz="2400"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1630257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sz="2800" b="1" dirty="0"/>
              <a:t/>
            </a:r>
            <a:br>
              <a:rPr lang="en-IN" sz="2800" b="1" dirty="0"/>
            </a:br>
            <a:endParaRPr lang="en-IN" sz="2800" b="1" dirty="0"/>
          </a:p>
        </p:txBody>
      </p:sp>
      <p:sp>
        <p:nvSpPr>
          <p:cNvPr id="3" name="Text Placeholder 2"/>
          <p:cNvSpPr>
            <a:spLocks noGrp="1"/>
          </p:cNvSpPr>
          <p:nvPr>
            <p:ph type="body" idx="1"/>
          </p:nvPr>
        </p:nvSpPr>
        <p:spPr>
          <a:xfrm>
            <a:off x="401782" y="1411451"/>
            <a:ext cx="8229600" cy="858420"/>
          </a:xfrm>
        </p:spPr>
        <p:txBody>
          <a:bodyPr/>
          <a:lstStyle/>
          <a:p>
            <a:r>
              <a:rPr lang="en-IN" sz="2400" dirty="0"/>
              <a:t>Steels may have incidental elements, or intentionally added alloying elements, which modify this diagram, but if modifications are interpreted cautiously, then this diagram acts as a guide. </a:t>
            </a:r>
            <a:endParaRPr lang="en-IN" sz="2400" dirty="0" smtClean="0"/>
          </a:p>
          <a:p>
            <a:endParaRPr lang="en-IN" sz="2400" dirty="0"/>
          </a:p>
          <a:p>
            <a:r>
              <a:rPr lang="en-IN" sz="2400" dirty="0" smtClean="0"/>
              <a:t>The </a:t>
            </a:r>
            <a:r>
              <a:rPr lang="en-IN" sz="2400" dirty="0"/>
              <a:t>ability to interpret this diagram is important for proper appreciation of phase changes. Fe-C diagram actually provides a valuable foundation on which to build knowledge of large variety of both plain carbon and alloy steels. </a:t>
            </a:r>
            <a:endParaRPr lang="en-IN" sz="28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31582121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558536" y="1411451"/>
            <a:ext cx="8229600" cy="858420"/>
          </a:xfrm>
        </p:spPr>
        <p:txBody>
          <a:bodyPr/>
          <a:lstStyle/>
          <a:p>
            <a:r>
              <a:rPr lang="en-IN" sz="2400" dirty="0"/>
              <a:t>Once the metal has been held at the desired temperature, it is quenched in a medium until it returns to room temperature. </a:t>
            </a:r>
            <a:endParaRPr lang="en-IN" sz="2400" dirty="0" smtClean="0"/>
          </a:p>
          <a:p>
            <a:endParaRPr lang="en-IN" sz="2400" dirty="0"/>
          </a:p>
          <a:p>
            <a:r>
              <a:rPr lang="en-IN" sz="2400" dirty="0" smtClean="0"/>
              <a:t>The </a:t>
            </a:r>
            <a:r>
              <a:rPr lang="en-IN" sz="2400" dirty="0"/>
              <a:t>metal also may be quenched for an extended period of time so that the coolness from the quenching process is distributed throughout the thickness of the material.</a:t>
            </a:r>
            <a:endParaRPr lang="en-US" sz="2400" dirty="0"/>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35244650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b="1" dirty="0"/>
              <a:t>Quenching Media</a:t>
            </a:r>
            <a:r>
              <a:rPr lang="en-US" dirty="0"/>
              <a:t/>
            </a:r>
            <a:br>
              <a:rPr lang="en-US" dirty="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840661"/>
            <a:ext cx="8229600" cy="858420"/>
          </a:xfrm>
        </p:spPr>
        <p:txBody>
          <a:bodyPr/>
          <a:lstStyle/>
          <a:p>
            <a:r>
              <a:rPr lang="en-IN" sz="2400" dirty="0" smtClean="0"/>
              <a:t>There </a:t>
            </a:r>
            <a:r>
              <a:rPr lang="en-IN" sz="2400" dirty="0"/>
              <a:t>are a variety of quenching media available that can perform the quenching process. Each media has its own unique quenching properties. </a:t>
            </a:r>
            <a:endParaRPr lang="en-IN" sz="2400" dirty="0" smtClean="0"/>
          </a:p>
          <a:p>
            <a:endParaRPr lang="en-IN" sz="2400" dirty="0"/>
          </a:p>
          <a:p>
            <a:r>
              <a:rPr lang="en-IN" sz="2400" dirty="0" smtClean="0"/>
              <a:t>Considerations </a:t>
            </a:r>
            <a:r>
              <a:rPr lang="en-IN" sz="2400" dirty="0"/>
              <a:t>for the type of media use include quenching speed, quenching media environmental concerns, quenching media replacement, and quenching media cost. </a:t>
            </a:r>
            <a:endParaRPr lang="en-IN" sz="2400" dirty="0" smtClean="0"/>
          </a:p>
          <a:p>
            <a:endParaRPr lang="en-US" sz="2400" dirty="0"/>
          </a:p>
          <a:p>
            <a:r>
              <a:rPr lang="en-IN" sz="2400" dirty="0"/>
              <a:t>Here are the main types of quenching media</a:t>
            </a:r>
            <a:r>
              <a:rPr lang="en-IN" sz="2400" dirty="0" smtClean="0"/>
              <a:t>:</a:t>
            </a:r>
          </a:p>
          <a:p>
            <a:pPr marL="457200" indent="-457200">
              <a:buAutoNum type="arabicPeriod"/>
            </a:pPr>
            <a:r>
              <a:rPr lang="en-IN" sz="2400" dirty="0" smtClean="0"/>
              <a:t>Air</a:t>
            </a:r>
          </a:p>
          <a:p>
            <a:pPr marL="457200" indent="-457200">
              <a:buAutoNum type="arabicPeriod"/>
            </a:pPr>
            <a:r>
              <a:rPr lang="en-IN" sz="2400" dirty="0" smtClean="0"/>
              <a:t>Oil</a:t>
            </a:r>
          </a:p>
          <a:p>
            <a:pPr marL="457200" indent="-457200">
              <a:buAutoNum type="arabicPeriod"/>
            </a:pPr>
            <a:r>
              <a:rPr lang="en-IN" sz="2400" dirty="0" smtClean="0"/>
              <a:t>Water</a:t>
            </a:r>
          </a:p>
          <a:p>
            <a:pPr marL="457200" indent="-457200">
              <a:buAutoNum type="arabicPeriod"/>
            </a:pPr>
            <a:r>
              <a:rPr lang="en-IN" sz="2400" dirty="0" smtClean="0"/>
              <a:t>Brine</a:t>
            </a:r>
            <a:endParaRPr lang="en-US" sz="2400" dirty="0"/>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17379683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i="1" dirty="0"/>
              <a:t>Air</a:t>
            </a:r>
            <a:r>
              <a:rPr lang="en-US" dirty="0"/>
              <a:t/>
            </a:r>
            <a:br>
              <a:rPr lang="en-US" dirty="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644718"/>
            <a:ext cx="8229600" cy="858420"/>
          </a:xfrm>
        </p:spPr>
        <p:txBody>
          <a:bodyPr/>
          <a:lstStyle/>
          <a:p>
            <a:r>
              <a:rPr lang="en-IN" sz="2400" dirty="0"/>
              <a:t>Air is a popular quenching media used to cool metals for </a:t>
            </a:r>
            <a:r>
              <a:rPr lang="en-IN" sz="2400" dirty="0" smtClean="0"/>
              <a:t>quenching due to affordability.</a:t>
            </a:r>
          </a:p>
          <a:p>
            <a:endParaRPr lang="en-IN" sz="2400" dirty="0"/>
          </a:p>
          <a:p>
            <a:r>
              <a:rPr lang="en-IN" sz="2400" dirty="0" smtClean="0"/>
              <a:t>In </a:t>
            </a:r>
            <a:r>
              <a:rPr lang="en-IN" sz="2400" dirty="0"/>
              <a:t>fact, any material that is heated and then allowed to cool to room temperature simply by being left alone is considered to have been air quenched. </a:t>
            </a:r>
            <a:endParaRPr lang="en-IN" sz="2400" dirty="0" smtClean="0"/>
          </a:p>
          <a:p>
            <a:endParaRPr lang="en-US" sz="2400" dirty="0"/>
          </a:p>
          <a:p>
            <a:r>
              <a:rPr lang="en-IN" sz="2400" dirty="0"/>
              <a:t>Air quenching is also more intentionally performed when it is compressed and forced around the metal being quenched. </a:t>
            </a:r>
            <a:endParaRPr lang="en-IN" sz="2400" dirty="0" smtClean="0"/>
          </a:p>
          <a:p>
            <a:endParaRPr lang="en-IN" sz="2400" dirty="0"/>
          </a:p>
          <a:p>
            <a:r>
              <a:rPr lang="en-IN" sz="2400" dirty="0" smtClean="0"/>
              <a:t>This </a:t>
            </a:r>
            <a:r>
              <a:rPr lang="en-IN" sz="2400" dirty="0"/>
              <a:t>cools the part more rapidly than still air, although even compressed air may still cool many metals too slowly to alter the mechanical properties.</a:t>
            </a:r>
            <a:endParaRPr lang="en-US" sz="2400" dirty="0"/>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38241401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i="1" dirty="0"/>
              <a:t>Oil</a:t>
            </a:r>
            <a:r>
              <a:rPr lang="en-US" dirty="0"/>
              <a:t/>
            </a:r>
            <a:br>
              <a:rPr lang="en-US" dirty="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840661"/>
            <a:ext cx="8229600" cy="858420"/>
          </a:xfrm>
        </p:spPr>
        <p:txBody>
          <a:bodyPr/>
          <a:lstStyle/>
          <a:p>
            <a:r>
              <a:rPr lang="en-IN" sz="2400" dirty="0"/>
              <a:t>Oil is able to quench heated metals much more rapidly than compressed air. </a:t>
            </a:r>
            <a:endParaRPr lang="en-IN" sz="2400" dirty="0" smtClean="0"/>
          </a:p>
          <a:p>
            <a:endParaRPr lang="en-IN" sz="2400" dirty="0"/>
          </a:p>
          <a:p>
            <a:r>
              <a:rPr lang="en-IN" sz="2400" dirty="0" smtClean="0"/>
              <a:t>To </a:t>
            </a:r>
            <a:r>
              <a:rPr lang="en-IN" sz="2400" dirty="0"/>
              <a:t>quench with oil, a heated part is lowered into a tank that is filled with some type of oil. </a:t>
            </a:r>
            <a:endParaRPr lang="en-IN" sz="2400" dirty="0" smtClean="0"/>
          </a:p>
          <a:p>
            <a:endParaRPr lang="en-IN" sz="2400" dirty="0"/>
          </a:p>
          <a:p>
            <a:r>
              <a:rPr lang="en-IN" sz="2400" dirty="0" smtClean="0"/>
              <a:t>The </a:t>
            </a:r>
            <a:r>
              <a:rPr lang="en-IN" sz="2400" dirty="0"/>
              <a:t>oil can also be flushed through the part. </a:t>
            </a:r>
            <a:endParaRPr lang="en-IN" sz="2400" dirty="0" smtClean="0"/>
          </a:p>
          <a:p>
            <a:endParaRPr lang="en-IN" sz="2400" dirty="0"/>
          </a:p>
          <a:p>
            <a:r>
              <a:rPr lang="en-IN" sz="2400" dirty="0" smtClean="0"/>
              <a:t>Different </a:t>
            </a:r>
            <a:r>
              <a:rPr lang="en-IN" sz="2400" dirty="0"/>
              <a:t>types of oil are often used depending on the application because of their varying cooling rates and flash points.</a:t>
            </a:r>
            <a:endParaRPr lang="en-US" sz="2400" dirty="0"/>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18171800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dirty="0"/>
              <a:t>Water</a:t>
            </a:r>
            <a:r>
              <a:rPr lang="en-US" dirty="0"/>
              <a:t/>
            </a:r>
            <a:br>
              <a:rPr lang="en-US" dirty="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93222" y="1840661"/>
            <a:ext cx="8229600" cy="858420"/>
          </a:xfrm>
        </p:spPr>
        <p:txBody>
          <a:bodyPr/>
          <a:lstStyle/>
          <a:p>
            <a:r>
              <a:rPr lang="en-IN" sz="2400" dirty="0"/>
              <a:t>Water is able to quench heated metals rapidly as well. It can cool a metal even faster than oil. </a:t>
            </a:r>
            <a:endParaRPr lang="en-IN" sz="2400" dirty="0" smtClean="0"/>
          </a:p>
          <a:p>
            <a:endParaRPr lang="en-IN" sz="2400" dirty="0"/>
          </a:p>
          <a:p>
            <a:r>
              <a:rPr lang="en-IN" sz="2400" dirty="0" smtClean="0"/>
              <a:t>In </a:t>
            </a:r>
            <a:r>
              <a:rPr lang="en-IN" sz="2400" dirty="0"/>
              <a:t>a fashion similar to oil quenching, a tank is filled with water and the heated metal is submerged in it. </a:t>
            </a:r>
            <a:endParaRPr lang="en-IN" sz="2400" dirty="0" smtClean="0"/>
          </a:p>
          <a:p>
            <a:endParaRPr lang="en-IN" sz="2400" dirty="0"/>
          </a:p>
          <a:p>
            <a:r>
              <a:rPr lang="en-IN" sz="2400" dirty="0" smtClean="0"/>
              <a:t>It </a:t>
            </a:r>
            <a:r>
              <a:rPr lang="en-IN" sz="2400" dirty="0"/>
              <a:t>can also be flushed through a part. </a:t>
            </a:r>
            <a:endParaRPr lang="en-IN" sz="2400" dirty="0" smtClean="0"/>
          </a:p>
          <a:p>
            <a:endParaRPr lang="en-IN" sz="2400" dirty="0"/>
          </a:p>
          <a:p>
            <a:r>
              <a:rPr lang="en-IN" sz="2400" dirty="0" smtClean="0"/>
              <a:t>One </a:t>
            </a:r>
            <a:r>
              <a:rPr lang="en-IN" sz="2400" dirty="0"/>
              <a:t>benefit of water is that flammability of the media is not a concern.</a:t>
            </a:r>
            <a:endParaRPr lang="en-US" sz="2400" dirty="0"/>
          </a:p>
          <a:p>
            <a:pPr algn="just"/>
            <a:endParaRPr lang="en-IN" sz="28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20916821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i="1" dirty="0"/>
              <a:t>Brine</a:t>
            </a:r>
            <a:r>
              <a:rPr lang="en-US" dirty="0"/>
              <a:t/>
            </a:r>
            <a:br>
              <a:rPr lang="en-US" dirty="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840661"/>
            <a:ext cx="8229600" cy="858420"/>
          </a:xfrm>
        </p:spPr>
        <p:txBody>
          <a:bodyPr/>
          <a:lstStyle/>
          <a:p>
            <a:r>
              <a:rPr lang="en-IN" sz="2400" dirty="0"/>
              <a:t>Brine is a mixture of water and salt. </a:t>
            </a:r>
            <a:endParaRPr lang="en-IN" sz="2400" dirty="0" smtClean="0"/>
          </a:p>
          <a:p>
            <a:endParaRPr lang="en-IN" sz="2400" dirty="0"/>
          </a:p>
          <a:p>
            <a:r>
              <a:rPr lang="en-IN" sz="2400" dirty="0" smtClean="0"/>
              <a:t>Brine </a:t>
            </a:r>
            <a:r>
              <a:rPr lang="en-IN" sz="2400" dirty="0"/>
              <a:t>cools faster than air, water, and oil. </a:t>
            </a:r>
            <a:endParaRPr lang="en-IN" sz="2400" dirty="0" smtClean="0"/>
          </a:p>
          <a:p>
            <a:endParaRPr lang="en-IN" sz="2400" dirty="0"/>
          </a:p>
          <a:p>
            <a:r>
              <a:rPr lang="en-IN" sz="2400" dirty="0" smtClean="0"/>
              <a:t>The </a:t>
            </a:r>
            <a:r>
              <a:rPr lang="en-IN" sz="2400" dirty="0"/>
              <a:t>reason for this is that the salt and water mixture discourages the formation of air globules when it is placed in contact with a heated metal. </a:t>
            </a:r>
            <a:endParaRPr lang="en-IN" sz="2400" dirty="0" smtClean="0"/>
          </a:p>
          <a:p>
            <a:endParaRPr lang="en-IN" sz="2400" dirty="0"/>
          </a:p>
          <a:p>
            <a:r>
              <a:rPr lang="en-IN" sz="2400" dirty="0" smtClean="0"/>
              <a:t>This </a:t>
            </a:r>
            <a:r>
              <a:rPr lang="en-IN" sz="2400" dirty="0"/>
              <a:t>means that more of the surface area of the metal will be covered with the liquid, as opposed to air bubbles.</a:t>
            </a:r>
            <a:endParaRPr lang="en-US" sz="2400" dirty="0"/>
          </a:p>
          <a:p>
            <a:r>
              <a:rPr lang="en-IN" dirty="0"/>
              <a:t> </a:t>
            </a:r>
            <a:endParaRPr lang="en-US" dirty="0"/>
          </a:p>
          <a:p>
            <a:r>
              <a:rPr lang="en-IN" dirty="0"/>
              <a:t> </a:t>
            </a:r>
            <a:endParaRPr lang="en-US" dirty="0"/>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5386733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US" b="1" dirty="0"/>
              <a:t>Tempering</a:t>
            </a: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93222" y="1723096"/>
            <a:ext cx="8229600" cy="858420"/>
          </a:xfrm>
        </p:spPr>
        <p:txBody>
          <a:bodyPr/>
          <a:lstStyle/>
          <a:p>
            <a:r>
              <a:rPr lang="en-IN" sz="2400" dirty="0"/>
              <a:t>Tempering is a process whereby a metal is precisely heated to below the critical temperature, often in air, a vacuum, or inert atmospheres. </a:t>
            </a:r>
            <a:endParaRPr lang="en-IN" sz="2800" b="0" i="0" dirty="0" smtClean="0"/>
          </a:p>
          <a:p>
            <a:pPr algn="just"/>
            <a:endParaRPr lang="en-IN" sz="2400"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pic>
        <p:nvPicPr>
          <p:cNvPr id="4" name="Picture 3" descr="Tempering Steel | Steel Tempering Process | Specialty Steel Services"/>
          <p:cNvPicPr/>
          <p:nvPr/>
        </p:nvPicPr>
        <p:blipFill>
          <a:blip r:embed="rId2">
            <a:extLst>
              <a:ext uri="{28A0092B-C50C-407E-A947-70E740481C1C}">
                <a14:useLocalDpi xmlns:a14="http://schemas.microsoft.com/office/drawing/2010/main" val="0"/>
              </a:ext>
            </a:extLst>
          </a:blip>
          <a:srcRect/>
          <a:stretch>
            <a:fillRect/>
          </a:stretch>
        </p:blipFill>
        <p:spPr bwMode="auto">
          <a:xfrm>
            <a:off x="2326467" y="3064385"/>
            <a:ext cx="4348653" cy="2729048"/>
          </a:xfrm>
          <a:prstGeom prst="rect">
            <a:avLst/>
          </a:prstGeom>
          <a:noFill/>
          <a:ln>
            <a:noFill/>
          </a:ln>
        </p:spPr>
      </p:pic>
    </p:spTree>
    <p:extLst>
      <p:ext uri="{BB962C8B-B14F-4D97-AF65-F5344CB8AC3E}">
        <p14:creationId xmlns:p14="http://schemas.microsoft.com/office/powerpoint/2010/main" val="1548624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840661"/>
            <a:ext cx="8229600" cy="858420"/>
          </a:xfrm>
        </p:spPr>
        <p:txBody>
          <a:bodyPr/>
          <a:lstStyle/>
          <a:p>
            <a:r>
              <a:rPr lang="en-IN" sz="2400" dirty="0"/>
              <a:t>The exact temperature varies according to the amount of hardness that needs to be reduced. </a:t>
            </a:r>
            <a:endParaRPr lang="en-IN" sz="2400" dirty="0" smtClean="0"/>
          </a:p>
          <a:p>
            <a:endParaRPr lang="en-IN" sz="2400" dirty="0"/>
          </a:p>
          <a:p>
            <a:r>
              <a:rPr lang="en-IN" sz="2400" dirty="0" smtClean="0"/>
              <a:t>High </a:t>
            </a:r>
            <a:r>
              <a:rPr lang="en-IN" sz="2400" dirty="0"/>
              <a:t>temperatures will reduce hardness and increase elasticity and plasticity but can cause a reduction in yield and tensile strength</a:t>
            </a:r>
            <a:r>
              <a:rPr lang="en-IN" sz="2400" dirty="0" smtClean="0"/>
              <a:t>.</a:t>
            </a:r>
          </a:p>
          <a:p>
            <a:endParaRPr lang="en-IN" sz="2400" dirty="0"/>
          </a:p>
          <a:p>
            <a:r>
              <a:rPr lang="en-IN" sz="2400" dirty="0" smtClean="0"/>
              <a:t>Lower </a:t>
            </a:r>
            <a:r>
              <a:rPr lang="en-IN" sz="2400" dirty="0"/>
              <a:t>temperatures will maintain much of the hardness but will reduce brittleness.</a:t>
            </a:r>
            <a:endParaRPr lang="en-US" sz="2400" dirty="0"/>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22160780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1240227"/>
            <a:ext cx="8229600" cy="528496"/>
          </a:xfrm>
        </p:spPr>
        <p:txBody>
          <a:bodyPr/>
          <a:lstStyle/>
          <a:p>
            <a:pPr algn="ctr"/>
            <a:r>
              <a:rPr lang="en-IN" b="1" dirty="0"/>
              <a:t>Tempering can be divided into three main groups:</a:t>
            </a:r>
            <a:r>
              <a:rPr lang="en-US" b="1" dirty="0"/>
              <a:t/>
            </a:r>
            <a:br>
              <a:rPr lang="en-US" b="1" dirty="0"/>
            </a:b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506285" y="2139243"/>
            <a:ext cx="8229600" cy="858420"/>
          </a:xfrm>
        </p:spPr>
        <p:txBody>
          <a:bodyPr/>
          <a:lstStyle/>
          <a:p>
            <a:pPr lvl="0"/>
            <a:r>
              <a:rPr lang="en-IN" sz="2400" dirty="0">
                <a:solidFill>
                  <a:srgbClr val="FFFF00"/>
                </a:solidFill>
              </a:rPr>
              <a:t>Low temperature (160-300°C): </a:t>
            </a:r>
            <a:r>
              <a:rPr lang="en-IN" sz="2400" dirty="0"/>
              <a:t>used for case hardening components and cold working tool steels. Typically, hardness requirement is around 60 HRC</a:t>
            </a:r>
            <a:r>
              <a:rPr lang="en-IN" sz="2400" dirty="0" smtClean="0"/>
              <a:t>.</a:t>
            </a:r>
          </a:p>
          <a:p>
            <a:pPr lvl="0"/>
            <a:endParaRPr lang="en-US" sz="2400" dirty="0"/>
          </a:p>
          <a:p>
            <a:pPr lvl="0"/>
            <a:r>
              <a:rPr lang="en-IN" sz="2400" dirty="0">
                <a:solidFill>
                  <a:srgbClr val="FFFF00"/>
                </a:solidFill>
              </a:rPr>
              <a:t>Tempering of spring steels (300-500°C): </a:t>
            </a:r>
            <a:r>
              <a:rPr lang="en-IN" sz="2400" dirty="0"/>
              <a:t>used for spring steels or similar applications. Typically, hardness requirement is around 45 HRC</a:t>
            </a:r>
            <a:r>
              <a:rPr lang="en-IN" sz="2400" dirty="0" smtClean="0"/>
              <a:t>.</a:t>
            </a:r>
          </a:p>
          <a:p>
            <a:pPr lvl="0"/>
            <a:endParaRPr lang="en-US" sz="2400" dirty="0"/>
          </a:p>
          <a:p>
            <a:pPr lvl="0"/>
            <a:r>
              <a:rPr lang="en-IN" sz="2400" dirty="0">
                <a:solidFill>
                  <a:srgbClr val="FFFF00"/>
                </a:solidFill>
              </a:rPr>
              <a:t>High temperature (500°C or higher):</a:t>
            </a:r>
            <a:r>
              <a:rPr lang="en-IN" sz="2400" dirty="0"/>
              <a:t> used for quenched and tempered steels, hot working tool steels and high speed steel. The hardness will vary from 300HB to 65HRC dependent on the material.</a:t>
            </a:r>
            <a:endParaRPr lang="en-US" sz="2400" dirty="0"/>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32107299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291277"/>
            <a:ext cx="8229600" cy="858420"/>
          </a:xfrm>
        </p:spPr>
        <p:txBody>
          <a:bodyPr/>
          <a:lstStyle/>
          <a:p>
            <a:r>
              <a:rPr lang="en-IN" sz="2400" dirty="0"/>
              <a:t>The tempering temperature may vary, depending on the requirements and the steel grade, from 160°C to 500°C or higher</a:t>
            </a:r>
            <a:r>
              <a:rPr lang="en-IN" sz="2400" dirty="0" smtClean="0"/>
              <a:t>.</a:t>
            </a:r>
          </a:p>
          <a:p>
            <a:endParaRPr lang="en-IN" sz="2400" dirty="0"/>
          </a:p>
          <a:p>
            <a:r>
              <a:rPr lang="en-IN" sz="2400" dirty="0" smtClean="0"/>
              <a:t>Tempering </a:t>
            </a:r>
            <a:r>
              <a:rPr lang="en-IN" sz="2400" dirty="0"/>
              <a:t>is normally performed in furnaces which can be equipped with a protective gas option. </a:t>
            </a:r>
            <a:endParaRPr lang="en-IN" sz="2400" dirty="0" smtClean="0"/>
          </a:p>
          <a:p>
            <a:endParaRPr lang="en-IN" sz="2400" dirty="0"/>
          </a:p>
          <a:p>
            <a:r>
              <a:rPr lang="en-IN" sz="2400" dirty="0" smtClean="0"/>
              <a:t>Protective </a:t>
            </a:r>
            <a:r>
              <a:rPr lang="en-IN" sz="2400" dirty="0"/>
              <a:t>gas will prevent the surface from oxidation during the process and is mainly used for higher temperatures. </a:t>
            </a:r>
            <a:endParaRPr lang="en-IN" sz="2400" dirty="0" smtClean="0"/>
          </a:p>
          <a:p>
            <a:endParaRPr lang="en-IN" sz="2400" dirty="0"/>
          </a:p>
          <a:p>
            <a:r>
              <a:rPr lang="en-IN" sz="2400" dirty="0" smtClean="0"/>
              <a:t>For </a:t>
            </a:r>
            <a:r>
              <a:rPr lang="en-IN" sz="2400" dirty="0"/>
              <a:t>some types of steels the holding time at the tempering temperature is of great importance; an extended holding time will correspond to a higher temperature. </a:t>
            </a:r>
            <a:endParaRPr lang="en-IN" sz="28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2296530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994102"/>
            <a:ext cx="8229600" cy="858420"/>
          </a:xfrm>
        </p:spPr>
        <p:txBody>
          <a:bodyPr/>
          <a:lstStyle/>
          <a:p>
            <a:r>
              <a:rPr lang="en-IN" sz="2400" dirty="0"/>
              <a:t>Conventionally, the complete Fe-C diagram should extend from 100% Fe to 100% carbon, but it is normally studied up to around 6.67% carbon as </a:t>
            </a:r>
            <a:r>
              <a:rPr lang="en-IN" sz="2400" dirty="0" smtClean="0"/>
              <a:t>iron </a:t>
            </a:r>
            <a:r>
              <a:rPr lang="en-IN" sz="2400" dirty="0"/>
              <a:t>alloys of practical industrial importance contain no more than 5% carbon. </a:t>
            </a:r>
            <a:endParaRPr lang="en-IN" sz="28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pic>
        <p:nvPicPr>
          <p:cNvPr id="4" name="Picture 3" descr="Iron-Carbon Phase Diagram Explained [with Graphs]"/>
          <p:cNvPicPr/>
          <p:nvPr/>
        </p:nvPicPr>
        <p:blipFill>
          <a:blip r:embed="rId2">
            <a:extLst>
              <a:ext uri="{28A0092B-C50C-407E-A947-70E740481C1C}">
                <a14:useLocalDpi xmlns:a14="http://schemas.microsoft.com/office/drawing/2010/main" val="0"/>
              </a:ext>
            </a:extLst>
          </a:blip>
          <a:srcRect/>
          <a:stretch>
            <a:fillRect/>
          </a:stretch>
        </p:blipFill>
        <p:spPr bwMode="auto">
          <a:xfrm>
            <a:off x="0" y="2353762"/>
            <a:ext cx="9144000" cy="4256043"/>
          </a:xfrm>
          <a:prstGeom prst="rect">
            <a:avLst/>
          </a:prstGeom>
          <a:noFill/>
          <a:ln>
            <a:noFill/>
          </a:ln>
        </p:spPr>
      </p:pic>
    </p:spTree>
    <p:extLst>
      <p:ext uri="{BB962C8B-B14F-4D97-AF65-F5344CB8AC3E}">
        <p14:creationId xmlns:p14="http://schemas.microsoft.com/office/powerpoint/2010/main" val="38722543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US" b="1" dirty="0"/>
              <a:t>Case Hardening</a:t>
            </a: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840661"/>
            <a:ext cx="8229600" cy="858420"/>
          </a:xfrm>
        </p:spPr>
        <p:txBody>
          <a:bodyPr/>
          <a:lstStyle/>
          <a:p>
            <a:r>
              <a:rPr lang="en-IN" sz="2400" dirty="0"/>
              <a:t>Case hardening is a technique in which a metal surface is reinforced by the adding of a thin layer of another metal alloy that is more durable, increasing the object's life. </a:t>
            </a:r>
            <a:endParaRPr lang="en-IN" sz="2400" dirty="0" smtClean="0"/>
          </a:p>
          <a:p>
            <a:endParaRPr lang="en-IN" sz="2400" dirty="0"/>
          </a:p>
          <a:p>
            <a:r>
              <a:rPr lang="en-IN" sz="2400" dirty="0" smtClean="0"/>
              <a:t>This </a:t>
            </a:r>
            <a:r>
              <a:rPr lang="en-IN" sz="2400" dirty="0"/>
              <a:t>is particularly significant for the manufacture of machine parts, carbon steel forgings and carbon steel pinions. </a:t>
            </a:r>
            <a:endParaRPr lang="en-IN" sz="2400" dirty="0" smtClean="0"/>
          </a:p>
          <a:p>
            <a:endParaRPr lang="en-IN" sz="2400" dirty="0"/>
          </a:p>
          <a:p>
            <a:r>
              <a:rPr lang="en-IN" sz="2400" dirty="0" smtClean="0"/>
              <a:t>Case </a:t>
            </a:r>
            <a:r>
              <a:rPr lang="en-IN" sz="2400" dirty="0"/>
              <a:t>hardening is also known as surface hardening.</a:t>
            </a:r>
            <a:endParaRPr lang="en-US" sz="2400" dirty="0"/>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12393356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1782" y="1200581"/>
            <a:ext cx="8229600" cy="858420"/>
          </a:xfrm>
        </p:spPr>
        <p:txBody>
          <a:bodyPr/>
          <a:lstStyle/>
          <a:p>
            <a:r>
              <a:rPr lang="en-IN" sz="2400" dirty="0"/>
              <a:t>Case hardening is a simple method of hardening steel involving the use of metal that has low carbon content, and combining it with a metal that has a higher carbon content. </a:t>
            </a:r>
            <a:endParaRPr lang="en-IN" sz="2400" dirty="0" smtClean="0"/>
          </a:p>
          <a:p>
            <a:endParaRPr lang="en-IN" sz="2400" dirty="0"/>
          </a:p>
          <a:p>
            <a:endParaRPr lang="en-IN" sz="2400" dirty="0" smtClean="0"/>
          </a:p>
          <a:p>
            <a:endParaRPr lang="en-IN" sz="2400" dirty="0"/>
          </a:p>
          <a:p>
            <a:endParaRPr lang="en-IN" sz="2400" dirty="0" smtClean="0"/>
          </a:p>
          <a:p>
            <a:endParaRPr lang="en-IN" sz="2400" dirty="0"/>
          </a:p>
          <a:p>
            <a:endParaRPr lang="en-IN" sz="2400" dirty="0"/>
          </a:p>
          <a:p>
            <a:endParaRPr lang="en-IN" sz="2400" dirty="0" smtClean="0"/>
          </a:p>
          <a:p>
            <a:endParaRPr lang="en-IN" sz="2400" dirty="0"/>
          </a:p>
          <a:p>
            <a:r>
              <a:rPr lang="en-IN" sz="2400" dirty="0" smtClean="0"/>
              <a:t>The </a:t>
            </a:r>
            <a:r>
              <a:rPr lang="en-IN" sz="2400" dirty="0"/>
              <a:t>combination of metals produces a product that is much harder</a:t>
            </a:r>
            <a:r>
              <a:rPr lang="en-IN" sz="2400" dirty="0" smtClean="0"/>
              <a:t>.</a:t>
            </a:r>
          </a:p>
          <a:p>
            <a:endParaRPr lang="en-IN" sz="2400" dirty="0" smtClean="0"/>
          </a:p>
          <a:p>
            <a:r>
              <a:rPr lang="en-IN" sz="2400" dirty="0" smtClean="0"/>
              <a:t>The </a:t>
            </a:r>
            <a:r>
              <a:rPr lang="en-IN" sz="2400" dirty="0"/>
              <a:t>addition of the low-carbon metal creates a material that can be </a:t>
            </a:r>
            <a:r>
              <a:rPr lang="en-IN" sz="2400" dirty="0" err="1"/>
              <a:t>molded</a:t>
            </a:r>
            <a:r>
              <a:rPr lang="en-IN" sz="2400" dirty="0"/>
              <a:t> easily into desired shapes.</a:t>
            </a:r>
            <a:endParaRPr lang="en-US" sz="2400" dirty="0"/>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1283" y="2405334"/>
            <a:ext cx="4230597" cy="2422864"/>
          </a:xfrm>
          <a:prstGeom prst="rect">
            <a:avLst/>
          </a:prstGeom>
        </p:spPr>
      </p:pic>
    </p:spTree>
    <p:extLst>
      <p:ext uri="{BB962C8B-B14F-4D97-AF65-F5344CB8AC3E}">
        <p14:creationId xmlns:p14="http://schemas.microsoft.com/office/powerpoint/2010/main" val="10908709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001360"/>
            <a:ext cx="8229600" cy="858420"/>
          </a:xfrm>
        </p:spPr>
        <p:txBody>
          <a:bodyPr/>
          <a:lstStyle/>
          <a:p>
            <a:r>
              <a:rPr lang="en-IN" sz="2400" dirty="0"/>
              <a:t>Case hardening is usually performed after the formation of the component into its final form. </a:t>
            </a:r>
            <a:endParaRPr lang="en-IN" sz="2400" dirty="0" smtClean="0"/>
          </a:p>
          <a:p>
            <a:endParaRPr lang="en-IN" sz="2400" dirty="0"/>
          </a:p>
          <a:p>
            <a:r>
              <a:rPr lang="en-IN" sz="2400" dirty="0" smtClean="0"/>
              <a:t>Components </a:t>
            </a:r>
            <a:r>
              <a:rPr lang="en-IN" sz="2400" dirty="0"/>
              <a:t>that are subjected to severe impacts and high pressures are generally case hardened. </a:t>
            </a:r>
            <a:endParaRPr lang="en-IN" sz="2400" dirty="0" smtClean="0"/>
          </a:p>
          <a:p>
            <a:endParaRPr lang="en-IN" sz="2400" dirty="0"/>
          </a:p>
          <a:p>
            <a:r>
              <a:rPr lang="en-IN" sz="2400" dirty="0" smtClean="0"/>
              <a:t>Case </a:t>
            </a:r>
            <a:r>
              <a:rPr lang="en-IN" sz="2400" dirty="0"/>
              <a:t>hardening is suitable both for carbon and alloy steels, and typically mild steels are used. </a:t>
            </a:r>
            <a:endParaRPr lang="en-IN" sz="2400" dirty="0" smtClean="0"/>
          </a:p>
          <a:p>
            <a:endParaRPr lang="en-IN" sz="2400" dirty="0"/>
          </a:p>
          <a:p>
            <a:r>
              <a:rPr lang="en-IN" sz="2400" dirty="0" smtClean="0"/>
              <a:t>Case </a:t>
            </a:r>
            <a:r>
              <a:rPr lang="en-IN" sz="2400" dirty="0"/>
              <a:t>hardened steel is formed by diffusing </a:t>
            </a:r>
            <a:endParaRPr lang="en-IN" sz="2400" dirty="0" smtClean="0"/>
          </a:p>
          <a:p>
            <a:pPr marL="342900" indent="-342900">
              <a:buFont typeface="Arial" panose="020B0604020202020204" pitchFamily="34" charset="0"/>
              <a:buChar char="•"/>
            </a:pPr>
            <a:r>
              <a:rPr lang="en-IN" sz="2400" dirty="0" smtClean="0"/>
              <a:t>carbon </a:t>
            </a:r>
            <a:r>
              <a:rPr lang="en-IN" sz="2400" dirty="0"/>
              <a:t>(carburization), </a:t>
            </a:r>
            <a:endParaRPr lang="en-IN" sz="2400" dirty="0" smtClean="0"/>
          </a:p>
          <a:p>
            <a:pPr marL="342900" indent="-342900">
              <a:buFont typeface="Arial" panose="020B0604020202020204" pitchFamily="34" charset="0"/>
              <a:buChar char="•"/>
            </a:pPr>
            <a:r>
              <a:rPr lang="en-IN" sz="2400" dirty="0" smtClean="0"/>
              <a:t>nitrogen </a:t>
            </a:r>
            <a:r>
              <a:rPr lang="en-IN" sz="2400" dirty="0"/>
              <a:t>(</a:t>
            </a:r>
            <a:r>
              <a:rPr lang="en-IN" sz="2400" dirty="0" err="1"/>
              <a:t>nitriding</a:t>
            </a:r>
            <a:r>
              <a:rPr lang="en-IN" sz="2400" dirty="0"/>
              <a:t>) and/or </a:t>
            </a:r>
            <a:endParaRPr lang="en-IN" sz="2400" dirty="0" smtClean="0"/>
          </a:p>
          <a:p>
            <a:pPr marL="342900" indent="-342900">
              <a:buFont typeface="Arial" panose="020B0604020202020204" pitchFamily="34" charset="0"/>
              <a:buChar char="•"/>
            </a:pPr>
            <a:r>
              <a:rPr lang="en-IN" sz="2400" dirty="0" smtClean="0"/>
              <a:t>boron </a:t>
            </a:r>
            <a:r>
              <a:rPr lang="en-IN" sz="2400" dirty="0"/>
              <a:t>(</a:t>
            </a:r>
            <a:r>
              <a:rPr lang="en-IN" sz="2400" dirty="0" err="1"/>
              <a:t>boriding</a:t>
            </a:r>
            <a:r>
              <a:rPr lang="en-IN" sz="2400" dirty="0"/>
              <a:t>) </a:t>
            </a:r>
            <a:endParaRPr lang="en-IN" sz="2400" dirty="0" smtClean="0"/>
          </a:p>
          <a:p>
            <a:r>
              <a:rPr lang="en-IN" sz="2400" dirty="0" smtClean="0"/>
              <a:t>into </a:t>
            </a:r>
            <a:r>
              <a:rPr lang="en-IN" sz="2400" dirty="0"/>
              <a:t>the outer layer of the steel at high temperature, and then heat treating the surface layer to the desired hardness.</a:t>
            </a:r>
            <a:endParaRPr lang="en-US" sz="2400" dirty="0"/>
          </a:p>
          <a:p>
            <a:pPr algn="just"/>
            <a:endParaRPr lang="en-IN" sz="28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34840808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571599" y="1411451"/>
            <a:ext cx="8229600" cy="858420"/>
          </a:xfrm>
        </p:spPr>
        <p:txBody>
          <a:bodyPr/>
          <a:lstStyle/>
          <a:p>
            <a:r>
              <a:rPr lang="en-IN" sz="2400" dirty="0"/>
              <a:t>The surface improvement not only increases the product strength, but also assists in avoiding weakening of the iron. </a:t>
            </a:r>
            <a:endParaRPr lang="en-IN" sz="2400" dirty="0" smtClean="0"/>
          </a:p>
          <a:p>
            <a:endParaRPr lang="en-IN" sz="2400" dirty="0"/>
          </a:p>
          <a:p>
            <a:r>
              <a:rPr lang="en-IN" sz="2400" dirty="0" smtClean="0"/>
              <a:t>One </a:t>
            </a:r>
            <a:r>
              <a:rPr lang="en-IN" sz="2400" dirty="0"/>
              <a:t>advantage of this method of hardening steel is that the inner core is left untouched, and therefore still processes properties such as flexibility and relative softness. </a:t>
            </a:r>
            <a:endParaRPr lang="en-IN" sz="2400" dirty="0" smtClean="0"/>
          </a:p>
          <a:p>
            <a:endParaRPr lang="en-IN" sz="2400" dirty="0"/>
          </a:p>
          <a:p>
            <a:r>
              <a:rPr lang="en-IN" sz="2400" dirty="0" smtClean="0"/>
              <a:t>Parts </a:t>
            </a:r>
            <a:r>
              <a:rPr lang="en-IN" sz="2400" dirty="0"/>
              <a:t>that are subject to high pressures and sharp impacts are commonly case hardened. </a:t>
            </a:r>
            <a:endParaRPr lang="en-IN" sz="2800" b="0" i="0" dirty="0" smtClean="0"/>
          </a:p>
          <a:p>
            <a:pPr algn="just"/>
            <a:endParaRPr lang="en-IN" sz="2400"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32702143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975979"/>
            <a:ext cx="8229600" cy="858420"/>
          </a:xfrm>
        </p:spPr>
        <p:txBody>
          <a:bodyPr/>
          <a:lstStyle/>
          <a:p>
            <a:r>
              <a:rPr lang="en-IN" sz="2400" dirty="0"/>
              <a:t>Case hardening steels are particularly suitable for:</a:t>
            </a:r>
            <a:endParaRPr lang="en-US" sz="2400" dirty="0"/>
          </a:p>
          <a:p>
            <a:pPr marL="342900" lvl="0" indent="-342900">
              <a:buFont typeface="Arial" panose="020B0604020202020204" pitchFamily="34" charset="0"/>
              <a:buChar char="•"/>
            </a:pPr>
            <a:r>
              <a:rPr lang="en-IN" sz="2400" dirty="0"/>
              <a:t>Screws</a:t>
            </a:r>
            <a:endParaRPr lang="en-US" sz="2400" dirty="0"/>
          </a:p>
          <a:p>
            <a:pPr marL="342900" lvl="0" indent="-342900">
              <a:buFont typeface="Arial" panose="020B0604020202020204" pitchFamily="34" charset="0"/>
              <a:buChar char="•"/>
            </a:pPr>
            <a:r>
              <a:rPr lang="en-IN" sz="2400" dirty="0"/>
              <a:t>Fasteners</a:t>
            </a:r>
            <a:endParaRPr lang="en-US" sz="2400" dirty="0"/>
          </a:p>
          <a:p>
            <a:pPr marL="342900" lvl="0" indent="-342900">
              <a:buFont typeface="Arial" panose="020B0604020202020204" pitchFamily="34" charset="0"/>
              <a:buChar char="•"/>
            </a:pPr>
            <a:r>
              <a:rPr lang="en-IN" sz="2400" dirty="0"/>
              <a:t>Firing pins</a:t>
            </a:r>
            <a:endParaRPr lang="en-US" sz="2400" dirty="0"/>
          </a:p>
          <a:p>
            <a:pPr marL="342900" lvl="0" indent="-342900">
              <a:buFont typeface="Arial" panose="020B0604020202020204" pitchFamily="34" charset="0"/>
              <a:buChar char="•"/>
            </a:pPr>
            <a:r>
              <a:rPr lang="en-IN" sz="2400" dirty="0"/>
              <a:t>Rifle bolts</a:t>
            </a:r>
            <a:endParaRPr lang="en-US" sz="2400" dirty="0"/>
          </a:p>
          <a:p>
            <a:pPr marL="342900" lvl="0" indent="-342900">
              <a:buFont typeface="Arial" panose="020B0604020202020204" pitchFamily="34" charset="0"/>
              <a:buChar char="•"/>
            </a:pPr>
            <a:r>
              <a:rPr lang="en-IN" sz="2400" dirty="0"/>
              <a:t>Engine </a:t>
            </a:r>
            <a:r>
              <a:rPr lang="en-IN" sz="2400" dirty="0" smtClean="0"/>
              <a:t>camshafts</a:t>
            </a:r>
          </a:p>
          <a:p>
            <a:pPr lvl="0"/>
            <a:endParaRPr lang="en-US" sz="2400" dirty="0"/>
          </a:p>
          <a:p>
            <a:r>
              <a:rPr lang="en-IN" sz="2400" dirty="0"/>
              <a:t>Because hardened metal is usually more brittle than softer metal, it is not always a suitable choice for applications where the metal part is subject to certain kinds of stress. </a:t>
            </a:r>
            <a:endParaRPr lang="en-IN" sz="2400" dirty="0" smtClean="0"/>
          </a:p>
          <a:p>
            <a:endParaRPr lang="en-IN" sz="2400" dirty="0"/>
          </a:p>
          <a:p>
            <a:r>
              <a:rPr lang="en-IN" sz="2400" dirty="0" smtClean="0"/>
              <a:t>In </a:t>
            </a:r>
            <a:r>
              <a:rPr lang="en-IN" sz="2400" dirty="0"/>
              <a:t>such applications, case hardening can provide a part that does not fracture, but also provides adequate wear resistance on the surface.</a:t>
            </a:r>
            <a:endParaRPr lang="en-US" sz="2400" dirty="0"/>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28615605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US" b="1" dirty="0"/>
              <a:t>Non-Ferrous metals and alloys</a:t>
            </a:r>
            <a:r>
              <a:rPr lang="en-IN" sz="2800" b="1" dirty="0"/>
              <a:t/>
            </a:r>
            <a:br>
              <a:rPr lang="en-IN" sz="2800" b="1" dirty="0"/>
            </a:br>
            <a:endParaRPr lang="en-IN" sz="2800" b="1" dirty="0"/>
          </a:p>
        </p:txBody>
      </p:sp>
      <p:sp>
        <p:nvSpPr>
          <p:cNvPr id="3" name="Text Placeholder 2"/>
          <p:cNvSpPr>
            <a:spLocks noGrp="1"/>
          </p:cNvSpPr>
          <p:nvPr>
            <p:ph type="body" idx="1"/>
          </p:nvPr>
        </p:nvSpPr>
        <p:spPr>
          <a:xfrm>
            <a:off x="401782" y="1840661"/>
            <a:ext cx="8229600" cy="858420"/>
          </a:xfrm>
        </p:spPr>
        <p:txBody>
          <a:bodyPr/>
          <a:lstStyle/>
          <a:p>
            <a:r>
              <a:rPr lang="en-US" sz="2400" dirty="0"/>
              <a:t>The difference between ferrous and non-ferrous metals is that ferrous metals contain iron making most of their metals magnetic in nature. </a:t>
            </a:r>
            <a:endParaRPr lang="en-US" sz="2400" dirty="0" smtClean="0"/>
          </a:p>
          <a:p>
            <a:endParaRPr lang="en-US" sz="2400" dirty="0"/>
          </a:p>
          <a:p>
            <a:r>
              <a:rPr lang="en-US" sz="2400" dirty="0" smtClean="0"/>
              <a:t>There </a:t>
            </a:r>
            <a:r>
              <a:rPr lang="en-US" sz="2400" dirty="0"/>
              <a:t>are a large number of non-ferrous materials, covering every metal and alloy that does not contain iron. </a:t>
            </a:r>
            <a:endParaRPr lang="en-US" sz="2400" dirty="0" smtClean="0"/>
          </a:p>
          <a:p>
            <a:endParaRPr lang="en-US" sz="2400" dirty="0"/>
          </a:p>
          <a:p>
            <a:r>
              <a:rPr lang="en-US" sz="2400" dirty="0" smtClean="0"/>
              <a:t>Non-ferrous </a:t>
            </a:r>
            <a:r>
              <a:rPr lang="en-US" sz="2400" dirty="0"/>
              <a:t>metals are usually obtained from minerals like carbonates, silicates and </a:t>
            </a:r>
            <a:r>
              <a:rPr lang="en-US" sz="2400" dirty="0" err="1"/>
              <a:t>sulphides</a:t>
            </a:r>
            <a:r>
              <a:rPr lang="en-US" sz="2400" dirty="0"/>
              <a:t> before being refined through electrolysis.</a:t>
            </a:r>
          </a:p>
          <a:p>
            <a:pPr algn="just"/>
            <a:endParaRPr lang="en-IN" sz="2400" b="0" i="0" dirty="0" smtClean="0"/>
          </a:p>
          <a:p>
            <a:pPr algn="just"/>
            <a:endParaRPr lang="en-IN" sz="2400"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10056882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545474" y="1411451"/>
            <a:ext cx="8229600" cy="858420"/>
          </a:xfrm>
        </p:spPr>
        <p:txBody>
          <a:bodyPr/>
          <a:lstStyle/>
          <a:p>
            <a:r>
              <a:rPr lang="en-US" sz="2400" dirty="0"/>
              <a:t>Non-ferrous metals include </a:t>
            </a:r>
            <a:r>
              <a:rPr lang="en-US" sz="2400" dirty="0" err="1"/>
              <a:t>aluminium</a:t>
            </a:r>
            <a:r>
              <a:rPr lang="en-US" sz="2400" dirty="0"/>
              <a:t>, copper, lead, nickel, tin, titanium and zinc, as well as copper alloys like brass and bronze</a:t>
            </a:r>
            <a:r>
              <a:rPr lang="en-US" sz="2400" dirty="0" smtClean="0"/>
              <a:t>.</a:t>
            </a:r>
          </a:p>
          <a:p>
            <a:endParaRPr lang="en-US" sz="2400" dirty="0"/>
          </a:p>
          <a:p>
            <a:r>
              <a:rPr lang="en-US" sz="2400" dirty="0" smtClean="0"/>
              <a:t>Other </a:t>
            </a:r>
            <a:r>
              <a:rPr lang="en-US" sz="2400" dirty="0"/>
              <a:t>rare or precious non-ferrous metals include gold, silver and platinum, cobalt, mercury, tungsten, beryllium, bismuth, cerium, cadmium, niobium, indium, gallium, germanium, lithium, selenium, tantalum, tellurium, vanadium, and zirconium.</a:t>
            </a:r>
          </a:p>
          <a:p>
            <a:pPr algn="just"/>
            <a:endParaRPr lang="en-IN" sz="28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100679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545473" y="1411451"/>
            <a:ext cx="8229600" cy="858420"/>
          </a:xfrm>
        </p:spPr>
        <p:txBody>
          <a:bodyPr/>
          <a:lstStyle/>
          <a:p>
            <a:r>
              <a:rPr lang="en-US" sz="2400" dirty="0">
                <a:solidFill>
                  <a:srgbClr val="FFFF00"/>
                </a:solidFill>
              </a:rPr>
              <a:t>Precious metals and their alloys</a:t>
            </a:r>
            <a:r>
              <a:rPr lang="en-US" sz="2400" dirty="0"/>
              <a:t> are rare metallic elements and alloys such as silver, gold, platinum, palladium, iridium, osmium, rhodium, and ruthenium. </a:t>
            </a:r>
            <a:endParaRPr lang="en-US" sz="2400" dirty="0" smtClean="0"/>
          </a:p>
          <a:p>
            <a:endParaRPr lang="en-US" sz="2400" dirty="0"/>
          </a:p>
          <a:p>
            <a:r>
              <a:rPr lang="en-US" sz="2400" dirty="0" smtClean="0"/>
              <a:t>They </a:t>
            </a:r>
            <a:r>
              <a:rPr lang="en-US" sz="2400" dirty="0"/>
              <a:t>tend to be costly and in high demand due to their special properties including conductivity and resistance to corrosion.</a:t>
            </a:r>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17252343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514090"/>
            <a:ext cx="8229600" cy="858420"/>
          </a:xfrm>
        </p:spPr>
        <p:txBody>
          <a:bodyPr/>
          <a:lstStyle/>
          <a:p>
            <a:r>
              <a:rPr lang="en-US" sz="2400" dirty="0">
                <a:solidFill>
                  <a:srgbClr val="FFFF00"/>
                </a:solidFill>
              </a:rPr>
              <a:t>Aluminum and its alloys </a:t>
            </a:r>
            <a:r>
              <a:rPr lang="en-US" sz="2400" dirty="0"/>
              <a:t>are lightweight metals with good corrosion resistance, ductility, and strength. </a:t>
            </a:r>
            <a:endParaRPr lang="en-US" sz="2400" dirty="0" smtClean="0"/>
          </a:p>
          <a:p>
            <a:endParaRPr lang="en-US" sz="2400" dirty="0"/>
          </a:p>
          <a:p>
            <a:r>
              <a:rPr lang="en-US" sz="2400" dirty="0" smtClean="0"/>
              <a:t>Aluminum </a:t>
            </a:r>
            <a:r>
              <a:rPr lang="en-US" sz="2400" dirty="0"/>
              <a:t>is renowned for its low density and is the most widely used non-ferrous metal. </a:t>
            </a:r>
            <a:endParaRPr lang="en-US" sz="2400" dirty="0" smtClean="0"/>
          </a:p>
          <a:p>
            <a:endParaRPr lang="en-US" sz="2400" dirty="0"/>
          </a:p>
          <a:p>
            <a:r>
              <a:rPr lang="en-US" sz="2400" dirty="0" smtClean="0"/>
              <a:t>Relatively </a:t>
            </a:r>
            <a:r>
              <a:rPr lang="en-US" sz="2400" dirty="0"/>
              <a:t>pure aluminum is used only when corrosion resistance is more important than strength or hardness. </a:t>
            </a:r>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34839670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618593"/>
            <a:ext cx="8229600" cy="858420"/>
          </a:xfrm>
        </p:spPr>
        <p:txBody>
          <a:bodyPr/>
          <a:lstStyle/>
          <a:p>
            <a:r>
              <a:rPr lang="en-US" sz="2400" dirty="0">
                <a:solidFill>
                  <a:srgbClr val="FFFF00"/>
                </a:solidFill>
              </a:rPr>
              <a:t>Copper</a:t>
            </a:r>
            <a:r>
              <a:rPr lang="en-US" sz="2400" dirty="0"/>
              <a:t> is a reddish orange, soft, and malleable (low hardness) metal that is a good conductor of heat and electricity. </a:t>
            </a:r>
            <a:endParaRPr lang="en-US" sz="2400" dirty="0" smtClean="0"/>
          </a:p>
          <a:p>
            <a:endParaRPr lang="en-US" sz="2400" dirty="0"/>
          </a:p>
          <a:p>
            <a:r>
              <a:rPr lang="en-US" sz="2400" dirty="0" smtClean="0">
                <a:solidFill>
                  <a:srgbClr val="FFFF00"/>
                </a:solidFill>
              </a:rPr>
              <a:t>Brass </a:t>
            </a:r>
            <a:r>
              <a:rPr lang="en-US" sz="2400" dirty="0"/>
              <a:t>is an alloy of copper and zinc; the proportions of zinc and copper can be varied to create a range of brasses with varying properties</a:t>
            </a:r>
            <a:r>
              <a:rPr lang="en-US" sz="2400" dirty="0" smtClean="0"/>
              <a:t>.</a:t>
            </a:r>
          </a:p>
          <a:p>
            <a:endParaRPr lang="en-US" sz="2400" dirty="0"/>
          </a:p>
          <a:p>
            <a:endParaRPr lang="en-US" sz="2400" dirty="0"/>
          </a:p>
          <a:p>
            <a:r>
              <a:rPr lang="en-US" sz="2400" dirty="0">
                <a:solidFill>
                  <a:srgbClr val="FFFF00"/>
                </a:solidFill>
              </a:rPr>
              <a:t>Bronze </a:t>
            </a:r>
            <a:r>
              <a:rPr lang="en-US" sz="2400" dirty="0"/>
              <a:t>is an alloy of copper and (usually) tin that is much harder and more brittle than brass.</a:t>
            </a:r>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1637496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US" b="1" dirty="0"/>
              <a:t>Ferrous Materials</a:t>
            </a: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840661"/>
            <a:ext cx="8229600" cy="858420"/>
          </a:xfrm>
        </p:spPr>
        <p:txBody>
          <a:bodyPr/>
          <a:lstStyle/>
          <a:p>
            <a:r>
              <a:rPr lang="en-US" sz="2400" dirty="0"/>
              <a:t>The term ferrous comes from the Latin word </a:t>
            </a:r>
            <a:r>
              <a:rPr lang="en-US" sz="2400" dirty="0" err="1"/>
              <a:t>ferrum</a:t>
            </a:r>
            <a:r>
              <a:rPr lang="en-US" sz="2400" dirty="0"/>
              <a:t>, which means "iron-containing metal compound." </a:t>
            </a:r>
            <a:endParaRPr lang="en-US" sz="2400" dirty="0" smtClean="0"/>
          </a:p>
          <a:p>
            <a:endParaRPr lang="en-US" sz="2400" dirty="0"/>
          </a:p>
          <a:p>
            <a:r>
              <a:rPr lang="en-US" sz="2400" dirty="0" smtClean="0"/>
              <a:t>Ferrous </a:t>
            </a:r>
            <a:r>
              <a:rPr lang="en-US" sz="2400" dirty="0"/>
              <a:t>metals are those that contain only small amounts of iron in their composition. </a:t>
            </a:r>
            <a:endParaRPr lang="en-US" sz="2400" dirty="0" smtClean="0"/>
          </a:p>
          <a:p>
            <a:endParaRPr lang="en-US" sz="2400" dirty="0"/>
          </a:p>
          <a:p>
            <a:r>
              <a:rPr lang="en-US" sz="2400" dirty="0" smtClean="0"/>
              <a:t>Ferrous </a:t>
            </a:r>
            <a:r>
              <a:rPr lang="en-US" sz="2400" dirty="0"/>
              <a:t>metals are magnetic and have a high strength and hardness due to the iron content. </a:t>
            </a:r>
            <a:endParaRPr lang="en-IN" sz="2800" b="0" i="0" dirty="0" smtClean="0"/>
          </a:p>
          <a:p>
            <a:pPr algn="just"/>
            <a:endParaRPr lang="en-IN" sz="2400"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34042268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519347" y="1411451"/>
            <a:ext cx="8229600" cy="858420"/>
          </a:xfrm>
        </p:spPr>
        <p:txBody>
          <a:bodyPr/>
          <a:lstStyle/>
          <a:p>
            <a:r>
              <a:rPr lang="en-US" sz="2400" dirty="0">
                <a:solidFill>
                  <a:srgbClr val="FFFF00"/>
                </a:solidFill>
              </a:rPr>
              <a:t>Zinc and its allo</a:t>
            </a:r>
            <a:r>
              <a:rPr lang="en-US" sz="2400" dirty="0"/>
              <a:t>ys are metals that are used widely in the production of die cast components. </a:t>
            </a:r>
            <a:endParaRPr lang="en-US" sz="2400" dirty="0" smtClean="0"/>
          </a:p>
          <a:p>
            <a:endParaRPr lang="en-US" sz="2400" dirty="0"/>
          </a:p>
          <a:p>
            <a:r>
              <a:rPr lang="en-US" sz="2400" dirty="0" smtClean="0"/>
              <a:t>Zinc-based </a:t>
            </a:r>
            <a:r>
              <a:rPr lang="en-US" sz="2400" dirty="0"/>
              <a:t>alloys are used for casting and wrought applications Pure or unalloyed zinc is used in non-structural applications and to galvanize metals such as iron in order to prevent corrosion. </a:t>
            </a:r>
            <a:endParaRPr lang="en-US" sz="2400" dirty="0" smtClean="0"/>
          </a:p>
          <a:p>
            <a:endParaRPr lang="en-US" sz="2400" dirty="0"/>
          </a:p>
          <a:p>
            <a:r>
              <a:rPr lang="en-US" sz="2400" dirty="0" smtClean="0"/>
              <a:t>It </a:t>
            </a:r>
            <a:r>
              <a:rPr lang="en-US" sz="2400" dirty="0"/>
              <a:t>is also used in batteries and as an alloy with copper to make brass.</a:t>
            </a:r>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10223757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519347" y="1411451"/>
            <a:ext cx="8229600" cy="858420"/>
          </a:xfrm>
        </p:spPr>
        <p:txBody>
          <a:bodyPr/>
          <a:lstStyle/>
          <a:p>
            <a:r>
              <a:rPr lang="en-US" sz="2400" dirty="0">
                <a:solidFill>
                  <a:srgbClr val="FFFF00"/>
                </a:solidFill>
              </a:rPr>
              <a:t>Nickel and its alloys</a:t>
            </a:r>
            <a:r>
              <a:rPr lang="en-US" sz="2400" dirty="0"/>
              <a:t> are metals with high strength and toughness, excellent corrosion resistance, and superior elevated temperature properties. </a:t>
            </a:r>
            <a:endParaRPr lang="en-US" sz="2400" dirty="0" smtClean="0"/>
          </a:p>
          <a:p>
            <a:endParaRPr lang="en-US" sz="2400" dirty="0"/>
          </a:p>
          <a:p>
            <a:r>
              <a:rPr lang="en-US" sz="2400" dirty="0" smtClean="0"/>
              <a:t>They </a:t>
            </a:r>
            <a:r>
              <a:rPr lang="en-US" sz="2400" dirty="0"/>
              <a:t>are able to withstand an assortment of extreme operating conditions involving environments that are corrosive, high temperature, high stress, and combinations of these factors</a:t>
            </a:r>
            <a:r>
              <a:rPr lang="en-US" sz="2400" dirty="0" smtClean="0"/>
              <a:t>.</a:t>
            </a:r>
          </a:p>
          <a:p>
            <a:endParaRPr lang="en-US" sz="2400" dirty="0"/>
          </a:p>
          <a:p>
            <a:endParaRPr lang="en-US" sz="2400" dirty="0"/>
          </a:p>
          <a:p>
            <a:r>
              <a:rPr lang="en-US" sz="2400" dirty="0">
                <a:solidFill>
                  <a:srgbClr val="FFFF00"/>
                </a:solidFill>
              </a:rPr>
              <a:t>Other nonferrous materials</a:t>
            </a:r>
            <a:r>
              <a:rPr lang="en-US" sz="2400" dirty="0"/>
              <a:t> used in their pure form and in alloys include beryllium, cobalt, hafnium, lead, magnesium, molybdenum, tantalum, titanium, tungsten, and zirconium.</a:t>
            </a:r>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270238997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2405" y="1752669"/>
            <a:ext cx="8229600" cy="528496"/>
          </a:xfrm>
        </p:spPr>
        <p:txBody>
          <a:bodyPr/>
          <a:lstStyle/>
          <a:p>
            <a:pPr algn="ctr"/>
            <a:r>
              <a:rPr lang="en-US" sz="4000" b="1" dirty="0" smtClean="0"/>
              <a:t>End of Module </a:t>
            </a:r>
            <a:r>
              <a:rPr lang="en-US" sz="4000" b="1" dirty="0" smtClean="0"/>
              <a:t>III</a:t>
            </a:r>
            <a:r>
              <a:rPr lang="en-US" sz="4000" b="1" dirty="0" smtClean="0"/>
              <a:t/>
            </a:r>
            <a:br>
              <a:rPr lang="en-US" sz="4000" b="1" dirty="0" smtClean="0"/>
            </a:br>
            <a:r>
              <a:rPr lang="en-US" sz="4000" b="1" dirty="0"/>
              <a:t/>
            </a:r>
            <a:br>
              <a:rPr lang="en-US" sz="4000" b="1" dirty="0"/>
            </a:br>
            <a:r>
              <a:rPr lang="en-US" sz="4000" b="1" dirty="0" smtClean="0"/>
              <a:t>Thank You</a:t>
            </a:r>
            <a:endParaRPr lang="en-US" sz="4000" b="1" dirty="0"/>
          </a:p>
        </p:txBody>
      </p:sp>
    </p:spTree>
    <p:extLst>
      <p:ext uri="{BB962C8B-B14F-4D97-AF65-F5344CB8AC3E}">
        <p14:creationId xmlns:p14="http://schemas.microsoft.com/office/powerpoint/2010/main" val="2926746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519348" y="1304339"/>
            <a:ext cx="8229600" cy="858420"/>
          </a:xfrm>
        </p:spPr>
        <p:txBody>
          <a:bodyPr/>
          <a:lstStyle/>
          <a:p>
            <a:r>
              <a:rPr lang="en-US" sz="2400" dirty="0"/>
              <a:t>Their properties, on the other hand, can vary greatly depending on the variety of alloying elements that make them up. </a:t>
            </a:r>
            <a:endParaRPr lang="en-US" sz="2400" dirty="0" smtClean="0"/>
          </a:p>
          <a:p>
            <a:endParaRPr lang="en-US" sz="2400" dirty="0"/>
          </a:p>
          <a:p>
            <a:r>
              <a:rPr lang="en-US" sz="2400" dirty="0" smtClean="0"/>
              <a:t>A </a:t>
            </a:r>
            <a:r>
              <a:rPr lang="en-US" sz="2400" dirty="0"/>
              <a:t>ferrous metal is known for its hardness, durability and tensile strength. </a:t>
            </a:r>
            <a:endParaRPr lang="en-US" sz="2400" dirty="0" smtClean="0"/>
          </a:p>
          <a:p>
            <a:endParaRPr lang="en-US" sz="2400" dirty="0"/>
          </a:p>
          <a:p>
            <a:r>
              <a:rPr lang="en-US" sz="2400" dirty="0" smtClean="0"/>
              <a:t>Due </a:t>
            </a:r>
            <a:r>
              <a:rPr lang="en-US" sz="2400" dirty="0"/>
              <a:t>to their high carbon content, ferrous metals are susceptible to corrosion when exposed to moisture. </a:t>
            </a:r>
          </a:p>
          <a:p>
            <a:pPr algn="just"/>
            <a:endParaRPr lang="en-IN" sz="28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10813291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1782" y="1411451"/>
            <a:ext cx="8229600" cy="858420"/>
          </a:xfrm>
        </p:spPr>
        <p:txBody>
          <a:bodyPr/>
          <a:lstStyle/>
          <a:p>
            <a:r>
              <a:rPr lang="en-US" sz="2400" dirty="0" smtClean="0"/>
              <a:t>Due to their vulnerability to corrosion, they </a:t>
            </a:r>
            <a:r>
              <a:rPr lang="en-US" sz="2400" dirty="0"/>
              <a:t>tend to be mixed with a lot of different alloying elements in order to get the desired properties. </a:t>
            </a:r>
            <a:endParaRPr lang="en-US" sz="2400" dirty="0" smtClean="0"/>
          </a:p>
          <a:p>
            <a:endParaRPr lang="en-US" sz="2400" dirty="0"/>
          </a:p>
          <a:p>
            <a:r>
              <a:rPr lang="en-US" sz="2400" dirty="0" smtClean="0"/>
              <a:t>Some </a:t>
            </a:r>
            <a:r>
              <a:rPr lang="en-US" sz="2400" dirty="0"/>
              <a:t>examples of alloying elements used include chromium, vanadium, nickel and manganese. </a:t>
            </a:r>
            <a:endParaRPr lang="en-US" sz="2400" dirty="0" smtClean="0"/>
          </a:p>
          <a:p>
            <a:endParaRPr lang="en-US" sz="2400" dirty="0"/>
          </a:p>
          <a:p>
            <a:r>
              <a:rPr lang="en-US" sz="2400" dirty="0" smtClean="0"/>
              <a:t>These </a:t>
            </a:r>
            <a:r>
              <a:rPr lang="en-US" sz="2400" dirty="0"/>
              <a:t>elements can give ferrous steels the material properties that make them widely used in various engineering industries.</a:t>
            </a:r>
          </a:p>
          <a:p>
            <a:pPr algn="just"/>
            <a:endParaRPr lang="en-IN" sz="2800" b="0" i="0" dirty="0" smtClean="0"/>
          </a:p>
          <a:p>
            <a:pPr algn="just"/>
            <a:endParaRPr lang="en-IN" sz="2400"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3460710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711731"/>
            <a:ext cx="8229600" cy="528496"/>
          </a:xfrm>
        </p:spPr>
        <p:txBody>
          <a:bodyPr/>
          <a:lstStyle/>
          <a:p>
            <a:pPr algn="ctr"/>
            <a:r>
              <a:rPr lang="en-US" b="1" dirty="0"/>
              <a:t>Alloy steel</a:t>
            </a:r>
            <a:r>
              <a:rPr lang="en-IN" sz="2800" b="1" dirty="0" smtClean="0"/>
              <a:t/>
            </a:r>
            <a:br>
              <a:rPr lang="en-IN" sz="2800" b="1" dirty="0" smtClean="0"/>
            </a:br>
            <a:r>
              <a:rPr lang="en-IN" sz="2800" b="1" dirty="0"/>
              <a:t/>
            </a:r>
            <a:br>
              <a:rPr lang="en-IN" sz="2800" b="1" dirty="0"/>
            </a:br>
            <a:endParaRPr lang="en-IN" sz="2800" b="1" dirty="0"/>
          </a:p>
        </p:txBody>
      </p:sp>
      <p:sp>
        <p:nvSpPr>
          <p:cNvPr id="3" name="Text Placeholder 2"/>
          <p:cNvSpPr>
            <a:spLocks noGrp="1"/>
          </p:cNvSpPr>
          <p:nvPr>
            <p:ph type="body" idx="1"/>
          </p:nvPr>
        </p:nvSpPr>
        <p:spPr>
          <a:xfrm>
            <a:off x="401782" y="1840661"/>
            <a:ext cx="8229600" cy="858420"/>
          </a:xfrm>
        </p:spPr>
        <p:txBody>
          <a:bodyPr/>
          <a:lstStyle/>
          <a:p>
            <a:r>
              <a:rPr lang="en-US" sz="2400" dirty="0"/>
              <a:t>An alloy steel is a type of steel alloyed with more than one element (alloying elements) and these are added to increase strength, hardness, wear resistance and toughness. </a:t>
            </a:r>
            <a:endParaRPr lang="en-US" sz="2400" dirty="0" smtClean="0"/>
          </a:p>
          <a:p>
            <a:endParaRPr lang="en-US" sz="2400" dirty="0"/>
          </a:p>
          <a:p>
            <a:r>
              <a:rPr lang="en-US" sz="2400" dirty="0" smtClean="0"/>
              <a:t>The </a:t>
            </a:r>
            <a:r>
              <a:rPr lang="en-US" sz="2400" dirty="0"/>
              <a:t>added alloying elements that are added to the base iron and carbon structure typically total no more than 5% of the alloy steel’s material composition.</a:t>
            </a:r>
          </a:p>
          <a:p>
            <a:pPr algn="just"/>
            <a:endParaRPr lang="en-IN" sz="2400" b="0" i="0" dirty="0" smtClean="0"/>
          </a:p>
          <a:p>
            <a:pPr algn="just"/>
            <a:endParaRPr lang="en-IN" b="0" i="0" dirty="0" smtClean="0"/>
          </a:p>
          <a:p>
            <a:pPr algn="just"/>
            <a:endParaRPr lang="en-IN" b="0" i="0" dirty="0"/>
          </a:p>
          <a:p>
            <a:pPr algn="just"/>
            <a:endParaRPr lang="en-IN" b="0" i="0" dirty="0" smtClean="0"/>
          </a:p>
          <a:p>
            <a:pPr algn="just"/>
            <a:endParaRPr lang="en-IN" b="0" i="0" dirty="0"/>
          </a:p>
          <a:p>
            <a:pPr algn="just"/>
            <a:endParaRPr lang="en-IN" b="0" i="0" dirty="0" smtClean="0"/>
          </a:p>
          <a:p>
            <a:pPr algn="just"/>
            <a:endParaRPr lang="en-IN" b="0" i="0" dirty="0"/>
          </a:p>
          <a:p>
            <a:pPr algn="just"/>
            <a:r>
              <a:rPr lang="en-IN" b="0" i="0" dirty="0" smtClean="0"/>
              <a:t> </a:t>
            </a:r>
          </a:p>
          <a:p>
            <a:pPr algn="just"/>
            <a:endParaRPr lang="en-IN" b="0" i="0" dirty="0" smtClean="0"/>
          </a:p>
        </p:txBody>
      </p:sp>
    </p:spTree>
    <p:extLst>
      <p:ext uri="{BB962C8B-B14F-4D97-AF65-F5344CB8AC3E}">
        <p14:creationId xmlns:p14="http://schemas.microsoft.com/office/powerpoint/2010/main" val="2248543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7028</TotalTime>
  <Words>4120</Words>
  <Application>Microsoft Office PowerPoint</Application>
  <PresentationFormat>On-screen Show (4:3)</PresentationFormat>
  <Paragraphs>861</Paragraphs>
  <Slides>62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Calibri Light</vt:lpstr>
      <vt:lpstr>Century Gothic</vt:lpstr>
      <vt:lpstr>Office Theme</vt:lpstr>
      <vt:lpstr>Material Science MATS201 Module III</vt:lpstr>
      <vt:lpstr>Phase diagrams    </vt:lpstr>
      <vt:lpstr>Iron Carbon Equilibrium Diagram   </vt:lpstr>
      <vt:lpstr> </vt:lpstr>
      <vt:lpstr>  </vt:lpstr>
      <vt:lpstr>Ferrous Materials  </vt:lpstr>
      <vt:lpstr>  </vt:lpstr>
      <vt:lpstr>PowerPoint Presentation</vt:lpstr>
      <vt:lpstr>Alloy steel  </vt:lpstr>
      <vt:lpstr> </vt:lpstr>
      <vt:lpstr>PowerPoint Presentation</vt:lpstr>
      <vt:lpstr>Common Steel Alloying Elements   </vt:lpstr>
      <vt:lpstr>PowerPoint Presentation</vt:lpstr>
      <vt:lpstr>Carbon steel  </vt:lpstr>
      <vt:lpstr>  </vt:lpstr>
      <vt:lpstr>PowerPoint Presentation</vt:lpstr>
      <vt:lpstr>PowerPoint Presentation</vt:lpstr>
      <vt:lpstr>PowerPoint Presentation</vt:lpstr>
      <vt:lpstr>Cast iron  </vt:lpstr>
      <vt:lpstr> </vt:lpstr>
      <vt:lpstr>  </vt:lpstr>
      <vt:lpstr>Wrought iron  </vt:lpstr>
      <vt:lpstr>  </vt:lpstr>
      <vt:lpstr>  </vt:lpstr>
      <vt:lpstr>Heat Treatment  </vt:lpstr>
      <vt:lpstr>PowerPoint Presentation</vt:lpstr>
      <vt:lpstr>Annealing  </vt:lpstr>
      <vt:lpstr>  </vt:lpstr>
      <vt:lpstr>  </vt:lpstr>
      <vt:lpstr>  </vt:lpstr>
      <vt:lpstr> Normalizing  </vt:lpstr>
      <vt:lpstr> </vt:lpstr>
      <vt:lpstr>Difference between Annealing and Normalizing   </vt:lpstr>
      <vt:lpstr>  </vt:lpstr>
      <vt:lpstr>  </vt:lpstr>
      <vt:lpstr>  </vt:lpstr>
      <vt:lpstr>  </vt:lpstr>
      <vt:lpstr>Quenching  </vt:lpstr>
      <vt:lpstr>  </vt:lpstr>
      <vt:lpstr>  </vt:lpstr>
      <vt:lpstr>Quenching Media   </vt:lpstr>
      <vt:lpstr>Air   </vt:lpstr>
      <vt:lpstr>Oil   </vt:lpstr>
      <vt:lpstr>Water   </vt:lpstr>
      <vt:lpstr>Brine   </vt:lpstr>
      <vt:lpstr>Tempering  </vt:lpstr>
      <vt:lpstr>  </vt:lpstr>
      <vt:lpstr>Tempering can be divided into three main groups:   </vt:lpstr>
      <vt:lpstr>  </vt:lpstr>
      <vt:lpstr>Case Hardening  </vt:lpstr>
      <vt:lpstr>PowerPoint Presentation</vt:lpstr>
      <vt:lpstr>  </vt:lpstr>
      <vt:lpstr>  </vt:lpstr>
      <vt:lpstr>  </vt:lpstr>
      <vt:lpstr>Non-Ferrous metals and alloys </vt:lpstr>
      <vt:lpstr>  </vt:lpstr>
      <vt:lpstr>  </vt:lpstr>
      <vt:lpstr>  </vt:lpstr>
      <vt:lpstr>  </vt:lpstr>
      <vt:lpstr>  </vt:lpstr>
      <vt:lpstr>  </vt:lpstr>
      <vt:lpstr>End of Module III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Suhail Suleman</dc:creator>
  <cp:lastModifiedBy>Apurv Yadav</cp:lastModifiedBy>
  <cp:revision>193</cp:revision>
  <dcterms:created xsi:type="dcterms:W3CDTF">2016-01-30T08:29:15Z</dcterms:created>
  <dcterms:modified xsi:type="dcterms:W3CDTF">2022-04-14T07:34:30Z</dcterms:modified>
</cp:coreProperties>
</file>