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8"/>
  </p:notesMasterIdLst>
  <p:sldIdLst>
    <p:sldId id="261" r:id="rId2"/>
    <p:sldId id="459" r:id="rId3"/>
    <p:sldId id="460" r:id="rId4"/>
    <p:sldId id="461" r:id="rId5"/>
    <p:sldId id="462" r:id="rId6"/>
    <p:sldId id="463" r:id="rId7"/>
    <p:sldId id="464" r:id="rId8"/>
    <p:sldId id="465" r:id="rId9"/>
    <p:sldId id="466" r:id="rId10"/>
    <p:sldId id="467" r:id="rId11"/>
    <p:sldId id="468" r:id="rId12"/>
    <p:sldId id="469" r:id="rId13"/>
    <p:sldId id="470" r:id="rId14"/>
    <p:sldId id="471" r:id="rId15"/>
    <p:sldId id="472" r:id="rId16"/>
    <p:sldId id="473" r:id="rId17"/>
    <p:sldId id="474" r:id="rId18"/>
    <p:sldId id="475" r:id="rId19"/>
    <p:sldId id="476" r:id="rId20"/>
    <p:sldId id="477" r:id="rId21"/>
    <p:sldId id="478" r:id="rId22"/>
    <p:sldId id="479" r:id="rId23"/>
    <p:sldId id="480" r:id="rId24"/>
    <p:sldId id="481" r:id="rId25"/>
    <p:sldId id="482" r:id="rId26"/>
    <p:sldId id="483" r:id="rId27"/>
    <p:sldId id="484" r:id="rId28"/>
    <p:sldId id="485" r:id="rId29"/>
    <p:sldId id="486" r:id="rId30"/>
    <p:sldId id="487" r:id="rId31"/>
    <p:sldId id="488" r:id="rId32"/>
    <p:sldId id="489" r:id="rId33"/>
    <p:sldId id="490" r:id="rId34"/>
    <p:sldId id="491" r:id="rId35"/>
    <p:sldId id="492" r:id="rId36"/>
    <p:sldId id="493" r:id="rId37"/>
    <p:sldId id="494" r:id="rId38"/>
    <p:sldId id="495" r:id="rId39"/>
    <p:sldId id="496" r:id="rId40"/>
    <p:sldId id="497" r:id="rId41"/>
    <p:sldId id="498" r:id="rId42"/>
    <p:sldId id="499" r:id="rId43"/>
    <p:sldId id="500" r:id="rId44"/>
    <p:sldId id="501" r:id="rId45"/>
    <p:sldId id="502" r:id="rId46"/>
    <p:sldId id="503" r:id="rId47"/>
    <p:sldId id="504" r:id="rId48"/>
    <p:sldId id="505" r:id="rId49"/>
    <p:sldId id="506" r:id="rId50"/>
    <p:sldId id="507" r:id="rId51"/>
    <p:sldId id="508" r:id="rId52"/>
    <p:sldId id="509" r:id="rId53"/>
    <p:sldId id="510" r:id="rId54"/>
    <p:sldId id="511" r:id="rId55"/>
    <p:sldId id="457" r:id="rId56"/>
    <p:sldId id="512" r:id="rId57"/>
    <p:sldId id="513" r:id="rId58"/>
    <p:sldId id="514" r:id="rId59"/>
    <p:sldId id="515" r:id="rId60"/>
    <p:sldId id="516" r:id="rId61"/>
    <p:sldId id="517" r:id="rId62"/>
    <p:sldId id="518" r:id="rId63"/>
    <p:sldId id="519" r:id="rId64"/>
    <p:sldId id="520" r:id="rId65"/>
    <p:sldId id="521" r:id="rId66"/>
    <p:sldId id="522" r:id="rId67"/>
    <p:sldId id="523" r:id="rId68"/>
    <p:sldId id="527" r:id="rId69"/>
    <p:sldId id="528" r:id="rId70"/>
    <p:sldId id="529" r:id="rId71"/>
    <p:sldId id="530" r:id="rId72"/>
    <p:sldId id="531" r:id="rId73"/>
    <p:sldId id="532" r:id="rId74"/>
    <p:sldId id="533" r:id="rId75"/>
    <p:sldId id="534" r:id="rId76"/>
    <p:sldId id="340"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59"/>
    <a:srgbClr val="FBCF4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napToObjects="1">
      <p:cViewPr varScale="1">
        <p:scale>
          <a:sx n="69" d="100"/>
          <a:sy n="69" d="100"/>
        </p:scale>
        <p:origin x="1224"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E24BA6-91FE-44E2-AA0F-FEBE78A031F1}" type="datetimeFigureOut">
              <a:rPr lang="en-US" smtClean="0"/>
              <a:t>4/24/2022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E9B953-DC41-41EA-8A2E-8DD37F963B80}" type="slidenum">
              <a:rPr lang="en-US" smtClean="0"/>
              <a:t>‹#›</a:t>
            </a:fld>
            <a:endParaRPr lang="en-US"/>
          </a:p>
        </p:txBody>
      </p:sp>
    </p:spTree>
    <p:extLst>
      <p:ext uri="{BB962C8B-B14F-4D97-AF65-F5344CB8AC3E}">
        <p14:creationId xmlns:p14="http://schemas.microsoft.com/office/powerpoint/2010/main" val="3035164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247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63033" y="1083473"/>
            <a:ext cx="8229600" cy="528496"/>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93226"/>
            <a:ext cx="8229600" cy="340042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4913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lvl1pPr>
              <a:defRPr>
                <a:latin typeface="Calibri"/>
                <a:cs typeface="Calibri"/>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8987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563033" y="1083473"/>
            <a:ext cx="8229600" cy="528496"/>
          </a:xfrm>
          <a:prstGeom prst="rect">
            <a:avLst/>
          </a:prstGeom>
        </p:spPr>
        <p:txBody>
          <a:bodyPr vert="horz" lIns="91440" tIns="45720" rIns="91440" bIns="45720" rtlCol="0" anchor="t">
            <a:noAutofit/>
          </a:bodyPr>
          <a:lstStyle/>
          <a:p>
            <a:r>
              <a:rPr lang="en-US" dirty="0" smtClean="0"/>
              <a:t>FACTS AT A GLANCE</a:t>
            </a:r>
            <a:endParaRPr lang="en-US" dirty="0"/>
          </a:p>
        </p:txBody>
      </p:sp>
      <p:sp>
        <p:nvSpPr>
          <p:cNvPr id="14" name="Text Placeholder 2"/>
          <p:cNvSpPr>
            <a:spLocks noGrp="1"/>
          </p:cNvSpPr>
          <p:nvPr>
            <p:ph type="body" idx="1" hasCustomPrompt="1"/>
          </p:nvPr>
        </p:nvSpPr>
        <p:spPr>
          <a:xfrm>
            <a:off x="563033" y="1535113"/>
            <a:ext cx="8229600" cy="858420"/>
          </a:xfrm>
          <a:prstGeom prst="rect">
            <a:avLst/>
          </a:prstGeom>
        </p:spPr>
        <p:txBody>
          <a:bodyPr anchor="t"/>
          <a:lstStyle>
            <a:lvl1pPr marL="0" indent="0" algn="l">
              <a:lnSpc>
                <a:spcPct val="80000"/>
              </a:lnSpc>
              <a:buNone/>
              <a:defRPr sz="2000" b="1" i="1">
                <a:latin typeface="Calibri Light"/>
                <a:cs typeface="Calibri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z="2000" b="0" i="0" dirty="0" smtClean="0">
                <a:latin typeface="Calibri Light"/>
                <a:cs typeface="Calibri Light"/>
              </a:rPr>
              <a:t>Click to edit master title style</a:t>
            </a:r>
            <a:endParaRPr lang="en-US" sz="2000" b="0" i="0" dirty="0">
              <a:latin typeface="Calibri Light"/>
              <a:cs typeface="Calibri Light"/>
            </a:endParaRPr>
          </a:p>
        </p:txBody>
      </p:sp>
    </p:spTree>
    <p:extLst>
      <p:ext uri="{BB962C8B-B14F-4D97-AF65-F5344CB8AC3E}">
        <p14:creationId xmlns:p14="http://schemas.microsoft.com/office/powerpoint/2010/main" val="3524332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atin typeface="Calibri"/>
                <a:cs typeface="Calibri"/>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latin typeface="Calibri"/>
                <a:cs typeface="Calibri"/>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774028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3033" y="1083473"/>
            <a:ext cx="8229600" cy="528496"/>
          </a:xfrm>
          <a:prstGeom prst="rect">
            <a:avLst/>
          </a:prstGeom>
        </p:spPr>
        <p:txBody>
          <a:bodyPr/>
          <a:lstStyle>
            <a:lvl1pPr>
              <a:defRPr>
                <a:latin typeface="Calibri"/>
                <a:cs typeface="Calibri"/>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97701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3033" y="1083473"/>
            <a:ext cx="8229600" cy="528496"/>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8788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3033" y="1083473"/>
            <a:ext cx="8229600" cy="528496"/>
          </a:xfrm>
          <a:prstGeom prst="rect">
            <a:avLst/>
          </a:prstGeom>
        </p:spPr>
        <p:txBody>
          <a:bodyPr/>
          <a:lstStyle>
            <a:lvl1pPr>
              <a:defRPr>
                <a:latin typeface="Calibri"/>
                <a:cs typeface="Calibri"/>
              </a:defRPr>
            </a:lvl1p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atin typeface="Calibri"/>
                <a:cs typeface="Calibri"/>
              </a:defRPr>
            </a:lvl1pPr>
          </a:lstStyle>
          <a:p>
            <a:fld id="{08EC0535-7FFD-824B-A27D-AC73454F2693}" type="datetimeFigureOut">
              <a:rPr lang="en-US" smtClean="0"/>
              <a:pPr/>
              <a:t>4/24/2022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atin typeface="Calibri"/>
                <a:cs typeface="Calibri"/>
              </a:defRPr>
            </a:lvl1p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latin typeface="Calibri"/>
                <a:cs typeface="Calibri"/>
              </a:defRPr>
            </a:lvl1pPr>
          </a:lstStyle>
          <a:p>
            <a:fld id="{64A40FBA-B559-544B-A253-24497E07D7DA}" type="slidenum">
              <a:rPr lang="en-US" smtClean="0"/>
              <a:pPr/>
              <a:t>‹#›</a:t>
            </a:fld>
            <a:endParaRPr lang="en-US"/>
          </a:p>
        </p:txBody>
      </p:sp>
    </p:spTree>
    <p:extLst>
      <p:ext uri="{BB962C8B-B14F-4D97-AF65-F5344CB8AC3E}">
        <p14:creationId xmlns:p14="http://schemas.microsoft.com/office/powerpoint/2010/main" val="1168922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08EC0535-7FFD-824B-A27D-AC73454F2693}" type="datetimeFigureOut">
              <a:rPr lang="en-US" smtClean="0"/>
              <a:t>4/24/2022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64A40FBA-B559-544B-A253-24497E07D7DA}" type="slidenum">
              <a:rPr lang="en-US" smtClean="0"/>
              <a:t>‹#›</a:t>
            </a:fld>
            <a:endParaRPr lang="en-US"/>
          </a:p>
        </p:txBody>
      </p:sp>
    </p:spTree>
    <p:extLst>
      <p:ext uri="{BB962C8B-B14F-4D97-AF65-F5344CB8AC3E}">
        <p14:creationId xmlns:p14="http://schemas.microsoft.com/office/powerpoint/2010/main" val="3285234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atin typeface="Calibri"/>
                <a:cs typeface="Calibri"/>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atin typeface="Calibri"/>
                <a:cs typeface="Calibri"/>
              </a:defRPr>
            </a:lvl1pPr>
            <a:lvl2pPr>
              <a:defRPr sz="2800">
                <a:latin typeface="Calibri"/>
                <a:cs typeface="Calibri"/>
              </a:defRPr>
            </a:lvl2pPr>
            <a:lvl3pPr>
              <a:defRPr sz="2400">
                <a:latin typeface="Calibri"/>
                <a:cs typeface="Calibri"/>
              </a:defRPr>
            </a:lvl3pPr>
            <a:lvl4pPr>
              <a:defRPr sz="2000">
                <a:latin typeface="Calibri"/>
                <a:cs typeface="Calibri"/>
              </a:defRPr>
            </a:lvl4pPr>
            <a:lvl5pPr>
              <a:defRPr sz="2000">
                <a:latin typeface="Calibri"/>
                <a:cs typeface="Calibri"/>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atin typeface="Calibri"/>
                <a:cs typeface="Calibri"/>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atin typeface="Calibri"/>
                <a:cs typeface="Calibri"/>
              </a:defRPr>
            </a:lvl1pPr>
          </a:lstStyle>
          <a:p>
            <a:fld id="{08EC0535-7FFD-824B-A27D-AC73454F2693}" type="datetimeFigureOut">
              <a:rPr lang="en-US" smtClean="0"/>
              <a:pPr/>
              <a:t>4/24/2022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atin typeface="Calibri"/>
                <a:cs typeface="Calibri"/>
              </a:defRPr>
            </a:lvl1p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atin typeface="Calibri"/>
                <a:cs typeface="Calibri"/>
              </a:defRPr>
            </a:lvl1pPr>
          </a:lstStyle>
          <a:p>
            <a:fld id="{64A40FBA-B559-544B-A253-24497E07D7DA}" type="slidenum">
              <a:rPr lang="en-US" smtClean="0"/>
              <a:pPr/>
              <a:t>‹#›</a:t>
            </a:fld>
            <a:endParaRPr lang="en-US"/>
          </a:p>
        </p:txBody>
      </p:sp>
    </p:spTree>
    <p:extLst>
      <p:ext uri="{BB962C8B-B14F-4D97-AF65-F5344CB8AC3E}">
        <p14:creationId xmlns:p14="http://schemas.microsoft.com/office/powerpoint/2010/main" val="14870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atin typeface="Calibri"/>
                <a:cs typeface="Calibri"/>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atin typeface="Calibri"/>
                <a:cs typeface="Calibri"/>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atin typeface="Calibri"/>
                <a:cs typeface="Calibri"/>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44954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TextBox 13"/>
          <p:cNvSpPr txBox="1"/>
          <p:nvPr userDrawn="1"/>
        </p:nvSpPr>
        <p:spPr>
          <a:xfrm>
            <a:off x="9692968" y="2163097"/>
            <a:ext cx="184666" cy="369332"/>
          </a:xfrm>
          <a:prstGeom prst="rect">
            <a:avLst/>
          </a:prstGeom>
          <a:noFill/>
        </p:spPr>
        <p:txBody>
          <a:bodyPr wrap="none" rtlCol="0">
            <a:spAutoFit/>
          </a:bodyPr>
          <a:lstStyle/>
          <a:p>
            <a:endParaRPr lang="en-US" dirty="0"/>
          </a:p>
        </p:txBody>
      </p:sp>
      <p:pic>
        <p:nvPicPr>
          <p:cNvPr id="15" name="Picture 14" descr="Amity_BackSlide.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4194"/>
          </a:xfrm>
          <a:prstGeom prst="rect">
            <a:avLst/>
          </a:prstGeom>
          <a:noFill/>
          <a:ln>
            <a:noFill/>
          </a:ln>
        </p:spPr>
      </p:pic>
      <p:pic>
        <p:nvPicPr>
          <p:cNvPr id="5" name="Picture 4" descr="University Logo_White.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009111" y="189113"/>
            <a:ext cx="1719715" cy="731099"/>
          </a:xfrm>
          <a:prstGeom prst="rect">
            <a:avLst/>
          </a:prstGeom>
        </p:spPr>
      </p:pic>
    </p:spTree>
    <p:extLst>
      <p:ext uri="{BB962C8B-B14F-4D97-AF65-F5344CB8AC3E}">
        <p14:creationId xmlns:p14="http://schemas.microsoft.com/office/powerpoint/2010/main" val="1542168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400" b="0" i="0" kern="1200">
          <a:solidFill>
            <a:srgbClr val="FFFFFF"/>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3200" kern="1200">
          <a:solidFill>
            <a:srgbClr val="FFFFFF"/>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FFFFFF"/>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FFFFFF"/>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FFFFFF"/>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FFFFFF"/>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488" y="1693073"/>
            <a:ext cx="8229600" cy="3211436"/>
          </a:xfrm>
        </p:spPr>
        <p:txBody>
          <a:bodyPr/>
          <a:lstStyle/>
          <a:p>
            <a:pPr algn="ctr"/>
            <a:r>
              <a:rPr lang="en-US" sz="5400" b="1" dirty="0" smtClean="0">
                <a:solidFill>
                  <a:schemeClr val="bg1"/>
                </a:solidFill>
              </a:rPr>
              <a:t>Material Science</a:t>
            </a:r>
            <a:br>
              <a:rPr lang="en-US" sz="5400" b="1" dirty="0" smtClean="0">
                <a:solidFill>
                  <a:schemeClr val="bg1"/>
                </a:solidFill>
              </a:rPr>
            </a:br>
            <a:r>
              <a:rPr lang="en-US" sz="5400" b="1" dirty="0" smtClean="0">
                <a:solidFill>
                  <a:schemeClr val="bg1"/>
                </a:solidFill>
              </a:rPr>
              <a:t>MATS201</a:t>
            </a:r>
            <a:br>
              <a:rPr lang="en-US" sz="5400" b="1" dirty="0" smtClean="0">
                <a:solidFill>
                  <a:schemeClr val="bg1"/>
                </a:solidFill>
              </a:rPr>
            </a:br>
            <a:r>
              <a:rPr lang="en-US" sz="5400" b="1" dirty="0" smtClean="0">
                <a:solidFill>
                  <a:schemeClr val="bg1"/>
                </a:solidFill>
              </a:rPr>
              <a:t>Module </a:t>
            </a:r>
            <a:r>
              <a:rPr lang="en-US" sz="5400" b="1" dirty="0" smtClean="0">
                <a:solidFill>
                  <a:schemeClr val="bg1"/>
                </a:solidFill>
              </a:rPr>
              <a:t>IV</a:t>
            </a:r>
            <a:endParaRPr lang="en-US" sz="5400" b="1" dirty="0">
              <a:solidFill>
                <a:schemeClr val="bg1"/>
              </a:solidFill>
            </a:endParaRPr>
          </a:p>
        </p:txBody>
      </p:sp>
    </p:spTree>
    <p:extLst>
      <p:ext uri="{BB962C8B-B14F-4D97-AF65-F5344CB8AC3E}">
        <p14:creationId xmlns:p14="http://schemas.microsoft.com/office/powerpoint/2010/main" val="33824296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5468" y="1313045"/>
            <a:ext cx="8229600" cy="858420"/>
          </a:xfrm>
        </p:spPr>
        <p:txBody>
          <a:bodyPr/>
          <a:lstStyle/>
          <a:p>
            <a:r>
              <a:rPr lang="en-IN" sz="2400" dirty="0"/>
              <a:t>Finally, scenario c) depicts the situation in a semiconductor. </a:t>
            </a:r>
            <a:endParaRPr lang="en-IN" sz="2400" dirty="0" smtClean="0"/>
          </a:p>
          <a:p>
            <a:endParaRPr lang="en-IN" sz="2400" dirty="0"/>
          </a:p>
          <a:p>
            <a:r>
              <a:rPr lang="en-IN" sz="2400" dirty="0" smtClean="0"/>
              <a:t>The </a:t>
            </a:r>
            <a:r>
              <a:rPr lang="en-IN" sz="2400" dirty="0"/>
              <a:t>completely filled band is now close enough to the next higher empty band that electrons can make it into the next higher band. </a:t>
            </a:r>
            <a:endParaRPr lang="en-US" sz="2400" dirty="0"/>
          </a:p>
        </p:txBody>
      </p:sp>
      <p:pic>
        <p:nvPicPr>
          <p:cNvPr id="5122" name="Picture 2" descr="Basic Electronics - Energy Ban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490" y="2950623"/>
            <a:ext cx="4775805" cy="3430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7641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Intrinsic Semiconductors</a:t>
            </a:r>
          </a:p>
        </p:txBody>
      </p:sp>
      <p:sp>
        <p:nvSpPr>
          <p:cNvPr id="3" name="Text Placeholder 2"/>
          <p:cNvSpPr>
            <a:spLocks noGrp="1"/>
          </p:cNvSpPr>
          <p:nvPr>
            <p:ph type="body" idx="1"/>
          </p:nvPr>
        </p:nvSpPr>
        <p:spPr>
          <a:xfrm>
            <a:off x="563033" y="1822496"/>
            <a:ext cx="8229600" cy="858420"/>
          </a:xfrm>
        </p:spPr>
        <p:txBody>
          <a:bodyPr/>
          <a:lstStyle/>
          <a:p>
            <a:r>
              <a:rPr lang="en-IN" sz="2400" dirty="0"/>
              <a:t>Semiconductors that are chemically pure, in other words, free from impurities are termed as intrinsic semiconductors. </a:t>
            </a:r>
            <a:endParaRPr lang="en-IN" sz="2400" dirty="0" smtClean="0"/>
          </a:p>
          <a:p>
            <a:endParaRPr lang="en-IN" sz="2400" dirty="0"/>
          </a:p>
          <a:p>
            <a:r>
              <a:rPr lang="en-IN" sz="2400" dirty="0" smtClean="0"/>
              <a:t>The </a:t>
            </a:r>
            <a:r>
              <a:rPr lang="en-IN" sz="2400" dirty="0"/>
              <a:t>number of holes and electrons is therefore determined by the properties of the material itself instead of the impurities. </a:t>
            </a:r>
            <a:endParaRPr lang="en-IN" sz="2400" dirty="0" smtClean="0"/>
          </a:p>
          <a:p>
            <a:endParaRPr lang="en-IN" sz="2400" dirty="0"/>
          </a:p>
          <a:p>
            <a:r>
              <a:rPr lang="en-IN" sz="2400" dirty="0" smtClean="0"/>
              <a:t>In </a:t>
            </a:r>
            <a:r>
              <a:rPr lang="en-IN" sz="2400" dirty="0"/>
              <a:t>intrinsic semiconductors, the number of excited electrons is equal to the number of holes; n = p. </a:t>
            </a:r>
            <a:endParaRPr lang="en-IN" sz="2400" dirty="0" smtClean="0"/>
          </a:p>
          <a:p>
            <a:endParaRPr lang="en-IN" sz="2400" dirty="0"/>
          </a:p>
          <a:p>
            <a:r>
              <a:rPr lang="en-IN" sz="2400" dirty="0"/>
              <a:t>They are also termed as </a:t>
            </a:r>
            <a:r>
              <a:rPr lang="en-IN" sz="2400" dirty="0" err="1"/>
              <a:t>undoped</a:t>
            </a:r>
            <a:r>
              <a:rPr lang="en-IN" sz="2400" dirty="0"/>
              <a:t> semiconductors or </a:t>
            </a:r>
            <a:r>
              <a:rPr lang="en-IN" sz="2400" dirty="0" err="1"/>
              <a:t>i</a:t>
            </a:r>
            <a:r>
              <a:rPr lang="en-IN" sz="2400" dirty="0"/>
              <a:t>-type semiconductors. </a:t>
            </a:r>
            <a:endParaRPr lang="en-US" sz="2800" dirty="0"/>
          </a:p>
        </p:txBody>
      </p:sp>
    </p:spTree>
    <p:extLst>
      <p:ext uri="{BB962C8B-B14F-4D97-AF65-F5344CB8AC3E}">
        <p14:creationId xmlns:p14="http://schemas.microsoft.com/office/powerpoint/2010/main" val="496373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3033" y="1105903"/>
            <a:ext cx="8229600" cy="858420"/>
          </a:xfrm>
        </p:spPr>
        <p:txBody>
          <a:bodyPr/>
          <a:lstStyle/>
          <a:p>
            <a:r>
              <a:rPr lang="en-IN" sz="2400" dirty="0"/>
              <a:t>Silicon and germanium are examples of </a:t>
            </a:r>
            <a:r>
              <a:rPr lang="en-IN" sz="2400" dirty="0" err="1"/>
              <a:t>i</a:t>
            </a:r>
            <a:r>
              <a:rPr lang="en-IN" sz="2400" dirty="0"/>
              <a:t>-type semiconductors. </a:t>
            </a:r>
            <a:endParaRPr lang="en-IN" sz="2400" dirty="0" smtClean="0"/>
          </a:p>
          <a:p>
            <a:endParaRPr lang="en-IN" sz="2400" dirty="0"/>
          </a:p>
          <a:p>
            <a:r>
              <a:rPr lang="en-IN" sz="2400" dirty="0" smtClean="0"/>
              <a:t>These </a:t>
            </a:r>
            <a:r>
              <a:rPr lang="en-IN" sz="2400" dirty="0"/>
              <a:t>elements belong to the </a:t>
            </a:r>
            <a:r>
              <a:rPr lang="en-IN" sz="2400" dirty="0" err="1"/>
              <a:t>IV</a:t>
            </a:r>
            <a:r>
              <a:rPr lang="en-IN" sz="2400" baseline="30000" dirty="0" err="1"/>
              <a:t>th</a:t>
            </a:r>
            <a:r>
              <a:rPr lang="en-IN" sz="2400" dirty="0"/>
              <a:t> Group of the periodic table and their atomic numbers are 14 and 32 respectively.</a:t>
            </a:r>
            <a:endParaRPr lang="en-US" sz="2400" dirty="0"/>
          </a:p>
        </p:txBody>
      </p:sp>
      <p:pic>
        <p:nvPicPr>
          <p:cNvPr id="4" name="Picture 3" descr="Intrinsic semiconductors"/>
          <p:cNvPicPr/>
          <p:nvPr/>
        </p:nvPicPr>
        <p:blipFill rotWithShape="1">
          <a:blip r:embed="rId2" cstate="print">
            <a:extLst>
              <a:ext uri="{28A0092B-C50C-407E-A947-70E740481C1C}">
                <a14:useLocalDpi xmlns:a14="http://schemas.microsoft.com/office/drawing/2010/main" val="0"/>
              </a:ext>
            </a:extLst>
          </a:blip>
          <a:srcRect t="9190" b="4131"/>
          <a:stretch/>
        </p:blipFill>
        <p:spPr bwMode="auto">
          <a:xfrm>
            <a:off x="1489981" y="2893014"/>
            <a:ext cx="6060349" cy="337715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24555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Working Mechanism of Intrinsic Semiconductors</a:t>
            </a:r>
            <a:endParaRPr lang="en-US" dirty="0"/>
          </a:p>
        </p:txBody>
      </p:sp>
      <p:sp>
        <p:nvSpPr>
          <p:cNvPr id="3" name="Text Placeholder 2"/>
          <p:cNvSpPr>
            <a:spLocks noGrp="1"/>
          </p:cNvSpPr>
          <p:nvPr>
            <p:ph type="body" idx="1"/>
          </p:nvPr>
        </p:nvSpPr>
        <p:spPr>
          <a:xfrm>
            <a:off x="563033" y="1964323"/>
            <a:ext cx="8229600" cy="858420"/>
          </a:xfrm>
        </p:spPr>
        <p:txBody>
          <a:bodyPr/>
          <a:lstStyle/>
          <a:p>
            <a:r>
              <a:rPr lang="en-IN" sz="2400" dirty="0"/>
              <a:t>Electronic Configuration of Silicon and </a:t>
            </a:r>
            <a:r>
              <a:rPr lang="en-IN" sz="2400" dirty="0" smtClean="0"/>
              <a:t>Germanium</a:t>
            </a:r>
          </a:p>
          <a:p>
            <a:endParaRPr lang="en-US" sz="2400" dirty="0"/>
          </a:p>
          <a:p>
            <a:pPr marL="342900" indent="-342900">
              <a:buFont typeface="Arial" panose="020B0604020202020204" pitchFamily="34" charset="0"/>
              <a:buChar char="•"/>
            </a:pPr>
            <a:r>
              <a:rPr lang="en-IN" sz="2400" dirty="0"/>
              <a:t>Silicon 1s</a:t>
            </a:r>
            <a:r>
              <a:rPr lang="en-IN" sz="2400" baseline="30000" dirty="0"/>
              <a:t>2</a:t>
            </a:r>
            <a:r>
              <a:rPr lang="en-IN" sz="2400" dirty="0"/>
              <a:t> 2s</a:t>
            </a:r>
            <a:r>
              <a:rPr lang="en-IN" sz="2400" baseline="30000" dirty="0"/>
              <a:t>2</a:t>
            </a:r>
            <a:r>
              <a:rPr lang="en-IN" sz="2400" dirty="0"/>
              <a:t>2p</a:t>
            </a:r>
            <a:r>
              <a:rPr lang="en-IN" sz="2400" baseline="30000" dirty="0"/>
              <a:t>6</a:t>
            </a:r>
            <a:r>
              <a:rPr lang="en-IN" sz="2400" dirty="0"/>
              <a:t> 3s</a:t>
            </a:r>
            <a:r>
              <a:rPr lang="en-IN" sz="2400" baseline="30000" dirty="0"/>
              <a:t>2</a:t>
            </a:r>
            <a:r>
              <a:rPr lang="en-IN" sz="2400" dirty="0"/>
              <a:t> </a:t>
            </a:r>
            <a:r>
              <a:rPr lang="en-IN" sz="2400" dirty="0" smtClean="0"/>
              <a:t>3p</a:t>
            </a:r>
            <a:r>
              <a:rPr lang="en-IN" sz="2400" baseline="30000" dirty="0" smtClean="0"/>
              <a:t>2</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IN" sz="2400" dirty="0"/>
              <a:t>Germanium 1s</a:t>
            </a:r>
            <a:r>
              <a:rPr lang="en-IN" sz="2400" baseline="30000" dirty="0"/>
              <a:t>2</a:t>
            </a:r>
            <a:r>
              <a:rPr lang="en-IN" sz="2400" dirty="0"/>
              <a:t> 2s</a:t>
            </a:r>
            <a:r>
              <a:rPr lang="en-IN" sz="2400" baseline="30000" dirty="0"/>
              <a:t>2</a:t>
            </a:r>
            <a:r>
              <a:rPr lang="en-IN" sz="2400" dirty="0"/>
              <a:t> 2p</a:t>
            </a:r>
            <a:r>
              <a:rPr lang="en-IN" sz="2400" baseline="30000" dirty="0"/>
              <a:t>6</a:t>
            </a:r>
            <a:r>
              <a:rPr lang="en-IN" sz="2400" dirty="0"/>
              <a:t> 3s</a:t>
            </a:r>
            <a:r>
              <a:rPr lang="en-IN" sz="2400" baseline="30000" dirty="0"/>
              <a:t>2</a:t>
            </a:r>
            <a:r>
              <a:rPr lang="en-IN" sz="2400" dirty="0"/>
              <a:t> 3p</a:t>
            </a:r>
            <a:r>
              <a:rPr lang="en-IN" sz="2400" baseline="30000" dirty="0"/>
              <a:t>6</a:t>
            </a:r>
            <a:r>
              <a:rPr lang="en-IN" sz="2400" dirty="0"/>
              <a:t> 4s</a:t>
            </a:r>
            <a:r>
              <a:rPr lang="en-IN" sz="2400" baseline="30000" dirty="0"/>
              <a:t>2</a:t>
            </a:r>
            <a:r>
              <a:rPr lang="en-IN" sz="2400" dirty="0"/>
              <a:t> 3d</a:t>
            </a:r>
            <a:r>
              <a:rPr lang="en-IN" sz="2400" baseline="30000" dirty="0"/>
              <a:t>10</a:t>
            </a:r>
            <a:r>
              <a:rPr lang="en-IN" sz="2400" dirty="0"/>
              <a:t> 4p</a:t>
            </a:r>
            <a:r>
              <a:rPr lang="en-IN" sz="2400" baseline="30000" dirty="0"/>
              <a:t>2</a:t>
            </a:r>
            <a:endParaRPr lang="en-US" sz="2400" dirty="0"/>
          </a:p>
          <a:p>
            <a:endParaRPr lang="en-US" sz="2400" dirty="0"/>
          </a:p>
        </p:txBody>
      </p:sp>
    </p:spTree>
    <p:extLst>
      <p:ext uri="{BB962C8B-B14F-4D97-AF65-F5344CB8AC3E}">
        <p14:creationId xmlns:p14="http://schemas.microsoft.com/office/powerpoint/2010/main" val="3185715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sz="2400" dirty="0"/>
              <a:t>We notice from the electron configurations of both the elements that they have four electrons in their outermost shell or valence shell. </a:t>
            </a:r>
            <a:endParaRPr lang="en-IN" sz="2400" dirty="0" smtClean="0"/>
          </a:p>
          <a:p>
            <a:endParaRPr lang="en-IN" sz="2400" dirty="0"/>
          </a:p>
          <a:p>
            <a:r>
              <a:rPr lang="en-IN" sz="2400" dirty="0" smtClean="0"/>
              <a:t>As </a:t>
            </a:r>
            <a:r>
              <a:rPr lang="en-IN" sz="2400" dirty="0"/>
              <a:t>the temperature of the semiconductor is increased, the electrons gain more thermal energy and thus break free from their shell. </a:t>
            </a:r>
            <a:endParaRPr lang="en-IN" sz="2400" dirty="0" smtClean="0"/>
          </a:p>
          <a:p>
            <a:endParaRPr lang="en-IN" sz="2400" dirty="0"/>
          </a:p>
          <a:p>
            <a:r>
              <a:rPr lang="en-IN" sz="2400" dirty="0" smtClean="0"/>
              <a:t>The </a:t>
            </a:r>
            <a:r>
              <a:rPr lang="en-IN" sz="2400" dirty="0"/>
              <a:t>process of ionization of the atoms in the crystal lattice creates a vacancy in the bond between the atoms. </a:t>
            </a:r>
            <a:endParaRPr lang="en-US" sz="2400" dirty="0"/>
          </a:p>
        </p:txBody>
      </p:sp>
    </p:spTree>
    <p:extLst>
      <p:ext uri="{BB962C8B-B14F-4D97-AF65-F5344CB8AC3E}">
        <p14:creationId xmlns:p14="http://schemas.microsoft.com/office/powerpoint/2010/main" val="3518967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sz="2400" dirty="0"/>
              <a:t>The position from which the electron gets dislodged has a hole which is equivalent to an effective positive charge. </a:t>
            </a:r>
            <a:endParaRPr lang="en-IN" sz="2400" dirty="0" smtClean="0"/>
          </a:p>
          <a:p>
            <a:endParaRPr lang="en-IN" sz="2400" dirty="0"/>
          </a:p>
          <a:p>
            <a:r>
              <a:rPr lang="en-IN" sz="2400" dirty="0" smtClean="0"/>
              <a:t>The </a:t>
            </a:r>
            <a:r>
              <a:rPr lang="en-IN" sz="2400" dirty="0"/>
              <a:t>hole is then occupied by a free electron, as a result of which the latter vacant position becomes a hole and the former becomes a neutral position. </a:t>
            </a:r>
            <a:endParaRPr lang="en-IN" sz="2400" dirty="0" smtClean="0"/>
          </a:p>
          <a:p>
            <a:endParaRPr lang="en-IN" sz="2400" dirty="0"/>
          </a:p>
          <a:p>
            <a:r>
              <a:rPr lang="en-IN" sz="2400" dirty="0" smtClean="0"/>
              <a:t>This </a:t>
            </a:r>
            <a:r>
              <a:rPr lang="en-IN" sz="2400" dirty="0"/>
              <a:t>way the hole or the effective positive charge is transferred from one position to another. </a:t>
            </a:r>
            <a:endParaRPr lang="en-US" sz="2400" dirty="0"/>
          </a:p>
        </p:txBody>
      </p:sp>
    </p:spTree>
    <p:extLst>
      <p:ext uri="{BB962C8B-B14F-4D97-AF65-F5344CB8AC3E}">
        <p14:creationId xmlns:p14="http://schemas.microsoft.com/office/powerpoint/2010/main" val="210359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sz="2400" dirty="0"/>
              <a:t>In an intrinsic semiconductor, the number of free electrons is equal to the number of holes. </a:t>
            </a:r>
            <a:endParaRPr lang="en-IN" sz="2400" dirty="0" smtClean="0"/>
          </a:p>
          <a:p>
            <a:endParaRPr lang="en-IN" sz="2400" dirty="0" smtClean="0"/>
          </a:p>
          <a:p>
            <a:endParaRPr lang="en-IN" sz="2400" dirty="0"/>
          </a:p>
          <a:p>
            <a:r>
              <a:rPr lang="en-IN" sz="2400" dirty="0" smtClean="0"/>
              <a:t>Mathematically,</a:t>
            </a:r>
          </a:p>
          <a:p>
            <a:endParaRPr lang="en-IN" sz="2400" dirty="0"/>
          </a:p>
          <a:p>
            <a:endParaRPr lang="en-IN" sz="2400" dirty="0" smtClean="0"/>
          </a:p>
          <a:p>
            <a:endParaRPr lang="en-IN" sz="2400" dirty="0"/>
          </a:p>
          <a:p>
            <a:endParaRPr lang="en-IN" sz="2400" dirty="0" smtClean="0"/>
          </a:p>
          <a:p>
            <a:r>
              <a:rPr lang="en-IN" sz="2400" dirty="0"/>
              <a:t>Here, the </a:t>
            </a:r>
            <a:r>
              <a:rPr lang="en-IN" sz="2400" dirty="0" err="1"/>
              <a:t>n</a:t>
            </a:r>
            <a:r>
              <a:rPr lang="en-IN" sz="2400" baseline="-25000" dirty="0" err="1"/>
              <a:t>i</a:t>
            </a:r>
            <a:r>
              <a:rPr lang="en-IN" sz="2400" dirty="0"/>
              <a:t> gives the number of total intrinsic carrier concentration which is equal to the total number of holes or the total number of electrons.</a:t>
            </a:r>
            <a:endParaRPr lang="en-US" sz="2400" dirty="0"/>
          </a:p>
          <a:p>
            <a:endParaRPr lang="en-US" dirty="0"/>
          </a:p>
        </p:txBody>
      </p:sp>
      <p:pic>
        <p:nvPicPr>
          <p:cNvPr id="7" name="Picture 6" descr="Intrinsic Semiconductor"/>
          <p:cNvPicPr/>
          <p:nvPr/>
        </p:nvPicPr>
        <p:blipFill>
          <a:blip r:embed="rId2">
            <a:extLst>
              <a:ext uri="{28A0092B-C50C-407E-A947-70E740481C1C}">
                <a14:useLocalDpi xmlns:a14="http://schemas.microsoft.com/office/drawing/2010/main" val="0"/>
              </a:ext>
            </a:extLst>
          </a:blip>
          <a:srcRect/>
          <a:stretch>
            <a:fillRect/>
          </a:stretch>
        </p:blipFill>
        <p:spPr bwMode="auto">
          <a:xfrm>
            <a:off x="3644052" y="3649255"/>
            <a:ext cx="1724781" cy="517796"/>
          </a:xfrm>
          <a:prstGeom prst="rect">
            <a:avLst/>
          </a:prstGeom>
          <a:noFill/>
          <a:ln>
            <a:noFill/>
          </a:ln>
        </p:spPr>
      </p:pic>
    </p:spTree>
    <p:extLst>
      <p:ext uri="{BB962C8B-B14F-4D97-AF65-F5344CB8AC3E}">
        <p14:creationId xmlns:p14="http://schemas.microsoft.com/office/powerpoint/2010/main" val="3319245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sz="2400" dirty="0"/>
              <a:t>When the temperature of an intrinsic semiconductor is T = 0K, it behaves like an insulator. </a:t>
            </a:r>
            <a:endParaRPr lang="en-IN" sz="2400" dirty="0" smtClean="0"/>
          </a:p>
          <a:p>
            <a:endParaRPr lang="en-IN" sz="2400" dirty="0"/>
          </a:p>
          <a:p>
            <a:r>
              <a:rPr lang="en-IN" sz="2400" dirty="0" smtClean="0"/>
              <a:t>When </a:t>
            </a:r>
            <a:r>
              <a:rPr lang="en-IN" sz="2400" dirty="0"/>
              <a:t>the temperature is increased further, (T&gt;0), the electrons get excited and move from the valence band to the conduction band</a:t>
            </a:r>
            <a:r>
              <a:rPr lang="en-IN" sz="2400" dirty="0" smtClean="0"/>
              <a:t>.</a:t>
            </a:r>
          </a:p>
          <a:p>
            <a:endParaRPr lang="en-IN" sz="2400" dirty="0"/>
          </a:p>
          <a:p>
            <a:r>
              <a:rPr lang="en-IN" sz="2400" dirty="0" smtClean="0"/>
              <a:t>These </a:t>
            </a:r>
            <a:r>
              <a:rPr lang="en-IN" sz="2400" dirty="0"/>
              <a:t>electrons occupy the conduction band partially, leaving a correspondingly equal number of holes in the valence band.</a:t>
            </a:r>
            <a:endParaRPr lang="en-US" sz="2400" dirty="0"/>
          </a:p>
        </p:txBody>
      </p:sp>
    </p:spTree>
    <p:extLst>
      <p:ext uri="{BB962C8B-B14F-4D97-AF65-F5344CB8AC3E}">
        <p14:creationId xmlns:p14="http://schemas.microsoft.com/office/powerpoint/2010/main" val="3861195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sz="2400" dirty="0"/>
              <a:t>The conductivity of an intrinsic semiconductor depends on the surrounding temperature. </a:t>
            </a:r>
            <a:endParaRPr lang="en-IN" sz="2400" dirty="0" smtClean="0"/>
          </a:p>
          <a:p>
            <a:endParaRPr lang="en-IN" sz="2400" dirty="0"/>
          </a:p>
          <a:p>
            <a:r>
              <a:rPr lang="en-IN" sz="2400" dirty="0" smtClean="0"/>
              <a:t>At </a:t>
            </a:r>
            <a:r>
              <a:rPr lang="en-IN" sz="2400" dirty="0"/>
              <a:t>room temperature, it exhibits a low conductivity. </a:t>
            </a:r>
            <a:endParaRPr lang="en-IN" sz="2400" dirty="0" smtClean="0"/>
          </a:p>
          <a:p>
            <a:endParaRPr lang="en-IN" sz="2400" dirty="0"/>
          </a:p>
          <a:p>
            <a:r>
              <a:rPr lang="en-IN" sz="2400" dirty="0" smtClean="0"/>
              <a:t>Due </a:t>
            </a:r>
            <a:r>
              <a:rPr lang="en-IN" sz="2400" dirty="0"/>
              <a:t>to its low conductivity, it is deemed unsuitable for use in electronic devices. </a:t>
            </a:r>
            <a:endParaRPr lang="en-IN" sz="2400" dirty="0" smtClean="0"/>
          </a:p>
          <a:p>
            <a:endParaRPr lang="en-IN" sz="2400" dirty="0"/>
          </a:p>
          <a:p>
            <a:r>
              <a:rPr lang="en-IN" sz="2400" dirty="0" smtClean="0"/>
              <a:t>In </a:t>
            </a:r>
            <a:r>
              <a:rPr lang="en-IN" sz="2400" dirty="0"/>
              <a:t>order to deal with this problem, the concept of doping arose, and as a result of which extrinsic semiconductors were manufactured.</a:t>
            </a:r>
            <a:endParaRPr lang="en-US" sz="2400" dirty="0"/>
          </a:p>
        </p:txBody>
      </p:sp>
    </p:spTree>
    <p:extLst>
      <p:ext uri="{BB962C8B-B14F-4D97-AF65-F5344CB8AC3E}">
        <p14:creationId xmlns:p14="http://schemas.microsoft.com/office/powerpoint/2010/main" val="860139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Extrinsic Semiconductors</a:t>
            </a:r>
          </a:p>
        </p:txBody>
      </p:sp>
      <p:sp>
        <p:nvSpPr>
          <p:cNvPr id="3" name="Text Placeholder 2"/>
          <p:cNvSpPr>
            <a:spLocks noGrp="1"/>
          </p:cNvSpPr>
          <p:nvPr>
            <p:ph type="body" idx="1"/>
          </p:nvPr>
        </p:nvSpPr>
        <p:spPr>
          <a:xfrm>
            <a:off x="563033" y="1809433"/>
            <a:ext cx="8229600" cy="858420"/>
          </a:xfrm>
        </p:spPr>
        <p:txBody>
          <a:bodyPr/>
          <a:lstStyle/>
          <a:p>
            <a:r>
              <a:rPr lang="en-IN" sz="2400" dirty="0"/>
              <a:t>Extrinsic semiconductors are semiconductors that are doped with specific impurities. </a:t>
            </a:r>
            <a:endParaRPr lang="en-IN" sz="2400" dirty="0" smtClean="0"/>
          </a:p>
          <a:p>
            <a:endParaRPr lang="en-IN" sz="2400" dirty="0"/>
          </a:p>
          <a:p>
            <a:r>
              <a:rPr lang="en-IN" sz="2400" dirty="0" smtClean="0"/>
              <a:t>The </a:t>
            </a:r>
            <a:r>
              <a:rPr lang="en-IN" sz="2400" dirty="0"/>
              <a:t>impurity modifies the electrical properties of the semiconductor and makes it more suitable for electronic devices such as diodes and transistors</a:t>
            </a:r>
            <a:r>
              <a:rPr lang="en-IN" sz="2400" dirty="0" smtClean="0"/>
              <a:t>.</a:t>
            </a:r>
          </a:p>
          <a:p>
            <a:endParaRPr lang="en-IN" sz="2400" dirty="0"/>
          </a:p>
          <a:p>
            <a:endParaRPr lang="en-US" sz="2400" dirty="0"/>
          </a:p>
          <a:p>
            <a:r>
              <a:rPr lang="en-IN" sz="2400" dirty="0"/>
              <a:t>While adding impurities, a small amount of suitable impurity is added to pure material, increasing its conductivity by many times.</a:t>
            </a:r>
            <a:endParaRPr lang="en-US" sz="2400" dirty="0"/>
          </a:p>
        </p:txBody>
      </p:sp>
    </p:spTree>
    <p:extLst>
      <p:ext uri="{BB962C8B-B14F-4D97-AF65-F5344CB8AC3E}">
        <p14:creationId xmlns:p14="http://schemas.microsoft.com/office/powerpoint/2010/main" val="1774362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 of Energy Band Diagrams </a:t>
            </a:r>
          </a:p>
        </p:txBody>
      </p:sp>
      <p:sp>
        <p:nvSpPr>
          <p:cNvPr id="3" name="Text Placeholder 2"/>
          <p:cNvSpPr>
            <a:spLocks noGrp="1"/>
          </p:cNvSpPr>
          <p:nvPr>
            <p:ph type="body" idx="1"/>
          </p:nvPr>
        </p:nvSpPr>
        <p:spPr>
          <a:xfrm>
            <a:off x="563033" y="1992313"/>
            <a:ext cx="8229600" cy="858420"/>
          </a:xfrm>
        </p:spPr>
        <p:txBody>
          <a:bodyPr/>
          <a:lstStyle/>
          <a:p>
            <a:r>
              <a:rPr lang="en-IN" sz="2400" dirty="0"/>
              <a:t>Energy bands consisting of a large number of closely spaced energy levels exist in crystalline materials. </a:t>
            </a:r>
            <a:endParaRPr lang="en-IN" sz="2400" dirty="0" smtClean="0"/>
          </a:p>
          <a:p>
            <a:endParaRPr lang="en-IN" sz="2400" dirty="0"/>
          </a:p>
          <a:p>
            <a:r>
              <a:rPr lang="en-IN" sz="2400" dirty="0" smtClean="0"/>
              <a:t>The </a:t>
            </a:r>
            <a:r>
              <a:rPr lang="en-IN" sz="2400" dirty="0"/>
              <a:t>bands can be thought of as the collection of the individual energy levels of electrons surrounding each atom. </a:t>
            </a:r>
            <a:endParaRPr lang="en-IN" sz="2400" dirty="0" smtClean="0"/>
          </a:p>
          <a:p>
            <a:endParaRPr lang="en-IN" sz="2400" dirty="0"/>
          </a:p>
          <a:p>
            <a:r>
              <a:rPr lang="en-IN" sz="2400" dirty="0" smtClean="0"/>
              <a:t>The </a:t>
            </a:r>
            <a:r>
              <a:rPr lang="en-IN" sz="2400" dirty="0" err="1"/>
              <a:t>wavefunctions</a:t>
            </a:r>
            <a:r>
              <a:rPr lang="en-IN" sz="2400" dirty="0"/>
              <a:t> of the individual electrons, however, overlap with those of electrons confined to </a:t>
            </a:r>
            <a:r>
              <a:rPr lang="en-IN" sz="2400" dirty="0" err="1"/>
              <a:t>neighboring</a:t>
            </a:r>
            <a:r>
              <a:rPr lang="en-IN" sz="2400" dirty="0"/>
              <a:t> atoms. </a:t>
            </a:r>
            <a:endParaRPr lang="en-US" sz="2400" dirty="0"/>
          </a:p>
        </p:txBody>
      </p:sp>
    </p:spTree>
    <p:extLst>
      <p:ext uri="{BB962C8B-B14F-4D97-AF65-F5344CB8AC3E}">
        <p14:creationId xmlns:p14="http://schemas.microsoft.com/office/powerpoint/2010/main" val="192049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sz="2400" dirty="0"/>
              <a:t>Extrinsic semiconductors are also called impurity semiconductors or doped semiconductors. </a:t>
            </a:r>
            <a:endParaRPr lang="en-IN" sz="2400" dirty="0" smtClean="0"/>
          </a:p>
          <a:p>
            <a:endParaRPr lang="en-IN" sz="2400" dirty="0"/>
          </a:p>
          <a:p>
            <a:r>
              <a:rPr lang="en-IN" sz="2400" dirty="0" smtClean="0"/>
              <a:t>The </a:t>
            </a:r>
            <a:r>
              <a:rPr lang="en-IN" sz="2400" dirty="0"/>
              <a:t>process of adding impurities deliberately is termed as doping and the atoms that are used as an impurity are termed as dopants. </a:t>
            </a:r>
            <a:endParaRPr lang="en-IN" sz="2400" dirty="0" smtClean="0"/>
          </a:p>
          <a:p>
            <a:endParaRPr lang="en-IN" sz="2400" dirty="0"/>
          </a:p>
          <a:p>
            <a:r>
              <a:rPr lang="en-IN" sz="2400" dirty="0" smtClean="0"/>
              <a:t>The </a:t>
            </a:r>
            <a:r>
              <a:rPr lang="en-IN" sz="2400" dirty="0"/>
              <a:t>impurity modifies the electrical properties of the semiconductor and makes it more suitable for electronic devices such as diodes and transistors.</a:t>
            </a:r>
            <a:endParaRPr lang="en-US" sz="2400" dirty="0"/>
          </a:p>
          <a:p>
            <a:endParaRPr lang="en-US" sz="2400" dirty="0"/>
          </a:p>
        </p:txBody>
      </p:sp>
    </p:spTree>
    <p:extLst>
      <p:ext uri="{BB962C8B-B14F-4D97-AF65-F5344CB8AC3E}">
        <p14:creationId xmlns:p14="http://schemas.microsoft.com/office/powerpoint/2010/main" val="3116966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3033" y="1535113"/>
            <a:ext cx="8110704" cy="858420"/>
          </a:xfrm>
        </p:spPr>
        <p:txBody>
          <a:bodyPr/>
          <a:lstStyle/>
          <a:p>
            <a:r>
              <a:rPr lang="en-IN" sz="2400" dirty="0"/>
              <a:t>The dopant added to the material is chosen such that the original lattice of the pure semiconductor is not distorted. </a:t>
            </a:r>
            <a:endParaRPr lang="en-IN" sz="2400" dirty="0" smtClean="0"/>
          </a:p>
          <a:p>
            <a:endParaRPr lang="en-IN" sz="2400" dirty="0"/>
          </a:p>
          <a:p>
            <a:r>
              <a:rPr lang="en-IN" sz="2400" dirty="0" smtClean="0"/>
              <a:t>Also</a:t>
            </a:r>
            <a:r>
              <a:rPr lang="en-IN" sz="2400" dirty="0"/>
              <a:t>, the dopants occupy only a few of the sites in the crystal of the original semiconductor and it is necessary that the size of the dopant is nearly equal to the size of the semiconductor atoms.</a:t>
            </a:r>
            <a:endParaRPr lang="en-US" sz="2400" dirty="0"/>
          </a:p>
        </p:txBody>
      </p:sp>
    </p:spTree>
    <p:extLst>
      <p:ext uri="{BB962C8B-B14F-4D97-AF65-F5344CB8AC3E}">
        <p14:creationId xmlns:p14="http://schemas.microsoft.com/office/powerpoint/2010/main" val="1184188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Some Commonly Used Dopants</a:t>
            </a:r>
            <a:endParaRPr lang="en-US" dirty="0"/>
          </a:p>
        </p:txBody>
      </p:sp>
      <p:sp>
        <p:nvSpPr>
          <p:cNvPr id="3" name="Text Placeholder 2"/>
          <p:cNvSpPr>
            <a:spLocks noGrp="1"/>
          </p:cNvSpPr>
          <p:nvPr>
            <p:ph type="body" idx="1"/>
          </p:nvPr>
        </p:nvSpPr>
        <p:spPr>
          <a:xfrm>
            <a:off x="563033" y="1964323"/>
            <a:ext cx="8229600" cy="858420"/>
          </a:xfrm>
        </p:spPr>
        <p:txBody>
          <a:bodyPr/>
          <a:lstStyle/>
          <a:p>
            <a:r>
              <a:rPr lang="en-IN" sz="2400" dirty="0"/>
              <a:t>While doping tetravalent atoms such as Si or Ge, two types of dopants are used, and they are</a:t>
            </a:r>
            <a:r>
              <a:rPr lang="en-IN" sz="2400" dirty="0" smtClean="0"/>
              <a:t>:</a:t>
            </a:r>
          </a:p>
          <a:p>
            <a:endParaRPr lang="en-US" sz="2400" dirty="0"/>
          </a:p>
          <a:p>
            <a:r>
              <a:rPr lang="en-IN" sz="2400" dirty="0">
                <a:solidFill>
                  <a:srgbClr val="FFFF00"/>
                </a:solidFill>
              </a:rPr>
              <a:t>Pentavalent atoms:</a:t>
            </a:r>
            <a:r>
              <a:rPr lang="en-IN" sz="2400" dirty="0"/>
              <a:t> Atoms with </a:t>
            </a:r>
            <a:r>
              <a:rPr lang="en-IN" sz="2400" dirty="0" err="1"/>
              <a:t>valency</a:t>
            </a:r>
            <a:r>
              <a:rPr lang="en-IN" sz="2400" dirty="0"/>
              <a:t> 5; such as Arsenic (As), Phosphorous (Pi), Antimony (Sb), etc</a:t>
            </a:r>
            <a:r>
              <a:rPr lang="en-IN" sz="2400" dirty="0" smtClean="0"/>
              <a:t>.</a:t>
            </a:r>
          </a:p>
          <a:p>
            <a:endParaRPr lang="en-US" sz="2400" dirty="0"/>
          </a:p>
          <a:p>
            <a:r>
              <a:rPr lang="en-IN" sz="2400" dirty="0">
                <a:solidFill>
                  <a:srgbClr val="FFFF00"/>
                </a:solidFill>
              </a:rPr>
              <a:t>Trivalent atoms: </a:t>
            </a:r>
            <a:r>
              <a:rPr lang="en-IN" sz="2400" dirty="0"/>
              <a:t>Atoms with </a:t>
            </a:r>
            <a:r>
              <a:rPr lang="en-IN" sz="2400" dirty="0" err="1"/>
              <a:t>valency</a:t>
            </a:r>
            <a:r>
              <a:rPr lang="en-IN" sz="2400" dirty="0"/>
              <a:t> 3; such as Indium (In), Aluminium (Al), Boron (B), etc.</a:t>
            </a:r>
            <a:endParaRPr lang="en-US" sz="2400" dirty="0"/>
          </a:p>
        </p:txBody>
      </p:sp>
    </p:spTree>
    <p:extLst>
      <p:ext uri="{BB962C8B-B14F-4D97-AF65-F5344CB8AC3E}">
        <p14:creationId xmlns:p14="http://schemas.microsoft.com/office/powerpoint/2010/main" val="1132587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3033" y="1339170"/>
            <a:ext cx="8229600" cy="858420"/>
          </a:xfrm>
        </p:spPr>
        <p:txBody>
          <a:bodyPr/>
          <a:lstStyle/>
          <a:p>
            <a:r>
              <a:rPr lang="en-IN" sz="2400" dirty="0"/>
              <a:t>The reason behind using these dopants is to have similar-sized atoms as the pure semiconductor. </a:t>
            </a:r>
            <a:endParaRPr lang="en-IN" sz="2400" dirty="0" smtClean="0"/>
          </a:p>
          <a:p>
            <a:endParaRPr lang="en-IN" sz="2400" dirty="0"/>
          </a:p>
          <a:p>
            <a:r>
              <a:rPr lang="en-IN" sz="2400" dirty="0" smtClean="0"/>
              <a:t>Both </a:t>
            </a:r>
            <a:r>
              <a:rPr lang="en-IN" sz="2400" dirty="0"/>
              <a:t>Silicon and Germanium atoms belong to the fourth group in the periodic table. </a:t>
            </a:r>
            <a:r>
              <a:rPr lang="en-IN" sz="2400" dirty="0" smtClean="0"/>
              <a:t>Hence</a:t>
            </a:r>
            <a:r>
              <a:rPr lang="en-IN" sz="2400" dirty="0"/>
              <a:t>, the choice of dopants from the third and fifth group is more viable. </a:t>
            </a:r>
            <a:endParaRPr lang="en-IN" sz="2400" dirty="0" smtClean="0"/>
          </a:p>
          <a:p>
            <a:endParaRPr lang="en-IN" sz="2400" dirty="0"/>
          </a:p>
          <a:p>
            <a:r>
              <a:rPr lang="en-IN" sz="2400" dirty="0" smtClean="0"/>
              <a:t>This </a:t>
            </a:r>
            <a:r>
              <a:rPr lang="en-IN" sz="2400" dirty="0"/>
              <a:t>ensures that the size of the atoms is not very different from the fourth group. Therefore, the trivalent and pentavalent choices</a:t>
            </a:r>
            <a:r>
              <a:rPr lang="en-IN" sz="2400" dirty="0" smtClean="0"/>
              <a:t>.</a:t>
            </a:r>
          </a:p>
          <a:p>
            <a:endParaRPr lang="en-IN" sz="2400" dirty="0" smtClean="0"/>
          </a:p>
          <a:p>
            <a:r>
              <a:rPr lang="en-IN" sz="2400" dirty="0" smtClean="0"/>
              <a:t>These </a:t>
            </a:r>
            <a:r>
              <a:rPr lang="en-IN" sz="2400" dirty="0"/>
              <a:t>dopants give rise to two types of </a:t>
            </a:r>
            <a:r>
              <a:rPr lang="en-IN" sz="2400" dirty="0" smtClean="0"/>
              <a:t>semiconductors:</a:t>
            </a:r>
          </a:p>
          <a:p>
            <a:pPr marL="342900" indent="-342900">
              <a:buFont typeface="Arial" panose="020B0604020202020204" pitchFamily="34" charset="0"/>
              <a:buChar char="•"/>
            </a:pPr>
            <a:r>
              <a:rPr lang="en-IN" sz="2400" dirty="0" smtClean="0"/>
              <a:t>N type </a:t>
            </a:r>
          </a:p>
          <a:p>
            <a:pPr marL="342900" indent="-342900">
              <a:buFont typeface="Arial" panose="020B0604020202020204" pitchFamily="34" charset="0"/>
              <a:buChar char="•"/>
            </a:pPr>
            <a:r>
              <a:rPr lang="en-IN" sz="2400" dirty="0" smtClean="0"/>
              <a:t>P type</a:t>
            </a:r>
            <a:endParaRPr lang="en-US" dirty="0"/>
          </a:p>
        </p:txBody>
      </p:sp>
    </p:spTree>
    <p:extLst>
      <p:ext uri="{BB962C8B-B14F-4D97-AF65-F5344CB8AC3E}">
        <p14:creationId xmlns:p14="http://schemas.microsoft.com/office/powerpoint/2010/main" val="1210387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N-type semiconductors</a:t>
            </a:r>
            <a:r>
              <a:rPr lang="en-US" dirty="0"/>
              <a:t/>
            </a:r>
            <a:br>
              <a:rPr lang="en-US" dirty="0"/>
            </a:br>
            <a:endParaRPr lang="en-US" dirty="0"/>
          </a:p>
        </p:txBody>
      </p:sp>
      <p:sp>
        <p:nvSpPr>
          <p:cNvPr id="3" name="Text Placeholder 2"/>
          <p:cNvSpPr>
            <a:spLocks noGrp="1"/>
          </p:cNvSpPr>
          <p:nvPr>
            <p:ph type="body" idx="1"/>
          </p:nvPr>
        </p:nvSpPr>
        <p:spPr>
          <a:xfrm>
            <a:off x="563033" y="1964323"/>
            <a:ext cx="8229600" cy="858420"/>
          </a:xfrm>
        </p:spPr>
        <p:txBody>
          <a:bodyPr/>
          <a:lstStyle/>
          <a:p>
            <a:r>
              <a:rPr lang="en-IN" sz="2400" dirty="0"/>
              <a:t>When a tetravalent atom such as Si or Ge is doped with a pentavalent atom, it occupies the position of an atom in the crystal lattice of the Si atom. </a:t>
            </a:r>
            <a:endParaRPr lang="en-US" sz="2400" dirty="0"/>
          </a:p>
        </p:txBody>
      </p:sp>
      <p:pic>
        <p:nvPicPr>
          <p:cNvPr id="4" name="Picture 3"/>
          <p:cNvPicPr/>
          <p:nvPr/>
        </p:nvPicPr>
        <p:blipFill rotWithShape="1">
          <a:blip r:embed="rId2">
            <a:extLst>
              <a:ext uri="{28A0092B-C50C-407E-A947-70E740481C1C}">
                <a14:useLocalDpi xmlns:a14="http://schemas.microsoft.com/office/drawing/2010/main" val="0"/>
              </a:ext>
            </a:extLst>
          </a:blip>
          <a:srcRect t="25625" r="38948" b="11885"/>
          <a:stretch/>
        </p:blipFill>
        <p:spPr bwMode="auto">
          <a:xfrm>
            <a:off x="2165440" y="3331436"/>
            <a:ext cx="4339862" cy="287342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60093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sz="2400" dirty="0"/>
              <a:t>The four of the electrons of the pentavalent atom bonds with the four </a:t>
            </a:r>
            <a:r>
              <a:rPr lang="en-IN" sz="2400" dirty="0" err="1"/>
              <a:t>neighboring</a:t>
            </a:r>
            <a:r>
              <a:rPr lang="en-IN" sz="2400" dirty="0"/>
              <a:t> silicon atoms and the fifth one remains weakly bound to the parent atom. </a:t>
            </a:r>
            <a:endParaRPr lang="en-IN" sz="2400" dirty="0" smtClean="0"/>
          </a:p>
          <a:p>
            <a:endParaRPr lang="en-IN" sz="2400" dirty="0"/>
          </a:p>
          <a:p>
            <a:r>
              <a:rPr lang="en-IN" sz="2400" dirty="0" smtClean="0"/>
              <a:t>As </a:t>
            </a:r>
            <a:r>
              <a:rPr lang="en-IN" sz="2400" dirty="0"/>
              <a:t>a result of this, the ionization energy required to set the fifth electron free is very less and the electrons become free to move in the lattice of the semiconductor. </a:t>
            </a:r>
            <a:endParaRPr lang="en-IN" sz="2400" dirty="0" smtClean="0"/>
          </a:p>
          <a:p>
            <a:endParaRPr lang="en-IN" sz="2400" dirty="0"/>
          </a:p>
          <a:p>
            <a:r>
              <a:rPr lang="en-IN" sz="2400" dirty="0" smtClean="0"/>
              <a:t>Such </a:t>
            </a:r>
            <a:r>
              <a:rPr lang="en-IN" sz="2400" dirty="0"/>
              <a:t>semiconductors are termed as n-type semiconductors.</a:t>
            </a:r>
            <a:endParaRPr lang="en-US" sz="2400" dirty="0"/>
          </a:p>
        </p:txBody>
      </p:sp>
    </p:spTree>
    <p:extLst>
      <p:ext uri="{BB962C8B-B14F-4D97-AF65-F5344CB8AC3E}">
        <p14:creationId xmlns:p14="http://schemas.microsoft.com/office/powerpoint/2010/main" val="1360337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P-type semiconductors</a:t>
            </a:r>
            <a:endParaRPr lang="en-US" dirty="0"/>
          </a:p>
        </p:txBody>
      </p:sp>
      <p:sp>
        <p:nvSpPr>
          <p:cNvPr id="3" name="Text Placeholder 2"/>
          <p:cNvSpPr>
            <a:spLocks noGrp="1"/>
          </p:cNvSpPr>
          <p:nvPr>
            <p:ph type="body" idx="1"/>
          </p:nvPr>
        </p:nvSpPr>
        <p:spPr>
          <a:xfrm>
            <a:off x="563033" y="1796370"/>
            <a:ext cx="8229600" cy="858420"/>
          </a:xfrm>
        </p:spPr>
        <p:txBody>
          <a:bodyPr/>
          <a:lstStyle/>
          <a:p>
            <a:r>
              <a:rPr lang="en-IN" sz="2400" dirty="0"/>
              <a:t>When a tetravalent atom such as Si or Ge is doped with a trivalent impurity such as Al, B, In, etc., the dopant atom has one less electron than the surrounding atoms of Si or Ge. </a:t>
            </a:r>
            <a:endParaRPr lang="en-US" sz="2400" dirty="0"/>
          </a:p>
        </p:txBody>
      </p:sp>
      <p:pic>
        <p:nvPicPr>
          <p:cNvPr id="4" name="Picture 3"/>
          <p:cNvPicPr/>
          <p:nvPr/>
        </p:nvPicPr>
        <p:blipFill rotWithShape="1">
          <a:blip r:embed="rId2">
            <a:extLst>
              <a:ext uri="{28A0092B-C50C-407E-A947-70E740481C1C}">
                <a14:useLocalDpi xmlns:a14="http://schemas.microsoft.com/office/drawing/2010/main" val="0"/>
              </a:ext>
            </a:extLst>
          </a:blip>
          <a:srcRect l="51948" t="14237" r="2045" b="12519"/>
          <a:stretch/>
        </p:blipFill>
        <p:spPr bwMode="auto">
          <a:xfrm>
            <a:off x="2113189" y="3304812"/>
            <a:ext cx="4300674" cy="28216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02515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sz="2400" dirty="0"/>
              <a:t>Thus, the fourth atom of the tetravalent atom is free and a hole or a vacancy is generated in the trivalent atom. </a:t>
            </a:r>
            <a:endParaRPr lang="en-IN" sz="2400" dirty="0" smtClean="0"/>
          </a:p>
          <a:p>
            <a:endParaRPr lang="en-IN" sz="2400" dirty="0"/>
          </a:p>
          <a:p>
            <a:r>
              <a:rPr lang="en-IN" sz="2400" dirty="0" smtClean="0"/>
              <a:t>In </a:t>
            </a:r>
            <a:r>
              <a:rPr lang="en-IN" sz="2400" dirty="0"/>
              <a:t>such materials, the holes are the charge carriers and such semiconductors are termed as p-type semiconductors.</a:t>
            </a:r>
            <a:endParaRPr lang="en-US" sz="2400" dirty="0"/>
          </a:p>
        </p:txBody>
      </p:sp>
    </p:spTree>
    <p:extLst>
      <p:ext uri="{BB962C8B-B14F-4D97-AF65-F5344CB8AC3E}">
        <p14:creationId xmlns:p14="http://schemas.microsoft.com/office/powerpoint/2010/main" val="3007320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 of doping on Minority Carriers</a:t>
            </a:r>
          </a:p>
        </p:txBody>
      </p:sp>
      <p:sp>
        <p:nvSpPr>
          <p:cNvPr id="3" name="Text Placeholder 2"/>
          <p:cNvSpPr>
            <a:spLocks noGrp="1"/>
          </p:cNvSpPr>
          <p:nvPr>
            <p:ph type="body" idx="1"/>
          </p:nvPr>
        </p:nvSpPr>
        <p:spPr>
          <a:xfrm>
            <a:off x="563033" y="1964323"/>
            <a:ext cx="8229600" cy="858420"/>
          </a:xfrm>
        </p:spPr>
        <p:txBody>
          <a:bodyPr/>
          <a:lstStyle/>
          <a:p>
            <a:r>
              <a:rPr lang="en-IN" sz="2400" dirty="0"/>
              <a:t>For majority carriers, the equilibrium carrier concentration is equal to the intrinsic carrier concentration plus the number of free carriers added by doping the semiconductor. </a:t>
            </a:r>
            <a:endParaRPr lang="en-IN" sz="2400" dirty="0" smtClean="0"/>
          </a:p>
          <a:p>
            <a:endParaRPr lang="en-IN" sz="2400" dirty="0"/>
          </a:p>
          <a:p>
            <a:r>
              <a:rPr lang="en-IN" sz="2400" dirty="0" smtClean="0"/>
              <a:t>Under </a:t>
            </a:r>
            <a:r>
              <a:rPr lang="en-IN" sz="2400" dirty="0"/>
              <a:t>most conditions, the doping of the semiconductor is several orders of magnitude greater than the intrinsic carrier concentration, such that the number of majority carriers is approximately equal to the doping.</a:t>
            </a:r>
            <a:endParaRPr lang="en-US" sz="2400" dirty="0"/>
          </a:p>
        </p:txBody>
      </p:sp>
    </p:spTree>
    <p:extLst>
      <p:ext uri="{BB962C8B-B14F-4D97-AF65-F5344CB8AC3E}">
        <p14:creationId xmlns:p14="http://schemas.microsoft.com/office/powerpoint/2010/main" val="43027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r>
                  <a:rPr lang="en-IN" sz="2400" dirty="0"/>
                  <a:t>At equilibrium, the product of the majority and minority carrier concentration is a constant, and this is mathematically expressed by the Law of Mass Action</a:t>
                </a:r>
                <a:r>
                  <a:rPr lang="en-IN" sz="2400" dirty="0" smtClean="0"/>
                  <a:t>.</a:t>
                </a:r>
              </a:p>
              <a:p>
                <a:endParaRPr lang="en-IN" sz="2400" dirty="0"/>
              </a:p>
              <a:p>
                <a:endParaRPr lang="en-IN" sz="2400" dirty="0" smtClean="0"/>
              </a:p>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IN" sz="2800">
                              <a:latin typeface="Cambria Math" panose="02040503050406030204" pitchFamily="18" charset="0"/>
                            </a:rPr>
                            <m:t>𝑛</m:t>
                          </m:r>
                        </m:e>
                        <m:sub>
                          <m:r>
                            <a:rPr lang="en-IN" sz="2800">
                              <a:latin typeface="Cambria Math" panose="02040503050406030204" pitchFamily="18" charset="0"/>
                            </a:rPr>
                            <m:t>0</m:t>
                          </m:r>
                        </m:sub>
                      </m:sSub>
                      <m:sSub>
                        <m:sSubPr>
                          <m:ctrlPr>
                            <a:rPr lang="en-US" sz="2800" i="1">
                              <a:latin typeface="Cambria Math" panose="02040503050406030204" pitchFamily="18" charset="0"/>
                            </a:rPr>
                          </m:ctrlPr>
                        </m:sSubPr>
                        <m:e>
                          <m:r>
                            <a:rPr lang="en-IN" sz="2800">
                              <a:latin typeface="Cambria Math" panose="02040503050406030204" pitchFamily="18" charset="0"/>
                            </a:rPr>
                            <m:t>𝑝</m:t>
                          </m:r>
                        </m:e>
                        <m:sub>
                          <m:r>
                            <a:rPr lang="en-IN" sz="2800">
                              <a:latin typeface="Cambria Math" panose="02040503050406030204" pitchFamily="18" charset="0"/>
                            </a:rPr>
                            <m:t>0</m:t>
                          </m:r>
                        </m:sub>
                      </m:sSub>
                      <m:r>
                        <a:rPr lang="en-IN" sz="2800">
                          <a:latin typeface="Cambria Math" panose="02040503050406030204" pitchFamily="18" charset="0"/>
                        </a:rPr>
                        <m:t>=</m:t>
                      </m:r>
                      <m:sSup>
                        <m:sSupPr>
                          <m:ctrlPr>
                            <a:rPr lang="en-US" sz="2800" i="1">
                              <a:latin typeface="Cambria Math" panose="02040503050406030204" pitchFamily="18" charset="0"/>
                            </a:rPr>
                          </m:ctrlPr>
                        </m:sSupPr>
                        <m:e>
                          <m:sSub>
                            <m:sSubPr>
                              <m:ctrlPr>
                                <a:rPr lang="en-US" sz="2800" i="1">
                                  <a:latin typeface="Cambria Math" panose="02040503050406030204" pitchFamily="18" charset="0"/>
                                </a:rPr>
                              </m:ctrlPr>
                            </m:sSubPr>
                            <m:e>
                              <m:r>
                                <a:rPr lang="en-IN" sz="2800">
                                  <a:latin typeface="Cambria Math" panose="02040503050406030204" pitchFamily="18" charset="0"/>
                                </a:rPr>
                                <m:t>𝑛</m:t>
                              </m:r>
                            </m:e>
                            <m:sub>
                              <m:r>
                                <a:rPr lang="en-IN" sz="2800">
                                  <a:latin typeface="Cambria Math" panose="02040503050406030204" pitchFamily="18" charset="0"/>
                                </a:rPr>
                                <m:t>𝑖</m:t>
                              </m:r>
                            </m:sub>
                          </m:sSub>
                        </m:e>
                        <m:sup>
                          <m:r>
                            <a:rPr lang="en-IN" sz="2800">
                              <a:latin typeface="Cambria Math" panose="02040503050406030204" pitchFamily="18" charset="0"/>
                            </a:rPr>
                            <m:t>2</m:t>
                          </m:r>
                        </m:sup>
                      </m:sSup>
                    </m:oMath>
                  </m:oMathPara>
                </a14:m>
                <a:endParaRPr lang="en-US" dirty="0"/>
              </a:p>
              <a:p>
                <a:endParaRPr lang="en-IN" sz="2400" dirty="0"/>
              </a:p>
              <a:p>
                <a:endParaRPr lang="en-IN" sz="2400" dirty="0" smtClean="0"/>
              </a:p>
              <a:p>
                <a:r>
                  <a:rPr lang="en-IN" sz="2400" dirty="0" smtClean="0"/>
                  <a:t>where </a:t>
                </a:r>
                <a:r>
                  <a:rPr lang="en-IN" sz="2400" dirty="0" err="1"/>
                  <a:t>n</a:t>
                </a:r>
                <a:r>
                  <a:rPr lang="en-IN" sz="2400" baseline="-25000" dirty="0" err="1"/>
                  <a:t>i</a:t>
                </a:r>
                <a:r>
                  <a:rPr lang="en-IN" sz="2400" dirty="0"/>
                  <a:t> is the intrinsic carrier concentration and n</a:t>
                </a:r>
                <a:r>
                  <a:rPr lang="en-IN" sz="2400" baseline="-25000" dirty="0"/>
                  <a:t>0</a:t>
                </a:r>
                <a:r>
                  <a:rPr lang="en-IN" sz="2400" dirty="0"/>
                  <a:t> and p</a:t>
                </a:r>
                <a:r>
                  <a:rPr lang="en-IN" sz="2400" baseline="-25000" dirty="0"/>
                  <a:t>0</a:t>
                </a:r>
                <a:r>
                  <a:rPr lang="en-IN" sz="2400" dirty="0"/>
                  <a:t> are the electron and hole equilibrium carrier concentrations.</a:t>
                </a:r>
                <a:endParaRPr lang="en-US" sz="2400" dirty="0"/>
              </a:p>
              <a:p>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l="-1111" t="-13475" r="-741" b="-317021"/>
                </a:stretch>
              </a:blipFill>
            </p:spPr>
            <p:txBody>
              <a:bodyPr/>
              <a:lstStyle/>
              <a:p>
                <a:r>
                  <a:rPr lang="en-US">
                    <a:noFill/>
                  </a:rPr>
                  <a:t> </a:t>
                </a:r>
              </a:p>
            </p:txBody>
          </p:sp>
        </mc:Fallback>
      </mc:AlternateContent>
    </p:spTree>
    <p:extLst>
      <p:ext uri="{BB962C8B-B14F-4D97-AF65-F5344CB8AC3E}">
        <p14:creationId xmlns:p14="http://schemas.microsoft.com/office/powerpoint/2010/main" val="3512993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sz="2400" dirty="0"/>
              <a:t>The Pauli Exclusion Principle does not allow the electron energy levels to be the same so that one obtains a set of closely spaced energy levels, forming an energy band. </a:t>
            </a:r>
            <a:endParaRPr lang="en-IN" sz="2400" dirty="0" smtClean="0"/>
          </a:p>
          <a:p>
            <a:endParaRPr lang="en-IN" sz="2400" dirty="0"/>
          </a:p>
          <a:p>
            <a:r>
              <a:rPr lang="en-IN" sz="2400" dirty="0" smtClean="0"/>
              <a:t>The </a:t>
            </a:r>
            <a:r>
              <a:rPr lang="en-IN" sz="2400" dirty="0"/>
              <a:t>energy band model is crucial to any detailed treatment of semiconductor devices. </a:t>
            </a:r>
            <a:endParaRPr lang="en-IN" sz="2400" dirty="0" smtClean="0"/>
          </a:p>
          <a:p>
            <a:endParaRPr lang="en-IN" sz="2400" dirty="0"/>
          </a:p>
          <a:p>
            <a:r>
              <a:rPr lang="en-IN" sz="2400" dirty="0" smtClean="0"/>
              <a:t>It </a:t>
            </a:r>
            <a:r>
              <a:rPr lang="en-IN" sz="2400" dirty="0"/>
              <a:t>provides the framework needed to understand the concept of an energy bandgap and that of conduction in an almost filled band as described by the empty states.</a:t>
            </a:r>
            <a:endParaRPr lang="en-US" sz="2400" dirty="0"/>
          </a:p>
        </p:txBody>
      </p:sp>
    </p:spTree>
    <p:extLst>
      <p:ext uri="{BB962C8B-B14F-4D97-AF65-F5344CB8AC3E}">
        <p14:creationId xmlns:p14="http://schemas.microsoft.com/office/powerpoint/2010/main" val="4323975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563033" y="1352233"/>
                <a:ext cx="8229600" cy="858420"/>
              </a:xfrm>
            </p:spPr>
            <p:txBody>
              <a:bodyPr/>
              <a:lstStyle/>
              <a:p>
                <a:r>
                  <a:rPr lang="en-IN" sz="2400" dirty="0"/>
                  <a:t>Using the Law of Mass Action above, the majority and minority carrier concentrations are given as</a:t>
                </a:r>
                <a:r>
                  <a:rPr lang="en-IN" sz="2400" dirty="0" smtClean="0"/>
                  <a:t>:</a:t>
                </a:r>
              </a:p>
              <a:p>
                <a:endParaRPr lang="en-US" sz="2400" dirty="0"/>
              </a:p>
              <a:p>
                <a:r>
                  <a:rPr lang="en-IN" sz="2400" dirty="0"/>
                  <a:t> </a:t>
                </a:r>
                <a:r>
                  <a:rPr lang="en-IN" sz="2800" dirty="0"/>
                  <a:t>n-type: n</a:t>
                </a:r>
                <a:r>
                  <a:rPr lang="en-IN" sz="2800" baseline="-25000" dirty="0"/>
                  <a:t>0</a:t>
                </a:r>
                <a:r>
                  <a:rPr lang="en-IN" sz="2800" dirty="0"/>
                  <a:t>=N</a:t>
                </a:r>
                <a:r>
                  <a:rPr lang="en-IN" sz="2800" baseline="-25000" dirty="0"/>
                  <a:t>D</a:t>
                </a:r>
                <a:r>
                  <a:rPr lang="en-IN" sz="2800" dirty="0"/>
                  <a:t>,   </a:t>
                </a:r>
                <a14:m>
                  <m:oMath xmlns:m="http://schemas.openxmlformats.org/officeDocument/2006/math">
                    <m:sSub>
                      <m:sSubPr>
                        <m:ctrlPr>
                          <a:rPr lang="en-US" sz="2800" i="1">
                            <a:latin typeface="Cambria Math" panose="02040503050406030204" pitchFamily="18" charset="0"/>
                          </a:rPr>
                        </m:ctrlPr>
                      </m:sSubPr>
                      <m:e>
                        <m:r>
                          <a:rPr lang="en-IN" sz="2800">
                            <a:latin typeface="Cambria Math" panose="02040503050406030204" pitchFamily="18" charset="0"/>
                          </a:rPr>
                          <m:t>𝑝</m:t>
                        </m:r>
                      </m:e>
                      <m:sub>
                        <m:r>
                          <a:rPr lang="en-IN" sz="2800">
                            <a:latin typeface="Cambria Math" panose="02040503050406030204" pitchFamily="18" charset="0"/>
                          </a:rPr>
                          <m:t>0</m:t>
                        </m:r>
                      </m:sub>
                    </m:sSub>
                    <m:r>
                      <a:rPr lang="en-IN" sz="2800">
                        <a:latin typeface="Cambria Math" panose="02040503050406030204" pitchFamily="18" charset="0"/>
                      </a:rPr>
                      <m:t>=</m:t>
                    </m:r>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sSub>
                              <m:sSubPr>
                                <m:ctrlPr>
                                  <a:rPr lang="en-US" sz="2800" i="1">
                                    <a:latin typeface="Cambria Math" panose="02040503050406030204" pitchFamily="18" charset="0"/>
                                  </a:rPr>
                                </m:ctrlPr>
                              </m:sSubPr>
                              <m:e>
                                <m:r>
                                  <a:rPr lang="en-IN" sz="2800">
                                    <a:latin typeface="Cambria Math" panose="02040503050406030204" pitchFamily="18" charset="0"/>
                                  </a:rPr>
                                  <m:t>𝑛</m:t>
                                </m:r>
                              </m:e>
                              <m:sub>
                                <m:r>
                                  <a:rPr lang="en-IN" sz="2800">
                                    <a:latin typeface="Cambria Math" panose="02040503050406030204" pitchFamily="18" charset="0"/>
                                  </a:rPr>
                                  <m:t>𝑖</m:t>
                                </m:r>
                              </m:sub>
                            </m:sSub>
                          </m:e>
                          <m:sup>
                            <m:r>
                              <a:rPr lang="en-IN" sz="2800">
                                <a:latin typeface="Cambria Math" panose="02040503050406030204" pitchFamily="18" charset="0"/>
                              </a:rPr>
                              <m:t>2</m:t>
                            </m:r>
                          </m:sup>
                        </m:sSup>
                      </m:num>
                      <m:den>
                        <m:sSub>
                          <m:sSubPr>
                            <m:ctrlPr>
                              <a:rPr lang="en-US" sz="2800" i="1">
                                <a:latin typeface="Cambria Math" panose="02040503050406030204" pitchFamily="18" charset="0"/>
                              </a:rPr>
                            </m:ctrlPr>
                          </m:sSubPr>
                          <m:e>
                            <m:r>
                              <a:rPr lang="en-IN" sz="2800">
                                <a:latin typeface="Cambria Math" panose="02040503050406030204" pitchFamily="18" charset="0"/>
                              </a:rPr>
                              <m:t>𝑁</m:t>
                            </m:r>
                          </m:e>
                          <m:sub>
                            <m:r>
                              <a:rPr lang="en-IN" sz="2800">
                                <a:latin typeface="Cambria Math" panose="02040503050406030204" pitchFamily="18" charset="0"/>
                              </a:rPr>
                              <m:t>𝐷</m:t>
                            </m:r>
                          </m:sub>
                        </m:sSub>
                      </m:den>
                    </m:f>
                  </m:oMath>
                </a14:m>
                <a:endParaRPr lang="en-US" sz="2800" dirty="0" smtClean="0"/>
              </a:p>
              <a:p>
                <a:endParaRPr lang="en-US" sz="2800" dirty="0"/>
              </a:p>
              <a:p>
                <a:r>
                  <a:rPr lang="en-IN" sz="2800" dirty="0"/>
                  <a:t> p-type: p</a:t>
                </a:r>
                <a:r>
                  <a:rPr lang="en-IN" sz="2800" baseline="-25000" dirty="0"/>
                  <a:t>0</a:t>
                </a:r>
                <a:r>
                  <a:rPr lang="en-IN" sz="2800" dirty="0"/>
                  <a:t>=N</a:t>
                </a:r>
                <a:r>
                  <a:rPr lang="en-IN" sz="2800" baseline="-25000" dirty="0"/>
                  <a:t>A</a:t>
                </a:r>
                <a:r>
                  <a:rPr lang="en-IN" sz="2800" dirty="0"/>
                  <a:t>,                           </a:t>
                </a:r>
                <a:endParaRPr lang="en-US" sz="2800" dirty="0"/>
              </a:p>
              <a:p>
                <a:endParaRPr lang="en-US" sz="2800" dirty="0" smtClean="0"/>
              </a:p>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IN" sz="2800">
                              <a:latin typeface="Cambria Math" panose="02040503050406030204" pitchFamily="18" charset="0"/>
                            </a:rPr>
                            <m:t>𝑛</m:t>
                          </m:r>
                        </m:e>
                        <m:sub>
                          <m:r>
                            <a:rPr lang="en-IN" sz="2800">
                              <a:latin typeface="Cambria Math" panose="02040503050406030204" pitchFamily="18" charset="0"/>
                            </a:rPr>
                            <m:t>0</m:t>
                          </m:r>
                        </m:sub>
                      </m:sSub>
                      <m:r>
                        <a:rPr lang="en-IN" sz="2800">
                          <a:latin typeface="Cambria Math" panose="02040503050406030204" pitchFamily="18" charset="0"/>
                        </a:rPr>
                        <m:t>=</m:t>
                      </m:r>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sSub>
                                <m:sSubPr>
                                  <m:ctrlPr>
                                    <a:rPr lang="en-US" sz="2800" i="1">
                                      <a:latin typeface="Cambria Math" panose="02040503050406030204" pitchFamily="18" charset="0"/>
                                    </a:rPr>
                                  </m:ctrlPr>
                                </m:sSubPr>
                                <m:e>
                                  <m:r>
                                    <a:rPr lang="en-IN" sz="2800">
                                      <a:latin typeface="Cambria Math" panose="02040503050406030204" pitchFamily="18" charset="0"/>
                                    </a:rPr>
                                    <m:t>𝑛</m:t>
                                  </m:r>
                                </m:e>
                                <m:sub>
                                  <m:r>
                                    <a:rPr lang="en-IN" sz="2800">
                                      <a:latin typeface="Cambria Math" panose="02040503050406030204" pitchFamily="18" charset="0"/>
                                    </a:rPr>
                                    <m:t>𝑖</m:t>
                                  </m:r>
                                </m:sub>
                              </m:sSub>
                            </m:e>
                            <m:sup>
                              <m:r>
                                <a:rPr lang="en-IN" sz="2800">
                                  <a:latin typeface="Cambria Math" panose="02040503050406030204" pitchFamily="18" charset="0"/>
                                </a:rPr>
                                <m:t>2</m:t>
                              </m:r>
                            </m:sup>
                          </m:sSup>
                        </m:num>
                        <m:den>
                          <m:sSub>
                            <m:sSubPr>
                              <m:ctrlPr>
                                <a:rPr lang="en-US" sz="2800" i="1">
                                  <a:latin typeface="Cambria Math" panose="02040503050406030204" pitchFamily="18" charset="0"/>
                                </a:rPr>
                              </m:ctrlPr>
                            </m:sSubPr>
                            <m:e>
                              <m:r>
                                <a:rPr lang="en-IN" sz="2800">
                                  <a:latin typeface="Cambria Math" panose="02040503050406030204" pitchFamily="18" charset="0"/>
                                </a:rPr>
                                <m:t>𝑁</m:t>
                              </m:r>
                            </m:e>
                            <m:sub>
                              <m:r>
                                <a:rPr lang="en-IN" sz="2800">
                                  <a:latin typeface="Cambria Math" panose="02040503050406030204" pitchFamily="18" charset="0"/>
                                </a:rPr>
                                <m:t>𝐴</m:t>
                              </m:r>
                            </m:sub>
                          </m:sSub>
                        </m:den>
                      </m:f>
                    </m:oMath>
                  </m:oMathPara>
                </a14:m>
                <a:endParaRPr lang="en-US" sz="2400" dirty="0" smtClean="0"/>
              </a:p>
              <a:p>
                <a:endParaRPr lang="en-US" sz="2400" dirty="0"/>
              </a:p>
              <a:p>
                <a:r>
                  <a:rPr lang="en-IN" sz="2400" dirty="0"/>
                  <a:t>where N</a:t>
                </a:r>
                <a:r>
                  <a:rPr lang="en-IN" sz="2400" baseline="-25000" dirty="0"/>
                  <a:t>D</a:t>
                </a:r>
                <a:r>
                  <a:rPr lang="en-IN" sz="2400" dirty="0"/>
                  <a:t> is the concentration of donor atoms and N</a:t>
                </a:r>
                <a:r>
                  <a:rPr lang="en-IN" sz="2400" baseline="-25000" dirty="0"/>
                  <a:t>A</a:t>
                </a:r>
                <a:r>
                  <a:rPr lang="en-IN" sz="2400" dirty="0"/>
                  <a:t> is the concentration of acceptor atoms.</a:t>
                </a:r>
                <a:endParaRPr lang="en-US" sz="2400"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563033" y="1352233"/>
                <a:ext cx="8229600" cy="858420"/>
              </a:xfrm>
              <a:blipFill>
                <a:blip r:embed="rId2"/>
                <a:stretch>
                  <a:fillRect l="-1111" t="-13475" b="-478723"/>
                </a:stretch>
              </a:blipFill>
            </p:spPr>
            <p:txBody>
              <a:bodyPr/>
              <a:lstStyle/>
              <a:p>
                <a:r>
                  <a:rPr lang="en-US">
                    <a:noFill/>
                  </a:rPr>
                  <a:t> </a:t>
                </a:r>
              </a:p>
            </p:txBody>
          </p:sp>
        </mc:Fallback>
      </mc:AlternateContent>
    </p:spTree>
    <p:extLst>
      <p:ext uri="{BB962C8B-B14F-4D97-AF65-F5344CB8AC3E}">
        <p14:creationId xmlns:p14="http://schemas.microsoft.com/office/powerpoint/2010/main" val="2999434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sz="2400" dirty="0"/>
              <a:t>The above equations show that the number of minority carriers decreases as the doping level increases. </a:t>
            </a:r>
            <a:endParaRPr lang="en-IN" sz="2400" dirty="0" smtClean="0"/>
          </a:p>
          <a:p>
            <a:endParaRPr lang="en-IN" sz="2400" dirty="0"/>
          </a:p>
          <a:p>
            <a:r>
              <a:rPr lang="en-IN" sz="2400" dirty="0" smtClean="0"/>
              <a:t>For </a:t>
            </a:r>
            <a:r>
              <a:rPr lang="en-IN" sz="2400" dirty="0"/>
              <a:t>example, in n-type material, some of the extra electrons added by doping the material will occupy the empty spots (i.e., holes) in the valence band, thus lowering the number of holes.</a:t>
            </a:r>
            <a:endParaRPr lang="en-US" sz="2400" dirty="0"/>
          </a:p>
        </p:txBody>
      </p:sp>
    </p:spTree>
    <p:extLst>
      <p:ext uri="{BB962C8B-B14F-4D97-AF65-F5344CB8AC3E}">
        <p14:creationId xmlns:p14="http://schemas.microsoft.com/office/powerpoint/2010/main" val="2390718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sz="2400" dirty="0"/>
              <a:t>The above equations show that the number of minority carriers decreases as the doping level increases. </a:t>
            </a:r>
            <a:endParaRPr lang="en-IN" sz="2400" dirty="0" smtClean="0"/>
          </a:p>
          <a:p>
            <a:endParaRPr lang="en-IN" sz="2400" dirty="0"/>
          </a:p>
          <a:p>
            <a:r>
              <a:rPr lang="en-IN" sz="2400" dirty="0" smtClean="0"/>
              <a:t>For </a:t>
            </a:r>
            <a:r>
              <a:rPr lang="en-IN" sz="2400" dirty="0"/>
              <a:t>example, in n-type material, some of the extra electrons added by doping the material will occupy the empty spots (i.e., holes) in the valence band, thus lowering the number of holes.</a:t>
            </a:r>
            <a:endParaRPr lang="en-US" sz="2400" dirty="0"/>
          </a:p>
          <a:p>
            <a:endParaRPr lang="en-US" sz="2400" dirty="0"/>
          </a:p>
        </p:txBody>
      </p:sp>
    </p:spTree>
    <p:extLst>
      <p:ext uri="{BB962C8B-B14F-4D97-AF65-F5344CB8AC3E}">
        <p14:creationId xmlns:p14="http://schemas.microsoft.com/office/powerpoint/2010/main" val="3233866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Theory of p-n junction</a:t>
            </a:r>
          </a:p>
        </p:txBody>
      </p:sp>
      <p:sp>
        <p:nvSpPr>
          <p:cNvPr id="3" name="Text Placeholder 2"/>
          <p:cNvSpPr>
            <a:spLocks noGrp="1"/>
          </p:cNvSpPr>
          <p:nvPr>
            <p:ph type="body" idx="1"/>
          </p:nvPr>
        </p:nvSpPr>
        <p:spPr>
          <a:xfrm>
            <a:off x="563033" y="1657916"/>
            <a:ext cx="8229600" cy="858420"/>
          </a:xfrm>
        </p:spPr>
        <p:txBody>
          <a:bodyPr/>
          <a:lstStyle/>
          <a:p>
            <a:r>
              <a:rPr lang="en-US" sz="2400" dirty="0"/>
              <a:t>A p-n junction is an interface or a boundary between two semiconductor material types, namely the p-type and the n-type, inside a semiconductor.</a:t>
            </a:r>
          </a:p>
        </p:txBody>
      </p:sp>
      <p:pic>
        <p:nvPicPr>
          <p:cNvPr id="4" name="Picture 3" descr="C:\Users\ayadav\AppData\Local\Microsoft\Windows\INetCache\Content.MSO\F55B4CA1.tmp"/>
          <p:cNvPicPr/>
          <p:nvPr/>
        </p:nvPicPr>
        <p:blipFill rotWithShape="1">
          <a:blip r:embed="rId2">
            <a:extLst>
              <a:ext uri="{28A0092B-C50C-407E-A947-70E740481C1C}">
                <a14:useLocalDpi xmlns:a14="http://schemas.microsoft.com/office/drawing/2010/main" val="0"/>
              </a:ext>
            </a:extLst>
          </a:blip>
          <a:srcRect b="24647"/>
          <a:stretch/>
        </p:blipFill>
        <p:spPr bwMode="auto">
          <a:xfrm>
            <a:off x="2308724" y="2986678"/>
            <a:ext cx="4483962" cy="270872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94577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3033" y="1391422"/>
            <a:ext cx="8229600" cy="858420"/>
          </a:xfrm>
        </p:spPr>
        <p:txBody>
          <a:bodyPr/>
          <a:lstStyle/>
          <a:p>
            <a:r>
              <a:rPr lang="en-US" sz="2400" dirty="0"/>
              <a:t>Since the n-type region has a high electron concentration and the p-type a high hole concentration, electrons diffuse from the n-type side to the p-type side. </a:t>
            </a:r>
            <a:endParaRPr lang="en-US" sz="2400" dirty="0" smtClean="0"/>
          </a:p>
          <a:p>
            <a:endParaRPr lang="en-US" sz="2400" dirty="0"/>
          </a:p>
          <a:p>
            <a:r>
              <a:rPr lang="en-US" sz="2400" dirty="0" smtClean="0"/>
              <a:t>Similarly</a:t>
            </a:r>
            <a:r>
              <a:rPr lang="en-US" sz="2400" dirty="0"/>
              <a:t>, holes flow by diffusion from the p-type side to the n-type side. </a:t>
            </a:r>
            <a:endParaRPr lang="en-US" sz="2400" dirty="0" smtClean="0"/>
          </a:p>
          <a:p>
            <a:endParaRPr lang="en-US" sz="2400" dirty="0"/>
          </a:p>
          <a:p>
            <a:r>
              <a:rPr lang="en-US" sz="2400" dirty="0" smtClean="0"/>
              <a:t>If </a:t>
            </a:r>
            <a:r>
              <a:rPr lang="en-US" sz="2400" dirty="0"/>
              <a:t>the electrons and holes were not charged, this diffusion process would continue until the concentration of electrons and holes on the two sides were the same, as happens if two gasses come into contact with each other. </a:t>
            </a:r>
          </a:p>
        </p:txBody>
      </p:sp>
    </p:spTree>
    <p:extLst>
      <p:ext uri="{BB962C8B-B14F-4D97-AF65-F5344CB8AC3E}">
        <p14:creationId xmlns:p14="http://schemas.microsoft.com/office/powerpoint/2010/main" val="2009585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sz="2400" dirty="0"/>
              <a:t>However, in a p-n junction, when the electrons and holes move to the other side of the junction, they leave behind exposed charges on dopant atom sites, which are fixed in the crystal lattice and are unable to move. On the n-type side, positive ion cores are exposed</a:t>
            </a:r>
            <a:r>
              <a:rPr lang="en-US" sz="2400" dirty="0" smtClean="0"/>
              <a:t>.</a:t>
            </a:r>
          </a:p>
          <a:p>
            <a:endParaRPr lang="en-US" sz="2400" dirty="0"/>
          </a:p>
          <a:p>
            <a:r>
              <a:rPr lang="en-US" sz="2400" dirty="0" smtClean="0"/>
              <a:t>On </a:t>
            </a:r>
            <a:r>
              <a:rPr lang="en-US" sz="2400" dirty="0"/>
              <a:t>the p-type side, negative ion cores are exposed. </a:t>
            </a:r>
          </a:p>
          <a:p>
            <a:endParaRPr lang="en-US" dirty="0"/>
          </a:p>
        </p:txBody>
      </p:sp>
    </p:spTree>
    <p:extLst>
      <p:ext uri="{BB962C8B-B14F-4D97-AF65-F5344CB8AC3E}">
        <p14:creationId xmlns:p14="http://schemas.microsoft.com/office/powerpoint/2010/main" val="1346185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3033" y="1535113"/>
            <a:ext cx="8229600" cy="858420"/>
          </a:xfrm>
        </p:spPr>
        <p:txBody>
          <a:bodyPr/>
          <a:lstStyle/>
          <a:p>
            <a:r>
              <a:rPr lang="en-US" sz="2400" dirty="0"/>
              <a:t>An electric field E forms between the positive ion cores in the n-type material and negative ion cores in the p-type material. </a:t>
            </a:r>
            <a:endParaRPr lang="en-US" sz="2400" dirty="0" smtClean="0"/>
          </a:p>
          <a:p>
            <a:endParaRPr lang="en-US" sz="2400" dirty="0"/>
          </a:p>
          <a:p>
            <a:r>
              <a:rPr lang="en-US" sz="2400" dirty="0" smtClean="0"/>
              <a:t>This </a:t>
            </a:r>
            <a:r>
              <a:rPr lang="en-US" sz="2400" dirty="0"/>
              <a:t>region is called the "depletion region" since the electric field quickly sweeps free carriers out, hence the region is depleted of free carriers. </a:t>
            </a:r>
            <a:endParaRPr lang="en-US" sz="2400" dirty="0" smtClean="0"/>
          </a:p>
          <a:p>
            <a:endParaRPr lang="en-US" sz="2400" dirty="0"/>
          </a:p>
          <a:p>
            <a:r>
              <a:rPr lang="en-US" sz="2400" dirty="0"/>
              <a:t>A "built-in" potential </a:t>
            </a:r>
            <a:r>
              <a:rPr lang="en-US" sz="2400" dirty="0" err="1"/>
              <a:t>V</a:t>
            </a:r>
            <a:r>
              <a:rPr lang="en-US" sz="2400" baseline="-25000" dirty="0" err="1"/>
              <a:t>bi</a:t>
            </a:r>
            <a:r>
              <a:rPr lang="en-US" sz="2400" dirty="0"/>
              <a:t> is formed at the junction due to E. </a:t>
            </a:r>
          </a:p>
          <a:p>
            <a:endParaRPr lang="en-US" sz="2400" dirty="0" smtClean="0"/>
          </a:p>
        </p:txBody>
      </p:sp>
    </p:spTree>
    <p:extLst>
      <p:ext uri="{BB962C8B-B14F-4D97-AF65-F5344CB8AC3E}">
        <p14:creationId xmlns:p14="http://schemas.microsoft.com/office/powerpoint/2010/main" val="4174819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3033" y="1221605"/>
            <a:ext cx="8229600" cy="858420"/>
          </a:xfrm>
        </p:spPr>
        <p:txBody>
          <a:bodyPr/>
          <a:lstStyle/>
          <a:p>
            <a:r>
              <a:rPr lang="en-US" sz="2400" dirty="0" smtClean="0"/>
              <a:t>For </a:t>
            </a:r>
            <a:r>
              <a:rPr lang="en-US" sz="2400" dirty="0"/>
              <a:t>every electrons that diffuses across the junction and combines with a hole, a positive charge is left in the n region and a negative charge is created in the p region, forming a barrier potential. </a:t>
            </a:r>
            <a:endParaRPr lang="en-US" sz="2400" dirty="0" smtClean="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a:p>
          <a:p>
            <a:r>
              <a:rPr lang="en-US" sz="2400" dirty="0" smtClean="0"/>
              <a:t>This </a:t>
            </a:r>
            <a:r>
              <a:rPr lang="en-US" sz="2400" dirty="0"/>
              <a:t>action continues until the potential of the barrier repels further diffusion. </a:t>
            </a:r>
            <a:endParaRPr lang="en-US" sz="2400" dirty="0" smtClean="0"/>
          </a:p>
          <a:p>
            <a:endParaRPr lang="en-US" sz="2400" dirty="0"/>
          </a:p>
          <a:p>
            <a:r>
              <a:rPr lang="en-US" sz="2400" dirty="0" smtClean="0"/>
              <a:t>The </a:t>
            </a:r>
            <a:r>
              <a:rPr lang="en-US" sz="2400" dirty="0"/>
              <a:t>blue arrows between the positive and negative charges in the depletion region represent the electric field.</a:t>
            </a:r>
          </a:p>
          <a:p>
            <a:endParaRPr lang="en-US" sz="2400" dirty="0"/>
          </a:p>
        </p:txBody>
      </p:sp>
      <p:pic>
        <p:nvPicPr>
          <p:cNvPr id="4" name="Picture 3" descr="What is PN Junction - The Engineering Knowledge"/>
          <p:cNvPicPr/>
          <p:nvPr/>
        </p:nvPicPr>
        <p:blipFill rotWithShape="1">
          <a:blip r:embed="rId2">
            <a:extLst>
              <a:ext uri="{28A0092B-C50C-407E-A947-70E740481C1C}">
                <a14:useLocalDpi xmlns:a14="http://schemas.microsoft.com/office/drawing/2010/main" val="0"/>
              </a:ext>
            </a:extLst>
          </a:blip>
          <a:srcRect l="14844" t="12563" r="7985" b="32484"/>
          <a:stretch/>
        </p:blipFill>
        <p:spPr bwMode="auto">
          <a:xfrm>
            <a:off x="2403566" y="2325189"/>
            <a:ext cx="3984170" cy="22666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33648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P-N Junction Formula</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563033" y="1964323"/>
                <a:ext cx="8229600" cy="858420"/>
              </a:xfrm>
            </p:spPr>
            <p:txBody>
              <a:bodyPr/>
              <a:lstStyle/>
              <a:p>
                <a:r>
                  <a:rPr lang="en-US" sz="2400" dirty="0"/>
                  <a:t>The formula used in the p-n junction depends upon the built-in potential difference created by the electric field is given as</a:t>
                </a:r>
                <a:r>
                  <a:rPr lang="en-US" sz="2400" dirty="0" smtClean="0"/>
                  <a:t>:</a:t>
                </a:r>
              </a:p>
              <a:p>
                <a:endParaRPr lang="en-US" sz="2400" dirty="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𝑉</m:t>
                          </m:r>
                        </m:e>
                        <m:sub>
                          <m:r>
                            <a:rPr lang="en-US">
                              <a:latin typeface="Cambria Math" panose="02040503050406030204" pitchFamily="18" charset="0"/>
                            </a:rPr>
                            <m:t>𝑏𝑖</m:t>
                          </m:r>
                        </m:sub>
                      </m:sSub>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𝑘𝑇</m:t>
                          </m:r>
                        </m:num>
                        <m:den>
                          <m:r>
                            <a:rPr lang="en-US">
                              <a:latin typeface="Cambria Math" panose="02040503050406030204" pitchFamily="18" charset="0"/>
                            </a:rPr>
                            <m:t>𝑞</m:t>
                          </m:r>
                        </m:den>
                      </m:f>
                      <m:r>
                        <m:rPr>
                          <m:sty m:val="p"/>
                        </m:rPr>
                        <a:rPr lang="en-US">
                          <a:latin typeface="Cambria Math" panose="02040503050406030204" pitchFamily="18" charset="0"/>
                        </a:rPr>
                        <m:t>ln</m:t>
                      </m:r>
                      <m:r>
                        <a:rPr lang="en-US">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a:latin typeface="Cambria Math" panose="02040503050406030204" pitchFamily="18" charset="0"/>
                                </a:rPr>
                                <m:t>𝑁</m:t>
                              </m:r>
                            </m:e>
                            <m:sub>
                              <m:r>
                                <a:rPr lang="en-US">
                                  <a:latin typeface="Cambria Math" panose="02040503050406030204" pitchFamily="18" charset="0"/>
                                </a:rPr>
                                <m:t>𝐷</m:t>
                              </m:r>
                              <m:r>
                                <a:rPr lang="en-US">
                                  <a:latin typeface="Cambria Math" panose="02040503050406030204" pitchFamily="18" charset="0"/>
                                </a:rPr>
                                <m:t> </m:t>
                              </m:r>
                            </m:sub>
                          </m:sSub>
                          <m:sSub>
                            <m:sSubPr>
                              <m:ctrlPr>
                                <a:rPr lang="en-US" i="1">
                                  <a:latin typeface="Cambria Math" panose="02040503050406030204" pitchFamily="18" charset="0"/>
                                </a:rPr>
                              </m:ctrlPr>
                            </m:sSubPr>
                            <m:e>
                              <m:r>
                                <a:rPr lang="en-US">
                                  <a:latin typeface="Cambria Math" panose="02040503050406030204" pitchFamily="18" charset="0"/>
                                </a:rPr>
                                <m:t>𝑁</m:t>
                              </m:r>
                            </m:e>
                            <m:sub>
                              <m:r>
                                <a:rPr lang="en-US">
                                  <a:latin typeface="Cambria Math" panose="02040503050406030204" pitchFamily="18" charset="0"/>
                                </a:rPr>
                                <m:t>𝐴</m:t>
                              </m:r>
                            </m:sub>
                          </m:sSub>
                        </m:num>
                        <m:den>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a:latin typeface="Cambria Math" panose="02040503050406030204" pitchFamily="18" charset="0"/>
                                    </a:rPr>
                                    <m:t>𝑛</m:t>
                                  </m:r>
                                </m:e>
                                <m:sub>
                                  <m:r>
                                    <a:rPr lang="en-US">
                                      <a:latin typeface="Cambria Math" panose="02040503050406030204" pitchFamily="18" charset="0"/>
                                    </a:rPr>
                                    <m:t>𝑖</m:t>
                                  </m:r>
                                </m:sub>
                              </m:sSub>
                            </m:e>
                            <m:sup>
                              <m:r>
                                <a:rPr lang="en-US">
                                  <a:latin typeface="Cambria Math" panose="02040503050406030204" pitchFamily="18" charset="0"/>
                                </a:rPr>
                                <m:t>2</m:t>
                              </m:r>
                            </m:sup>
                          </m:sSup>
                        </m:den>
                      </m:f>
                      <m:r>
                        <a:rPr lang="en-US">
                          <a:latin typeface="Cambria Math" panose="02040503050406030204" pitchFamily="18" charset="0"/>
                        </a:rPr>
                        <m:t>)</m:t>
                      </m:r>
                    </m:oMath>
                  </m:oMathPara>
                </a14:m>
                <a:endParaRPr lang="en-US" dirty="0" smtClean="0"/>
              </a:p>
              <a:p>
                <a:endParaRPr lang="en-US" dirty="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𝑉</m:t>
                          </m:r>
                        </m:e>
                        <m:sub>
                          <m:r>
                            <a:rPr lang="en-US">
                              <a:latin typeface="Cambria Math" panose="02040503050406030204" pitchFamily="18" charset="0"/>
                            </a:rPr>
                            <m:t>𝑏𝑖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𝑉</m:t>
                          </m:r>
                        </m:e>
                        <m:sub>
                          <m:r>
                            <a:rPr lang="en-US">
                              <a:latin typeface="Cambria Math" panose="02040503050406030204" pitchFamily="18" charset="0"/>
                            </a:rPr>
                            <m:t>𝑇</m:t>
                          </m:r>
                        </m:sub>
                      </m:sSub>
                      <m:r>
                        <m:rPr>
                          <m:sty m:val="p"/>
                        </m:rPr>
                        <a:rPr lang="en-US">
                          <a:latin typeface="Cambria Math" panose="02040503050406030204" pitchFamily="18" charset="0"/>
                        </a:rPr>
                        <m:t>ln</m:t>
                      </m:r>
                      <m:r>
                        <a:rPr lang="en-US">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a:latin typeface="Cambria Math" panose="02040503050406030204" pitchFamily="18" charset="0"/>
                                </a:rPr>
                                <m:t>𝑁</m:t>
                              </m:r>
                            </m:e>
                            <m:sub>
                              <m:r>
                                <a:rPr lang="en-US">
                                  <a:latin typeface="Cambria Math" panose="02040503050406030204" pitchFamily="18" charset="0"/>
                                </a:rPr>
                                <m:t>𝐷</m:t>
                              </m:r>
                              <m:r>
                                <a:rPr lang="en-US">
                                  <a:latin typeface="Cambria Math" panose="02040503050406030204" pitchFamily="18" charset="0"/>
                                </a:rPr>
                                <m:t> </m:t>
                              </m:r>
                            </m:sub>
                          </m:sSub>
                          <m:sSub>
                            <m:sSubPr>
                              <m:ctrlPr>
                                <a:rPr lang="en-US" i="1">
                                  <a:latin typeface="Cambria Math" panose="02040503050406030204" pitchFamily="18" charset="0"/>
                                </a:rPr>
                              </m:ctrlPr>
                            </m:sSubPr>
                            <m:e>
                              <m:r>
                                <a:rPr lang="en-US">
                                  <a:latin typeface="Cambria Math" panose="02040503050406030204" pitchFamily="18" charset="0"/>
                                </a:rPr>
                                <m:t>𝑁</m:t>
                              </m:r>
                            </m:e>
                            <m:sub>
                              <m:r>
                                <a:rPr lang="en-US">
                                  <a:latin typeface="Cambria Math" panose="02040503050406030204" pitchFamily="18" charset="0"/>
                                </a:rPr>
                                <m:t>𝐴</m:t>
                              </m:r>
                            </m:sub>
                          </m:sSub>
                        </m:num>
                        <m:den>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a:latin typeface="Cambria Math" panose="02040503050406030204" pitchFamily="18" charset="0"/>
                                    </a:rPr>
                                    <m:t>𝑛</m:t>
                                  </m:r>
                                </m:e>
                                <m:sub>
                                  <m:r>
                                    <a:rPr lang="en-US">
                                      <a:latin typeface="Cambria Math" panose="02040503050406030204" pitchFamily="18" charset="0"/>
                                    </a:rPr>
                                    <m:t>𝑖</m:t>
                                  </m:r>
                                </m:sub>
                              </m:sSub>
                            </m:e>
                            <m:sup>
                              <m:r>
                                <a:rPr lang="en-US">
                                  <a:latin typeface="Cambria Math" panose="02040503050406030204" pitchFamily="18" charset="0"/>
                                </a:rPr>
                                <m:t>2</m:t>
                              </m:r>
                            </m:sup>
                          </m:sSup>
                        </m:den>
                      </m:f>
                      <m:r>
                        <a:rPr lang="en-US">
                          <a:latin typeface="Cambria Math" panose="02040503050406030204" pitchFamily="18" charset="0"/>
                        </a:rPr>
                        <m:t>)</m:t>
                      </m:r>
                    </m:oMath>
                  </m:oMathPara>
                </a14:m>
                <a:endParaRPr lang="en-US" dirty="0"/>
              </a:p>
              <a:p>
                <a:endParaRPr lang="en-US" sz="2400" dirty="0"/>
              </a:p>
              <a:p>
                <a:r>
                  <a:rPr lang="en-US" sz="2400" dirty="0"/>
                  <a:t>Where, E</a:t>
                </a:r>
                <a:r>
                  <a:rPr lang="en-US" sz="2400" baseline="-25000" dirty="0"/>
                  <a:t>0</a:t>
                </a:r>
                <a:r>
                  <a:rPr lang="en-US" sz="2400" dirty="0"/>
                  <a:t> is the zero bias junction voltage, V</a:t>
                </a:r>
                <a:r>
                  <a:rPr lang="en-US" sz="2400" baseline="-25000" dirty="0"/>
                  <a:t>T</a:t>
                </a:r>
                <a:r>
                  <a:rPr lang="en-US" sz="2400" dirty="0"/>
                  <a:t> is the thermal voltage of 25mV at room temperature, N</a:t>
                </a:r>
                <a:r>
                  <a:rPr lang="en-US" sz="2400" baseline="-25000" dirty="0"/>
                  <a:t>D</a:t>
                </a:r>
                <a:r>
                  <a:rPr lang="en-US" sz="2400" dirty="0"/>
                  <a:t> and N</a:t>
                </a:r>
                <a:r>
                  <a:rPr lang="en-US" sz="2400" baseline="-25000" dirty="0"/>
                  <a:t>A</a:t>
                </a:r>
                <a:r>
                  <a:rPr lang="en-US" sz="2400" dirty="0"/>
                  <a:t> are the impurity concentrations and </a:t>
                </a:r>
                <a:r>
                  <a:rPr lang="en-US" sz="2400" dirty="0" err="1"/>
                  <a:t>n</a:t>
                </a:r>
                <a:r>
                  <a:rPr lang="en-US" sz="2400" baseline="-25000" dirty="0" err="1"/>
                  <a:t>i</a:t>
                </a:r>
                <a:r>
                  <a:rPr lang="en-US" sz="2400" dirty="0"/>
                  <a:t> is the intrinsic concentration.</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563033" y="1964323"/>
                <a:ext cx="8229600" cy="858420"/>
              </a:xfrm>
              <a:blipFill>
                <a:blip r:embed="rId2"/>
                <a:stretch>
                  <a:fillRect l="-1111" t="-13475" r="-444" b="-343262"/>
                </a:stretch>
              </a:blipFill>
            </p:spPr>
            <p:txBody>
              <a:bodyPr/>
              <a:lstStyle/>
              <a:p>
                <a:r>
                  <a:rPr lang="en-US">
                    <a:noFill/>
                  </a:rPr>
                  <a:t> </a:t>
                </a:r>
              </a:p>
            </p:txBody>
          </p:sp>
        </mc:Fallback>
      </mc:AlternateContent>
    </p:spTree>
    <p:extLst>
      <p:ext uri="{BB962C8B-B14F-4D97-AF65-F5344CB8AC3E}">
        <p14:creationId xmlns:p14="http://schemas.microsoft.com/office/powerpoint/2010/main" val="32045847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033" y="691587"/>
            <a:ext cx="8229600" cy="528496"/>
          </a:xfrm>
        </p:spPr>
        <p:txBody>
          <a:bodyPr/>
          <a:lstStyle/>
          <a:p>
            <a:r>
              <a:rPr lang="en-US" dirty="0"/>
              <a:t>Bias in p-n junction</a:t>
            </a:r>
          </a:p>
        </p:txBody>
      </p:sp>
      <p:sp>
        <p:nvSpPr>
          <p:cNvPr id="3" name="Text Placeholder 2"/>
          <p:cNvSpPr>
            <a:spLocks noGrp="1"/>
          </p:cNvSpPr>
          <p:nvPr>
            <p:ph type="body" idx="1"/>
          </p:nvPr>
        </p:nvSpPr>
        <p:spPr>
          <a:xfrm>
            <a:off x="563033" y="1488099"/>
            <a:ext cx="8229600" cy="858420"/>
          </a:xfrm>
        </p:spPr>
        <p:txBody>
          <a:bodyPr/>
          <a:lstStyle/>
          <a:p>
            <a:r>
              <a:rPr lang="en-US" sz="2400" dirty="0"/>
              <a:t>There are two operating regions (n and p) and three possible “biasing” conditions for the standard Junction Diode and these are</a:t>
            </a:r>
            <a:r>
              <a:rPr lang="en-US" sz="2400" dirty="0" smtClean="0"/>
              <a:t>:</a:t>
            </a:r>
          </a:p>
          <a:p>
            <a:endParaRPr lang="en-US" sz="2400" dirty="0"/>
          </a:p>
          <a:p>
            <a:pPr marL="457200" indent="-457200">
              <a:buAutoNum type="arabicPeriod"/>
            </a:pPr>
            <a:r>
              <a:rPr lang="en-US" sz="2400" dirty="0" smtClean="0"/>
              <a:t>Zero </a:t>
            </a:r>
            <a:r>
              <a:rPr lang="en-US" sz="2400" dirty="0"/>
              <a:t>Bias – No external voltage potential is applied to the PN junction </a:t>
            </a:r>
            <a:r>
              <a:rPr lang="en-US" sz="2400" dirty="0" smtClean="0"/>
              <a:t>diode.</a:t>
            </a:r>
          </a:p>
          <a:p>
            <a:pPr marL="457200" indent="-457200">
              <a:buAutoNum type="arabicPeriod"/>
            </a:pPr>
            <a:endParaRPr lang="en-US" sz="2400" dirty="0" smtClean="0"/>
          </a:p>
          <a:p>
            <a:pPr marL="457200" indent="-457200">
              <a:buAutoNum type="arabicPeriod"/>
            </a:pPr>
            <a:r>
              <a:rPr lang="en-US" sz="2400" dirty="0" smtClean="0"/>
              <a:t>Reverse </a:t>
            </a:r>
            <a:r>
              <a:rPr lang="en-US" sz="2400" dirty="0"/>
              <a:t>Bias – The voltage potential is connected negative, (-</a:t>
            </a:r>
            <a:r>
              <a:rPr lang="en-US" sz="2400" dirty="0" err="1"/>
              <a:t>ve</a:t>
            </a:r>
            <a:r>
              <a:rPr lang="en-US" sz="2400" dirty="0"/>
              <a:t>) to the P-type material and positive, (+</a:t>
            </a:r>
            <a:r>
              <a:rPr lang="en-US" sz="2400" dirty="0" err="1"/>
              <a:t>ve</a:t>
            </a:r>
            <a:r>
              <a:rPr lang="en-US" sz="2400" dirty="0"/>
              <a:t>) to the N-type material across the diode which has the effect of Increasing the PN junction diode’s </a:t>
            </a:r>
            <a:r>
              <a:rPr lang="en-US" sz="2400" dirty="0" smtClean="0"/>
              <a:t>width.</a:t>
            </a:r>
          </a:p>
          <a:p>
            <a:pPr marL="457200" indent="-457200">
              <a:buAutoNum type="arabicPeriod"/>
            </a:pPr>
            <a:endParaRPr lang="en-US" sz="2400" dirty="0" smtClean="0"/>
          </a:p>
          <a:p>
            <a:pPr marL="457200" indent="-457200">
              <a:buAutoNum type="arabicPeriod"/>
            </a:pPr>
            <a:r>
              <a:rPr lang="en-US" sz="2400" dirty="0" smtClean="0"/>
              <a:t>Forward </a:t>
            </a:r>
            <a:r>
              <a:rPr lang="en-US" sz="2400" dirty="0"/>
              <a:t>Bias – The voltage potential is connected positive, (+</a:t>
            </a:r>
            <a:r>
              <a:rPr lang="en-US" sz="2400" dirty="0" err="1"/>
              <a:t>ve</a:t>
            </a:r>
            <a:r>
              <a:rPr lang="en-US" sz="2400" dirty="0"/>
              <a:t>) to the P-type material and negative, (-</a:t>
            </a:r>
            <a:r>
              <a:rPr lang="en-US" sz="2400" dirty="0" err="1"/>
              <a:t>ve</a:t>
            </a:r>
            <a:r>
              <a:rPr lang="en-US" sz="2400" dirty="0"/>
              <a:t>) to the N-type material across the diode which has the effect of Decreasing the PN junction diodes width.</a:t>
            </a:r>
          </a:p>
        </p:txBody>
      </p:sp>
    </p:spTree>
    <p:extLst>
      <p:ext uri="{BB962C8B-B14F-4D97-AF65-F5344CB8AC3E}">
        <p14:creationId xmlns:p14="http://schemas.microsoft.com/office/powerpoint/2010/main" val="4102561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Metals, insulators and semiconductors</a:t>
            </a:r>
            <a:r>
              <a:rPr lang="en-US" dirty="0"/>
              <a:t/>
            </a:r>
            <a:br>
              <a:rPr lang="en-US" dirty="0"/>
            </a:br>
            <a:endParaRPr lang="en-US" dirty="0"/>
          </a:p>
        </p:txBody>
      </p:sp>
      <p:sp>
        <p:nvSpPr>
          <p:cNvPr id="3" name="Text Placeholder 2"/>
          <p:cNvSpPr>
            <a:spLocks noGrp="1"/>
          </p:cNvSpPr>
          <p:nvPr>
            <p:ph type="body" idx="1"/>
          </p:nvPr>
        </p:nvSpPr>
        <p:spPr>
          <a:xfrm>
            <a:off x="563033" y="1964323"/>
            <a:ext cx="8229600" cy="858420"/>
          </a:xfrm>
        </p:spPr>
        <p:txBody>
          <a:bodyPr/>
          <a:lstStyle/>
          <a:p>
            <a:r>
              <a:rPr lang="en-IN" sz="2400" dirty="0"/>
              <a:t>Once we know the </a:t>
            </a:r>
            <a:r>
              <a:rPr lang="en-IN" sz="2400" dirty="0" err="1"/>
              <a:t>bandstructure</a:t>
            </a:r>
            <a:r>
              <a:rPr lang="en-IN" sz="2400" dirty="0"/>
              <a:t> of a given material we still need to find out which energy levels are occupied and whether specific bands are empty, partially filled or completely filled. </a:t>
            </a:r>
            <a:endParaRPr lang="en-IN" sz="2400" dirty="0" smtClean="0"/>
          </a:p>
          <a:p>
            <a:endParaRPr lang="en-IN" sz="2400" dirty="0"/>
          </a:p>
          <a:p>
            <a:r>
              <a:rPr lang="en-IN" sz="2400" dirty="0" smtClean="0"/>
              <a:t>Empty </a:t>
            </a:r>
            <a:r>
              <a:rPr lang="en-IN" sz="2400" dirty="0"/>
              <a:t>bands do not contain electrons. Therefore, they are not expected to contribute to the electrical conductivity of the material</a:t>
            </a:r>
            <a:r>
              <a:rPr lang="en-IN" sz="2400" dirty="0" smtClean="0"/>
              <a:t>.</a:t>
            </a:r>
          </a:p>
          <a:p>
            <a:endParaRPr lang="en-IN" sz="2400" dirty="0"/>
          </a:p>
          <a:p>
            <a:r>
              <a:rPr lang="en-IN" sz="2400" dirty="0" smtClean="0"/>
              <a:t>Partially </a:t>
            </a:r>
            <a:r>
              <a:rPr lang="en-IN" sz="2400" dirty="0"/>
              <a:t>filled bands do contain electrons as well as available energy levels at slightly higher energies. </a:t>
            </a:r>
            <a:endParaRPr lang="en-US" sz="2400" dirty="0"/>
          </a:p>
        </p:txBody>
      </p:sp>
    </p:spTree>
    <p:extLst>
      <p:ext uri="{BB962C8B-B14F-4D97-AF65-F5344CB8AC3E}">
        <p14:creationId xmlns:p14="http://schemas.microsoft.com/office/powerpoint/2010/main" val="17660840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Zero Biased Junction Diode</a:t>
            </a:r>
            <a:endParaRPr lang="en-US" dirty="0"/>
          </a:p>
        </p:txBody>
      </p:sp>
      <p:sp>
        <p:nvSpPr>
          <p:cNvPr id="3" name="Text Placeholder 2"/>
          <p:cNvSpPr>
            <a:spLocks noGrp="1"/>
          </p:cNvSpPr>
          <p:nvPr>
            <p:ph type="body" idx="1"/>
          </p:nvPr>
        </p:nvSpPr>
        <p:spPr>
          <a:xfrm>
            <a:off x="563033" y="1894570"/>
            <a:ext cx="8229600" cy="858420"/>
          </a:xfrm>
        </p:spPr>
        <p:txBody>
          <a:bodyPr/>
          <a:lstStyle/>
          <a:p>
            <a:r>
              <a:rPr lang="en-US" sz="2400" dirty="0"/>
              <a:t>When a diode is connected in a Zero Bias condition, no external potential energy is applied to the PN junction. </a:t>
            </a:r>
            <a:endParaRPr lang="en-US" sz="2400" dirty="0" smtClean="0"/>
          </a:p>
          <a:p>
            <a:endParaRPr lang="en-US" sz="2400" dirty="0"/>
          </a:p>
          <a:p>
            <a:r>
              <a:rPr lang="en-US" sz="2400" dirty="0" smtClean="0"/>
              <a:t>However </a:t>
            </a:r>
            <a:r>
              <a:rPr lang="en-US" sz="2400" dirty="0"/>
              <a:t>if the diodes terminals are shorted together, a few holes (majority carriers) in the P-type material with enough energy to overcome the potential barrier will move across the junction against this barrier potential. </a:t>
            </a:r>
            <a:endParaRPr lang="en-US" sz="2400" dirty="0" smtClean="0"/>
          </a:p>
          <a:p>
            <a:endParaRPr lang="en-US" sz="2400" dirty="0"/>
          </a:p>
          <a:p>
            <a:r>
              <a:rPr lang="en-US" sz="2400" dirty="0" smtClean="0"/>
              <a:t>This </a:t>
            </a:r>
            <a:r>
              <a:rPr lang="en-US" sz="2400" dirty="0"/>
              <a:t>is known as the “Forward Current” and is referenced as I</a:t>
            </a:r>
            <a:r>
              <a:rPr lang="en-US" sz="2400" baseline="-25000" dirty="0"/>
              <a:t>F</a:t>
            </a:r>
            <a:r>
              <a:rPr lang="en-US" sz="2400" dirty="0"/>
              <a:t>.</a:t>
            </a:r>
          </a:p>
        </p:txBody>
      </p:sp>
    </p:spTree>
    <p:extLst>
      <p:ext uri="{BB962C8B-B14F-4D97-AF65-F5344CB8AC3E}">
        <p14:creationId xmlns:p14="http://schemas.microsoft.com/office/powerpoint/2010/main" val="2631531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3033" y="986473"/>
            <a:ext cx="8229600" cy="858420"/>
          </a:xfrm>
        </p:spPr>
        <p:txBody>
          <a:bodyPr/>
          <a:lstStyle/>
          <a:p>
            <a:r>
              <a:rPr lang="en-US" sz="2400" dirty="0"/>
              <a:t>Likewise, holes generated in the N-type material (minority carriers), find this situation </a:t>
            </a:r>
            <a:r>
              <a:rPr lang="en-US" sz="2400" dirty="0" err="1"/>
              <a:t>favourable</a:t>
            </a:r>
            <a:r>
              <a:rPr lang="en-US" sz="2400" dirty="0"/>
              <a:t> and move across the junction in the opposite direction. </a:t>
            </a:r>
            <a:endParaRPr lang="en-US" sz="2400" dirty="0" smtClean="0"/>
          </a:p>
          <a:p>
            <a:endParaRPr lang="en-US" sz="2400" dirty="0"/>
          </a:p>
          <a:p>
            <a:r>
              <a:rPr lang="en-US" sz="2400" dirty="0" smtClean="0"/>
              <a:t>This </a:t>
            </a:r>
            <a:r>
              <a:rPr lang="en-US" sz="2400" dirty="0"/>
              <a:t>is known as the “Reverse Current” and is referenced as I</a:t>
            </a:r>
            <a:r>
              <a:rPr lang="en-US" sz="2400" baseline="-25000" dirty="0"/>
              <a:t>R</a:t>
            </a:r>
            <a:r>
              <a:rPr lang="en-US" sz="2400" dirty="0"/>
              <a:t>. </a:t>
            </a:r>
            <a:endParaRPr lang="en-US" sz="2400" dirty="0" smtClean="0"/>
          </a:p>
          <a:p>
            <a:endParaRPr lang="en-US" sz="2400" dirty="0"/>
          </a:p>
          <a:p>
            <a:r>
              <a:rPr lang="en-US" sz="2400" dirty="0" smtClean="0"/>
              <a:t>This </a:t>
            </a:r>
            <a:r>
              <a:rPr lang="en-US" sz="2400" dirty="0"/>
              <a:t>transfer of electrons and holes back and forth across the PN junction is known as diffusion</a:t>
            </a:r>
          </a:p>
        </p:txBody>
      </p:sp>
      <p:pic>
        <p:nvPicPr>
          <p:cNvPr id="4" name="Picture 3" descr="pn junction zero bias"/>
          <p:cNvPicPr/>
          <p:nvPr/>
        </p:nvPicPr>
        <p:blipFill>
          <a:blip r:embed="rId2">
            <a:extLst>
              <a:ext uri="{28A0092B-C50C-407E-A947-70E740481C1C}">
                <a14:useLocalDpi xmlns:a14="http://schemas.microsoft.com/office/drawing/2010/main" val="0"/>
              </a:ext>
            </a:extLst>
          </a:blip>
          <a:srcRect/>
          <a:stretch>
            <a:fillRect/>
          </a:stretch>
        </p:blipFill>
        <p:spPr bwMode="auto">
          <a:xfrm>
            <a:off x="2241610" y="4007392"/>
            <a:ext cx="4872446" cy="2484847"/>
          </a:xfrm>
          <a:prstGeom prst="rect">
            <a:avLst/>
          </a:prstGeom>
          <a:solidFill>
            <a:schemeClr val="bg1"/>
          </a:solidFill>
          <a:ln>
            <a:noFill/>
          </a:ln>
        </p:spPr>
      </p:pic>
    </p:spTree>
    <p:extLst>
      <p:ext uri="{BB962C8B-B14F-4D97-AF65-F5344CB8AC3E}">
        <p14:creationId xmlns:p14="http://schemas.microsoft.com/office/powerpoint/2010/main" val="17526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Reverse Biased PN Junction Diode</a:t>
            </a:r>
            <a:r>
              <a:rPr lang="en-US" dirty="0"/>
              <a:t/>
            </a:r>
            <a:br>
              <a:rPr lang="en-US" dirty="0"/>
            </a:br>
            <a:endParaRPr lang="en-US" dirty="0"/>
          </a:p>
        </p:txBody>
      </p:sp>
      <p:sp>
        <p:nvSpPr>
          <p:cNvPr id="3" name="Text Placeholder 2"/>
          <p:cNvSpPr>
            <a:spLocks noGrp="1"/>
          </p:cNvSpPr>
          <p:nvPr>
            <p:ph type="body" idx="1"/>
          </p:nvPr>
        </p:nvSpPr>
        <p:spPr>
          <a:xfrm>
            <a:off x="563033" y="1809433"/>
            <a:ext cx="8229600" cy="858420"/>
          </a:xfrm>
        </p:spPr>
        <p:txBody>
          <a:bodyPr/>
          <a:lstStyle/>
          <a:p>
            <a:r>
              <a:rPr lang="en-US" sz="2400" dirty="0"/>
              <a:t>When a diode is connected in a Reverse Bias condition, a positive voltage is applied to the N-type material and a negative voltage is applied to the P-type material.</a:t>
            </a:r>
          </a:p>
        </p:txBody>
      </p:sp>
      <p:pic>
        <p:nvPicPr>
          <p:cNvPr id="4" name="Picture 3" descr="pn junction reverse bias"/>
          <p:cNvPicPr/>
          <p:nvPr/>
        </p:nvPicPr>
        <p:blipFill>
          <a:blip r:embed="rId2">
            <a:extLst>
              <a:ext uri="{28A0092B-C50C-407E-A947-70E740481C1C}">
                <a14:useLocalDpi xmlns:a14="http://schemas.microsoft.com/office/drawing/2010/main" val="0"/>
              </a:ext>
            </a:extLst>
          </a:blip>
          <a:srcRect/>
          <a:stretch>
            <a:fillRect/>
          </a:stretch>
        </p:blipFill>
        <p:spPr bwMode="auto">
          <a:xfrm>
            <a:off x="1894114" y="3235279"/>
            <a:ext cx="5146766" cy="2760573"/>
          </a:xfrm>
          <a:prstGeom prst="rect">
            <a:avLst/>
          </a:prstGeom>
          <a:solidFill>
            <a:schemeClr val="bg1"/>
          </a:solidFill>
          <a:ln>
            <a:noFill/>
          </a:ln>
        </p:spPr>
      </p:pic>
    </p:spTree>
    <p:extLst>
      <p:ext uri="{BB962C8B-B14F-4D97-AF65-F5344CB8AC3E}">
        <p14:creationId xmlns:p14="http://schemas.microsoft.com/office/powerpoint/2010/main" val="21554188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3033" y="1332865"/>
            <a:ext cx="8229600" cy="858420"/>
          </a:xfrm>
        </p:spPr>
        <p:txBody>
          <a:bodyPr/>
          <a:lstStyle/>
          <a:p>
            <a:r>
              <a:rPr lang="en-US" sz="2400" dirty="0"/>
              <a:t>The positive voltage applied to the N-type material attracts electrons towards the positive electrode and away from the junction, while the holes in the P-type end are also attracted away from the junction towards the negative electrode</a:t>
            </a:r>
            <a:r>
              <a:rPr lang="en-US" sz="2400" dirty="0" smtClean="0"/>
              <a:t>.</a:t>
            </a:r>
          </a:p>
          <a:p>
            <a:endParaRPr lang="en-US" sz="2400" dirty="0"/>
          </a:p>
          <a:p>
            <a:endParaRPr lang="en-US" sz="2400" dirty="0"/>
          </a:p>
          <a:p>
            <a:r>
              <a:rPr lang="en-US" sz="2400" dirty="0"/>
              <a:t>The net result is that the depletion layer grows wider due to a lack of electrons and holes and presents a high impedance path, almost an insulator and a high potential barrier is created across the junction thus preventing current from flowing through the semiconductor material.</a:t>
            </a:r>
          </a:p>
          <a:p>
            <a:endParaRPr lang="en-US" dirty="0"/>
          </a:p>
        </p:txBody>
      </p:sp>
    </p:spTree>
    <p:extLst>
      <p:ext uri="{BB962C8B-B14F-4D97-AF65-F5344CB8AC3E}">
        <p14:creationId xmlns:p14="http://schemas.microsoft.com/office/powerpoint/2010/main" val="15993656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3033" y="1105903"/>
            <a:ext cx="8229600" cy="858420"/>
          </a:xfrm>
        </p:spPr>
        <p:txBody>
          <a:bodyPr/>
          <a:lstStyle/>
          <a:p>
            <a:r>
              <a:rPr lang="en-US" sz="2400" dirty="0"/>
              <a:t>This condition represents a high resistance value to the PN junction and practically zero current flows through the junction diode with an increase in bias voltage. </a:t>
            </a:r>
            <a:endParaRPr lang="en-US" sz="2400" dirty="0" smtClean="0"/>
          </a:p>
          <a:p>
            <a:endParaRPr lang="en-US" sz="2400" dirty="0"/>
          </a:p>
          <a:p>
            <a:r>
              <a:rPr lang="en-US" sz="2400" dirty="0" smtClean="0"/>
              <a:t>However</a:t>
            </a:r>
            <a:r>
              <a:rPr lang="en-US" sz="2400" dirty="0"/>
              <a:t>, a very small reverse leakage current does flow through the junction which can normally be measured in micro-amperes, (</a:t>
            </a:r>
            <a:r>
              <a:rPr lang="en-US" sz="2400" dirty="0" err="1"/>
              <a:t>μA</a:t>
            </a:r>
            <a:r>
              <a:rPr lang="en-US" sz="2400" dirty="0"/>
              <a:t>).</a:t>
            </a:r>
          </a:p>
          <a:p>
            <a:endParaRPr lang="en-US" dirty="0"/>
          </a:p>
        </p:txBody>
      </p:sp>
      <p:pic>
        <p:nvPicPr>
          <p:cNvPr id="4" name="Picture 3" descr="pn junction diode reverse characteristics"/>
          <p:cNvPicPr/>
          <p:nvPr/>
        </p:nvPicPr>
        <p:blipFill>
          <a:blip r:embed="rId2">
            <a:extLst>
              <a:ext uri="{28A0092B-C50C-407E-A947-70E740481C1C}">
                <a14:useLocalDpi xmlns:a14="http://schemas.microsoft.com/office/drawing/2010/main" val="0"/>
              </a:ext>
            </a:extLst>
          </a:blip>
          <a:srcRect/>
          <a:stretch>
            <a:fillRect/>
          </a:stretch>
        </p:blipFill>
        <p:spPr bwMode="auto">
          <a:xfrm>
            <a:off x="1932622" y="3559628"/>
            <a:ext cx="4716372" cy="2775858"/>
          </a:xfrm>
          <a:prstGeom prst="rect">
            <a:avLst/>
          </a:prstGeom>
          <a:solidFill>
            <a:schemeClr val="bg1"/>
          </a:solidFill>
          <a:ln>
            <a:noFill/>
          </a:ln>
        </p:spPr>
      </p:pic>
    </p:spTree>
    <p:extLst>
      <p:ext uri="{BB962C8B-B14F-4D97-AF65-F5344CB8AC3E}">
        <p14:creationId xmlns:p14="http://schemas.microsoft.com/office/powerpoint/2010/main" val="18975170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033" y="645673"/>
            <a:ext cx="8229600" cy="528496"/>
          </a:xfrm>
        </p:spPr>
        <p:txBody>
          <a:bodyPr/>
          <a:lstStyle/>
          <a:p>
            <a:r>
              <a:rPr lang="en-US" b="1" dirty="0"/>
              <a:t>Forward Biased PN Junction Diode</a:t>
            </a:r>
            <a:r>
              <a:rPr lang="en-US" dirty="0"/>
              <a:t/>
            </a:r>
            <a:br>
              <a:rPr lang="en-US" dirty="0"/>
            </a:br>
            <a:endParaRPr lang="en-US" dirty="0"/>
          </a:p>
        </p:txBody>
      </p:sp>
      <p:sp>
        <p:nvSpPr>
          <p:cNvPr id="3" name="Text Placeholder 2"/>
          <p:cNvSpPr>
            <a:spLocks noGrp="1"/>
          </p:cNvSpPr>
          <p:nvPr>
            <p:ph type="body" idx="1"/>
          </p:nvPr>
        </p:nvSpPr>
        <p:spPr>
          <a:xfrm>
            <a:off x="563033" y="1468387"/>
            <a:ext cx="8229600" cy="858420"/>
          </a:xfrm>
        </p:spPr>
        <p:txBody>
          <a:bodyPr/>
          <a:lstStyle/>
          <a:p>
            <a:r>
              <a:rPr lang="en-US" sz="2400" dirty="0"/>
              <a:t>When a diode is connected in a Forward Bias condition, a negative voltage is applied to the N-type material and a positive voltage is applied to the P-type material. </a:t>
            </a:r>
            <a:endParaRPr lang="en-US" sz="2400" dirty="0" smtClean="0"/>
          </a:p>
          <a:p>
            <a:endParaRPr lang="en-US" sz="2400" dirty="0"/>
          </a:p>
          <a:p>
            <a:r>
              <a:rPr lang="en-US" sz="2400" dirty="0" smtClean="0"/>
              <a:t>If </a:t>
            </a:r>
            <a:r>
              <a:rPr lang="en-US" sz="2400" dirty="0"/>
              <a:t>this external voltage becomes greater than the value of the potential barrier, approx. 0.7 volts for silicon and 0.3 volts for germanium, the potential barriers opposition will be overcome and current will start to flow.</a:t>
            </a:r>
          </a:p>
        </p:txBody>
      </p:sp>
      <p:pic>
        <p:nvPicPr>
          <p:cNvPr id="4" name="Picture 3" descr="pn junction forward bias"/>
          <p:cNvPicPr/>
          <p:nvPr/>
        </p:nvPicPr>
        <p:blipFill>
          <a:blip r:embed="rId2">
            <a:extLst>
              <a:ext uri="{28A0092B-C50C-407E-A947-70E740481C1C}">
                <a14:useLocalDpi xmlns:a14="http://schemas.microsoft.com/office/drawing/2010/main" val="0"/>
              </a:ext>
            </a:extLst>
          </a:blip>
          <a:srcRect/>
          <a:stretch>
            <a:fillRect/>
          </a:stretch>
        </p:blipFill>
        <p:spPr bwMode="auto">
          <a:xfrm>
            <a:off x="1985554" y="4258491"/>
            <a:ext cx="4676503" cy="2207623"/>
          </a:xfrm>
          <a:prstGeom prst="rect">
            <a:avLst/>
          </a:prstGeom>
          <a:solidFill>
            <a:schemeClr val="bg1"/>
          </a:solidFill>
          <a:ln>
            <a:noFill/>
          </a:ln>
        </p:spPr>
      </p:pic>
    </p:spTree>
    <p:extLst>
      <p:ext uri="{BB962C8B-B14F-4D97-AF65-F5344CB8AC3E}">
        <p14:creationId xmlns:p14="http://schemas.microsoft.com/office/powerpoint/2010/main" val="6329656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3033" y="921158"/>
            <a:ext cx="8229600" cy="858420"/>
          </a:xfrm>
        </p:spPr>
        <p:txBody>
          <a:bodyPr/>
          <a:lstStyle/>
          <a:p>
            <a:r>
              <a:rPr lang="en-US" sz="2400" dirty="0"/>
              <a:t>This is because the negative voltage pushes or repels electrons towards the junction giving them the energy to cross over and combine with the holes being pushed in the opposite direction towards the junction by the positive voltage. </a:t>
            </a:r>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r>
              <a:rPr lang="en-US" sz="2400" dirty="0" smtClean="0"/>
              <a:t>This </a:t>
            </a:r>
            <a:r>
              <a:rPr lang="en-US" sz="2400" dirty="0"/>
              <a:t>results in a characteristics curve of zero current flowing up to this voltage point, called the “knee” on the static curves and then a high current flow through the diode with little increase in the external voltage</a:t>
            </a:r>
          </a:p>
        </p:txBody>
      </p:sp>
      <p:pic>
        <p:nvPicPr>
          <p:cNvPr id="4" name="Picture 3" descr="pn junction forward characteristics"/>
          <p:cNvPicPr/>
          <p:nvPr/>
        </p:nvPicPr>
        <p:blipFill>
          <a:blip r:embed="rId2">
            <a:extLst>
              <a:ext uri="{28A0092B-C50C-407E-A947-70E740481C1C}">
                <a14:useLocalDpi xmlns:a14="http://schemas.microsoft.com/office/drawing/2010/main" val="0"/>
              </a:ext>
            </a:extLst>
          </a:blip>
          <a:srcRect/>
          <a:stretch>
            <a:fillRect/>
          </a:stretch>
        </p:blipFill>
        <p:spPr bwMode="auto">
          <a:xfrm>
            <a:off x="2452581" y="2498543"/>
            <a:ext cx="4209476" cy="2308587"/>
          </a:xfrm>
          <a:prstGeom prst="rect">
            <a:avLst/>
          </a:prstGeom>
          <a:solidFill>
            <a:schemeClr val="bg1"/>
          </a:solidFill>
          <a:ln>
            <a:noFill/>
          </a:ln>
        </p:spPr>
      </p:pic>
    </p:spTree>
    <p:extLst>
      <p:ext uri="{BB962C8B-B14F-4D97-AF65-F5344CB8AC3E}">
        <p14:creationId xmlns:p14="http://schemas.microsoft.com/office/powerpoint/2010/main" val="39611884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Transistors </a:t>
            </a:r>
          </a:p>
        </p:txBody>
      </p:sp>
      <p:sp>
        <p:nvSpPr>
          <p:cNvPr id="3" name="Text Placeholder 2"/>
          <p:cNvSpPr>
            <a:spLocks noGrp="1"/>
          </p:cNvSpPr>
          <p:nvPr>
            <p:ph type="body" idx="1"/>
          </p:nvPr>
        </p:nvSpPr>
        <p:spPr>
          <a:xfrm>
            <a:off x="563033" y="1822496"/>
            <a:ext cx="8229600" cy="858420"/>
          </a:xfrm>
        </p:spPr>
        <p:txBody>
          <a:bodyPr/>
          <a:lstStyle/>
          <a:p>
            <a:r>
              <a:rPr lang="en-US" sz="2400" dirty="0"/>
              <a:t>A transistor is a semiconductor device used to amplify or switch electrical signals and power. </a:t>
            </a:r>
            <a:endParaRPr lang="en-US" sz="2400" dirty="0" smtClean="0"/>
          </a:p>
          <a:p>
            <a:endParaRPr lang="en-US" sz="2400" dirty="0"/>
          </a:p>
          <a:p>
            <a:r>
              <a:rPr lang="en-US" sz="2400" dirty="0" smtClean="0"/>
              <a:t>The </a:t>
            </a:r>
            <a:r>
              <a:rPr lang="en-US" sz="2400" dirty="0"/>
              <a:t>transistor is one of the basic building blocks of modern electronics. </a:t>
            </a:r>
            <a:endParaRPr lang="en-US" sz="2400" dirty="0" smtClean="0"/>
          </a:p>
          <a:p>
            <a:endParaRPr lang="en-US" sz="2400" dirty="0"/>
          </a:p>
          <a:p>
            <a:r>
              <a:rPr lang="en-US" sz="2400" dirty="0" smtClean="0"/>
              <a:t>It </a:t>
            </a:r>
            <a:r>
              <a:rPr lang="en-US" sz="2400" dirty="0"/>
              <a:t>is composed of semiconductor material, usually with at least three terminals for connection to an electronic circuit.</a:t>
            </a:r>
          </a:p>
        </p:txBody>
      </p:sp>
    </p:spTree>
    <p:extLst>
      <p:ext uri="{BB962C8B-B14F-4D97-AF65-F5344CB8AC3E}">
        <p14:creationId xmlns:p14="http://schemas.microsoft.com/office/powerpoint/2010/main" val="22023501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Constructional Details of a Transistor</a:t>
            </a:r>
            <a:endParaRPr lang="en-US" dirty="0"/>
          </a:p>
        </p:txBody>
      </p:sp>
      <p:sp>
        <p:nvSpPr>
          <p:cNvPr id="3" name="Text Placeholder 2"/>
          <p:cNvSpPr>
            <a:spLocks noGrp="1"/>
          </p:cNvSpPr>
          <p:nvPr>
            <p:ph type="body" idx="1"/>
          </p:nvPr>
        </p:nvSpPr>
        <p:spPr>
          <a:xfrm>
            <a:off x="563033" y="1964323"/>
            <a:ext cx="8229600" cy="858420"/>
          </a:xfrm>
        </p:spPr>
        <p:txBody>
          <a:bodyPr/>
          <a:lstStyle/>
          <a:p>
            <a:r>
              <a:rPr lang="en-US" sz="2400" dirty="0"/>
              <a:t>The Transistor is a three terminal solid state device which is formed by connecting two diodes back to back. </a:t>
            </a:r>
            <a:endParaRPr lang="en-US" sz="2400" dirty="0" smtClean="0"/>
          </a:p>
          <a:p>
            <a:endParaRPr lang="en-US" sz="2400" dirty="0"/>
          </a:p>
          <a:p>
            <a:r>
              <a:rPr lang="en-US" sz="2400" dirty="0" smtClean="0"/>
              <a:t>Hence </a:t>
            </a:r>
            <a:r>
              <a:rPr lang="en-US" sz="2400" dirty="0"/>
              <a:t>it has got two PN junctions. </a:t>
            </a:r>
            <a:endParaRPr lang="en-US" sz="2400" dirty="0" smtClean="0"/>
          </a:p>
          <a:p>
            <a:endParaRPr lang="en-US" sz="2400" dirty="0"/>
          </a:p>
          <a:p>
            <a:r>
              <a:rPr lang="en-US" sz="2400" dirty="0" smtClean="0"/>
              <a:t>Three </a:t>
            </a:r>
            <a:r>
              <a:rPr lang="en-US" sz="2400" dirty="0"/>
              <a:t>terminals are drawn out of the three semiconductor materials present in it. </a:t>
            </a:r>
            <a:endParaRPr lang="en-US" sz="2400" dirty="0" smtClean="0"/>
          </a:p>
          <a:p>
            <a:endParaRPr lang="en-US" sz="2400" dirty="0"/>
          </a:p>
          <a:p>
            <a:r>
              <a:rPr lang="en-US" sz="2400" dirty="0" smtClean="0"/>
              <a:t>This </a:t>
            </a:r>
            <a:r>
              <a:rPr lang="en-US" sz="2400" dirty="0"/>
              <a:t>type of connection offers two types of transistors. </a:t>
            </a:r>
          </a:p>
        </p:txBody>
      </p:sp>
    </p:spTree>
    <p:extLst>
      <p:ext uri="{BB962C8B-B14F-4D97-AF65-F5344CB8AC3E}">
        <p14:creationId xmlns:p14="http://schemas.microsoft.com/office/powerpoint/2010/main" val="8344649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sz="2400" dirty="0"/>
              <a:t>They are PNP and NPN which means an N-type material between two P types and the other is a P-type material between two N-types respectively</a:t>
            </a:r>
            <a:r>
              <a:rPr lang="en-US" sz="2400" dirty="0" smtClean="0"/>
              <a:t>.</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a:t>The three terminals drawn from the transistor indicate Emitter, Base and Collector terminals.</a:t>
            </a:r>
            <a:endParaRPr lang="en-US" sz="2800" dirty="0" smtClean="0"/>
          </a:p>
          <a:p>
            <a:endParaRPr lang="en-US" sz="2400" dirty="0"/>
          </a:p>
          <a:p>
            <a:endParaRPr lang="en-US" sz="2400" dirty="0"/>
          </a:p>
        </p:txBody>
      </p:sp>
      <p:pic>
        <p:nvPicPr>
          <p:cNvPr id="4" name="Picture 3" descr="Construction of Transistor"/>
          <p:cNvPicPr/>
          <p:nvPr/>
        </p:nvPicPr>
        <p:blipFill rotWithShape="1">
          <a:blip r:embed="rId2">
            <a:extLst>
              <a:ext uri="{28A0092B-C50C-407E-A947-70E740481C1C}">
                <a14:useLocalDpi xmlns:a14="http://schemas.microsoft.com/office/drawing/2010/main" val="0"/>
              </a:ext>
            </a:extLst>
          </a:blip>
          <a:srcRect b="23388"/>
          <a:stretch/>
        </p:blipFill>
        <p:spPr bwMode="auto">
          <a:xfrm>
            <a:off x="2199095" y="2882446"/>
            <a:ext cx="4249420" cy="17462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75199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3033" y="1352233"/>
            <a:ext cx="8229600" cy="858420"/>
          </a:xfrm>
        </p:spPr>
        <p:txBody>
          <a:bodyPr/>
          <a:lstStyle/>
          <a:p>
            <a:r>
              <a:rPr lang="en-IN" sz="2400" dirty="0"/>
              <a:t>These unoccupied energy levels enable carriers to gain energy when moving in an applied electric field. </a:t>
            </a:r>
            <a:endParaRPr lang="en-IN" sz="2400" dirty="0" smtClean="0"/>
          </a:p>
          <a:p>
            <a:endParaRPr lang="en-IN" sz="2400" dirty="0"/>
          </a:p>
          <a:p>
            <a:r>
              <a:rPr lang="en-IN" sz="2400" dirty="0" smtClean="0"/>
              <a:t>Electrons </a:t>
            </a:r>
            <a:r>
              <a:rPr lang="en-IN" sz="2400" dirty="0"/>
              <a:t>in a partially filled band therefore do contribute to the electrical conductivity of the material</a:t>
            </a:r>
            <a:r>
              <a:rPr lang="en-IN" sz="2400" dirty="0" smtClean="0"/>
              <a:t>.</a:t>
            </a:r>
          </a:p>
          <a:p>
            <a:endParaRPr lang="en-US" sz="2400" dirty="0"/>
          </a:p>
          <a:p>
            <a:r>
              <a:rPr lang="en-IN" sz="2400" dirty="0"/>
              <a:t>Completely filled bands do contain plenty of electrons but do not contribute to the conductivity of the material. </a:t>
            </a:r>
            <a:endParaRPr lang="en-IN" sz="2400" dirty="0" smtClean="0"/>
          </a:p>
          <a:p>
            <a:endParaRPr lang="en-IN" sz="2400" dirty="0"/>
          </a:p>
          <a:p>
            <a:r>
              <a:rPr lang="en-IN" sz="2400" dirty="0" smtClean="0"/>
              <a:t>This </a:t>
            </a:r>
            <a:r>
              <a:rPr lang="en-IN" sz="2400" dirty="0"/>
              <a:t>is because the electrons cannot gain energy since all energy levels are already filled.</a:t>
            </a:r>
            <a:endParaRPr lang="en-US" sz="2400" dirty="0"/>
          </a:p>
          <a:p>
            <a:endParaRPr lang="en-US" sz="2400" dirty="0"/>
          </a:p>
        </p:txBody>
      </p:sp>
    </p:spTree>
    <p:extLst>
      <p:ext uri="{BB962C8B-B14F-4D97-AF65-F5344CB8AC3E}">
        <p14:creationId xmlns:p14="http://schemas.microsoft.com/office/powerpoint/2010/main" val="18136222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Emitter</a:t>
            </a:r>
            <a:endParaRPr lang="en-US" dirty="0"/>
          </a:p>
        </p:txBody>
      </p:sp>
      <p:sp>
        <p:nvSpPr>
          <p:cNvPr id="3" name="Text Placeholder 2"/>
          <p:cNvSpPr>
            <a:spLocks noGrp="1"/>
          </p:cNvSpPr>
          <p:nvPr>
            <p:ph type="body" idx="1"/>
          </p:nvPr>
        </p:nvSpPr>
        <p:spPr>
          <a:xfrm>
            <a:off x="563033" y="1770244"/>
            <a:ext cx="8229600" cy="858420"/>
          </a:xfrm>
        </p:spPr>
        <p:txBody>
          <a:bodyPr/>
          <a:lstStyle/>
          <a:p>
            <a:pPr lvl="0"/>
            <a:r>
              <a:rPr lang="en-US" sz="2400" dirty="0"/>
              <a:t>The left hand side of the above shown structure can be understood as Emitter</a:t>
            </a:r>
            <a:r>
              <a:rPr lang="en-US" sz="2400" dirty="0" smtClean="0"/>
              <a:t>.</a:t>
            </a:r>
          </a:p>
          <a:p>
            <a:pPr lvl="0"/>
            <a:endParaRPr lang="en-US" sz="2400" dirty="0"/>
          </a:p>
          <a:p>
            <a:pPr lvl="0"/>
            <a:r>
              <a:rPr lang="en-US" sz="2400" dirty="0"/>
              <a:t>This has a moderate size and is heavily doped as its main function is to supply a number of majority carriers, i.e. either electrons or holes</a:t>
            </a:r>
            <a:r>
              <a:rPr lang="en-US" sz="2400" dirty="0" smtClean="0"/>
              <a:t>.</a:t>
            </a:r>
          </a:p>
          <a:p>
            <a:pPr lvl="0"/>
            <a:endParaRPr lang="en-US" sz="2400" dirty="0"/>
          </a:p>
          <a:p>
            <a:pPr lvl="0"/>
            <a:r>
              <a:rPr lang="en-US" sz="2400" dirty="0"/>
              <a:t>As this emits electrons, it is called as an Emitter</a:t>
            </a:r>
            <a:r>
              <a:rPr lang="en-US" sz="2400" dirty="0" smtClean="0"/>
              <a:t>.</a:t>
            </a:r>
          </a:p>
          <a:p>
            <a:pPr lvl="0"/>
            <a:endParaRPr lang="en-US" sz="2400" dirty="0"/>
          </a:p>
          <a:p>
            <a:pPr lvl="0"/>
            <a:r>
              <a:rPr lang="en-US" sz="2400" dirty="0"/>
              <a:t>This is simply indicated with the letter E.</a:t>
            </a:r>
          </a:p>
        </p:txBody>
      </p:sp>
    </p:spTree>
    <p:extLst>
      <p:ext uri="{BB962C8B-B14F-4D97-AF65-F5344CB8AC3E}">
        <p14:creationId xmlns:p14="http://schemas.microsoft.com/office/powerpoint/2010/main" val="18429140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Base</a:t>
            </a:r>
            <a:endParaRPr lang="en-US" dirty="0"/>
          </a:p>
        </p:txBody>
      </p:sp>
      <p:sp>
        <p:nvSpPr>
          <p:cNvPr id="3" name="Text Placeholder 2"/>
          <p:cNvSpPr>
            <a:spLocks noGrp="1"/>
          </p:cNvSpPr>
          <p:nvPr>
            <p:ph type="body" idx="1"/>
          </p:nvPr>
        </p:nvSpPr>
        <p:spPr>
          <a:xfrm>
            <a:off x="563033" y="1964323"/>
            <a:ext cx="8229600" cy="858420"/>
          </a:xfrm>
        </p:spPr>
        <p:txBody>
          <a:bodyPr/>
          <a:lstStyle/>
          <a:p>
            <a:pPr lvl="0"/>
            <a:r>
              <a:rPr lang="en-US" sz="2400" dirty="0"/>
              <a:t>The middle material in the above figure is the Base</a:t>
            </a:r>
            <a:r>
              <a:rPr lang="en-US" sz="2400" dirty="0" smtClean="0"/>
              <a:t>.</a:t>
            </a:r>
          </a:p>
          <a:p>
            <a:pPr lvl="0"/>
            <a:endParaRPr lang="en-US" sz="2400" dirty="0"/>
          </a:p>
          <a:p>
            <a:pPr lvl="0"/>
            <a:r>
              <a:rPr lang="en-US" sz="2400" dirty="0"/>
              <a:t>This is thin and lightly doped</a:t>
            </a:r>
            <a:r>
              <a:rPr lang="en-US" sz="2400" dirty="0" smtClean="0"/>
              <a:t>.</a:t>
            </a:r>
          </a:p>
          <a:p>
            <a:pPr lvl="0"/>
            <a:endParaRPr lang="en-US" sz="2400" dirty="0"/>
          </a:p>
          <a:p>
            <a:pPr lvl="0"/>
            <a:r>
              <a:rPr lang="en-US" sz="2400" dirty="0"/>
              <a:t>Its main function is to pass the majority carriers from the emitter to the collector</a:t>
            </a:r>
            <a:r>
              <a:rPr lang="en-US" sz="2400" dirty="0" smtClean="0"/>
              <a:t>.</a:t>
            </a:r>
          </a:p>
          <a:p>
            <a:pPr lvl="0"/>
            <a:endParaRPr lang="en-US" sz="2400" dirty="0"/>
          </a:p>
          <a:p>
            <a:pPr lvl="0"/>
            <a:r>
              <a:rPr lang="en-US" sz="2400" dirty="0"/>
              <a:t>This is indicated by the letter B.</a:t>
            </a:r>
          </a:p>
        </p:txBody>
      </p:sp>
    </p:spTree>
    <p:extLst>
      <p:ext uri="{BB962C8B-B14F-4D97-AF65-F5344CB8AC3E}">
        <p14:creationId xmlns:p14="http://schemas.microsoft.com/office/powerpoint/2010/main" val="12947076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Collector</a:t>
            </a:r>
            <a:endParaRPr lang="en-US" dirty="0"/>
          </a:p>
        </p:txBody>
      </p:sp>
      <p:sp>
        <p:nvSpPr>
          <p:cNvPr id="3" name="Text Placeholder 2"/>
          <p:cNvSpPr>
            <a:spLocks noGrp="1"/>
          </p:cNvSpPr>
          <p:nvPr>
            <p:ph type="body" idx="1"/>
          </p:nvPr>
        </p:nvSpPr>
        <p:spPr>
          <a:xfrm>
            <a:off x="563033" y="1964323"/>
            <a:ext cx="8229600" cy="858420"/>
          </a:xfrm>
        </p:spPr>
        <p:txBody>
          <a:bodyPr/>
          <a:lstStyle/>
          <a:p>
            <a:pPr lvl="0"/>
            <a:r>
              <a:rPr lang="en-US" sz="2400" dirty="0"/>
              <a:t>The right side material in the above figure can be understood as a Collector</a:t>
            </a:r>
            <a:r>
              <a:rPr lang="en-US" sz="2400" dirty="0" smtClean="0"/>
              <a:t>.</a:t>
            </a:r>
          </a:p>
          <a:p>
            <a:pPr lvl="0"/>
            <a:endParaRPr lang="en-US" sz="2400" dirty="0"/>
          </a:p>
          <a:p>
            <a:pPr lvl="0"/>
            <a:r>
              <a:rPr lang="en-US" sz="2400" dirty="0"/>
              <a:t>Its name implies its function of collecting the carriers</a:t>
            </a:r>
            <a:r>
              <a:rPr lang="en-US" sz="2400" dirty="0" smtClean="0"/>
              <a:t>.</a:t>
            </a:r>
          </a:p>
          <a:p>
            <a:pPr lvl="0"/>
            <a:endParaRPr lang="en-US" sz="2400" dirty="0"/>
          </a:p>
          <a:p>
            <a:pPr lvl="0"/>
            <a:r>
              <a:rPr lang="en-US" sz="2400" dirty="0"/>
              <a:t>This is a bit larger in size than emitter and base. It is moderately doped</a:t>
            </a:r>
            <a:r>
              <a:rPr lang="en-US" sz="2400" dirty="0" smtClean="0"/>
              <a:t>.</a:t>
            </a:r>
          </a:p>
          <a:p>
            <a:pPr lvl="0"/>
            <a:endParaRPr lang="en-US" sz="2400" dirty="0"/>
          </a:p>
          <a:p>
            <a:pPr lvl="0"/>
            <a:r>
              <a:rPr lang="en-US" sz="2400" dirty="0"/>
              <a:t>This is indicated by the letter C.</a:t>
            </a:r>
          </a:p>
        </p:txBody>
      </p:sp>
    </p:spTree>
    <p:extLst>
      <p:ext uri="{BB962C8B-B14F-4D97-AF65-F5344CB8AC3E}">
        <p14:creationId xmlns:p14="http://schemas.microsoft.com/office/powerpoint/2010/main" val="38744758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033" y="755161"/>
            <a:ext cx="8229600" cy="528496"/>
          </a:xfrm>
        </p:spPr>
        <p:txBody>
          <a:bodyPr/>
          <a:lstStyle/>
          <a:p>
            <a:r>
              <a:rPr lang="en-US" b="1" dirty="0" smtClean="0"/>
              <a:t>Symbols </a:t>
            </a:r>
            <a:r>
              <a:rPr lang="en-US" b="1" dirty="0"/>
              <a:t>of PNP and NPN </a:t>
            </a:r>
            <a:r>
              <a:rPr lang="en-US" b="1" dirty="0" smtClean="0"/>
              <a:t>transistors</a:t>
            </a:r>
            <a:endParaRPr lang="en-US" b="1" dirty="0"/>
          </a:p>
        </p:txBody>
      </p:sp>
      <p:sp>
        <p:nvSpPr>
          <p:cNvPr id="3" name="Text Placeholder 2"/>
          <p:cNvSpPr>
            <a:spLocks noGrp="1"/>
          </p:cNvSpPr>
          <p:nvPr>
            <p:ph type="body" idx="1"/>
          </p:nvPr>
        </p:nvSpPr>
        <p:spPr>
          <a:xfrm>
            <a:off x="563033" y="3468416"/>
            <a:ext cx="8229600" cy="858420"/>
          </a:xfrm>
        </p:spPr>
        <p:txBody>
          <a:bodyPr/>
          <a:lstStyle/>
          <a:p>
            <a:r>
              <a:rPr lang="en-US" sz="2400" dirty="0"/>
              <a:t>The arrow-head in the above figures indicated the emitter of a transistor. </a:t>
            </a:r>
            <a:endParaRPr lang="en-US" sz="2400" dirty="0" smtClean="0"/>
          </a:p>
          <a:p>
            <a:endParaRPr lang="en-US" sz="2400" dirty="0"/>
          </a:p>
          <a:p>
            <a:r>
              <a:rPr lang="en-US" sz="2400" dirty="0" smtClean="0"/>
              <a:t>As </a:t>
            </a:r>
            <a:r>
              <a:rPr lang="en-US" sz="2400" dirty="0"/>
              <a:t>the collector of a transistor has to dissipate much greater power, it is made large. </a:t>
            </a:r>
            <a:endParaRPr lang="en-US" sz="2400" dirty="0" smtClean="0"/>
          </a:p>
          <a:p>
            <a:endParaRPr lang="en-US" sz="2400" dirty="0"/>
          </a:p>
          <a:p>
            <a:r>
              <a:rPr lang="en-US" sz="2400" dirty="0" smtClean="0"/>
              <a:t>Due </a:t>
            </a:r>
            <a:r>
              <a:rPr lang="en-US" sz="2400" dirty="0"/>
              <a:t>to the specific functions of emitter and collector, they are not interchangeable. Hence the terminals are always to be kept in mind while using a transistor.</a:t>
            </a:r>
          </a:p>
        </p:txBody>
      </p:sp>
      <p:pic>
        <p:nvPicPr>
          <p:cNvPr id="4" name="Picture 3" descr="Symbols of Transistors"/>
          <p:cNvPicPr/>
          <p:nvPr/>
        </p:nvPicPr>
        <p:blipFill>
          <a:blip r:embed="rId2">
            <a:extLst>
              <a:ext uri="{28A0092B-C50C-407E-A947-70E740481C1C}">
                <a14:useLocalDpi xmlns:a14="http://schemas.microsoft.com/office/drawing/2010/main" val="0"/>
              </a:ext>
            </a:extLst>
          </a:blip>
          <a:srcRect/>
          <a:stretch>
            <a:fillRect/>
          </a:stretch>
        </p:blipFill>
        <p:spPr bwMode="auto">
          <a:xfrm>
            <a:off x="2751817" y="1448619"/>
            <a:ext cx="3117850" cy="1854835"/>
          </a:xfrm>
          <a:prstGeom prst="rect">
            <a:avLst/>
          </a:prstGeom>
          <a:noFill/>
          <a:ln>
            <a:noFill/>
          </a:ln>
        </p:spPr>
      </p:pic>
    </p:spTree>
    <p:extLst>
      <p:ext uri="{BB962C8B-B14F-4D97-AF65-F5344CB8AC3E}">
        <p14:creationId xmlns:p14="http://schemas.microsoft.com/office/powerpoint/2010/main" val="9206359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3033" y="1105903"/>
            <a:ext cx="8229600" cy="858420"/>
          </a:xfrm>
        </p:spPr>
        <p:txBody>
          <a:bodyPr/>
          <a:lstStyle/>
          <a:p>
            <a:r>
              <a:rPr lang="en-US" sz="2400" dirty="0"/>
              <a:t>In a Practical transistor, there is a notch present near the emitter lead for identification. </a:t>
            </a:r>
            <a:endParaRPr lang="en-US" sz="2400" dirty="0" smtClean="0"/>
          </a:p>
          <a:p>
            <a:endParaRPr lang="en-US" sz="2400" dirty="0"/>
          </a:p>
          <a:p>
            <a:r>
              <a:rPr lang="en-US" sz="2400" dirty="0" smtClean="0"/>
              <a:t>The </a:t>
            </a:r>
            <a:r>
              <a:rPr lang="en-US" sz="2400" dirty="0"/>
              <a:t>PNP and NPN transistors can be differentiated using a </a:t>
            </a:r>
            <a:r>
              <a:rPr lang="en-US" sz="2400" dirty="0" err="1"/>
              <a:t>Multimeter</a:t>
            </a:r>
            <a:r>
              <a:rPr lang="en-US" sz="2400" dirty="0"/>
              <a:t>. </a:t>
            </a:r>
            <a:endParaRPr lang="en-US" sz="2400" dirty="0" smtClean="0"/>
          </a:p>
          <a:p>
            <a:endParaRPr lang="en-US" sz="2400" dirty="0"/>
          </a:p>
          <a:p>
            <a:r>
              <a:rPr lang="en-US" sz="2400" dirty="0" smtClean="0"/>
              <a:t>The </a:t>
            </a:r>
            <a:r>
              <a:rPr lang="en-US" sz="2400" dirty="0"/>
              <a:t>following figure shows how different practical transistors look like.</a:t>
            </a:r>
          </a:p>
        </p:txBody>
      </p:sp>
      <p:pic>
        <p:nvPicPr>
          <p:cNvPr id="4" name="Picture 3" descr="Practical Transistors"/>
          <p:cNvPicPr/>
          <p:nvPr/>
        </p:nvPicPr>
        <p:blipFill>
          <a:blip r:embed="rId2">
            <a:extLst>
              <a:ext uri="{28A0092B-C50C-407E-A947-70E740481C1C}">
                <a14:useLocalDpi xmlns:a14="http://schemas.microsoft.com/office/drawing/2010/main" val="0"/>
              </a:ext>
            </a:extLst>
          </a:blip>
          <a:srcRect/>
          <a:stretch>
            <a:fillRect/>
          </a:stretch>
        </p:blipFill>
        <p:spPr bwMode="auto">
          <a:xfrm>
            <a:off x="2694032" y="4299085"/>
            <a:ext cx="3416300" cy="1447165"/>
          </a:xfrm>
          <a:prstGeom prst="rect">
            <a:avLst/>
          </a:prstGeom>
          <a:noFill/>
          <a:ln>
            <a:noFill/>
          </a:ln>
        </p:spPr>
      </p:pic>
    </p:spTree>
    <p:extLst>
      <p:ext uri="{BB962C8B-B14F-4D97-AF65-F5344CB8AC3E}">
        <p14:creationId xmlns:p14="http://schemas.microsoft.com/office/powerpoint/2010/main" val="35742029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US" b="1" dirty="0"/>
              <a:t>Superconductivity</a:t>
            </a:r>
            <a:r>
              <a:rPr lang="en-US" b="1" dirty="0"/>
              <a:t> </a:t>
            </a:r>
            <a:r>
              <a:rPr lang="en-IN" dirty="0"/>
              <a:t/>
            </a:r>
            <a:br>
              <a:rPr lang="en-IN"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646696"/>
            <a:ext cx="8229600" cy="858420"/>
          </a:xfrm>
        </p:spPr>
        <p:txBody>
          <a:bodyPr/>
          <a:lstStyle/>
          <a:p>
            <a:r>
              <a:rPr lang="en-US" sz="2400" dirty="0"/>
              <a:t>If mercury is cooled below 4.1 K, it loses all electric resistance. </a:t>
            </a:r>
            <a:endParaRPr lang="en-US" sz="2400" dirty="0" smtClean="0"/>
          </a:p>
          <a:p>
            <a:endParaRPr lang="en-US" sz="2400" dirty="0"/>
          </a:p>
          <a:p>
            <a:r>
              <a:rPr lang="en-US" sz="2400" dirty="0" smtClean="0"/>
              <a:t>This </a:t>
            </a:r>
            <a:r>
              <a:rPr lang="en-US" sz="2400" dirty="0"/>
              <a:t>discovery of superconductivity by H. </a:t>
            </a:r>
            <a:r>
              <a:rPr lang="en-US" sz="2400" dirty="0" err="1"/>
              <a:t>Kammerlingh</a:t>
            </a:r>
            <a:r>
              <a:rPr lang="en-US" sz="2400" dirty="0"/>
              <a:t> </a:t>
            </a:r>
            <a:r>
              <a:rPr lang="en-US" sz="2400" dirty="0" err="1"/>
              <a:t>Onnes</a:t>
            </a:r>
            <a:r>
              <a:rPr lang="en-US" sz="2400" dirty="0"/>
              <a:t> in 1911 was followed by the observation of other metals which exhibit zero resistivity below a certain critical temperature. </a:t>
            </a:r>
            <a:endParaRPr lang="en-US" sz="2400" dirty="0" smtClean="0"/>
          </a:p>
          <a:p>
            <a:endParaRPr lang="en-US" sz="2400" dirty="0"/>
          </a:p>
          <a:p>
            <a:r>
              <a:rPr lang="en-US" sz="2400" dirty="0" smtClean="0"/>
              <a:t>This </a:t>
            </a:r>
            <a:r>
              <a:rPr lang="en-US" sz="2400" dirty="0"/>
              <a:t>temperature, called the transition temperature, varies for different materials but generally is below 20 K (−253 °C). </a:t>
            </a:r>
            <a:endParaRPr lang="en-IN" sz="2400"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8710034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480442"/>
            <a:ext cx="8229600" cy="858420"/>
          </a:xfrm>
        </p:spPr>
        <p:txBody>
          <a:bodyPr/>
          <a:lstStyle/>
          <a:p>
            <a:r>
              <a:rPr lang="en-US" sz="2400" dirty="0"/>
              <a:t>The fact that the resistance is zero has been demonstrated by sustaining currents in superconducting lead rings for many years with no measurable reduction. </a:t>
            </a:r>
            <a:endParaRPr lang="en-US" sz="2400" dirty="0" smtClean="0"/>
          </a:p>
          <a:p>
            <a:endParaRPr lang="en-US" sz="2400" dirty="0"/>
          </a:p>
          <a:p>
            <a:r>
              <a:rPr lang="en-US" sz="2400" dirty="0" smtClean="0"/>
              <a:t>An </a:t>
            </a:r>
            <a:r>
              <a:rPr lang="en-US" sz="2400" dirty="0"/>
              <a:t>induced current in an ordinary metal ring would decay rapidly from the dissipation of ordinary resistance, but superconducting rings had exhibited a decay constant of over a billion years</a:t>
            </a:r>
            <a:r>
              <a:rPr lang="en-US" sz="2400" dirty="0" smtClean="0"/>
              <a:t>!</a:t>
            </a:r>
          </a:p>
          <a:p>
            <a:endParaRPr lang="en-US" sz="2400" dirty="0"/>
          </a:p>
          <a:p>
            <a:endParaRPr lang="en-IN" sz="2400" dirty="0"/>
          </a:p>
          <a:p>
            <a:r>
              <a:rPr lang="en-US" sz="2400" dirty="0"/>
              <a:t>One of the properties of a superconductor is that it will exclude magnetic fields, a phenomenon called the Meissner effect.</a:t>
            </a:r>
            <a:endParaRPr lang="en-IN" sz="240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10289938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US" b="1" dirty="0"/>
              <a:t>Applications</a:t>
            </a:r>
            <a:r>
              <a:rPr lang="en-IN" dirty="0"/>
              <a:t/>
            </a:r>
            <a:br>
              <a:rPr lang="en-IN" dirty="0"/>
            </a:br>
            <a:r>
              <a:rPr lang="en-US" b="1" dirty="0"/>
              <a:t> </a:t>
            </a:r>
            <a:r>
              <a:rPr lang="en-IN" dirty="0"/>
              <a:t/>
            </a:r>
            <a:br>
              <a:rPr lang="en-IN"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480442"/>
            <a:ext cx="8229600" cy="858420"/>
          </a:xfrm>
        </p:spPr>
        <p:txBody>
          <a:bodyPr/>
          <a:lstStyle/>
          <a:p>
            <a:r>
              <a:rPr lang="en-US" sz="2400" dirty="0"/>
              <a:t>Films of the new materials can carry currents in the superconducting state that are large enough to be of importance in making many devices. </a:t>
            </a:r>
            <a:endParaRPr lang="en-US" sz="2400" dirty="0" smtClean="0"/>
          </a:p>
          <a:p>
            <a:endParaRPr lang="en-US" sz="2400" dirty="0"/>
          </a:p>
          <a:p>
            <a:r>
              <a:rPr lang="en-US" sz="2400" dirty="0" smtClean="0"/>
              <a:t>Possible </a:t>
            </a:r>
            <a:r>
              <a:rPr lang="en-US" sz="2400" dirty="0"/>
              <a:t>applications of the high-temperature superconductors in thin-film or bulk form include the construction of computer parts (logic devices, memory elements, switches, and interconnects), oscillators, amplifiers, particle accelerators, highly sensitive devices for measuring magnetic fields, voltages or currents, magnets for medical magnetic-imaging devices, magnetic energy-storage systems, levitated passenger trains for high-speed travel, motors, generators, transformers, and transmission lines. </a:t>
            </a:r>
            <a:endParaRPr lang="en-IN" sz="2400"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342864849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US" b="1" dirty="0"/>
              <a:t> </a:t>
            </a:r>
            <a:r>
              <a:rPr lang="en-IN" dirty="0"/>
              <a:t/>
            </a:r>
            <a:br>
              <a:rPr lang="en-IN"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480442"/>
            <a:ext cx="8229600" cy="858420"/>
          </a:xfrm>
        </p:spPr>
        <p:txBody>
          <a:bodyPr/>
          <a:lstStyle/>
          <a:p>
            <a:r>
              <a:rPr lang="en-US" sz="2400" dirty="0"/>
              <a:t>Equipment made with the high-temperature superconductors would also be more economical to operate because such materials can be cooled with inexpensive liquid nitrogen (boiling point, 77 K) rather than with costly liquid helium (boiling point, 4.2 K). </a:t>
            </a:r>
            <a:endParaRPr lang="en-US" sz="2400" dirty="0" smtClean="0"/>
          </a:p>
          <a:p>
            <a:endParaRPr lang="en-US" sz="2400" dirty="0"/>
          </a:p>
          <a:p>
            <a:r>
              <a:rPr lang="en-US" sz="2400" dirty="0" smtClean="0"/>
              <a:t>The </a:t>
            </a:r>
            <a:r>
              <a:rPr lang="en-US" sz="2400" dirty="0"/>
              <a:t>ceramics have problems, however, which must be overcome before useful devices can be made from them.</a:t>
            </a:r>
            <a:endParaRPr lang="en-IN" sz="2400" b="0" i="0" dirty="0" smtClean="0"/>
          </a:p>
          <a:p>
            <a:pPr algn="just"/>
            <a:endParaRPr lang="en-IN" sz="2400"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0074076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859513"/>
            <a:ext cx="8229600" cy="528496"/>
          </a:xfrm>
        </p:spPr>
        <p:txBody>
          <a:bodyPr/>
          <a:lstStyle/>
          <a:p>
            <a:pPr algn="ctr"/>
            <a:r>
              <a:rPr lang="en-US" b="1" dirty="0" smtClean="0"/>
              <a:t>Ceramics</a:t>
            </a:r>
            <a:r>
              <a:rPr lang="en-US" b="1" dirty="0"/>
              <a:t> </a:t>
            </a:r>
            <a:r>
              <a:rPr lang="en-IN" dirty="0"/>
              <a:t/>
            </a:r>
            <a:br>
              <a:rPr lang="en-IN"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549563" y="1909652"/>
            <a:ext cx="8229600" cy="858420"/>
          </a:xfrm>
        </p:spPr>
        <p:txBody>
          <a:bodyPr/>
          <a:lstStyle/>
          <a:p>
            <a:r>
              <a:rPr lang="en-US" sz="2400" dirty="0"/>
              <a:t>A ceramic is an inorganic non-metallic solid made up of either metal or non-metal compounds that have been shaped and then hardened by heating to high temperatures. </a:t>
            </a:r>
            <a:endParaRPr lang="en-US" sz="2400" dirty="0" smtClean="0"/>
          </a:p>
          <a:p>
            <a:endParaRPr lang="en-US" sz="2400" dirty="0"/>
          </a:p>
          <a:p>
            <a:r>
              <a:rPr lang="en-US" sz="2400" dirty="0" smtClean="0"/>
              <a:t>In </a:t>
            </a:r>
            <a:r>
              <a:rPr lang="en-US" sz="2400" dirty="0"/>
              <a:t>general, they are hard, corrosion-resistant and brittle.</a:t>
            </a:r>
            <a:endParaRPr lang="en-IN" sz="240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672132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3033" y="1247730"/>
            <a:ext cx="8229600" cy="858420"/>
          </a:xfrm>
        </p:spPr>
        <p:txBody>
          <a:bodyPr/>
          <a:lstStyle/>
          <a:p>
            <a:r>
              <a:rPr lang="en-IN" sz="2400" dirty="0"/>
              <a:t>In order to find the filled and empty bands we must find out how many electrons can be placed in each band and how many electrons are available. </a:t>
            </a:r>
            <a:endParaRPr lang="en-IN" sz="2400" dirty="0" smtClean="0"/>
          </a:p>
          <a:p>
            <a:endParaRPr lang="en-IN" sz="2400" dirty="0"/>
          </a:p>
          <a:p>
            <a:r>
              <a:rPr lang="en-IN" sz="2400" dirty="0" smtClean="0"/>
              <a:t>Each </a:t>
            </a:r>
            <a:r>
              <a:rPr lang="en-IN" sz="2400" dirty="0"/>
              <a:t>band is formed due to the splitting of one or more atomic energy levels. </a:t>
            </a:r>
            <a:endParaRPr lang="en-IN" sz="2400" dirty="0" smtClean="0"/>
          </a:p>
          <a:p>
            <a:endParaRPr lang="en-IN" sz="2400" dirty="0"/>
          </a:p>
          <a:p>
            <a:r>
              <a:rPr lang="en-IN" sz="2400" dirty="0" smtClean="0"/>
              <a:t>Therefore</a:t>
            </a:r>
            <a:r>
              <a:rPr lang="en-IN" sz="2400" dirty="0"/>
              <a:t>, the minimum number of states in a band equals twice the number of atoms in the material. </a:t>
            </a:r>
            <a:endParaRPr lang="en-IN" sz="2400" dirty="0" smtClean="0"/>
          </a:p>
          <a:p>
            <a:endParaRPr lang="en-IN" sz="2400" dirty="0"/>
          </a:p>
          <a:p>
            <a:r>
              <a:rPr lang="en-IN" sz="2400" dirty="0" smtClean="0"/>
              <a:t>The </a:t>
            </a:r>
            <a:r>
              <a:rPr lang="en-IN" sz="2400" dirty="0"/>
              <a:t>reason for the factor of two is that every energy level can contain two electrons with opposite spin.</a:t>
            </a:r>
            <a:endParaRPr lang="en-US" sz="2400" dirty="0"/>
          </a:p>
          <a:p>
            <a:endParaRPr lang="en-US" dirty="0"/>
          </a:p>
        </p:txBody>
      </p:sp>
    </p:spTree>
    <p:extLst>
      <p:ext uri="{BB962C8B-B14F-4D97-AF65-F5344CB8AC3E}">
        <p14:creationId xmlns:p14="http://schemas.microsoft.com/office/powerpoint/2010/main" val="34809225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480442"/>
            <a:ext cx="8229600" cy="858420"/>
          </a:xfrm>
        </p:spPr>
        <p:txBody>
          <a:bodyPr/>
          <a:lstStyle/>
          <a:p>
            <a:r>
              <a:rPr lang="en-US" sz="2400" dirty="0"/>
              <a:t>Traditional ceramics are clay-based, but high-performance or advanced ceramics are being developed from a far wider range of inorganic non-metal materials. </a:t>
            </a:r>
            <a:endParaRPr lang="en-US" sz="2400" dirty="0" smtClean="0"/>
          </a:p>
          <a:p>
            <a:endParaRPr lang="en-US" sz="2400" dirty="0"/>
          </a:p>
          <a:p>
            <a:r>
              <a:rPr lang="en-US" sz="2400" dirty="0" smtClean="0"/>
              <a:t>Advanced </a:t>
            </a:r>
            <a:r>
              <a:rPr lang="en-US" sz="2400" dirty="0"/>
              <a:t>ceramics have the properties of high strength, high hardness, high durability and high toughness.</a:t>
            </a:r>
            <a:endParaRPr lang="en-IN" sz="240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17703626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480442"/>
            <a:ext cx="8229600" cy="858420"/>
          </a:xfrm>
        </p:spPr>
        <p:txBody>
          <a:bodyPr/>
          <a:lstStyle/>
          <a:p>
            <a:r>
              <a:rPr lang="en-US" sz="2400" dirty="0"/>
              <a:t>'Ceramic' comes from the Greek word meaning ‘pottery’. </a:t>
            </a:r>
            <a:endParaRPr lang="en-US" sz="2400" dirty="0" smtClean="0"/>
          </a:p>
          <a:p>
            <a:endParaRPr lang="en-US" sz="2400" dirty="0" smtClean="0"/>
          </a:p>
          <a:p>
            <a:endParaRPr lang="en-US" sz="2400" dirty="0"/>
          </a:p>
          <a:p>
            <a:r>
              <a:rPr lang="en-US" sz="2400" dirty="0" smtClean="0"/>
              <a:t>The </a:t>
            </a:r>
            <a:r>
              <a:rPr lang="en-US" sz="2400" dirty="0"/>
              <a:t>clay-based domestic wares, art objects and building products are familiar to us all, but pottery is just one part of the ceramic world</a:t>
            </a:r>
            <a:r>
              <a:rPr lang="en-US" sz="2400" dirty="0" smtClean="0"/>
              <a:t>.</a:t>
            </a:r>
          </a:p>
          <a:p>
            <a:endParaRPr lang="en-US" sz="2400" dirty="0" smtClean="0"/>
          </a:p>
          <a:p>
            <a:endParaRPr lang="en-IN" sz="2400" dirty="0"/>
          </a:p>
          <a:p>
            <a:r>
              <a:rPr lang="en-US" sz="2400" dirty="0"/>
              <a:t>Nowadays the term ‘ceramic’ has a more expansive meaning and includes materials like glass, advanced ceramics and some cement systems as well.</a:t>
            </a:r>
            <a:endParaRPr lang="en-IN" sz="240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1715165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US" b="1" dirty="0"/>
              <a:t>Traditional ceramics – pottery</a:t>
            </a:r>
            <a:r>
              <a:rPr lang="en-US" b="1" dirty="0"/>
              <a:t> </a:t>
            </a:r>
            <a:r>
              <a:rPr lang="en-IN" dirty="0"/>
              <a:t/>
            </a:r>
            <a:br>
              <a:rPr lang="en-IN"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776006"/>
            <a:ext cx="8229600" cy="858420"/>
          </a:xfrm>
        </p:spPr>
        <p:txBody>
          <a:bodyPr/>
          <a:lstStyle/>
          <a:p>
            <a:r>
              <a:rPr lang="en-US" sz="2400" dirty="0"/>
              <a:t>Pottery is one of the oldest human technologies. </a:t>
            </a:r>
            <a:endParaRPr lang="en-US" sz="2400" dirty="0" smtClean="0"/>
          </a:p>
          <a:p>
            <a:endParaRPr lang="en-US" sz="2400" dirty="0"/>
          </a:p>
          <a:p>
            <a:r>
              <a:rPr lang="en-US" sz="2400" dirty="0" smtClean="0"/>
              <a:t>Fragments </a:t>
            </a:r>
            <a:r>
              <a:rPr lang="en-US" sz="2400" dirty="0"/>
              <a:t>of clay pottery found recently in Hunan Province in China have been carbon dated to 17,500–18,300 years old</a:t>
            </a:r>
            <a:r>
              <a:rPr lang="en-US" sz="2400" dirty="0" smtClean="0"/>
              <a:t>.</a:t>
            </a:r>
          </a:p>
          <a:p>
            <a:endParaRPr lang="en-IN" sz="2400" dirty="0"/>
          </a:p>
          <a:p>
            <a:r>
              <a:rPr lang="en-US" sz="2400" dirty="0"/>
              <a:t>The major types of pottery are described as earthenware, stoneware and porcelain.</a:t>
            </a:r>
            <a:endParaRPr lang="en-IN" sz="240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902992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US" b="1" dirty="0"/>
              <a:t>Earthenware</a:t>
            </a:r>
            <a:r>
              <a:rPr lang="en-US" b="1" dirty="0"/>
              <a:t> </a:t>
            </a:r>
            <a:r>
              <a:rPr lang="en-IN" dirty="0"/>
              <a:t/>
            </a:r>
            <a:br>
              <a:rPr lang="en-IN"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480442"/>
            <a:ext cx="8229600" cy="858420"/>
          </a:xfrm>
        </p:spPr>
        <p:txBody>
          <a:bodyPr/>
          <a:lstStyle/>
          <a:p>
            <a:pPr lvl="0"/>
            <a:r>
              <a:rPr lang="en-US" sz="2400" dirty="0"/>
              <a:t>Earthenware is used extensively for pottery tableware and decorative objects. </a:t>
            </a:r>
            <a:endParaRPr lang="en-US" sz="2400" dirty="0" smtClean="0"/>
          </a:p>
          <a:p>
            <a:pPr lvl="0"/>
            <a:endParaRPr lang="en-US" sz="2400" dirty="0"/>
          </a:p>
          <a:p>
            <a:pPr lvl="0"/>
            <a:r>
              <a:rPr lang="en-US" sz="2400" dirty="0" smtClean="0"/>
              <a:t>It </a:t>
            </a:r>
            <a:r>
              <a:rPr lang="en-US" sz="2400" dirty="0"/>
              <a:t>is one of the oldest materials used in pottery. </a:t>
            </a:r>
            <a:endParaRPr lang="en-US" sz="2400" dirty="0" smtClean="0"/>
          </a:p>
          <a:p>
            <a:pPr lvl="0"/>
            <a:endParaRPr lang="en-US" sz="2400" dirty="0"/>
          </a:p>
          <a:p>
            <a:pPr lvl="0"/>
            <a:r>
              <a:rPr lang="en-US" sz="2400" dirty="0" smtClean="0"/>
              <a:t>The </a:t>
            </a:r>
            <a:r>
              <a:rPr lang="en-US" sz="2400" dirty="0"/>
              <a:t>clay is fired at relatively low temperatures (1,000–1,150°C), producing a slightly porous, coarse product. </a:t>
            </a:r>
            <a:endParaRPr lang="en-IN" sz="240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pic>
        <p:nvPicPr>
          <p:cNvPr id="4" name="Picture 3" descr="https://static.sciencelearn.org.nz/images/images/000/002/198/embed/Traditional-ceramics20161020-31486-8lanq3.jpg?1522306817"/>
          <p:cNvPicPr/>
          <p:nvPr/>
        </p:nvPicPr>
        <p:blipFill rotWithShape="1">
          <a:blip r:embed="rId2">
            <a:extLst>
              <a:ext uri="{28A0092B-C50C-407E-A947-70E740481C1C}">
                <a14:useLocalDpi xmlns:a14="http://schemas.microsoft.com/office/drawing/2010/main" val="0"/>
              </a:ext>
            </a:extLst>
          </a:blip>
          <a:srcRect t="8661" r="68455" b="18701"/>
          <a:stretch/>
        </p:blipFill>
        <p:spPr bwMode="auto">
          <a:xfrm>
            <a:off x="3206461" y="4220787"/>
            <a:ext cx="2714048" cy="193986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1993795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US" b="1" dirty="0"/>
              <a:t>Stoneware</a:t>
            </a:r>
            <a:r>
              <a:rPr lang="en-US" b="1" dirty="0"/>
              <a:t> </a:t>
            </a:r>
            <a:r>
              <a:rPr lang="en-IN" dirty="0"/>
              <a:t/>
            </a:r>
            <a:br>
              <a:rPr lang="en-IN"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582042"/>
            <a:ext cx="8229600" cy="858420"/>
          </a:xfrm>
        </p:spPr>
        <p:txBody>
          <a:bodyPr/>
          <a:lstStyle/>
          <a:p>
            <a:pPr lvl="0"/>
            <a:r>
              <a:rPr lang="en-US" sz="2400" dirty="0"/>
              <a:t>Stoneware clay is fired at a high temperature (about 1,200°C) until made glass-like (vitrified). </a:t>
            </a:r>
            <a:endParaRPr lang="en-US" sz="2400" dirty="0" smtClean="0"/>
          </a:p>
          <a:p>
            <a:pPr lvl="0"/>
            <a:endParaRPr lang="en-US" sz="2400" dirty="0"/>
          </a:p>
          <a:p>
            <a:pPr lvl="0"/>
            <a:r>
              <a:rPr lang="en-US" sz="2400" dirty="0" smtClean="0"/>
              <a:t>Because </a:t>
            </a:r>
            <a:r>
              <a:rPr lang="en-US" sz="2400" dirty="0"/>
              <a:t>stoneware is non-porous, glaze is applied only for decoration. </a:t>
            </a:r>
            <a:endParaRPr lang="en-US" sz="2400" dirty="0" smtClean="0"/>
          </a:p>
          <a:p>
            <a:pPr lvl="0"/>
            <a:endParaRPr lang="en-US" sz="2400" dirty="0"/>
          </a:p>
          <a:p>
            <a:pPr lvl="0"/>
            <a:r>
              <a:rPr lang="en-US" sz="2400" dirty="0" smtClean="0"/>
              <a:t>It </a:t>
            </a:r>
            <a:r>
              <a:rPr lang="en-US" sz="2400" dirty="0"/>
              <a:t>is a sturdy, chip-resistant and durable material suitable for use in the kitchen for cooking, baking, storing liquids and as serving dishes.</a:t>
            </a:r>
            <a:endParaRPr lang="en-IN" sz="240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pic>
        <p:nvPicPr>
          <p:cNvPr id="4" name="Picture 3" descr="https://static.sciencelearn.org.nz/images/images/000/002/198/embed/Traditional-ceramics20161020-31486-8lanq3.jpg?1522306817"/>
          <p:cNvPicPr/>
          <p:nvPr/>
        </p:nvPicPr>
        <p:blipFill rotWithShape="1">
          <a:blip r:embed="rId2">
            <a:extLst>
              <a:ext uri="{28A0092B-C50C-407E-A947-70E740481C1C}">
                <a14:useLocalDpi xmlns:a14="http://schemas.microsoft.com/office/drawing/2010/main" val="0"/>
              </a:ext>
            </a:extLst>
          </a:blip>
          <a:srcRect l="28416" t="34523" r="35298" b="22237"/>
          <a:stretch/>
        </p:blipFill>
        <p:spPr bwMode="auto">
          <a:xfrm>
            <a:off x="3288145" y="4895273"/>
            <a:ext cx="2142836" cy="122843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268093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US" b="1" dirty="0"/>
              <a:t>Porcelain</a:t>
            </a:r>
            <a:r>
              <a:rPr lang="en-US" b="1" dirty="0"/>
              <a:t> </a:t>
            </a:r>
            <a:r>
              <a:rPr lang="en-IN" dirty="0"/>
              <a:t/>
            </a:r>
            <a:br>
              <a:rPr lang="en-IN"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480442"/>
            <a:ext cx="8229600" cy="858420"/>
          </a:xfrm>
        </p:spPr>
        <p:txBody>
          <a:bodyPr/>
          <a:lstStyle/>
          <a:p>
            <a:pPr lvl="0"/>
            <a:r>
              <a:rPr lang="en-US" sz="2400" dirty="0"/>
              <a:t>Porcelain is a very hard, translucent white ceramic. </a:t>
            </a:r>
            <a:endParaRPr lang="en-US" sz="2400" dirty="0" smtClean="0"/>
          </a:p>
          <a:p>
            <a:pPr lvl="0"/>
            <a:endParaRPr lang="en-US" sz="2400" dirty="0"/>
          </a:p>
          <a:p>
            <a:pPr lvl="0"/>
            <a:r>
              <a:rPr lang="en-US" sz="2400" dirty="0" smtClean="0"/>
              <a:t>The </a:t>
            </a:r>
            <a:r>
              <a:rPr lang="en-US" sz="2400" dirty="0"/>
              <a:t>earliest forms of porcelain originated in China around 1600BC, and by 600AD, Chinese porcelain was a prized commodity with Arabian traders. </a:t>
            </a:r>
            <a:endParaRPr lang="en-US" sz="2400" dirty="0" smtClean="0"/>
          </a:p>
          <a:p>
            <a:pPr lvl="0"/>
            <a:endParaRPr lang="en-US" sz="2400" dirty="0"/>
          </a:p>
          <a:p>
            <a:pPr lvl="0"/>
            <a:r>
              <a:rPr lang="en-US" sz="2400" dirty="0" smtClean="0"/>
              <a:t>Because </a:t>
            </a:r>
            <a:r>
              <a:rPr lang="en-US" sz="2400" dirty="0"/>
              <a:t>porcelain was associated with China and often used to make plates, cups, vases and other works of fine art, it often goes by the name of ‘fine china'. </a:t>
            </a:r>
            <a:endParaRPr lang="en-IN" sz="240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pic>
        <p:nvPicPr>
          <p:cNvPr id="4" name="Picture 3" descr="https://static.sciencelearn.org.nz/images/images/000/002/198/embed/Traditional-ceramics20161020-31486-8lanq3.jpg?1522306817"/>
          <p:cNvPicPr/>
          <p:nvPr/>
        </p:nvPicPr>
        <p:blipFill rotWithShape="1">
          <a:blip r:embed="rId2">
            <a:extLst>
              <a:ext uri="{28A0092B-C50C-407E-A947-70E740481C1C}">
                <a14:useLocalDpi xmlns:a14="http://schemas.microsoft.com/office/drawing/2010/main" val="0"/>
              </a:ext>
            </a:extLst>
          </a:blip>
          <a:srcRect l="61574" t="8661" b="18701"/>
          <a:stretch/>
        </p:blipFill>
        <p:spPr bwMode="auto">
          <a:xfrm>
            <a:off x="4738253" y="4304145"/>
            <a:ext cx="2290619" cy="207818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849850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US" b="1" dirty="0"/>
              <a:t>Bone china</a:t>
            </a:r>
            <a:r>
              <a:rPr lang="en-US" dirty="0"/>
              <a:t> </a:t>
            </a:r>
            <a:r>
              <a:rPr lang="en-US" b="1" dirty="0"/>
              <a:t> </a:t>
            </a:r>
            <a:r>
              <a:rPr lang="en-IN" dirty="0"/>
              <a:t/>
            </a:r>
            <a:br>
              <a:rPr lang="en-IN"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480442"/>
            <a:ext cx="8229600" cy="858420"/>
          </a:xfrm>
        </p:spPr>
        <p:txBody>
          <a:bodyPr/>
          <a:lstStyle/>
          <a:p>
            <a:pPr lvl="0"/>
            <a:r>
              <a:rPr lang="en-US" sz="2400" dirty="0"/>
              <a:t>Bone china – which is easier to make, harder to chip and stronger than porcelain – is made by adding ash from cattle bones to clay, feldspar minerals and fine silica sand.</a:t>
            </a:r>
            <a:endParaRPr lang="en-IN" sz="240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pic>
        <p:nvPicPr>
          <p:cNvPr id="7" name="Picture 6"/>
          <p:cNvPicPr>
            <a:picLocks noChangeAspect="1"/>
          </p:cNvPicPr>
          <p:nvPr/>
        </p:nvPicPr>
        <p:blipFill rotWithShape="1">
          <a:blip r:embed="rId2"/>
          <a:srcRect l="37052" t="41743" r="36818" b="38260"/>
          <a:stretch/>
        </p:blipFill>
        <p:spPr>
          <a:xfrm>
            <a:off x="1890149" y="2995207"/>
            <a:ext cx="4953996" cy="2132630"/>
          </a:xfrm>
          <a:prstGeom prst="rect">
            <a:avLst/>
          </a:prstGeom>
        </p:spPr>
      </p:pic>
    </p:spTree>
    <p:extLst>
      <p:ext uri="{BB962C8B-B14F-4D97-AF65-F5344CB8AC3E}">
        <p14:creationId xmlns:p14="http://schemas.microsoft.com/office/powerpoint/2010/main" val="291201751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7" y="859513"/>
            <a:ext cx="8229600" cy="528496"/>
          </a:xfrm>
        </p:spPr>
        <p:txBody>
          <a:bodyPr/>
          <a:lstStyle/>
          <a:p>
            <a:pPr algn="ctr"/>
            <a:r>
              <a:rPr lang="en-US" b="1"/>
              <a:t>Advanced ceramics – new materials</a:t>
            </a:r>
            <a:r>
              <a:rPr lang="en-IN" dirty="0"/>
              <a:t/>
            </a:r>
            <a:br>
              <a:rPr lang="en-IN" dirty="0"/>
            </a:br>
            <a:r>
              <a:rPr lang="en-IN" dirty="0"/>
              <a:t/>
            </a:r>
            <a:br>
              <a:rPr lang="en-IN"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909652"/>
            <a:ext cx="8229600" cy="858420"/>
          </a:xfrm>
        </p:spPr>
        <p:txBody>
          <a:bodyPr/>
          <a:lstStyle/>
          <a:p>
            <a:r>
              <a:rPr lang="en-US" sz="2400" dirty="0"/>
              <a:t>Advanced ceramics are not generally clay-based. Instead, they are either based on oxides or non-oxides or combinations of the two</a:t>
            </a:r>
            <a:r>
              <a:rPr lang="en-US" sz="2400" dirty="0" smtClean="0"/>
              <a:t>:</a:t>
            </a:r>
          </a:p>
          <a:p>
            <a:endParaRPr lang="en-IN" sz="2400" dirty="0"/>
          </a:p>
          <a:p>
            <a:pPr marL="342900" lvl="0" indent="-342900">
              <a:buFont typeface="Arial" panose="020B0604020202020204" pitchFamily="34" charset="0"/>
              <a:buChar char="•"/>
            </a:pPr>
            <a:r>
              <a:rPr lang="en-US" sz="2400" dirty="0"/>
              <a:t>Typical oxides used are alumina (Al</a:t>
            </a:r>
            <a:r>
              <a:rPr lang="en-US" sz="2400" baseline="-25000" dirty="0"/>
              <a:t>2</a:t>
            </a:r>
            <a:r>
              <a:rPr lang="en-US" sz="2400" dirty="0"/>
              <a:t>O</a:t>
            </a:r>
            <a:r>
              <a:rPr lang="en-US" sz="2400" baseline="-25000" dirty="0"/>
              <a:t>3</a:t>
            </a:r>
            <a:r>
              <a:rPr lang="en-US" sz="2400" dirty="0"/>
              <a:t>) and zirconia (ZrO2</a:t>
            </a:r>
            <a:r>
              <a:rPr lang="en-US" sz="2400" dirty="0" smtClean="0"/>
              <a:t>).</a:t>
            </a:r>
          </a:p>
          <a:p>
            <a:pPr marL="342900" lvl="0" indent="-342900">
              <a:buFont typeface="Arial" panose="020B0604020202020204" pitchFamily="34" charset="0"/>
              <a:buChar char="•"/>
            </a:pPr>
            <a:endParaRPr lang="en-IN" sz="2400" dirty="0"/>
          </a:p>
          <a:p>
            <a:pPr marL="342900" lvl="0" indent="-342900">
              <a:buFont typeface="Arial" panose="020B0604020202020204" pitchFamily="34" charset="0"/>
              <a:buChar char="•"/>
            </a:pPr>
            <a:r>
              <a:rPr lang="en-US" sz="2400" dirty="0"/>
              <a:t>Non-oxides are often carbides, borides, nitrides and </a:t>
            </a:r>
            <a:r>
              <a:rPr lang="en-US" sz="2400" dirty="0" err="1"/>
              <a:t>silicides</a:t>
            </a:r>
            <a:r>
              <a:rPr lang="en-US" sz="2400" dirty="0"/>
              <a:t>, for example, boron carbide (B</a:t>
            </a:r>
            <a:r>
              <a:rPr lang="en-US" sz="2400" baseline="-25000" dirty="0"/>
              <a:t>4</a:t>
            </a:r>
            <a:r>
              <a:rPr lang="en-US" sz="2400" dirty="0"/>
              <a:t>C), silicon carbide (</a:t>
            </a:r>
            <a:r>
              <a:rPr lang="en-US" sz="2400" dirty="0" err="1"/>
              <a:t>SiC</a:t>
            </a:r>
            <a:r>
              <a:rPr lang="en-US" sz="2400" dirty="0"/>
              <a:t>) and molybdenum </a:t>
            </a:r>
            <a:r>
              <a:rPr lang="en-US" sz="2400" dirty="0" err="1"/>
              <a:t>disilicide</a:t>
            </a:r>
            <a:r>
              <a:rPr lang="en-US" sz="2400" dirty="0"/>
              <a:t> (MoSi</a:t>
            </a:r>
            <a:r>
              <a:rPr lang="en-US" sz="2400" baseline="-25000" dirty="0"/>
              <a:t>2</a:t>
            </a:r>
            <a:r>
              <a:rPr lang="en-US" sz="2400" dirty="0"/>
              <a:t>).</a:t>
            </a:r>
            <a:endParaRPr lang="en-IN" sz="2400" dirty="0"/>
          </a:p>
          <a:p>
            <a:pPr algn="just"/>
            <a:endParaRPr lang="en-IN" sz="2400" b="0" i="0" dirty="0" smtClean="0"/>
          </a:p>
          <a:p>
            <a:pPr algn="just"/>
            <a:endParaRPr lang="en-IN" sz="2400"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8367761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US" b="1" dirty="0"/>
              <a:t> </a:t>
            </a:r>
            <a:r>
              <a:rPr lang="en-IN" dirty="0"/>
              <a:t/>
            </a:r>
            <a:br>
              <a:rPr lang="en-IN"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480442"/>
            <a:ext cx="8229600" cy="858420"/>
          </a:xfrm>
        </p:spPr>
        <p:txBody>
          <a:bodyPr/>
          <a:lstStyle/>
          <a:p>
            <a:r>
              <a:rPr lang="en-US" sz="2400" dirty="0"/>
              <a:t>Production processes firstly involve thoroughly blending the very fine constituent material powders. </a:t>
            </a:r>
            <a:endParaRPr lang="en-US" sz="2400" dirty="0" smtClean="0"/>
          </a:p>
          <a:p>
            <a:endParaRPr lang="en-US" sz="2400" dirty="0"/>
          </a:p>
          <a:p>
            <a:r>
              <a:rPr lang="en-US" sz="2400" dirty="0" smtClean="0"/>
              <a:t>After </a:t>
            </a:r>
            <a:r>
              <a:rPr lang="en-US" sz="2400" dirty="0"/>
              <a:t>shaping them into a green body, this is high-temperature fired (1,600–1,800°C). This step is often carried out in an oxygen-free atmosphere</a:t>
            </a:r>
            <a:r>
              <a:rPr lang="en-US" sz="2400" dirty="0" smtClean="0"/>
              <a:t>.</a:t>
            </a:r>
          </a:p>
          <a:p>
            <a:endParaRPr lang="en-IN" sz="2400" dirty="0"/>
          </a:p>
          <a:p>
            <a:r>
              <a:rPr lang="en-US" sz="2400" dirty="0"/>
              <a:t>The high temperature allows the tiny grains of the individual ceramic components to fuse together, forming a hard, tough, durable and corrosion-resistant product. </a:t>
            </a:r>
            <a:endParaRPr lang="en-US" sz="2400" dirty="0" smtClean="0"/>
          </a:p>
          <a:p>
            <a:endParaRPr lang="en-US" sz="2400" dirty="0"/>
          </a:p>
          <a:p>
            <a:r>
              <a:rPr lang="en-US" sz="2400" dirty="0" smtClean="0"/>
              <a:t>This </a:t>
            </a:r>
            <a:r>
              <a:rPr lang="en-US" sz="2400" dirty="0"/>
              <a:t>process is called sintering.</a:t>
            </a:r>
            <a:endParaRPr lang="en-IN" sz="2400" dirty="0"/>
          </a:p>
          <a:p>
            <a:pPr algn="just"/>
            <a:endParaRPr lang="en-IN" sz="2400" b="0" i="0" dirty="0" smtClean="0"/>
          </a:p>
          <a:p>
            <a:pPr algn="just"/>
            <a:endParaRPr lang="en-IN" sz="2400"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5240631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472" y="859513"/>
            <a:ext cx="8229600" cy="528496"/>
          </a:xfrm>
        </p:spPr>
        <p:txBody>
          <a:bodyPr/>
          <a:lstStyle/>
          <a:p>
            <a:pPr algn="ctr"/>
            <a:r>
              <a:rPr lang="en-US" b="1" dirty="0"/>
              <a:t>Applications of advanced ceramics</a:t>
            </a:r>
            <a:r>
              <a:rPr lang="en-IN" dirty="0"/>
              <a:t/>
            </a:r>
            <a:br>
              <a:rPr lang="en-IN" dirty="0"/>
            </a:br>
            <a:r>
              <a:rPr lang="en-US" b="1" dirty="0"/>
              <a:t> </a:t>
            </a:r>
            <a:r>
              <a:rPr lang="en-IN" dirty="0"/>
              <a:t/>
            </a:r>
            <a:br>
              <a:rPr lang="en-IN"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909652"/>
            <a:ext cx="8229600" cy="858420"/>
          </a:xfrm>
        </p:spPr>
        <p:txBody>
          <a:bodyPr/>
          <a:lstStyle/>
          <a:p>
            <a:r>
              <a:rPr lang="en-US" sz="2400" dirty="0"/>
              <a:t>Advanced ceramic materials are now well established in many areas of everyday use, from fridge magnets to an increasing range or industries, including metals production and processing, aerospace, electronics, automotive and personnel protection</a:t>
            </a:r>
            <a:r>
              <a:rPr lang="en-US" sz="2400" dirty="0" smtClean="0"/>
              <a:t>.</a:t>
            </a:r>
          </a:p>
          <a:p>
            <a:endParaRPr lang="en-IN" sz="2400" dirty="0"/>
          </a:p>
          <a:p>
            <a:r>
              <a:rPr lang="en-US" sz="2400" dirty="0"/>
              <a:t>In modern medicine, advanced ceramics – often referred to as </a:t>
            </a:r>
            <a:r>
              <a:rPr lang="en-US" sz="2400" dirty="0" err="1"/>
              <a:t>bioceramics</a:t>
            </a:r>
            <a:r>
              <a:rPr lang="en-US" sz="2400" dirty="0"/>
              <a:t> – play an increasingly important role. </a:t>
            </a:r>
            <a:endParaRPr lang="en-US" sz="2400" dirty="0" smtClean="0"/>
          </a:p>
          <a:p>
            <a:endParaRPr lang="en-US" sz="2400" dirty="0"/>
          </a:p>
          <a:p>
            <a:r>
              <a:rPr lang="en-US" sz="2400" dirty="0" err="1" smtClean="0"/>
              <a:t>Bioceramics</a:t>
            </a:r>
            <a:r>
              <a:rPr lang="en-US" sz="2400" dirty="0" smtClean="0"/>
              <a:t> </a:t>
            </a:r>
            <a:r>
              <a:rPr lang="en-US" sz="2400" dirty="0"/>
              <a:t>such as alumina and zirconia are hard, chemically inert materials that can be polished to a high finish. They are used as dental implants and as bone substitutes in </a:t>
            </a:r>
            <a:r>
              <a:rPr lang="en-US" sz="2400" dirty="0" err="1"/>
              <a:t>orthopaedic</a:t>
            </a:r>
            <a:r>
              <a:rPr lang="en-US" sz="2400" dirty="0"/>
              <a:t> operations such as hip and knee replacement.</a:t>
            </a:r>
            <a:endParaRPr lang="en-IN" sz="2400" dirty="0"/>
          </a:p>
          <a:p>
            <a:pPr algn="just"/>
            <a:endParaRPr lang="en-IN" sz="2400"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3161241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75649" y="949149"/>
            <a:ext cx="8580967" cy="858420"/>
          </a:xfrm>
        </p:spPr>
        <p:txBody>
          <a:bodyPr/>
          <a:lstStyle/>
          <a:p>
            <a:r>
              <a:rPr lang="en-IN" sz="2400" dirty="0"/>
              <a:t>To further simplify the analysis, we assume that only the valence electrons (the electrons in the outer shell) are of interest. </a:t>
            </a:r>
            <a:endParaRPr lang="en-IN" sz="2400" dirty="0" smtClean="0"/>
          </a:p>
          <a:p>
            <a:endParaRPr lang="en-IN" sz="2400" dirty="0"/>
          </a:p>
          <a:p>
            <a:r>
              <a:rPr lang="en-IN" sz="2400" dirty="0" smtClean="0"/>
              <a:t>The </a:t>
            </a:r>
            <a:r>
              <a:rPr lang="en-IN" sz="2400" dirty="0"/>
              <a:t>core electrons are tightly bound to the atom and are not allowed to freely move in the material</a:t>
            </a:r>
            <a:r>
              <a:rPr lang="en-IN" sz="2400" dirty="0" smtClean="0"/>
              <a:t>.</a:t>
            </a:r>
          </a:p>
          <a:p>
            <a:endParaRPr lang="en-US" sz="2400" dirty="0"/>
          </a:p>
          <a:p>
            <a:r>
              <a:rPr lang="en-IN" sz="2400" dirty="0"/>
              <a:t>Four different possible scenarios are </a:t>
            </a:r>
            <a:r>
              <a:rPr lang="en-IN" sz="2400" dirty="0" smtClean="0"/>
              <a:t>possible. </a:t>
            </a:r>
            <a:endParaRPr lang="en-US" sz="2400" dirty="0"/>
          </a:p>
        </p:txBody>
      </p:sp>
      <p:pic>
        <p:nvPicPr>
          <p:cNvPr id="4" name="Picture 3" descr="https://ecee.colorado.edu/~bart/book/book/chapter2/gif/fig2_3_10.gif"/>
          <p:cNvPicPr/>
          <p:nvPr/>
        </p:nvPicPr>
        <p:blipFill>
          <a:blip r:embed="rId2">
            <a:extLst>
              <a:ext uri="{28A0092B-C50C-407E-A947-70E740481C1C}">
                <a14:useLocalDpi xmlns:a14="http://schemas.microsoft.com/office/drawing/2010/main" val="0"/>
              </a:ext>
            </a:extLst>
          </a:blip>
          <a:srcRect/>
          <a:stretch>
            <a:fillRect/>
          </a:stretch>
        </p:blipFill>
        <p:spPr bwMode="auto">
          <a:xfrm>
            <a:off x="1575300" y="3592285"/>
            <a:ext cx="5361078" cy="2962547"/>
          </a:xfrm>
          <a:prstGeom prst="rect">
            <a:avLst/>
          </a:prstGeom>
          <a:solidFill>
            <a:schemeClr val="bg1"/>
          </a:solidFill>
          <a:ln>
            <a:noFill/>
          </a:ln>
        </p:spPr>
      </p:pic>
    </p:spTree>
    <p:extLst>
      <p:ext uri="{BB962C8B-B14F-4D97-AF65-F5344CB8AC3E}">
        <p14:creationId xmlns:p14="http://schemas.microsoft.com/office/powerpoint/2010/main" val="18610782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US" dirty="0"/>
              <a:t> </a:t>
            </a:r>
            <a:r>
              <a:rPr lang="en-US" b="1" dirty="0"/>
              <a:t>Plastics</a:t>
            </a:r>
            <a:r>
              <a:rPr lang="en-US" b="1" dirty="0"/>
              <a:t> </a:t>
            </a:r>
            <a:r>
              <a:rPr lang="en-IN" dirty="0"/>
              <a:t/>
            </a:r>
            <a:br>
              <a:rPr lang="en-IN"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480442"/>
            <a:ext cx="8229600" cy="858420"/>
          </a:xfrm>
        </p:spPr>
        <p:txBody>
          <a:bodyPr/>
          <a:lstStyle/>
          <a:p>
            <a:r>
              <a:rPr lang="en-US" sz="2400" dirty="0"/>
              <a:t>Plastics are a group of materials, either synthetic or naturally occurring, that may be shaped when soft and then hardened to retain the given shape. </a:t>
            </a:r>
            <a:endParaRPr lang="en-US" sz="2400" dirty="0" smtClean="0"/>
          </a:p>
          <a:p>
            <a:endParaRPr lang="en-US" sz="2400" dirty="0"/>
          </a:p>
          <a:p>
            <a:r>
              <a:rPr lang="en-US" sz="2400" dirty="0" smtClean="0"/>
              <a:t>Plastics </a:t>
            </a:r>
            <a:r>
              <a:rPr lang="en-US" sz="2400" dirty="0"/>
              <a:t>are polymers. </a:t>
            </a:r>
            <a:endParaRPr lang="en-US" sz="2400" dirty="0" smtClean="0"/>
          </a:p>
          <a:p>
            <a:endParaRPr lang="en-US" sz="2400" dirty="0"/>
          </a:p>
          <a:p>
            <a:r>
              <a:rPr lang="en-US" sz="2400" dirty="0" smtClean="0"/>
              <a:t>A </a:t>
            </a:r>
            <a:r>
              <a:rPr lang="en-US" sz="2400" dirty="0"/>
              <a:t>polymer is a substance made of many repeating units. </a:t>
            </a:r>
            <a:endParaRPr lang="en-US" sz="2400" dirty="0" smtClean="0"/>
          </a:p>
          <a:p>
            <a:endParaRPr lang="en-US" sz="2400" dirty="0"/>
          </a:p>
          <a:p>
            <a:r>
              <a:rPr lang="en-US" sz="2400" dirty="0" smtClean="0"/>
              <a:t>The </a:t>
            </a:r>
            <a:r>
              <a:rPr lang="en-US" sz="2400" dirty="0"/>
              <a:t>word polymer comes from two Greek words: poly, meaning many, and </a:t>
            </a:r>
            <a:r>
              <a:rPr lang="en-US" sz="2400" dirty="0" err="1"/>
              <a:t>meros</a:t>
            </a:r>
            <a:r>
              <a:rPr lang="en-US" sz="2400" dirty="0"/>
              <a:t>, meaning parts or units. </a:t>
            </a:r>
            <a:endParaRPr lang="en-IN" sz="2400" b="0" i="0" dirty="0" smtClean="0"/>
          </a:p>
          <a:p>
            <a:pPr algn="just"/>
            <a:endParaRPr lang="en-IN" sz="2400" b="0" i="0" dirty="0"/>
          </a:p>
          <a:p>
            <a:pPr algn="just"/>
            <a:endParaRPr lang="en-IN" sz="2400"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174922096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480442"/>
            <a:ext cx="8229600" cy="858420"/>
          </a:xfrm>
        </p:spPr>
        <p:txBody>
          <a:bodyPr/>
          <a:lstStyle/>
          <a:p>
            <a:r>
              <a:rPr lang="en-US" sz="2400" dirty="0"/>
              <a:t>A polymer can be thought of as a chain in which each link is the “</a:t>
            </a:r>
            <a:r>
              <a:rPr lang="en-US" sz="2400" dirty="0" err="1"/>
              <a:t>mer</a:t>
            </a:r>
            <a:r>
              <a:rPr lang="en-US" sz="2400" dirty="0"/>
              <a:t>,” or monomer (single unit). </a:t>
            </a:r>
            <a:endParaRPr lang="en-US" sz="2400" dirty="0" smtClean="0"/>
          </a:p>
          <a:p>
            <a:endParaRPr lang="en-US" sz="2400" dirty="0"/>
          </a:p>
          <a:p>
            <a:r>
              <a:rPr lang="en-US" sz="2400" dirty="0" smtClean="0"/>
              <a:t>The </a:t>
            </a:r>
            <a:r>
              <a:rPr lang="en-US" sz="2400" dirty="0"/>
              <a:t>chain is made by joining, or polymerizing, at least 1,000 links together. </a:t>
            </a:r>
            <a:endParaRPr lang="en-US" sz="2400" dirty="0" smtClean="0"/>
          </a:p>
          <a:p>
            <a:endParaRPr lang="en-US" sz="2400" dirty="0"/>
          </a:p>
          <a:p>
            <a:r>
              <a:rPr lang="en-US" sz="2400" dirty="0" smtClean="0"/>
              <a:t>Polymerization </a:t>
            </a:r>
            <a:r>
              <a:rPr lang="en-US" sz="2400" dirty="0"/>
              <a:t>can be demonstrated by making a chain using paper clips or by linking many strips of paper together to form a paper garland.</a:t>
            </a:r>
            <a:endParaRPr lang="en-IN" sz="240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197247281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135621"/>
            <a:ext cx="8229600" cy="858420"/>
          </a:xfrm>
        </p:spPr>
        <p:txBody>
          <a:bodyPr/>
          <a:lstStyle/>
          <a:p>
            <a:r>
              <a:rPr lang="en-US" sz="2400" dirty="0"/>
              <a:t>Plastics also can be divided into two distinct categories on the basis of their chemical composition. </a:t>
            </a:r>
            <a:endParaRPr lang="en-US" sz="2400" dirty="0" smtClean="0"/>
          </a:p>
          <a:p>
            <a:endParaRPr lang="en-US" sz="2400" dirty="0"/>
          </a:p>
          <a:p>
            <a:r>
              <a:rPr lang="en-US" sz="2400" dirty="0" smtClean="0"/>
              <a:t>One </a:t>
            </a:r>
            <a:r>
              <a:rPr lang="en-US" sz="2400" dirty="0"/>
              <a:t>category is plastics that are made up of polymers having only aliphatic (linear) carbon atoms in their backbone chains. </a:t>
            </a:r>
            <a:endParaRPr lang="en-US" sz="2400" dirty="0" smtClean="0"/>
          </a:p>
          <a:p>
            <a:endParaRPr lang="en-US" sz="2400" dirty="0"/>
          </a:p>
          <a:p>
            <a:r>
              <a:rPr lang="en-US" sz="2400" dirty="0" smtClean="0"/>
              <a:t>All </a:t>
            </a:r>
            <a:r>
              <a:rPr lang="en-US" sz="2400" dirty="0"/>
              <a:t>the commodity plastics fall into this category.</a:t>
            </a:r>
            <a:endParaRPr lang="en-IN" sz="2400" b="0" i="0" dirty="0" smtClean="0"/>
          </a:p>
          <a:p>
            <a:pPr algn="just"/>
            <a:endParaRPr lang="en-IN" sz="2400"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pic>
        <p:nvPicPr>
          <p:cNvPr id="4" name="Picture 3" descr="Molecular structure."/>
          <p:cNvPicPr/>
          <p:nvPr/>
        </p:nvPicPr>
        <p:blipFill>
          <a:blip r:embed="rId2">
            <a:extLst>
              <a:ext uri="{28A0092B-C50C-407E-A947-70E740481C1C}">
                <a14:useLocalDpi xmlns:a14="http://schemas.microsoft.com/office/drawing/2010/main" val="0"/>
              </a:ext>
            </a:extLst>
          </a:blip>
          <a:srcRect/>
          <a:stretch>
            <a:fillRect/>
          </a:stretch>
        </p:blipFill>
        <p:spPr bwMode="auto">
          <a:xfrm>
            <a:off x="1564899" y="4290002"/>
            <a:ext cx="5981210" cy="1205633"/>
          </a:xfrm>
          <a:prstGeom prst="rect">
            <a:avLst/>
          </a:prstGeom>
          <a:noFill/>
          <a:ln>
            <a:noFill/>
          </a:ln>
        </p:spPr>
      </p:pic>
    </p:spTree>
    <p:extLst>
      <p:ext uri="{BB962C8B-B14F-4D97-AF65-F5344CB8AC3E}">
        <p14:creationId xmlns:p14="http://schemas.microsoft.com/office/powerpoint/2010/main" val="302609133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dirty="0"/>
              <a:t/>
            </a:r>
            <a:br>
              <a:rPr lang="en-IN"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480442"/>
            <a:ext cx="8229600" cy="858420"/>
          </a:xfrm>
        </p:spPr>
        <p:txBody>
          <a:bodyPr/>
          <a:lstStyle/>
          <a:p>
            <a:r>
              <a:rPr lang="en-US" sz="2400" dirty="0"/>
              <a:t>The other category of plastics is made up of </a:t>
            </a:r>
            <a:r>
              <a:rPr lang="en-US" sz="2400" dirty="0" err="1"/>
              <a:t>heterochain</a:t>
            </a:r>
            <a:r>
              <a:rPr lang="en-US" sz="2400" dirty="0"/>
              <a:t> polymers. These compounds contain atoms such as oxygen, nitrogen, or sulfur in their backbone chains, in addition to carbon. </a:t>
            </a:r>
            <a:endParaRPr lang="en-US" sz="2400" dirty="0" smtClean="0"/>
          </a:p>
          <a:p>
            <a:endParaRPr lang="en-US" sz="2400" dirty="0"/>
          </a:p>
          <a:p>
            <a:r>
              <a:rPr lang="en-US" sz="2400" dirty="0" smtClean="0"/>
              <a:t>Most </a:t>
            </a:r>
            <a:r>
              <a:rPr lang="en-US" sz="2400" dirty="0"/>
              <a:t>of the engineering plastics listed above are composed of </a:t>
            </a:r>
            <a:r>
              <a:rPr lang="en-US" sz="2400" dirty="0" err="1"/>
              <a:t>heterochain</a:t>
            </a:r>
            <a:r>
              <a:rPr lang="en-US" sz="2400" dirty="0"/>
              <a:t> polymers. </a:t>
            </a:r>
            <a:endParaRPr lang="en-IN" sz="2400" b="0" i="0" dirty="0" smtClean="0"/>
          </a:p>
          <a:p>
            <a:pPr algn="just"/>
            <a:endParaRPr lang="en-IN" sz="2400" b="0" i="0" dirty="0"/>
          </a:p>
          <a:p>
            <a:pPr algn="just"/>
            <a:endParaRPr lang="en-IN" sz="2400" b="0" i="0" dirty="0" smtClean="0"/>
          </a:p>
          <a:p>
            <a:pPr algn="just"/>
            <a:endParaRPr lang="en-IN" sz="2400" b="0" i="0" dirty="0"/>
          </a:p>
          <a:p>
            <a:pPr algn="just"/>
            <a:r>
              <a:rPr lang="en-IN" b="0" i="0" dirty="0" smtClean="0"/>
              <a:t> </a:t>
            </a:r>
          </a:p>
          <a:p>
            <a:pPr algn="just"/>
            <a:endParaRPr lang="en-IN" b="0" i="0" dirty="0" smtClean="0"/>
          </a:p>
        </p:txBody>
      </p:sp>
      <p:pic>
        <p:nvPicPr>
          <p:cNvPr id="4" name="Picture 3" descr="Molecular structure."/>
          <p:cNvPicPr/>
          <p:nvPr/>
        </p:nvPicPr>
        <p:blipFill>
          <a:blip r:embed="rId2">
            <a:extLst>
              <a:ext uri="{28A0092B-C50C-407E-A947-70E740481C1C}">
                <a14:useLocalDpi xmlns:a14="http://schemas.microsoft.com/office/drawing/2010/main" val="0"/>
              </a:ext>
            </a:extLst>
          </a:blip>
          <a:srcRect/>
          <a:stretch>
            <a:fillRect/>
          </a:stretch>
        </p:blipFill>
        <p:spPr bwMode="auto">
          <a:xfrm>
            <a:off x="2555903" y="4078720"/>
            <a:ext cx="3771006" cy="1361498"/>
          </a:xfrm>
          <a:prstGeom prst="rect">
            <a:avLst/>
          </a:prstGeom>
          <a:noFill/>
          <a:ln>
            <a:noFill/>
          </a:ln>
        </p:spPr>
      </p:pic>
    </p:spTree>
    <p:extLst>
      <p:ext uri="{BB962C8B-B14F-4D97-AF65-F5344CB8AC3E}">
        <p14:creationId xmlns:p14="http://schemas.microsoft.com/office/powerpoint/2010/main" val="343542026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b="1" dirty="0"/>
              <a:t>Characteristics of Polymers</a:t>
            </a:r>
            <a:r>
              <a:rPr lang="en-IN" dirty="0"/>
              <a:t/>
            </a:r>
            <a:br>
              <a:rPr lang="en-IN" dirty="0"/>
            </a:br>
            <a:r>
              <a:rPr lang="en-US" b="1" dirty="0"/>
              <a:t> </a:t>
            </a:r>
            <a:r>
              <a:rPr lang="en-IN" dirty="0"/>
              <a:t/>
            </a:r>
            <a:br>
              <a:rPr lang="en-IN"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554332"/>
            <a:ext cx="8229600" cy="858420"/>
          </a:xfrm>
        </p:spPr>
        <p:txBody>
          <a:bodyPr/>
          <a:lstStyle/>
          <a:p>
            <a:pPr marL="457200" lvl="0" indent="-457200">
              <a:buFont typeface="+mj-lt"/>
              <a:buAutoNum type="arabicPeriod"/>
            </a:pPr>
            <a:r>
              <a:rPr lang="en-IN" sz="2400" dirty="0"/>
              <a:t>They are resistant to chemicals.</a:t>
            </a:r>
          </a:p>
          <a:p>
            <a:pPr marL="457200" lvl="0" indent="-457200">
              <a:buFont typeface="+mj-lt"/>
              <a:buAutoNum type="arabicPeriod"/>
            </a:pPr>
            <a:r>
              <a:rPr lang="en-IN" sz="2400" dirty="0"/>
              <a:t>They are insulators of heat and electricity.</a:t>
            </a:r>
          </a:p>
          <a:p>
            <a:pPr marL="457200" lvl="0" indent="-457200">
              <a:buFont typeface="+mj-lt"/>
              <a:buAutoNum type="arabicPeriod"/>
            </a:pPr>
            <a:r>
              <a:rPr lang="en-IN" sz="2400" dirty="0"/>
              <a:t>They are light in mass and have varying degrees of strength.</a:t>
            </a:r>
          </a:p>
          <a:p>
            <a:pPr marL="457200" lvl="0" indent="-457200">
              <a:buFont typeface="+mj-lt"/>
              <a:buAutoNum type="arabicPeriod"/>
            </a:pPr>
            <a:r>
              <a:rPr lang="en-IN" sz="2400" dirty="0"/>
              <a:t>They can be processed in various ways to produce </a:t>
            </a:r>
            <a:r>
              <a:rPr lang="en-IN" sz="2400" dirty="0" err="1"/>
              <a:t>fibers</a:t>
            </a:r>
            <a:r>
              <a:rPr lang="en-IN" sz="2400" dirty="0"/>
              <a:t>, sheets, foams, or intricate </a:t>
            </a:r>
            <a:r>
              <a:rPr lang="en-IN" sz="2400" dirty="0" err="1"/>
              <a:t>molded</a:t>
            </a:r>
            <a:r>
              <a:rPr lang="en-IN" sz="2400" dirty="0"/>
              <a:t> parts</a:t>
            </a:r>
            <a:r>
              <a:rPr lang="en-IN" sz="2400" dirty="0" smtClean="0"/>
              <a:t>.</a:t>
            </a:r>
          </a:p>
          <a:p>
            <a:pPr lvl="0"/>
            <a:endParaRPr lang="en-IN" sz="2400" dirty="0" smtClean="0"/>
          </a:p>
          <a:p>
            <a:pPr lvl="0"/>
            <a:endParaRPr lang="en-IN" sz="2400" dirty="0"/>
          </a:p>
          <a:p>
            <a:r>
              <a:rPr lang="en-IN" sz="2400" dirty="0"/>
              <a:t>The raw material for manufacturing plastic products is called a resin. </a:t>
            </a:r>
            <a:endParaRPr lang="en-IN" sz="2400" dirty="0" smtClean="0"/>
          </a:p>
          <a:p>
            <a:endParaRPr lang="en-IN" sz="2400" dirty="0"/>
          </a:p>
          <a:p>
            <a:r>
              <a:rPr lang="en-IN" sz="2400" dirty="0" smtClean="0"/>
              <a:t>Some </a:t>
            </a:r>
            <a:r>
              <a:rPr lang="en-IN" sz="2400" dirty="0"/>
              <a:t>of the most common resins are polyethylene (PE), polyethylene terephthalate (PET), polypropylene (PP), polyvinyl chloride (PVC), and polystyrene (PS). These resins are often used in packaging. </a:t>
            </a:r>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52310508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595265"/>
            <a:ext cx="8229600" cy="528496"/>
          </a:xfrm>
        </p:spPr>
        <p:txBody>
          <a:bodyPr/>
          <a:lstStyle/>
          <a:p>
            <a:pPr algn="ctr"/>
            <a:r>
              <a:rPr lang="en-IN" b="1" dirty="0"/>
              <a:t>Applications</a:t>
            </a:r>
            <a:r>
              <a:rPr lang="en-IN" dirty="0"/>
              <a:t/>
            </a:r>
            <a:br>
              <a:rPr lang="en-IN" dirty="0"/>
            </a:br>
            <a:r>
              <a:rPr lang="en-US" b="1" dirty="0"/>
              <a:t> </a:t>
            </a:r>
            <a:r>
              <a:rPr lang="en-IN" dirty="0"/>
              <a:t/>
            </a:r>
            <a:br>
              <a:rPr lang="en-IN" dirty="0"/>
            </a:br>
            <a:r>
              <a:rPr lang="en-IN" dirty="0"/>
              <a:t/>
            </a:r>
            <a:br>
              <a:rPr lang="en-IN" dirty="0"/>
            </a:br>
            <a:r>
              <a:rPr lang="en-IN" dirty="0"/>
              <a:t/>
            </a:r>
            <a:br>
              <a:rPr lang="en-IN" dirty="0"/>
            </a:br>
            <a:r>
              <a:rPr lang="en-IN" sz="2800" b="1" dirty="0" smtClean="0"/>
              <a:t/>
            </a:r>
            <a:br>
              <a:rPr lang="en-IN" sz="2800" b="1" dirty="0" smtClean="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582042"/>
            <a:ext cx="8229600" cy="858420"/>
          </a:xfrm>
        </p:spPr>
        <p:txBody>
          <a:bodyPr/>
          <a:lstStyle/>
          <a:p>
            <a:r>
              <a:rPr lang="en-IN" sz="2400" dirty="0"/>
              <a:t>Plastics aid durability, sustainability, and long-lasting design and construction in buildings, homes, and infrastructure such as bridges</a:t>
            </a:r>
            <a:r>
              <a:rPr lang="en-IN" sz="2400" dirty="0" smtClean="0"/>
              <a:t>.</a:t>
            </a:r>
          </a:p>
          <a:p>
            <a:endParaRPr lang="en-IN" sz="2400" dirty="0"/>
          </a:p>
          <a:p>
            <a:r>
              <a:rPr lang="en-IN" sz="2400" dirty="0"/>
              <a:t>Accessories like computers, cell phones, television, microwave, etc. are durable, lightweight, and even affordable as they contain plastic</a:t>
            </a:r>
            <a:r>
              <a:rPr lang="en-IN" sz="2400" dirty="0" smtClean="0"/>
              <a:t>.</a:t>
            </a:r>
          </a:p>
          <a:p>
            <a:endParaRPr lang="en-IN" sz="2400" dirty="0"/>
          </a:p>
          <a:p>
            <a:r>
              <a:rPr lang="en-IN" sz="2400" dirty="0"/>
              <a:t>Varieties in sports are made with plastic, stuff like, plastic helmets, mouth guards, goggles, protective wear, etc. </a:t>
            </a:r>
            <a:endParaRPr lang="en-IN" sz="2800" b="0" i="0" dirty="0" smtClean="0"/>
          </a:p>
          <a:p>
            <a:pPr algn="just"/>
            <a:endParaRPr lang="en-IN" sz="2400"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395171242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2405" y="1752669"/>
            <a:ext cx="8229600" cy="528496"/>
          </a:xfrm>
        </p:spPr>
        <p:txBody>
          <a:bodyPr/>
          <a:lstStyle/>
          <a:p>
            <a:pPr algn="ctr"/>
            <a:r>
              <a:rPr lang="en-US" sz="4000" b="1" dirty="0" smtClean="0"/>
              <a:t>End of Module </a:t>
            </a:r>
            <a:r>
              <a:rPr lang="en-US" sz="4000" b="1" dirty="0" smtClean="0"/>
              <a:t>IV</a:t>
            </a:r>
            <a:r>
              <a:rPr lang="en-US" sz="4000" b="1" dirty="0" smtClean="0"/>
              <a:t/>
            </a:r>
            <a:br>
              <a:rPr lang="en-US" sz="4000" b="1" dirty="0" smtClean="0"/>
            </a:br>
            <a:r>
              <a:rPr lang="en-US" sz="4000" b="1" dirty="0"/>
              <a:t/>
            </a:r>
            <a:br>
              <a:rPr lang="en-US" sz="4000" b="1" dirty="0"/>
            </a:br>
            <a:r>
              <a:rPr lang="en-US" sz="4000" b="1" dirty="0" smtClean="0"/>
              <a:t>Thank You</a:t>
            </a:r>
            <a:endParaRPr lang="en-US" sz="4000" b="1" dirty="0"/>
          </a:p>
        </p:txBody>
      </p:sp>
    </p:spTree>
    <p:extLst>
      <p:ext uri="{BB962C8B-B14F-4D97-AF65-F5344CB8AC3E}">
        <p14:creationId xmlns:p14="http://schemas.microsoft.com/office/powerpoint/2010/main" val="2926746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3033" y="1105903"/>
            <a:ext cx="8229600" cy="858420"/>
          </a:xfrm>
        </p:spPr>
        <p:txBody>
          <a:bodyPr/>
          <a:lstStyle/>
          <a:p>
            <a:r>
              <a:rPr lang="en-IN" sz="2400" dirty="0"/>
              <a:t>Materials consisting of atoms that contain two valence electrons can still be highly conducting if the resulting filled band overlaps with an empty band. </a:t>
            </a:r>
            <a:endParaRPr lang="en-IN" sz="2400" dirty="0" smtClean="0"/>
          </a:p>
          <a:p>
            <a:endParaRPr lang="en-IN" sz="2400" dirty="0"/>
          </a:p>
          <a:p>
            <a:r>
              <a:rPr lang="en-IN" sz="2400" dirty="0" smtClean="0"/>
              <a:t>This </a:t>
            </a:r>
            <a:r>
              <a:rPr lang="en-IN" sz="2400" dirty="0"/>
              <a:t>scenario is shown in (</a:t>
            </a:r>
            <a:r>
              <a:rPr lang="en-IN" sz="2400" dirty="0" smtClean="0"/>
              <a:t>b</a:t>
            </a:r>
            <a:r>
              <a:rPr lang="en-IN" sz="2400" dirty="0"/>
              <a:t>)</a:t>
            </a:r>
            <a:endParaRPr lang="en-US" sz="2400" dirty="0"/>
          </a:p>
        </p:txBody>
      </p:sp>
      <p:pic>
        <p:nvPicPr>
          <p:cNvPr id="3074" name="Picture 2" descr="Basic Electronics - Energy Ban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2808" y="3085128"/>
            <a:ext cx="4930050" cy="3220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0786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3033" y="1105903"/>
            <a:ext cx="8229600" cy="858420"/>
          </a:xfrm>
        </p:spPr>
        <p:txBody>
          <a:bodyPr/>
          <a:lstStyle/>
          <a:p>
            <a:r>
              <a:rPr lang="en-IN" sz="2400" dirty="0"/>
              <a:t>No conduction is expected for scenario d) where a completely filled band is separated from the next higher empty band by a larger energy gap. </a:t>
            </a:r>
            <a:endParaRPr lang="en-IN" sz="2400" dirty="0" smtClean="0"/>
          </a:p>
          <a:p>
            <a:endParaRPr lang="en-IN" sz="2400" dirty="0"/>
          </a:p>
          <a:p>
            <a:r>
              <a:rPr lang="en-IN" sz="2400" dirty="0" smtClean="0"/>
              <a:t>Such </a:t>
            </a:r>
            <a:r>
              <a:rPr lang="en-IN" sz="2400" dirty="0"/>
              <a:t>materials behave as insulators. </a:t>
            </a:r>
            <a:endParaRPr lang="en-US" sz="2400" dirty="0"/>
          </a:p>
        </p:txBody>
      </p:sp>
      <p:pic>
        <p:nvPicPr>
          <p:cNvPr id="4098" name="Picture 2" descr="Basic Electronics - Energy Ban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932" y="3167190"/>
            <a:ext cx="5199017" cy="3074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8411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6963</TotalTime>
  <Words>4943</Words>
  <Application>Microsoft Office PowerPoint</Application>
  <PresentationFormat>On-screen Show (4:3)</PresentationFormat>
  <Paragraphs>518</Paragraphs>
  <Slides>76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Calibri</vt:lpstr>
      <vt:lpstr>Calibri Light</vt:lpstr>
      <vt:lpstr>Cambria Math</vt:lpstr>
      <vt:lpstr>Century Gothic</vt:lpstr>
      <vt:lpstr>Office Theme</vt:lpstr>
      <vt:lpstr>Material Science MATS201 Module IV</vt:lpstr>
      <vt:lpstr>Representation of Energy Band Diagrams </vt:lpstr>
      <vt:lpstr>PowerPoint Presentation</vt:lpstr>
      <vt:lpstr>Metals, insulators and semiconductors </vt:lpstr>
      <vt:lpstr>PowerPoint Presentation</vt:lpstr>
      <vt:lpstr>PowerPoint Presentation</vt:lpstr>
      <vt:lpstr>PowerPoint Presentation</vt:lpstr>
      <vt:lpstr>PowerPoint Presentation</vt:lpstr>
      <vt:lpstr>PowerPoint Presentation</vt:lpstr>
      <vt:lpstr>PowerPoint Presentation</vt:lpstr>
      <vt:lpstr>Intrinsic Semiconductors</vt:lpstr>
      <vt:lpstr>PowerPoint Presentation</vt:lpstr>
      <vt:lpstr>Working Mechanism of Intrinsic Semiconductors</vt:lpstr>
      <vt:lpstr>PowerPoint Presentation</vt:lpstr>
      <vt:lpstr>PowerPoint Presentation</vt:lpstr>
      <vt:lpstr>PowerPoint Presentation</vt:lpstr>
      <vt:lpstr>PowerPoint Presentation</vt:lpstr>
      <vt:lpstr>PowerPoint Presentation</vt:lpstr>
      <vt:lpstr>Extrinsic Semiconductors</vt:lpstr>
      <vt:lpstr>PowerPoint Presentation</vt:lpstr>
      <vt:lpstr>PowerPoint Presentation</vt:lpstr>
      <vt:lpstr>Some Commonly Used Dopants</vt:lpstr>
      <vt:lpstr>PowerPoint Presentation</vt:lpstr>
      <vt:lpstr>N-type semiconductors </vt:lpstr>
      <vt:lpstr>PowerPoint Presentation</vt:lpstr>
      <vt:lpstr>P-type semiconductors</vt:lpstr>
      <vt:lpstr>PowerPoint Presentation</vt:lpstr>
      <vt:lpstr>Effect of doping on Minority Carriers</vt:lpstr>
      <vt:lpstr>PowerPoint Presentation</vt:lpstr>
      <vt:lpstr>PowerPoint Presentation</vt:lpstr>
      <vt:lpstr>PowerPoint Presentation</vt:lpstr>
      <vt:lpstr>PowerPoint Presentation</vt:lpstr>
      <vt:lpstr>Theory of p-n junction</vt:lpstr>
      <vt:lpstr>PowerPoint Presentation</vt:lpstr>
      <vt:lpstr>PowerPoint Presentation</vt:lpstr>
      <vt:lpstr>PowerPoint Presentation</vt:lpstr>
      <vt:lpstr>PowerPoint Presentation</vt:lpstr>
      <vt:lpstr>P-N Junction Formula</vt:lpstr>
      <vt:lpstr>Bias in p-n junction</vt:lpstr>
      <vt:lpstr>Zero Biased Junction Diode</vt:lpstr>
      <vt:lpstr>PowerPoint Presentation</vt:lpstr>
      <vt:lpstr>Reverse Biased PN Junction Diode </vt:lpstr>
      <vt:lpstr>PowerPoint Presentation</vt:lpstr>
      <vt:lpstr>PowerPoint Presentation</vt:lpstr>
      <vt:lpstr>Forward Biased PN Junction Diode </vt:lpstr>
      <vt:lpstr>PowerPoint Presentation</vt:lpstr>
      <vt:lpstr>Transistors </vt:lpstr>
      <vt:lpstr>Constructional Details of a Transistor</vt:lpstr>
      <vt:lpstr>PowerPoint Presentation</vt:lpstr>
      <vt:lpstr>Emitter</vt:lpstr>
      <vt:lpstr>Base</vt:lpstr>
      <vt:lpstr>Collector</vt:lpstr>
      <vt:lpstr>Symbols of PNP and NPN transistors</vt:lpstr>
      <vt:lpstr>PowerPoint Presentation</vt:lpstr>
      <vt:lpstr>Superconductivity       </vt:lpstr>
      <vt:lpstr>      </vt:lpstr>
      <vt:lpstr>Applications        </vt:lpstr>
      <vt:lpstr>       </vt:lpstr>
      <vt:lpstr>Ceramics       </vt:lpstr>
      <vt:lpstr>      </vt:lpstr>
      <vt:lpstr>      </vt:lpstr>
      <vt:lpstr>Traditional ceramics – pottery       </vt:lpstr>
      <vt:lpstr>Earthenware       </vt:lpstr>
      <vt:lpstr>Stoneware       </vt:lpstr>
      <vt:lpstr>Porcelain       </vt:lpstr>
      <vt:lpstr>Bone china        </vt:lpstr>
      <vt:lpstr>Advanced ceramics – new materials       </vt:lpstr>
      <vt:lpstr>       </vt:lpstr>
      <vt:lpstr>Applications of advanced ceramics        </vt:lpstr>
      <vt:lpstr> Plastics       </vt:lpstr>
      <vt:lpstr>      </vt:lpstr>
      <vt:lpstr>      </vt:lpstr>
      <vt:lpstr>      </vt:lpstr>
      <vt:lpstr>Characteristics of Polymers        </vt:lpstr>
      <vt:lpstr>Applications        </vt:lpstr>
      <vt:lpstr>End of Module IV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Suhail Suleman</dc:creator>
  <cp:lastModifiedBy>Apurv</cp:lastModifiedBy>
  <cp:revision>185</cp:revision>
  <dcterms:created xsi:type="dcterms:W3CDTF">2016-01-30T08:29:15Z</dcterms:created>
  <dcterms:modified xsi:type="dcterms:W3CDTF">2022-04-24T12:17:57Z</dcterms:modified>
</cp:coreProperties>
</file>