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Data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 err="1"/>
            <a:t>Preprocessing</a:t>
          </a:r>
          <a:r>
            <a:rPr lang="en-IN" b="0" i="0" dirty="0"/>
            <a:t> and Text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Feature Selection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Handling Imbalanced Data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Deployment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Continuous Improvement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Model Selection and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Hyperparameter Tuning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Model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</a:t>
          </a:r>
          <a:r>
            <a:rPr lang="en-IN" b="0" i="0" dirty="0"/>
            <a:t>Ethical and Legal Considerations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</a:t>
          </a:r>
          <a:r>
            <a:rPr lang="en-IN" b="0" i="0" dirty="0"/>
            <a:t>A/B Testing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2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2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2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1) </a:t>
          </a:r>
          <a:r>
            <a:rPr lang="en-IN" sz="1400" b="0" i="0" kern="1200" dirty="0"/>
            <a:t>Data Analysis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2) </a:t>
          </a:r>
          <a:r>
            <a:rPr lang="en-IN" sz="1400" b="0" i="0" kern="1200" dirty="0" err="1"/>
            <a:t>Preprocessing</a:t>
          </a:r>
          <a:r>
            <a:rPr lang="en-IN" sz="1400" b="0" i="0" kern="1200" dirty="0"/>
            <a:t> and Text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3) </a:t>
          </a:r>
          <a:r>
            <a:rPr lang="en-IN" sz="1400" b="0" i="0" kern="1200" dirty="0"/>
            <a:t>Feature Selection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7) </a:t>
          </a:r>
          <a:r>
            <a:rPr lang="en-IN" sz="1400" b="0" i="0" kern="1200" dirty="0"/>
            <a:t>Handling Imbalanced Data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8) </a:t>
          </a:r>
          <a:r>
            <a:rPr lang="en-IN" sz="1400" b="0" i="0" kern="1200" dirty="0"/>
            <a:t>Deployment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9) </a:t>
          </a:r>
          <a:r>
            <a:rPr lang="en-IN" sz="1400" b="0" i="0" kern="1200" dirty="0"/>
            <a:t>Continuous Improvement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4) </a:t>
          </a:r>
          <a:r>
            <a:rPr lang="en-IN" sz="1200" b="0" i="0" kern="1200" dirty="0"/>
            <a:t>Model Selection and Analysis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5) </a:t>
          </a:r>
          <a:r>
            <a:rPr lang="en-IN" sz="1200" b="0" i="0" kern="1200" dirty="0"/>
            <a:t>Hyperparameter Tuning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6) </a:t>
          </a:r>
          <a:r>
            <a:rPr lang="en-IN" sz="1200" b="0" i="0" kern="1200" dirty="0"/>
            <a:t>Model Interpretability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1534" y="454135"/>
          <a:ext cx="1594387" cy="615433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26704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10) </a:t>
          </a:r>
          <a:r>
            <a:rPr lang="en-IN" sz="1100" b="0" i="0" kern="1200" dirty="0"/>
            <a:t>Ethical and Legal Considerations</a:t>
          </a:r>
          <a:endParaRPr lang="en-IN" sz="1100" kern="1200" dirty="0"/>
        </a:p>
      </dsp:txBody>
      <dsp:txXfrm>
        <a:off x="444729" y="626018"/>
        <a:ext cx="1310321" cy="579383"/>
      </dsp:txXfrm>
    </dsp:sp>
    <dsp:sp modelId="{08131BDB-E6C1-4C0F-A0E7-EBB989CC4C07}">
      <dsp:nvSpPr>
        <dsp:cNvPr id="0" name=""/>
        <dsp:cNvSpPr/>
      </dsp:nvSpPr>
      <dsp:spPr>
        <a:xfrm>
          <a:off x="1822679" y="454135"/>
          <a:ext cx="1594387" cy="615433"/>
        </a:xfrm>
        <a:prstGeom prst="chevron">
          <a:avLst>
            <a:gd name="adj" fmla="val 4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247849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11) </a:t>
          </a:r>
          <a:r>
            <a:rPr lang="en-IN" sz="1100" b="0" i="0" kern="1200" dirty="0"/>
            <a:t>A/B Testing</a:t>
          </a:r>
          <a:endParaRPr lang="en-IN" sz="1100" kern="1200" dirty="0"/>
        </a:p>
      </dsp:txBody>
      <dsp:txXfrm>
        <a:off x="2265874" y="626018"/>
        <a:ext cx="1310321" cy="57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0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76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4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9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2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1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4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4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94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18" Type="http://schemas.openxmlformats.org/officeDocument/2006/relationships/diagramLayout" Target="../diagrams/layout4.xml" /><Relationship Id="rId3" Type="http://schemas.openxmlformats.org/officeDocument/2006/relationships/diagramLayout" Target="../diagrams/layout1.xml" /><Relationship Id="rId21" Type="http://schemas.microsoft.com/office/2007/relationships/diagramDrawing" Target="../diagrams/drawing4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17" Type="http://schemas.openxmlformats.org/officeDocument/2006/relationships/diagramData" Target="../diagrams/data4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20" Type="http://schemas.openxmlformats.org/officeDocument/2006/relationships/diagramColors" Target="../diagrams/colors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19" Type="http://schemas.openxmlformats.org/officeDocument/2006/relationships/diagramQuickStyle" Target="../diagrams/quickStyle4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4002" y="907773"/>
            <a:ext cx="9175405" cy="2521227"/>
          </a:xfrm>
        </p:spPr>
        <p:txBody>
          <a:bodyPr>
            <a:normAutofit/>
          </a:bodyPr>
          <a:lstStyle/>
          <a:p>
            <a:r>
              <a:rPr lang="en-GB" dirty="0"/>
              <a:t>perform different analysis on Building a Smarter AI Powered Spam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369" y="4224868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CHRISTOPHER ST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</a:t>
            </a:r>
            <a:r>
              <a:rPr lang="en-US" b="1" dirty="0">
                <a:solidFill>
                  <a:schemeClr val="tx1"/>
                </a:solidFill>
              </a:rPr>
              <a:t>302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15157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560624"/>
              </p:ext>
            </p:extLst>
          </p:nvPr>
        </p:nvGraphicFramePr>
        <p:xfrm>
          <a:off x="1140039" y="316395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89948"/>
              </p:ext>
            </p:extLst>
          </p:nvPr>
        </p:nvGraphicFramePr>
        <p:xfrm>
          <a:off x="2350227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526FAA-E728-440C-9D61-534EE202F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372412"/>
              </p:ext>
            </p:extLst>
          </p:nvPr>
        </p:nvGraphicFramePr>
        <p:xfrm>
          <a:off x="4854888" y="4871460"/>
          <a:ext cx="3595756" cy="167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4" y="530232"/>
            <a:ext cx="11039062" cy="175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Data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Data Exploration: Understand your dataset by visualizing the distribution of spam and            non-spam messages. </a:t>
            </a:r>
          </a:p>
          <a:p>
            <a:r>
              <a:rPr lang="en-GB" dirty="0">
                <a:solidFill>
                  <a:schemeClr val="bg1"/>
                </a:solidFill>
              </a:rPr>
              <a:t> b. Data Cleaning: Remove duplicates, handle missing data, and ensure data consistency.       </a:t>
            </a:r>
          </a:p>
          <a:p>
            <a:r>
              <a:rPr lang="en-GB" dirty="0">
                <a:solidFill>
                  <a:schemeClr val="bg1"/>
                </a:solidFill>
              </a:rPr>
              <a:t> c. Feature Engineering: Extract relevant features from text, such as word frequency, length of messages, and sender information.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3" y="2426736"/>
            <a:ext cx="10707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 err="1">
                <a:solidFill>
                  <a:schemeClr val="bg1"/>
                </a:solidFill>
              </a:rPr>
              <a:t>Preprocessing</a:t>
            </a:r>
            <a:r>
              <a:rPr lang="en-GB" dirty="0">
                <a:solidFill>
                  <a:schemeClr val="bg1"/>
                </a:solidFill>
              </a:rPr>
              <a:t> and Text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Text Tokenization: Break text into words or </a:t>
            </a:r>
            <a:r>
              <a:rPr lang="en-GB" dirty="0" err="1">
                <a:solidFill>
                  <a:schemeClr val="bg1"/>
                </a:solidFill>
              </a:rPr>
              <a:t>subword</a:t>
            </a:r>
            <a:r>
              <a:rPr lang="en-GB" dirty="0">
                <a:solidFill>
                  <a:schemeClr val="bg1"/>
                </a:solidFill>
              </a:rPr>
              <a:t> tokens for natural language processing.   </a:t>
            </a:r>
          </a:p>
          <a:p>
            <a:r>
              <a:rPr lang="en-GB" dirty="0">
                <a:solidFill>
                  <a:schemeClr val="bg1"/>
                </a:solidFill>
              </a:rPr>
              <a:t> b. Text Normalization: Convert text to lowercase, remove punctuation, and handle special characters. </a:t>
            </a:r>
          </a:p>
          <a:p>
            <a:r>
              <a:rPr lang="en-GB" dirty="0">
                <a:solidFill>
                  <a:schemeClr val="bg1"/>
                </a:solidFill>
              </a:rPr>
              <a:t> c. </a:t>
            </a:r>
            <a:r>
              <a:rPr lang="en-GB" dirty="0" err="1">
                <a:solidFill>
                  <a:schemeClr val="bg1"/>
                </a:solidFill>
              </a:rPr>
              <a:t>Stopword</a:t>
            </a:r>
            <a:r>
              <a:rPr lang="en-GB" dirty="0">
                <a:solidFill>
                  <a:schemeClr val="bg1"/>
                </a:solidFill>
              </a:rPr>
              <a:t> Removal: Eliminate common words (e.g., "and," "the") that may not provide valuable information. d. Lemmatization or Stemming: Reduce words to their base or root form to improve model performance.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4512513"/>
            <a:ext cx="8242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Feature Selection: </a:t>
            </a:r>
          </a:p>
          <a:p>
            <a:r>
              <a:rPr lang="en-GB" dirty="0">
                <a:solidFill>
                  <a:schemeClr val="bg1"/>
                </a:solidFill>
              </a:rPr>
              <a:t> a. TF-IDF (Term Frequency-Inverse Document Frequency): Calculate TF-IDF scores for words in the text to weigh their importance.</a:t>
            </a:r>
          </a:p>
          <a:p>
            <a:r>
              <a:rPr lang="en-GB" dirty="0">
                <a:solidFill>
                  <a:schemeClr val="bg1"/>
                </a:solidFill>
              </a:rPr>
              <a:t> b. Word Embeddings: Use pre-trained word embeddings like Word2Vec or </a:t>
            </a:r>
            <a:r>
              <a:rPr lang="en-GB" dirty="0" err="1">
                <a:solidFill>
                  <a:schemeClr val="bg1"/>
                </a:solidFill>
              </a:rPr>
              <a:t>GloVe</a:t>
            </a:r>
            <a:r>
              <a:rPr lang="en-GB" dirty="0">
                <a:solidFill>
                  <a:schemeClr val="bg1"/>
                </a:solidFill>
              </a:rPr>
              <a:t> to capture semantic meaning.</a:t>
            </a:r>
          </a:p>
          <a:p>
            <a:r>
              <a:rPr lang="en-GB" dirty="0">
                <a:solidFill>
                  <a:schemeClr val="bg1"/>
                </a:solidFill>
              </a:rPr>
              <a:t> c. Dimensionality Reduction: Reduce the dimensionality of feature vectors through techniques like Principal Component Analysis (PCA).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C761A-9786-464A-9567-49B57B9A5461}"/>
              </a:ext>
            </a:extLst>
          </p:cNvPr>
          <p:cNvSpPr/>
          <p:nvPr/>
        </p:nvSpPr>
        <p:spPr>
          <a:xfrm>
            <a:off x="887891" y="590294"/>
            <a:ext cx="11065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IN" dirty="0">
                <a:solidFill>
                  <a:schemeClr val="bg1"/>
                </a:solidFill>
              </a:rPr>
              <a:t>Model Selection and Analysis: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Choose AI models for text classification such as Naive Bayes, Logistic Regression, Random Forest, Support Vector Machines, or deep learning models like Recurrent Neural Networks (RNN) or Transformers. </a:t>
            </a:r>
          </a:p>
          <a:p>
            <a:r>
              <a:rPr lang="en-IN" dirty="0">
                <a:solidFill>
                  <a:schemeClr val="bg1"/>
                </a:solidFill>
              </a:rPr>
              <a:t> b. Train multiple models with your </a:t>
            </a:r>
            <a:r>
              <a:rPr lang="en-IN" dirty="0" err="1">
                <a:solidFill>
                  <a:schemeClr val="bg1"/>
                </a:solidFill>
              </a:rPr>
              <a:t>preprocessed</a:t>
            </a:r>
            <a:r>
              <a:rPr lang="en-IN" dirty="0">
                <a:solidFill>
                  <a:schemeClr val="bg1"/>
                </a:solidFill>
              </a:rPr>
              <a:t> data.</a:t>
            </a:r>
          </a:p>
          <a:p>
            <a:r>
              <a:rPr lang="en-IN" dirty="0">
                <a:solidFill>
                  <a:schemeClr val="bg1"/>
                </a:solidFill>
              </a:rPr>
              <a:t> c. Evaluate model performance using metrics like accuracy, precision, recall, F1-score, and ROC-AUC. </a:t>
            </a:r>
          </a:p>
          <a:p>
            <a:r>
              <a:rPr lang="en-IN" dirty="0">
                <a:solidFill>
                  <a:schemeClr val="bg1"/>
                </a:solidFill>
              </a:rPr>
              <a:t> d. </a:t>
            </a:r>
            <a:r>
              <a:rPr lang="en-IN" dirty="0" err="1">
                <a:solidFill>
                  <a:schemeClr val="bg1"/>
                </a:solidFill>
              </a:rPr>
              <a:t>Analyze</a:t>
            </a:r>
            <a:r>
              <a:rPr lang="en-IN" dirty="0">
                <a:solidFill>
                  <a:schemeClr val="bg1"/>
                </a:solidFill>
              </a:rPr>
              <a:t> model predictions, including false positives and false negatives, to identify common misclassifications.</a:t>
            </a:r>
            <a:endParaRPr lang="en-IN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2D00-46F9-406F-AF65-0932A1616FCC}"/>
              </a:ext>
            </a:extLst>
          </p:cNvPr>
          <p:cNvSpPr/>
          <p:nvPr/>
        </p:nvSpPr>
        <p:spPr>
          <a:xfrm>
            <a:off x="887891" y="3357834"/>
            <a:ext cx="10137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Hyperparameter Tuning:</a:t>
            </a:r>
          </a:p>
          <a:p>
            <a:r>
              <a:rPr lang="en-GB" dirty="0">
                <a:solidFill>
                  <a:schemeClr val="bg1"/>
                </a:solidFill>
              </a:rPr>
              <a:t> a. Optimize hyperparameters of your chosen model(s) using techniques like grid search or random search. </a:t>
            </a:r>
          </a:p>
          <a:p>
            <a:r>
              <a:rPr lang="en-GB" dirty="0">
                <a:solidFill>
                  <a:schemeClr val="bg1"/>
                </a:solidFill>
              </a:rPr>
              <a:t> b. Use k-fold cross-validation to ensure robustness in your model's performance.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C7722-A275-4540-938C-C4EAB580BB71}"/>
              </a:ext>
            </a:extLst>
          </p:cNvPr>
          <p:cNvSpPr/>
          <p:nvPr/>
        </p:nvSpPr>
        <p:spPr>
          <a:xfrm>
            <a:off x="887891" y="4740380"/>
            <a:ext cx="8256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Model Interpretability: </a:t>
            </a:r>
          </a:p>
          <a:p>
            <a:r>
              <a:rPr lang="en-GB" dirty="0" err="1">
                <a:solidFill>
                  <a:schemeClr val="bg1"/>
                </a:solidFill>
              </a:rPr>
              <a:t>a.Employ</a:t>
            </a:r>
            <a:r>
              <a:rPr lang="en-GB" dirty="0">
                <a:solidFill>
                  <a:schemeClr val="bg1"/>
                </a:solidFill>
              </a:rPr>
              <a:t> techniques like SHAP values, LIME, or feature importance to understand why the model classifies messages as spam.</a:t>
            </a:r>
          </a:p>
          <a:p>
            <a:r>
              <a:rPr lang="en-GB" dirty="0">
                <a:solidFill>
                  <a:schemeClr val="bg1"/>
                </a:solidFill>
              </a:rPr>
              <a:t> b. Visualize word importance and decision boundaries. </a:t>
            </a: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A4213-8086-4C98-847D-EEB775849F49}"/>
              </a:ext>
            </a:extLst>
          </p:cNvPr>
          <p:cNvSpPr/>
          <p:nvPr/>
        </p:nvSpPr>
        <p:spPr>
          <a:xfrm>
            <a:off x="980656" y="857493"/>
            <a:ext cx="10787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7)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Handling Imbalanced Data: </a:t>
            </a:r>
          </a:p>
          <a:p>
            <a:r>
              <a:rPr lang="en-IN" dirty="0">
                <a:solidFill>
                  <a:schemeClr val="bg1"/>
                </a:solidFill>
              </a:rPr>
              <a:t> a. Address class imbalance in the dataset by using techniques like oversampling, </a:t>
            </a:r>
            <a:r>
              <a:rPr lang="en-IN" dirty="0" err="1">
                <a:solidFill>
                  <a:schemeClr val="bg1"/>
                </a:solidFill>
              </a:rPr>
              <a:t>undersampling</a:t>
            </a:r>
            <a:r>
              <a:rPr lang="en-IN" dirty="0">
                <a:solidFill>
                  <a:schemeClr val="bg1"/>
                </a:solidFill>
              </a:rPr>
              <a:t>, or Synthetic Minority Over-sampling Technique (SMOTE).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24EB9-4C25-4750-AA62-C7D028E858EA}"/>
              </a:ext>
            </a:extLst>
          </p:cNvPr>
          <p:cNvSpPr/>
          <p:nvPr/>
        </p:nvSpPr>
        <p:spPr>
          <a:xfrm>
            <a:off x="980656" y="1905063"/>
            <a:ext cx="1078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Deployment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Consider the trade-offs between accuracy and latency when deploying the model. </a:t>
            </a:r>
          </a:p>
          <a:p>
            <a:r>
              <a:rPr lang="en-GB" dirty="0">
                <a:solidFill>
                  <a:schemeClr val="bg1"/>
                </a:solidFill>
              </a:rPr>
              <a:t> b. Monitor model performance in real-world settings and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false positives/negatives to make necessary adjustments.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8E584-5D76-4A8D-B041-A58A81A103C0}"/>
              </a:ext>
            </a:extLst>
          </p:cNvPr>
          <p:cNvSpPr/>
          <p:nvPr/>
        </p:nvSpPr>
        <p:spPr>
          <a:xfrm>
            <a:off x="980656" y="3105392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Continuous Improvement: </a:t>
            </a:r>
          </a:p>
          <a:p>
            <a:r>
              <a:rPr lang="en-GB" dirty="0">
                <a:solidFill>
                  <a:schemeClr val="bg1"/>
                </a:solidFill>
              </a:rPr>
              <a:t> a. Regularly update the model with new data to adapt to evolving spam patterns.   </a:t>
            </a:r>
          </a:p>
          <a:p>
            <a:r>
              <a:rPr lang="en-GB" dirty="0">
                <a:solidFill>
                  <a:schemeClr val="bg1"/>
                </a:solidFill>
              </a:rPr>
              <a:t> b. Implement feedback loops for human reviewers to fine-tune the model's decisions.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6D6B3-EE59-4361-AFBF-FF575FE2F044}"/>
              </a:ext>
            </a:extLst>
          </p:cNvPr>
          <p:cNvSpPr/>
          <p:nvPr/>
        </p:nvSpPr>
        <p:spPr>
          <a:xfrm>
            <a:off x="980656" y="4028722"/>
            <a:ext cx="9250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10)</a:t>
            </a:r>
            <a:r>
              <a:rPr lang="en-GB" dirty="0">
                <a:solidFill>
                  <a:schemeClr val="bg1"/>
                </a:solidFill>
              </a:rPr>
              <a:t> Ethical and Legal Considerations: </a:t>
            </a:r>
          </a:p>
          <a:p>
            <a:r>
              <a:rPr lang="en-GB" dirty="0">
                <a:solidFill>
                  <a:schemeClr val="bg1"/>
                </a:solidFill>
              </a:rPr>
              <a:t> a. Ensure that the AI model respects user privacy and complies with data protection regulations. </a:t>
            </a:r>
          </a:p>
          <a:p>
            <a:r>
              <a:rPr lang="en-GB" dirty="0">
                <a:solidFill>
                  <a:schemeClr val="bg1"/>
                </a:solidFill>
              </a:rPr>
              <a:t> b. Consider potential biases in the model's predictions and mitigate them.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49C34B-1B39-4E2E-8475-17317F2B1BBA}"/>
              </a:ext>
            </a:extLst>
          </p:cNvPr>
          <p:cNvSpPr/>
          <p:nvPr/>
        </p:nvSpPr>
        <p:spPr>
          <a:xfrm>
            <a:off x="980656" y="5229050"/>
            <a:ext cx="8097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11)</a:t>
            </a:r>
            <a:r>
              <a:rPr lang="en-GB" dirty="0">
                <a:solidFill>
                  <a:schemeClr val="bg1"/>
                </a:solidFill>
              </a:rPr>
              <a:t> A/B Testing:</a:t>
            </a:r>
          </a:p>
          <a:p>
            <a:r>
              <a:rPr lang="en-GB" dirty="0">
                <a:solidFill>
                  <a:schemeClr val="bg1"/>
                </a:solidFill>
              </a:rPr>
              <a:t> a. Conduct A/B testing to compare the performance of the AI-powered spam classifier against existing solutions or different model versions.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33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666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perform different analysis on Building a Smarter AI Powered Spam Classifier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stchristopher902@gmail.com</cp:lastModifiedBy>
  <cp:revision>14</cp:revision>
  <dcterms:created xsi:type="dcterms:W3CDTF">2023-10-17T15:23:37Z</dcterms:created>
  <dcterms:modified xsi:type="dcterms:W3CDTF">2023-11-05T15:44:04Z</dcterms:modified>
</cp:coreProperties>
</file>