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29.wmf" ContentType="image/x-wmf"/>
  <Override PartName="/ppt/media/image7.wmf" ContentType="image/x-wmf"/>
  <Override PartName="/ppt/media/image16.wmf" ContentType="image/x-wmf"/>
  <Override PartName="/ppt/media/image11.wmf" ContentType="image/x-wmf"/>
  <Override PartName="/ppt/media/image2.wmf" ContentType="image/x-wmf"/>
  <Override PartName="/ppt/media/image17.wmf" ContentType="image/x-wmf"/>
  <Override PartName="/ppt/media/image8.wmf" ContentType="image/x-wmf"/>
  <Override PartName="/ppt/media/image3.wmf" ContentType="image/x-wmf"/>
  <Override PartName="/ppt/media/image12.wmf" ContentType="image/x-wmf"/>
  <Override PartName="/ppt/media/image18.wmf" ContentType="image/x-wmf"/>
  <Override PartName="/ppt/media/image20.wmf" ContentType="image/x-wmf"/>
  <Override PartName="/ppt/media/image9.wmf" ContentType="image/x-wmf"/>
  <Override PartName="/ppt/media/image4.wmf" ContentType="image/x-wmf"/>
  <Override PartName="/ppt/media/image13.wmf" ContentType="image/x-wmf"/>
  <Override PartName="/ppt/media/image30.wmf" ContentType="image/x-wmf"/>
  <Override PartName="/ppt/media/image28.wmf" ContentType="image/x-wmf"/>
  <Override PartName="/ppt/media/image10.wmf" ContentType="image/x-wmf"/>
  <Override PartName="/ppt/media/image1.wmf" ContentType="image/x-wmf"/>
  <Override PartName="/ppt/media/image6.wmf" ContentType="image/x-wmf"/>
  <Override PartName="/ppt/media/image15.wmf" ContentType="image/x-wmf"/>
  <Override PartName="/ppt/media/image5.png" ContentType="image/png"/>
  <Override PartName="/ppt/media/image14.wmf" ContentType="image/x-wmf"/>
  <Override PartName="/ppt/media/image19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5C3AC-20E9-44A2-A8FF-A788DA8E9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28E103-615B-4FA4-B779-E76AB29819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C1F7DE1-AD9D-476A-97FC-FA6387E46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E03ADC-EFC4-419A-8B51-ED7C42ED1F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5B6326-1ACB-473F-A44C-5DF3E430F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97968A-0131-42F8-9ADC-352E5509EC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D95358-E1C9-436F-A17D-A8C222ED1E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F912357-594B-4606-A49D-3956BA99AC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4FC91FE-77A2-434E-916F-ABD8CC6A16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C1F14FF-B522-4C5F-B257-4830146893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E69A141-280C-4B0A-88B2-8E4A0E1D65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E76434-1D90-4B2F-93FC-927A7A1CF7D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6901EC-AD83-416E-A6A1-323251A3218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ADF3A9-6B2F-4068-9FAB-F261AB90924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EECE48-EA58-4AF3-8880-044DF93D9B0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2643F8-352E-454E-9957-798046A0F6A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0D4585-4574-4A4F-85DC-5FD988860C3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ADCE09-EB76-4CFA-803F-CEE0BF0DBCE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5EAC0A-2112-48EF-B557-B8AEB7E18E5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F49999-67B6-4750-BDB1-DE9F00F1F921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EF6632-7E90-4298-A076-7CBC2334B50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A0F471-BED6-4184-8D0C-D3C09086927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114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Calibri Light"/>
              </a:rPr>
              <a:t>Лекция № 2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28004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Термодинамика. Первое начало термодинамики. Термохимия. Закон Гесса. Закон Кирхгофа.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20000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Первое начало термодинамики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227600"/>
            <a:ext cx="10515240" cy="49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в любом процессе приращение внутренней энергии </a:t>
            </a:r>
            <a:r>
              <a:rPr b="0" i="1" lang="en-US" sz="2800" spc="-1" strike="noStrike">
                <a:solidFill>
                  <a:schemeClr val="dk1"/>
                </a:solidFill>
                <a:latin typeface="Times New Roman"/>
              </a:rPr>
              <a:t>ΔU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 системы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равно количеству теплоты </a:t>
            </a:r>
            <a:r>
              <a:rPr b="0" i="1" lang="en-US" sz="2800" spc="-1" strike="noStrike">
                <a:solidFill>
                  <a:schemeClr val="dk1"/>
                </a:solidFill>
                <a:latin typeface="Times New Roman"/>
              </a:rPr>
              <a:t>Q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, сообщенного системе за вычетом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i="1" lang="ru-RU" sz="2800" spc="-1" strike="noStrike">
                <a:solidFill>
                  <a:schemeClr val="dk1"/>
                </a:solidFill>
                <a:latin typeface="Times New Roman"/>
              </a:rPr>
              <a:t>работы А, совершенной системой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Для процессов, связанных с бесконечно малыми изменениями, первое начало имеет вид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81" name="Прямая соединительная линия 8"/>
          <p:cNvCxnSpPr/>
          <p:nvPr/>
        </p:nvCxnSpPr>
        <p:spPr>
          <a:xfrm>
            <a:off x="1014480" y="1340280"/>
            <a:ext cx="360" cy="131544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82" name="Рисунок 10" descr=""/>
          <p:cNvPicPr/>
          <p:nvPr/>
        </p:nvPicPr>
        <p:blipFill>
          <a:blip r:embed="rId1"/>
          <a:stretch/>
        </p:blipFill>
        <p:spPr>
          <a:xfrm>
            <a:off x="3117960" y="2905920"/>
            <a:ext cx="5955480" cy="522720"/>
          </a:xfrm>
          <a:prstGeom prst="rect">
            <a:avLst/>
          </a:prstGeom>
          <a:ln w="0">
            <a:noFill/>
          </a:ln>
        </p:spPr>
      </p:pic>
      <p:pic>
        <p:nvPicPr>
          <p:cNvPr id="83" name="Рисунок 14" descr=""/>
          <p:cNvPicPr/>
          <p:nvPr/>
        </p:nvPicPr>
        <p:blipFill>
          <a:blip r:embed="rId2"/>
          <a:stretch/>
        </p:blipFill>
        <p:spPr>
          <a:xfrm>
            <a:off x="3117960" y="4672080"/>
            <a:ext cx="5955480" cy="522720"/>
          </a:xfrm>
          <a:prstGeom prst="rect">
            <a:avLst/>
          </a:prstGeom>
          <a:ln w="0">
            <a:noFill/>
          </a:ln>
        </p:spPr>
      </p:pic>
      <p:pic>
        <p:nvPicPr>
          <p:cNvPr id="84" name="Рисунок 16" descr=""/>
          <p:cNvPicPr/>
          <p:nvPr/>
        </p:nvPicPr>
        <p:blipFill>
          <a:blip r:embed="rId3"/>
          <a:stretch/>
        </p:blipFill>
        <p:spPr>
          <a:xfrm>
            <a:off x="739080" y="5536440"/>
            <a:ext cx="8041320" cy="75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838080" y="576360"/>
            <a:ext cx="10515240" cy="560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Чаще всего представляется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  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pdV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– работа системы против внешних сил, бесполезная работа;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Работу расширения можно вычислить по уравнению состояния системы, теплоту процесса вычисляют, используя теплоемкость системы.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Истинная теплоемкость С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есть отношение бесконечно малого количества теплоты, сообщенного системе, к бесконечно малому изменению температуры, которое им вызывается 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Рисунок 10" descr=""/>
          <p:cNvPicPr/>
          <p:nvPr/>
        </p:nvPicPr>
        <p:blipFill>
          <a:blip r:embed="rId1"/>
          <a:stretch/>
        </p:blipFill>
        <p:spPr>
          <a:xfrm>
            <a:off x="1077120" y="2066760"/>
            <a:ext cx="6713640" cy="906840"/>
          </a:xfrm>
          <a:prstGeom prst="rect">
            <a:avLst/>
          </a:prstGeom>
          <a:ln w="0">
            <a:noFill/>
          </a:ln>
        </p:spPr>
      </p:pic>
      <p:pic>
        <p:nvPicPr>
          <p:cNvPr id="87" name="Рисунок 12" descr=""/>
          <p:cNvPicPr/>
          <p:nvPr/>
        </p:nvPicPr>
        <p:blipFill>
          <a:blip r:embed="rId2"/>
          <a:stretch/>
        </p:blipFill>
        <p:spPr>
          <a:xfrm>
            <a:off x="3117960" y="5267160"/>
            <a:ext cx="5955480" cy="1014120"/>
          </a:xfrm>
          <a:prstGeom prst="rect">
            <a:avLst/>
          </a:prstGeom>
          <a:ln w="0">
            <a:noFill/>
          </a:ln>
        </p:spPr>
      </p:pic>
      <p:pic>
        <p:nvPicPr>
          <p:cNvPr id="88" name="Рисунок 3" descr=""/>
          <p:cNvPicPr/>
          <p:nvPr/>
        </p:nvPicPr>
        <p:blipFill>
          <a:blip r:embed="rId3"/>
          <a:stretch/>
        </p:blipFill>
        <p:spPr>
          <a:xfrm>
            <a:off x="3613320" y="579960"/>
            <a:ext cx="5955480" cy="4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38080" y="701280"/>
            <a:ext cx="10515240" cy="54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Предположим, что система при постоянном давлении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p=const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совершает только работу расширения (бесполезную работу) </a:t>
            </a:r>
            <a:r>
              <a:rPr b="0" i="1" lang="el-GR" sz="2400" spc="-1" strike="noStrike">
                <a:solidFill>
                  <a:schemeClr val="dk1"/>
                </a:solidFill>
                <a:latin typeface="Times New Roman"/>
              </a:rPr>
              <a:t>δ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A = pdV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, тогда из первого начала термодинамики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следует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т.е. 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теплота, переданная системе при постоянном давлении расходуется на изменение энтальпии системы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Рисунок 4" descr=""/>
          <p:cNvPicPr/>
          <p:nvPr/>
        </p:nvPicPr>
        <p:blipFill>
          <a:blip r:embed="rId1"/>
          <a:stretch/>
        </p:blipFill>
        <p:spPr>
          <a:xfrm>
            <a:off x="3117960" y="1991520"/>
            <a:ext cx="5955480" cy="88884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6" descr=""/>
          <p:cNvPicPr/>
          <p:nvPr/>
        </p:nvPicPr>
        <p:blipFill>
          <a:blip r:embed="rId2"/>
          <a:stretch/>
        </p:blipFill>
        <p:spPr>
          <a:xfrm>
            <a:off x="3117960" y="3976920"/>
            <a:ext cx="5955480" cy="6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789120"/>
            <a:ext cx="1051524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Термохимия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-</a:t>
            </a: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это раздел термодинамики, который изучает тепловые эффекты реакций. 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Основной закон термохимии в 1840 году сформулировал русский академик Г.И.Гесс: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200" spc="-1" strike="noStrike">
                <a:solidFill>
                  <a:schemeClr val="dk1"/>
                </a:solidFill>
                <a:latin typeface="Times New Roman"/>
              </a:rPr>
              <a:t>тепловой эффект химических реакций зависит только от вида и состояния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2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200" spc="-1" strike="noStrike">
                <a:solidFill>
                  <a:schemeClr val="dk1"/>
                </a:solidFill>
                <a:latin typeface="Times New Roman"/>
              </a:rPr>
              <a:t>исходных веществ и конечных продуктов и не зависит от пути перехода из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2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i="1" lang="ru-RU" sz="2200" spc="-1" strike="noStrike">
                <a:solidFill>
                  <a:schemeClr val="dk1"/>
                </a:solidFill>
                <a:latin typeface="Times New Roman"/>
              </a:rPr>
              <a:t>начального состояния в конечное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3" name="Прямая соединительная линия 4"/>
          <p:cNvCxnSpPr/>
          <p:nvPr/>
        </p:nvCxnSpPr>
        <p:spPr>
          <a:xfrm>
            <a:off x="1239840" y="2192040"/>
            <a:ext cx="360" cy="111492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94" name="Рисунок 6" descr=""/>
          <p:cNvPicPr/>
          <p:nvPr/>
        </p:nvPicPr>
        <p:blipFill>
          <a:blip r:embed="rId1"/>
          <a:stretch/>
        </p:blipFill>
        <p:spPr>
          <a:xfrm>
            <a:off x="3117960" y="3429000"/>
            <a:ext cx="5955480" cy="59076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0" descr=""/>
          <p:cNvPicPr/>
          <p:nvPr/>
        </p:nvPicPr>
        <p:blipFill>
          <a:blip r:embed="rId2"/>
          <a:stretch/>
        </p:blipFill>
        <p:spPr>
          <a:xfrm>
            <a:off x="3117960" y="4083480"/>
            <a:ext cx="5955480" cy="47556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2" descr=""/>
          <p:cNvPicPr/>
          <p:nvPr/>
        </p:nvPicPr>
        <p:blipFill>
          <a:blip r:embed="rId3"/>
          <a:stretch/>
        </p:blipFill>
        <p:spPr>
          <a:xfrm>
            <a:off x="3117960" y="4559400"/>
            <a:ext cx="5955480" cy="4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838080" y="801720"/>
            <a:ext cx="10515240" cy="537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Энтальпия образования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(теплота образования) – тепловой эффект реакции образования 1 моля  данного соединения из простых веществ, взятых в устойчивых стандартных состояниях.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Схема реакции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Уравнение реакции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Термохимическое уравнение 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Рисунок 4" descr=""/>
          <p:cNvPicPr/>
          <p:nvPr/>
        </p:nvPicPr>
        <p:blipFill>
          <a:blip r:embed="rId1"/>
          <a:stretch/>
        </p:blipFill>
        <p:spPr>
          <a:xfrm>
            <a:off x="3698640" y="2383200"/>
            <a:ext cx="5955480" cy="438120"/>
          </a:xfrm>
          <a:prstGeom prst="rect">
            <a:avLst/>
          </a:prstGeom>
          <a:ln w="0">
            <a:noFill/>
          </a:ln>
        </p:spPr>
      </p:pic>
      <p:pic>
        <p:nvPicPr>
          <p:cNvPr id="99" name="Рисунок 6" descr=""/>
          <p:cNvPicPr/>
          <p:nvPr/>
        </p:nvPicPr>
        <p:blipFill>
          <a:blip r:embed="rId2"/>
          <a:stretch/>
        </p:blipFill>
        <p:spPr>
          <a:xfrm>
            <a:off x="1931400" y="3171960"/>
            <a:ext cx="5955480" cy="697680"/>
          </a:xfrm>
          <a:prstGeom prst="rect">
            <a:avLst/>
          </a:prstGeom>
          <a:ln w="0">
            <a:noFill/>
          </a:ln>
        </p:spPr>
      </p:pic>
      <p:pic>
        <p:nvPicPr>
          <p:cNvPr id="100" name="Рисунок 8" descr=""/>
          <p:cNvPicPr/>
          <p:nvPr/>
        </p:nvPicPr>
        <p:blipFill>
          <a:blip r:embed="rId3"/>
          <a:stretch/>
        </p:blipFill>
        <p:spPr>
          <a:xfrm>
            <a:off x="4087080" y="4076280"/>
            <a:ext cx="5955480" cy="69768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3" descr=""/>
          <p:cNvPicPr/>
          <p:nvPr/>
        </p:nvPicPr>
        <p:blipFill>
          <a:blip r:embed="rId4"/>
          <a:stretch/>
        </p:blipFill>
        <p:spPr>
          <a:xfrm>
            <a:off x="4366080" y="4980240"/>
            <a:ext cx="5860800" cy="6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31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Задача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839160"/>
            <a:ext cx="10515240" cy="53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Стандартная теплота сгорания октана равна -5512,2 кДж/моль, а теплота сгорания бутена-1 и бутана соответственно равны -2719,0 и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2879,2 кДж/моль. Определите тепловой эффект реакции крекинга октана.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Решение: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4" name="Рисунок 6" descr=""/>
          <p:cNvPicPr/>
          <p:nvPr/>
        </p:nvPicPr>
        <p:blipFill>
          <a:blip r:embed="rId1"/>
          <a:stretch/>
        </p:blipFill>
        <p:spPr>
          <a:xfrm>
            <a:off x="2504160" y="2475720"/>
            <a:ext cx="5955480" cy="70380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8" descr=""/>
          <p:cNvPicPr/>
          <p:nvPr/>
        </p:nvPicPr>
        <p:blipFill>
          <a:blip r:embed="rId2"/>
          <a:stretch/>
        </p:blipFill>
        <p:spPr>
          <a:xfrm>
            <a:off x="2364120" y="3269520"/>
            <a:ext cx="5955480" cy="424800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10" descr=""/>
          <p:cNvPicPr/>
          <p:nvPr/>
        </p:nvPicPr>
        <p:blipFill>
          <a:blip r:embed="rId3"/>
          <a:stretch/>
        </p:blipFill>
        <p:spPr>
          <a:xfrm>
            <a:off x="2504160" y="3678120"/>
            <a:ext cx="5955480" cy="697680"/>
          </a:xfrm>
          <a:prstGeom prst="rect">
            <a:avLst/>
          </a:prstGeom>
          <a:ln w="0">
            <a:noFill/>
          </a:ln>
        </p:spPr>
      </p:pic>
      <p:cxnSp>
        <p:nvCxnSpPr>
          <p:cNvPr id="107" name="Прямая соединительная линия 12"/>
          <p:cNvCxnSpPr/>
          <p:nvPr/>
        </p:nvCxnSpPr>
        <p:spPr>
          <a:xfrm>
            <a:off x="2504160" y="4332240"/>
            <a:ext cx="5675400" cy="36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08" name="Рисунок 14" descr=""/>
          <p:cNvPicPr/>
          <p:nvPr/>
        </p:nvPicPr>
        <p:blipFill>
          <a:blip r:embed="rId4"/>
          <a:stretch/>
        </p:blipFill>
        <p:spPr>
          <a:xfrm>
            <a:off x="1982160" y="4468680"/>
            <a:ext cx="5955480" cy="4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838080" y="563760"/>
            <a:ext cx="10515240" cy="561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2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Подберем схему, согласно которой при комбинировании трех первых уравнений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можно получить четвертое уравнение: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р.4 = р.1 – р.2 – р.3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Проверяем работоспособность этой схемы: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0" name="Рисунок 4" descr=""/>
          <p:cNvPicPr/>
          <p:nvPr/>
        </p:nvPicPr>
        <p:blipFill>
          <a:blip r:embed="rId1"/>
          <a:stretch/>
        </p:blipFill>
        <p:spPr>
          <a:xfrm>
            <a:off x="2203560" y="2981160"/>
            <a:ext cx="9259560" cy="10267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6" descr=""/>
          <p:cNvPicPr/>
          <p:nvPr/>
        </p:nvPicPr>
        <p:blipFill>
          <a:blip r:embed="rId2"/>
          <a:stretch/>
        </p:blipFill>
        <p:spPr>
          <a:xfrm>
            <a:off x="3600000" y="4428720"/>
            <a:ext cx="7710840" cy="42480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8" descr=""/>
          <p:cNvPicPr/>
          <p:nvPr/>
        </p:nvPicPr>
        <p:blipFill>
          <a:blip r:embed="rId3"/>
          <a:stretch/>
        </p:blipFill>
        <p:spPr>
          <a:xfrm>
            <a:off x="3600000" y="4933440"/>
            <a:ext cx="9259560" cy="4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838080" y="813600"/>
            <a:ext cx="10515240" cy="530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Т.к. предложенная схема позволяет получить нужное уравнение комбинацией предлагаемых уравнений, то ее можно применить для нахождения теплового эффекта реакции 4: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Рисунок 4" descr=""/>
          <p:cNvPicPr/>
          <p:nvPr/>
        </p:nvPicPr>
        <p:blipFill>
          <a:blip r:embed="rId1"/>
          <a:stretch/>
        </p:blipFill>
        <p:spPr>
          <a:xfrm>
            <a:off x="1396440" y="1885320"/>
            <a:ext cx="9259560" cy="467640"/>
          </a:xfrm>
          <a:prstGeom prst="rect">
            <a:avLst/>
          </a:prstGeom>
          <a:ln w="0">
            <a:noFill/>
          </a:ln>
        </p:spPr>
      </p:pic>
      <p:pic>
        <p:nvPicPr>
          <p:cNvPr id="115" name="Рисунок 6" descr=""/>
          <p:cNvPicPr/>
          <p:nvPr/>
        </p:nvPicPr>
        <p:blipFill>
          <a:blip r:embed="rId2"/>
          <a:stretch/>
        </p:blipFill>
        <p:spPr>
          <a:xfrm>
            <a:off x="1744920" y="2588760"/>
            <a:ext cx="9259560" cy="42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81080"/>
            <a:ext cx="10515240" cy="42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Закон Кирхгофа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708480"/>
            <a:ext cx="10515240" cy="546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Рассмотрим зависимость теплового эффекта реакции от температуры.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Предположим, что в системе при постоянном давлении протекает реакция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Тепловой эффект этой реакции согласно закону Гесса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Дифференцируем данное уравнение по температуре и получаем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После интегрирования в пределах от  до  при постоянном давлении получаем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 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0" i="1" lang="ru-RU" sz="2000" spc="-1" strike="noStrike">
                <a:solidFill>
                  <a:schemeClr val="dk1"/>
                </a:solidFill>
                <a:latin typeface="Times New Roman"/>
              </a:rPr>
              <a:t>изменение теплового эффекта процесса с температурой равно изменению теплоемкости  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chemeClr val="dk1"/>
                </a:solidFill>
                <a:latin typeface="Times New Roman"/>
              </a:rPr>
              <a:t>       </a:t>
            </a:r>
            <a:r>
              <a:rPr b="0" i="1" lang="ru-RU" sz="2000" spc="-1" strike="noStrike">
                <a:solidFill>
                  <a:schemeClr val="dk1"/>
                </a:solidFill>
                <a:latin typeface="Times New Roman"/>
              </a:rPr>
              <a:t>системы, происходящему в результате процесса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8" name="Рисунок 4" descr=""/>
          <p:cNvPicPr/>
          <p:nvPr/>
        </p:nvPicPr>
        <p:blipFill>
          <a:blip r:embed="rId1"/>
          <a:stretch/>
        </p:blipFill>
        <p:spPr>
          <a:xfrm>
            <a:off x="5163120" y="112716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119" name="Рисунок 6" descr=""/>
          <p:cNvPicPr/>
          <p:nvPr/>
        </p:nvPicPr>
        <p:blipFill>
          <a:blip r:embed="rId2"/>
          <a:stretch/>
        </p:blipFill>
        <p:spPr>
          <a:xfrm>
            <a:off x="3628440" y="1566360"/>
            <a:ext cx="9259560" cy="42480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8" descr=""/>
          <p:cNvPicPr/>
          <p:nvPr/>
        </p:nvPicPr>
        <p:blipFill>
          <a:blip r:embed="rId3"/>
          <a:stretch/>
        </p:blipFill>
        <p:spPr>
          <a:xfrm>
            <a:off x="1830960" y="2336040"/>
            <a:ext cx="9259560" cy="754200"/>
          </a:xfrm>
          <a:prstGeom prst="rect">
            <a:avLst/>
          </a:prstGeom>
          <a:ln w="0">
            <a:noFill/>
          </a:ln>
        </p:spPr>
      </p:pic>
      <p:cxnSp>
        <p:nvCxnSpPr>
          <p:cNvPr id="121" name="Прямая соединительная линия 12"/>
          <p:cNvCxnSpPr/>
          <p:nvPr/>
        </p:nvCxnSpPr>
        <p:spPr>
          <a:xfrm>
            <a:off x="1286640" y="4866120"/>
            <a:ext cx="360" cy="62892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  <p:pic>
        <p:nvPicPr>
          <p:cNvPr id="122" name="Рисунок 5" descr=""/>
          <p:cNvPicPr/>
          <p:nvPr/>
        </p:nvPicPr>
        <p:blipFill>
          <a:blip r:embed="rId4"/>
          <a:stretch/>
        </p:blipFill>
        <p:spPr>
          <a:xfrm>
            <a:off x="1629000" y="3767760"/>
            <a:ext cx="9259560" cy="84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838080" y="988560"/>
            <a:ext cx="10515240" cy="504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Исторически термодинамика возникла как наука, изучающая переход теплоты в механическую работу. Это было продиктовано необходимостью дать теоретические основы работы тепловых машин.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Современная термодинамика – наука, которая занимается изучением законов взаимного преобразования различных видов энергии.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Химическая термодинамика разрабатывает наиболее рациональные методы расчета тепловых балансов при протекании химических и физико-химических процессов, определяет наиболее благоприятные условия для термодинамически возможного процесса, выясняет направление и пределы протекания химических реакций.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700560" y="10238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10000"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Термодинамическая система </a:t>
            </a: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–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тело или группа тел, находящихся во взаимодействии и мысленно обособляемых от окружающей среды.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Изолированные системы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лишены  возможности обмена с окружающей средой веществом или энергией и имеют постоянный объем.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Закрытые системы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обмениваются с окружающей средой энергией и не обмениваются веществом.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Открытые системы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обмениваются с окружающей средой и веществом и энергией.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838080" y="6984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Системы могут быть: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гомогенными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, т.е. однородными, не имеющими внутренних поверхностей раздела;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гетерогенными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, т.е. неоднородными с внутренними границами раздела.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838080" y="789120"/>
            <a:ext cx="105152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Состояние системы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– совокупность всех физических и химических свойств.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Термодинамические параметры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– физические величины, характеризующие состояние системы. Это температура, давление и др. Они не зависят от массы системы, их можно измерить напрямую. Их называют 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интенсивными свойствами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системы. </a:t>
            </a:r>
            <a:r>
              <a:rPr b="0" i="1" lang="ru-RU" sz="2400" spc="-1" strike="noStrike">
                <a:solidFill>
                  <a:schemeClr val="dk1"/>
                </a:solidFill>
                <a:latin typeface="Times New Roman"/>
              </a:rPr>
              <a:t>Экстенсивные свойства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системы пропорциональны ее массе, их нельзя измерить напрямую, и они рассматриваются как функции термодинамических параметров, поэтому называются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функции состояния.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К ним относятся внутренняя энергия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, энтальпия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H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и энтропия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40200"/>
            <a:ext cx="10515240" cy="3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chemeClr val="dk1"/>
                </a:solidFill>
                <a:latin typeface="Times New Roman"/>
              </a:rPr>
              <a:t>Классификация процессов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681120"/>
            <a:ext cx="10515240" cy="549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Процесс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– изменение свойств системы во времени.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Самопроизвольными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называются процессы, которые для своего осуществления не требуют затраты энергии извне.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Несамопроизвольными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называются процессы, требующие затраты энергии извне.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Обратимый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термодинамический процесс может возвратить систему в первоначальное состояние без каких-либо изменений в окружающей среде, если изменения происходят процесс является </a:t>
            </a: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необратимым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838080" y="716760"/>
            <a:ext cx="10515240" cy="53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10000"/>
          </a:bodyPr>
          <a:p>
            <a:pPr indent="0" algn="just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Внутренняя энергия 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U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характеризует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общий запас энергии системы, включающий все виды энергии движения и взаимодействия частиц: энергию поступательного и вращательного движения молекул, внутримолекулярного колебательного движения атомов, групп атомов, электронов и т.д., но не включает кинетическую энергию тела в целом и потенциальную энергию его положения.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Т.к. изменение функции состояния не  зависит от пути перехода системы из начального состояния в конечное, то  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Times New Roman"/>
              </a:rPr>
              <a:t>              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   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dU –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бесконечно малое изменение внутренней энергии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Рисунок 4" descr=""/>
          <p:cNvPicPr/>
          <p:nvPr/>
        </p:nvPicPr>
        <p:blipFill>
          <a:blip r:embed="rId1"/>
          <a:stretch/>
        </p:blipFill>
        <p:spPr>
          <a:xfrm>
            <a:off x="3074760" y="4409280"/>
            <a:ext cx="6042240" cy="6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838080" y="11242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    </a:t>
            </a:r>
            <a:r>
              <a:rPr b="1" lang="ru-RU" sz="2400" spc="-1" strike="noStrike">
                <a:solidFill>
                  <a:schemeClr val="dk1"/>
                </a:solidFill>
                <a:latin typeface="Times New Roman"/>
              </a:rPr>
              <a:t>Энтальпия Н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- энергия, которой обладает система при постоянном давлении, численно равная сумме внутренней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и потенциальной энергии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pV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   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             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i="1" lang="en-US" sz="2400" spc="-1" strike="noStrike">
                <a:solidFill>
                  <a:schemeClr val="dk1"/>
                </a:solidFill>
                <a:latin typeface="Times New Roman"/>
              </a:rPr>
              <a:t>H = U + pV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Энтальпия , как и внутренняя энергия является функцией состояния, и ее изменение равно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dH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– бесконечно малое изменение энтальпии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Рисунок 4" descr=""/>
          <p:cNvPicPr/>
          <p:nvPr/>
        </p:nvPicPr>
        <p:blipFill>
          <a:blip r:embed="rId1"/>
          <a:stretch/>
        </p:blipFill>
        <p:spPr>
          <a:xfrm>
            <a:off x="3043800" y="3299760"/>
            <a:ext cx="5349240" cy="5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838080" y="8737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Теплота </a:t>
            </a:r>
            <a:r>
              <a:rPr b="1" i="1" lang="en-US" sz="2400" spc="-1" strike="noStrike">
                <a:solidFill>
                  <a:schemeClr val="dk1"/>
                </a:solidFill>
                <a:latin typeface="Times New Roman"/>
              </a:rPr>
              <a:t>Q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и </a:t>
            </a:r>
            <a:r>
              <a:rPr b="1" i="1" lang="ru-RU" sz="2400" spc="-1" strike="noStrike">
                <a:solidFill>
                  <a:schemeClr val="dk1"/>
                </a:solidFill>
                <a:latin typeface="Times New Roman"/>
              </a:rPr>
              <a:t>работа </a:t>
            </a:r>
            <a:r>
              <a:rPr b="1" i="1" lang="en-US" sz="2400" spc="-1" strike="noStrike">
                <a:solidFill>
                  <a:schemeClr val="dk1"/>
                </a:solidFill>
                <a:latin typeface="Times New Roman"/>
              </a:rPr>
              <a:t>A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являются формами обмена энергией с окружающей средой и  не являются функциями состояния системы, их изменение зависит от пути перехода системы из начального состояния в конечное, поэтому обозначаем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            </a:t>
            </a:r>
            <a:r>
              <a:rPr b="0" lang="el-GR" sz="2400" spc="-1" strike="noStrike">
                <a:solidFill>
                  <a:schemeClr val="dk1"/>
                </a:solidFill>
                <a:latin typeface="Times New Roman"/>
              </a:rPr>
              <a:t>δ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Q –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бесконечно малое количество теплоты;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              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</a:rPr>
              <a:t>δА – бесконечно малое количество работы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Collabora_Office/24.04.5.2$Linux_X86_64 LibreOffice_project/ff487ed943d5c291a0b3f6c6ba170ba699a786d3</Application>
  <AppVersion>15.0000</AppVersion>
  <Words>907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2020-09-23T15:24:06Z</dcterms:created>
  <dc:creator>Ирина Рощупкина</dc:creator>
  <dc:description/>
  <dc:language>ru-RU</dc:language>
  <cp:lastModifiedBy>Ирина Рощупкина</cp:lastModifiedBy>
  <dcterms:modified xsi:type="dcterms:W3CDTF">2021-02-22T11:06:50Z</dcterms:modified>
  <cp:revision>23</cp:revision>
  <dc:subject/>
  <dc:title>Лекция №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18</vt:r8>
  </property>
</Properties>
</file>