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29.wmf" ContentType="image/x-wmf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18.wmf" ContentType="image/x-wmf"/>
  <Override PartName="/ppt/media/image9.wmf" ContentType="image/x-wmf"/>
  <Override PartName="/ppt/media/image20.wmf" ContentType="image/x-wmf"/>
  <Override PartName="/ppt/media/image8.wmf" ContentType="image/x-wmf"/>
  <Override PartName="/ppt/media/image17.wmf" ContentType="image/x-wmf"/>
  <Override PartName="/ppt/media/image12.wmf" ContentType="image/x-wmf"/>
  <Override PartName="/ppt/media/image35.wmf" ContentType="image/x-wmf"/>
  <Override PartName="/ppt/media/image3.wmf" ContentType="image/x-wmf"/>
  <Override PartName="/ppt/media/image13.wmf" ContentType="image/x-wmf"/>
  <Override PartName="/ppt/media/image36.wmf" ContentType="image/x-wmf"/>
  <Override PartName="/ppt/media/image4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11.wmf" ContentType="image/x-wmf"/>
  <Override PartName="/ppt/media/image2.wmf" ContentType="image/x-wmf"/>
  <Override PartName="/ppt/media/image34.wmf" ContentType="image/x-wmf"/>
  <Override PartName="/ppt/media/image7.wmf" ContentType="image/x-wmf"/>
  <Override PartName="/ppt/media/image16.wmf" ContentType="image/x-wmf"/>
  <Override PartName="/ppt/media/image10.wmf" ContentType="image/x-wmf"/>
  <Override PartName="/ppt/media/image1.wmf" ContentType="image/x-wmf"/>
  <Override PartName="/ppt/media/image33.wmf" ContentType="image/x-wmf"/>
  <Override PartName="/ppt/media/image6.wmf" ContentType="image/x-wmf"/>
  <Override PartName="/ppt/media/image15.wmf" ContentType="image/x-wmf"/>
  <Override PartName="/ppt/media/image37.wmf" ContentType="image/x-wmf"/>
  <Override PartName="/ppt/media/image5.wmf" ContentType="image/x-wmf"/>
  <Override PartName="/ppt/media/image14.wmf" ContentType="image/x-wmf"/>
  <Override PartName="/ppt/media/image19.wmf" ContentType="image/x-wmf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CC638-35F0-469D-A983-DB69807CC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EFA1B83-433B-4CCF-8207-1E22E65BA8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70583F4-D9EF-4EA0-AF59-755D740D7B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21C9ED-2BDC-4B0A-B877-3DFBD9C180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3EAE5E-4369-4679-8BDF-DCC30ED030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EE5059-632D-4035-8137-2E7D741D48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09F5DC-CF22-4DAD-AB48-6D5D41CB0A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F329006-092D-4FBF-A439-AE54893181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63CB43F-7F35-473E-97FA-0B3B9ED093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4ABAD47-9BB1-4370-B7A7-90B1489229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2E3DF73-096A-4167-A8A8-D62297EE1F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53EAB6-D7E9-4EC4-8ADB-C7494379E0F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65F93E-3C89-49AC-891C-CFA533FC531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4F6EF6-E1B1-49BC-9BAE-9F61F7423D1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6272AA-0C59-41F0-9E2E-6CC39F64F1A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81A2D8-9921-4575-BC5E-5CBE3D47603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F43736-8D57-43E2-8D9E-A0B1BABC8C5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DA705D-3499-4BEE-AF67-C456829EA5C1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500670-4098-448F-A3DC-39C0E0F54CA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905727-8F3A-484A-8634-2BAB18FC49A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11E1B9-2AA4-4416-AB42-81D7720D96E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C16B07-41CD-4A70-9256-762AF2800321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wmf"/><Relationship Id="rId8" Type="http://schemas.openxmlformats.org/officeDocument/2006/relationships/image" Target="../media/image33.wmf"/><Relationship Id="rId9" Type="http://schemas.openxmlformats.org/officeDocument/2006/relationships/image" Target="../media/image34.wmf"/><Relationship Id="rId10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101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Лекция № 3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48560" y="3156480"/>
            <a:ext cx="9143640" cy="16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Термодинамика. Второе и третье начало термодинамики. Термодинамические потенциалы.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838080" y="761040"/>
            <a:ext cx="10515240" cy="53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Т.о. из постулатов  второго закона термодинамики выводится новое понятие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энтропия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, которое является: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критерием направленности и предела протекания процессов в изолированной    системе;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мерой связанной энергии, которая не превращается в работу, а рассеивается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мерой неупорядоченности системы (чем больше хаотичность движения молекул, тем больше энтропия);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вероятностью нахождения системы в данном состоянии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где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k-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постоянная Больцмана, а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-термодинамическая вероятность.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1" name="Рисунок 4" descr=""/>
          <p:cNvPicPr/>
          <p:nvPr/>
        </p:nvPicPr>
        <p:blipFill>
          <a:blip r:embed="rId1"/>
          <a:stretch/>
        </p:blipFill>
        <p:spPr>
          <a:xfrm>
            <a:off x="1215720" y="2758680"/>
            <a:ext cx="9259560" cy="4888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6" descr=""/>
          <p:cNvPicPr/>
          <p:nvPr/>
        </p:nvPicPr>
        <p:blipFill>
          <a:blip r:embed="rId2"/>
          <a:stretch/>
        </p:blipFill>
        <p:spPr>
          <a:xfrm>
            <a:off x="838080" y="4435560"/>
            <a:ext cx="9259560" cy="4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252360"/>
            <a:ext cx="10515240" cy="7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Третье начало термодинамики (постулат Планка)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340280"/>
            <a:ext cx="10515240" cy="48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 1912 году Планк сформулировал положение, которое было наз-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вано постулатом Планка (третье начало термодинамики):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энтропия индивидуального кристаллического вещества при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абсолютном нуле равна нулю </a:t>
            </a:r>
            <a:r>
              <a:rPr b="0" i="1" lang="en-US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 реальных кристаллах кристаллическая решетка построена не идеально. Следовательно, реальные кристаллы при 0 К должны иметь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05" name="Прямая соединительная линия 4"/>
          <p:cNvCxnSpPr/>
          <p:nvPr/>
        </p:nvCxnSpPr>
        <p:spPr>
          <a:xfrm>
            <a:off x="1039320" y="2492640"/>
            <a:ext cx="360" cy="77688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06" name="Рисунок 6" descr=""/>
          <p:cNvPicPr/>
          <p:nvPr/>
        </p:nvPicPr>
        <p:blipFill>
          <a:blip r:embed="rId1"/>
          <a:stretch/>
        </p:blipFill>
        <p:spPr>
          <a:xfrm>
            <a:off x="2094120" y="2939760"/>
            <a:ext cx="9259560" cy="48888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8" descr=""/>
          <p:cNvPicPr/>
          <p:nvPr/>
        </p:nvPicPr>
        <p:blipFill>
          <a:blip r:embed="rId2"/>
          <a:stretch/>
        </p:blipFill>
        <p:spPr>
          <a:xfrm>
            <a:off x="-1202040" y="4868640"/>
            <a:ext cx="9259560" cy="4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838080" y="463320"/>
            <a:ext cx="10515240" cy="59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Важное значение постулата Планка состоит в том, что он позволяет определить абсолютное значение энтропий химических соединений, необходимых для расчета химических равновесий.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Предположим, что температура 1 моля вещества при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P=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со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nst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увеличива-ется от абсолютного нуля (где вещество находится в состоянии идеального кристалла) до температуры Т (где вещество находится в состоянии идеального газа). Тогда должны осуществляться следующие превращения: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9" name="Рисунок 4" descr=""/>
          <p:cNvPicPr/>
          <p:nvPr/>
        </p:nvPicPr>
        <p:blipFill>
          <a:blip r:embed="rId1"/>
          <a:stretch/>
        </p:blipFill>
        <p:spPr>
          <a:xfrm>
            <a:off x="1829520" y="4822200"/>
            <a:ext cx="9259560" cy="8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838080" y="352440"/>
            <a:ext cx="10515240" cy="61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2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51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ru-RU" sz="9600" spc="-1" strike="noStrike">
                <a:solidFill>
                  <a:schemeClr val="dk1"/>
                </a:solidFill>
                <a:latin typeface="Times New Roman"/>
              </a:rPr>
              <a:t>Изменение энтропии равно:</a:t>
            </a: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9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9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9600" spc="-1" strike="noStrike">
                <a:solidFill>
                  <a:schemeClr val="dk1"/>
                </a:solidFill>
                <a:latin typeface="Times New Roman"/>
              </a:rPr>
              <a:t>Величина энтропии, найденная по этому уравнению, называется </a:t>
            </a:r>
            <a:r>
              <a:rPr b="1" i="1" lang="ru-RU" sz="9600" spc="-1" strike="noStrike">
                <a:solidFill>
                  <a:schemeClr val="dk1"/>
                </a:solidFill>
                <a:latin typeface="Times New Roman"/>
              </a:rPr>
              <a:t>абсолютной энтропией чистого вещества </a:t>
            </a:r>
            <a:r>
              <a:rPr b="0" lang="ru-RU" sz="9600" spc="-1" strike="noStrike">
                <a:solidFill>
                  <a:schemeClr val="dk1"/>
                </a:solidFill>
                <a:latin typeface="Times New Roman"/>
              </a:rPr>
              <a:t>при температуре Т и атмосферном давлении.</a:t>
            </a:r>
            <a:endParaRPr b="0" lang="ru-RU" sz="9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1" name="Рисунок 9" descr=""/>
          <p:cNvPicPr/>
          <p:nvPr/>
        </p:nvPicPr>
        <p:blipFill>
          <a:blip r:embed="rId1"/>
          <a:stretch/>
        </p:blipFill>
        <p:spPr>
          <a:xfrm>
            <a:off x="3714120" y="3473640"/>
            <a:ext cx="9248040" cy="48744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11" descr=""/>
          <p:cNvPicPr/>
          <p:nvPr/>
        </p:nvPicPr>
        <p:blipFill>
          <a:blip r:embed="rId2"/>
          <a:stretch/>
        </p:blipFill>
        <p:spPr>
          <a:xfrm>
            <a:off x="838080" y="3464640"/>
            <a:ext cx="9259560" cy="482760"/>
          </a:xfrm>
          <a:prstGeom prst="rect">
            <a:avLst/>
          </a:prstGeom>
          <a:ln w="0">
            <a:noFill/>
          </a:ln>
        </p:spPr>
      </p:pic>
      <p:pic>
        <p:nvPicPr>
          <p:cNvPr id="113" name="Рисунок 4" descr=""/>
          <p:cNvPicPr/>
          <p:nvPr/>
        </p:nvPicPr>
        <p:blipFill>
          <a:blip r:embed="rId3"/>
          <a:stretch/>
        </p:blipFill>
        <p:spPr>
          <a:xfrm>
            <a:off x="1313640" y="1727640"/>
            <a:ext cx="9259560" cy="8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838080" y="560520"/>
            <a:ext cx="10515240" cy="57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Использовать  для оценки возможности протекания процесса можно только в изолированных системах.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На практике в качестве критериев направленности более удобно пользо-ваться двумя другими термодинамическими функциями – 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термодинамичес-кими потенциалами: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G-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изобарно-изотермический потенциал или энергия Гиббса (свободная энергия при постоянном давлении) , определяющий направление и пределы протекания процесса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     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-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изохорно-изотермический потенциал или энергия Гельмгольца (свободная энергия при постоянном объеме), описывающий равновесие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5" name="Рисунок 7" descr=""/>
          <p:cNvPicPr/>
          <p:nvPr/>
        </p:nvPicPr>
        <p:blipFill>
          <a:blip r:embed="rId1"/>
          <a:stretch/>
        </p:blipFill>
        <p:spPr>
          <a:xfrm>
            <a:off x="3180600" y="3575160"/>
            <a:ext cx="9011160" cy="418680"/>
          </a:xfrm>
          <a:prstGeom prst="rect">
            <a:avLst/>
          </a:prstGeom>
          <a:ln w="0">
            <a:noFill/>
          </a:ln>
        </p:spPr>
      </p:pic>
      <p:pic>
        <p:nvPicPr>
          <p:cNvPr id="116" name="Рисунок 9" descr=""/>
          <p:cNvPicPr/>
          <p:nvPr/>
        </p:nvPicPr>
        <p:blipFill>
          <a:blip r:embed="rId2"/>
          <a:stretch/>
        </p:blipFill>
        <p:spPr>
          <a:xfrm>
            <a:off x="3056400" y="5060880"/>
            <a:ext cx="9259560" cy="4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838080" y="485280"/>
            <a:ext cx="1051524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Рассмотрим закрытую систему, в которой процесс осуществляется при постоянной температуре.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Согласно второму закону термодинамики в ней разрешены следующие процессы: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        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обратимые                                         необратимые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                                          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или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если в системе и давление является постоянной величиной, то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8" name="Рисунок 6" descr=""/>
          <p:cNvPicPr/>
          <p:nvPr/>
        </p:nvPicPr>
        <p:blipFill>
          <a:blip r:embed="rId1"/>
          <a:stretch/>
        </p:blipFill>
        <p:spPr>
          <a:xfrm>
            <a:off x="-1239480" y="2547720"/>
            <a:ext cx="9259560" cy="709920"/>
          </a:xfrm>
          <a:prstGeom prst="rect">
            <a:avLst/>
          </a:prstGeom>
          <a:ln w="0">
            <a:noFill/>
          </a:ln>
        </p:spPr>
      </p:pic>
      <p:pic>
        <p:nvPicPr>
          <p:cNvPr id="119" name="Рисунок 8" descr=""/>
          <p:cNvPicPr/>
          <p:nvPr/>
        </p:nvPicPr>
        <p:blipFill>
          <a:blip r:embed="rId2"/>
          <a:stretch/>
        </p:blipFill>
        <p:spPr>
          <a:xfrm>
            <a:off x="3620520" y="2552400"/>
            <a:ext cx="9259560" cy="70992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10" descr=""/>
          <p:cNvPicPr/>
          <p:nvPr/>
        </p:nvPicPr>
        <p:blipFill>
          <a:blip r:embed="rId3"/>
          <a:stretch/>
        </p:blipFill>
        <p:spPr>
          <a:xfrm>
            <a:off x="-896760" y="3429000"/>
            <a:ext cx="9259560" cy="45972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12" descr=""/>
          <p:cNvPicPr/>
          <p:nvPr/>
        </p:nvPicPr>
        <p:blipFill>
          <a:blip r:embed="rId4"/>
          <a:stretch/>
        </p:blipFill>
        <p:spPr>
          <a:xfrm>
            <a:off x="4008960" y="3433680"/>
            <a:ext cx="9259560" cy="4597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4" descr=""/>
          <p:cNvPicPr/>
          <p:nvPr/>
        </p:nvPicPr>
        <p:blipFill>
          <a:blip r:embed="rId5"/>
          <a:stretch/>
        </p:blipFill>
        <p:spPr>
          <a:xfrm>
            <a:off x="1107000" y="4428000"/>
            <a:ext cx="9259560" cy="455400"/>
          </a:xfrm>
          <a:prstGeom prst="rect">
            <a:avLst/>
          </a:prstGeom>
          <a:ln w="0">
            <a:noFill/>
          </a:ln>
        </p:spPr>
      </p:pic>
      <p:pic>
        <p:nvPicPr>
          <p:cNvPr id="123" name="Рисунок 16" descr=""/>
          <p:cNvPicPr/>
          <p:nvPr/>
        </p:nvPicPr>
        <p:blipFill>
          <a:blip r:embed="rId6"/>
          <a:stretch/>
        </p:blipFill>
        <p:spPr>
          <a:xfrm>
            <a:off x="-1009440" y="494964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124" name="Рисунок 18" descr=""/>
          <p:cNvPicPr/>
          <p:nvPr/>
        </p:nvPicPr>
        <p:blipFill>
          <a:blip r:embed="rId7"/>
          <a:stretch/>
        </p:blipFill>
        <p:spPr>
          <a:xfrm>
            <a:off x="3941640" y="488340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125" name="Рисунок 20" descr=""/>
          <p:cNvPicPr/>
          <p:nvPr/>
        </p:nvPicPr>
        <p:blipFill>
          <a:blip r:embed="rId8"/>
          <a:stretch/>
        </p:blipFill>
        <p:spPr>
          <a:xfrm>
            <a:off x="-1076760" y="555192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126" name="Рисунок 22" descr=""/>
          <p:cNvPicPr/>
          <p:nvPr/>
        </p:nvPicPr>
        <p:blipFill>
          <a:blip r:embed="rId9"/>
          <a:stretch/>
        </p:blipFill>
        <p:spPr>
          <a:xfrm>
            <a:off x="3941640" y="5648400"/>
            <a:ext cx="9259560" cy="4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938520" y="613800"/>
            <a:ext cx="10515240" cy="556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8" name="Рисунок 8" descr=""/>
          <p:cNvPicPr/>
          <p:nvPr/>
        </p:nvPicPr>
        <p:blipFill>
          <a:blip r:embed="rId1"/>
          <a:stretch/>
        </p:blipFill>
        <p:spPr>
          <a:xfrm>
            <a:off x="1541880" y="1229400"/>
            <a:ext cx="9911880" cy="84852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10" descr=""/>
          <p:cNvPicPr/>
          <p:nvPr/>
        </p:nvPicPr>
        <p:blipFill>
          <a:blip r:embed="rId2"/>
          <a:stretch/>
        </p:blipFill>
        <p:spPr>
          <a:xfrm>
            <a:off x="1465920" y="2693520"/>
            <a:ext cx="9259560" cy="11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838080" y="578520"/>
            <a:ext cx="10515240" cy="57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Для химических реакций величину  изобарно-изотермического потенциала     можно найти как изменение любой функции состояния, т.е как разность конеч-ного и начального состояния системы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1" name="Рисунок 6" descr=""/>
          <p:cNvPicPr/>
          <p:nvPr/>
        </p:nvPicPr>
        <p:blipFill>
          <a:blip r:embed="rId1"/>
          <a:stretch/>
        </p:blipFill>
        <p:spPr>
          <a:xfrm>
            <a:off x="1215720" y="2649240"/>
            <a:ext cx="9259560" cy="4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712800" y="835920"/>
            <a:ext cx="10515240" cy="520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Второй закон термодинамики устанавливает направление и условия протекания самопроизвольных процессов.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Из нескольких формулировок второго закона наиболее полезной является формулировка, связывающая самопроизвольность процес- са с ростом энтропии.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 1824 году французский инженер Сади Карно написал моно- графию «О движущей силе огня и о машинах, способных развивать эту силу». В ней он изложил теорию тепловых машин и процессы, протекающие в идеальной тепловой машине.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838080" y="425880"/>
            <a:ext cx="10515240" cy="57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Такая машина состоит из двух источников тепла с различной, но постоянной  температурой. Рабочим телом является 1 моль идеаль-ного газа. Оно совершает циклическую последовательность про-цессов, в результате которых совершается механическая работа.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                                                                  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                                                                      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                                                    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70" name="Прямая соединительная линия 5"/>
          <p:cNvCxnSpPr/>
          <p:nvPr/>
        </p:nvCxnSpPr>
        <p:spPr>
          <a:xfrm>
            <a:off x="4496760" y="2367360"/>
            <a:ext cx="212976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71" name="Прямоугольник 7"/>
          <p:cNvSpPr/>
          <p:nvPr/>
        </p:nvSpPr>
        <p:spPr>
          <a:xfrm>
            <a:off x="4521960" y="2354760"/>
            <a:ext cx="2680200" cy="4003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теплоотдатчик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Овал 8"/>
          <p:cNvSpPr/>
          <p:nvPr/>
        </p:nvSpPr>
        <p:spPr>
          <a:xfrm>
            <a:off x="5574240" y="3355560"/>
            <a:ext cx="1127160" cy="1142640"/>
          </a:xfrm>
          <a:prstGeom prst="ellipse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1 моль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Прямоугольник 9"/>
          <p:cNvSpPr/>
          <p:nvPr/>
        </p:nvSpPr>
        <p:spPr>
          <a:xfrm>
            <a:off x="4684680" y="5097960"/>
            <a:ext cx="2680200" cy="4003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теплоприемник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74" name="Прямая со стрелкой 11"/>
          <p:cNvCxnSpPr/>
          <p:nvPr/>
        </p:nvCxnSpPr>
        <p:spPr>
          <a:xfrm flipH="1">
            <a:off x="6413040" y="2768040"/>
            <a:ext cx="300960" cy="66132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75" name="Прямая со стрелкой 15"/>
          <p:cNvCxnSpPr>
            <a:stCxn id="72" idx="5"/>
          </p:cNvCxnSpPr>
          <p:nvPr/>
        </p:nvCxnSpPr>
        <p:spPr>
          <a:xfrm>
            <a:off x="6536520" y="4331160"/>
            <a:ext cx="315360" cy="7671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pic>
        <p:nvPicPr>
          <p:cNvPr id="76" name="Рисунок 19" descr=""/>
          <p:cNvPicPr/>
          <p:nvPr/>
        </p:nvPicPr>
        <p:blipFill>
          <a:blip r:embed="rId1"/>
          <a:stretch/>
        </p:blipFill>
        <p:spPr>
          <a:xfrm>
            <a:off x="0" y="3799800"/>
            <a:ext cx="9259560" cy="456840"/>
          </a:xfrm>
          <a:prstGeom prst="rect">
            <a:avLst/>
          </a:prstGeom>
          <a:ln w="0">
            <a:noFill/>
          </a:ln>
        </p:spPr>
      </p:pic>
      <p:cxnSp>
        <p:nvCxnSpPr>
          <p:cNvPr id="77" name="Прямая со стрелкой 21"/>
          <p:cNvCxnSpPr/>
          <p:nvPr/>
        </p:nvCxnSpPr>
        <p:spPr>
          <a:xfrm flipH="1">
            <a:off x="3474720" y="4256640"/>
            <a:ext cx="1895400" cy="3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pic>
        <p:nvPicPr>
          <p:cNvPr id="78" name="Рисунок 23" descr=""/>
          <p:cNvPicPr/>
          <p:nvPr/>
        </p:nvPicPr>
        <p:blipFill>
          <a:blip r:embed="rId2"/>
          <a:stretch/>
        </p:blipFill>
        <p:spPr>
          <a:xfrm>
            <a:off x="2988720" y="235044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79" name="Рисунок 25" descr=""/>
          <p:cNvPicPr/>
          <p:nvPr/>
        </p:nvPicPr>
        <p:blipFill>
          <a:blip r:embed="rId3"/>
          <a:stretch/>
        </p:blipFill>
        <p:spPr>
          <a:xfrm>
            <a:off x="3275280" y="523476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80" name="Рисунок 27" descr=""/>
          <p:cNvPicPr/>
          <p:nvPr/>
        </p:nvPicPr>
        <p:blipFill>
          <a:blip r:embed="rId4"/>
          <a:stretch/>
        </p:blipFill>
        <p:spPr>
          <a:xfrm>
            <a:off x="2221920" y="300384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81" name="Рисунок 29" descr=""/>
          <p:cNvPicPr/>
          <p:nvPr/>
        </p:nvPicPr>
        <p:blipFill>
          <a:blip r:embed="rId5"/>
          <a:stretch/>
        </p:blipFill>
        <p:spPr>
          <a:xfrm>
            <a:off x="2413800" y="4413960"/>
            <a:ext cx="9259560" cy="4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712800" y="627840"/>
            <a:ext cx="10515240" cy="56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Термодинамический коэффициент полезного действия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такой машины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есть отношение количества произведенной работы к количеству теплоты, полученной от нагревателя. Он определяется соотношением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Это  и есть математическая запись второго закона термодинамики.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Это отношение можно переписать следующим образом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Знак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“=“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отвечает обратимому процессу,  а знак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“&lt;“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отвечает необратимому процессу.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Рисунок 6" descr=""/>
          <p:cNvPicPr/>
          <p:nvPr/>
        </p:nvPicPr>
        <p:blipFill>
          <a:blip r:embed="rId1"/>
          <a:stretch/>
        </p:blipFill>
        <p:spPr>
          <a:xfrm>
            <a:off x="1341000" y="2075040"/>
            <a:ext cx="9259560" cy="880560"/>
          </a:xfrm>
          <a:prstGeom prst="rect">
            <a:avLst/>
          </a:prstGeom>
          <a:ln w="0">
            <a:noFill/>
          </a:ln>
        </p:spPr>
      </p:pic>
      <p:pic>
        <p:nvPicPr>
          <p:cNvPr id="84" name="Рисунок 10" descr=""/>
          <p:cNvPicPr/>
          <p:nvPr/>
        </p:nvPicPr>
        <p:blipFill>
          <a:blip r:embed="rId2"/>
          <a:stretch/>
        </p:blipFill>
        <p:spPr>
          <a:xfrm>
            <a:off x="1968840" y="4045320"/>
            <a:ext cx="9259560" cy="7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838080" y="413280"/>
            <a:ext cx="10515240" cy="582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Рисунок 14" descr=""/>
          <p:cNvPicPr/>
          <p:nvPr/>
        </p:nvPicPr>
        <p:blipFill>
          <a:blip r:embed="rId1"/>
          <a:stretch/>
        </p:blipFill>
        <p:spPr>
          <a:xfrm>
            <a:off x="1283040" y="1365480"/>
            <a:ext cx="1007028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900720" y="551160"/>
            <a:ext cx="10452960" cy="4971600"/>
          </a:xfrm>
          <a:prstGeom prst="rect">
            <a:avLst/>
          </a:prstGeom>
          <a:solidFill>
            <a:schemeClr val="lt1"/>
          </a:solidFill>
          <a:ln w="1260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Второй закон термодинамики можно сформулировать следую-щим образом: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существует некоторое экстенсивное свойство системы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,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называемое энтропией, изменение которого связано с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поглощаемой теплотой и температурой системы следующим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образом: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- в обратимом процессе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в необратимом самопроизвольном процессе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Рисунок 8" descr=""/>
          <p:cNvPicPr/>
          <p:nvPr/>
        </p:nvPicPr>
        <p:blipFill>
          <a:blip r:embed="rId1"/>
          <a:stretch/>
        </p:blipFill>
        <p:spPr>
          <a:xfrm>
            <a:off x="2696400" y="3081240"/>
            <a:ext cx="9259560" cy="930960"/>
          </a:xfrm>
          <a:prstGeom prst="rect">
            <a:avLst/>
          </a:prstGeom>
          <a:ln w="0">
            <a:noFill/>
          </a:ln>
        </p:spPr>
      </p:pic>
      <p:cxnSp>
        <p:nvCxnSpPr>
          <p:cNvPr id="89" name="Прямая соединительная линия 12"/>
          <p:cNvCxnSpPr/>
          <p:nvPr/>
        </p:nvCxnSpPr>
        <p:spPr>
          <a:xfrm>
            <a:off x="1114560" y="1540440"/>
            <a:ext cx="360" cy="15411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90" name="Рисунок 14" descr=""/>
          <p:cNvPicPr/>
          <p:nvPr/>
        </p:nvPicPr>
        <p:blipFill>
          <a:blip r:embed="rId2"/>
          <a:stretch/>
        </p:blipFill>
        <p:spPr>
          <a:xfrm>
            <a:off x="1278360" y="4591800"/>
            <a:ext cx="9259560" cy="9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560520"/>
            <a:ext cx="10515240" cy="587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Из последнего выражения следует еще одна формулировка второго начала термодинамики: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самопроизвольные процессы происходят с ростом энтропии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, т.е.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Т.к. изменение функции состояния  не зависит от пути следования системы из начального состояния в конечное, следовательно величина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dS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не зависит от того, как идет процесс: обратимо или необратимо, а значит в расчетах реаль-ных систем необратимые процессы можно мысленно представлять как совокупность множества обратимых стадий и пользоваться равенством для расчета величины энтропии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2" name="Прямая соединительная линия 4"/>
          <p:cNvCxnSpPr/>
          <p:nvPr/>
        </p:nvCxnSpPr>
        <p:spPr>
          <a:xfrm>
            <a:off x="1527840" y="1415160"/>
            <a:ext cx="360" cy="37620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93" name="Рисунок 6" descr=""/>
          <p:cNvPicPr/>
          <p:nvPr/>
        </p:nvPicPr>
        <p:blipFill>
          <a:blip r:embed="rId1"/>
          <a:stretch/>
        </p:blipFill>
        <p:spPr>
          <a:xfrm>
            <a:off x="6095880" y="1358640"/>
            <a:ext cx="9259560" cy="48888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8" descr=""/>
          <p:cNvPicPr/>
          <p:nvPr/>
        </p:nvPicPr>
        <p:blipFill>
          <a:blip r:embed="rId2"/>
          <a:stretch/>
        </p:blipFill>
        <p:spPr>
          <a:xfrm>
            <a:off x="1320840" y="5366520"/>
            <a:ext cx="9259560" cy="9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838080" y="560520"/>
            <a:ext cx="10515240" cy="583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Предположим, что в системе происходят </a:t>
            </a: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изотермические процессы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(к ним относятся фазовые превращения: испарение, конденсация, плавление, кристаллизация и т.п.).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Тогда изменение энтропии может быть рассчитано по формуле: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т.е. в обратимых изотермических процессах изменение энтропии равно тепловому эффекту процесса, деленному на абсолютную температуру.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1465920" y="2963520"/>
            <a:ext cx="9259560" cy="9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838080" y="610560"/>
            <a:ext cx="10515240" cy="57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Предположим, что в системе протекают </a:t>
            </a: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изобарные процессы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(например, к ним относятся процессы нагревания и охлаждения).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Тогда изменение энтропии будет рассчитывать по формуле: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после интегрирования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Рисунок 6" descr=""/>
          <p:cNvPicPr/>
          <p:nvPr/>
        </p:nvPicPr>
        <p:blipFill>
          <a:blip r:embed="rId1"/>
          <a:stretch/>
        </p:blipFill>
        <p:spPr>
          <a:xfrm>
            <a:off x="1465920" y="2474640"/>
            <a:ext cx="9259560" cy="999360"/>
          </a:xfrm>
          <a:prstGeom prst="rect">
            <a:avLst/>
          </a:prstGeom>
          <a:ln w="0">
            <a:noFill/>
          </a:ln>
        </p:spPr>
      </p:pic>
      <p:pic>
        <p:nvPicPr>
          <p:cNvPr id="99" name="Рисунок 9" descr=""/>
          <p:cNvPicPr/>
          <p:nvPr/>
        </p:nvPicPr>
        <p:blipFill>
          <a:blip r:embed="rId2"/>
          <a:stretch/>
        </p:blipFill>
        <p:spPr>
          <a:xfrm>
            <a:off x="1666440" y="3931200"/>
            <a:ext cx="9259560" cy="8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Application>Collabora_Office/24.04.5.2$Linux_X86_64 LibreOffice_project/ff487ed943d5c291a0b3f6c6ba170ba699a786d3</Application>
  <AppVersion>15.0000</AppVersion>
  <Words>746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2020-09-29T15:44:56Z</dcterms:created>
  <dc:creator>Ирина Рощупкина</dc:creator>
  <dc:description/>
  <dc:language>ru-RU</dc:language>
  <cp:lastModifiedBy>Ирина</cp:lastModifiedBy>
  <dcterms:modified xsi:type="dcterms:W3CDTF">2024-02-29T17:20:59Z</dcterms:modified>
  <cp:revision>6</cp:revision>
  <dc:subject/>
  <dc:title>Лекция № 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17</vt:r8>
  </property>
</Properties>
</file>