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2" r:id="rId4"/>
    <p:sldId id="257" r:id="rId5"/>
    <p:sldId id="280" r:id="rId6"/>
    <p:sldId id="261" r:id="rId7"/>
    <p:sldId id="266" r:id="rId8"/>
    <p:sldId id="265" r:id="rId9"/>
    <p:sldId id="267" r:id="rId10"/>
    <p:sldId id="268" r:id="rId11"/>
    <p:sldId id="269" r:id="rId12"/>
    <p:sldId id="282" r:id="rId13"/>
    <p:sldId id="270" r:id="rId14"/>
    <p:sldId id="271" r:id="rId15"/>
    <p:sldId id="273" r:id="rId16"/>
    <p:sldId id="272" r:id="rId17"/>
    <p:sldId id="274" r:id="rId18"/>
    <p:sldId id="275" r:id="rId19"/>
    <p:sldId id="279" r:id="rId20"/>
    <p:sldId id="276"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597"/>
    <a:srgbClr val="2A3586"/>
    <a:srgbClr val="D2CBC8"/>
    <a:srgbClr val="A40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0.png"/><Relationship Id="rId7" Type="http://schemas.openxmlformats.org/officeDocument/2006/relationships/image" Target="../media/image5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1.png"/><Relationship Id="rId7" Type="http://schemas.openxmlformats.org/officeDocument/2006/relationships/image" Target="../media/image55.png"/><Relationship Id="rId12" Type="http://schemas.openxmlformats.org/officeDocument/2006/relationships/image" Target="../media/image59.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58.png"/><Relationship Id="rId5" Type="http://schemas.openxmlformats.org/officeDocument/2006/relationships/image" Target="../media/image33.png"/><Relationship Id="rId10" Type="http://schemas.openxmlformats.org/officeDocument/2006/relationships/image" Target="../media/image57.png"/><Relationship Id="rId4" Type="http://schemas.openxmlformats.org/officeDocument/2006/relationships/image" Target="../media/image32.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5A6C-1D6F-4296-AB73-88E7180F7681}"/>
              </a:ext>
            </a:extLst>
          </p:cNvPr>
          <p:cNvSpPr txBox="1"/>
          <p:nvPr/>
        </p:nvSpPr>
        <p:spPr>
          <a:xfrm>
            <a:off x="1658646" y="1666598"/>
            <a:ext cx="9220200" cy="2585323"/>
          </a:xfrm>
          <a:prstGeom prst="rect">
            <a:avLst/>
          </a:prstGeom>
          <a:noFill/>
        </p:spPr>
        <p:txBody>
          <a:bodyPr wrap="square" rtlCol="0">
            <a:spAutoFit/>
          </a:bodyPr>
          <a:lstStyle/>
          <a:p>
            <a:r>
              <a:rPr lang="en-SG" sz="4800" b="1" dirty="0">
                <a:solidFill>
                  <a:schemeClr val="accent2">
                    <a:lumMod val="60000"/>
                    <a:lumOff val="40000"/>
                  </a:schemeClr>
                </a:solidFill>
              </a:rPr>
              <a:t>PROJECT PRESENTATION 									DS105</a:t>
            </a:r>
          </a:p>
          <a:p>
            <a:endParaRPr lang="en-SG" sz="4800" b="1" dirty="0">
              <a:solidFill>
                <a:schemeClr val="accent2">
                  <a:lumMod val="60000"/>
                  <a:lumOff val="40000"/>
                </a:schemeClr>
              </a:solidFill>
            </a:endParaRPr>
          </a:p>
          <a:p>
            <a:endParaRPr lang="en-SG" dirty="0"/>
          </a:p>
        </p:txBody>
      </p:sp>
      <p:sp>
        <p:nvSpPr>
          <p:cNvPr id="5" name="TextBox 4">
            <a:extLst>
              <a:ext uri="{FF2B5EF4-FFF2-40B4-BE49-F238E27FC236}">
                <a16:creationId xmlns:a16="http://schemas.microsoft.com/office/drawing/2014/main" id="{02B780B3-7A60-4887-B2F3-026555A3DADA}"/>
              </a:ext>
            </a:extLst>
          </p:cNvPr>
          <p:cNvSpPr txBox="1"/>
          <p:nvPr/>
        </p:nvSpPr>
        <p:spPr>
          <a:xfrm>
            <a:off x="9591675" y="5699641"/>
            <a:ext cx="3143250" cy="369332"/>
          </a:xfrm>
          <a:prstGeom prst="rect">
            <a:avLst/>
          </a:prstGeom>
          <a:noFill/>
        </p:spPr>
        <p:txBody>
          <a:bodyPr wrap="square" rtlCol="0">
            <a:spAutoFit/>
          </a:bodyPr>
          <a:lstStyle/>
          <a:p>
            <a:r>
              <a:rPr lang="en-SG" dirty="0"/>
              <a:t>Stella Tan </a:t>
            </a:r>
          </a:p>
        </p:txBody>
      </p:sp>
      <p:sp>
        <p:nvSpPr>
          <p:cNvPr id="7" name="TextBox 6">
            <a:extLst>
              <a:ext uri="{FF2B5EF4-FFF2-40B4-BE49-F238E27FC236}">
                <a16:creationId xmlns:a16="http://schemas.microsoft.com/office/drawing/2014/main" id="{6EE4F14E-73D8-4237-83A2-5A50A6ED9A0B}"/>
              </a:ext>
            </a:extLst>
          </p:cNvPr>
          <p:cNvSpPr txBox="1"/>
          <p:nvPr/>
        </p:nvSpPr>
        <p:spPr>
          <a:xfrm>
            <a:off x="1934871" y="3360660"/>
            <a:ext cx="806767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SG" sz="2400" b="1" dirty="0"/>
              <a:t>Machine Learning Models - STI component stocks</a:t>
            </a:r>
          </a:p>
        </p:txBody>
      </p:sp>
    </p:spTree>
    <p:extLst>
      <p:ext uri="{BB962C8B-B14F-4D97-AF65-F5344CB8AC3E}">
        <p14:creationId xmlns:p14="http://schemas.microsoft.com/office/powerpoint/2010/main" val="145098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2611374" y="96774"/>
            <a:ext cx="6969252" cy="862014"/>
          </a:xfrm>
        </p:spPr>
        <p:txBody>
          <a:bodyPr/>
          <a:lstStyle/>
          <a:p>
            <a:r>
              <a:rPr lang="en-SG" dirty="0"/>
              <a:t>Features ENGINEERING</a:t>
            </a:r>
          </a:p>
        </p:txBody>
      </p:sp>
      <p:sp>
        <p:nvSpPr>
          <p:cNvPr id="8" name="TextBox 7">
            <a:extLst>
              <a:ext uri="{FF2B5EF4-FFF2-40B4-BE49-F238E27FC236}">
                <a16:creationId xmlns:a16="http://schemas.microsoft.com/office/drawing/2014/main" id="{BC717C69-2958-4E95-9A56-E3808D01A1E9}"/>
              </a:ext>
            </a:extLst>
          </p:cNvPr>
          <p:cNvSpPr txBox="1"/>
          <p:nvPr/>
        </p:nvSpPr>
        <p:spPr>
          <a:xfrm>
            <a:off x="328472" y="1118585"/>
            <a:ext cx="3773011" cy="7017306"/>
          </a:xfrm>
          <a:prstGeom prst="rect">
            <a:avLst/>
          </a:prstGeom>
          <a:noFill/>
        </p:spPr>
        <p:txBody>
          <a:bodyPr wrap="square" rtlCol="0">
            <a:spAutoFit/>
          </a:bodyPr>
          <a:lstStyle/>
          <a:p>
            <a:pPr marL="342900" indent="-342900">
              <a:buAutoNum type="arabicPeriod"/>
            </a:pPr>
            <a:r>
              <a:rPr lang="en-SG" dirty="0"/>
              <a:t>Percentage difference between Open and Close</a:t>
            </a:r>
          </a:p>
          <a:p>
            <a:pPr marL="342900" indent="-342900">
              <a:buAutoNum type="arabicPeriod"/>
            </a:pPr>
            <a:endParaRPr lang="en-SG" dirty="0"/>
          </a:p>
          <a:p>
            <a:pPr marL="342900" indent="-342900">
              <a:buAutoNum type="arabicPeriod"/>
            </a:pPr>
            <a:r>
              <a:rPr lang="en-US" dirty="0"/>
              <a:t>Percentage difference between High and Low</a:t>
            </a:r>
          </a:p>
          <a:p>
            <a:pPr marL="342900" indent="-342900">
              <a:buAutoNum type="arabicPeriod"/>
            </a:pPr>
            <a:endParaRPr lang="en-US" dirty="0"/>
          </a:p>
          <a:p>
            <a:pPr marL="342900" indent="-342900">
              <a:buAutoNum type="arabicPeriod"/>
            </a:pPr>
            <a:r>
              <a:rPr lang="en-US" dirty="0"/>
              <a:t>Percentage difference of Volume</a:t>
            </a:r>
          </a:p>
          <a:p>
            <a:pPr marL="342900" indent="-342900">
              <a:buAutoNum type="arabicPeriod"/>
            </a:pPr>
            <a:endParaRPr lang="en-US" dirty="0"/>
          </a:p>
          <a:p>
            <a:pPr marL="342900" indent="-342900">
              <a:buAutoNum type="arabicPeriod"/>
            </a:pPr>
            <a:r>
              <a:rPr lang="en-US" dirty="0"/>
              <a:t>Simple Moving Average 20, 50, 100</a:t>
            </a:r>
          </a:p>
          <a:p>
            <a:pPr marL="342900" indent="-342900">
              <a:buAutoNum type="arabicPeriod"/>
            </a:pPr>
            <a:endParaRPr lang="en-US" dirty="0"/>
          </a:p>
          <a:p>
            <a:pPr marL="342900" indent="-342900">
              <a:buAutoNum type="arabicPeriod"/>
            </a:pPr>
            <a:r>
              <a:rPr lang="en-US" dirty="0"/>
              <a:t>Exponential Moving Average 20, 50, 100</a:t>
            </a:r>
          </a:p>
          <a:p>
            <a:pPr marL="342900" indent="-342900">
              <a:buAutoNum type="arabicPeriod"/>
            </a:pPr>
            <a:endParaRPr lang="en-US" dirty="0"/>
          </a:p>
          <a:p>
            <a:pPr marL="342900" indent="-342900">
              <a:buAutoNum type="arabicPeriod"/>
            </a:pPr>
            <a:r>
              <a:rPr lang="en-US" dirty="0"/>
              <a:t>Average Directional Movement Index</a:t>
            </a:r>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SG" dirty="0"/>
          </a:p>
          <a:p>
            <a:pPr marL="342900" indent="-342900">
              <a:buAutoNum type="arabicPeriod"/>
            </a:pPr>
            <a:endParaRPr lang="en-SG" dirty="0"/>
          </a:p>
        </p:txBody>
      </p:sp>
      <p:sp>
        <p:nvSpPr>
          <p:cNvPr id="11" name="TextBox 10">
            <a:extLst>
              <a:ext uri="{FF2B5EF4-FFF2-40B4-BE49-F238E27FC236}">
                <a16:creationId xmlns:a16="http://schemas.microsoft.com/office/drawing/2014/main" id="{3B3F202F-23DE-458E-9332-B2EAD3DE236C}"/>
              </a:ext>
            </a:extLst>
          </p:cNvPr>
          <p:cNvSpPr txBox="1"/>
          <p:nvPr/>
        </p:nvSpPr>
        <p:spPr>
          <a:xfrm>
            <a:off x="4484702" y="1047563"/>
            <a:ext cx="5831151" cy="4247317"/>
          </a:xfrm>
          <a:prstGeom prst="rect">
            <a:avLst/>
          </a:prstGeom>
          <a:noFill/>
        </p:spPr>
        <p:txBody>
          <a:bodyPr wrap="square" rtlCol="0">
            <a:spAutoFit/>
          </a:bodyPr>
          <a:lstStyle/>
          <a:p>
            <a:pPr marL="342900" indent="-342900">
              <a:buAutoNum type="arabicPeriod" startAt="7"/>
            </a:pPr>
            <a:r>
              <a:rPr lang="en-US" dirty="0"/>
              <a:t>Standard deviation (rolling 20 periods)</a:t>
            </a:r>
          </a:p>
          <a:p>
            <a:pPr marL="342900" indent="-342900">
              <a:buAutoNum type="arabicPeriod" startAt="7"/>
            </a:pPr>
            <a:endParaRPr lang="en-US" dirty="0"/>
          </a:p>
          <a:p>
            <a:pPr marL="342900" indent="-342900">
              <a:buAutoNum type="arabicPeriod" startAt="7"/>
            </a:pPr>
            <a:r>
              <a:rPr lang="en-US" dirty="0"/>
              <a:t>Average True Range</a:t>
            </a:r>
          </a:p>
          <a:p>
            <a:pPr marL="342900" indent="-342900">
              <a:buAutoNum type="arabicPeriod" startAt="7"/>
            </a:pPr>
            <a:endParaRPr lang="en-US" dirty="0"/>
          </a:p>
          <a:p>
            <a:pPr marL="342900" indent="-342900">
              <a:buAutoNum type="arabicPeriod" startAt="7"/>
            </a:pPr>
            <a:r>
              <a:rPr lang="en-US" dirty="0"/>
              <a:t>Relative Strength Index</a:t>
            </a:r>
          </a:p>
          <a:p>
            <a:pPr marL="342900" indent="-342900">
              <a:buAutoNum type="arabicPeriod" startAt="7"/>
            </a:pPr>
            <a:endParaRPr lang="en-US" dirty="0"/>
          </a:p>
          <a:p>
            <a:pPr marL="342900" indent="-342900">
              <a:buAutoNum type="arabicPeriod" startAt="7"/>
            </a:pPr>
            <a:r>
              <a:rPr lang="en-US" dirty="0" err="1"/>
              <a:t>William%R</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SG" dirty="0"/>
          </a:p>
          <a:p>
            <a:pPr marL="342900" indent="-342900">
              <a:buAutoNum type="arabicPeriod"/>
            </a:pPr>
            <a:endParaRPr lang="en-SG" dirty="0"/>
          </a:p>
        </p:txBody>
      </p:sp>
      <p:pic>
        <p:nvPicPr>
          <p:cNvPr id="12" name="Picture 11">
            <a:extLst>
              <a:ext uri="{FF2B5EF4-FFF2-40B4-BE49-F238E27FC236}">
                <a16:creationId xmlns:a16="http://schemas.microsoft.com/office/drawing/2014/main" id="{687ABE37-851B-4B09-AF30-1EFCACAFCBA3}"/>
              </a:ext>
            </a:extLst>
          </p:cNvPr>
          <p:cNvPicPr>
            <a:picLocks noChangeAspect="1"/>
          </p:cNvPicPr>
          <p:nvPr/>
        </p:nvPicPr>
        <p:blipFill>
          <a:blip r:embed="rId3"/>
          <a:stretch>
            <a:fillRect/>
          </a:stretch>
        </p:blipFill>
        <p:spPr>
          <a:xfrm>
            <a:off x="4607510" y="3324936"/>
            <a:ext cx="3598557" cy="3288929"/>
          </a:xfrm>
          <a:prstGeom prst="rect">
            <a:avLst/>
          </a:prstGeom>
        </p:spPr>
      </p:pic>
      <p:pic>
        <p:nvPicPr>
          <p:cNvPr id="14" name="Picture 13">
            <a:extLst>
              <a:ext uri="{FF2B5EF4-FFF2-40B4-BE49-F238E27FC236}">
                <a16:creationId xmlns:a16="http://schemas.microsoft.com/office/drawing/2014/main" id="{DF3FACB3-39E7-4941-8497-EC64F679C514}"/>
              </a:ext>
            </a:extLst>
          </p:cNvPr>
          <p:cNvPicPr>
            <a:picLocks noChangeAspect="1"/>
          </p:cNvPicPr>
          <p:nvPr/>
        </p:nvPicPr>
        <p:blipFill>
          <a:blip r:embed="rId4"/>
          <a:stretch>
            <a:fillRect/>
          </a:stretch>
        </p:blipFill>
        <p:spPr>
          <a:xfrm>
            <a:off x="8637973" y="3312582"/>
            <a:ext cx="3404446" cy="3301281"/>
          </a:xfrm>
          <a:prstGeom prst="rect">
            <a:avLst/>
          </a:prstGeom>
        </p:spPr>
      </p:pic>
    </p:spTree>
    <p:extLst>
      <p:ext uri="{BB962C8B-B14F-4D97-AF65-F5344CB8AC3E}">
        <p14:creationId xmlns:p14="http://schemas.microsoft.com/office/powerpoint/2010/main" val="268585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09D784-B846-4922-8F6D-C000AA67D5E0}"/>
              </a:ext>
            </a:extLst>
          </p:cNvPr>
          <p:cNvSpPr txBox="1"/>
          <p:nvPr/>
        </p:nvSpPr>
        <p:spPr>
          <a:xfrm>
            <a:off x="164237" y="293222"/>
            <a:ext cx="11863526" cy="6324808"/>
          </a:xfrm>
          <a:prstGeom prst="rect">
            <a:avLst/>
          </a:prstGeom>
          <a:noFill/>
        </p:spPr>
        <p:txBody>
          <a:bodyPr wrap="square" rtlCol="0">
            <a:spAutoFit/>
          </a:bodyPr>
          <a:lstStyle/>
          <a:p>
            <a:pPr algn="l"/>
            <a:r>
              <a:rPr lang="en-US" sz="1500" i="0" dirty="0">
                <a:solidFill>
                  <a:srgbClr val="000000"/>
                </a:solidFill>
                <a:effectLst/>
                <a:latin typeface="Helvetica Neue"/>
              </a:rPr>
              <a:t>A </a:t>
            </a:r>
            <a:r>
              <a:rPr lang="en-US" sz="1500" b="1" i="0" dirty="0">
                <a:solidFill>
                  <a:srgbClr val="000000"/>
                </a:solidFill>
                <a:effectLst/>
                <a:latin typeface="Helvetica Neue"/>
              </a:rPr>
              <a:t>simple moving average </a:t>
            </a:r>
            <a:r>
              <a:rPr lang="en-US" sz="1500" i="0" dirty="0">
                <a:solidFill>
                  <a:srgbClr val="000000"/>
                </a:solidFill>
                <a:effectLst/>
                <a:latin typeface="Helvetica Neue"/>
              </a:rPr>
              <a:t>(SMA) calculates the average of a range of closing prices, by the number of periods in that range. It can be used to determine if an asset price will continue or if it will reverse a bull or bear trend.</a:t>
            </a:r>
          </a:p>
          <a:p>
            <a:pPr algn="l"/>
            <a:endParaRPr lang="en-US" sz="1500" i="0" dirty="0">
              <a:solidFill>
                <a:srgbClr val="000000"/>
              </a:solidFill>
              <a:effectLst/>
              <a:latin typeface="Helvetica Neue"/>
            </a:endParaRPr>
          </a:p>
          <a:p>
            <a:pPr algn="l"/>
            <a:r>
              <a:rPr lang="en-US" sz="1500" i="0" dirty="0">
                <a:solidFill>
                  <a:srgbClr val="000000"/>
                </a:solidFill>
                <a:effectLst/>
                <a:latin typeface="Helvetica Neue"/>
              </a:rPr>
              <a:t>An </a:t>
            </a:r>
            <a:r>
              <a:rPr lang="en-US" sz="1500" b="1" i="0" dirty="0">
                <a:solidFill>
                  <a:srgbClr val="000000"/>
                </a:solidFill>
                <a:effectLst/>
                <a:latin typeface="Helvetica Neue"/>
              </a:rPr>
              <a:t>exponential moving average</a:t>
            </a:r>
            <a:r>
              <a:rPr lang="en-US" sz="1500" i="0" dirty="0">
                <a:solidFill>
                  <a:srgbClr val="000000"/>
                </a:solidFill>
                <a:effectLst/>
                <a:latin typeface="Helvetica Neue"/>
              </a:rPr>
              <a:t> (EMA) is a type of moving average (MA) that places a greater weight and significance on the most recent data points.</a:t>
            </a:r>
          </a:p>
          <a:p>
            <a:pPr algn="l"/>
            <a:endParaRPr lang="en-US" sz="1500" b="1" dirty="0">
              <a:solidFill>
                <a:srgbClr val="000000"/>
              </a:solidFill>
              <a:latin typeface="Helvetica Neue"/>
            </a:endParaRPr>
          </a:p>
          <a:p>
            <a:pPr algn="l"/>
            <a:r>
              <a:rPr lang="en-US" sz="1500" b="1" dirty="0">
                <a:solidFill>
                  <a:srgbClr val="000000"/>
                </a:solidFill>
                <a:latin typeface="Helvetica Neue"/>
              </a:rPr>
              <a:t>Average Directional Movement Index (Momentum Indicator)</a:t>
            </a:r>
          </a:p>
          <a:p>
            <a:pPr algn="l"/>
            <a:r>
              <a:rPr lang="en-US" sz="1500" dirty="0">
                <a:solidFill>
                  <a:srgbClr val="000000"/>
                </a:solidFill>
                <a:latin typeface="Helvetica Neue"/>
              </a:rPr>
              <a:t>ADX can be used to help measure the overall strength of a trend and is an average of expanding price range values.</a:t>
            </a:r>
          </a:p>
          <a:p>
            <a:pPr algn="l"/>
            <a:endParaRPr lang="en-US" sz="1500" dirty="0">
              <a:solidFill>
                <a:srgbClr val="000000"/>
              </a:solidFill>
              <a:latin typeface="Helvetica Neue"/>
            </a:endParaRPr>
          </a:p>
          <a:p>
            <a:pPr algn="l"/>
            <a:r>
              <a:rPr lang="en-US" sz="1500" b="1" i="0" dirty="0">
                <a:solidFill>
                  <a:srgbClr val="000000"/>
                </a:solidFill>
                <a:effectLst/>
                <a:latin typeface="Helvetica Neue"/>
              </a:rPr>
              <a:t>Standard Deviation (SD)</a:t>
            </a:r>
          </a:p>
          <a:p>
            <a:pPr algn="l"/>
            <a:r>
              <a:rPr lang="en-US" sz="1500" dirty="0">
                <a:solidFill>
                  <a:srgbClr val="000000"/>
                </a:solidFill>
                <a:latin typeface="Helvetica Neue"/>
              </a:rPr>
              <a:t>Standard deviation measures the dispersion of a dataset relative to its mean. It is calculated as the square root of variance by determining each data point's deviation relative to the mean. If the data points are further from the mean, there is a higher deviation within the data set.</a:t>
            </a:r>
          </a:p>
          <a:p>
            <a:pPr algn="l"/>
            <a:endParaRPr lang="en-US" sz="1500" b="1" dirty="0">
              <a:solidFill>
                <a:srgbClr val="000000"/>
              </a:solidFill>
              <a:latin typeface="Helvetica Neue"/>
            </a:endParaRPr>
          </a:p>
          <a:p>
            <a:pPr algn="l"/>
            <a:r>
              <a:rPr lang="en-US" sz="1500" b="1" i="0" dirty="0">
                <a:solidFill>
                  <a:srgbClr val="000000"/>
                </a:solidFill>
                <a:effectLst/>
                <a:latin typeface="Helvetica Neue"/>
              </a:rPr>
              <a:t>Average True Range(ATR) (Volatility Indicator)</a:t>
            </a:r>
          </a:p>
          <a:p>
            <a:pPr algn="l"/>
            <a:r>
              <a:rPr lang="en-US" sz="1500" i="0" dirty="0">
                <a:solidFill>
                  <a:srgbClr val="000000"/>
                </a:solidFill>
                <a:effectLst/>
                <a:latin typeface="Helvetica Neue"/>
              </a:rPr>
              <a:t>Average true range (ATR) is a volatility indicator that shows how much an asset moves, on average, during a given time frame. While the ATR doesn't tell us in which direction the trade will breakout, it can be added to the closing price, and the trader can buy whenever the next day's price trades above that value.</a:t>
            </a:r>
          </a:p>
          <a:p>
            <a:pPr algn="l"/>
            <a:endParaRPr lang="en-US" sz="1500" b="1" dirty="0">
              <a:solidFill>
                <a:srgbClr val="000000"/>
              </a:solidFill>
              <a:latin typeface="Helvetica Neue"/>
            </a:endParaRPr>
          </a:p>
          <a:p>
            <a:pPr algn="l"/>
            <a:r>
              <a:rPr lang="en-US" sz="1500" b="1" i="0" dirty="0">
                <a:solidFill>
                  <a:srgbClr val="000000"/>
                </a:solidFill>
                <a:effectLst/>
                <a:latin typeface="Helvetica Neue"/>
              </a:rPr>
              <a:t>Relative Strength Index (RSI) (Momentum Indicator)</a:t>
            </a:r>
          </a:p>
          <a:p>
            <a:pPr algn="l"/>
            <a:r>
              <a:rPr lang="en-US" sz="1500" i="0" dirty="0">
                <a:solidFill>
                  <a:srgbClr val="000000"/>
                </a:solidFill>
                <a:effectLst/>
                <a:latin typeface="Helvetica Neue"/>
              </a:rPr>
              <a:t>The relative strength index (RSI) is a momentum indicator used in technical analysis that measures the magnitude of recent price changes. The RSI is displayed as an oscillator, uses 14 periods in calculation and can have a reading from 0 to 100. It signals overbought or oversold price </a:t>
            </a:r>
            <a:r>
              <a:rPr lang="en-US" sz="1500" i="0" dirty="0" err="1">
                <a:solidFill>
                  <a:srgbClr val="000000"/>
                </a:solidFill>
                <a:effectLst/>
                <a:latin typeface="Helvetica Neue"/>
              </a:rPr>
              <a:t>momentum.An</a:t>
            </a:r>
            <a:r>
              <a:rPr lang="en-US" sz="1500" i="0" dirty="0">
                <a:solidFill>
                  <a:srgbClr val="000000"/>
                </a:solidFill>
                <a:effectLst/>
                <a:latin typeface="Helvetica Neue"/>
              </a:rPr>
              <a:t> asset is usually considered overbought when the RSI is above 70% and oversold when it is below 30%.</a:t>
            </a:r>
          </a:p>
          <a:p>
            <a:pPr algn="l"/>
            <a:endParaRPr lang="en-US" sz="1500" b="1" dirty="0">
              <a:solidFill>
                <a:srgbClr val="000000"/>
              </a:solidFill>
              <a:latin typeface="Helvetica Neue"/>
            </a:endParaRPr>
          </a:p>
          <a:p>
            <a:pPr algn="l"/>
            <a:r>
              <a:rPr lang="en-US" sz="1500" b="1" i="0" dirty="0" err="1">
                <a:solidFill>
                  <a:srgbClr val="000000"/>
                </a:solidFill>
                <a:effectLst/>
                <a:latin typeface="Helvetica Neue"/>
              </a:rPr>
              <a:t>Williams%R</a:t>
            </a:r>
            <a:r>
              <a:rPr lang="en-US" sz="1500" b="1" i="0" dirty="0">
                <a:solidFill>
                  <a:srgbClr val="000000"/>
                </a:solidFill>
                <a:effectLst/>
                <a:latin typeface="Helvetica Neue"/>
              </a:rPr>
              <a:t> (WILLR) (Momentum Indicator)</a:t>
            </a:r>
          </a:p>
          <a:p>
            <a:pPr algn="l"/>
            <a:r>
              <a:rPr lang="en-US" sz="1500" i="0" dirty="0">
                <a:solidFill>
                  <a:srgbClr val="000000"/>
                </a:solidFill>
                <a:effectLst/>
                <a:latin typeface="Helvetica Neue"/>
              </a:rPr>
              <a:t>Williams %R, also known as the Williams Percent Range, is a type of momentum indicator that moves between 0 and -100 and measures overbought and oversold levels. The Williams %R may be used to find entry and exit points in the market.</a:t>
            </a:r>
          </a:p>
        </p:txBody>
      </p:sp>
    </p:spTree>
    <p:extLst>
      <p:ext uri="{BB962C8B-B14F-4D97-AF65-F5344CB8AC3E}">
        <p14:creationId xmlns:p14="http://schemas.microsoft.com/office/powerpoint/2010/main" val="190451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blip>
          <a:srcRect/>
          <a:tile tx="0" ty="0" sx="100000" sy="100000" flip="none" algn="tl"/>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09D784-B846-4922-8F6D-C000AA67D5E0}"/>
              </a:ext>
            </a:extLst>
          </p:cNvPr>
          <p:cNvSpPr txBox="1"/>
          <p:nvPr/>
        </p:nvSpPr>
        <p:spPr>
          <a:xfrm>
            <a:off x="467087" y="814720"/>
            <a:ext cx="4310109" cy="461665"/>
          </a:xfrm>
          <a:prstGeom prst="rect">
            <a:avLst/>
          </a:prstGeom>
          <a:noFill/>
        </p:spPr>
        <p:txBody>
          <a:bodyPr wrap="square" rtlCol="0">
            <a:spAutoFit/>
          </a:bodyPr>
          <a:lstStyle/>
          <a:p>
            <a:pPr algn="l"/>
            <a:r>
              <a:rPr lang="en-US" sz="2400" b="1" i="0" dirty="0">
                <a:solidFill>
                  <a:srgbClr val="000000"/>
                </a:solidFill>
                <a:effectLst/>
                <a:latin typeface="Helvetica Neue"/>
              </a:rPr>
              <a:t>Linear Regression Model </a:t>
            </a:r>
            <a:endParaRPr lang="en-US" sz="1500" b="1" i="0" dirty="0">
              <a:solidFill>
                <a:srgbClr val="000000"/>
              </a:solidFill>
              <a:effectLst/>
              <a:latin typeface="Helvetica Neue"/>
            </a:endParaRPr>
          </a:p>
        </p:txBody>
      </p:sp>
      <p:pic>
        <p:nvPicPr>
          <p:cNvPr id="3" name="Picture 2">
            <a:extLst>
              <a:ext uri="{FF2B5EF4-FFF2-40B4-BE49-F238E27FC236}">
                <a16:creationId xmlns:a16="http://schemas.microsoft.com/office/drawing/2014/main" id="{89E4A49A-5157-4A01-BBC3-D7335B867F31}"/>
              </a:ext>
            </a:extLst>
          </p:cNvPr>
          <p:cNvPicPr>
            <a:picLocks noChangeAspect="1"/>
          </p:cNvPicPr>
          <p:nvPr/>
        </p:nvPicPr>
        <p:blipFill>
          <a:blip r:embed="rId3"/>
          <a:stretch>
            <a:fillRect/>
          </a:stretch>
        </p:blipFill>
        <p:spPr>
          <a:xfrm>
            <a:off x="801704" y="1566215"/>
            <a:ext cx="2509362" cy="4809610"/>
          </a:xfrm>
          <a:prstGeom prst="rect">
            <a:avLst/>
          </a:prstGeom>
        </p:spPr>
      </p:pic>
      <p:sp>
        <p:nvSpPr>
          <p:cNvPr id="4" name="Oval 3">
            <a:extLst>
              <a:ext uri="{FF2B5EF4-FFF2-40B4-BE49-F238E27FC236}">
                <a16:creationId xmlns:a16="http://schemas.microsoft.com/office/drawing/2014/main" id="{C9576181-4A35-40AC-A0B2-7190C9A1D5B0}"/>
              </a:ext>
            </a:extLst>
          </p:cNvPr>
          <p:cNvSpPr/>
          <p:nvPr/>
        </p:nvSpPr>
        <p:spPr>
          <a:xfrm>
            <a:off x="1838128" y="2098507"/>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35FB33F1-D50E-43F2-9228-4ABD75F0AF0F}"/>
              </a:ext>
            </a:extLst>
          </p:cNvPr>
          <p:cNvSpPr/>
          <p:nvPr/>
        </p:nvSpPr>
        <p:spPr>
          <a:xfrm>
            <a:off x="1838128" y="3218184"/>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E3B80EE-C2C2-4872-A612-A289FF6477CE}"/>
              </a:ext>
            </a:extLst>
          </p:cNvPr>
          <p:cNvSpPr txBox="1"/>
          <p:nvPr/>
        </p:nvSpPr>
        <p:spPr>
          <a:xfrm>
            <a:off x="5984560" y="803902"/>
            <a:ext cx="4310109" cy="692497"/>
          </a:xfrm>
          <a:prstGeom prst="rect">
            <a:avLst/>
          </a:prstGeom>
          <a:noFill/>
        </p:spPr>
        <p:txBody>
          <a:bodyPr wrap="square" rtlCol="0">
            <a:spAutoFit/>
          </a:bodyPr>
          <a:lstStyle/>
          <a:p>
            <a:pPr algn="l"/>
            <a:r>
              <a:rPr lang="en-US" sz="2400" b="1" i="0" dirty="0">
                <a:solidFill>
                  <a:srgbClr val="000000"/>
                </a:solidFill>
                <a:effectLst/>
                <a:latin typeface="Helvetica Neue"/>
              </a:rPr>
              <a:t>XG Boost Model</a:t>
            </a:r>
            <a:endParaRPr lang="en-US" sz="2400" b="1" dirty="0">
              <a:solidFill>
                <a:srgbClr val="000000"/>
              </a:solidFill>
              <a:latin typeface="Helvetica Neue"/>
            </a:endParaRPr>
          </a:p>
          <a:p>
            <a:pPr algn="l"/>
            <a:endParaRPr lang="en-US" sz="1500"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21E907A-6C6F-4F92-9595-6BCE093C7EA0}"/>
              </a:ext>
            </a:extLst>
          </p:cNvPr>
          <p:cNvPicPr>
            <a:picLocks noChangeAspect="1"/>
          </p:cNvPicPr>
          <p:nvPr/>
        </p:nvPicPr>
        <p:blipFill>
          <a:blip r:embed="rId4"/>
          <a:stretch>
            <a:fillRect/>
          </a:stretch>
        </p:blipFill>
        <p:spPr>
          <a:xfrm>
            <a:off x="5937232" y="1427888"/>
            <a:ext cx="5029200" cy="3352800"/>
          </a:xfrm>
          <a:prstGeom prst="rect">
            <a:avLst/>
          </a:prstGeom>
        </p:spPr>
      </p:pic>
      <p:pic>
        <p:nvPicPr>
          <p:cNvPr id="13" name="Picture 12">
            <a:extLst>
              <a:ext uri="{FF2B5EF4-FFF2-40B4-BE49-F238E27FC236}">
                <a16:creationId xmlns:a16="http://schemas.microsoft.com/office/drawing/2014/main" id="{4F20D7D3-C3B2-45C4-A56E-36A6FF3EB614}"/>
              </a:ext>
            </a:extLst>
          </p:cNvPr>
          <p:cNvPicPr>
            <a:picLocks noChangeAspect="1"/>
          </p:cNvPicPr>
          <p:nvPr/>
        </p:nvPicPr>
        <p:blipFill>
          <a:blip r:embed="rId5"/>
          <a:stretch>
            <a:fillRect/>
          </a:stretch>
        </p:blipFill>
        <p:spPr>
          <a:xfrm>
            <a:off x="5041882" y="4932191"/>
            <a:ext cx="6819900" cy="590550"/>
          </a:xfrm>
          <a:prstGeom prst="rect">
            <a:avLst/>
          </a:prstGeom>
        </p:spPr>
      </p:pic>
      <p:sp>
        <p:nvSpPr>
          <p:cNvPr id="15" name="TextBox 14">
            <a:extLst>
              <a:ext uri="{FF2B5EF4-FFF2-40B4-BE49-F238E27FC236}">
                <a16:creationId xmlns:a16="http://schemas.microsoft.com/office/drawing/2014/main" id="{EDE69C9E-C0DB-46C1-BA47-9DE497BAF677}"/>
              </a:ext>
            </a:extLst>
          </p:cNvPr>
          <p:cNvSpPr txBox="1"/>
          <p:nvPr/>
        </p:nvSpPr>
        <p:spPr>
          <a:xfrm>
            <a:off x="5663953" y="5729494"/>
            <a:ext cx="6094520" cy="646331"/>
          </a:xfrm>
          <a:prstGeom prst="rect">
            <a:avLst/>
          </a:prstGeom>
          <a:noFill/>
        </p:spPr>
        <p:txBody>
          <a:bodyPr wrap="square">
            <a:spAutoFit/>
          </a:bodyPr>
          <a:lstStyle/>
          <a:p>
            <a:r>
              <a:rPr lang="en-US" b="0" i="0" dirty="0">
                <a:solidFill>
                  <a:srgbClr val="000000"/>
                </a:solidFill>
                <a:effectLst/>
                <a:latin typeface="Helvetica Neue"/>
              </a:rPr>
              <a:t>Feature 3 SMA100 and Feature 9 ATR seems to be the top 2 important features using </a:t>
            </a:r>
            <a:r>
              <a:rPr lang="en-US" b="0" i="0" dirty="0" err="1">
                <a:solidFill>
                  <a:srgbClr val="000000"/>
                </a:solidFill>
                <a:effectLst/>
                <a:latin typeface="Helvetica Neue"/>
              </a:rPr>
              <a:t>XGBoost</a:t>
            </a:r>
            <a:endParaRPr lang="en-SG" dirty="0"/>
          </a:p>
        </p:txBody>
      </p:sp>
      <p:sp>
        <p:nvSpPr>
          <p:cNvPr id="16" name="TextBox 15">
            <a:extLst>
              <a:ext uri="{FF2B5EF4-FFF2-40B4-BE49-F238E27FC236}">
                <a16:creationId xmlns:a16="http://schemas.microsoft.com/office/drawing/2014/main" id="{C3A332EA-1032-4CB6-B770-0ECDE9062097}"/>
              </a:ext>
            </a:extLst>
          </p:cNvPr>
          <p:cNvSpPr txBox="1"/>
          <p:nvPr/>
        </p:nvSpPr>
        <p:spPr>
          <a:xfrm>
            <a:off x="377037" y="227817"/>
            <a:ext cx="6819900" cy="369332"/>
          </a:xfrm>
          <a:prstGeom prst="rect">
            <a:avLst/>
          </a:prstGeom>
          <a:noFill/>
        </p:spPr>
        <p:txBody>
          <a:bodyPr wrap="square" rtlCol="0">
            <a:spAutoFit/>
          </a:bodyPr>
          <a:lstStyle/>
          <a:p>
            <a:r>
              <a:rPr lang="en-SG" b="1" dirty="0">
                <a:solidFill>
                  <a:schemeClr val="accent1">
                    <a:lumMod val="75000"/>
                  </a:schemeClr>
                </a:solidFill>
              </a:rPr>
              <a:t>Lets test the model out on Comfort </a:t>
            </a:r>
            <a:r>
              <a:rPr lang="en-SG" b="1" dirty="0" err="1">
                <a:solidFill>
                  <a:schemeClr val="accent1">
                    <a:lumMod val="75000"/>
                  </a:schemeClr>
                </a:solidFill>
              </a:rPr>
              <a:t>Delgro</a:t>
            </a:r>
            <a:endParaRPr lang="en-SG" b="1" dirty="0">
              <a:solidFill>
                <a:schemeClr val="accent1">
                  <a:lumMod val="75000"/>
                </a:schemeClr>
              </a:solidFill>
            </a:endParaRPr>
          </a:p>
        </p:txBody>
      </p:sp>
      <p:pic>
        <p:nvPicPr>
          <p:cNvPr id="1026" name="Picture 2" descr="Get ComfortDelGro Taxi Booking App - Microsoft Store en-SG">
            <a:extLst>
              <a:ext uri="{FF2B5EF4-FFF2-40B4-BE49-F238E27FC236}">
                <a16:creationId xmlns:a16="http://schemas.microsoft.com/office/drawing/2014/main" id="{2DEBB461-BAFC-47A2-9E5F-7D4246B451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6291" y="52774"/>
            <a:ext cx="1312046" cy="1312046"/>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A853347A-C4D2-4B6A-8F3D-EC7C11AACD94}"/>
              </a:ext>
            </a:extLst>
          </p:cNvPr>
          <p:cNvSpPr/>
          <p:nvPr/>
        </p:nvSpPr>
        <p:spPr>
          <a:xfrm>
            <a:off x="1838128" y="3530217"/>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53651D83-C735-4DF2-8ED0-39C9E304EE57}"/>
              </a:ext>
            </a:extLst>
          </p:cNvPr>
          <p:cNvSpPr txBox="1"/>
          <p:nvPr/>
        </p:nvSpPr>
        <p:spPr>
          <a:xfrm>
            <a:off x="3518848" y="2153901"/>
            <a:ext cx="1793289" cy="2308324"/>
          </a:xfrm>
          <a:prstGeom prst="rect">
            <a:avLst/>
          </a:prstGeom>
          <a:noFill/>
        </p:spPr>
        <p:txBody>
          <a:bodyPr wrap="square" rtlCol="0">
            <a:spAutoFit/>
          </a:bodyPr>
          <a:lstStyle/>
          <a:p>
            <a:r>
              <a:rPr lang="en-SG" dirty="0"/>
              <a:t>Features given more weight are the SMA20, EMA20 and EMA50, basically the moving averages. </a:t>
            </a:r>
          </a:p>
        </p:txBody>
      </p:sp>
    </p:spTree>
    <p:extLst>
      <p:ext uri="{BB962C8B-B14F-4D97-AF65-F5344CB8AC3E}">
        <p14:creationId xmlns:p14="http://schemas.microsoft.com/office/powerpoint/2010/main" val="190074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776288" y="1316920"/>
            <a:ext cx="10639424" cy="4937576"/>
          </a:xfrm>
        </p:spPr>
        <p:txBody>
          <a:bodyPr>
            <a:normAutofit/>
          </a:bodyPr>
          <a:lstStyle/>
          <a:p>
            <a:endParaRPr lang="en-SG" sz="3600" dirty="0">
              <a:latin typeface="Bahnschrift Light Condensed" panose="020B0502040204020203" pitchFamily="34" charset="0"/>
            </a:endParaRPr>
          </a:p>
          <a:p>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399494" y="97036"/>
            <a:ext cx="2636669" cy="1012935"/>
          </a:xfrm>
        </p:spPr>
        <p:txBody>
          <a:bodyPr/>
          <a:lstStyle/>
          <a:p>
            <a:r>
              <a:rPr lang="en-SG" dirty="0"/>
              <a:t>Metrics </a:t>
            </a:r>
          </a:p>
        </p:txBody>
      </p:sp>
      <p:sp>
        <p:nvSpPr>
          <p:cNvPr id="6" name="TextBox 5">
            <a:extLst>
              <a:ext uri="{FF2B5EF4-FFF2-40B4-BE49-F238E27FC236}">
                <a16:creationId xmlns:a16="http://schemas.microsoft.com/office/drawing/2014/main" id="{60404F47-698A-42C7-A865-5ACEE8D38545}"/>
              </a:ext>
            </a:extLst>
          </p:cNvPr>
          <p:cNvSpPr txBox="1"/>
          <p:nvPr/>
        </p:nvSpPr>
        <p:spPr>
          <a:xfrm>
            <a:off x="225871" y="1120761"/>
            <a:ext cx="8030361" cy="646331"/>
          </a:xfrm>
          <a:prstGeom prst="rect">
            <a:avLst/>
          </a:prstGeom>
          <a:noFill/>
        </p:spPr>
        <p:txBody>
          <a:bodyPr wrap="square" rtlCol="0">
            <a:spAutoFit/>
          </a:bodyPr>
          <a:lstStyle/>
          <a:p>
            <a:r>
              <a:rPr lang="en-US" dirty="0">
                <a:solidFill>
                  <a:srgbClr val="C00000"/>
                </a:solidFill>
              </a:rPr>
              <a:t>Root Mean Square Error (RMSE) </a:t>
            </a:r>
            <a:r>
              <a:rPr lang="en-US" dirty="0"/>
              <a:t>is the standard deviation of the residuals (prediction errors) and measure how spread out these residuals are. </a:t>
            </a:r>
          </a:p>
        </p:txBody>
      </p:sp>
      <p:sp>
        <p:nvSpPr>
          <p:cNvPr id="7" name="TextBox 6">
            <a:extLst>
              <a:ext uri="{FF2B5EF4-FFF2-40B4-BE49-F238E27FC236}">
                <a16:creationId xmlns:a16="http://schemas.microsoft.com/office/drawing/2014/main" id="{8CA03454-7086-44E7-A679-7C8B06EB9B12}"/>
              </a:ext>
            </a:extLst>
          </p:cNvPr>
          <p:cNvSpPr txBox="1"/>
          <p:nvPr/>
        </p:nvSpPr>
        <p:spPr>
          <a:xfrm>
            <a:off x="225871" y="1815293"/>
            <a:ext cx="8332203" cy="2585323"/>
          </a:xfrm>
          <a:prstGeom prst="rect">
            <a:avLst/>
          </a:prstGeom>
          <a:noFill/>
        </p:spPr>
        <p:txBody>
          <a:bodyPr wrap="square" rtlCol="0">
            <a:spAutoFit/>
          </a:bodyPr>
          <a:lstStyle/>
          <a:p>
            <a:r>
              <a:rPr lang="en-US" dirty="0">
                <a:solidFill>
                  <a:srgbClr val="0070C0"/>
                </a:solidFill>
              </a:rPr>
              <a:t>Mean absolute error </a:t>
            </a:r>
            <a:r>
              <a:rPr lang="en-US" dirty="0"/>
              <a:t>represents the average of the absolute difference between the actual and predicted values in the dataset.</a:t>
            </a:r>
          </a:p>
          <a:p>
            <a:endParaRPr lang="en-US" dirty="0"/>
          </a:p>
          <a:p>
            <a:r>
              <a:rPr lang="en-US" dirty="0">
                <a:solidFill>
                  <a:schemeClr val="accent2">
                    <a:lumMod val="60000"/>
                    <a:lumOff val="40000"/>
                  </a:schemeClr>
                </a:solidFill>
              </a:rPr>
              <a:t>R-squared </a:t>
            </a:r>
            <a:r>
              <a:rPr lang="en-US" dirty="0"/>
              <a:t>represents the proportion of the variance in the dependent variable which is explained by the linear regression model. Less than </a:t>
            </a:r>
            <a:r>
              <a:rPr lang="en-US" dirty="0">
                <a:latin typeface="Arial" panose="020B0604020202020204" pitchFamily="34" charset="0"/>
                <a:cs typeface="Arial" panose="020B0604020202020204" pitchFamily="34" charset="0"/>
              </a:rPr>
              <a:t>1</a:t>
            </a:r>
            <a:r>
              <a:rPr lang="en-US" dirty="0"/>
              <a:t>.</a:t>
            </a:r>
            <a:br>
              <a:rPr lang="en-US" dirty="0"/>
            </a:br>
            <a:endParaRPr lang="en-US" dirty="0"/>
          </a:p>
          <a:p>
            <a:r>
              <a:rPr lang="en-US" dirty="0">
                <a:solidFill>
                  <a:schemeClr val="accent2">
                    <a:lumMod val="60000"/>
                    <a:lumOff val="40000"/>
                  </a:schemeClr>
                </a:solidFill>
              </a:rPr>
              <a:t>Adjusted R </a:t>
            </a:r>
            <a:r>
              <a:rPr lang="en-US" dirty="0"/>
              <a:t>squared is adjusted for the number of independent variables k in the model, and it will always be less than or equal to R². </a:t>
            </a:r>
          </a:p>
          <a:p>
            <a:endParaRPr lang="en-US" dirty="0"/>
          </a:p>
        </p:txBody>
      </p:sp>
      <p:pic>
        <p:nvPicPr>
          <p:cNvPr id="9" name="Picture 8">
            <a:extLst>
              <a:ext uri="{FF2B5EF4-FFF2-40B4-BE49-F238E27FC236}">
                <a16:creationId xmlns:a16="http://schemas.microsoft.com/office/drawing/2014/main" id="{28A3A575-324A-4F4B-B0B9-F758D298B378}"/>
              </a:ext>
            </a:extLst>
          </p:cNvPr>
          <p:cNvPicPr>
            <a:picLocks noChangeAspect="1"/>
          </p:cNvPicPr>
          <p:nvPr/>
        </p:nvPicPr>
        <p:blipFill>
          <a:blip r:embed="rId3"/>
          <a:stretch>
            <a:fillRect/>
          </a:stretch>
        </p:blipFill>
        <p:spPr>
          <a:xfrm>
            <a:off x="9112049" y="1316920"/>
            <a:ext cx="2303663" cy="813995"/>
          </a:xfrm>
          <a:prstGeom prst="rect">
            <a:avLst/>
          </a:prstGeom>
        </p:spPr>
      </p:pic>
      <p:pic>
        <p:nvPicPr>
          <p:cNvPr id="11" name="Picture 10">
            <a:extLst>
              <a:ext uri="{FF2B5EF4-FFF2-40B4-BE49-F238E27FC236}">
                <a16:creationId xmlns:a16="http://schemas.microsoft.com/office/drawing/2014/main" id="{C040828D-5627-40CF-BEA8-AD0D4AA355DD}"/>
              </a:ext>
            </a:extLst>
          </p:cNvPr>
          <p:cNvPicPr>
            <a:picLocks noChangeAspect="1"/>
          </p:cNvPicPr>
          <p:nvPr/>
        </p:nvPicPr>
        <p:blipFill>
          <a:blip r:embed="rId4"/>
          <a:stretch>
            <a:fillRect/>
          </a:stretch>
        </p:blipFill>
        <p:spPr>
          <a:xfrm>
            <a:off x="8727630" y="133228"/>
            <a:ext cx="3064876" cy="940549"/>
          </a:xfrm>
          <a:prstGeom prst="rect">
            <a:avLst/>
          </a:prstGeom>
        </p:spPr>
      </p:pic>
      <p:pic>
        <p:nvPicPr>
          <p:cNvPr id="14" name="Picture 13">
            <a:extLst>
              <a:ext uri="{FF2B5EF4-FFF2-40B4-BE49-F238E27FC236}">
                <a16:creationId xmlns:a16="http://schemas.microsoft.com/office/drawing/2014/main" id="{D6B7E716-3C57-4B58-9C88-DFC5D56CE06C}"/>
              </a:ext>
            </a:extLst>
          </p:cNvPr>
          <p:cNvPicPr>
            <a:picLocks noChangeAspect="1"/>
          </p:cNvPicPr>
          <p:nvPr/>
        </p:nvPicPr>
        <p:blipFill>
          <a:blip r:embed="rId5"/>
          <a:stretch>
            <a:fillRect/>
          </a:stretch>
        </p:blipFill>
        <p:spPr>
          <a:xfrm>
            <a:off x="8951928" y="2293960"/>
            <a:ext cx="2463784" cy="813994"/>
          </a:xfrm>
          <a:prstGeom prst="rect">
            <a:avLst/>
          </a:prstGeom>
        </p:spPr>
      </p:pic>
      <p:pic>
        <p:nvPicPr>
          <p:cNvPr id="16" name="Picture 15">
            <a:extLst>
              <a:ext uri="{FF2B5EF4-FFF2-40B4-BE49-F238E27FC236}">
                <a16:creationId xmlns:a16="http://schemas.microsoft.com/office/drawing/2014/main" id="{4A450E83-5E2F-4D92-8A7C-64A8CD301059}"/>
              </a:ext>
            </a:extLst>
          </p:cNvPr>
          <p:cNvPicPr>
            <a:picLocks noChangeAspect="1"/>
          </p:cNvPicPr>
          <p:nvPr/>
        </p:nvPicPr>
        <p:blipFill>
          <a:blip r:embed="rId6"/>
          <a:stretch>
            <a:fillRect/>
          </a:stretch>
        </p:blipFill>
        <p:spPr>
          <a:xfrm>
            <a:off x="9005889" y="3386831"/>
            <a:ext cx="2251071" cy="1013996"/>
          </a:xfrm>
          <a:prstGeom prst="rect">
            <a:avLst/>
          </a:prstGeom>
        </p:spPr>
      </p:pic>
      <p:sp>
        <p:nvSpPr>
          <p:cNvPr id="17" name="TextBox 16">
            <a:extLst>
              <a:ext uri="{FF2B5EF4-FFF2-40B4-BE49-F238E27FC236}">
                <a16:creationId xmlns:a16="http://schemas.microsoft.com/office/drawing/2014/main" id="{3EA1E70E-AC87-437F-A069-CACDD6350630}"/>
              </a:ext>
            </a:extLst>
          </p:cNvPr>
          <p:cNvSpPr txBox="1"/>
          <p:nvPr/>
        </p:nvSpPr>
        <p:spPr>
          <a:xfrm>
            <a:off x="225870" y="4207939"/>
            <a:ext cx="4283985" cy="369332"/>
          </a:xfrm>
          <a:prstGeom prst="rect">
            <a:avLst/>
          </a:prstGeom>
          <a:noFill/>
        </p:spPr>
        <p:txBody>
          <a:bodyPr wrap="square" rtlCol="0">
            <a:spAutoFit/>
          </a:bodyPr>
          <a:lstStyle/>
          <a:p>
            <a:r>
              <a:rPr lang="en-SG" dirty="0">
                <a:solidFill>
                  <a:schemeClr val="accent2">
                    <a:lumMod val="60000"/>
                    <a:lumOff val="40000"/>
                  </a:schemeClr>
                </a:solidFill>
              </a:rPr>
              <a:t>SOME RESULTS –Comfort </a:t>
            </a:r>
            <a:r>
              <a:rPr lang="en-SG" dirty="0" err="1">
                <a:solidFill>
                  <a:schemeClr val="accent2">
                    <a:lumMod val="60000"/>
                    <a:lumOff val="40000"/>
                  </a:schemeClr>
                </a:solidFill>
              </a:rPr>
              <a:t>Delgro</a:t>
            </a:r>
            <a:endParaRPr lang="en-SG" dirty="0">
              <a:solidFill>
                <a:schemeClr val="accent2">
                  <a:lumMod val="60000"/>
                  <a:lumOff val="40000"/>
                </a:schemeClr>
              </a:solidFill>
            </a:endParaRPr>
          </a:p>
        </p:txBody>
      </p:sp>
      <p:pic>
        <p:nvPicPr>
          <p:cNvPr id="4" name="Picture 3">
            <a:extLst>
              <a:ext uri="{FF2B5EF4-FFF2-40B4-BE49-F238E27FC236}">
                <a16:creationId xmlns:a16="http://schemas.microsoft.com/office/drawing/2014/main" id="{CE0EA0BC-BFFF-4C2D-B56F-6D0821446A24}"/>
              </a:ext>
            </a:extLst>
          </p:cNvPr>
          <p:cNvPicPr>
            <a:picLocks noChangeAspect="1"/>
          </p:cNvPicPr>
          <p:nvPr/>
        </p:nvPicPr>
        <p:blipFill>
          <a:blip r:embed="rId7"/>
          <a:stretch>
            <a:fillRect/>
          </a:stretch>
        </p:blipFill>
        <p:spPr>
          <a:xfrm>
            <a:off x="225869" y="4570264"/>
            <a:ext cx="2700337" cy="970816"/>
          </a:xfrm>
          <a:prstGeom prst="rect">
            <a:avLst/>
          </a:prstGeom>
        </p:spPr>
      </p:pic>
      <p:pic>
        <p:nvPicPr>
          <p:cNvPr id="10" name="Picture 9">
            <a:extLst>
              <a:ext uri="{FF2B5EF4-FFF2-40B4-BE49-F238E27FC236}">
                <a16:creationId xmlns:a16="http://schemas.microsoft.com/office/drawing/2014/main" id="{04CAFA67-9CA2-4261-AC0E-0170B6BA73F1}"/>
              </a:ext>
            </a:extLst>
          </p:cNvPr>
          <p:cNvPicPr>
            <a:picLocks noChangeAspect="1"/>
          </p:cNvPicPr>
          <p:nvPr/>
        </p:nvPicPr>
        <p:blipFill>
          <a:blip r:embed="rId8"/>
          <a:stretch>
            <a:fillRect/>
          </a:stretch>
        </p:blipFill>
        <p:spPr>
          <a:xfrm>
            <a:off x="3169327" y="4584209"/>
            <a:ext cx="2960713" cy="1003491"/>
          </a:xfrm>
          <a:prstGeom prst="rect">
            <a:avLst/>
          </a:prstGeom>
        </p:spPr>
      </p:pic>
      <p:pic>
        <p:nvPicPr>
          <p:cNvPr id="13" name="Picture 12">
            <a:extLst>
              <a:ext uri="{FF2B5EF4-FFF2-40B4-BE49-F238E27FC236}">
                <a16:creationId xmlns:a16="http://schemas.microsoft.com/office/drawing/2014/main" id="{4CC34405-EC77-44F6-A7D8-F4DE32D2C8CE}"/>
              </a:ext>
            </a:extLst>
          </p:cNvPr>
          <p:cNvPicPr>
            <a:picLocks noChangeAspect="1"/>
          </p:cNvPicPr>
          <p:nvPr/>
        </p:nvPicPr>
        <p:blipFill>
          <a:blip r:embed="rId9"/>
          <a:stretch>
            <a:fillRect/>
          </a:stretch>
        </p:blipFill>
        <p:spPr>
          <a:xfrm>
            <a:off x="6508812" y="4542851"/>
            <a:ext cx="2979115" cy="1044849"/>
          </a:xfrm>
          <a:prstGeom prst="rect">
            <a:avLst/>
          </a:prstGeom>
        </p:spPr>
      </p:pic>
      <p:pic>
        <p:nvPicPr>
          <p:cNvPr id="18" name="Picture 17">
            <a:extLst>
              <a:ext uri="{FF2B5EF4-FFF2-40B4-BE49-F238E27FC236}">
                <a16:creationId xmlns:a16="http://schemas.microsoft.com/office/drawing/2014/main" id="{2F1194D6-B9E0-4FC1-9BBE-8EB290C03ECC}"/>
              </a:ext>
            </a:extLst>
          </p:cNvPr>
          <p:cNvPicPr>
            <a:picLocks noChangeAspect="1"/>
          </p:cNvPicPr>
          <p:nvPr/>
        </p:nvPicPr>
        <p:blipFill>
          <a:blip r:embed="rId10"/>
          <a:stretch>
            <a:fillRect/>
          </a:stretch>
        </p:blipFill>
        <p:spPr>
          <a:xfrm>
            <a:off x="225869" y="5716164"/>
            <a:ext cx="3130331" cy="1028387"/>
          </a:xfrm>
          <a:prstGeom prst="rect">
            <a:avLst/>
          </a:prstGeom>
        </p:spPr>
      </p:pic>
      <p:pic>
        <p:nvPicPr>
          <p:cNvPr id="20" name="Picture 19">
            <a:extLst>
              <a:ext uri="{FF2B5EF4-FFF2-40B4-BE49-F238E27FC236}">
                <a16:creationId xmlns:a16="http://schemas.microsoft.com/office/drawing/2014/main" id="{7EFD77D0-0746-4F3B-95D4-BDCF2DC12FF8}"/>
              </a:ext>
            </a:extLst>
          </p:cNvPr>
          <p:cNvPicPr>
            <a:picLocks noChangeAspect="1"/>
          </p:cNvPicPr>
          <p:nvPr/>
        </p:nvPicPr>
        <p:blipFill>
          <a:blip r:embed="rId11"/>
          <a:stretch>
            <a:fillRect/>
          </a:stretch>
        </p:blipFill>
        <p:spPr>
          <a:xfrm>
            <a:off x="3681043" y="5698857"/>
            <a:ext cx="3289066" cy="1028387"/>
          </a:xfrm>
          <a:prstGeom prst="rect">
            <a:avLst/>
          </a:prstGeom>
        </p:spPr>
      </p:pic>
      <p:sp>
        <p:nvSpPr>
          <p:cNvPr id="22" name="Oval 21">
            <a:extLst>
              <a:ext uri="{FF2B5EF4-FFF2-40B4-BE49-F238E27FC236}">
                <a16:creationId xmlns:a16="http://schemas.microsoft.com/office/drawing/2014/main" id="{8A51414E-695C-4001-91E2-A9D7C790BDCB}"/>
              </a:ext>
            </a:extLst>
          </p:cNvPr>
          <p:cNvSpPr/>
          <p:nvPr/>
        </p:nvSpPr>
        <p:spPr>
          <a:xfrm>
            <a:off x="3481017" y="5618381"/>
            <a:ext cx="3557957" cy="120556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43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133165" y="932873"/>
            <a:ext cx="5645224" cy="2475180"/>
          </a:xfrm>
        </p:spPr>
        <p:txBody>
          <a:bodyPr>
            <a:normAutofit fontScale="85000" lnSpcReduction="20000"/>
          </a:bodyPr>
          <a:lstStyle/>
          <a:p>
            <a:r>
              <a:rPr lang="en-US" sz="1800" dirty="0">
                <a:solidFill>
                  <a:schemeClr val="accent2">
                    <a:lumMod val="75000"/>
                  </a:schemeClr>
                </a:solidFill>
              </a:rPr>
              <a:t>A residual plot is typically used to find problems with regression.</a:t>
            </a:r>
          </a:p>
          <a:p>
            <a:r>
              <a:rPr lang="en-US" sz="1800" dirty="0">
                <a:solidFill>
                  <a:schemeClr val="accent2">
                    <a:lumMod val="75000"/>
                  </a:schemeClr>
                </a:solidFill>
              </a:rPr>
              <a:t>Heteroscedastic data - points at widely varying distances from the line and typically a cone like shape.</a:t>
            </a:r>
          </a:p>
          <a:p>
            <a:r>
              <a:rPr lang="en-US" sz="1800" dirty="0">
                <a:solidFill>
                  <a:schemeClr val="accent2">
                    <a:lumMod val="75000"/>
                  </a:schemeClr>
                </a:solidFill>
              </a:rPr>
              <a:t>Data that is non-linearly associated.</a:t>
            </a:r>
          </a:p>
          <a:p>
            <a:r>
              <a:rPr lang="en-US" sz="1800" dirty="0">
                <a:solidFill>
                  <a:schemeClr val="accent2">
                    <a:lumMod val="75000"/>
                  </a:schemeClr>
                </a:solidFill>
              </a:rPr>
              <a:t>Data sets with outliers.</a:t>
            </a:r>
          </a:p>
          <a:p>
            <a:r>
              <a:rPr lang="en-US" sz="1800" dirty="0">
                <a:solidFill>
                  <a:schemeClr val="accent2">
                    <a:lumMod val="75000"/>
                  </a:schemeClr>
                </a:solidFill>
              </a:rPr>
              <a:t>These problems are more easily seen with a residual plot than by looking at a plot of the original data set. Ideally, residual values should be equally and randomly spaced around the horizontal axis</a:t>
            </a:r>
            <a:r>
              <a:rPr lang="en-US" sz="1600" dirty="0">
                <a:solidFill>
                  <a:schemeClr val="accent2">
                    <a:lumMod val="75000"/>
                  </a:schemeClr>
                </a:solidFill>
              </a:rPr>
              <a:t>.</a:t>
            </a:r>
            <a:endParaRPr lang="en-SG" sz="1600" dirty="0">
              <a:solidFill>
                <a:schemeClr val="accent2">
                  <a:lumMod val="75000"/>
                </a:schemeClr>
              </a:solidFill>
            </a:endParaRPr>
          </a:p>
          <a:p>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596143" y="-89657"/>
            <a:ext cx="3398809" cy="1408176"/>
          </a:xfrm>
        </p:spPr>
        <p:txBody>
          <a:bodyPr>
            <a:normAutofit/>
          </a:bodyPr>
          <a:lstStyle/>
          <a:p>
            <a:r>
              <a:rPr lang="en-SG" sz="4000" dirty="0">
                <a:solidFill>
                  <a:srgbClr val="A40C66"/>
                </a:solidFill>
              </a:rPr>
              <a:t>RESIDUAL PLOTS</a:t>
            </a:r>
          </a:p>
        </p:txBody>
      </p:sp>
      <p:sp>
        <p:nvSpPr>
          <p:cNvPr id="7" name="TextBox 6">
            <a:extLst>
              <a:ext uri="{FF2B5EF4-FFF2-40B4-BE49-F238E27FC236}">
                <a16:creationId xmlns:a16="http://schemas.microsoft.com/office/drawing/2014/main" id="{429C1CA9-66F5-484A-A443-E00CF01B2BDE}"/>
              </a:ext>
            </a:extLst>
          </p:cNvPr>
          <p:cNvSpPr txBox="1"/>
          <p:nvPr/>
        </p:nvSpPr>
        <p:spPr>
          <a:xfrm>
            <a:off x="285059" y="5813982"/>
            <a:ext cx="3485224" cy="830997"/>
          </a:xfrm>
          <a:prstGeom prst="rect">
            <a:avLst/>
          </a:prstGeom>
          <a:noFill/>
        </p:spPr>
        <p:txBody>
          <a:bodyPr wrap="square">
            <a:spAutoFit/>
          </a:bodyPr>
          <a:lstStyle/>
          <a:p>
            <a:r>
              <a:rPr lang="en-US" sz="1200" dirty="0">
                <a:solidFill>
                  <a:srgbClr val="0070C0"/>
                </a:solidFill>
              </a:rPr>
              <a:t>Since the residuals appear to be randomly scattered around zero, this is an indication that heteroscedasticity is not a problem with the predictor variable.</a:t>
            </a:r>
            <a:endParaRPr lang="en-SG" sz="1200" dirty="0">
              <a:solidFill>
                <a:srgbClr val="0070C0"/>
              </a:solidFill>
            </a:endParaRPr>
          </a:p>
        </p:txBody>
      </p:sp>
      <p:sp>
        <p:nvSpPr>
          <p:cNvPr id="19" name="TextBox 18">
            <a:extLst>
              <a:ext uri="{FF2B5EF4-FFF2-40B4-BE49-F238E27FC236}">
                <a16:creationId xmlns:a16="http://schemas.microsoft.com/office/drawing/2014/main" id="{32B118D2-4694-468B-A8C8-11ECBEAC326B}"/>
              </a:ext>
            </a:extLst>
          </p:cNvPr>
          <p:cNvSpPr txBox="1"/>
          <p:nvPr/>
        </p:nvSpPr>
        <p:spPr>
          <a:xfrm>
            <a:off x="5804703" y="2455425"/>
            <a:ext cx="3029905" cy="830997"/>
          </a:xfrm>
          <a:prstGeom prst="rect">
            <a:avLst/>
          </a:prstGeom>
          <a:noFill/>
        </p:spPr>
        <p:txBody>
          <a:bodyPr wrap="square">
            <a:spAutoFit/>
          </a:bodyPr>
          <a:lstStyle/>
          <a:p>
            <a:r>
              <a:rPr lang="en-US" sz="1200" b="1" i="0" dirty="0">
                <a:solidFill>
                  <a:srgbClr val="0070C0"/>
                </a:solidFill>
                <a:effectLst/>
                <a:latin typeface="Helvetica Neue"/>
              </a:rPr>
              <a:t>Data seems well scattered around zero, though looks like the residuals are larger compared to Linear Regression and Random Forest</a:t>
            </a:r>
            <a:endParaRPr lang="en-SG" sz="1200" b="1" dirty="0">
              <a:solidFill>
                <a:srgbClr val="0070C0"/>
              </a:solidFill>
            </a:endParaRPr>
          </a:p>
        </p:txBody>
      </p:sp>
      <p:sp>
        <p:nvSpPr>
          <p:cNvPr id="22" name="TextBox 21">
            <a:extLst>
              <a:ext uri="{FF2B5EF4-FFF2-40B4-BE49-F238E27FC236}">
                <a16:creationId xmlns:a16="http://schemas.microsoft.com/office/drawing/2014/main" id="{797A3922-2514-4C1E-952B-18972733D15F}"/>
              </a:ext>
            </a:extLst>
          </p:cNvPr>
          <p:cNvSpPr txBox="1"/>
          <p:nvPr/>
        </p:nvSpPr>
        <p:spPr>
          <a:xfrm>
            <a:off x="4523182" y="5905863"/>
            <a:ext cx="5113555" cy="646331"/>
          </a:xfrm>
          <a:prstGeom prst="rect">
            <a:avLst/>
          </a:prstGeom>
          <a:noFill/>
        </p:spPr>
        <p:txBody>
          <a:bodyPr wrap="square">
            <a:spAutoFit/>
          </a:bodyPr>
          <a:lstStyle/>
          <a:p>
            <a:r>
              <a:rPr lang="en-US" sz="1200" b="1" i="0" dirty="0">
                <a:solidFill>
                  <a:srgbClr val="0070C0"/>
                </a:solidFill>
                <a:effectLst/>
                <a:latin typeface="Helvetica Neue"/>
              </a:rPr>
              <a:t>The Random Forest model has a better residuals plot clustered near zero and a better fit (smaller error term, higher R2) than compared to the Decision Tree Regressor</a:t>
            </a:r>
            <a:endParaRPr lang="en-SG" sz="1200" b="1" dirty="0">
              <a:solidFill>
                <a:srgbClr val="0070C0"/>
              </a:solidFill>
            </a:endParaRPr>
          </a:p>
        </p:txBody>
      </p:sp>
      <p:sp>
        <p:nvSpPr>
          <p:cNvPr id="25" name="TextBox 24">
            <a:extLst>
              <a:ext uri="{FF2B5EF4-FFF2-40B4-BE49-F238E27FC236}">
                <a16:creationId xmlns:a16="http://schemas.microsoft.com/office/drawing/2014/main" id="{389A59B4-DE2C-4284-909A-61722759495C}"/>
              </a:ext>
            </a:extLst>
          </p:cNvPr>
          <p:cNvSpPr txBox="1"/>
          <p:nvPr/>
        </p:nvSpPr>
        <p:spPr>
          <a:xfrm>
            <a:off x="9028930" y="2544320"/>
            <a:ext cx="3029905" cy="276999"/>
          </a:xfrm>
          <a:prstGeom prst="rect">
            <a:avLst/>
          </a:prstGeom>
          <a:noFill/>
        </p:spPr>
        <p:txBody>
          <a:bodyPr wrap="square">
            <a:spAutoFit/>
          </a:bodyPr>
          <a:lstStyle/>
          <a:p>
            <a:r>
              <a:rPr lang="en-US" sz="1200" b="1" i="0" dirty="0">
                <a:solidFill>
                  <a:srgbClr val="0070C0"/>
                </a:solidFill>
                <a:effectLst/>
                <a:latin typeface="Helvetica Neue"/>
              </a:rPr>
              <a:t>Data randomly scattered around zero. </a:t>
            </a:r>
            <a:endParaRPr lang="en-SG" sz="1200" b="1" dirty="0">
              <a:solidFill>
                <a:srgbClr val="0070C0"/>
              </a:solidFill>
            </a:endParaRPr>
          </a:p>
        </p:txBody>
      </p:sp>
      <p:pic>
        <p:nvPicPr>
          <p:cNvPr id="4" name="Picture 3">
            <a:extLst>
              <a:ext uri="{FF2B5EF4-FFF2-40B4-BE49-F238E27FC236}">
                <a16:creationId xmlns:a16="http://schemas.microsoft.com/office/drawing/2014/main" id="{F492B291-E08B-4B48-8188-C80ECEC79EAD}"/>
              </a:ext>
            </a:extLst>
          </p:cNvPr>
          <p:cNvPicPr>
            <a:picLocks noChangeAspect="1"/>
          </p:cNvPicPr>
          <p:nvPr/>
        </p:nvPicPr>
        <p:blipFill>
          <a:blip r:embed="rId3"/>
          <a:stretch>
            <a:fillRect/>
          </a:stretch>
        </p:blipFill>
        <p:spPr>
          <a:xfrm>
            <a:off x="391709" y="3545737"/>
            <a:ext cx="3081284" cy="2073828"/>
          </a:xfrm>
          <a:prstGeom prst="rect">
            <a:avLst/>
          </a:prstGeom>
        </p:spPr>
      </p:pic>
      <p:pic>
        <p:nvPicPr>
          <p:cNvPr id="8" name="Picture 7">
            <a:extLst>
              <a:ext uri="{FF2B5EF4-FFF2-40B4-BE49-F238E27FC236}">
                <a16:creationId xmlns:a16="http://schemas.microsoft.com/office/drawing/2014/main" id="{315B9132-4606-47B1-8DD4-94DC52383B62}"/>
              </a:ext>
            </a:extLst>
          </p:cNvPr>
          <p:cNvPicPr>
            <a:picLocks noChangeAspect="1"/>
          </p:cNvPicPr>
          <p:nvPr/>
        </p:nvPicPr>
        <p:blipFill>
          <a:blip r:embed="rId4"/>
          <a:stretch>
            <a:fillRect/>
          </a:stretch>
        </p:blipFill>
        <p:spPr>
          <a:xfrm>
            <a:off x="3897927" y="3556666"/>
            <a:ext cx="3269329" cy="2073828"/>
          </a:xfrm>
          <a:prstGeom prst="rect">
            <a:avLst/>
          </a:prstGeom>
        </p:spPr>
      </p:pic>
      <p:pic>
        <p:nvPicPr>
          <p:cNvPr id="10" name="Picture 9">
            <a:extLst>
              <a:ext uri="{FF2B5EF4-FFF2-40B4-BE49-F238E27FC236}">
                <a16:creationId xmlns:a16="http://schemas.microsoft.com/office/drawing/2014/main" id="{F909E56C-B0A7-48A0-87BC-1DFB537718B6}"/>
              </a:ext>
            </a:extLst>
          </p:cNvPr>
          <p:cNvPicPr>
            <a:picLocks noChangeAspect="1"/>
          </p:cNvPicPr>
          <p:nvPr/>
        </p:nvPicPr>
        <p:blipFill>
          <a:blip r:embed="rId5"/>
          <a:stretch>
            <a:fillRect/>
          </a:stretch>
        </p:blipFill>
        <p:spPr>
          <a:xfrm>
            <a:off x="7497209" y="3514831"/>
            <a:ext cx="3353107" cy="2135639"/>
          </a:xfrm>
          <a:prstGeom prst="rect">
            <a:avLst/>
          </a:prstGeom>
        </p:spPr>
      </p:pic>
      <p:pic>
        <p:nvPicPr>
          <p:cNvPr id="12" name="Picture 11">
            <a:extLst>
              <a:ext uri="{FF2B5EF4-FFF2-40B4-BE49-F238E27FC236}">
                <a16:creationId xmlns:a16="http://schemas.microsoft.com/office/drawing/2014/main" id="{1CA73AE1-8778-4486-88D4-214A6C3AD5E8}"/>
              </a:ext>
            </a:extLst>
          </p:cNvPr>
          <p:cNvPicPr>
            <a:picLocks noChangeAspect="1"/>
          </p:cNvPicPr>
          <p:nvPr/>
        </p:nvPicPr>
        <p:blipFill>
          <a:blip r:embed="rId6"/>
          <a:stretch>
            <a:fillRect/>
          </a:stretch>
        </p:blipFill>
        <p:spPr>
          <a:xfrm>
            <a:off x="5565594" y="374766"/>
            <a:ext cx="3113813" cy="2068086"/>
          </a:xfrm>
          <a:prstGeom prst="rect">
            <a:avLst/>
          </a:prstGeom>
        </p:spPr>
      </p:pic>
      <p:pic>
        <p:nvPicPr>
          <p:cNvPr id="16" name="Picture 15">
            <a:extLst>
              <a:ext uri="{FF2B5EF4-FFF2-40B4-BE49-F238E27FC236}">
                <a16:creationId xmlns:a16="http://schemas.microsoft.com/office/drawing/2014/main" id="{447ECAD6-B91B-43FD-A015-10F7CE15F66A}"/>
              </a:ext>
            </a:extLst>
          </p:cNvPr>
          <p:cNvPicPr>
            <a:picLocks noChangeAspect="1"/>
          </p:cNvPicPr>
          <p:nvPr/>
        </p:nvPicPr>
        <p:blipFill>
          <a:blip r:embed="rId7"/>
          <a:stretch>
            <a:fillRect/>
          </a:stretch>
        </p:blipFill>
        <p:spPr>
          <a:xfrm>
            <a:off x="8834608" y="335565"/>
            <a:ext cx="3224227" cy="2071886"/>
          </a:xfrm>
          <a:prstGeom prst="rect">
            <a:avLst/>
          </a:prstGeom>
        </p:spPr>
      </p:pic>
    </p:spTree>
    <p:extLst>
      <p:ext uri="{BB962C8B-B14F-4D97-AF65-F5344CB8AC3E}">
        <p14:creationId xmlns:p14="http://schemas.microsoft.com/office/powerpoint/2010/main" val="338769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90116" y="124287"/>
            <a:ext cx="6665790" cy="949911"/>
          </a:xfrm>
        </p:spPr>
        <p:txBody>
          <a:bodyPr/>
          <a:lstStyle/>
          <a:p>
            <a:r>
              <a:rPr lang="en-SG" dirty="0"/>
              <a:t>Regularisation</a:t>
            </a:r>
          </a:p>
        </p:txBody>
      </p:sp>
      <p:pic>
        <p:nvPicPr>
          <p:cNvPr id="3" name="Picture 2">
            <a:extLst>
              <a:ext uri="{FF2B5EF4-FFF2-40B4-BE49-F238E27FC236}">
                <a16:creationId xmlns:a16="http://schemas.microsoft.com/office/drawing/2014/main" id="{25D2B07A-0F63-4475-BDCA-F62EAD3092F8}"/>
              </a:ext>
            </a:extLst>
          </p:cNvPr>
          <p:cNvPicPr>
            <a:picLocks noChangeAspect="1"/>
          </p:cNvPicPr>
          <p:nvPr/>
        </p:nvPicPr>
        <p:blipFill>
          <a:blip r:embed="rId3"/>
          <a:stretch>
            <a:fillRect/>
          </a:stretch>
        </p:blipFill>
        <p:spPr>
          <a:xfrm>
            <a:off x="389929" y="993590"/>
            <a:ext cx="5706071" cy="5606958"/>
          </a:xfrm>
          <a:prstGeom prst="rect">
            <a:avLst/>
          </a:prstGeom>
        </p:spPr>
      </p:pic>
      <p:sp>
        <p:nvSpPr>
          <p:cNvPr id="8" name="TextBox 7">
            <a:extLst>
              <a:ext uri="{FF2B5EF4-FFF2-40B4-BE49-F238E27FC236}">
                <a16:creationId xmlns:a16="http://schemas.microsoft.com/office/drawing/2014/main" id="{BD3AF4C3-AC36-47C9-AF5D-1945BBC0385F}"/>
              </a:ext>
            </a:extLst>
          </p:cNvPr>
          <p:cNvSpPr txBox="1"/>
          <p:nvPr/>
        </p:nvSpPr>
        <p:spPr>
          <a:xfrm>
            <a:off x="6209382" y="2637043"/>
            <a:ext cx="6094520" cy="1200329"/>
          </a:xfrm>
          <a:prstGeom prst="rect">
            <a:avLst/>
          </a:prstGeom>
          <a:noFill/>
        </p:spPr>
        <p:txBody>
          <a:bodyPr wrap="square">
            <a:spAutoFit/>
          </a:bodyPr>
          <a:lstStyle/>
          <a:p>
            <a:r>
              <a:rPr lang="en-US" dirty="0"/>
              <a:t>From Lasso, Ridge, </a:t>
            </a:r>
            <a:r>
              <a:rPr lang="en-US" dirty="0" err="1"/>
              <a:t>ElasticNet</a:t>
            </a:r>
            <a:r>
              <a:rPr lang="en-US" dirty="0"/>
              <a:t>, we have found the performance on test set to be the best in Ridge regression. The MAE has also shrunk from the original value of 0.035 under the normal linear regression. </a:t>
            </a:r>
            <a:endParaRPr lang="en-SG" dirty="0"/>
          </a:p>
        </p:txBody>
      </p:sp>
    </p:spTree>
    <p:extLst>
      <p:ext uri="{BB962C8B-B14F-4D97-AF65-F5344CB8AC3E}">
        <p14:creationId xmlns:p14="http://schemas.microsoft.com/office/powerpoint/2010/main" val="352141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E70E8D1-2752-4BF6-AF6D-DF3C4FC85681}"/>
              </a:ext>
            </a:extLst>
          </p:cNvPr>
          <p:cNvSpPr/>
          <p:nvPr/>
        </p:nvSpPr>
        <p:spPr>
          <a:xfrm>
            <a:off x="144052" y="1074198"/>
            <a:ext cx="1809704" cy="259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90116" y="124287"/>
            <a:ext cx="6665790" cy="949911"/>
          </a:xfrm>
        </p:spPr>
        <p:txBody>
          <a:bodyPr/>
          <a:lstStyle/>
          <a:p>
            <a:r>
              <a:rPr lang="en-SG" dirty="0">
                <a:solidFill>
                  <a:srgbClr val="2A3586"/>
                </a:solidFill>
              </a:rPr>
              <a:t>Predicted VS TRUE VALUES</a:t>
            </a:r>
          </a:p>
        </p:txBody>
      </p:sp>
      <p:sp>
        <p:nvSpPr>
          <p:cNvPr id="29" name="Rectangle 28">
            <a:extLst>
              <a:ext uri="{FF2B5EF4-FFF2-40B4-BE49-F238E27FC236}">
                <a16:creationId xmlns:a16="http://schemas.microsoft.com/office/drawing/2014/main" id="{283F6CE1-071D-4946-8EC3-A7712E73A339}"/>
              </a:ext>
            </a:extLst>
          </p:cNvPr>
          <p:cNvSpPr/>
          <p:nvPr/>
        </p:nvSpPr>
        <p:spPr>
          <a:xfrm>
            <a:off x="144052" y="3750584"/>
            <a:ext cx="1809704" cy="259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997AEC04-7D91-4F76-B623-BC463D9C0F0C}"/>
              </a:ext>
            </a:extLst>
          </p:cNvPr>
          <p:cNvPicPr>
            <a:picLocks noChangeAspect="1"/>
          </p:cNvPicPr>
          <p:nvPr/>
        </p:nvPicPr>
        <p:blipFill>
          <a:blip r:embed="rId3"/>
          <a:stretch>
            <a:fillRect/>
          </a:stretch>
        </p:blipFill>
        <p:spPr>
          <a:xfrm>
            <a:off x="234263" y="1196052"/>
            <a:ext cx="1428750" cy="2266950"/>
          </a:xfrm>
          <a:prstGeom prst="rect">
            <a:avLst/>
          </a:prstGeom>
        </p:spPr>
      </p:pic>
      <p:pic>
        <p:nvPicPr>
          <p:cNvPr id="6" name="Picture 5">
            <a:extLst>
              <a:ext uri="{FF2B5EF4-FFF2-40B4-BE49-F238E27FC236}">
                <a16:creationId xmlns:a16="http://schemas.microsoft.com/office/drawing/2014/main" id="{8ECE6F06-E003-4BDE-80E3-5D728DC9C985}"/>
              </a:ext>
            </a:extLst>
          </p:cNvPr>
          <p:cNvPicPr>
            <a:picLocks noChangeAspect="1"/>
          </p:cNvPicPr>
          <p:nvPr/>
        </p:nvPicPr>
        <p:blipFill>
          <a:blip r:embed="rId3"/>
          <a:stretch>
            <a:fillRect/>
          </a:stretch>
        </p:blipFill>
        <p:spPr>
          <a:xfrm>
            <a:off x="334529" y="3913249"/>
            <a:ext cx="1428750" cy="2266950"/>
          </a:xfrm>
          <a:prstGeom prst="rect">
            <a:avLst/>
          </a:prstGeom>
        </p:spPr>
      </p:pic>
      <p:pic>
        <p:nvPicPr>
          <p:cNvPr id="8" name="Picture 7">
            <a:extLst>
              <a:ext uri="{FF2B5EF4-FFF2-40B4-BE49-F238E27FC236}">
                <a16:creationId xmlns:a16="http://schemas.microsoft.com/office/drawing/2014/main" id="{E013FF65-10EA-4743-9525-7EAFD85FB772}"/>
              </a:ext>
            </a:extLst>
          </p:cNvPr>
          <p:cNvPicPr>
            <a:picLocks noChangeAspect="1"/>
          </p:cNvPicPr>
          <p:nvPr/>
        </p:nvPicPr>
        <p:blipFill>
          <a:blip r:embed="rId4"/>
          <a:stretch>
            <a:fillRect/>
          </a:stretch>
        </p:blipFill>
        <p:spPr>
          <a:xfrm>
            <a:off x="2144233" y="3913249"/>
            <a:ext cx="1485900" cy="2228850"/>
          </a:xfrm>
          <a:prstGeom prst="rect">
            <a:avLst/>
          </a:prstGeom>
        </p:spPr>
      </p:pic>
      <p:pic>
        <p:nvPicPr>
          <p:cNvPr id="10" name="Picture 9">
            <a:extLst>
              <a:ext uri="{FF2B5EF4-FFF2-40B4-BE49-F238E27FC236}">
                <a16:creationId xmlns:a16="http://schemas.microsoft.com/office/drawing/2014/main" id="{11921C67-BEF7-431A-895C-473F325171AA}"/>
              </a:ext>
            </a:extLst>
          </p:cNvPr>
          <p:cNvPicPr>
            <a:picLocks noChangeAspect="1"/>
          </p:cNvPicPr>
          <p:nvPr/>
        </p:nvPicPr>
        <p:blipFill>
          <a:blip r:embed="rId5"/>
          <a:stretch>
            <a:fillRect/>
          </a:stretch>
        </p:blipFill>
        <p:spPr>
          <a:xfrm>
            <a:off x="2034941" y="1135649"/>
            <a:ext cx="1485900" cy="2300948"/>
          </a:xfrm>
          <a:prstGeom prst="rect">
            <a:avLst/>
          </a:prstGeom>
        </p:spPr>
      </p:pic>
      <p:pic>
        <p:nvPicPr>
          <p:cNvPr id="12" name="Picture 11">
            <a:extLst>
              <a:ext uri="{FF2B5EF4-FFF2-40B4-BE49-F238E27FC236}">
                <a16:creationId xmlns:a16="http://schemas.microsoft.com/office/drawing/2014/main" id="{923C6E57-2AD4-4475-A4C1-A20449E2A28A}"/>
              </a:ext>
            </a:extLst>
          </p:cNvPr>
          <p:cNvPicPr>
            <a:picLocks noChangeAspect="1"/>
          </p:cNvPicPr>
          <p:nvPr/>
        </p:nvPicPr>
        <p:blipFill>
          <a:blip r:embed="rId6"/>
          <a:stretch>
            <a:fillRect/>
          </a:stretch>
        </p:blipFill>
        <p:spPr>
          <a:xfrm>
            <a:off x="3674501" y="1135650"/>
            <a:ext cx="1601143" cy="2284490"/>
          </a:xfrm>
          <a:prstGeom prst="rect">
            <a:avLst/>
          </a:prstGeom>
        </p:spPr>
      </p:pic>
      <p:pic>
        <p:nvPicPr>
          <p:cNvPr id="16" name="Picture 15">
            <a:extLst>
              <a:ext uri="{FF2B5EF4-FFF2-40B4-BE49-F238E27FC236}">
                <a16:creationId xmlns:a16="http://schemas.microsoft.com/office/drawing/2014/main" id="{5A941D72-4CF6-4554-A4FF-66C4889958EB}"/>
              </a:ext>
            </a:extLst>
          </p:cNvPr>
          <p:cNvPicPr>
            <a:picLocks noChangeAspect="1"/>
          </p:cNvPicPr>
          <p:nvPr/>
        </p:nvPicPr>
        <p:blipFill>
          <a:blip r:embed="rId7"/>
          <a:stretch>
            <a:fillRect/>
          </a:stretch>
        </p:blipFill>
        <p:spPr>
          <a:xfrm>
            <a:off x="5412084" y="1129211"/>
            <a:ext cx="1663918" cy="2333791"/>
          </a:xfrm>
          <a:prstGeom prst="rect">
            <a:avLst/>
          </a:prstGeom>
        </p:spPr>
      </p:pic>
      <p:pic>
        <p:nvPicPr>
          <p:cNvPr id="21" name="Picture 20">
            <a:extLst>
              <a:ext uri="{FF2B5EF4-FFF2-40B4-BE49-F238E27FC236}">
                <a16:creationId xmlns:a16="http://schemas.microsoft.com/office/drawing/2014/main" id="{284786CC-0782-407B-8B7F-37B17EBC6676}"/>
              </a:ext>
            </a:extLst>
          </p:cNvPr>
          <p:cNvPicPr>
            <a:picLocks noChangeAspect="1"/>
          </p:cNvPicPr>
          <p:nvPr/>
        </p:nvPicPr>
        <p:blipFill>
          <a:blip r:embed="rId8"/>
          <a:stretch>
            <a:fillRect/>
          </a:stretch>
        </p:blipFill>
        <p:spPr>
          <a:xfrm>
            <a:off x="7212442" y="1135649"/>
            <a:ext cx="1345632" cy="2242720"/>
          </a:xfrm>
          <a:prstGeom prst="rect">
            <a:avLst/>
          </a:prstGeom>
        </p:spPr>
      </p:pic>
      <p:pic>
        <p:nvPicPr>
          <p:cNvPr id="27" name="Picture 26">
            <a:extLst>
              <a:ext uri="{FF2B5EF4-FFF2-40B4-BE49-F238E27FC236}">
                <a16:creationId xmlns:a16="http://schemas.microsoft.com/office/drawing/2014/main" id="{FCE7A0F6-4235-4720-99BB-2750B2A25C2B}"/>
              </a:ext>
            </a:extLst>
          </p:cNvPr>
          <p:cNvPicPr>
            <a:picLocks noChangeAspect="1"/>
          </p:cNvPicPr>
          <p:nvPr/>
        </p:nvPicPr>
        <p:blipFill>
          <a:blip r:embed="rId9"/>
          <a:stretch>
            <a:fillRect/>
          </a:stretch>
        </p:blipFill>
        <p:spPr>
          <a:xfrm>
            <a:off x="8694515" y="1142584"/>
            <a:ext cx="1345632" cy="2228850"/>
          </a:xfrm>
          <a:prstGeom prst="rect">
            <a:avLst/>
          </a:prstGeom>
        </p:spPr>
      </p:pic>
      <p:pic>
        <p:nvPicPr>
          <p:cNvPr id="33" name="Picture 32">
            <a:extLst>
              <a:ext uri="{FF2B5EF4-FFF2-40B4-BE49-F238E27FC236}">
                <a16:creationId xmlns:a16="http://schemas.microsoft.com/office/drawing/2014/main" id="{3953C62F-1796-4E38-864F-6423D0A6B03F}"/>
              </a:ext>
            </a:extLst>
          </p:cNvPr>
          <p:cNvPicPr>
            <a:picLocks noChangeAspect="1"/>
          </p:cNvPicPr>
          <p:nvPr/>
        </p:nvPicPr>
        <p:blipFill>
          <a:blip r:embed="rId10"/>
          <a:stretch>
            <a:fillRect/>
          </a:stretch>
        </p:blipFill>
        <p:spPr>
          <a:xfrm>
            <a:off x="5593192" y="3884673"/>
            <a:ext cx="1619250" cy="2295525"/>
          </a:xfrm>
          <a:prstGeom prst="rect">
            <a:avLst/>
          </a:prstGeom>
        </p:spPr>
      </p:pic>
      <p:pic>
        <p:nvPicPr>
          <p:cNvPr id="35" name="Picture 34">
            <a:extLst>
              <a:ext uri="{FF2B5EF4-FFF2-40B4-BE49-F238E27FC236}">
                <a16:creationId xmlns:a16="http://schemas.microsoft.com/office/drawing/2014/main" id="{346C50ED-4C7A-4E43-B8DE-63477CE7208F}"/>
              </a:ext>
            </a:extLst>
          </p:cNvPr>
          <p:cNvPicPr>
            <a:picLocks noChangeAspect="1"/>
          </p:cNvPicPr>
          <p:nvPr/>
        </p:nvPicPr>
        <p:blipFill>
          <a:blip r:embed="rId11"/>
          <a:stretch>
            <a:fillRect/>
          </a:stretch>
        </p:blipFill>
        <p:spPr>
          <a:xfrm>
            <a:off x="3820610" y="3884674"/>
            <a:ext cx="1676400" cy="2284490"/>
          </a:xfrm>
          <a:prstGeom prst="rect">
            <a:avLst/>
          </a:prstGeom>
        </p:spPr>
      </p:pic>
      <p:pic>
        <p:nvPicPr>
          <p:cNvPr id="39" name="Picture 38">
            <a:extLst>
              <a:ext uri="{FF2B5EF4-FFF2-40B4-BE49-F238E27FC236}">
                <a16:creationId xmlns:a16="http://schemas.microsoft.com/office/drawing/2014/main" id="{575B164B-7421-4698-AC40-858312E47339}"/>
              </a:ext>
            </a:extLst>
          </p:cNvPr>
          <p:cNvPicPr>
            <a:picLocks noChangeAspect="1"/>
          </p:cNvPicPr>
          <p:nvPr/>
        </p:nvPicPr>
        <p:blipFill>
          <a:blip r:embed="rId12"/>
          <a:stretch>
            <a:fillRect/>
          </a:stretch>
        </p:blipFill>
        <p:spPr>
          <a:xfrm>
            <a:off x="9042128" y="3898206"/>
            <a:ext cx="1809750" cy="2257425"/>
          </a:xfrm>
          <a:prstGeom prst="rect">
            <a:avLst/>
          </a:prstGeom>
        </p:spPr>
      </p:pic>
      <p:pic>
        <p:nvPicPr>
          <p:cNvPr id="45" name="Picture 44">
            <a:extLst>
              <a:ext uri="{FF2B5EF4-FFF2-40B4-BE49-F238E27FC236}">
                <a16:creationId xmlns:a16="http://schemas.microsoft.com/office/drawing/2014/main" id="{7BC1B5C0-A29E-42E5-BCBB-6C4DFF8A701A}"/>
              </a:ext>
            </a:extLst>
          </p:cNvPr>
          <p:cNvPicPr>
            <a:picLocks noChangeAspect="1"/>
          </p:cNvPicPr>
          <p:nvPr/>
        </p:nvPicPr>
        <p:blipFill>
          <a:blip r:embed="rId13"/>
          <a:stretch>
            <a:fillRect/>
          </a:stretch>
        </p:blipFill>
        <p:spPr>
          <a:xfrm>
            <a:off x="7270524" y="3870591"/>
            <a:ext cx="1676400" cy="2266950"/>
          </a:xfrm>
          <a:prstGeom prst="rect">
            <a:avLst/>
          </a:prstGeom>
        </p:spPr>
      </p:pic>
      <p:sp>
        <p:nvSpPr>
          <p:cNvPr id="46" name="TextBox 45">
            <a:extLst>
              <a:ext uri="{FF2B5EF4-FFF2-40B4-BE49-F238E27FC236}">
                <a16:creationId xmlns:a16="http://schemas.microsoft.com/office/drawing/2014/main" id="{2C5DC469-2126-49FB-8A0E-5EBD0B69D9C2}"/>
              </a:ext>
            </a:extLst>
          </p:cNvPr>
          <p:cNvSpPr txBox="1"/>
          <p:nvPr/>
        </p:nvSpPr>
        <p:spPr>
          <a:xfrm>
            <a:off x="234263" y="6342864"/>
            <a:ext cx="10986187" cy="338554"/>
          </a:xfrm>
          <a:prstGeom prst="rect">
            <a:avLst/>
          </a:prstGeom>
          <a:noFill/>
        </p:spPr>
        <p:txBody>
          <a:bodyPr wrap="square" rtlCol="0">
            <a:spAutoFit/>
          </a:bodyPr>
          <a:lstStyle/>
          <a:p>
            <a:r>
              <a:rPr lang="en-SG" sz="1600" b="1" dirty="0">
                <a:solidFill>
                  <a:srgbClr val="0070C0"/>
                </a:solidFill>
              </a:rPr>
              <a:t>Looking at the first value of 2.00, hyperparameter tuning helped to improve the predictions except for SVR</a:t>
            </a:r>
          </a:p>
        </p:txBody>
      </p:sp>
      <p:sp>
        <p:nvSpPr>
          <p:cNvPr id="47" name="Oval 46">
            <a:extLst>
              <a:ext uri="{FF2B5EF4-FFF2-40B4-BE49-F238E27FC236}">
                <a16:creationId xmlns:a16="http://schemas.microsoft.com/office/drawing/2014/main" id="{E87C430C-20E4-4798-B7E8-0BC12AD40D21}"/>
              </a:ext>
            </a:extLst>
          </p:cNvPr>
          <p:cNvSpPr/>
          <p:nvPr/>
        </p:nvSpPr>
        <p:spPr>
          <a:xfrm>
            <a:off x="2007692" y="1373316"/>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05F0E0E4-5220-44DE-B2AA-14427283E4A4}"/>
              </a:ext>
            </a:extLst>
          </p:cNvPr>
          <p:cNvSpPr/>
          <p:nvPr/>
        </p:nvSpPr>
        <p:spPr>
          <a:xfrm>
            <a:off x="3528388" y="1339708"/>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E576A56A-C8FF-4EF0-81D4-836D63872B0C}"/>
              </a:ext>
            </a:extLst>
          </p:cNvPr>
          <p:cNvSpPr/>
          <p:nvPr/>
        </p:nvSpPr>
        <p:spPr>
          <a:xfrm>
            <a:off x="5466020" y="1339708"/>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389D9D99-B774-46BF-9915-1EDAE4E60285}"/>
              </a:ext>
            </a:extLst>
          </p:cNvPr>
          <p:cNvSpPr/>
          <p:nvPr/>
        </p:nvSpPr>
        <p:spPr>
          <a:xfrm>
            <a:off x="7164197" y="1367288"/>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C1C553C1-7BC6-4D1A-9B6E-198D9DF195D6}"/>
              </a:ext>
            </a:extLst>
          </p:cNvPr>
          <p:cNvSpPr/>
          <p:nvPr/>
        </p:nvSpPr>
        <p:spPr>
          <a:xfrm>
            <a:off x="8811427" y="1388875"/>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2B9F31E3-7741-4F6B-93D3-90A1E470C7D4}"/>
              </a:ext>
            </a:extLst>
          </p:cNvPr>
          <p:cNvSpPr/>
          <p:nvPr/>
        </p:nvSpPr>
        <p:spPr>
          <a:xfrm>
            <a:off x="2182756" y="4113169"/>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39015092-376B-4D22-B4A3-0DE8994004D7}"/>
              </a:ext>
            </a:extLst>
          </p:cNvPr>
          <p:cNvSpPr/>
          <p:nvPr/>
        </p:nvSpPr>
        <p:spPr>
          <a:xfrm>
            <a:off x="3826726" y="4104861"/>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Oval 54">
            <a:extLst>
              <a:ext uri="{FF2B5EF4-FFF2-40B4-BE49-F238E27FC236}">
                <a16:creationId xmlns:a16="http://schemas.microsoft.com/office/drawing/2014/main" id="{7521DC59-2F32-4236-8DC2-F141A6399BF4}"/>
              </a:ext>
            </a:extLst>
          </p:cNvPr>
          <p:cNvSpPr/>
          <p:nvPr/>
        </p:nvSpPr>
        <p:spPr>
          <a:xfrm>
            <a:off x="5653003" y="4104861"/>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824C058E-11EB-4D1D-80B5-B96404E5E2D6}"/>
              </a:ext>
            </a:extLst>
          </p:cNvPr>
          <p:cNvSpPr/>
          <p:nvPr/>
        </p:nvSpPr>
        <p:spPr>
          <a:xfrm>
            <a:off x="7340782" y="4104861"/>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Oval 56">
            <a:extLst>
              <a:ext uri="{FF2B5EF4-FFF2-40B4-BE49-F238E27FC236}">
                <a16:creationId xmlns:a16="http://schemas.microsoft.com/office/drawing/2014/main" id="{1752CC73-DCFE-4A80-89DD-674292A24AF3}"/>
              </a:ext>
            </a:extLst>
          </p:cNvPr>
          <p:cNvSpPr/>
          <p:nvPr/>
        </p:nvSpPr>
        <p:spPr>
          <a:xfrm>
            <a:off x="9133037" y="4090264"/>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9" name="Picture 2" descr="Get ComfortDelGro Taxi Booking App - Microsoft Store en-SG">
            <a:extLst>
              <a:ext uri="{FF2B5EF4-FFF2-40B4-BE49-F238E27FC236}">
                <a16:creationId xmlns:a16="http://schemas.microsoft.com/office/drawing/2014/main" id="{04DE19BA-D8CE-4F36-9448-78E643ACF2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5902" y="0"/>
            <a:ext cx="1312046" cy="13120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8532A-D046-4DE0-8010-F751176866D3}"/>
              </a:ext>
            </a:extLst>
          </p:cNvPr>
          <p:cNvSpPr txBox="1"/>
          <p:nvPr/>
        </p:nvSpPr>
        <p:spPr>
          <a:xfrm>
            <a:off x="2034940" y="3508194"/>
            <a:ext cx="10013007" cy="307777"/>
          </a:xfrm>
          <a:prstGeom prst="rect">
            <a:avLst/>
          </a:prstGeom>
          <a:noFill/>
        </p:spPr>
        <p:txBody>
          <a:bodyPr wrap="square" rtlCol="0">
            <a:spAutoFit/>
          </a:bodyPr>
          <a:lstStyle/>
          <a:p>
            <a:r>
              <a:rPr lang="en-SG" sz="1400" b="1" dirty="0">
                <a:solidFill>
                  <a:srgbClr val="FF0000"/>
                </a:solidFill>
              </a:rPr>
              <a:t>Predicted Values using Hyperparameter Tuning (below) – compare to initial model prediction above</a:t>
            </a:r>
          </a:p>
        </p:txBody>
      </p:sp>
      <p:sp>
        <p:nvSpPr>
          <p:cNvPr id="4" name="TextBox 3">
            <a:extLst>
              <a:ext uri="{FF2B5EF4-FFF2-40B4-BE49-F238E27FC236}">
                <a16:creationId xmlns:a16="http://schemas.microsoft.com/office/drawing/2014/main" id="{082785A3-4FB5-4733-BF8D-31CF9F01DBDB}"/>
              </a:ext>
            </a:extLst>
          </p:cNvPr>
          <p:cNvSpPr txBox="1"/>
          <p:nvPr/>
        </p:nvSpPr>
        <p:spPr>
          <a:xfrm>
            <a:off x="10381361" y="1436419"/>
            <a:ext cx="1561986" cy="1754326"/>
          </a:xfrm>
          <a:prstGeom prst="rect">
            <a:avLst/>
          </a:prstGeom>
          <a:noFill/>
        </p:spPr>
        <p:txBody>
          <a:bodyPr wrap="square" rtlCol="0">
            <a:spAutoFit/>
          </a:bodyPr>
          <a:lstStyle/>
          <a:p>
            <a:r>
              <a:rPr lang="en-SG" dirty="0">
                <a:solidFill>
                  <a:srgbClr val="0070C0"/>
                </a:solidFill>
              </a:rPr>
              <a:t>Predicted values came in close to true values for most of the models.</a:t>
            </a:r>
          </a:p>
        </p:txBody>
      </p:sp>
    </p:spTree>
    <p:extLst>
      <p:ext uri="{BB962C8B-B14F-4D97-AF65-F5344CB8AC3E}">
        <p14:creationId xmlns:p14="http://schemas.microsoft.com/office/powerpoint/2010/main" val="186757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296894" y="960212"/>
            <a:ext cx="10587129" cy="1489840"/>
          </a:xfrm>
        </p:spPr>
        <p:txBody>
          <a:bodyPr>
            <a:normAutofit/>
          </a:bodyPr>
          <a:lstStyle/>
          <a:p>
            <a:pPr marL="0" indent="0">
              <a:buNone/>
            </a:pPr>
            <a:r>
              <a:rPr lang="en-US" dirty="0">
                <a:latin typeface="Bahnschrift Light Condensed" panose="020B0502040204020203" pitchFamily="34" charset="0"/>
              </a:rPr>
              <a:t>The goal of cross-validation is to test the model's ability to predict new data, in order to flag problems like overfitting or selection bias and to give an insight on how the model will generalize to an independent dataset</a:t>
            </a:r>
          </a:p>
          <a:p>
            <a:pPr marL="0" indent="0">
              <a:buNone/>
            </a:pPr>
            <a:r>
              <a:rPr lang="en-US" dirty="0">
                <a:latin typeface="Bahnschrift Light Condensed" panose="020B0502040204020203" pitchFamily="34" charset="0"/>
              </a:rPr>
              <a:t>In K-Folds Cross Validation we split our data into k different subsets (or folds). We use k-1 subsets to train our data and leave </a:t>
            </a:r>
            <a:r>
              <a:rPr lang="en-US" dirty="0" err="1">
                <a:latin typeface="Bahnschrift Light Condensed" panose="020B0502040204020203" pitchFamily="34" charset="0"/>
              </a:rPr>
              <a:t>thefold</a:t>
            </a:r>
            <a:r>
              <a:rPr lang="en-US" dirty="0">
                <a:latin typeface="Bahnschrift Light Condensed" panose="020B0502040204020203" pitchFamily="34" charset="0"/>
              </a:rPr>
              <a:t> as validation. We then average the performance each of the folds. Our score is based on R-squared. </a:t>
            </a:r>
          </a:p>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89611" y="274328"/>
            <a:ext cx="5813535" cy="435886"/>
          </a:xfrm>
        </p:spPr>
        <p:txBody>
          <a:bodyPr>
            <a:normAutofit fontScale="90000"/>
          </a:bodyPr>
          <a:lstStyle/>
          <a:p>
            <a:r>
              <a:rPr lang="en-SG" dirty="0">
                <a:solidFill>
                  <a:srgbClr val="0070C0"/>
                </a:solidFill>
              </a:rPr>
              <a:t>Validation of DATA </a:t>
            </a:r>
          </a:p>
        </p:txBody>
      </p:sp>
      <p:pic>
        <p:nvPicPr>
          <p:cNvPr id="15" name="Picture 14">
            <a:extLst>
              <a:ext uri="{FF2B5EF4-FFF2-40B4-BE49-F238E27FC236}">
                <a16:creationId xmlns:a16="http://schemas.microsoft.com/office/drawing/2014/main" id="{54BB7F31-6601-442F-9209-786B4F6C4950}"/>
              </a:ext>
            </a:extLst>
          </p:cNvPr>
          <p:cNvPicPr>
            <a:picLocks noChangeAspect="1"/>
          </p:cNvPicPr>
          <p:nvPr/>
        </p:nvPicPr>
        <p:blipFill>
          <a:blip r:embed="rId3"/>
          <a:stretch>
            <a:fillRect/>
          </a:stretch>
        </p:blipFill>
        <p:spPr>
          <a:xfrm>
            <a:off x="3395663" y="2450052"/>
            <a:ext cx="2836424" cy="970816"/>
          </a:xfrm>
          <a:prstGeom prst="rect">
            <a:avLst/>
          </a:prstGeom>
        </p:spPr>
      </p:pic>
      <p:pic>
        <p:nvPicPr>
          <p:cNvPr id="16" name="Picture 15">
            <a:extLst>
              <a:ext uri="{FF2B5EF4-FFF2-40B4-BE49-F238E27FC236}">
                <a16:creationId xmlns:a16="http://schemas.microsoft.com/office/drawing/2014/main" id="{0BD7DCDE-41E6-46A8-9C47-D7224E5334B5}"/>
              </a:ext>
            </a:extLst>
          </p:cNvPr>
          <p:cNvPicPr>
            <a:picLocks noChangeAspect="1"/>
          </p:cNvPicPr>
          <p:nvPr/>
        </p:nvPicPr>
        <p:blipFill>
          <a:blip r:embed="rId4"/>
          <a:stretch>
            <a:fillRect/>
          </a:stretch>
        </p:blipFill>
        <p:spPr>
          <a:xfrm>
            <a:off x="3395662" y="3689072"/>
            <a:ext cx="2836425" cy="1003491"/>
          </a:xfrm>
          <a:prstGeom prst="rect">
            <a:avLst/>
          </a:prstGeom>
        </p:spPr>
      </p:pic>
      <p:pic>
        <p:nvPicPr>
          <p:cNvPr id="17" name="Picture 16">
            <a:extLst>
              <a:ext uri="{FF2B5EF4-FFF2-40B4-BE49-F238E27FC236}">
                <a16:creationId xmlns:a16="http://schemas.microsoft.com/office/drawing/2014/main" id="{6308318F-4851-4E35-BA11-06E88A324586}"/>
              </a:ext>
            </a:extLst>
          </p:cNvPr>
          <p:cNvPicPr>
            <a:picLocks noChangeAspect="1"/>
          </p:cNvPicPr>
          <p:nvPr/>
        </p:nvPicPr>
        <p:blipFill>
          <a:blip r:embed="rId5"/>
          <a:stretch>
            <a:fillRect/>
          </a:stretch>
        </p:blipFill>
        <p:spPr>
          <a:xfrm>
            <a:off x="3395663" y="4960767"/>
            <a:ext cx="2836425" cy="1044849"/>
          </a:xfrm>
          <a:prstGeom prst="rect">
            <a:avLst/>
          </a:prstGeom>
        </p:spPr>
      </p:pic>
      <p:pic>
        <p:nvPicPr>
          <p:cNvPr id="18" name="Picture 17">
            <a:extLst>
              <a:ext uri="{FF2B5EF4-FFF2-40B4-BE49-F238E27FC236}">
                <a16:creationId xmlns:a16="http://schemas.microsoft.com/office/drawing/2014/main" id="{040FC66E-7B4E-4460-B27F-B759C97DF970}"/>
              </a:ext>
            </a:extLst>
          </p:cNvPr>
          <p:cNvPicPr>
            <a:picLocks noChangeAspect="1"/>
          </p:cNvPicPr>
          <p:nvPr/>
        </p:nvPicPr>
        <p:blipFill>
          <a:blip r:embed="rId6"/>
          <a:stretch>
            <a:fillRect/>
          </a:stretch>
        </p:blipFill>
        <p:spPr>
          <a:xfrm>
            <a:off x="6866366" y="2392481"/>
            <a:ext cx="3130331" cy="1028387"/>
          </a:xfrm>
          <a:prstGeom prst="rect">
            <a:avLst/>
          </a:prstGeom>
        </p:spPr>
      </p:pic>
      <p:pic>
        <p:nvPicPr>
          <p:cNvPr id="4" name="Picture 3">
            <a:extLst>
              <a:ext uri="{FF2B5EF4-FFF2-40B4-BE49-F238E27FC236}">
                <a16:creationId xmlns:a16="http://schemas.microsoft.com/office/drawing/2014/main" id="{C9D8FE6D-CEE2-42E0-A69E-EF3400351391}"/>
              </a:ext>
            </a:extLst>
          </p:cNvPr>
          <p:cNvPicPr>
            <a:picLocks noChangeAspect="1"/>
          </p:cNvPicPr>
          <p:nvPr/>
        </p:nvPicPr>
        <p:blipFill>
          <a:blip r:embed="rId7"/>
          <a:stretch>
            <a:fillRect/>
          </a:stretch>
        </p:blipFill>
        <p:spPr>
          <a:xfrm>
            <a:off x="552495" y="2506283"/>
            <a:ext cx="2333625" cy="1504950"/>
          </a:xfrm>
          <a:prstGeom prst="rect">
            <a:avLst/>
          </a:prstGeom>
        </p:spPr>
      </p:pic>
      <p:pic>
        <p:nvPicPr>
          <p:cNvPr id="19" name="Picture 18">
            <a:extLst>
              <a:ext uri="{FF2B5EF4-FFF2-40B4-BE49-F238E27FC236}">
                <a16:creationId xmlns:a16="http://schemas.microsoft.com/office/drawing/2014/main" id="{966D7F08-0B33-47FB-AD0A-992D3FD3CFD2}"/>
              </a:ext>
            </a:extLst>
          </p:cNvPr>
          <p:cNvPicPr>
            <a:picLocks noChangeAspect="1"/>
          </p:cNvPicPr>
          <p:nvPr/>
        </p:nvPicPr>
        <p:blipFill>
          <a:blip r:embed="rId8"/>
          <a:stretch>
            <a:fillRect/>
          </a:stretch>
        </p:blipFill>
        <p:spPr>
          <a:xfrm>
            <a:off x="552495" y="4006795"/>
            <a:ext cx="2333624" cy="231434"/>
          </a:xfrm>
          <a:prstGeom prst="rect">
            <a:avLst/>
          </a:prstGeom>
        </p:spPr>
      </p:pic>
      <p:pic>
        <p:nvPicPr>
          <p:cNvPr id="20" name="Picture 19">
            <a:extLst>
              <a:ext uri="{FF2B5EF4-FFF2-40B4-BE49-F238E27FC236}">
                <a16:creationId xmlns:a16="http://schemas.microsoft.com/office/drawing/2014/main" id="{21D4677A-6F1E-45AD-BBD8-254DF1B7F517}"/>
              </a:ext>
            </a:extLst>
          </p:cNvPr>
          <p:cNvPicPr>
            <a:picLocks noChangeAspect="1"/>
          </p:cNvPicPr>
          <p:nvPr/>
        </p:nvPicPr>
        <p:blipFill>
          <a:blip r:embed="rId9"/>
          <a:stretch>
            <a:fillRect/>
          </a:stretch>
        </p:blipFill>
        <p:spPr>
          <a:xfrm>
            <a:off x="6866366" y="3712875"/>
            <a:ext cx="3130331" cy="1028387"/>
          </a:xfrm>
          <a:prstGeom prst="rect">
            <a:avLst/>
          </a:prstGeom>
        </p:spPr>
      </p:pic>
    </p:spTree>
    <p:extLst>
      <p:ext uri="{BB962C8B-B14F-4D97-AF65-F5344CB8AC3E}">
        <p14:creationId xmlns:p14="http://schemas.microsoft.com/office/powerpoint/2010/main" val="418106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326184" y="1515862"/>
            <a:ext cx="11539632" cy="3826275"/>
          </a:xfrm>
        </p:spPr>
        <p:txBody>
          <a:bodyPr>
            <a:normAutofit lnSpcReduction="10000"/>
          </a:bodyPr>
          <a:lstStyle/>
          <a:p>
            <a:r>
              <a:rPr lang="en-US" sz="2800" dirty="0"/>
              <a:t>Model parameters: estimated by the model from the given data.</a:t>
            </a:r>
          </a:p>
          <a:p>
            <a:r>
              <a:rPr lang="en-US" sz="2800" dirty="0"/>
              <a:t>Model hyperparameters: parameters that cannot be estimated by the model from the given data. These parameters are used to estimate the model parameters.</a:t>
            </a:r>
          </a:p>
          <a:p>
            <a:r>
              <a:rPr lang="en-US" sz="2800" dirty="0"/>
              <a:t>There are a few methods to consider. We will use Grid Search in our analysis as it is the most basic hyperparameter tuning </a:t>
            </a:r>
            <a:r>
              <a:rPr lang="en-US" sz="2800" dirty="0" err="1"/>
              <a:t>meod</a:t>
            </a:r>
            <a:r>
              <a:rPr lang="en-US" sz="2800" dirty="0"/>
              <a:t>.</a:t>
            </a:r>
          </a:p>
          <a:p>
            <a:r>
              <a:rPr lang="en-US" sz="2800" dirty="0"/>
              <a:t>Grid search - we build a model for each possible combination of all of the hyperparameter values provided, evaluating each model, and selecting the architecture which produces the best results.</a:t>
            </a:r>
            <a:endParaRPr lang="en-SG" sz="2800"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09711" y="363104"/>
            <a:ext cx="7500292" cy="959669"/>
          </a:xfrm>
        </p:spPr>
        <p:txBody>
          <a:bodyPr>
            <a:normAutofit/>
          </a:bodyPr>
          <a:lstStyle/>
          <a:p>
            <a:r>
              <a:rPr lang="en-SG" sz="4400" dirty="0">
                <a:solidFill>
                  <a:srgbClr val="0070C0"/>
                </a:solidFill>
              </a:rPr>
              <a:t>Hyperparameter tuning</a:t>
            </a:r>
          </a:p>
        </p:txBody>
      </p:sp>
    </p:spTree>
    <p:extLst>
      <p:ext uri="{BB962C8B-B14F-4D97-AF65-F5344CB8AC3E}">
        <p14:creationId xmlns:p14="http://schemas.microsoft.com/office/powerpoint/2010/main" val="11334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296894" y="960212"/>
            <a:ext cx="10587129" cy="1489840"/>
          </a:xfrm>
        </p:spPr>
        <p:txBody>
          <a:bodyPr>
            <a:normAutofit/>
          </a:bodyPr>
          <a:lstStyle/>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89611" y="274328"/>
            <a:ext cx="10101449" cy="1323653"/>
          </a:xfrm>
        </p:spPr>
        <p:txBody>
          <a:bodyPr>
            <a:normAutofit fontScale="90000"/>
          </a:bodyPr>
          <a:lstStyle/>
          <a:p>
            <a:r>
              <a:rPr lang="en-SG" dirty="0">
                <a:solidFill>
                  <a:srgbClr val="0070C0"/>
                </a:solidFill>
              </a:rPr>
              <a:t>HYPERPARAMETER TUNING RESULTS</a:t>
            </a:r>
            <a:br>
              <a:rPr lang="en-SG" dirty="0">
                <a:solidFill>
                  <a:srgbClr val="0070C0"/>
                </a:solidFill>
              </a:rPr>
            </a:br>
            <a:endParaRPr lang="en-SG" dirty="0">
              <a:solidFill>
                <a:srgbClr val="0070C0"/>
              </a:solidFill>
            </a:endParaRPr>
          </a:p>
        </p:txBody>
      </p:sp>
      <p:pic>
        <p:nvPicPr>
          <p:cNvPr id="16" name="Picture 15">
            <a:extLst>
              <a:ext uri="{FF2B5EF4-FFF2-40B4-BE49-F238E27FC236}">
                <a16:creationId xmlns:a16="http://schemas.microsoft.com/office/drawing/2014/main" id="{0BD7DCDE-41E6-46A8-9C47-D7224E5334B5}"/>
              </a:ext>
            </a:extLst>
          </p:cNvPr>
          <p:cNvPicPr>
            <a:picLocks noChangeAspect="1"/>
          </p:cNvPicPr>
          <p:nvPr/>
        </p:nvPicPr>
        <p:blipFill>
          <a:blip r:embed="rId3"/>
          <a:stretch>
            <a:fillRect/>
          </a:stretch>
        </p:blipFill>
        <p:spPr>
          <a:xfrm>
            <a:off x="489610" y="2161324"/>
            <a:ext cx="2836425" cy="1003491"/>
          </a:xfrm>
          <a:prstGeom prst="rect">
            <a:avLst/>
          </a:prstGeom>
        </p:spPr>
      </p:pic>
      <p:pic>
        <p:nvPicPr>
          <p:cNvPr id="17" name="Picture 16">
            <a:extLst>
              <a:ext uri="{FF2B5EF4-FFF2-40B4-BE49-F238E27FC236}">
                <a16:creationId xmlns:a16="http://schemas.microsoft.com/office/drawing/2014/main" id="{6308318F-4851-4E35-BA11-06E88A324586}"/>
              </a:ext>
            </a:extLst>
          </p:cNvPr>
          <p:cNvPicPr>
            <a:picLocks noChangeAspect="1"/>
          </p:cNvPicPr>
          <p:nvPr/>
        </p:nvPicPr>
        <p:blipFill>
          <a:blip r:embed="rId4"/>
          <a:stretch>
            <a:fillRect/>
          </a:stretch>
        </p:blipFill>
        <p:spPr>
          <a:xfrm>
            <a:off x="489609" y="3302122"/>
            <a:ext cx="2836425" cy="1044849"/>
          </a:xfrm>
          <a:prstGeom prst="rect">
            <a:avLst/>
          </a:prstGeom>
        </p:spPr>
      </p:pic>
      <p:pic>
        <p:nvPicPr>
          <p:cNvPr id="18" name="Picture 17">
            <a:extLst>
              <a:ext uri="{FF2B5EF4-FFF2-40B4-BE49-F238E27FC236}">
                <a16:creationId xmlns:a16="http://schemas.microsoft.com/office/drawing/2014/main" id="{040FC66E-7B4E-4460-B27F-B759C97DF970}"/>
              </a:ext>
            </a:extLst>
          </p:cNvPr>
          <p:cNvPicPr>
            <a:picLocks noChangeAspect="1"/>
          </p:cNvPicPr>
          <p:nvPr/>
        </p:nvPicPr>
        <p:blipFill>
          <a:blip r:embed="rId5"/>
          <a:stretch>
            <a:fillRect/>
          </a:stretch>
        </p:blipFill>
        <p:spPr>
          <a:xfrm>
            <a:off x="489609" y="4484278"/>
            <a:ext cx="2836425" cy="1028387"/>
          </a:xfrm>
          <a:prstGeom prst="rect">
            <a:avLst/>
          </a:prstGeom>
        </p:spPr>
      </p:pic>
      <p:pic>
        <p:nvPicPr>
          <p:cNvPr id="20" name="Picture 19">
            <a:extLst>
              <a:ext uri="{FF2B5EF4-FFF2-40B4-BE49-F238E27FC236}">
                <a16:creationId xmlns:a16="http://schemas.microsoft.com/office/drawing/2014/main" id="{21D4677A-6F1E-45AD-BBD8-254DF1B7F517}"/>
              </a:ext>
            </a:extLst>
          </p:cNvPr>
          <p:cNvPicPr>
            <a:picLocks noChangeAspect="1"/>
          </p:cNvPicPr>
          <p:nvPr/>
        </p:nvPicPr>
        <p:blipFill>
          <a:blip r:embed="rId6"/>
          <a:stretch>
            <a:fillRect/>
          </a:stretch>
        </p:blipFill>
        <p:spPr>
          <a:xfrm>
            <a:off x="489609" y="5649972"/>
            <a:ext cx="2836425" cy="1028387"/>
          </a:xfrm>
          <a:prstGeom prst="rect">
            <a:avLst/>
          </a:prstGeom>
        </p:spPr>
      </p:pic>
      <p:pic>
        <p:nvPicPr>
          <p:cNvPr id="12" name="Picture 11">
            <a:extLst>
              <a:ext uri="{FF2B5EF4-FFF2-40B4-BE49-F238E27FC236}">
                <a16:creationId xmlns:a16="http://schemas.microsoft.com/office/drawing/2014/main" id="{C7BF44EA-50AF-4091-8EF0-EE9669A15B10}"/>
              </a:ext>
            </a:extLst>
          </p:cNvPr>
          <p:cNvPicPr>
            <a:picLocks noChangeAspect="1"/>
          </p:cNvPicPr>
          <p:nvPr/>
        </p:nvPicPr>
        <p:blipFill>
          <a:blip r:embed="rId7"/>
          <a:stretch>
            <a:fillRect/>
          </a:stretch>
        </p:blipFill>
        <p:spPr>
          <a:xfrm>
            <a:off x="3594489" y="3312848"/>
            <a:ext cx="3614934" cy="1034123"/>
          </a:xfrm>
          <a:prstGeom prst="rect">
            <a:avLst/>
          </a:prstGeom>
        </p:spPr>
      </p:pic>
      <p:pic>
        <p:nvPicPr>
          <p:cNvPr id="13" name="Picture 12">
            <a:extLst>
              <a:ext uri="{FF2B5EF4-FFF2-40B4-BE49-F238E27FC236}">
                <a16:creationId xmlns:a16="http://schemas.microsoft.com/office/drawing/2014/main" id="{9CA7C5CA-4A14-4EB1-908B-3875CCE916EB}"/>
              </a:ext>
            </a:extLst>
          </p:cNvPr>
          <p:cNvPicPr>
            <a:picLocks noChangeAspect="1"/>
          </p:cNvPicPr>
          <p:nvPr/>
        </p:nvPicPr>
        <p:blipFill>
          <a:blip r:embed="rId8"/>
          <a:stretch>
            <a:fillRect/>
          </a:stretch>
        </p:blipFill>
        <p:spPr>
          <a:xfrm>
            <a:off x="489610" y="1015739"/>
            <a:ext cx="2836424" cy="970816"/>
          </a:xfrm>
          <a:prstGeom prst="rect">
            <a:avLst/>
          </a:prstGeom>
        </p:spPr>
      </p:pic>
      <p:pic>
        <p:nvPicPr>
          <p:cNvPr id="6" name="Picture 5">
            <a:extLst>
              <a:ext uri="{FF2B5EF4-FFF2-40B4-BE49-F238E27FC236}">
                <a16:creationId xmlns:a16="http://schemas.microsoft.com/office/drawing/2014/main" id="{02ECDDC4-D922-4429-9299-445A467A0AE2}"/>
              </a:ext>
            </a:extLst>
          </p:cNvPr>
          <p:cNvPicPr>
            <a:picLocks noChangeAspect="1"/>
          </p:cNvPicPr>
          <p:nvPr/>
        </p:nvPicPr>
        <p:blipFill>
          <a:blip r:embed="rId9"/>
          <a:stretch>
            <a:fillRect/>
          </a:stretch>
        </p:blipFill>
        <p:spPr>
          <a:xfrm>
            <a:off x="3594489" y="2103174"/>
            <a:ext cx="3614934" cy="1034123"/>
          </a:xfrm>
          <a:prstGeom prst="rect">
            <a:avLst/>
          </a:prstGeom>
        </p:spPr>
      </p:pic>
      <p:pic>
        <p:nvPicPr>
          <p:cNvPr id="8" name="Picture 7">
            <a:extLst>
              <a:ext uri="{FF2B5EF4-FFF2-40B4-BE49-F238E27FC236}">
                <a16:creationId xmlns:a16="http://schemas.microsoft.com/office/drawing/2014/main" id="{47CCD450-275B-47D2-B363-EA201DFEEC6E}"/>
              </a:ext>
            </a:extLst>
          </p:cNvPr>
          <p:cNvPicPr>
            <a:picLocks noChangeAspect="1"/>
          </p:cNvPicPr>
          <p:nvPr/>
        </p:nvPicPr>
        <p:blipFill>
          <a:blip r:embed="rId10"/>
          <a:stretch>
            <a:fillRect/>
          </a:stretch>
        </p:blipFill>
        <p:spPr>
          <a:xfrm>
            <a:off x="3594489" y="5616477"/>
            <a:ext cx="3547778" cy="1095375"/>
          </a:xfrm>
          <a:prstGeom prst="rect">
            <a:avLst/>
          </a:prstGeom>
        </p:spPr>
      </p:pic>
      <p:pic>
        <p:nvPicPr>
          <p:cNvPr id="21" name="Picture 20">
            <a:extLst>
              <a:ext uri="{FF2B5EF4-FFF2-40B4-BE49-F238E27FC236}">
                <a16:creationId xmlns:a16="http://schemas.microsoft.com/office/drawing/2014/main" id="{96BAB99B-90EF-48C1-AFE1-74E270B8A708}"/>
              </a:ext>
            </a:extLst>
          </p:cNvPr>
          <p:cNvPicPr>
            <a:picLocks noChangeAspect="1"/>
          </p:cNvPicPr>
          <p:nvPr/>
        </p:nvPicPr>
        <p:blipFill>
          <a:blip r:embed="rId11"/>
          <a:stretch>
            <a:fillRect/>
          </a:stretch>
        </p:blipFill>
        <p:spPr>
          <a:xfrm>
            <a:off x="3594970" y="4472136"/>
            <a:ext cx="3614453" cy="1019175"/>
          </a:xfrm>
          <a:prstGeom prst="rect">
            <a:avLst/>
          </a:prstGeom>
        </p:spPr>
      </p:pic>
      <p:pic>
        <p:nvPicPr>
          <p:cNvPr id="23" name="Picture 22">
            <a:extLst>
              <a:ext uri="{FF2B5EF4-FFF2-40B4-BE49-F238E27FC236}">
                <a16:creationId xmlns:a16="http://schemas.microsoft.com/office/drawing/2014/main" id="{E0C62CE2-0DD3-4636-B0B2-623AE8CA3D07}"/>
              </a:ext>
            </a:extLst>
          </p:cNvPr>
          <p:cNvPicPr>
            <a:picLocks noChangeAspect="1"/>
          </p:cNvPicPr>
          <p:nvPr/>
        </p:nvPicPr>
        <p:blipFill>
          <a:blip r:embed="rId12"/>
          <a:stretch>
            <a:fillRect/>
          </a:stretch>
        </p:blipFill>
        <p:spPr>
          <a:xfrm>
            <a:off x="3705225" y="1120759"/>
            <a:ext cx="2390775" cy="695325"/>
          </a:xfrm>
          <a:prstGeom prst="rect">
            <a:avLst/>
          </a:prstGeom>
        </p:spPr>
      </p:pic>
      <p:sp>
        <p:nvSpPr>
          <p:cNvPr id="24" name="TextBox 23">
            <a:extLst>
              <a:ext uri="{FF2B5EF4-FFF2-40B4-BE49-F238E27FC236}">
                <a16:creationId xmlns:a16="http://schemas.microsoft.com/office/drawing/2014/main" id="{0D0C8A99-9FEA-407E-9D01-756AD92422D5}"/>
              </a:ext>
            </a:extLst>
          </p:cNvPr>
          <p:cNvSpPr txBox="1"/>
          <p:nvPr/>
        </p:nvSpPr>
        <p:spPr>
          <a:xfrm>
            <a:off x="7830105" y="1468421"/>
            <a:ext cx="3872284" cy="3693319"/>
          </a:xfrm>
          <a:prstGeom prst="rect">
            <a:avLst/>
          </a:prstGeom>
          <a:noFill/>
        </p:spPr>
        <p:txBody>
          <a:bodyPr wrap="square" rtlCol="0">
            <a:spAutoFit/>
          </a:bodyPr>
          <a:lstStyle/>
          <a:p>
            <a:r>
              <a:rPr lang="en-SG" dirty="0"/>
              <a:t>Not all tuning resulted in better error score and R2</a:t>
            </a:r>
          </a:p>
          <a:p>
            <a:endParaRPr lang="en-SG" dirty="0"/>
          </a:p>
          <a:p>
            <a:r>
              <a:rPr lang="en-SG" dirty="0"/>
              <a:t>Improvements were noted for Decision Tree, Random </a:t>
            </a:r>
            <a:r>
              <a:rPr lang="en-SG" dirty="0" err="1"/>
              <a:t>Foresr</a:t>
            </a:r>
            <a:r>
              <a:rPr lang="en-SG" dirty="0"/>
              <a:t> and Support Vector algorithms</a:t>
            </a:r>
          </a:p>
          <a:p>
            <a:endParaRPr lang="en-SG" dirty="0"/>
          </a:p>
          <a:p>
            <a:r>
              <a:rPr lang="en-SG" dirty="0"/>
              <a:t>Improvement in XGB boost was very slight</a:t>
            </a:r>
          </a:p>
          <a:p>
            <a:endParaRPr lang="en-SG" dirty="0"/>
          </a:p>
          <a:p>
            <a:r>
              <a:rPr lang="en-SG" dirty="0"/>
              <a:t>Regularisation techniques applied to the linear regression model did not see much improvement. </a:t>
            </a:r>
          </a:p>
        </p:txBody>
      </p:sp>
    </p:spTree>
    <p:extLst>
      <p:ext uri="{BB962C8B-B14F-4D97-AF65-F5344CB8AC3E}">
        <p14:creationId xmlns:p14="http://schemas.microsoft.com/office/powerpoint/2010/main" val="78044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7EB6-537A-4559-8D11-8E8A21BC23E4}"/>
              </a:ext>
            </a:extLst>
          </p:cNvPr>
          <p:cNvSpPr>
            <a:spLocks noGrp="1"/>
          </p:cNvSpPr>
          <p:nvPr>
            <p:ph type="title"/>
          </p:nvPr>
        </p:nvSpPr>
        <p:spPr>
          <a:xfrm>
            <a:off x="468855" y="402382"/>
            <a:ext cx="10058400" cy="1120839"/>
          </a:xfrm>
        </p:spPr>
        <p:txBody>
          <a:bodyPr/>
          <a:lstStyle/>
          <a:p>
            <a:pPr algn="ctr"/>
            <a:r>
              <a:rPr lang="en-SG" b="1" dirty="0">
                <a:solidFill>
                  <a:srgbClr val="0070C0"/>
                </a:solidFill>
              </a:rPr>
              <a:t>PROBLEM STATEMENT</a:t>
            </a:r>
          </a:p>
        </p:txBody>
      </p:sp>
      <p:sp>
        <p:nvSpPr>
          <p:cNvPr id="4" name="TextBox 3">
            <a:extLst>
              <a:ext uri="{FF2B5EF4-FFF2-40B4-BE49-F238E27FC236}">
                <a16:creationId xmlns:a16="http://schemas.microsoft.com/office/drawing/2014/main" id="{B7A1FF60-2B80-4132-9A0D-6F2BD6F942EE}"/>
              </a:ext>
            </a:extLst>
          </p:cNvPr>
          <p:cNvSpPr txBox="1"/>
          <p:nvPr/>
        </p:nvSpPr>
        <p:spPr>
          <a:xfrm>
            <a:off x="674704" y="1731146"/>
            <a:ext cx="10700276" cy="4401205"/>
          </a:xfrm>
          <a:prstGeom prst="rect">
            <a:avLst/>
          </a:prstGeom>
          <a:noFill/>
        </p:spPr>
        <p:txBody>
          <a:bodyPr wrap="square" rtlCol="0">
            <a:spAutoFit/>
          </a:bodyPr>
          <a:lstStyle/>
          <a:p>
            <a:pPr marL="342900" indent="-342900">
              <a:buFont typeface="Arial" panose="020B0604020202020204" pitchFamily="34" charset="0"/>
              <a:buChar char="•"/>
            </a:pPr>
            <a:r>
              <a:rPr lang="en-SG" sz="2000" dirty="0">
                <a:latin typeface="Arial Rounded MT Bold" panose="020F0704030504030204" pitchFamily="34" charset="0"/>
              </a:rPr>
              <a:t>While the overarching principle in stock market trading is to “buy low, sell high”,  investors need to be aware of more information on how stock markets behave and a more systematic framework of guiding their investment decision.</a:t>
            </a:r>
          </a:p>
          <a:p>
            <a:pPr marL="342900" indent="-342900">
              <a:buFont typeface="Arial" panose="020B0604020202020204" pitchFamily="34" charset="0"/>
              <a:buChar char="•"/>
            </a:pPr>
            <a:endParaRPr lang="en-SG" sz="2000"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Investors are split into two factions; those who believe the market cannot be predicted and those who believe the market can be beaten.</a:t>
            </a:r>
          </a:p>
          <a:p>
            <a:endParaRPr lang="en-SG" sz="2000"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In today’s world, much information pertaining to stock market is available digitally. Analyzing all this information individually or manually is tremendously difficult and time consuming. As such, automation of the process is required and we look to data mining processes, machine learning and data prediction for help, to see if we can predict stock prices and hence trade off these signals.</a:t>
            </a:r>
          </a:p>
          <a:p>
            <a:pPr marL="342900" indent="-342900">
              <a:buFont typeface="Arial" panose="020B0604020202020204" pitchFamily="34" charset="0"/>
              <a:buChar char="•"/>
            </a:pPr>
            <a:endParaRPr lang="en-US" sz="2000" dirty="0">
              <a:latin typeface="Arial Rounded MT Bold" panose="020F0704030504030204" pitchFamily="34" charset="0"/>
            </a:endParaRPr>
          </a:p>
          <a:p>
            <a:endParaRPr lang="en-SG" sz="2000" dirty="0">
              <a:latin typeface="Arial Rounded MT Bold" panose="020F0704030504030204" pitchFamily="34" charset="0"/>
            </a:endParaRPr>
          </a:p>
        </p:txBody>
      </p:sp>
      <p:pic>
        <p:nvPicPr>
          <p:cNvPr id="4098" name="Picture 2" descr="What's the Real Problem? - focushr">
            <a:extLst>
              <a:ext uri="{FF2B5EF4-FFF2-40B4-BE49-F238E27FC236}">
                <a16:creationId xmlns:a16="http://schemas.microsoft.com/office/drawing/2014/main" id="{92970EF0-DB96-4C61-8480-54CDFF5E9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8632" y="283234"/>
            <a:ext cx="1814513" cy="135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42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438150" y="1122129"/>
            <a:ext cx="11315700" cy="3208010"/>
          </a:xfrm>
        </p:spPr>
        <p:txBody>
          <a:bodyPr>
            <a:noAutofit/>
          </a:bodyPr>
          <a:lstStyle/>
          <a:p>
            <a:r>
              <a:rPr lang="en-SG" dirty="0">
                <a:latin typeface="Arial Rounded MT Bold" panose="020F0704030504030204" pitchFamily="34" charset="0"/>
              </a:rPr>
              <a:t>The regression machine learning models applied here yielded decent R2 results, error score and predicted values. The models which stood out seems to be Random Forest and XG Boost.</a:t>
            </a:r>
          </a:p>
          <a:p>
            <a:r>
              <a:rPr lang="en-SG" dirty="0">
                <a:latin typeface="Arial Rounded MT Bold" panose="020F0704030504030204" pitchFamily="34" charset="0"/>
              </a:rPr>
              <a:t>Cross validation and hyperparameter tuning saw slight improvements though the time taken could be significant</a:t>
            </a:r>
          </a:p>
          <a:p>
            <a:r>
              <a:rPr lang="en-SG" dirty="0">
                <a:latin typeface="Arial Rounded MT Bold" panose="020F0704030504030204" pitchFamily="34" charset="0"/>
              </a:rPr>
              <a:t>We need to handle correlated features with care as multicollinearity and overfitting were key concerns</a:t>
            </a:r>
          </a:p>
          <a:p>
            <a:r>
              <a:rPr lang="en-SG" dirty="0">
                <a:latin typeface="Arial Rounded MT Bold" panose="020F0704030504030204" pitchFamily="34" charset="0"/>
              </a:rPr>
              <a:t>The data also had limitations – did not adjust for any company news, financial results and stock splits, rights issues, which could have happened for some stocks over the last 10 years</a:t>
            </a:r>
          </a:p>
          <a:p>
            <a:r>
              <a:rPr lang="en-SG" dirty="0">
                <a:latin typeface="Arial Rounded MT Bold" panose="020F0704030504030204" pitchFamily="34" charset="0"/>
              </a:rPr>
              <a:t>Going forward, we can further explore:</a:t>
            </a:r>
          </a:p>
          <a:p>
            <a:pPr marL="0" indent="0">
              <a:buNone/>
            </a:pPr>
            <a:r>
              <a:rPr lang="en-SG" dirty="0">
                <a:latin typeface="Arial Rounded MT Bold" panose="020F0704030504030204" pitchFamily="34" charset="0"/>
              </a:rPr>
              <a:t>	Classification Models and Trading Signals</a:t>
            </a:r>
          </a:p>
          <a:p>
            <a:pPr marL="0" indent="0">
              <a:buNone/>
            </a:pPr>
            <a:r>
              <a:rPr lang="en-SG" dirty="0">
                <a:latin typeface="Arial Rounded MT Bold" panose="020F0704030504030204" pitchFamily="34" charset="0"/>
              </a:rPr>
              <a:t>	Live data</a:t>
            </a:r>
          </a:p>
          <a:p>
            <a:pPr marL="0" indent="0">
              <a:buNone/>
            </a:pPr>
            <a:r>
              <a:rPr lang="en-SG" dirty="0">
                <a:latin typeface="Arial Rounded MT Bold" panose="020F0704030504030204" pitchFamily="34" charset="0"/>
              </a:rPr>
              <a:t>	Trading system </a:t>
            </a: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39766" y="162459"/>
            <a:ext cx="7500292" cy="959669"/>
          </a:xfrm>
        </p:spPr>
        <p:txBody>
          <a:bodyPr>
            <a:normAutofit/>
          </a:bodyPr>
          <a:lstStyle/>
          <a:p>
            <a:r>
              <a:rPr lang="en-SG" sz="4400" dirty="0">
                <a:solidFill>
                  <a:srgbClr val="00B050"/>
                </a:solidFill>
              </a:rPr>
              <a:t>CONCLUSION</a:t>
            </a:r>
          </a:p>
        </p:txBody>
      </p:sp>
    </p:spTree>
    <p:extLst>
      <p:ext uri="{BB962C8B-B14F-4D97-AF65-F5344CB8AC3E}">
        <p14:creationId xmlns:p14="http://schemas.microsoft.com/office/powerpoint/2010/main" val="236843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descr="496,425 BEST The End IMAGES, STOCK PHOTOS &amp; VECTORS | Adobe Stock">
            <a:extLst>
              <a:ext uri="{FF2B5EF4-FFF2-40B4-BE49-F238E27FC236}">
                <a16:creationId xmlns:a16="http://schemas.microsoft.com/office/drawing/2014/main" id="{C3BF880A-23F7-435F-BA1D-86DD814C5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37" y="1285875"/>
            <a:ext cx="10854606" cy="4040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9CDD6D-E794-48ED-8886-D0508265E2CE}"/>
              </a:ext>
            </a:extLst>
          </p:cNvPr>
          <p:cNvSpPr txBox="1"/>
          <p:nvPr/>
        </p:nvSpPr>
        <p:spPr>
          <a:xfrm>
            <a:off x="3437878" y="5835404"/>
            <a:ext cx="6094520" cy="369332"/>
          </a:xfrm>
          <a:prstGeom prst="rect">
            <a:avLst/>
          </a:prstGeom>
          <a:noFill/>
        </p:spPr>
        <p:txBody>
          <a:bodyPr wrap="square">
            <a:spAutoFit/>
          </a:bodyPr>
          <a:lstStyle/>
          <a:p>
            <a:r>
              <a:rPr lang="en-SG" dirty="0"/>
              <a:t>https://github.com/Ste11a-star/stockanalysis</a:t>
            </a:r>
          </a:p>
        </p:txBody>
      </p:sp>
    </p:spTree>
    <p:extLst>
      <p:ext uri="{BB962C8B-B14F-4D97-AF65-F5344CB8AC3E}">
        <p14:creationId xmlns:p14="http://schemas.microsoft.com/office/powerpoint/2010/main" val="79544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70A29-AC4C-45E5-A895-46120E752256}"/>
              </a:ext>
            </a:extLst>
          </p:cNvPr>
          <p:cNvSpPr>
            <a:spLocks noGrp="1"/>
          </p:cNvSpPr>
          <p:nvPr>
            <p:ph idx="1"/>
          </p:nvPr>
        </p:nvSpPr>
        <p:spPr>
          <a:xfrm>
            <a:off x="904875" y="2867485"/>
            <a:ext cx="10382249" cy="3045043"/>
          </a:xfrm>
        </p:spPr>
        <p:txBody>
          <a:bodyPr>
            <a:normAutofit fontScale="62500" lnSpcReduction="20000"/>
          </a:bodyPr>
          <a:lstStyle/>
          <a:p>
            <a:pPr marL="0" indent="0">
              <a:buNone/>
            </a:pPr>
            <a:r>
              <a:rPr lang="en-SG" sz="5100" b="1" dirty="0"/>
              <a:t>To explore if it is possible to predict stock (local) prices  using technical indicators and historical price data of the stocks</a:t>
            </a:r>
          </a:p>
          <a:p>
            <a:pPr marL="0" indent="0">
              <a:buNone/>
            </a:pPr>
            <a:endParaRPr lang="en-SG" sz="5100" b="1" dirty="0"/>
          </a:p>
          <a:p>
            <a:pPr marL="0" indent="0">
              <a:buNone/>
            </a:pPr>
            <a:r>
              <a:rPr lang="en-SG" sz="5100" b="1" dirty="0"/>
              <a:t>To have an idea of which models perform better in predictions and methods to improve performance</a:t>
            </a:r>
            <a:br>
              <a:rPr lang="en-SG" sz="5100" b="1" dirty="0"/>
            </a:br>
            <a:endParaRPr lang="en-SG" sz="5100" b="1" dirty="0"/>
          </a:p>
          <a:p>
            <a:pPr marL="0" indent="0">
              <a:buNone/>
            </a:pPr>
            <a:endParaRPr lang="en-SG" dirty="0"/>
          </a:p>
        </p:txBody>
      </p:sp>
      <p:pic>
        <p:nvPicPr>
          <p:cNvPr id="3080" name="Picture 8" descr="Why You Need to be Setting Objectives - Box Pro Magazine">
            <a:extLst>
              <a:ext uri="{FF2B5EF4-FFF2-40B4-BE49-F238E27FC236}">
                <a16:creationId xmlns:a16="http://schemas.microsoft.com/office/drawing/2014/main" id="{73E64E37-26B9-40DD-BA72-C1A00DDD0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95276"/>
            <a:ext cx="7077075" cy="195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5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149E99-C29F-4F44-926E-9613F303E6A3}"/>
              </a:ext>
            </a:extLst>
          </p:cNvPr>
          <p:cNvPicPr>
            <a:picLocks noChangeAspect="1"/>
          </p:cNvPicPr>
          <p:nvPr/>
        </p:nvPicPr>
        <p:blipFill>
          <a:blip r:embed="rId3"/>
          <a:stretch>
            <a:fillRect/>
          </a:stretch>
        </p:blipFill>
        <p:spPr>
          <a:xfrm>
            <a:off x="5264368" y="80510"/>
            <a:ext cx="6702641" cy="6696980"/>
          </a:xfrm>
          <a:prstGeom prst="rect">
            <a:avLst/>
          </a:prstGeom>
        </p:spPr>
      </p:pic>
      <p:sp>
        <p:nvSpPr>
          <p:cNvPr id="4" name="Title 1">
            <a:extLst>
              <a:ext uri="{FF2B5EF4-FFF2-40B4-BE49-F238E27FC236}">
                <a16:creationId xmlns:a16="http://schemas.microsoft.com/office/drawing/2014/main" id="{12E8A985-DE73-45A3-B03E-9C314EA706B2}"/>
              </a:ext>
            </a:extLst>
          </p:cNvPr>
          <p:cNvSpPr>
            <a:spLocks noGrp="1"/>
          </p:cNvSpPr>
          <p:nvPr>
            <p:ph type="title"/>
          </p:nvPr>
        </p:nvSpPr>
        <p:spPr>
          <a:xfrm>
            <a:off x="643720" y="475755"/>
            <a:ext cx="3688583" cy="838141"/>
          </a:xfrm>
        </p:spPr>
        <p:txBody>
          <a:bodyPr/>
          <a:lstStyle/>
          <a:p>
            <a:pPr algn="ctr"/>
            <a:r>
              <a:rPr lang="en-SG" dirty="0" err="1"/>
              <a:t>DaTA</a:t>
            </a:r>
            <a:r>
              <a:rPr lang="en-SG" dirty="0"/>
              <a:t> SET</a:t>
            </a:r>
          </a:p>
        </p:txBody>
      </p:sp>
      <p:sp>
        <p:nvSpPr>
          <p:cNvPr id="7" name="TextBox 6">
            <a:extLst>
              <a:ext uri="{FF2B5EF4-FFF2-40B4-BE49-F238E27FC236}">
                <a16:creationId xmlns:a16="http://schemas.microsoft.com/office/drawing/2014/main" id="{6EA450D1-B1ED-4275-BFFC-4EC6237E1530}"/>
              </a:ext>
            </a:extLst>
          </p:cNvPr>
          <p:cNvSpPr txBox="1"/>
          <p:nvPr/>
        </p:nvSpPr>
        <p:spPr>
          <a:xfrm>
            <a:off x="380674" y="1305341"/>
            <a:ext cx="4214674" cy="4247317"/>
          </a:xfrm>
          <a:prstGeom prst="rect">
            <a:avLst/>
          </a:prstGeom>
          <a:noFill/>
        </p:spPr>
        <p:txBody>
          <a:bodyPr wrap="square">
            <a:spAutoFit/>
          </a:bodyPr>
          <a:lstStyle/>
          <a:p>
            <a:pPr marL="285750" indent="-285750">
              <a:buFont typeface="Arial" panose="020B0604020202020204" pitchFamily="34" charset="0"/>
              <a:buChar char="•"/>
            </a:pPr>
            <a:r>
              <a:rPr lang="en-SG" dirty="0"/>
              <a:t>10 years of daily data of the 30 stocks (in the STI) from </a:t>
            </a:r>
            <a:r>
              <a:rPr lang="en-SG" dirty="0" err="1"/>
              <a:t>YahooFinance</a:t>
            </a:r>
            <a:r>
              <a:rPr lang="en-SG" dirty="0"/>
              <a:t>, downloadable in CSV format. Includes open, high, low, close prices and volume. </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Some null values were removed</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80% used for training and 20% used for testing</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Technical indicators from </a:t>
            </a:r>
            <a:r>
              <a:rPr lang="en-SG" dirty="0" err="1"/>
              <a:t>talib</a:t>
            </a:r>
            <a:endParaRPr lang="en-SG" dirty="0"/>
          </a:p>
          <a:p>
            <a:pPr marL="285750" indent="-285750">
              <a:buFont typeface="Arial" panose="020B0604020202020204" pitchFamily="34" charset="0"/>
              <a:buChar char="•"/>
            </a:pPr>
            <a:endParaRPr lang="en-SG" dirty="0"/>
          </a:p>
          <a:p>
            <a:endParaRPr lang="en-SG" dirty="0"/>
          </a:p>
          <a:p>
            <a:endParaRPr lang="en-SG" dirty="0"/>
          </a:p>
        </p:txBody>
      </p:sp>
      <p:pic>
        <p:nvPicPr>
          <p:cNvPr id="6" name="Picture 5">
            <a:extLst>
              <a:ext uri="{FF2B5EF4-FFF2-40B4-BE49-F238E27FC236}">
                <a16:creationId xmlns:a16="http://schemas.microsoft.com/office/drawing/2014/main" id="{FAFDF9E4-68B6-4E4A-B168-56486D7ADD13}"/>
              </a:ext>
            </a:extLst>
          </p:cNvPr>
          <p:cNvPicPr>
            <a:picLocks noChangeAspect="1"/>
          </p:cNvPicPr>
          <p:nvPr/>
        </p:nvPicPr>
        <p:blipFill>
          <a:blip r:embed="rId4"/>
          <a:stretch>
            <a:fillRect/>
          </a:stretch>
        </p:blipFill>
        <p:spPr>
          <a:xfrm>
            <a:off x="0" y="4983162"/>
            <a:ext cx="5079093" cy="1614974"/>
          </a:xfrm>
          <a:prstGeom prst="rect">
            <a:avLst/>
          </a:prstGeom>
        </p:spPr>
      </p:pic>
    </p:spTree>
    <p:extLst>
      <p:ext uri="{BB962C8B-B14F-4D97-AF65-F5344CB8AC3E}">
        <p14:creationId xmlns:p14="http://schemas.microsoft.com/office/powerpoint/2010/main" val="29908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873E7B-1DD7-4A3C-B48A-A13A210F4871}"/>
              </a:ext>
            </a:extLst>
          </p:cNvPr>
          <p:cNvPicPr>
            <a:picLocks noChangeAspect="1"/>
          </p:cNvPicPr>
          <p:nvPr/>
        </p:nvPicPr>
        <p:blipFill>
          <a:blip r:embed="rId3"/>
          <a:stretch>
            <a:fillRect/>
          </a:stretch>
        </p:blipFill>
        <p:spPr>
          <a:xfrm>
            <a:off x="247650" y="1009649"/>
            <a:ext cx="8401050" cy="5659173"/>
          </a:xfrm>
          <a:prstGeom prst="rect">
            <a:avLst/>
          </a:prstGeom>
        </p:spPr>
      </p:pic>
      <p:sp>
        <p:nvSpPr>
          <p:cNvPr id="6" name="Title 1">
            <a:extLst>
              <a:ext uri="{FF2B5EF4-FFF2-40B4-BE49-F238E27FC236}">
                <a16:creationId xmlns:a16="http://schemas.microsoft.com/office/drawing/2014/main" id="{FA851864-24ED-45FB-83E0-899724A9343E}"/>
              </a:ext>
            </a:extLst>
          </p:cNvPr>
          <p:cNvSpPr>
            <a:spLocks noGrp="1"/>
          </p:cNvSpPr>
          <p:nvPr>
            <p:ph type="title"/>
          </p:nvPr>
        </p:nvSpPr>
        <p:spPr>
          <a:xfrm>
            <a:off x="-1655220" y="0"/>
            <a:ext cx="10058400" cy="1120839"/>
          </a:xfrm>
        </p:spPr>
        <p:txBody>
          <a:bodyPr>
            <a:normAutofit/>
          </a:bodyPr>
          <a:lstStyle/>
          <a:p>
            <a:pPr algn="ctr"/>
            <a:r>
              <a:rPr lang="en-SG" sz="4400" b="1" dirty="0">
                <a:solidFill>
                  <a:srgbClr val="0070C0"/>
                </a:solidFill>
              </a:rPr>
              <a:t>VISUALISING THE DATA</a:t>
            </a:r>
          </a:p>
        </p:txBody>
      </p:sp>
      <p:sp>
        <p:nvSpPr>
          <p:cNvPr id="7" name="TextBox 6">
            <a:extLst>
              <a:ext uri="{FF2B5EF4-FFF2-40B4-BE49-F238E27FC236}">
                <a16:creationId xmlns:a16="http://schemas.microsoft.com/office/drawing/2014/main" id="{8E3E89B4-FB74-4A3F-A0B5-E62601058385}"/>
              </a:ext>
            </a:extLst>
          </p:cNvPr>
          <p:cNvSpPr txBox="1"/>
          <p:nvPr/>
        </p:nvSpPr>
        <p:spPr>
          <a:xfrm>
            <a:off x="8696324" y="317123"/>
            <a:ext cx="3495675" cy="6186309"/>
          </a:xfrm>
          <a:prstGeom prst="rect">
            <a:avLst/>
          </a:prstGeom>
          <a:noFill/>
        </p:spPr>
        <p:txBody>
          <a:bodyPr wrap="square" rtlCol="0">
            <a:spAutoFit/>
          </a:bodyPr>
          <a:lstStyle/>
          <a:p>
            <a:r>
              <a:rPr lang="en-US" sz="1200" b="1" dirty="0"/>
              <a:t>We notice that some interesting positive correlations exist especially among stocks in the same sectors for example between </a:t>
            </a:r>
          </a:p>
          <a:p>
            <a:r>
              <a:rPr lang="en-US" sz="1200" b="1" dirty="0"/>
              <a:t>DBS and OCBC or UOB.</a:t>
            </a:r>
          </a:p>
          <a:p>
            <a:endParaRPr lang="en-US" sz="1200" b="1" dirty="0"/>
          </a:p>
          <a:p>
            <a:r>
              <a:rPr lang="en-US" sz="1200" b="1" dirty="0"/>
              <a:t>Some correlations do not make direct intuitive sense, for example Dairy Farm in the consumer sector is strongly negatively correlated with Keppel DC </a:t>
            </a:r>
            <a:r>
              <a:rPr lang="en-US" sz="1200" b="1" dirty="0" err="1"/>
              <a:t>Reit</a:t>
            </a:r>
            <a:r>
              <a:rPr lang="en-US" sz="1200" b="1" dirty="0"/>
              <a:t> which has data </a:t>
            </a:r>
            <a:r>
              <a:rPr lang="en-US" sz="1200" b="1" dirty="0" err="1"/>
              <a:t>centres</a:t>
            </a:r>
            <a:r>
              <a:rPr lang="en-US" sz="1200" b="1" dirty="0"/>
              <a:t> in its portfolios</a:t>
            </a:r>
          </a:p>
          <a:p>
            <a:endParaRPr lang="en-US" sz="1200" b="1" dirty="0"/>
          </a:p>
          <a:p>
            <a:r>
              <a:rPr lang="en-US" sz="1200" b="1" dirty="0"/>
              <a:t>Thus I think its is quite challenging to use correlations as one of our features in this study and will put it aside first, to consider later. </a:t>
            </a:r>
          </a:p>
          <a:p>
            <a:endParaRPr lang="en-US" sz="1200" b="1" dirty="0"/>
          </a:p>
          <a:p>
            <a:r>
              <a:rPr lang="en-US" sz="1200" b="1" dirty="0"/>
              <a:t>Financials - UOB, SGX, OCBC, DBS</a:t>
            </a:r>
          </a:p>
          <a:p>
            <a:endParaRPr lang="en-US" sz="1200" b="1" dirty="0"/>
          </a:p>
          <a:p>
            <a:r>
              <a:rPr lang="en-US" sz="1200" b="1" dirty="0"/>
              <a:t>Industrials - ST Engineering, SIA, SATS, Comfort, Keppel, Sembcorp Industrial, Jardine JMH, Jardine JMS, YZJ</a:t>
            </a:r>
          </a:p>
          <a:p>
            <a:endParaRPr lang="en-US" sz="1200" b="1" dirty="0"/>
          </a:p>
          <a:p>
            <a:r>
              <a:rPr lang="en-US" sz="1200" b="1" dirty="0"/>
              <a:t>Real Estate - </a:t>
            </a:r>
            <a:r>
              <a:rPr lang="en-US" sz="1200" b="1" dirty="0" err="1"/>
              <a:t>Capitaland</a:t>
            </a:r>
            <a:r>
              <a:rPr lang="en-US" sz="1200" b="1" dirty="0"/>
              <a:t>, UOL, </a:t>
            </a:r>
            <a:r>
              <a:rPr lang="en-US" sz="1200" b="1" dirty="0" err="1"/>
              <a:t>Ascendas</a:t>
            </a:r>
            <a:r>
              <a:rPr lang="en-US" sz="1200" b="1" dirty="0"/>
              <a:t> </a:t>
            </a:r>
            <a:r>
              <a:rPr lang="en-US" sz="1200" b="1" dirty="0" err="1"/>
              <a:t>Reit</a:t>
            </a:r>
            <a:r>
              <a:rPr lang="en-US" sz="1200" b="1" dirty="0"/>
              <a:t>, City Development, </a:t>
            </a:r>
            <a:r>
              <a:rPr lang="en-US" sz="1200" b="1" dirty="0" err="1"/>
              <a:t>HKLand</a:t>
            </a:r>
            <a:r>
              <a:rPr lang="en-US" sz="1200" b="1" dirty="0"/>
              <a:t>, Capita Integrated Comm, Keppel DC </a:t>
            </a:r>
            <a:r>
              <a:rPr lang="en-US" sz="1200" b="1" dirty="0" err="1"/>
              <a:t>Reit</a:t>
            </a:r>
            <a:r>
              <a:rPr lang="en-US" sz="1200" b="1" dirty="0"/>
              <a:t>, Frasers, </a:t>
            </a:r>
            <a:r>
              <a:rPr lang="en-US" sz="1200" b="1" dirty="0" err="1"/>
              <a:t>Mapletree</a:t>
            </a:r>
            <a:r>
              <a:rPr lang="en-US" sz="1200" b="1" dirty="0"/>
              <a:t> Comm, </a:t>
            </a:r>
            <a:r>
              <a:rPr lang="en-US" sz="1200" b="1" dirty="0" err="1"/>
              <a:t>Mapletree</a:t>
            </a:r>
            <a:r>
              <a:rPr lang="en-US" sz="1200" b="1" dirty="0"/>
              <a:t> Log, </a:t>
            </a:r>
            <a:r>
              <a:rPr lang="en-US" sz="1200" b="1" dirty="0" err="1"/>
              <a:t>Mapletree</a:t>
            </a:r>
            <a:r>
              <a:rPr lang="en-US" sz="1200" b="1" dirty="0"/>
              <a:t> Ind</a:t>
            </a:r>
          </a:p>
          <a:p>
            <a:endParaRPr lang="en-US" sz="1200" b="1" dirty="0"/>
          </a:p>
          <a:p>
            <a:r>
              <a:rPr lang="en-US" sz="1200" b="1" dirty="0"/>
              <a:t>Consumer - Dairy Farm, Jardine , Genting, Wilmar</a:t>
            </a:r>
          </a:p>
          <a:p>
            <a:endParaRPr lang="en-US" sz="1200" b="1" dirty="0"/>
          </a:p>
          <a:p>
            <a:r>
              <a:rPr lang="en-US" sz="1200" b="1" dirty="0"/>
              <a:t>IT/Communications - Singtel, Venture</a:t>
            </a:r>
          </a:p>
          <a:p>
            <a:endParaRPr lang="en-SG" sz="1200" b="1" dirty="0"/>
          </a:p>
        </p:txBody>
      </p:sp>
    </p:spTree>
    <p:extLst>
      <p:ext uri="{BB962C8B-B14F-4D97-AF65-F5344CB8AC3E}">
        <p14:creationId xmlns:p14="http://schemas.microsoft.com/office/powerpoint/2010/main" val="263208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776288" y="1120010"/>
            <a:ext cx="10639424" cy="4937576"/>
          </a:xfrm>
        </p:spPr>
        <p:txBody>
          <a:bodyPr>
            <a:normAutofit fontScale="92500" lnSpcReduction="20000"/>
          </a:bodyPr>
          <a:lstStyle/>
          <a:p>
            <a:endParaRPr lang="en-SG" sz="3600" dirty="0">
              <a:latin typeface="Bahnschrift Light Condensed" panose="020B0502040204020203" pitchFamily="34" charset="0"/>
            </a:endParaRPr>
          </a:p>
          <a:p>
            <a:r>
              <a:rPr lang="en-SG" sz="3600" dirty="0">
                <a:latin typeface="Bahnschrift Light Condensed" panose="020B0502040204020203" pitchFamily="34" charset="0"/>
              </a:rPr>
              <a:t>We will use supervised learning  =&gt; regression model to predict stock prices. The stocks are appended in a list and we can call any one out to run this analysis as the stock is not hardcoded.</a:t>
            </a:r>
          </a:p>
          <a:p>
            <a:r>
              <a:rPr lang="en-SG" sz="3600" dirty="0">
                <a:latin typeface="Bahnschrift Light Condensed" panose="020B0502040204020203" pitchFamily="34" charset="0"/>
              </a:rPr>
              <a:t>5 models/algorithms will be considered here – Linear Regression, Decision Tree, Random Forest, Support Vector and XG Boost </a:t>
            </a:r>
          </a:p>
          <a:p>
            <a:r>
              <a:rPr lang="en-SG" sz="3600" dirty="0">
                <a:latin typeface="Bahnschrift Light Condensed" panose="020B0502040204020203" pitchFamily="34" charset="0"/>
              </a:rPr>
              <a:t>Metrics used include RMSE, MAE, R2 and adjusted R2. Residuals plots are also used.</a:t>
            </a:r>
          </a:p>
          <a:p>
            <a:r>
              <a:rPr lang="en-SG" sz="3600" dirty="0">
                <a:latin typeface="Bahnschrift Light Condensed" panose="020B0502040204020203" pitchFamily="34" charset="0"/>
              </a:rPr>
              <a:t>Cross validation using K Folds Validation</a:t>
            </a:r>
          </a:p>
          <a:p>
            <a:r>
              <a:rPr lang="en-SG" sz="3600" dirty="0">
                <a:latin typeface="Bahnschrift Light Condensed" panose="020B0502040204020203" pitchFamily="34" charset="0"/>
              </a:rPr>
              <a:t>Hyperparameter tuning where applicable </a:t>
            </a:r>
          </a:p>
          <a:p>
            <a:r>
              <a:rPr lang="en-SG" sz="3600" dirty="0">
                <a:latin typeface="Bahnschrift Light Condensed" panose="020B0502040204020203" pitchFamily="34" charset="0"/>
              </a:rPr>
              <a:t>Checking predicted values versus true values</a:t>
            </a:r>
          </a:p>
          <a:p>
            <a:pPr marL="0" indent="0">
              <a:buNone/>
            </a:pPr>
            <a:endParaRPr lang="en-SG" sz="3600" dirty="0">
              <a:latin typeface="Bahnschrift Light Condensed" panose="020B0502040204020203" pitchFamily="34" charset="0"/>
            </a:endParaRPr>
          </a:p>
          <a:p>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2611374" y="96774"/>
            <a:ext cx="6969252" cy="1408176"/>
          </a:xfrm>
        </p:spPr>
        <p:txBody>
          <a:bodyPr/>
          <a:lstStyle/>
          <a:p>
            <a:r>
              <a:rPr lang="en-SG" dirty="0"/>
              <a:t>ALGORITHMS and MODELS</a:t>
            </a:r>
          </a:p>
        </p:txBody>
      </p:sp>
    </p:spTree>
    <p:extLst>
      <p:ext uri="{BB962C8B-B14F-4D97-AF65-F5344CB8AC3E}">
        <p14:creationId xmlns:p14="http://schemas.microsoft.com/office/powerpoint/2010/main" val="209270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70A29-AC4C-45E5-A895-46120E752256}"/>
              </a:ext>
            </a:extLst>
          </p:cNvPr>
          <p:cNvSpPr>
            <a:spLocks noGrp="1"/>
          </p:cNvSpPr>
          <p:nvPr>
            <p:ph idx="1"/>
          </p:nvPr>
        </p:nvSpPr>
        <p:spPr>
          <a:xfrm>
            <a:off x="628650" y="3134185"/>
            <a:ext cx="10382249" cy="3045043"/>
          </a:xfrm>
        </p:spPr>
        <p:txBody>
          <a:bodyPr>
            <a:normAutofit/>
          </a:bodyPr>
          <a:lstStyle/>
          <a:p>
            <a:pPr marL="0" indent="0">
              <a:buNone/>
            </a:pPr>
            <a:endParaRPr lang="en-SG" sz="5100" b="1" dirty="0"/>
          </a:p>
          <a:p>
            <a:pPr marL="0" indent="0">
              <a:buNone/>
            </a:pPr>
            <a:endParaRPr lang="en-SG" dirty="0"/>
          </a:p>
        </p:txBody>
      </p:sp>
      <p:sp>
        <p:nvSpPr>
          <p:cNvPr id="2" name="TextBox 1">
            <a:extLst>
              <a:ext uri="{FF2B5EF4-FFF2-40B4-BE49-F238E27FC236}">
                <a16:creationId xmlns:a16="http://schemas.microsoft.com/office/drawing/2014/main" id="{F3FD05D5-3EE4-477E-9471-B7EF02FA920A}"/>
              </a:ext>
            </a:extLst>
          </p:cNvPr>
          <p:cNvSpPr txBox="1"/>
          <p:nvPr/>
        </p:nvSpPr>
        <p:spPr>
          <a:xfrm>
            <a:off x="754602" y="248575"/>
            <a:ext cx="9969623" cy="369332"/>
          </a:xfrm>
          <a:prstGeom prst="rect">
            <a:avLst/>
          </a:prstGeom>
          <a:noFill/>
        </p:spPr>
        <p:txBody>
          <a:bodyPr wrap="square" rtlCol="0">
            <a:spAutoFit/>
          </a:bodyPr>
          <a:lstStyle/>
          <a:p>
            <a:r>
              <a:rPr lang="en-SG" dirty="0"/>
              <a:t> </a:t>
            </a:r>
          </a:p>
        </p:txBody>
      </p:sp>
      <p:sp>
        <p:nvSpPr>
          <p:cNvPr id="4" name="Rectangle 3">
            <a:extLst>
              <a:ext uri="{FF2B5EF4-FFF2-40B4-BE49-F238E27FC236}">
                <a16:creationId xmlns:a16="http://schemas.microsoft.com/office/drawing/2014/main" id="{20D4F80B-5132-4B7C-94C0-5F144AF6D141}"/>
              </a:ext>
            </a:extLst>
          </p:cNvPr>
          <p:cNvSpPr/>
          <p:nvPr/>
        </p:nvSpPr>
        <p:spPr>
          <a:xfrm>
            <a:off x="2040947" y="68898"/>
            <a:ext cx="7959230"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LINEAR REGRESSION </a:t>
            </a:r>
          </a:p>
        </p:txBody>
      </p:sp>
      <p:sp>
        <p:nvSpPr>
          <p:cNvPr id="5" name="TextBox 4">
            <a:extLst>
              <a:ext uri="{FF2B5EF4-FFF2-40B4-BE49-F238E27FC236}">
                <a16:creationId xmlns:a16="http://schemas.microsoft.com/office/drawing/2014/main" id="{F13C354D-D2EC-401E-9F1B-BC830493542F}"/>
              </a:ext>
            </a:extLst>
          </p:cNvPr>
          <p:cNvSpPr txBox="1"/>
          <p:nvPr/>
        </p:nvSpPr>
        <p:spPr>
          <a:xfrm>
            <a:off x="177554" y="1171905"/>
            <a:ext cx="6249880" cy="3693319"/>
          </a:xfrm>
          <a:prstGeom prst="rect">
            <a:avLst/>
          </a:prstGeom>
          <a:noFill/>
        </p:spPr>
        <p:txBody>
          <a:bodyPr wrap="square" rtlCol="0">
            <a:spAutoFit/>
          </a:bodyPr>
          <a:lstStyle/>
          <a:p>
            <a:r>
              <a:rPr lang="en-US" dirty="0">
                <a:solidFill>
                  <a:srgbClr val="2A3586"/>
                </a:solidFill>
              </a:rPr>
              <a:t>A statistical model that is used to determine the relationship between one dependent variable</a:t>
            </a:r>
          </a:p>
          <a:p>
            <a:r>
              <a:rPr lang="en-US" dirty="0">
                <a:solidFill>
                  <a:srgbClr val="2A3586"/>
                </a:solidFill>
              </a:rPr>
              <a:t>Y and a series of other independent variable/variables (</a:t>
            </a:r>
            <a:r>
              <a:rPr lang="en-US" dirty="0" err="1">
                <a:solidFill>
                  <a:srgbClr val="2A3586"/>
                </a:solidFill>
              </a:rPr>
              <a:t>ie</a:t>
            </a:r>
            <a:r>
              <a:rPr lang="en-US" dirty="0">
                <a:solidFill>
                  <a:srgbClr val="2A3586"/>
                </a:solidFill>
              </a:rPr>
              <a:t> multivariate regression)</a:t>
            </a:r>
          </a:p>
          <a:p>
            <a:endParaRPr lang="en-US" dirty="0">
              <a:solidFill>
                <a:srgbClr val="2A3586"/>
              </a:solidFill>
            </a:endParaRPr>
          </a:p>
          <a:p>
            <a:r>
              <a:rPr lang="en-US" dirty="0">
                <a:solidFill>
                  <a:srgbClr val="2A3586"/>
                </a:solidFill>
              </a:rPr>
              <a:t>Objective: To obtain a line that best fits the data points where </a:t>
            </a:r>
            <a:r>
              <a:rPr lang="en-US" sz="1800" i="0" u="none" strike="noStrike" baseline="0" dirty="0">
                <a:solidFill>
                  <a:srgbClr val="2A3586"/>
                </a:solidFill>
                <a:latin typeface="Roboto" panose="02000000000000000000" pitchFamily="2" charset="0"/>
              </a:rPr>
              <a:t>total prediction error (for all data points) are as small as possible. </a:t>
            </a:r>
          </a:p>
          <a:p>
            <a:endParaRPr lang="en-US" sz="1800" i="0" u="none" strike="noStrike" baseline="0" dirty="0">
              <a:solidFill>
                <a:srgbClr val="2A3586"/>
              </a:solidFill>
              <a:latin typeface="Roboto" panose="02000000000000000000" pitchFamily="2" charset="0"/>
            </a:endParaRPr>
          </a:p>
          <a:p>
            <a:r>
              <a:rPr lang="en-US" sz="1800" i="0" u="none" strike="noStrike" baseline="0" dirty="0">
                <a:solidFill>
                  <a:srgbClr val="2A3586"/>
                </a:solidFill>
                <a:latin typeface="Roboto" panose="02000000000000000000" pitchFamily="2" charset="0"/>
              </a:rPr>
              <a:t>The Ordinary Least Squares (OLS) method seeks to minimize the sum of the squared residuals.</a:t>
            </a:r>
          </a:p>
          <a:p>
            <a:endParaRPr lang="en-US" sz="1800" i="0" u="none" strike="noStrike" baseline="0" dirty="0">
              <a:solidFill>
                <a:srgbClr val="2A3586"/>
              </a:solidFill>
              <a:latin typeface="Roboto" panose="02000000000000000000" pitchFamily="2" charset="0"/>
            </a:endParaRPr>
          </a:p>
          <a:p>
            <a:endParaRPr lang="en-SG" dirty="0"/>
          </a:p>
        </p:txBody>
      </p:sp>
      <p:pic>
        <p:nvPicPr>
          <p:cNvPr id="9" name="Picture 8">
            <a:extLst>
              <a:ext uri="{FF2B5EF4-FFF2-40B4-BE49-F238E27FC236}">
                <a16:creationId xmlns:a16="http://schemas.microsoft.com/office/drawing/2014/main" id="{1DD98A99-B165-480A-B5E0-BD8FAF16108F}"/>
              </a:ext>
            </a:extLst>
          </p:cNvPr>
          <p:cNvPicPr>
            <a:picLocks noChangeAspect="1"/>
          </p:cNvPicPr>
          <p:nvPr/>
        </p:nvPicPr>
        <p:blipFill>
          <a:blip r:embed="rId3"/>
          <a:stretch>
            <a:fillRect/>
          </a:stretch>
        </p:blipFill>
        <p:spPr>
          <a:xfrm>
            <a:off x="7110326" y="3361098"/>
            <a:ext cx="4827417" cy="3360102"/>
          </a:xfrm>
          <a:prstGeom prst="rect">
            <a:avLst/>
          </a:prstGeom>
        </p:spPr>
      </p:pic>
      <p:sp>
        <p:nvSpPr>
          <p:cNvPr id="19" name="TextBox 18">
            <a:extLst>
              <a:ext uri="{FF2B5EF4-FFF2-40B4-BE49-F238E27FC236}">
                <a16:creationId xmlns:a16="http://schemas.microsoft.com/office/drawing/2014/main" id="{5CE9E0AF-EA61-41E9-AB9D-FA83059D7F3C}"/>
              </a:ext>
            </a:extLst>
          </p:cNvPr>
          <p:cNvSpPr txBox="1"/>
          <p:nvPr/>
        </p:nvSpPr>
        <p:spPr>
          <a:xfrm>
            <a:off x="6900682" y="1047544"/>
            <a:ext cx="4969794" cy="2031325"/>
          </a:xfrm>
          <a:prstGeom prst="rect">
            <a:avLst/>
          </a:prstGeom>
          <a:noFill/>
        </p:spPr>
        <p:txBody>
          <a:bodyPr wrap="square">
            <a:spAutoFit/>
          </a:bodyPr>
          <a:lstStyle/>
          <a:p>
            <a:r>
              <a:rPr lang="en-US" dirty="0"/>
              <a:t>A simple relation for linear regression is:</a:t>
            </a:r>
          </a:p>
          <a:p>
            <a:endParaRPr lang="en-US" dirty="0"/>
          </a:p>
          <a:p>
            <a:r>
              <a:rPr lang="en-US" dirty="0"/>
              <a:t>Y ≈ β0 + β1X1 + β2X2 + …+ β</a:t>
            </a:r>
            <a:r>
              <a:rPr lang="en-US" dirty="0" err="1"/>
              <a:t>pXp</a:t>
            </a:r>
            <a:endParaRPr lang="en-US" dirty="0"/>
          </a:p>
          <a:p>
            <a:endParaRPr lang="en-US" dirty="0"/>
          </a:p>
          <a:p>
            <a:r>
              <a:rPr lang="en-US" dirty="0"/>
              <a:t>Here Y represents the independent variable and β represents the coefficient estimates for different variables or predictors(X).</a:t>
            </a:r>
          </a:p>
        </p:txBody>
      </p:sp>
      <p:pic>
        <p:nvPicPr>
          <p:cNvPr id="17" name="Picture 16">
            <a:extLst>
              <a:ext uri="{FF2B5EF4-FFF2-40B4-BE49-F238E27FC236}">
                <a16:creationId xmlns:a16="http://schemas.microsoft.com/office/drawing/2014/main" id="{CDD756CF-73D2-444B-92F9-4195B130ED2E}"/>
              </a:ext>
            </a:extLst>
          </p:cNvPr>
          <p:cNvPicPr>
            <a:picLocks noChangeAspect="1"/>
          </p:cNvPicPr>
          <p:nvPr/>
        </p:nvPicPr>
        <p:blipFill>
          <a:blip r:embed="rId4"/>
          <a:stretch>
            <a:fillRect/>
          </a:stretch>
        </p:blipFill>
        <p:spPr>
          <a:xfrm>
            <a:off x="1238425" y="4745142"/>
            <a:ext cx="3335321" cy="1158507"/>
          </a:xfrm>
          <a:prstGeom prst="rect">
            <a:avLst/>
          </a:prstGeom>
        </p:spPr>
      </p:pic>
    </p:spTree>
    <p:extLst>
      <p:ext uri="{BB962C8B-B14F-4D97-AF65-F5344CB8AC3E}">
        <p14:creationId xmlns:p14="http://schemas.microsoft.com/office/powerpoint/2010/main" val="243947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204787" y="439674"/>
            <a:ext cx="9353549" cy="808101"/>
          </a:xfrm>
        </p:spPr>
        <p:txBody>
          <a:bodyPr>
            <a:normAutofit fontScale="90000"/>
          </a:bodyPr>
          <a:lstStyle/>
          <a:p>
            <a:r>
              <a:rPr lang="en-US" dirty="0"/>
              <a:t>LIMITATIONS OF LINEAR REGRESSION</a:t>
            </a:r>
            <a:endParaRPr lang="en-SG" dirty="0"/>
          </a:p>
        </p:txBody>
      </p:sp>
      <p:sp>
        <p:nvSpPr>
          <p:cNvPr id="6" name="TextBox 5">
            <a:extLst>
              <a:ext uri="{FF2B5EF4-FFF2-40B4-BE49-F238E27FC236}">
                <a16:creationId xmlns:a16="http://schemas.microsoft.com/office/drawing/2014/main" id="{3AE8BC2C-BFC3-48F5-89F5-75DC09E0A0B9}"/>
              </a:ext>
            </a:extLst>
          </p:cNvPr>
          <p:cNvSpPr txBox="1"/>
          <p:nvPr/>
        </p:nvSpPr>
        <p:spPr>
          <a:xfrm>
            <a:off x="142643" y="1679751"/>
            <a:ext cx="11782425" cy="4832092"/>
          </a:xfrm>
          <a:prstGeom prst="rect">
            <a:avLst/>
          </a:prstGeom>
          <a:noFill/>
        </p:spPr>
        <p:txBody>
          <a:bodyPr wrap="square" rtlCol="0">
            <a:spAutoFit/>
          </a:bodyPr>
          <a:lstStyle/>
          <a:p>
            <a:endParaRPr lang="en-US" dirty="0"/>
          </a:p>
          <a:p>
            <a:r>
              <a:rPr lang="en-US" dirty="0"/>
              <a:t>A)</a:t>
            </a:r>
            <a:r>
              <a:rPr lang="en-US" sz="2000" dirty="0">
                <a:solidFill>
                  <a:srgbClr val="0070C0"/>
                </a:solidFill>
              </a:rPr>
              <a:t>  </a:t>
            </a:r>
            <a:r>
              <a:rPr lang="en-US" sz="2000" b="1" dirty="0">
                <a:solidFill>
                  <a:srgbClr val="002060"/>
                </a:solidFill>
              </a:rPr>
              <a:t>Multicollinearity</a:t>
            </a:r>
            <a:r>
              <a:rPr lang="en-US" sz="2000" b="1" dirty="0">
                <a:solidFill>
                  <a:srgbClr val="0070C0"/>
                </a:solidFill>
              </a:rPr>
              <a:t> </a:t>
            </a:r>
            <a:r>
              <a:rPr lang="en-US" dirty="0"/>
              <a:t>- refers to the extent independent variables (predictors or features) in a regression model are correlated to each other.</a:t>
            </a:r>
          </a:p>
          <a:p>
            <a:endParaRPr lang="en-US" dirty="0"/>
          </a:p>
          <a:p>
            <a:r>
              <a:rPr lang="en-US" dirty="0"/>
              <a:t>Multicollinearity can result in </a:t>
            </a:r>
            <a:r>
              <a:rPr lang="en-US" b="1" u="sng" dirty="0"/>
              <a:t>several problems</a:t>
            </a:r>
            <a:r>
              <a:rPr lang="en-US" dirty="0"/>
              <a:t>:</a:t>
            </a:r>
          </a:p>
          <a:p>
            <a:endParaRPr lang="en-US" dirty="0"/>
          </a:p>
          <a:p>
            <a:r>
              <a:rPr lang="en-US" dirty="0" err="1"/>
              <a:t>i</a:t>
            </a:r>
            <a:r>
              <a:rPr lang="en-US" dirty="0"/>
              <a:t>.  The partial regression coefficients may not be estimated precisely.  The standard errors are likely to be high.</a:t>
            </a:r>
          </a:p>
          <a:p>
            <a:endParaRPr lang="en-US" dirty="0"/>
          </a:p>
          <a:p>
            <a:r>
              <a:rPr lang="en-US" dirty="0"/>
              <a:t>ii.  It becomes unreliable when assessing the relative importance of the independent variables in explaining the variation in the dependent variable.</a:t>
            </a:r>
          </a:p>
          <a:p>
            <a:endParaRPr lang="en-US" dirty="0"/>
          </a:p>
          <a:p>
            <a:r>
              <a:rPr lang="en-US" dirty="0"/>
              <a:t>iii.  Highly correlated variables will cause ‘double effect’ on the model which does not reflect reality.</a:t>
            </a:r>
          </a:p>
          <a:p>
            <a:endParaRPr lang="en-US" dirty="0"/>
          </a:p>
          <a:p>
            <a:endParaRPr lang="en-US" dirty="0"/>
          </a:p>
          <a:p>
            <a:pPr marL="342900" indent="-342900">
              <a:buAutoNum type="alphaUcParenR" startAt="2"/>
            </a:pPr>
            <a:r>
              <a:rPr lang="en-US" dirty="0"/>
              <a:t>When the number of independent variables is larger than the number of observations. When this happens, the OLS estimates are not valid mainly because there are infinite solutions to our estimators.</a:t>
            </a:r>
          </a:p>
          <a:p>
            <a:pPr marL="342900" indent="-342900">
              <a:buAutoNum type="alphaUcParenR" startAt="2"/>
            </a:pPr>
            <a:endParaRPr lang="en-SG" dirty="0"/>
          </a:p>
        </p:txBody>
      </p:sp>
      <p:pic>
        <p:nvPicPr>
          <p:cNvPr id="8" name="Picture 7">
            <a:extLst>
              <a:ext uri="{FF2B5EF4-FFF2-40B4-BE49-F238E27FC236}">
                <a16:creationId xmlns:a16="http://schemas.microsoft.com/office/drawing/2014/main" id="{65B86964-7366-438B-94E8-04C5E591C629}"/>
              </a:ext>
            </a:extLst>
          </p:cNvPr>
          <p:cNvPicPr>
            <a:picLocks noChangeAspect="1"/>
          </p:cNvPicPr>
          <p:nvPr/>
        </p:nvPicPr>
        <p:blipFill>
          <a:blip r:embed="rId3"/>
          <a:stretch>
            <a:fillRect/>
          </a:stretch>
        </p:blipFill>
        <p:spPr>
          <a:xfrm>
            <a:off x="9232776" y="67946"/>
            <a:ext cx="2041864" cy="1855432"/>
          </a:xfrm>
          <a:prstGeom prst="rect">
            <a:avLst/>
          </a:prstGeom>
        </p:spPr>
      </p:pic>
    </p:spTree>
    <p:extLst>
      <p:ext uri="{BB962C8B-B14F-4D97-AF65-F5344CB8AC3E}">
        <p14:creationId xmlns:p14="http://schemas.microsoft.com/office/powerpoint/2010/main" val="326140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E8BC2C-BFC3-48F5-89F5-75DC09E0A0B9}"/>
              </a:ext>
            </a:extLst>
          </p:cNvPr>
          <p:cNvSpPr txBox="1"/>
          <p:nvPr/>
        </p:nvSpPr>
        <p:spPr>
          <a:xfrm>
            <a:off x="324428" y="12680"/>
            <a:ext cx="11543144" cy="3416320"/>
          </a:xfrm>
          <a:prstGeom prst="rect">
            <a:avLst/>
          </a:prstGeom>
          <a:noFill/>
        </p:spPr>
        <p:txBody>
          <a:bodyPr wrap="square" rtlCol="0">
            <a:spAutoFit/>
          </a:bodyPr>
          <a:lstStyle/>
          <a:p>
            <a:pPr marL="342900" indent="-342900">
              <a:buAutoNum type="alphaUcParenR" startAt="2"/>
            </a:pPr>
            <a:endParaRPr lang="en-US" sz="2400" dirty="0">
              <a:latin typeface="Arial Rounded MT Bold" panose="020F0704030504030204" pitchFamily="34" charset="0"/>
            </a:endParaRPr>
          </a:p>
          <a:p>
            <a:pPr algn="l"/>
            <a:r>
              <a:rPr lang="en-US" sz="2400" b="1" i="0" dirty="0">
                <a:solidFill>
                  <a:srgbClr val="000000"/>
                </a:solidFill>
                <a:effectLst/>
                <a:latin typeface="Arial Rounded MT Bold" panose="020F0704030504030204" pitchFamily="34" charset="0"/>
              </a:rPr>
              <a:t>OVERFITTING AND REGULARISATION</a:t>
            </a:r>
          </a:p>
          <a:p>
            <a:pPr algn="l"/>
            <a:endParaRPr lang="en-US" sz="2400" b="1" i="0" dirty="0">
              <a:solidFill>
                <a:srgbClr val="000000"/>
              </a:solidFill>
              <a:effectLst/>
            </a:endParaRPr>
          </a:p>
          <a:p>
            <a:pPr algn="l"/>
            <a:r>
              <a:rPr lang="en-US" b="0" i="0" dirty="0">
                <a:solidFill>
                  <a:srgbClr val="000000"/>
                </a:solidFill>
                <a:effectLst/>
              </a:rPr>
              <a:t>Overfitting is a modeling error that occurs when a function or model is too closely fitting the training set.</a:t>
            </a:r>
          </a:p>
          <a:p>
            <a:pPr algn="l"/>
            <a:endParaRPr lang="en-US" b="0" i="0" dirty="0">
              <a:solidFill>
                <a:srgbClr val="000000"/>
              </a:solidFill>
              <a:effectLst/>
            </a:endParaRPr>
          </a:p>
          <a:p>
            <a:pPr algn="l"/>
            <a:r>
              <a:rPr lang="en-US" b="0" i="0" dirty="0">
                <a:solidFill>
                  <a:srgbClr val="000000"/>
                </a:solidFill>
                <a:effectLst/>
              </a:rPr>
              <a:t>Overfitting the model generally takes the form of making an overly complex model to explain model behavior in the data under study. The model will have a low accuracy if it is overfitting.</a:t>
            </a:r>
          </a:p>
          <a:p>
            <a:pPr algn="l"/>
            <a:endParaRPr lang="en-US" b="0" i="0" dirty="0">
              <a:solidFill>
                <a:srgbClr val="000000"/>
              </a:solidFill>
              <a:effectLst/>
            </a:endParaRPr>
          </a:p>
          <a:p>
            <a:pPr algn="l"/>
            <a:r>
              <a:rPr lang="en-US" b="0" i="0" dirty="0">
                <a:solidFill>
                  <a:srgbClr val="000000"/>
                </a:solidFill>
                <a:effectLst/>
              </a:rPr>
              <a:t>Regularization helps to address overfitting by shrinking the coefficient estimates towards zero. We use ridge regression, lasso regression and </a:t>
            </a:r>
            <a:r>
              <a:rPr lang="en-US" b="0" i="0" dirty="0" err="1">
                <a:solidFill>
                  <a:srgbClr val="000000"/>
                </a:solidFill>
                <a:effectLst/>
              </a:rPr>
              <a:t>elas</a:t>
            </a:r>
            <a:endParaRPr lang="en-US" b="0" i="0" dirty="0">
              <a:solidFill>
                <a:srgbClr val="000000"/>
              </a:solidFill>
              <a:effectLst/>
            </a:endParaRPr>
          </a:p>
          <a:p>
            <a:pPr algn="l"/>
            <a:endParaRPr lang="en-US" dirty="0">
              <a:solidFill>
                <a:srgbClr val="000000"/>
              </a:solidFill>
            </a:endParaRPr>
          </a:p>
        </p:txBody>
      </p:sp>
      <p:sp>
        <p:nvSpPr>
          <p:cNvPr id="4" name="TextBox 3">
            <a:extLst>
              <a:ext uri="{FF2B5EF4-FFF2-40B4-BE49-F238E27FC236}">
                <a16:creationId xmlns:a16="http://schemas.microsoft.com/office/drawing/2014/main" id="{E1B384C8-739F-4E57-93DA-E566703580FB}"/>
              </a:ext>
            </a:extLst>
          </p:cNvPr>
          <p:cNvSpPr txBox="1"/>
          <p:nvPr/>
        </p:nvSpPr>
        <p:spPr>
          <a:xfrm>
            <a:off x="222507" y="3429000"/>
            <a:ext cx="5059707" cy="4339650"/>
          </a:xfrm>
          <a:prstGeom prst="rect">
            <a:avLst/>
          </a:prstGeom>
          <a:noFill/>
        </p:spPr>
        <p:txBody>
          <a:bodyPr wrap="square" rtlCol="0">
            <a:spAutoFit/>
          </a:bodyPr>
          <a:lstStyle/>
          <a:p>
            <a:r>
              <a:rPr lang="en-US" sz="2400" b="1" dirty="0">
                <a:solidFill>
                  <a:srgbClr val="293047"/>
                </a:solidFill>
              </a:rPr>
              <a:t>HETEROSCEDASTICITY</a:t>
            </a:r>
            <a:r>
              <a:rPr lang="en-US" b="1" dirty="0">
                <a:solidFill>
                  <a:srgbClr val="293047"/>
                </a:solidFill>
              </a:rPr>
              <a:t> </a:t>
            </a:r>
            <a:r>
              <a:rPr lang="en-US" b="1" i="0" dirty="0">
                <a:solidFill>
                  <a:srgbClr val="293047"/>
                </a:solidFill>
                <a:effectLst/>
              </a:rPr>
              <a:t> </a:t>
            </a:r>
            <a:r>
              <a:rPr lang="en-US" i="0" dirty="0">
                <a:solidFill>
                  <a:srgbClr val="293047"/>
                </a:solidFill>
                <a:effectLst/>
              </a:rPr>
              <a:t>is where the variability </a:t>
            </a:r>
            <a:r>
              <a:rPr lang="en-US" b="0" i="0" dirty="0">
                <a:solidFill>
                  <a:srgbClr val="293047"/>
                </a:solidFill>
                <a:effectLst/>
              </a:rPr>
              <a:t>of a variable is unequal across the range of values of a second variable that predicts it.</a:t>
            </a:r>
          </a:p>
          <a:p>
            <a:endParaRPr lang="en-US" b="0" i="0" dirty="0">
              <a:solidFill>
                <a:srgbClr val="293047"/>
              </a:solidFill>
              <a:effectLst/>
            </a:endParaRPr>
          </a:p>
          <a:p>
            <a:r>
              <a:rPr lang="en-US" dirty="0">
                <a:solidFill>
                  <a:srgbClr val="293047"/>
                </a:solidFill>
              </a:rPr>
              <a:t>A scatterplot of these variables will often create a cone-like shape, as the scatter (or variability) of the dependent variable widens or narrows as the value of the independent variable increases. </a:t>
            </a:r>
          </a:p>
          <a:p>
            <a:endParaRPr lang="en-US" dirty="0">
              <a:solidFill>
                <a:srgbClr val="293047"/>
              </a:solidFill>
              <a:latin typeface="minerva-modern"/>
            </a:endParaRPr>
          </a:p>
          <a:p>
            <a:endParaRPr lang="en-US" dirty="0">
              <a:solidFill>
                <a:srgbClr val="293047"/>
              </a:solidFill>
              <a:latin typeface="minerva-modern"/>
            </a:endParaRPr>
          </a:p>
          <a:p>
            <a:endParaRPr lang="en-US" dirty="0">
              <a:solidFill>
                <a:srgbClr val="293047"/>
              </a:solidFill>
              <a:latin typeface="minerva-modern"/>
            </a:endParaRPr>
          </a:p>
          <a:p>
            <a:endParaRPr lang="en-US" dirty="0">
              <a:solidFill>
                <a:srgbClr val="293047"/>
              </a:solidFill>
              <a:latin typeface="minerva-modern"/>
            </a:endParaRPr>
          </a:p>
          <a:p>
            <a:endParaRPr lang="en-SG" dirty="0"/>
          </a:p>
        </p:txBody>
      </p:sp>
      <p:pic>
        <p:nvPicPr>
          <p:cNvPr id="3076" name="Picture 4" descr="Are the model residuals well-behaved (homoscedasticity)? - Cross Validated">
            <a:extLst>
              <a:ext uri="{FF2B5EF4-FFF2-40B4-BE49-F238E27FC236}">
                <a16:creationId xmlns:a16="http://schemas.microsoft.com/office/drawing/2014/main" id="{8550F3AA-65E8-4BB2-80CB-3BD42096A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412" y="3329126"/>
            <a:ext cx="6905588" cy="3222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68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TM10001103[[fn=Headlines]]</Template>
  <TotalTime>915</TotalTime>
  <Words>2125</Words>
  <Application>Microsoft Office PowerPoint</Application>
  <PresentationFormat>Widescreen</PresentationFormat>
  <Paragraphs>202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Rounded MT Bold</vt:lpstr>
      <vt:lpstr>Bahnschrift Light Condensed</vt:lpstr>
      <vt:lpstr>Helvetica Neue</vt:lpstr>
      <vt:lpstr>minerva-modern</vt:lpstr>
      <vt:lpstr>Roboto</vt:lpstr>
      <vt:lpstr>Rockwell</vt:lpstr>
      <vt:lpstr>Rockwell Condensed</vt:lpstr>
      <vt:lpstr>Wingdings</vt:lpstr>
      <vt:lpstr>Wood Type</vt:lpstr>
      <vt:lpstr>PowerPoint Presentation</vt:lpstr>
      <vt:lpstr>PROBLEM STATEMENT</vt:lpstr>
      <vt:lpstr>PowerPoint Presentation</vt:lpstr>
      <vt:lpstr>DaTA SET</vt:lpstr>
      <vt:lpstr>VISUALISING THE DATA</vt:lpstr>
      <vt:lpstr>ALGORITHMS and MODELS</vt:lpstr>
      <vt:lpstr>PowerPoint Presentation</vt:lpstr>
      <vt:lpstr>LIMITATIONS OF LINEAR REGRESSION</vt:lpstr>
      <vt:lpstr>PowerPoint Presentation</vt:lpstr>
      <vt:lpstr>Features ENGINEERING</vt:lpstr>
      <vt:lpstr>PowerPoint Presentation</vt:lpstr>
      <vt:lpstr>PowerPoint Presentation</vt:lpstr>
      <vt:lpstr>Metrics </vt:lpstr>
      <vt:lpstr>RESIDUAL PLOTS</vt:lpstr>
      <vt:lpstr>Regularisation</vt:lpstr>
      <vt:lpstr>Predicted VS TRUE VALUES</vt:lpstr>
      <vt:lpstr>Validation of DATA </vt:lpstr>
      <vt:lpstr>Hyperparameter tuning</vt:lpstr>
      <vt:lpstr>HYPERPARAMETER TUNING RESULTS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dc:creator>
  <cp:lastModifiedBy>Stella Tan</cp:lastModifiedBy>
  <cp:revision>71</cp:revision>
  <dcterms:created xsi:type="dcterms:W3CDTF">2021-04-13T12:33:50Z</dcterms:created>
  <dcterms:modified xsi:type="dcterms:W3CDTF">2021-05-15T15:29:29Z</dcterms:modified>
</cp:coreProperties>
</file>