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0" r:id="rId5"/>
    <p:sldId id="268" r:id="rId6"/>
    <p:sldId id="26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75" d="100"/>
          <a:sy n="75" d="100"/>
        </p:scale>
        <p:origin x="525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A39B7-C7B7-41FC-95CE-8CA9EFD0748D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0905F-184C-48BF-A747-6A877D1912E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69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905F-184C-48BF-A747-6A877D1912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3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905F-184C-48BF-A747-6A877D1912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51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905F-184C-48BF-A747-6A877D1912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29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0905F-184C-48BF-A747-6A877D1912E6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3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D3F44-5E2F-D84E-A165-5F382731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D288D-8088-874B-8277-C3421F1F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DE07D-2312-FD46-9DEC-862544DC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D27B5-A7D7-FC48-91D6-CCE85E7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4EE7-C025-1141-84EB-7D959B1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40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9CB80-815E-8C4C-9B39-52622D8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5A5B60-0022-1D47-9490-ECE453AF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B09E-DA00-2D4C-B570-FC4E1059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01006B-DC63-784D-87B1-078E0D3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9256-35A7-CA48-A3FB-F17E5CA2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9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569B7F-066B-5A46-A0D6-AF692D1B7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3401B-5A82-554C-B0BC-1A311019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A9AA4-7132-694D-8079-0D9B82B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AA02CB-F2EE-3C43-BADA-F1FEEF9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7D01B-FFCC-1743-BC61-2E5ECD40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6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B8314-F734-C144-ACA9-BF35819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7ED10-8597-B045-84AE-608DC09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9C1A84-3871-D14F-A917-53712AAA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71623-18DE-D243-AB0A-2E501AF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E4D7A-E573-304E-A1FF-8B01DCD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56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B49A-6517-E44C-AC6E-6AEC2095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A7406-2C86-3B40-A81F-ECE33B70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60D2B-434F-9D4F-973A-9E4EF8F7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369CC-37FF-8149-9ECF-3B1F658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6C08C-1068-4747-AC80-A8864B8E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56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A7216-98DE-A84C-9100-A4634C7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BC02-F1A5-0548-A5C4-FFFA7245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B2E087-B79D-8A48-8B1A-28B4F7F9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0B0B82-272C-0E44-AB31-43DA423C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A29B27-DB0D-C148-84CB-0D4AAE4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74B0C8-E301-7442-B492-ECF58AD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2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6C87A-F899-CC4F-B858-3CA02970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0AE9BA-112B-D54F-B35E-9371437A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6737F-DFA1-2142-A7B8-2B179EFF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498502-C50B-6441-AFA6-99299666C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D9C62-5A95-CD4C-90DD-30E610F3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0DF052-BD6F-6845-811D-487D5E5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CB5087-7439-9540-BD41-00729125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D47B33-26A1-3041-B753-D7A0AB5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51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ACF9B-2EAC-184B-9CE6-6C7E4DC1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28663B-0819-B84F-8FC2-68D362BE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8594D-FFF9-A74D-A6EF-7212844A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E99AF6-41E3-7A42-B51C-0AD32996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07D7FB-409D-9646-ADA1-DDFD4AD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C36D9F-D005-4E48-BBCF-099F18C8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D451BD-16E7-2840-AB0B-6D4A42C3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36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C4D0E-4CF6-3646-BDDA-59D56984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71FC9-F25E-5A41-8174-DF7B198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456B24-206B-6B42-A3AA-57FD9B4F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3D706-731D-7A42-8EAA-79D7403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6BE1E-363A-BE4F-B684-C20A701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681ED-6705-1742-BE18-E9F2E03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F5841-9E50-0D4B-8C20-A1900CCD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A5CE4-ABB0-A248-B3A3-D1DB4B56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031F2F-EBAF-554C-9F11-D026BAC7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E321B5-2B02-5640-B208-753C1DAD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88AA20-29F4-7140-9100-6CF6FCB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3A72F5-6D0B-0C4F-9E15-76A8DA3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90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A19B36-1716-634F-9D68-CE5346F4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7B19A-D2B7-0549-B836-712F4273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5E2964-2816-B542-87A5-5EB108EC7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E12-1A14-8344-9316-66086320E489}" type="datetimeFigureOut">
              <a:rPr lang="it-IT" smtClean="0"/>
              <a:t>28/06/2020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261690-9090-9449-99F1-0DC8C749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E77452-E2A5-C84B-8AB8-DD3F8A6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A99-2EBB-8A49-A0E9-2A7769092A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1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3D0494-4B78-A548-B7FD-5C28A8CF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t-IT" sz="3600" b="1" dirty="0">
                <a:solidFill>
                  <a:srgbClr val="080808"/>
                </a:solidFill>
              </a:rPr>
              <a:t>Cloud Computing 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CE895F-5A6A-444E-852F-4708C80A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it-IT" sz="1900" dirty="0">
                <a:solidFill>
                  <a:srgbClr val="080808"/>
                </a:solidFill>
              </a:rPr>
              <a:t>Alessandro Madonna, Francesco </a:t>
            </a:r>
            <a:r>
              <a:rPr lang="it-IT" sz="1900" dirty="0" err="1">
                <a:solidFill>
                  <a:srgbClr val="080808"/>
                </a:solidFill>
              </a:rPr>
              <a:t>Ronchieri</a:t>
            </a:r>
            <a:r>
              <a:rPr lang="it-IT" sz="1900" dirty="0">
                <a:solidFill>
                  <a:srgbClr val="080808"/>
                </a:solidFill>
              </a:rPr>
              <a:t>, Andrea Klaus </a:t>
            </a:r>
            <a:r>
              <a:rPr lang="it-IT" sz="1900" dirty="0" err="1">
                <a:solidFill>
                  <a:srgbClr val="080808"/>
                </a:solidFill>
              </a:rPr>
              <a:t>Tubak</a:t>
            </a:r>
            <a:r>
              <a:rPr lang="it-IT" sz="1900" dirty="0">
                <a:solidFill>
                  <a:srgbClr val="080808"/>
                </a:solidFill>
              </a:rPr>
              <a:t>, Stefano Petrocchi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307024-FC78-4FDF-B242-FAFAB3EC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4325" y="952959"/>
            <a:ext cx="9376003" cy="539228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81E1446-22EB-40F6-92B2-148ECEA6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43442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8452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94" y="1411383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All components are deployed in </a:t>
            </a:r>
            <a:r>
              <a:rPr lang="en-GB" sz="2000" b="1" dirty="0"/>
              <a:t>Docker containers</a:t>
            </a:r>
            <a:r>
              <a:rPr lang="en-GB" sz="2000" dirty="0"/>
              <a:t>.</a:t>
            </a:r>
          </a:p>
          <a:p>
            <a:r>
              <a:rPr lang="en-GB" sz="2000" dirty="0"/>
              <a:t>The</a:t>
            </a:r>
            <a:r>
              <a:rPr lang="en-GB" sz="2000" b="1" dirty="0"/>
              <a:t> Controller node </a:t>
            </a:r>
            <a:r>
              <a:rPr lang="en-GB" sz="2000" dirty="0"/>
              <a:t>contains all the support modules needed to run the application. Can be replicated to ensure </a:t>
            </a:r>
            <a:r>
              <a:rPr lang="en-GB" sz="2000" i="1" dirty="0"/>
              <a:t>high availability</a:t>
            </a:r>
            <a:r>
              <a:rPr lang="en-GB" sz="2000" dirty="0"/>
              <a:t>.</a:t>
            </a:r>
          </a:p>
          <a:p>
            <a:r>
              <a:rPr lang="en-GB" sz="2000" b="1" dirty="0"/>
              <a:t>Worker nodes </a:t>
            </a:r>
            <a:r>
              <a:rPr lang="en-GB" sz="2000" dirty="0"/>
              <a:t>also</a:t>
            </a:r>
            <a:r>
              <a:rPr lang="en-GB" sz="2000" b="1" dirty="0"/>
              <a:t> </a:t>
            </a:r>
            <a:r>
              <a:rPr lang="en-GB" sz="2000" dirty="0"/>
              <a:t>run their software in containers </a:t>
            </a:r>
            <a:r>
              <a:rPr lang="en-US" sz="2000" dirty="0"/>
              <a:t>and take care of the </a:t>
            </a:r>
            <a:r>
              <a:rPr lang="en-US" sz="2000" i="1" dirty="0"/>
              <a:t>front-end</a:t>
            </a:r>
            <a:r>
              <a:rPr lang="en-US" sz="2000" dirty="0"/>
              <a:t> and </a:t>
            </a:r>
            <a:r>
              <a:rPr lang="en-US" sz="2000" i="1" dirty="0"/>
              <a:t>back-end</a:t>
            </a:r>
            <a:r>
              <a:rPr lang="en-US" sz="2000" dirty="0"/>
              <a:t> tasks, they can be replicated to ensure </a:t>
            </a:r>
            <a:r>
              <a:rPr lang="en-US" sz="2000" i="1" dirty="0"/>
              <a:t>scalability.</a:t>
            </a:r>
            <a:endParaRPr lang="en-GB" sz="2000" b="1" i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9294CAA-A390-4CEE-85BC-DCF8E67DB62B}"/>
              </a:ext>
            </a:extLst>
          </p:cNvPr>
          <p:cNvGrpSpPr/>
          <p:nvPr/>
        </p:nvGrpSpPr>
        <p:grpSpPr>
          <a:xfrm>
            <a:off x="4601441" y="1093906"/>
            <a:ext cx="6247436" cy="5061428"/>
            <a:chOff x="4856859" y="2035753"/>
            <a:chExt cx="5886022" cy="4425394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EB1F3197-AB33-41A9-9F07-FA0089C91FBC}"/>
                </a:ext>
              </a:extLst>
            </p:cNvPr>
            <p:cNvSpPr txBox="1"/>
            <p:nvPr/>
          </p:nvSpPr>
          <p:spPr>
            <a:xfrm>
              <a:off x="4856859" y="5193256"/>
              <a:ext cx="2214241" cy="27699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300" dirty="0">
                  <a:latin typeface="Consolas" panose="020B0609020204030204" pitchFamily="49" charset="0"/>
                </a:rPr>
                <a:t>172.16.1.120</a:t>
              </a:r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3F27A6DE-255B-47C0-A153-FB447834D5B7}"/>
                </a:ext>
              </a:extLst>
            </p:cNvPr>
            <p:cNvGrpSpPr/>
            <p:nvPr/>
          </p:nvGrpSpPr>
          <p:grpSpPr>
            <a:xfrm>
              <a:off x="5563802" y="2035753"/>
              <a:ext cx="5179079" cy="4425394"/>
              <a:chOff x="5606406" y="1835023"/>
              <a:chExt cx="5962725" cy="5350890"/>
            </a:xfrm>
          </p:grpSpPr>
          <p:pic>
            <p:nvPicPr>
              <p:cNvPr id="5" name="Immagine 4" descr="Immagine che contiene disegnando&#10;&#10;Descrizione generata automaticamente">
                <a:extLst>
                  <a:ext uri="{FF2B5EF4-FFF2-40B4-BE49-F238E27FC236}">
                    <a16:creationId xmlns:a16="http://schemas.microsoft.com/office/drawing/2014/main" id="{1CC88FF3-4DE3-46FF-AFEA-EED2B6403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09" t="17778" r="29034" b="18081"/>
              <a:stretch/>
            </p:blipFill>
            <p:spPr>
              <a:xfrm>
                <a:off x="9375243" y="2018616"/>
                <a:ext cx="1028737" cy="872151"/>
              </a:xfrm>
              <a:prstGeom prst="rect">
                <a:avLst/>
              </a:prstGeom>
            </p:spPr>
          </p:pic>
          <p:pic>
            <p:nvPicPr>
              <p:cNvPr id="11" name="Immagine 10" descr="Immagine che contiene sedendo, computer&#10;&#10;Descrizione generata automaticamente">
                <a:extLst>
                  <a:ext uri="{FF2B5EF4-FFF2-40B4-BE49-F238E27FC236}">
                    <a16:creationId xmlns:a16="http://schemas.microsoft.com/office/drawing/2014/main" id="{D9092897-8129-47D8-88CC-4AF41DD36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2204" y="1835023"/>
                <a:ext cx="1872843" cy="1872843"/>
              </a:xfrm>
              <a:prstGeom prst="rect">
                <a:avLst/>
              </a:prstGeom>
            </p:spPr>
          </p:pic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32B8AD9-6B5D-4645-8532-10076A0D24A7}"/>
                  </a:ext>
                </a:extLst>
              </p:cNvPr>
              <p:cNvSpPr txBox="1"/>
              <p:nvPr/>
            </p:nvSpPr>
            <p:spPr>
              <a:xfrm>
                <a:off x="5676297" y="3688085"/>
                <a:ext cx="2344657" cy="63264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sz="1600" b="1">
                    <a:latin typeface="Consolas" panose="020B0609020204030204" pitchFamily="49" charset="0"/>
                  </a:rPr>
                  <a:t>Controller </a:t>
                </a:r>
                <a:r>
                  <a:rPr lang="it-IT" sz="1600" b="1" err="1">
                    <a:latin typeface="Consolas" panose="020B0609020204030204" pitchFamily="49" charset="0"/>
                  </a:rPr>
                  <a:t>Node</a:t>
                </a:r>
                <a:br>
                  <a:rPr lang="it-IT" sz="1600">
                    <a:latin typeface="Consolas" panose="020B0609020204030204" pitchFamily="49" charset="0"/>
                  </a:rPr>
                </a:br>
                <a:r>
                  <a:rPr lang="it-IT" sz="1600">
                    <a:latin typeface="Consolas" panose="020B0609020204030204" pitchFamily="49" charset="0"/>
                  </a:rPr>
                  <a:t>172.16.3.35</a:t>
                </a: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BB080471-A7C6-4CD7-8FD7-3C018BEB379D}"/>
                  </a:ext>
                </a:extLst>
              </p:cNvPr>
              <p:cNvSpPr/>
              <p:nvPr/>
            </p:nvSpPr>
            <p:spPr>
              <a:xfrm>
                <a:off x="9314666" y="3083393"/>
                <a:ext cx="558495" cy="5324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887873B6-6C12-40BE-AB0D-14B21C5E0AE0}"/>
                  </a:ext>
                </a:extLst>
              </p:cNvPr>
              <p:cNvSpPr/>
              <p:nvPr/>
            </p:nvSpPr>
            <p:spPr>
              <a:xfrm>
                <a:off x="10749006" y="2447890"/>
                <a:ext cx="558495" cy="5324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8BE381D-2734-4394-AB6A-8548290BA3DB}"/>
                  </a:ext>
                </a:extLst>
              </p:cNvPr>
              <p:cNvSpPr/>
              <p:nvPr/>
            </p:nvSpPr>
            <p:spPr>
              <a:xfrm>
                <a:off x="10401710" y="3356343"/>
                <a:ext cx="558495" cy="5324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29" name="Elemento grafico 28">
                <a:extLst>
                  <a:ext uri="{FF2B5EF4-FFF2-40B4-BE49-F238E27FC236}">
                    <a16:creationId xmlns:a16="http://schemas.microsoft.com/office/drawing/2014/main" id="{77BFF191-6190-4529-8721-90343773E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428806" y="3174855"/>
                <a:ext cx="330214" cy="349507"/>
              </a:xfrm>
              <a:prstGeom prst="rect">
                <a:avLst/>
              </a:prstGeom>
            </p:spPr>
          </p:pic>
          <p:pic>
            <p:nvPicPr>
              <p:cNvPr id="31" name="Immagine 30">
                <a:extLst>
                  <a:ext uri="{FF2B5EF4-FFF2-40B4-BE49-F238E27FC236}">
                    <a16:creationId xmlns:a16="http://schemas.microsoft.com/office/drawing/2014/main" id="{08A941D0-B295-460D-9C92-B4A33D6DA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26747" y="2392352"/>
                <a:ext cx="603015" cy="603015"/>
              </a:xfrm>
              <a:prstGeom prst="rect">
                <a:avLst/>
              </a:prstGeom>
            </p:spPr>
          </p:pic>
          <p:pic>
            <p:nvPicPr>
              <p:cNvPr id="34" name="Immagine 33">
                <a:extLst>
                  <a:ext uri="{FF2B5EF4-FFF2-40B4-BE49-F238E27FC236}">
                    <a16:creationId xmlns:a16="http://schemas.microsoft.com/office/drawing/2014/main" id="{40306540-5F4E-4FE3-B2A0-15EC8EB1E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984" b="94707" l="10000" r="90000">
                            <a14:foregroundMark x1="29891" y1="89413" x2="25543" y2="82163"/>
                            <a14:foregroundMark x1="31739" y1="94707" x2="31739" y2="94707"/>
                            <a14:foregroundMark x1="27826" y1="86191" x2="27826" y2="86191"/>
                            <a14:foregroundMark x1="56522" y1="9436" x2="65000" y2="10357"/>
                            <a14:foregroundMark x1="59348" y1="5984" x2="59348" y2="5984"/>
                            <a14:backgroundMark x1="68696" y1="41542" x2="68696" y2="41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403980" y="3383734"/>
                <a:ext cx="491420" cy="464179"/>
              </a:xfrm>
              <a:prstGeom prst="rect">
                <a:avLst/>
              </a:prstGeom>
            </p:spPr>
          </p:pic>
          <p:pic>
            <p:nvPicPr>
              <p:cNvPr id="35" name="Immagine 34" descr="Immagine che contiene sedendo, computer&#10;&#10;Descrizione generata automaticamente">
                <a:extLst>
                  <a:ext uri="{FF2B5EF4-FFF2-40B4-BE49-F238E27FC236}">
                    <a16:creationId xmlns:a16="http://schemas.microsoft.com/office/drawing/2014/main" id="{4BAA5FE4-28AC-4CE3-BB26-418F6E9B2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8621" y="4752789"/>
                <a:ext cx="866779" cy="866779"/>
              </a:xfrm>
              <a:prstGeom prst="rect">
                <a:avLst/>
              </a:prstGeom>
            </p:spPr>
          </p:pic>
          <p:pic>
            <p:nvPicPr>
              <p:cNvPr id="36" name="Immagine 35" descr="Immagine che contiene sedendo, computer&#10;&#10;Descrizione generata automaticamente">
                <a:extLst>
                  <a:ext uri="{FF2B5EF4-FFF2-40B4-BE49-F238E27FC236}">
                    <a16:creationId xmlns:a16="http://schemas.microsoft.com/office/drawing/2014/main" id="{F805A8FD-DB8D-4954-9495-B7BE46020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6406" y="4786086"/>
                <a:ext cx="866779" cy="866779"/>
              </a:xfrm>
              <a:prstGeom prst="rect">
                <a:avLst/>
              </a:prstGeom>
            </p:spPr>
          </p:pic>
          <p:pic>
            <p:nvPicPr>
              <p:cNvPr id="37" name="Immagine 36" descr="Immagine che contiene sedendo, computer&#10;&#10;Descrizione generata automaticamente">
                <a:extLst>
                  <a:ext uri="{FF2B5EF4-FFF2-40B4-BE49-F238E27FC236}">
                    <a16:creationId xmlns:a16="http://schemas.microsoft.com/office/drawing/2014/main" id="{630E9F6E-CCA4-4D0B-B959-206A245E6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0002" y="5997487"/>
                <a:ext cx="866779" cy="866779"/>
              </a:xfrm>
              <a:prstGeom prst="rect">
                <a:avLst/>
              </a:prstGeom>
            </p:spPr>
          </p:pic>
          <p:pic>
            <p:nvPicPr>
              <p:cNvPr id="38" name="Immagine 37" descr="Immagine che contiene sedendo, computer&#10;&#10;Descrizione generata automaticamente">
                <a:extLst>
                  <a:ext uri="{FF2B5EF4-FFF2-40B4-BE49-F238E27FC236}">
                    <a16:creationId xmlns:a16="http://schemas.microsoft.com/office/drawing/2014/main" id="{B91D39BD-29F2-4892-81DF-BC3716764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2046" y="6034259"/>
                <a:ext cx="866779" cy="866779"/>
              </a:xfrm>
              <a:prstGeom prst="rect">
                <a:avLst/>
              </a:prstGeom>
            </p:spPr>
          </p:pic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E35117D0-8E6E-4D2D-A588-A1838414B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0345" y="1896726"/>
                <a:ext cx="2167717" cy="62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F13DAA2-62A4-4B35-8CC1-F32468C81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0345" y="3011504"/>
                <a:ext cx="2686608" cy="1286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58C6E71-3050-416C-A4EB-EEB959F96E91}"/>
                  </a:ext>
                </a:extLst>
              </p:cNvPr>
              <p:cNvSpPr txBox="1"/>
              <p:nvPr/>
            </p:nvSpPr>
            <p:spPr>
              <a:xfrm>
                <a:off x="7225011" y="5132832"/>
                <a:ext cx="2214241" cy="40935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b="1" dirty="0">
                    <a:latin typeface="Consolas" panose="020B0609020204030204" pitchFamily="49" charset="0"/>
                  </a:rPr>
                  <a:t>Worker </a:t>
                </a:r>
                <a:r>
                  <a:rPr lang="it-IT" b="1" dirty="0" err="1">
                    <a:latin typeface="Consolas" panose="020B0609020204030204" pitchFamily="49" charset="0"/>
                  </a:rPr>
                  <a:t>Nodes</a:t>
                </a: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3521542B-185F-4EFC-AA8E-7E3F5A88BEEB}"/>
                  </a:ext>
                </a:extLst>
              </p:cNvPr>
              <p:cNvSpPr txBox="1"/>
              <p:nvPr/>
            </p:nvSpPr>
            <p:spPr>
              <a:xfrm>
                <a:off x="6186577" y="6844229"/>
                <a:ext cx="2214241" cy="33492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sz="1300">
                    <a:latin typeface="Consolas" panose="020B0609020204030204" pitchFamily="49" charset="0"/>
                  </a:rPr>
                  <a:t>172.16.1.121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66CE646-8FEF-451A-88D6-E96BC861A4AB}"/>
                  </a:ext>
                </a:extLst>
              </p:cNvPr>
              <p:cNvSpPr txBox="1"/>
              <p:nvPr/>
            </p:nvSpPr>
            <p:spPr>
              <a:xfrm>
                <a:off x="9354890" y="5581716"/>
                <a:ext cx="2214241" cy="33492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sz="1300" dirty="0">
                    <a:latin typeface="Consolas" panose="020B0609020204030204" pitchFamily="49" charset="0"/>
                  </a:rPr>
                  <a:t>172.16.1.213</a:t>
                </a:r>
              </a:p>
            </p:txBody>
          </p: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E95024A6-BD02-4C09-9158-8C3334FBA78A}"/>
                  </a:ext>
                </a:extLst>
              </p:cNvPr>
              <p:cNvSpPr txBox="1"/>
              <p:nvPr/>
            </p:nvSpPr>
            <p:spPr>
              <a:xfrm>
                <a:off x="7938313" y="6850984"/>
                <a:ext cx="2214241" cy="33492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sz="1300">
                    <a:latin typeface="Consolas" panose="020B0609020204030204" pitchFamily="49" charset="0"/>
                  </a:rPr>
                  <a:t>172.16.1.242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84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rmAutofit/>
          </a:bodyPr>
          <a:lstStyle/>
          <a:p>
            <a:r>
              <a:rPr lang="it-IT" sz="3600"/>
              <a:t>HAPROXY &amp; FRONT-END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36586"/>
            <a:ext cx="5136416" cy="4393982"/>
          </a:xfrm>
        </p:spPr>
        <p:txBody>
          <a:bodyPr>
            <a:normAutofit/>
          </a:bodyPr>
          <a:lstStyle/>
          <a:p>
            <a:r>
              <a:rPr lang="en-GB" sz="2000" b="1" dirty="0"/>
              <a:t>HAProxy</a:t>
            </a:r>
            <a:r>
              <a:rPr lang="en-GB" sz="2000" dirty="0"/>
              <a:t> is deployed using a </a:t>
            </a:r>
            <a:r>
              <a:rPr lang="en-GB" sz="2000" i="1" dirty="0"/>
              <a:t>dedicated node </a:t>
            </a:r>
            <a:r>
              <a:rPr lang="en-GB" sz="2000" dirty="0"/>
              <a:t>model to load-balance the requests to the </a:t>
            </a:r>
            <a:r>
              <a:rPr lang="en-GB" sz="2000" i="1" dirty="0"/>
              <a:t>front-ends</a:t>
            </a:r>
            <a:r>
              <a:rPr lang="en-GB" sz="2000" dirty="0"/>
              <a:t>.</a:t>
            </a:r>
          </a:p>
          <a:p>
            <a:r>
              <a:rPr lang="en-GB" sz="2000" dirty="0"/>
              <a:t>The </a:t>
            </a:r>
            <a:r>
              <a:rPr lang="en-GB" sz="2000" b="1" dirty="0"/>
              <a:t>front-ends</a:t>
            </a:r>
            <a:r>
              <a:rPr lang="en-GB" sz="2000" dirty="0"/>
              <a:t> are obtained from a </a:t>
            </a:r>
            <a:r>
              <a:rPr lang="en-GB" sz="2000" i="1" dirty="0"/>
              <a:t>yaml</a:t>
            </a:r>
            <a:r>
              <a:rPr lang="en-GB" sz="2000" dirty="0"/>
              <a:t> declaration. </a:t>
            </a: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13846BEA-07EF-4739-AD20-FEA55981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00" y="1913833"/>
            <a:ext cx="4921781" cy="36412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2E8792F-FAFD-4812-BFC9-7300107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69" y="3647884"/>
            <a:ext cx="3909811" cy="19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RABBITMQ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21553"/>
            <a:ext cx="4008384" cy="4393982"/>
          </a:xfrm>
        </p:spPr>
        <p:txBody>
          <a:bodyPr>
            <a:normAutofit/>
          </a:bodyPr>
          <a:lstStyle/>
          <a:p>
            <a:r>
              <a:rPr lang="it-IT" sz="2000" b="1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single </a:t>
            </a:r>
            <a:r>
              <a:rPr lang="it-IT" sz="2000" dirty="0" err="1"/>
              <a:t>istance</a:t>
            </a:r>
            <a:r>
              <a:rPr lang="it-IT" sz="2000" dirty="0"/>
              <a:t> on the </a:t>
            </a:r>
            <a:r>
              <a:rPr lang="it-IT" sz="2000" i="1" dirty="0"/>
              <a:t>controller</a:t>
            </a:r>
            <a:r>
              <a:rPr lang="it-IT" sz="2000" dirty="0"/>
              <a:t>.</a:t>
            </a:r>
          </a:p>
          <a:p>
            <a:r>
              <a:rPr lang="en-US" sz="2000" b="1" dirty="0"/>
              <a:t>Communications</a:t>
            </a:r>
            <a:r>
              <a:rPr lang="en-US" sz="2000" dirty="0"/>
              <a:t> between </a:t>
            </a:r>
            <a:r>
              <a:rPr lang="en-US" sz="2000" i="1" dirty="0"/>
              <a:t>front-end</a:t>
            </a:r>
            <a:r>
              <a:rPr lang="en-US" sz="2000" dirty="0"/>
              <a:t> and </a:t>
            </a:r>
            <a:r>
              <a:rPr lang="en-US" sz="2000" i="1" dirty="0"/>
              <a:t>back-end</a:t>
            </a:r>
            <a:r>
              <a:rPr lang="en-US" sz="2000" dirty="0"/>
              <a:t> are managed by the message broker using the configuration in the figure.</a:t>
            </a:r>
          </a:p>
          <a:p>
            <a:r>
              <a:rPr lang="en-US" sz="2000" u="sng" dirty="0" err="1">
                <a:solidFill>
                  <a:srgbClr val="C00000"/>
                </a:solidFill>
              </a:rPr>
              <a:t>Descrizione</a:t>
            </a:r>
            <a:r>
              <a:rPr lang="en-US" sz="2000" u="sng" dirty="0">
                <a:solidFill>
                  <a:srgbClr val="C00000"/>
                </a:solidFill>
              </a:rPr>
              <a:t> exchange e code</a:t>
            </a:r>
          </a:p>
          <a:p>
            <a:r>
              <a:rPr lang="en-US" sz="2000" dirty="0"/>
              <a:t>Each </a:t>
            </a:r>
            <a:r>
              <a:rPr lang="en-US" sz="2000" i="1" dirty="0"/>
              <a:t>front-end</a:t>
            </a:r>
            <a:r>
              <a:rPr lang="en-US" sz="2000" dirty="0"/>
              <a:t> instance communicates with a </a:t>
            </a:r>
            <a:r>
              <a:rPr lang="en-US" sz="2000" b="1" dirty="0"/>
              <a:t>single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i="1" dirty="0"/>
              <a:t>back-end</a:t>
            </a:r>
            <a:r>
              <a:rPr lang="en-US" sz="2000" dirty="0"/>
              <a:t> instance in order to maintain the </a:t>
            </a:r>
            <a:r>
              <a:rPr lang="en-US" sz="2000" i="1" dirty="0"/>
              <a:t>load-balancing</a:t>
            </a:r>
            <a:r>
              <a:rPr lang="en-US" sz="2000" dirty="0"/>
              <a:t> performed by </a:t>
            </a:r>
            <a:r>
              <a:rPr lang="en-US" sz="2000" i="1" dirty="0" err="1"/>
              <a:t>HAProxy</a:t>
            </a:r>
            <a:r>
              <a:rPr lang="it-IT" sz="2000" i="1" dirty="0"/>
              <a:t>.</a:t>
            </a:r>
            <a:endParaRPr lang="it-IT" sz="20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91B4A33-D4C9-4379-83AD-452B6C939B51}"/>
              </a:ext>
            </a:extLst>
          </p:cNvPr>
          <p:cNvSpPr txBox="1"/>
          <p:nvPr/>
        </p:nvSpPr>
        <p:spPr>
          <a:xfrm>
            <a:off x="7089770" y="3050600"/>
            <a:ext cx="2041327" cy="387212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b="1" dirty="0">
                <a:latin typeface="Consolas" panose="020B0609020204030204" pitchFamily="49" charset="0"/>
              </a:rPr>
              <a:t>Schema code e </a:t>
            </a:r>
            <a:r>
              <a:rPr lang="it-IT" b="1" dirty="0" err="1">
                <a:latin typeface="Consolas" panose="020B0609020204030204" pitchFamily="49" charset="0"/>
              </a:rPr>
              <a:t>exchange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1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4D648-4323-429F-81F4-0DC01BAF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BACK-END &amp; MYSQL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91F3C-6B65-4EE9-8D35-475CE94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21553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b="1" dirty="0"/>
              <a:t>Back-end</a:t>
            </a:r>
            <a:r>
              <a:rPr lang="en-GB" sz="2000" dirty="0"/>
              <a:t> instances are connected to </a:t>
            </a:r>
            <a:r>
              <a:rPr lang="en-GB" sz="2000" i="1" dirty="0"/>
              <a:t>MySQL</a:t>
            </a:r>
            <a:r>
              <a:rPr lang="en-GB" sz="2000" dirty="0"/>
              <a:t> </a:t>
            </a:r>
            <a:r>
              <a:rPr lang="en-GB" sz="2000" i="1" dirty="0"/>
              <a:t>server</a:t>
            </a:r>
            <a:r>
              <a:rPr lang="en-GB" sz="2000" dirty="0"/>
              <a:t>.</a:t>
            </a:r>
          </a:p>
          <a:p>
            <a:r>
              <a:rPr lang="en-GB" sz="2000" b="1" dirty="0"/>
              <a:t>MySQL</a:t>
            </a:r>
            <a:r>
              <a:rPr lang="en-GB" sz="2000" dirty="0"/>
              <a:t> is deployed as single instance, in the </a:t>
            </a:r>
            <a:r>
              <a:rPr lang="en-GB" sz="2000" i="1" dirty="0"/>
              <a:t>controller</a:t>
            </a:r>
            <a:r>
              <a:rPr lang="en-GB" sz="2000" dirty="0"/>
              <a:t> </a:t>
            </a:r>
            <a:r>
              <a:rPr lang="en-GB" sz="2000" i="1" dirty="0"/>
              <a:t>node</a:t>
            </a:r>
            <a:r>
              <a:rPr lang="en-GB" sz="2000" dirty="0"/>
              <a:t>.</a:t>
            </a:r>
          </a:p>
          <a:p>
            <a:r>
              <a:rPr lang="en-GB" sz="2000" b="1" dirty="0"/>
              <a:t>Zookeeper</a:t>
            </a:r>
            <a:r>
              <a:rPr lang="en-GB" sz="2000" dirty="0"/>
              <a:t> is deployed as single instance in the </a:t>
            </a:r>
            <a:r>
              <a:rPr lang="en-GB" sz="2000" i="1" dirty="0"/>
              <a:t>controller</a:t>
            </a:r>
            <a:r>
              <a:rPr lang="en-GB" sz="2000" dirty="0"/>
              <a:t>, although more instances are usually preferred.</a:t>
            </a:r>
          </a:p>
          <a:p>
            <a:r>
              <a:rPr lang="en-GB" sz="2000" i="1" dirty="0"/>
              <a:t>Zookeeper</a:t>
            </a:r>
            <a:r>
              <a:rPr lang="en-GB" sz="2000" dirty="0"/>
              <a:t> is used to save the </a:t>
            </a:r>
            <a:r>
              <a:rPr lang="en-GB" sz="2000" b="1" dirty="0"/>
              <a:t>configuration setting </a:t>
            </a:r>
            <a:r>
              <a:rPr lang="en-GB" sz="2000" dirty="0"/>
              <a:t>of the </a:t>
            </a:r>
            <a:r>
              <a:rPr lang="en-GB" sz="2000" i="1" dirty="0"/>
              <a:t>front-end</a:t>
            </a:r>
            <a:r>
              <a:rPr lang="en-GB" sz="2000" dirty="0"/>
              <a:t> and </a:t>
            </a:r>
            <a:r>
              <a:rPr lang="en-GB" sz="2000" i="1" dirty="0"/>
              <a:t>back-end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A7D81F4F-EB35-4D5D-8D19-7F56E145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06" y="3066490"/>
            <a:ext cx="238983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1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227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di Office</vt:lpstr>
      <vt:lpstr>Cloud Computing Project Presentation</vt:lpstr>
      <vt:lpstr>Schema</vt:lpstr>
      <vt:lpstr>OVERVIEW</vt:lpstr>
      <vt:lpstr>HAPROXY &amp; FRONT-END</vt:lpstr>
      <vt:lpstr>RABBITMQ</vt:lpstr>
      <vt:lpstr>BACK-END &amp;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Presentation</dc:title>
  <dc:creator>Stefano Petrocchi</dc:creator>
  <cp:lastModifiedBy>Stefano Petrocchi</cp:lastModifiedBy>
  <cp:revision>12</cp:revision>
  <dcterms:created xsi:type="dcterms:W3CDTF">2020-06-28T18:57:22Z</dcterms:created>
  <dcterms:modified xsi:type="dcterms:W3CDTF">2020-06-28T21:00:18Z</dcterms:modified>
</cp:coreProperties>
</file>