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zione" id="{45D31863-9BBD-4BEC-855E-81E31A10F244}">
          <p14:sldIdLst>
            <p14:sldId id="256"/>
            <p14:sldId id="258"/>
            <p14:sldId id="259"/>
            <p14:sldId id="261"/>
          </p14:sldIdLst>
        </p14:section>
        <p14:section name="Preprocessing" id="{C37A3781-DD7D-42FC-8971-6E7995F42955}">
          <p14:sldIdLst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F5E4B4-1220-4F03-AD03-AFDEF5A0AED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C6516B1-EA74-4D57-B037-8A0602991353}">
      <dgm:prSet/>
      <dgm:spPr/>
      <dgm:t>
        <a:bodyPr/>
        <a:lstStyle/>
        <a:p>
          <a:pPr>
            <a:defRPr cap="all"/>
          </a:pPr>
          <a:r>
            <a:rPr lang="it-IT" dirty="0"/>
            <a:t>Vettorizzazione dei concetti presenti all’interno dei plot mediante l’utilizzo di </a:t>
          </a:r>
          <a:r>
            <a:rPr lang="it-IT" i="1" dirty="0" err="1">
              <a:solidFill>
                <a:schemeClr val="accent4"/>
              </a:solidFill>
            </a:rPr>
            <a:t>tokenizer</a:t>
          </a:r>
          <a:r>
            <a:rPr lang="it-IT" dirty="0"/>
            <a:t> e </a:t>
          </a:r>
          <a:r>
            <a:rPr lang="it-IT" i="1" dirty="0" err="1">
              <a:solidFill>
                <a:schemeClr val="accent4"/>
              </a:solidFill>
            </a:rPr>
            <a:t>stemmer</a:t>
          </a:r>
          <a:r>
            <a:rPr lang="it-IT" dirty="0">
              <a:solidFill>
                <a:schemeClr val="accent4"/>
              </a:solidFill>
            </a:rPr>
            <a:t> </a:t>
          </a:r>
          <a:endParaRPr lang="en-US" dirty="0">
            <a:solidFill>
              <a:schemeClr val="accent4"/>
            </a:solidFill>
          </a:endParaRPr>
        </a:p>
      </dgm:t>
    </dgm:pt>
    <dgm:pt modelId="{9DAF2270-08EC-4266-A712-DCF95651C378}" type="parTrans" cxnId="{6B47D3B2-7A6A-4214-89CF-1B06A9C23F96}">
      <dgm:prSet/>
      <dgm:spPr/>
      <dgm:t>
        <a:bodyPr/>
        <a:lstStyle/>
        <a:p>
          <a:endParaRPr lang="en-US"/>
        </a:p>
      </dgm:t>
    </dgm:pt>
    <dgm:pt modelId="{E0B767EE-BFFB-46FA-AF98-C8A75AC2D27D}" type="sibTrans" cxnId="{6B47D3B2-7A6A-4214-89CF-1B06A9C23F96}">
      <dgm:prSet/>
      <dgm:spPr/>
      <dgm:t>
        <a:bodyPr/>
        <a:lstStyle/>
        <a:p>
          <a:endParaRPr lang="en-US"/>
        </a:p>
      </dgm:t>
    </dgm:pt>
    <dgm:pt modelId="{62D6B2B2-7D3E-4DA3-8E04-6AF1CEF2A902}">
      <dgm:prSet/>
      <dgm:spPr/>
      <dgm:t>
        <a:bodyPr/>
        <a:lstStyle/>
        <a:p>
          <a:pPr>
            <a:defRPr cap="all"/>
          </a:pPr>
          <a:r>
            <a:rPr lang="it-IT" dirty="0" err="1"/>
            <a:t>Dimensionality</a:t>
          </a:r>
          <a:r>
            <a:rPr lang="it-IT" dirty="0"/>
            <a:t> </a:t>
          </a:r>
          <a:r>
            <a:rPr lang="it-IT" dirty="0" err="1"/>
            <a:t>reduction</a:t>
          </a:r>
          <a:r>
            <a:rPr lang="it-IT" dirty="0"/>
            <a:t> eseguita con la tecnica </a:t>
          </a:r>
          <a:br>
            <a:rPr lang="it-IT" dirty="0"/>
          </a:br>
          <a:r>
            <a:rPr lang="it-IT" i="1" dirty="0" err="1">
              <a:solidFill>
                <a:schemeClr val="accent4"/>
              </a:solidFill>
            </a:rPr>
            <a:t>Tf-idf</a:t>
          </a:r>
          <a:r>
            <a:rPr lang="it-IT" dirty="0">
              <a:solidFill>
                <a:schemeClr val="accent4"/>
              </a:solidFill>
            </a:rPr>
            <a:t>  </a:t>
          </a:r>
          <a:endParaRPr lang="en-US" dirty="0">
            <a:solidFill>
              <a:schemeClr val="accent4"/>
            </a:solidFill>
          </a:endParaRPr>
        </a:p>
      </dgm:t>
    </dgm:pt>
    <dgm:pt modelId="{A17E7415-664F-4B97-B04C-7B62A9F0EABD}" type="parTrans" cxnId="{2CA7EEEF-F8A6-4F93-B25C-56D59CC2D875}">
      <dgm:prSet/>
      <dgm:spPr/>
      <dgm:t>
        <a:bodyPr/>
        <a:lstStyle/>
        <a:p>
          <a:endParaRPr lang="en-US"/>
        </a:p>
      </dgm:t>
    </dgm:pt>
    <dgm:pt modelId="{FEE96ECB-56F1-4B81-A0B2-2985971CF22E}" type="sibTrans" cxnId="{2CA7EEEF-F8A6-4F93-B25C-56D59CC2D875}">
      <dgm:prSet/>
      <dgm:spPr/>
      <dgm:t>
        <a:bodyPr/>
        <a:lstStyle/>
        <a:p>
          <a:endParaRPr lang="en-US"/>
        </a:p>
      </dgm:t>
    </dgm:pt>
    <dgm:pt modelId="{12037382-9E64-485E-995C-5E6DFC0441CE}">
      <dgm:prSet/>
      <dgm:spPr/>
      <dgm:t>
        <a:bodyPr/>
        <a:lstStyle/>
        <a:p>
          <a:pPr>
            <a:defRPr cap="all"/>
          </a:pPr>
          <a:r>
            <a:rPr lang="it-IT" dirty="0"/>
            <a:t>Ottimizzazione dei parametri per la </a:t>
          </a:r>
          <a:r>
            <a:rPr lang="it-IT" i="1" dirty="0" err="1"/>
            <a:t>Tf-idf</a:t>
          </a:r>
          <a:r>
            <a:rPr lang="it-IT" dirty="0"/>
            <a:t> utilizzando un algoritmo di </a:t>
          </a:r>
          <a:r>
            <a:rPr lang="it-IT" i="1" dirty="0">
              <a:solidFill>
                <a:schemeClr val="accent4"/>
              </a:solidFill>
            </a:rPr>
            <a:t>evoluzione differenziale </a:t>
          </a:r>
          <a:endParaRPr lang="en-US" dirty="0">
            <a:solidFill>
              <a:schemeClr val="accent4"/>
            </a:solidFill>
          </a:endParaRPr>
        </a:p>
      </dgm:t>
    </dgm:pt>
    <dgm:pt modelId="{08923249-517B-42FD-BA22-C32A0B32F44B}" type="parTrans" cxnId="{79F90CD7-78DD-43C2-8FD2-752D3E01DD4E}">
      <dgm:prSet/>
      <dgm:spPr/>
      <dgm:t>
        <a:bodyPr/>
        <a:lstStyle/>
        <a:p>
          <a:endParaRPr lang="en-US"/>
        </a:p>
      </dgm:t>
    </dgm:pt>
    <dgm:pt modelId="{FB368D5E-CCBA-4407-9710-8D78ABC32552}" type="sibTrans" cxnId="{79F90CD7-78DD-43C2-8FD2-752D3E01DD4E}">
      <dgm:prSet/>
      <dgm:spPr/>
      <dgm:t>
        <a:bodyPr/>
        <a:lstStyle/>
        <a:p>
          <a:endParaRPr lang="en-US"/>
        </a:p>
      </dgm:t>
    </dgm:pt>
    <dgm:pt modelId="{8E038BB1-56CF-41AB-93AA-29F42ED91B08}">
      <dgm:prSet/>
      <dgm:spPr/>
      <dgm:t>
        <a:bodyPr/>
        <a:lstStyle/>
        <a:p>
          <a:pPr>
            <a:defRPr cap="all"/>
          </a:pPr>
          <a:r>
            <a:rPr lang="it-IT" dirty="0"/>
            <a:t>Classificazione con l’utilizzo di un classificatore </a:t>
          </a:r>
          <a:r>
            <a:rPr lang="it-IT" i="1" dirty="0">
              <a:solidFill>
                <a:schemeClr val="accent4"/>
              </a:solidFill>
            </a:rPr>
            <a:t>random </a:t>
          </a:r>
          <a:r>
            <a:rPr lang="it-IT" i="1" dirty="0" err="1">
              <a:solidFill>
                <a:schemeClr val="accent4"/>
              </a:solidFill>
            </a:rPr>
            <a:t>forest</a:t>
          </a:r>
          <a:endParaRPr lang="en-US" dirty="0">
            <a:solidFill>
              <a:schemeClr val="accent4"/>
            </a:solidFill>
          </a:endParaRPr>
        </a:p>
      </dgm:t>
    </dgm:pt>
    <dgm:pt modelId="{EF3A8FAF-B0C1-4492-AC69-932E74AB9A89}" type="parTrans" cxnId="{D520F9BB-CB24-4425-83D4-A88109F2E7EB}">
      <dgm:prSet/>
      <dgm:spPr/>
      <dgm:t>
        <a:bodyPr/>
        <a:lstStyle/>
        <a:p>
          <a:endParaRPr lang="en-US"/>
        </a:p>
      </dgm:t>
    </dgm:pt>
    <dgm:pt modelId="{C856C7AC-1576-466E-8808-9B542E5EA222}" type="sibTrans" cxnId="{D520F9BB-CB24-4425-83D4-A88109F2E7EB}">
      <dgm:prSet/>
      <dgm:spPr/>
      <dgm:t>
        <a:bodyPr/>
        <a:lstStyle/>
        <a:p>
          <a:endParaRPr lang="en-US"/>
        </a:p>
      </dgm:t>
    </dgm:pt>
    <dgm:pt modelId="{E8917E28-454E-4BD6-9A7A-DA4B6A946A34}">
      <dgm:prSet/>
      <dgm:spPr/>
      <dgm:t>
        <a:bodyPr/>
        <a:lstStyle/>
        <a:p>
          <a:pPr>
            <a:defRPr cap="all"/>
          </a:pPr>
          <a:r>
            <a:rPr lang="it-IT" dirty="0"/>
            <a:t>Clustering mediante un algoritmo </a:t>
          </a:r>
          <a:r>
            <a:rPr lang="it-IT" i="1" dirty="0" err="1">
              <a:solidFill>
                <a:schemeClr val="accent4"/>
              </a:solidFill>
            </a:rPr>
            <a:t>agglomerativo</a:t>
          </a:r>
          <a:r>
            <a:rPr lang="it-IT" i="1" dirty="0">
              <a:solidFill>
                <a:schemeClr val="accent4"/>
              </a:solidFill>
            </a:rPr>
            <a:t> gerarchico</a:t>
          </a:r>
          <a:endParaRPr lang="en-US" dirty="0">
            <a:solidFill>
              <a:schemeClr val="accent4"/>
            </a:solidFill>
          </a:endParaRPr>
        </a:p>
      </dgm:t>
    </dgm:pt>
    <dgm:pt modelId="{B926AE3F-F1D7-4475-8A4D-6ED9A39EF708}" type="parTrans" cxnId="{8923CD2C-B66B-4498-9F6E-6A110FFCA460}">
      <dgm:prSet/>
      <dgm:spPr/>
      <dgm:t>
        <a:bodyPr/>
        <a:lstStyle/>
        <a:p>
          <a:endParaRPr lang="en-US"/>
        </a:p>
      </dgm:t>
    </dgm:pt>
    <dgm:pt modelId="{FF0AA19F-0954-47D8-AC6E-1D6AB21D1755}" type="sibTrans" cxnId="{8923CD2C-B66B-4498-9F6E-6A110FFCA460}">
      <dgm:prSet/>
      <dgm:spPr/>
      <dgm:t>
        <a:bodyPr/>
        <a:lstStyle/>
        <a:p>
          <a:endParaRPr lang="en-US"/>
        </a:p>
      </dgm:t>
    </dgm:pt>
    <dgm:pt modelId="{3C9A2510-5D03-4E96-B375-C44664DC5C61}" type="pres">
      <dgm:prSet presAssocID="{98F5E4B4-1220-4F03-AD03-AFDEF5A0AED2}" presName="root" presStyleCnt="0">
        <dgm:presLayoutVars>
          <dgm:dir/>
          <dgm:resizeHandles val="exact"/>
        </dgm:presLayoutVars>
      </dgm:prSet>
      <dgm:spPr/>
    </dgm:pt>
    <dgm:pt modelId="{592035B6-81A3-4F30-9ACE-C77A635392AC}" type="pres">
      <dgm:prSet presAssocID="{CC6516B1-EA74-4D57-B037-8A0602991353}" presName="compNode" presStyleCnt="0"/>
      <dgm:spPr/>
    </dgm:pt>
    <dgm:pt modelId="{0643468E-43D0-4177-B22B-A1BD6262D9CF}" type="pres">
      <dgm:prSet presAssocID="{CC6516B1-EA74-4D57-B037-8A0602991353}" presName="iconBgRect" presStyleLbl="bgShp" presStyleIdx="0" presStyleCnt="5"/>
      <dgm:spPr/>
    </dgm:pt>
    <dgm:pt modelId="{E5097E59-A873-49E2-ADC3-E3F29B619996}" type="pres">
      <dgm:prSet presAssocID="{CC6516B1-EA74-4D57-B037-8A060299135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te"/>
        </a:ext>
      </dgm:extLst>
    </dgm:pt>
    <dgm:pt modelId="{FE95C089-04AB-4483-834D-C48647ECA816}" type="pres">
      <dgm:prSet presAssocID="{CC6516B1-EA74-4D57-B037-8A0602991353}" presName="spaceRect" presStyleCnt="0"/>
      <dgm:spPr/>
    </dgm:pt>
    <dgm:pt modelId="{7F01BD86-585E-4392-A6BF-F68071BA7032}" type="pres">
      <dgm:prSet presAssocID="{CC6516B1-EA74-4D57-B037-8A0602991353}" presName="textRect" presStyleLbl="revTx" presStyleIdx="0" presStyleCnt="5">
        <dgm:presLayoutVars>
          <dgm:chMax val="1"/>
          <dgm:chPref val="1"/>
        </dgm:presLayoutVars>
      </dgm:prSet>
      <dgm:spPr/>
    </dgm:pt>
    <dgm:pt modelId="{3D7D3C79-1363-4494-B0F0-913036DA9692}" type="pres">
      <dgm:prSet presAssocID="{E0B767EE-BFFB-46FA-AF98-C8A75AC2D27D}" presName="sibTrans" presStyleCnt="0"/>
      <dgm:spPr/>
    </dgm:pt>
    <dgm:pt modelId="{B287BB8A-D586-4BC1-9814-8597EF4FAA5F}" type="pres">
      <dgm:prSet presAssocID="{62D6B2B2-7D3E-4DA3-8E04-6AF1CEF2A902}" presName="compNode" presStyleCnt="0"/>
      <dgm:spPr/>
    </dgm:pt>
    <dgm:pt modelId="{81E79820-0204-4832-A154-0780E9E7E29B}" type="pres">
      <dgm:prSet presAssocID="{62D6B2B2-7D3E-4DA3-8E04-6AF1CEF2A902}" presName="iconBgRect" presStyleLbl="bgShp" presStyleIdx="1" presStyleCnt="5"/>
      <dgm:spPr/>
    </dgm:pt>
    <dgm:pt modelId="{6C03CF34-BE77-4743-9374-DC0806A8BB8B}" type="pres">
      <dgm:prSet presAssocID="{62D6B2B2-7D3E-4DA3-8E04-6AF1CEF2A90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duci"/>
        </a:ext>
      </dgm:extLst>
    </dgm:pt>
    <dgm:pt modelId="{06EA2120-25CF-46AC-941F-AF7F61C2A187}" type="pres">
      <dgm:prSet presAssocID="{62D6B2B2-7D3E-4DA3-8E04-6AF1CEF2A902}" presName="spaceRect" presStyleCnt="0"/>
      <dgm:spPr/>
    </dgm:pt>
    <dgm:pt modelId="{84659DB5-89F0-48FC-BA92-FB037D809E89}" type="pres">
      <dgm:prSet presAssocID="{62D6B2B2-7D3E-4DA3-8E04-6AF1CEF2A902}" presName="textRect" presStyleLbl="revTx" presStyleIdx="1" presStyleCnt="5">
        <dgm:presLayoutVars>
          <dgm:chMax val="1"/>
          <dgm:chPref val="1"/>
        </dgm:presLayoutVars>
      </dgm:prSet>
      <dgm:spPr/>
    </dgm:pt>
    <dgm:pt modelId="{4D624BE3-4ACC-47FB-8C6E-CE5FD43EE05A}" type="pres">
      <dgm:prSet presAssocID="{FEE96ECB-56F1-4B81-A0B2-2985971CF22E}" presName="sibTrans" presStyleCnt="0"/>
      <dgm:spPr/>
    </dgm:pt>
    <dgm:pt modelId="{B555A1E1-79AB-4FB9-A4E4-1AD8839144AA}" type="pres">
      <dgm:prSet presAssocID="{12037382-9E64-485E-995C-5E6DFC0441CE}" presName="compNode" presStyleCnt="0"/>
      <dgm:spPr/>
    </dgm:pt>
    <dgm:pt modelId="{313160A2-CBDE-4C3D-A373-C5379C52F7CC}" type="pres">
      <dgm:prSet presAssocID="{12037382-9E64-485E-995C-5E6DFC0441CE}" presName="iconBgRect" presStyleLbl="bgShp" presStyleIdx="2" presStyleCnt="5"/>
      <dgm:spPr/>
    </dgm:pt>
    <dgm:pt modelId="{C199341F-C207-42BB-8A57-5B029E36F0C6}" type="pres">
      <dgm:prSet presAssocID="{12037382-9E64-485E-995C-5E6DFC0441C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73FFC835-12EA-4F0F-947A-3DE93032928C}" type="pres">
      <dgm:prSet presAssocID="{12037382-9E64-485E-995C-5E6DFC0441CE}" presName="spaceRect" presStyleCnt="0"/>
      <dgm:spPr/>
    </dgm:pt>
    <dgm:pt modelId="{83C42800-735B-4B32-BC53-9F1151B3FEF6}" type="pres">
      <dgm:prSet presAssocID="{12037382-9E64-485E-995C-5E6DFC0441CE}" presName="textRect" presStyleLbl="revTx" presStyleIdx="2" presStyleCnt="5">
        <dgm:presLayoutVars>
          <dgm:chMax val="1"/>
          <dgm:chPref val="1"/>
        </dgm:presLayoutVars>
      </dgm:prSet>
      <dgm:spPr/>
    </dgm:pt>
    <dgm:pt modelId="{EB6164B2-F3C0-4471-AFBD-B71FF94B4617}" type="pres">
      <dgm:prSet presAssocID="{FB368D5E-CCBA-4407-9710-8D78ABC32552}" presName="sibTrans" presStyleCnt="0"/>
      <dgm:spPr/>
    </dgm:pt>
    <dgm:pt modelId="{D8B7AB96-7213-4594-8AE7-9FD065156775}" type="pres">
      <dgm:prSet presAssocID="{8E038BB1-56CF-41AB-93AA-29F42ED91B08}" presName="compNode" presStyleCnt="0"/>
      <dgm:spPr/>
    </dgm:pt>
    <dgm:pt modelId="{7DF0EB55-0110-4F0A-9C3D-EF711717C1B9}" type="pres">
      <dgm:prSet presAssocID="{8E038BB1-56CF-41AB-93AA-29F42ED91B08}" presName="iconBgRect" presStyleLbl="bgShp" presStyleIdx="3" presStyleCnt="5"/>
      <dgm:spPr/>
    </dgm:pt>
    <dgm:pt modelId="{15CD4C83-36B8-4D33-A1FD-480DA71A34C4}" type="pres">
      <dgm:prSet presAssocID="{8E038BB1-56CF-41AB-93AA-29F42ED91B0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ena foresta"/>
        </a:ext>
      </dgm:extLst>
    </dgm:pt>
    <dgm:pt modelId="{63136E5B-2917-41EE-AB60-64A977E07464}" type="pres">
      <dgm:prSet presAssocID="{8E038BB1-56CF-41AB-93AA-29F42ED91B08}" presName="spaceRect" presStyleCnt="0"/>
      <dgm:spPr/>
    </dgm:pt>
    <dgm:pt modelId="{A0808FB2-36E8-4BC5-BC7A-5B14C8760420}" type="pres">
      <dgm:prSet presAssocID="{8E038BB1-56CF-41AB-93AA-29F42ED91B08}" presName="textRect" presStyleLbl="revTx" presStyleIdx="3" presStyleCnt="5">
        <dgm:presLayoutVars>
          <dgm:chMax val="1"/>
          <dgm:chPref val="1"/>
        </dgm:presLayoutVars>
      </dgm:prSet>
      <dgm:spPr/>
    </dgm:pt>
    <dgm:pt modelId="{38721A92-6273-4400-AAC1-1E3AB3630C7D}" type="pres">
      <dgm:prSet presAssocID="{C856C7AC-1576-466E-8808-9B542E5EA222}" presName="sibTrans" presStyleCnt="0"/>
      <dgm:spPr/>
    </dgm:pt>
    <dgm:pt modelId="{7B19B0C4-F547-4DA4-9C8F-27BD4976511B}" type="pres">
      <dgm:prSet presAssocID="{E8917E28-454E-4BD6-9A7A-DA4B6A946A34}" presName="compNode" presStyleCnt="0"/>
      <dgm:spPr/>
    </dgm:pt>
    <dgm:pt modelId="{5105B49E-02AA-4C2F-A486-0FE3A025E3CF}" type="pres">
      <dgm:prSet presAssocID="{E8917E28-454E-4BD6-9A7A-DA4B6A946A34}" presName="iconBgRect" presStyleLbl="bgShp" presStyleIdx="4" presStyleCnt="5"/>
      <dgm:spPr/>
    </dgm:pt>
    <dgm:pt modelId="{5AF52E6D-8A28-4875-AB24-4861856932A7}" type="pres">
      <dgm:prSet presAssocID="{E8917E28-454E-4BD6-9A7A-DA4B6A946A3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ramide con livelli"/>
        </a:ext>
      </dgm:extLst>
    </dgm:pt>
    <dgm:pt modelId="{BBE84315-AFC4-4EA3-9E29-34E1CE9ED6B1}" type="pres">
      <dgm:prSet presAssocID="{E8917E28-454E-4BD6-9A7A-DA4B6A946A34}" presName="spaceRect" presStyleCnt="0"/>
      <dgm:spPr/>
    </dgm:pt>
    <dgm:pt modelId="{8B220D8F-BAA1-4DE3-93CA-A95FD769A7F7}" type="pres">
      <dgm:prSet presAssocID="{E8917E28-454E-4BD6-9A7A-DA4B6A946A3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923CD2C-B66B-4498-9F6E-6A110FFCA460}" srcId="{98F5E4B4-1220-4F03-AD03-AFDEF5A0AED2}" destId="{E8917E28-454E-4BD6-9A7A-DA4B6A946A34}" srcOrd="4" destOrd="0" parTransId="{B926AE3F-F1D7-4475-8A4D-6ED9A39EF708}" sibTransId="{FF0AA19F-0954-47D8-AC6E-1D6AB21D1755}"/>
    <dgm:cxn modelId="{B8FA676A-5174-41A9-9A3A-5193D6362D0A}" type="presOf" srcId="{CC6516B1-EA74-4D57-B037-8A0602991353}" destId="{7F01BD86-585E-4392-A6BF-F68071BA7032}" srcOrd="0" destOrd="0" presId="urn:microsoft.com/office/officeart/2018/5/layout/IconCircleLabelList"/>
    <dgm:cxn modelId="{B544CE4B-132C-4087-973A-70DB3BBDF3A4}" type="presOf" srcId="{8E038BB1-56CF-41AB-93AA-29F42ED91B08}" destId="{A0808FB2-36E8-4BC5-BC7A-5B14C8760420}" srcOrd="0" destOrd="0" presId="urn:microsoft.com/office/officeart/2018/5/layout/IconCircleLabelList"/>
    <dgm:cxn modelId="{217E4891-2E06-4BB7-BE55-35FD552292DC}" type="presOf" srcId="{98F5E4B4-1220-4F03-AD03-AFDEF5A0AED2}" destId="{3C9A2510-5D03-4E96-B375-C44664DC5C61}" srcOrd="0" destOrd="0" presId="urn:microsoft.com/office/officeart/2018/5/layout/IconCircleLabelList"/>
    <dgm:cxn modelId="{6B47D3B2-7A6A-4214-89CF-1B06A9C23F96}" srcId="{98F5E4B4-1220-4F03-AD03-AFDEF5A0AED2}" destId="{CC6516B1-EA74-4D57-B037-8A0602991353}" srcOrd="0" destOrd="0" parTransId="{9DAF2270-08EC-4266-A712-DCF95651C378}" sibTransId="{E0B767EE-BFFB-46FA-AF98-C8A75AC2D27D}"/>
    <dgm:cxn modelId="{FFFB2FB9-69D4-4634-9A00-E91207ECD840}" type="presOf" srcId="{12037382-9E64-485E-995C-5E6DFC0441CE}" destId="{83C42800-735B-4B32-BC53-9F1151B3FEF6}" srcOrd="0" destOrd="0" presId="urn:microsoft.com/office/officeart/2018/5/layout/IconCircleLabelList"/>
    <dgm:cxn modelId="{D520F9BB-CB24-4425-83D4-A88109F2E7EB}" srcId="{98F5E4B4-1220-4F03-AD03-AFDEF5A0AED2}" destId="{8E038BB1-56CF-41AB-93AA-29F42ED91B08}" srcOrd="3" destOrd="0" parTransId="{EF3A8FAF-B0C1-4492-AC69-932E74AB9A89}" sibTransId="{C856C7AC-1576-466E-8808-9B542E5EA222}"/>
    <dgm:cxn modelId="{79F90CD7-78DD-43C2-8FD2-752D3E01DD4E}" srcId="{98F5E4B4-1220-4F03-AD03-AFDEF5A0AED2}" destId="{12037382-9E64-485E-995C-5E6DFC0441CE}" srcOrd="2" destOrd="0" parTransId="{08923249-517B-42FD-BA22-C32A0B32F44B}" sibTransId="{FB368D5E-CCBA-4407-9710-8D78ABC32552}"/>
    <dgm:cxn modelId="{69BE2FDD-77FE-4AA9-9AF8-687FB2629A3F}" type="presOf" srcId="{E8917E28-454E-4BD6-9A7A-DA4B6A946A34}" destId="{8B220D8F-BAA1-4DE3-93CA-A95FD769A7F7}" srcOrd="0" destOrd="0" presId="urn:microsoft.com/office/officeart/2018/5/layout/IconCircleLabelList"/>
    <dgm:cxn modelId="{2CA7EEEF-F8A6-4F93-B25C-56D59CC2D875}" srcId="{98F5E4B4-1220-4F03-AD03-AFDEF5A0AED2}" destId="{62D6B2B2-7D3E-4DA3-8E04-6AF1CEF2A902}" srcOrd="1" destOrd="0" parTransId="{A17E7415-664F-4B97-B04C-7B62A9F0EABD}" sibTransId="{FEE96ECB-56F1-4B81-A0B2-2985971CF22E}"/>
    <dgm:cxn modelId="{6B8CEBF7-74AD-491D-A461-3BD66F3B5E9E}" type="presOf" srcId="{62D6B2B2-7D3E-4DA3-8E04-6AF1CEF2A902}" destId="{84659DB5-89F0-48FC-BA92-FB037D809E89}" srcOrd="0" destOrd="0" presId="urn:microsoft.com/office/officeart/2018/5/layout/IconCircleLabelList"/>
    <dgm:cxn modelId="{A3AC013E-F9E7-4401-BD5C-10E33DE9DBB3}" type="presParOf" srcId="{3C9A2510-5D03-4E96-B375-C44664DC5C61}" destId="{592035B6-81A3-4F30-9ACE-C77A635392AC}" srcOrd="0" destOrd="0" presId="urn:microsoft.com/office/officeart/2018/5/layout/IconCircleLabelList"/>
    <dgm:cxn modelId="{5DCED845-3629-41D6-8D82-C93851CCC976}" type="presParOf" srcId="{592035B6-81A3-4F30-9ACE-C77A635392AC}" destId="{0643468E-43D0-4177-B22B-A1BD6262D9CF}" srcOrd="0" destOrd="0" presId="urn:microsoft.com/office/officeart/2018/5/layout/IconCircleLabelList"/>
    <dgm:cxn modelId="{62940119-D319-4ECA-8480-0B65AFDB49B3}" type="presParOf" srcId="{592035B6-81A3-4F30-9ACE-C77A635392AC}" destId="{E5097E59-A873-49E2-ADC3-E3F29B619996}" srcOrd="1" destOrd="0" presId="urn:microsoft.com/office/officeart/2018/5/layout/IconCircleLabelList"/>
    <dgm:cxn modelId="{0110357A-E7FC-4A29-8375-2E6E53E920B7}" type="presParOf" srcId="{592035B6-81A3-4F30-9ACE-C77A635392AC}" destId="{FE95C089-04AB-4483-834D-C48647ECA816}" srcOrd="2" destOrd="0" presId="urn:microsoft.com/office/officeart/2018/5/layout/IconCircleLabelList"/>
    <dgm:cxn modelId="{B7DB3848-E766-4083-AE9C-53C3C65DD769}" type="presParOf" srcId="{592035B6-81A3-4F30-9ACE-C77A635392AC}" destId="{7F01BD86-585E-4392-A6BF-F68071BA7032}" srcOrd="3" destOrd="0" presId="urn:microsoft.com/office/officeart/2018/5/layout/IconCircleLabelList"/>
    <dgm:cxn modelId="{2B65B15A-9BBF-425B-A398-903C4AD221D9}" type="presParOf" srcId="{3C9A2510-5D03-4E96-B375-C44664DC5C61}" destId="{3D7D3C79-1363-4494-B0F0-913036DA9692}" srcOrd="1" destOrd="0" presId="urn:microsoft.com/office/officeart/2018/5/layout/IconCircleLabelList"/>
    <dgm:cxn modelId="{B6F10C36-4C20-4968-96C3-DFDE4BD236DB}" type="presParOf" srcId="{3C9A2510-5D03-4E96-B375-C44664DC5C61}" destId="{B287BB8A-D586-4BC1-9814-8597EF4FAA5F}" srcOrd="2" destOrd="0" presId="urn:microsoft.com/office/officeart/2018/5/layout/IconCircleLabelList"/>
    <dgm:cxn modelId="{A39CD718-8752-4ADB-BBB6-ED715AF5CC6E}" type="presParOf" srcId="{B287BB8A-D586-4BC1-9814-8597EF4FAA5F}" destId="{81E79820-0204-4832-A154-0780E9E7E29B}" srcOrd="0" destOrd="0" presId="urn:microsoft.com/office/officeart/2018/5/layout/IconCircleLabelList"/>
    <dgm:cxn modelId="{88EF3864-BB1E-434A-8902-25A2F4CECA0E}" type="presParOf" srcId="{B287BB8A-D586-4BC1-9814-8597EF4FAA5F}" destId="{6C03CF34-BE77-4743-9374-DC0806A8BB8B}" srcOrd="1" destOrd="0" presId="urn:microsoft.com/office/officeart/2018/5/layout/IconCircleLabelList"/>
    <dgm:cxn modelId="{BF73751B-EB01-4015-A258-68D198F72542}" type="presParOf" srcId="{B287BB8A-D586-4BC1-9814-8597EF4FAA5F}" destId="{06EA2120-25CF-46AC-941F-AF7F61C2A187}" srcOrd="2" destOrd="0" presId="urn:microsoft.com/office/officeart/2018/5/layout/IconCircleLabelList"/>
    <dgm:cxn modelId="{9D2B4360-0B6C-47C3-B098-9B8C24266DA4}" type="presParOf" srcId="{B287BB8A-D586-4BC1-9814-8597EF4FAA5F}" destId="{84659DB5-89F0-48FC-BA92-FB037D809E89}" srcOrd="3" destOrd="0" presId="urn:microsoft.com/office/officeart/2018/5/layout/IconCircleLabelList"/>
    <dgm:cxn modelId="{435FF4B4-9674-40EC-820A-E6C29C6C915D}" type="presParOf" srcId="{3C9A2510-5D03-4E96-B375-C44664DC5C61}" destId="{4D624BE3-4ACC-47FB-8C6E-CE5FD43EE05A}" srcOrd="3" destOrd="0" presId="urn:microsoft.com/office/officeart/2018/5/layout/IconCircleLabelList"/>
    <dgm:cxn modelId="{743C1B48-76B1-41FD-A91E-35168EB224E1}" type="presParOf" srcId="{3C9A2510-5D03-4E96-B375-C44664DC5C61}" destId="{B555A1E1-79AB-4FB9-A4E4-1AD8839144AA}" srcOrd="4" destOrd="0" presId="urn:microsoft.com/office/officeart/2018/5/layout/IconCircleLabelList"/>
    <dgm:cxn modelId="{EA2D51AB-30FD-4461-99F6-7109284C5F24}" type="presParOf" srcId="{B555A1E1-79AB-4FB9-A4E4-1AD8839144AA}" destId="{313160A2-CBDE-4C3D-A373-C5379C52F7CC}" srcOrd="0" destOrd="0" presId="urn:microsoft.com/office/officeart/2018/5/layout/IconCircleLabelList"/>
    <dgm:cxn modelId="{A0AB76C8-8B23-4A66-B79C-55359D6740D0}" type="presParOf" srcId="{B555A1E1-79AB-4FB9-A4E4-1AD8839144AA}" destId="{C199341F-C207-42BB-8A57-5B029E36F0C6}" srcOrd="1" destOrd="0" presId="urn:microsoft.com/office/officeart/2018/5/layout/IconCircleLabelList"/>
    <dgm:cxn modelId="{209FCD79-1EED-4992-8C46-DF596E0956FA}" type="presParOf" srcId="{B555A1E1-79AB-4FB9-A4E4-1AD8839144AA}" destId="{73FFC835-12EA-4F0F-947A-3DE93032928C}" srcOrd="2" destOrd="0" presId="urn:microsoft.com/office/officeart/2018/5/layout/IconCircleLabelList"/>
    <dgm:cxn modelId="{5818C5A8-CC57-40BC-9605-11EC1BE03216}" type="presParOf" srcId="{B555A1E1-79AB-4FB9-A4E4-1AD8839144AA}" destId="{83C42800-735B-4B32-BC53-9F1151B3FEF6}" srcOrd="3" destOrd="0" presId="urn:microsoft.com/office/officeart/2018/5/layout/IconCircleLabelList"/>
    <dgm:cxn modelId="{81D8B3E7-A99F-4965-BB8A-8A532FEC7A5C}" type="presParOf" srcId="{3C9A2510-5D03-4E96-B375-C44664DC5C61}" destId="{EB6164B2-F3C0-4471-AFBD-B71FF94B4617}" srcOrd="5" destOrd="0" presId="urn:microsoft.com/office/officeart/2018/5/layout/IconCircleLabelList"/>
    <dgm:cxn modelId="{1AF46447-4EBF-4EEC-A23B-014295628401}" type="presParOf" srcId="{3C9A2510-5D03-4E96-B375-C44664DC5C61}" destId="{D8B7AB96-7213-4594-8AE7-9FD065156775}" srcOrd="6" destOrd="0" presId="urn:microsoft.com/office/officeart/2018/5/layout/IconCircleLabelList"/>
    <dgm:cxn modelId="{6122201A-148C-4A7F-84A3-18EB8AB6552B}" type="presParOf" srcId="{D8B7AB96-7213-4594-8AE7-9FD065156775}" destId="{7DF0EB55-0110-4F0A-9C3D-EF711717C1B9}" srcOrd="0" destOrd="0" presId="urn:microsoft.com/office/officeart/2018/5/layout/IconCircleLabelList"/>
    <dgm:cxn modelId="{9A1EFF69-0D1D-4EBC-87CC-53E260879368}" type="presParOf" srcId="{D8B7AB96-7213-4594-8AE7-9FD065156775}" destId="{15CD4C83-36B8-4D33-A1FD-480DA71A34C4}" srcOrd="1" destOrd="0" presId="urn:microsoft.com/office/officeart/2018/5/layout/IconCircleLabelList"/>
    <dgm:cxn modelId="{FC524418-F723-4A93-AA5D-3B309A6DDCA3}" type="presParOf" srcId="{D8B7AB96-7213-4594-8AE7-9FD065156775}" destId="{63136E5B-2917-41EE-AB60-64A977E07464}" srcOrd="2" destOrd="0" presId="urn:microsoft.com/office/officeart/2018/5/layout/IconCircleLabelList"/>
    <dgm:cxn modelId="{70F68F86-B2F1-4732-AF89-C4FFEED9F098}" type="presParOf" srcId="{D8B7AB96-7213-4594-8AE7-9FD065156775}" destId="{A0808FB2-36E8-4BC5-BC7A-5B14C8760420}" srcOrd="3" destOrd="0" presId="urn:microsoft.com/office/officeart/2018/5/layout/IconCircleLabelList"/>
    <dgm:cxn modelId="{A226D0D7-2863-4204-8D3E-8D34789AA8F5}" type="presParOf" srcId="{3C9A2510-5D03-4E96-B375-C44664DC5C61}" destId="{38721A92-6273-4400-AAC1-1E3AB3630C7D}" srcOrd="7" destOrd="0" presId="urn:microsoft.com/office/officeart/2018/5/layout/IconCircleLabelList"/>
    <dgm:cxn modelId="{13E87530-86AD-452D-A547-E72EA12AEC7C}" type="presParOf" srcId="{3C9A2510-5D03-4E96-B375-C44664DC5C61}" destId="{7B19B0C4-F547-4DA4-9C8F-27BD4976511B}" srcOrd="8" destOrd="0" presId="urn:microsoft.com/office/officeart/2018/5/layout/IconCircleLabelList"/>
    <dgm:cxn modelId="{B3F41C11-0554-46EB-87EE-2E622A4E3DDB}" type="presParOf" srcId="{7B19B0C4-F547-4DA4-9C8F-27BD4976511B}" destId="{5105B49E-02AA-4C2F-A486-0FE3A025E3CF}" srcOrd="0" destOrd="0" presId="urn:microsoft.com/office/officeart/2018/5/layout/IconCircleLabelList"/>
    <dgm:cxn modelId="{5B0798A8-AEA2-472E-8C27-66E468068668}" type="presParOf" srcId="{7B19B0C4-F547-4DA4-9C8F-27BD4976511B}" destId="{5AF52E6D-8A28-4875-AB24-4861856932A7}" srcOrd="1" destOrd="0" presId="urn:microsoft.com/office/officeart/2018/5/layout/IconCircleLabelList"/>
    <dgm:cxn modelId="{E8853AE2-AB32-414F-A97C-D833A188B4BF}" type="presParOf" srcId="{7B19B0C4-F547-4DA4-9C8F-27BD4976511B}" destId="{BBE84315-AFC4-4EA3-9E29-34E1CE9ED6B1}" srcOrd="2" destOrd="0" presId="urn:microsoft.com/office/officeart/2018/5/layout/IconCircleLabelList"/>
    <dgm:cxn modelId="{88F1BD2C-BCF0-43E0-BA2E-34925611CAB8}" type="presParOf" srcId="{7B19B0C4-F547-4DA4-9C8F-27BD4976511B}" destId="{8B220D8F-BAA1-4DE3-93CA-A95FD769A7F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3468E-43D0-4177-B22B-A1BD6262D9CF}">
      <dsp:nvSpPr>
        <dsp:cNvPr id="0" name=""/>
        <dsp:cNvSpPr/>
      </dsp:nvSpPr>
      <dsp:spPr>
        <a:xfrm>
          <a:off x="478800" y="106191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97E59-A873-49E2-ADC3-E3F29B619996}">
      <dsp:nvSpPr>
        <dsp:cNvPr id="0" name=""/>
        <dsp:cNvSpPr/>
      </dsp:nvSpPr>
      <dsp:spPr>
        <a:xfrm>
          <a:off x="712800" y="129591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1BD86-585E-4392-A6BF-F68071BA7032}">
      <dsp:nvSpPr>
        <dsp:cNvPr id="0" name=""/>
        <dsp:cNvSpPr/>
      </dsp:nvSpPr>
      <dsp:spPr>
        <a:xfrm>
          <a:off x="127800" y="250191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 dirty="0"/>
            <a:t>Vettorizzazione dei concetti presenti all’interno dei plot mediante l’utilizzo di </a:t>
          </a:r>
          <a:r>
            <a:rPr lang="it-IT" sz="1100" i="1" kern="1200" dirty="0" err="1">
              <a:solidFill>
                <a:schemeClr val="accent4"/>
              </a:solidFill>
            </a:rPr>
            <a:t>tokenizer</a:t>
          </a:r>
          <a:r>
            <a:rPr lang="it-IT" sz="1100" kern="1200" dirty="0"/>
            <a:t> e </a:t>
          </a:r>
          <a:r>
            <a:rPr lang="it-IT" sz="1100" i="1" kern="1200" dirty="0" err="1">
              <a:solidFill>
                <a:schemeClr val="accent4"/>
              </a:solidFill>
            </a:rPr>
            <a:t>stemmer</a:t>
          </a:r>
          <a:r>
            <a:rPr lang="it-IT" sz="1100" kern="1200" dirty="0">
              <a:solidFill>
                <a:schemeClr val="accent4"/>
              </a:solidFill>
            </a:rPr>
            <a:t> </a:t>
          </a:r>
          <a:endParaRPr lang="en-US" sz="1100" kern="1200" dirty="0">
            <a:solidFill>
              <a:schemeClr val="accent4"/>
            </a:solidFill>
          </a:endParaRPr>
        </a:p>
      </dsp:txBody>
      <dsp:txXfrm>
        <a:off x="127800" y="2501919"/>
        <a:ext cx="1800000" cy="787500"/>
      </dsp:txXfrm>
    </dsp:sp>
    <dsp:sp modelId="{81E79820-0204-4832-A154-0780E9E7E29B}">
      <dsp:nvSpPr>
        <dsp:cNvPr id="0" name=""/>
        <dsp:cNvSpPr/>
      </dsp:nvSpPr>
      <dsp:spPr>
        <a:xfrm>
          <a:off x="2593800" y="106191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3CF34-BE77-4743-9374-DC0806A8BB8B}">
      <dsp:nvSpPr>
        <dsp:cNvPr id="0" name=""/>
        <dsp:cNvSpPr/>
      </dsp:nvSpPr>
      <dsp:spPr>
        <a:xfrm>
          <a:off x="2827800" y="129591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59DB5-89F0-48FC-BA92-FB037D809E89}">
      <dsp:nvSpPr>
        <dsp:cNvPr id="0" name=""/>
        <dsp:cNvSpPr/>
      </dsp:nvSpPr>
      <dsp:spPr>
        <a:xfrm>
          <a:off x="2242800" y="250191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 dirty="0" err="1"/>
            <a:t>Dimensionality</a:t>
          </a:r>
          <a:r>
            <a:rPr lang="it-IT" sz="1100" kern="1200" dirty="0"/>
            <a:t> </a:t>
          </a:r>
          <a:r>
            <a:rPr lang="it-IT" sz="1100" kern="1200" dirty="0" err="1"/>
            <a:t>reduction</a:t>
          </a:r>
          <a:r>
            <a:rPr lang="it-IT" sz="1100" kern="1200" dirty="0"/>
            <a:t> eseguita con la tecnica </a:t>
          </a:r>
          <a:br>
            <a:rPr lang="it-IT" sz="1100" kern="1200" dirty="0"/>
          </a:br>
          <a:r>
            <a:rPr lang="it-IT" sz="1100" i="1" kern="1200" dirty="0" err="1">
              <a:solidFill>
                <a:schemeClr val="accent4"/>
              </a:solidFill>
            </a:rPr>
            <a:t>Tf-idf</a:t>
          </a:r>
          <a:r>
            <a:rPr lang="it-IT" sz="1100" kern="1200" dirty="0">
              <a:solidFill>
                <a:schemeClr val="accent4"/>
              </a:solidFill>
            </a:rPr>
            <a:t>  </a:t>
          </a:r>
          <a:endParaRPr lang="en-US" sz="1100" kern="1200" dirty="0">
            <a:solidFill>
              <a:schemeClr val="accent4"/>
            </a:solidFill>
          </a:endParaRPr>
        </a:p>
      </dsp:txBody>
      <dsp:txXfrm>
        <a:off x="2242800" y="2501919"/>
        <a:ext cx="1800000" cy="787500"/>
      </dsp:txXfrm>
    </dsp:sp>
    <dsp:sp modelId="{313160A2-CBDE-4C3D-A373-C5379C52F7CC}">
      <dsp:nvSpPr>
        <dsp:cNvPr id="0" name=""/>
        <dsp:cNvSpPr/>
      </dsp:nvSpPr>
      <dsp:spPr>
        <a:xfrm>
          <a:off x="4708800" y="106191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9341F-C207-42BB-8A57-5B029E36F0C6}">
      <dsp:nvSpPr>
        <dsp:cNvPr id="0" name=""/>
        <dsp:cNvSpPr/>
      </dsp:nvSpPr>
      <dsp:spPr>
        <a:xfrm>
          <a:off x="4942800" y="129591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42800-735B-4B32-BC53-9F1151B3FEF6}">
      <dsp:nvSpPr>
        <dsp:cNvPr id="0" name=""/>
        <dsp:cNvSpPr/>
      </dsp:nvSpPr>
      <dsp:spPr>
        <a:xfrm>
          <a:off x="4357800" y="250191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 dirty="0"/>
            <a:t>Ottimizzazione dei parametri per la </a:t>
          </a:r>
          <a:r>
            <a:rPr lang="it-IT" sz="1100" i="1" kern="1200" dirty="0" err="1"/>
            <a:t>Tf-idf</a:t>
          </a:r>
          <a:r>
            <a:rPr lang="it-IT" sz="1100" kern="1200" dirty="0"/>
            <a:t> utilizzando un algoritmo di </a:t>
          </a:r>
          <a:r>
            <a:rPr lang="it-IT" sz="1100" i="1" kern="1200" dirty="0">
              <a:solidFill>
                <a:schemeClr val="accent4"/>
              </a:solidFill>
            </a:rPr>
            <a:t>evoluzione differenziale </a:t>
          </a:r>
          <a:endParaRPr lang="en-US" sz="1100" kern="1200" dirty="0">
            <a:solidFill>
              <a:schemeClr val="accent4"/>
            </a:solidFill>
          </a:endParaRPr>
        </a:p>
      </dsp:txBody>
      <dsp:txXfrm>
        <a:off x="4357800" y="2501919"/>
        <a:ext cx="1800000" cy="787500"/>
      </dsp:txXfrm>
    </dsp:sp>
    <dsp:sp modelId="{7DF0EB55-0110-4F0A-9C3D-EF711717C1B9}">
      <dsp:nvSpPr>
        <dsp:cNvPr id="0" name=""/>
        <dsp:cNvSpPr/>
      </dsp:nvSpPr>
      <dsp:spPr>
        <a:xfrm>
          <a:off x="6823800" y="106191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D4C83-36B8-4D33-A1FD-480DA71A34C4}">
      <dsp:nvSpPr>
        <dsp:cNvPr id="0" name=""/>
        <dsp:cNvSpPr/>
      </dsp:nvSpPr>
      <dsp:spPr>
        <a:xfrm>
          <a:off x="7057800" y="129591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08FB2-36E8-4BC5-BC7A-5B14C8760420}">
      <dsp:nvSpPr>
        <dsp:cNvPr id="0" name=""/>
        <dsp:cNvSpPr/>
      </dsp:nvSpPr>
      <dsp:spPr>
        <a:xfrm>
          <a:off x="6472800" y="250191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 dirty="0"/>
            <a:t>Classificazione con l’utilizzo di un classificatore </a:t>
          </a:r>
          <a:r>
            <a:rPr lang="it-IT" sz="1100" i="1" kern="1200" dirty="0">
              <a:solidFill>
                <a:schemeClr val="accent4"/>
              </a:solidFill>
            </a:rPr>
            <a:t>random </a:t>
          </a:r>
          <a:r>
            <a:rPr lang="it-IT" sz="1100" i="1" kern="1200" dirty="0" err="1">
              <a:solidFill>
                <a:schemeClr val="accent4"/>
              </a:solidFill>
            </a:rPr>
            <a:t>forest</a:t>
          </a:r>
          <a:endParaRPr lang="en-US" sz="1100" kern="1200" dirty="0">
            <a:solidFill>
              <a:schemeClr val="accent4"/>
            </a:solidFill>
          </a:endParaRPr>
        </a:p>
      </dsp:txBody>
      <dsp:txXfrm>
        <a:off x="6472800" y="2501919"/>
        <a:ext cx="1800000" cy="787500"/>
      </dsp:txXfrm>
    </dsp:sp>
    <dsp:sp modelId="{5105B49E-02AA-4C2F-A486-0FE3A025E3CF}">
      <dsp:nvSpPr>
        <dsp:cNvPr id="0" name=""/>
        <dsp:cNvSpPr/>
      </dsp:nvSpPr>
      <dsp:spPr>
        <a:xfrm>
          <a:off x="8938800" y="106191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52E6D-8A28-4875-AB24-4861856932A7}">
      <dsp:nvSpPr>
        <dsp:cNvPr id="0" name=""/>
        <dsp:cNvSpPr/>
      </dsp:nvSpPr>
      <dsp:spPr>
        <a:xfrm>
          <a:off x="9172800" y="129591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20D8F-BAA1-4DE3-93CA-A95FD769A7F7}">
      <dsp:nvSpPr>
        <dsp:cNvPr id="0" name=""/>
        <dsp:cNvSpPr/>
      </dsp:nvSpPr>
      <dsp:spPr>
        <a:xfrm>
          <a:off x="8587800" y="2501919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 dirty="0"/>
            <a:t>Clustering mediante un algoritmo </a:t>
          </a:r>
          <a:r>
            <a:rPr lang="it-IT" sz="1100" i="1" kern="1200" dirty="0" err="1">
              <a:solidFill>
                <a:schemeClr val="accent4"/>
              </a:solidFill>
            </a:rPr>
            <a:t>agglomerativo</a:t>
          </a:r>
          <a:r>
            <a:rPr lang="it-IT" sz="1100" i="1" kern="1200" dirty="0">
              <a:solidFill>
                <a:schemeClr val="accent4"/>
              </a:solidFill>
            </a:rPr>
            <a:t> gerarchico</a:t>
          </a:r>
          <a:endParaRPr lang="en-US" sz="1100" kern="1200" dirty="0">
            <a:solidFill>
              <a:schemeClr val="accent4"/>
            </a:solidFill>
          </a:endParaRPr>
        </a:p>
      </dsp:txBody>
      <dsp:txXfrm>
        <a:off x="8587800" y="2501919"/>
        <a:ext cx="1800000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03850EE2-9F27-440B-A030-DF8424E591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18A499-7D27-4DEA-B931-CCA706F228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90554-A8B4-4174-A341-6094283FA27B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865EC53-10C1-43F9-B7FD-99AC034254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C6D503-6B8C-4D7A-83F8-D229CA9780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394A7-0EBF-4410-922B-3599931267F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54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E825-EC94-4DD7-99F2-91ECD6BB016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DAB79-178F-4603-9A6D-2D812C60C4D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3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5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1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2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0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4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1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93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295E1-DFB0-4375-AA8A-58BBC2032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08" b="590"/>
          <a:stretch/>
        </p:blipFill>
        <p:spPr>
          <a:xfrm>
            <a:off x="3594398" y="0"/>
            <a:ext cx="8597602" cy="685800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8E3CD2-2201-4F9D-91CA-F61BB659B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4800" b="1" dirty="0">
                <a:solidFill>
                  <a:schemeClr val="accent1"/>
                </a:solidFill>
              </a:rPr>
              <a:t>PisaFlix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4E777D-2BF8-4EAB-B652-A1293C5D6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Progetto per il corso di </a:t>
            </a:r>
            <a:r>
              <a:rPr lang="it-IT" sz="2000" i="1" dirty="0"/>
              <a:t>Data Mining and Machine Learning</a:t>
            </a:r>
          </a:p>
          <a:p>
            <a:pPr algn="l"/>
            <a:r>
              <a:rPr lang="it-IT" sz="1600" i="1" dirty="0">
                <a:solidFill>
                  <a:schemeClr val="accent4"/>
                </a:solidFill>
              </a:rPr>
              <a:t>Stefano Petrocchi</a:t>
            </a:r>
          </a:p>
          <a:p>
            <a:pPr algn="l"/>
            <a:endParaRPr lang="en-US" sz="2000" dirty="0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445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C4C187-1190-4146-A01E-FCDE62D1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b="1" dirty="0">
                <a:solidFill>
                  <a:schemeClr val="accent1"/>
                </a:solidFill>
              </a:rPr>
              <a:t>Scopo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4CACEC-095F-485F-B286-87238A0A7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Ampliamento del progetto di </a:t>
            </a:r>
            <a:r>
              <a:rPr lang="it-IT" sz="2400" i="1" dirty="0"/>
              <a:t>Large Scale and Multi-</a:t>
            </a:r>
            <a:r>
              <a:rPr lang="it-IT" sz="2400" i="1" dirty="0" err="1"/>
              <a:t>Structured</a:t>
            </a:r>
            <a:r>
              <a:rPr lang="it-IT" sz="2400" i="1" dirty="0"/>
              <a:t> Databases </a:t>
            </a:r>
            <a:r>
              <a:rPr lang="it-IT" sz="2400" dirty="0"/>
              <a:t>con l’aggiunta di moduli per:</a:t>
            </a:r>
          </a:p>
          <a:p>
            <a:r>
              <a:rPr lang="it-IT" sz="2400" dirty="0" err="1">
                <a:solidFill>
                  <a:schemeClr val="accent4"/>
                </a:solidFill>
              </a:rPr>
              <a:t>Safe</a:t>
            </a:r>
            <a:r>
              <a:rPr lang="it-IT" sz="2400" dirty="0">
                <a:solidFill>
                  <a:schemeClr val="accent4"/>
                </a:solidFill>
              </a:rPr>
              <a:t> </a:t>
            </a:r>
            <a:r>
              <a:rPr lang="it-IT" sz="2400" dirty="0" err="1">
                <a:solidFill>
                  <a:schemeClr val="accent4"/>
                </a:solidFill>
              </a:rPr>
              <a:t>Search</a:t>
            </a:r>
            <a:r>
              <a:rPr lang="it-IT" sz="2400" dirty="0">
                <a:solidFill>
                  <a:schemeClr val="accent4"/>
                </a:solidFill>
              </a:rPr>
              <a:t>: </a:t>
            </a:r>
            <a:r>
              <a:rPr lang="it-IT" sz="2400" dirty="0"/>
              <a:t>permette di filtrare contenuti per adulti attraverso una soglia mobile di </a:t>
            </a:r>
            <a:r>
              <a:rPr lang="it-IT" sz="2400" i="1" dirty="0" err="1"/>
              <a:t>adultness</a:t>
            </a:r>
            <a:r>
              <a:rPr lang="it-IT" sz="2400" dirty="0"/>
              <a:t> consentita</a:t>
            </a:r>
          </a:p>
          <a:p>
            <a:r>
              <a:rPr lang="it-IT" sz="2400" dirty="0">
                <a:solidFill>
                  <a:schemeClr val="accent4"/>
                </a:solidFill>
              </a:rPr>
              <a:t>Suggerimento di Contenuti: </a:t>
            </a:r>
            <a:r>
              <a:rPr lang="it-IT" sz="2400" dirty="0"/>
              <a:t>nuovi contenuti vengono suggeriti all’utente i base ai suoi film preferiti</a:t>
            </a:r>
            <a:endParaRPr lang="it-IT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664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F95584-5372-4B29-8F25-C294967B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Dataset Utilizzati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FA7F26F9-5039-459F-AE4A-F1BBA705E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228A5856-2A22-4225-9780-62F4157C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r>
              <a:rPr lang="it-IT" dirty="0"/>
              <a:t>Dataset di oltre 33000 film con trama, attori principali, registi, genere, titolo e data di uscita, prelevati da </a:t>
            </a:r>
            <a:r>
              <a:rPr lang="it-IT" i="1" dirty="0">
                <a:solidFill>
                  <a:schemeClr val="accent4"/>
                </a:solidFill>
              </a:rPr>
              <a:t>Wikipedia</a:t>
            </a:r>
          </a:p>
          <a:p>
            <a:r>
              <a:rPr lang="it-IT" dirty="0"/>
              <a:t>Dataset di circa 5000 pellicole con titolo, data di uscita e rating </a:t>
            </a:r>
            <a:r>
              <a:rPr lang="it-IT" b="1" dirty="0"/>
              <a:t>MPAA</a:t>
            </a:r>
            <a:r>
              <a:rPr lang="it-IT" dirty="0"/>
              <a:t>, prelevati da </a:t>
            </a:r>
            <a:r>
              <a:rPr lang="it-IT" i="1" dirty="0">
                <a:solidFill>
                  <a:schemeClr val="accent4"/>
                </a:solidFill>
              </a:rPr>
              <a:t>IMDB</a:t>
            </a:r>
            <a:endParaRPr lang="it-IT" b="1" i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662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556000-33FD-4D1E-BE4A-1CD42411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Procedimento</a:t>
            </a:r>
            <a:endParaRPr lang="en-US" dirty="0"/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07340D24-F6C2-4A29-A806-B10498E48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3750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28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809240-88AE-4AE1-A45A-EB78C3BD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it-IT" b="1" dirty="0" err="1">
                <a:solidFill>
                  <a:schemeClr val="accent1"/>
                </a:solidFill>
              </a:rPr>
              <a:t>Tokenization</a:t>
            </a:r>
            <a:r>
              <a:rPr lang="it-IT" b="1" dirty="0">
                <a:solidFill>
                  <a:schemeClr val="accent1"/>
                </a:solidFill>
              </a:rPr>
              <a:t> e </a:t>
            </a:r>
            <a:r>
              <a:rPr lang="it-IT" b="1" dirty="0" err="1">
                <a:solidFill>
                  <a:schemeClr val="accent1"/>
                </a:solidFill>
              </a:rPr>
              <a:t>Stemming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Graphic 6" descr="Monete">
            <a:extLst>
              <a:ext uri="{FF2B5EF4-FFF2-40B4-BE49-F238E27FC236}">
                <a16:creationId xmlns:a16="http://schemas.microsoft.com/office/drawing/2014/main" id="{15F4E7A6-0F5F-44F6-ADD1-7AF8F5355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E0EBD026-C58F-4560-B0D0-461D192E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Una stessa tecnica di </a:t>
            </a:r>
            <a:r>
              <a:rPr lang="it-IT" dirty="0" err="1"/>
              <a:t>preprocessing</a:t>
            </a:r>
            <a:r>
              <a:rPr lang="it-IT" dirty="0"/>
              <a:t> è stata utilizzata, sia per il clustering che per la classificazione, sulle trame dei film:</a:t>
            </a:r>
          </a:p>
          <a:p>
            <a:r>
              <a:rPr lang="it-IT" dirty="0"/>
              <a:t>Le parole presenti all’interno delle trame sono state suddivise mediante un processo di </a:t>
            </a:r>
            <a:r>
              <a:rPr lang="it-IT" i="1" dirty="0" err="1">
                <a:solidFill>
                  <a:schemeClr val="accent4"/>
                </a:solidFill>
              </a:rPr>
              <a:t>tokenization</a:t>
            </a:r>
            <a:endParaRPr lang="it-IT" i="1" dirty="0">
              <a:solidFill>
                <a:schemeClr val="accent4"/>
              </a:solidFill>
            </a:endParaRPr>
          </a:p>
          <a:p>
            <a:r>
              <a:rPr lang="it-IT" dirty="0"/>
              <a:t>I </a:t>
            </a:r>
            <a:r>
              <a:rPr lang="it-IT" i="1" dirty="0"/>
              <a:t>token</a:t>
            </a:r>
            <a:r>
              <a:rPr lang="it-IT" dirty="0"/>
              <a:t> così ottenuti sono stati poi filtrati eliminando tutte le</a:t>
            </a:r>
            <a:r>
              <a:rPr lang="it-IT" dirty="0">
                <a:solidFill>
                  <a:schemeClr val="accent4"/>
                </a:solidFill>
              </a:rPr>
              <a:t> </a:t>
            </a:r>
            <a:r>
              <a:rPr lang="it-IT" i="1" dirty="0">
                <a:solidFill>
                  <a:schemeClr val="accent4"/>
                </a:solidFill>
              </a:rPr>
              <a:t>stop words </a:t>
            </a:r>
            <a:r>
              <a:rPr lang="it-IT" dirty="0"/>
              <a:t>e i </a:t>
            </a:r>
            <a:r>
              <a:rPr lang="it-IT" i="1" dirty="0">
                <a:solidFill>
                  <a:schemeClr val="accent4"/>
                </a:solidFill>
              </a:rPr>
              <a:t>nomi</a:t>
            </a:r>
            <a:r>
              <a:rPr lang="it-IT" dirty="0"/>
              <a:t> propri di persona presenti tra di essi</a:t>
            </a:r>
          </a:p>
          <a:p>
            <a:r>
              <a:rPr lang="it-IT" dirty="0"/>
              <a:t>I rimanenti token sono infine stati elaborati ricavando le radici delle parole utilizzando uno </a:t>
            </a:r>
            <a:r>
              <a:rPr lang="it-IT" i="1" dirty="0" err="1">
                <a:solidFill>
                  <a:schemeClr val="accent4"/>
                </a:solidFill>
              </a:rPr>
              <a:t>stemmer</a:t>
            </a:r>
            <a:endParaRPr lang="it-IT" i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3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25834D-7AE4-4598-8F51-D0BF93CB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Dimensionality</a:t>
            </a:r>
            <a:r>
              <a:rPr lang="it-IT" dirty="0"/>
              <a:t> </a:t>
            </a:r>
            <a:r>
              <a:rPr lang="it-IT" dirty="0" err="1"/>
              <a:t>Reduction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C0865A-9788-479C-B371-23F7950FA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modo più semplice di gestire un gran numero di documenti contemporaneamente su un calcolatore modesto (come quello a mia disposizione) è quella di effettuare una riduzione della dimensionali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4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de gia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261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PisaFlix</vt:lpstr>
      <vt:lpstr>Scopo</vt:lpstr>
      <vt:lpstr>Dataset Utilizzati</vt:lpstr>
      <vt:lpstr>Procedimento</vt:lpstr>
      <vt:lpstr>Tokenization e Stemming</vt:lpstr>
      <vt:lpstr>Dimensionality Reduction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PisaFlix</dc:title>
  <dc:creator>Stefano Petrocchi</dc:creator>
  <cp:lastModifiedBy>Stefano Petrocchi</cp:lastModifiedBy>
  <cp:revision>6</cp:revision>
  <dcterms:created xsi:type="dcterms:W3CDTF">2020-01-27T19:22:14Z</dcterms:created>
  <dcterms:modified xsi:type="dcterms:W3CDTF">2020-01-28T14:27:17Z</dcterms:modified>
</cp:coreProperties>
</file>