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63"/>
  </p:notesMasterIdLst>
  <p:sldIdLst>
    <p:sldId id="291" r:id="rId2"/>
    <p:sldId id="340" r:id="rId3"/>
    <p:sldId id="300" r:id="rId4"/>
    <p:sldId id="267" r:id="rId5"/>
    <p:sldId id="313" r:id="rId6"/>
    <p:sldId id="298" r:id="rId7"/>
    <p:sldId id="314" r:id="rId8"/>
    <p:sldId id="322" r:id="rId9"/>
    <p:sldId id="323" r:id="rId10"/>
    <p:sldId id="324" r:id="rId11"/>
    <p:sldId id="325" r:id="rId12"/>
    <p:sldId id="326" r:id="rId13"/>
    <p:sldId id="327" r:id="rId14"/>
    <p:sldId id="316" r:id="rId15"/>
    <p:sldId id="315" r:id="rId16"/>
    <p:sldId id="293" r:id="rId17"/>
    <p:sldId id="296" r:id="rId18"/>
    <p:sldId id="339" r:id="rId19"/>
    <p:sldId id="295" r:id="rId20"/>
    <p:sldId id="369" r:id="rId21"/>
    <p:sldId id="370" r:id="rId22"/>
    <p:sldId id="371" r:id="rId23"/>
    <p:sldId id="378" r:id="rId24"/>
    <p:sldId id="379" r:id="rId25"/>
    <p:sldId id="380" r:id="rId26"/>
    <p:sldId id="383" r:id="rId27"/>
    <p:sldId id="382" r:id="rId28"/>
    <p:sldId id="384" r:id="rId29"/>
    <p:sldId id="385" r:id="rId30"/>
    <p:sldId id="381" r:id="rId31"/>
    <p:sldId id="334" r:id="rId32"/>
    <p:sldId id="338" r:id="rId33"/>
    <p:sldId id="337" r:id="rId34"/>
    <p:sldId id="329" r:id="rId35"/>
    <p:sldId id="387" r:id="rId36"/>
    <p:sldId id="386" r:id="rId37"/>
    <p:sldId id="372" r:id="rId38"/>
    <p:sldId id="373" r:id="rId39"/>
    <p:sldId id="374" r:id="rId40"/>
    <p:sldId id="375" r:id="rId41"/>
    <p:sldId id="377" r:id="rId42"/>
    <p:sldId id="388" r:id="rId43"/>
    <p:sldId id="389" r:id="rId44"/>
    <p:sldId id="342" r:id="rId45"/>
    <p:sldId id="345" r:id="rId46"/>
    <p:sldId id="347" r:id="rId47"/>
    <p:sldId id="360" r:id="rId48"/>
    <p:sldId id="361" r:id="rId49"/>
    <p:sldId id="362" r:id="rId50"/>
    <p:sldId id="364" r:id="rId51"/>
    <p:sldId id="355" r:id="rId52"/>
    <p:sldId id="358" r:id="rId53"/>
    <p:sldId id="365" r:id="rId54"/>
    <p:sldId id="368" r:id="rId55"/>
    <p:sldId id="359" r:id="rId56"/>
    <p:sldId id="367" r:id="rId57"/>
    <p:sldId id="366" r:id="rId58"/>
    <p:sldId id="341" r:id="rId59"/>
    <p:sldId id="351" r:id="rId60"/>
    <p:sldId id="352" r:id="rId61"/>
    <p:sldId id="350" r:id="rId6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3F41"/>
    <a:srgbClr val="FFFF00"/>
    <a:srgbClr val="FFFFFF"/>
    <a:srgbClr val="FFFF66"/>
    <a:srgbClr val="C6C22C"/>
    <a:srgbClr val="C2452C"/>
    <a:srgbClr val="343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88" autoAdjust="0"/>
    <p:restoredTop sz="93385" autoAdjust="0"/>
  </p:normalViewPr>
  <p:slideViewPr>
    <p:cSldViewPr snapToGrid="0">
      <p:cViewPr>
        <p:scale>
          <a:sx n="66" d="100"/>
          <a:sy n="66" d="100"/>
        </p:scale>
        <p:origin x="774" y="-6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EBB5C6-BC59-4AE5-A6E0-8DD141F892FA}" type="datetimeFigureOut">
              <a:rPr lang="en-US" smtClean="0"/>
              <a:t>7/29/2022</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E8C9FB-7FA1-4DCC-8035-36B8BC0E5FFB}" type="slidenum">
              <a:rPr lang="en-US" smtClean="0"/>
              <a:t>‹N›</a:t>
            </a:fld>
            <a:endParaRPr lang="en-US"/>
          </a:p>
        </p:txBody>
      </p:sp>
    </p:spTree>
    <p:extLst>
      <p:ext uri="{BB962C8B-B14F-4D97-AF65-F5344CB8AC3E}">
        <p14:creationId xmlns:p14="http://schemas.microsoft.com/office/powerpoint/2010/main" val="95742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10</a:t>
            </a:fld>
            <a:endParaRPr lang="en-US"/>
          </a:p>
        </p:txBody>
      </p:sp>
    </p:spTree>
    <p:extLst>
      <p:ext uri="{BB962C8B-B14F-4D97-AF65-F5344CB8AC3E}">
        <p14:creationId xmlns:p14="http://schemas.microsoft.com/office/powerpoint/2010/main" val="3550173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47</a:t>
            </a:fld>
            <a:endParaRPr lang="en-US"/>
          </a:p>
        </p:txBody>
      </p:sp>
    </p:spTree>
    <p:extLst>
      <p:ext uri="{BB962C8B-B14F-4D97-AF65-F5344CB8AC3E}">
        <p14:creationId xmlns:p14="http://schemas.microsoft.com/office/powerpoint/2010/main" val="3640480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it-IT"/>
              <a:t>Fare clic per modificare lo stile del titolo dello schema</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75550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35535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it-IT"/>
              <a:t>Fare clic per modificare lo stile del titolo dello schema</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773208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81832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it-IT"/>
              <a:t>Fare clic per modificare lo stile del titolo dello schema</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388039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714744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846086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975819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267094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it-IT"/>
              <a:t>Fare clic per modificare lo stile del titolo dello schema</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202361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it-IT"/>
              <a:t>Fare clic per modificare lo stile del titolo dello schema</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46025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126472276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unimore365.sharepoint.com/:f:/s/InsegnamentoPercorso_2020_20-212_2015_INF-25-9_S2_2_2019/ErrqeC1FSQ9IrmQ3BNLmlbwB79E7ARwA3vXURA1MP5fe9A?e=IBJg2j"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developer.android.com/reference/android/content/Intent#standard-categorie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2AD9BC-68C9-4CF9-8DDC-2149BB35C5AC}"/>
              </a:ext>
            </a:extLst>
          </p:cNvPr>
          <p:cNvSpPr>
            <a:spLocks noGrp="1"/>
          </p:cNvSpPr>
          <p:nvPr>
            <p:ph type="ctrTitle"/>
          </p:nvPr>
        </p:nvSpPr>
        <p:spPr/>
        <p:txBody>
          <a:bodyPr/>
          <a:lstStyle/>
          <a:p>
            <a:r>
              <a:rPr lang="en-US" dirty="0"/>
              <a:t>Key elements of applications</a:t>
            </a:r>
          </a:p>
        </p:txBody>
      </p:sp>
      <p:sp>
        <p:nvSpPr>
          <p:cNvPr id="7" name="Sottotitolo 2">
            <a:extLst>
              <a:ext uri="{FF2B5EF4-FFF2-40B4-BE49-F238E27FC236}">
                <a16:creationId xmlns:a16="http://schemas.microsoft.com/office/drawing/2014/main" id="{F8A20288-6838-19D2-9671-CB95836BB4F4}"/>
              </a:ext>
            </a:extLst>
          </p:cNvPr>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1497040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err="1"/>
              <a:t>onPause</a:t>
            </a:r>
            <a:r>
              <a:rPr lang="en-US" dirty="0"/>
              <a:t>()</a:t>
            </a:r>
          </a:p>
        </p:txBody>
      </p:sp>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464126" y="3541484"/>
            <a:ext cx="11263746" cy="2569030"/>
          </a:xfrm>
        </p:spPr>
        <p:txBody>
          <a:bodyPr>
            <a:normAutofit/>
          </a:bodyPr>
          <a:lstStyle/>
          <a:p>
            <a:pPr>
              <a:buFont typeface="Wingdings" panose="05000000000000000000" pitchFamily="2" charset="2"/>
              <a:buChar char="Ø"/>
            </a:pPr>
            <a:r>
              <a:rPr lang="en-US" sz="2400" b="1" dirty="0" err="1">
                <a:solidFill>
                  <a:schemeClr val="accent6">
                    <a:lumMod val="75000"/>
                  </a:schemeClr>
                </a:solidFill>
              </a:rPr>
              <a:t>onPause</a:t>
            </a:r>
            <a:r>
              <a:rPr lang="en-US" sz="2400" b="1" dirty="0">
                <a:solidFill>
                  <a:schemeClr val="accent6">
                    <a:lumMod val="75000"/>
                  </a:schemeClr>
                </a:solidFill>
              </a:rPr>
              <a:t>()</a:t>
            </a:r>
            <a:r>
              <a:rPr lang="en-US" sz="2400" dirty="0"/>
              <a:t>: </a:t>
            </a:r>
            <a:r>
              <a:rPr lang="en-US" sz="2200" dirty="0"/>
              <a:t>is called when activity loses foreground state, is a method use to pause or adjust operations that should not continue while the Activity is in the Paused state, and we expect to resume shortly.</a:t>
            </a:r>
          </a:p>
          <a:p>
            <a:pPr marL="0" indent="0">
              <a:buNone/>
            </a:pPr>
            <a:r>
              <a:rPr lang="en-US" sz="2000" dirty="0"/>
              <a:t>If an Activity goes into the background (the user switches to another task) the </a:t>
            </a:r>
            <a:r>
              <a:rPr lang="en-US" sz="2000" dirty="0" err="1"/>
              <a:t>onPause</a:t>
            </a:r>
            <a:r>
              <a:rPr lang="en-US" sz="2000" dirty="0"/>
              <a:t> method is called and when it is returned to the foreground the activity will not be recreated, but the onResume method will be used to run it exactly in the previous state.</a:t>
            </a:r>
          </a:p>
          <a:p>
            <a:pPr>
              <a:buFont typeface="Wingdings" panose="05000000000000000000" pitchFamily="2" charset="2"/>
              <a:buChar char="Ø"/>
            </a:pPr>
            <a:endParaRPr lang="en-US" sz="2400" dirty="0"/>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Immagine 2">
            <a:extLst>
              <a:ext uri="{FF2B5EF4-FFF2-40B4-BE49-F238E27FC236}">
                <a16:creationId xmlns:a16="http://schemas.microsoft.com/office/drawing/2014/main" id="{92D34DD7-54A3-8E45-0B7F-55F91EFC6019}"/>
              </a:ext>
            </a:extLst>
          </p:cNvPr>
          <p:cNvPicPr>
            <a:picLocks noChangeAspect="1"/>
          </p:cNvPicPr>
          <p:nvPr/>
        </p:nvPicPr>
        <p:blipFill>
          <a:blip r:embed="rId3"/>
          <a:stretch>
            <a:fillRect/>
          </a:stretch>
        </p:blipFill>
        <p:spPr>
          <a:xfrm>
            <a:off x="118228" y="1866682"/>
            <a:ext cx="11955543" cy="1562318"/>
          </a:xfrm>
          <a:prstGeom prst="rect">
            <a:avLst/>
          </a:prstGeom>
        </p:spPr>
      </p:pic>
    </p:spTree>
    <p:extLst>
      <p:ext uri="{BB962C8B-B14F-4D97-AF65-F5344CB8AC3E}">
        <p14:creationId xmlns:p14="http://schemas.microsoft.com/office/powerpoint/2010/main" val="3557316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a:t>onStop()</a:t>
            </a:r>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Immagine 2">
            <a:extLst>
              <a:ext uri="{FF2B5EF4-FFF2-40B4-BE49-F238E27FC236}">
                <a16:creationId xmlns:a16="http://schemas.microsoft.com/office/drawing/2014/main" id="{844134CD-AC8C-0D10-68F2-05A105CD5873}"/>
              </a:ext>
            </a:extLst>
          </p:cNvPr>
          <p:cNvPicPr>
            <a:picLocks noChangeAspect="1"/>
          </p:cNvPicPr>
          <p:nvPr/>
        </p:nvPicPr>
        <p:blipFill>
          <a:blip r:embed="rId2"/>
          <a:stretch>
            <a:fillRect/>
          </a:stretch>
        </p:blipFill>
        <p:spPr>
          <a:xfrm>
            <a:off x="694571" y="1548883"/>
            <a:ext cx="10802858" cy="2543530"/>
          </a:xfrm>
          <a:prstGeom prst="rect">
            <a:avLst/>
          </a:prstGeom>
        </p:spPr>
      </p:pic>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609599" y="4064000"/>
            <a:ext cx="11263746" cy="2170544"/>
          </a:xfrm>
        </p:spPr>
        <p:txBody>
          <a:bodyPr>
            <a:normAutofit/>
          </a:bodyPr>
          <a:lstStyle/>
          <a:p>
            <a:pPr>
              <a:buFont typeface="Wingdings" panose="05000000000000000000" pitchFamily="2" charset="2"/>
              <a:buChar char="Ø"/>
            </a:pPr>
            <a:r>
              <a:rPr lang="en-US" b="1" dirty="0">
                <a:solidFill>
                  <a:schemeClr val="accent6">
                    <a:lumMod val="75000"/>
                  </a:schemeClr>
                </a:solidFill>
              </a:rPr>
              <a:t>onStop</a:t>
            </a:r>
            <a:r>
              <a:rPr lang="en-US" dirty="0"/>
              <a:t>: is called when the activity is no longer visible to the user because a new activity is started or is been destroyed by the system. Provides, in the absence of memory, to eliminate the pending Activities not necessary.</a:t>
            </a:r>
          </a:p>
        </p:txBody>
      </p:sp>
    </p:spTree>
    <p:extLst>
      <p:ext uri="{BB962C8B-B14F-4D97-AF65-F5344CB8AC3E}">
        <p14:creationId xmlns:p14="http://schemas.microsoft.com/office/powerpoint/2010/main" val="206891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a:t>Note</a:t>
            </a:r>
          </a:p>
        </p:txBody>
      </p:sp>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609600" y="1901370"/>
            <a:ext cx="11263746" cy="4310744"/>
          </a:xfrm>
        </p:spPr>
        <p:txBody>
          <a:bodyPr>
            <a:normAutofit fontScale="62500" lnSpcReduction="20000"/>
          </a:bodyPr>
          <a:lstStyle/>
          <a:p>
            <a:r>
              <a:rPr lang="en-US" sz="3000" dirty="0"/>
              <a:t>if Apps with higher priority needs memory can happened that the system will kill our app and the life cycle will start with onCreate() again if the user navigates back to our activity. In that case we cannot just jump right into onResume() or onStart() but we have to recreate whole the activity.         </a:t>
            </a:r>
          </a:p>
          <a:p>
            <a:endParaRPr lang="en-US" sz="3000" dirty="0"/>
          </a:p>
          <a:p>
            <a:r>
              <a:rPr lang="en-US" sz="3000" dirty="0"/>
              <a:t>since the </a:t>
            </a:r>
            <a:r>
              <a:rPr lang="en-US" sz="3000" dirty="0" err="1"/>
              <a:t>onPause</a:t>
            </a:r>
            <a:r>
              <a:rPr lang="en-US" sz="3000" dirty="0"/>
              <a:t>() execution is very short, and not necessarily afford enough time to perform saving operations. For this reason, we </a:t>
            </a:r>
            <a:r>
              <a:rPr lang="en-US" sz="3000" b="1" dirty="0"/>
              <a:t>should not use </a:t>
            </a:r>
            <a:r>
              <a:rPr lang="en-US" sz="3000" b="1" dirty="0" err="1"/>
              <a:t>onPause</a:t>
            </a:r>
            <a:r>
              <a:rPr lang="en-US" sz="3000" b="1" dirty="0"/>
              <a:t>() to save application or user data</a:t>
            </a:r>
            <a:r>
              <a:rPr lang="en-US" sz="3000" dirty="0"/>
              <a:t>, make network calls, or perform database transactions; this work may not be completed before the method is completed.</a:t>
            </a:r>
          </a:p>
          <a:p>
            <a:pPr marL="0" indent="0">
              <a:buNone/>
            </a:pPr>
            <a:endParaRPr lang="en-US" sz="3000" dirty="0"/>
          </a:p>
          <a:p>
            <a:r>
              <a:rPr lang="en-US" sz="3000" dirty="0"/>
              <a:t>If  we need that your app </a:t>
            </a:r>
            <a:r>
              <a:rPr lang="en-US" sz="3000" b="1" dirty="0"/>
              <a:t>continue to do update </a:t>
            </a:r>
            <a:r>
              <a:rPr lang="en-US" sz="3000" dirty="0"/>
              <a:t>while the user interact with another Activity, using onStop() instead </a:t>
            </a:r>
            <a:r>
              <a:rPr lang="en-US" sz="3000" dirty="0" err="1"/>
              <a:t>onPause</a:t>
            </a:r>
            <a:r>
              <a:rPr lang="en-US" sz="3000" dirty="0"/>
              <a:t>() ensures that UI-related work continues, even when the user is viewing your activity in multi-window mode.</a:t>
            </a:r>
          </a:p>
          <a:p>
            <a:pPr marL="0" indent="0">
              <a:buNone/>
            </a:pPr>
            <a:endParaRPr lang="en-US" sz="3000" dirty="0"/>
          </a:p>
          <a:p>
            <a:r>
              <a:rPr lang="en-US" sz="3000" dirty="0"/>
              <a:t>we should also use onStop() </a:t>
            </a:r>
            <a:r>
              <a:rPr lang="en-US" sz="3000" b="1" dirty="0"/>
              <a:t>to perform relatively  CPU-intensive shutdown operations</a:t>
            </a:r>
            <a:r>
              <a:rPr lang="en-US" sz="3000" dirty="0"/>
              <a:t>. For example, if you can't find a more opportune time to save information to a database, you might do so during onStop().</a:t>
            </a:r>
          </a:p>
          <a:p>
            <a:endParaRPr lang="en-US" sz="2000" dirty="0"/>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4624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DBC1AE-1340-15F1-EF9F-661DC13FEE2A}"/>
              </a:ext>
            </a:extLst>
          </p:cNvPr>
          <p:cNvSpPr>
            <a:spLocks noGrp="1"/>
          </p:cNvSpPr>
          <p:nvPr>
            <p:ph type="title"/>
          </p:nvPr>
        </p:nvSpPr>
        <p:spPr/>
        <p:txBody>
          <a:bodyPr/>
          <a:lstStyle/>
          <a:p>
            <a:r>
              <a:rPr lang="en-US" dirty="0"/>
              <a:t>Note</a:t>
            </a:r>
          </a:p>
        </p:txBody>
      </p:sp>
      <p:sp>
        <p:nvSpPr>
          <p:cNvPr id="3" name="Segnaposto contenuto 2">
            <a:extLst>
              <a:ext uri="{FF2B5EF4-FFF2-40B4-BE49-F238E27FC236}">
                <a16:creationId xmlns:a16="http://schemas.microsoft.com/office/drawing/2014/main" id="{87025F0A-085A-1AA2-77F6-820D9D079774}"/>
              </a:ext>
            </a:extLst>
          </p:cNvPr>
          <p:cNvSpPr>
            <a:spLocks noGrp="1"/>
          </p:cNvSpPr>
          <p:nvPr>
            <p:ph idx="1"/>
          </p:nvPr>
        </p:nvSpPr>
        <p:spPr/>
        <p:txBody>
          <a:bodyPr>
            <a:normAutofit/>
          </a:bodyPr>
          <a:lstStyle/>
          <a:p>
            <a:pPr marL="0" indent="0">
              <a:buNone/>
            </a:pPr>
            <a:endParaRPr lang="en-US" sz="2400" dirty="0"/>
          </a:p>
          <a:p>
            <a:r>
              <a:rPr lang="en-US" sz="2800" dirty="0"/>
              <a:t>When your activity enters the Stopped state, the Activity object is kept resident in memory: It maintains all state and member information but is not attached to the window manager. </a:t>
            </a:r>
          </a:p>
          <a:p>
            <a:pPr marL="0" indent="0">
              <a:buNone/>
            </a:pPr>
            <a:endParaRPr lang="en-US" sz="2800" dirty="0"/>
          </a:p>
          <a:p>
            <a:r>
              <a:rPr lang="en-US" sz="2800" dirty="0"/>
              <a:t>When the activity resumes, the activity recalls this information. You don’t need to re-initialize components that were created during any of the callback methods leading up to the Resumed state</a:t>
            </a:r>
          </a:p>
        </p:txBody>
      </p:sp>
    </p:spTree>
    <p:extLst>
      <p:ext uri="{BB962C8B-B14F-4D97-AF65-F5344CB8AC3E}">
        <p14:creationId xmlns:p14="http://schemas.microsoft.com/office/powerpoint/2010/main" val="256353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err="1"/>
              <a:t>onRestart</a:t>
            </a:r>
            <a:r>
              <a:rPr lang="en-US" dirty="0"/>
              <a:t>()</a:t>
            </a:r>
          </a:p>
        </p:txBody>
      </p:sp>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609599" y="4224904"/>
            <a:ext cx="11263746" cy="2009640"/>
          </a:xfrm>
        </p:spPr>
        <p:txBody>
          <a:bodyPr>
            <a:normAutofit/>
          </a:bodyPr>
          <a:lstStyle/>
          <a:p>
            <a:pPr>
              <a:buFont typeface="Wingdings" panose="05000000000000000000" pitchFamily="2" charset="2"/>
              <a:buChar char="Ø"/>
            </a:pPr>
            <a:r>
              <a:rPr lang="en-US" sz="2400" b="1" dirty="0" err="1">
                <a:solidFill>
                  <a:schemeClr val="accent6">
                    <a:lumMod val="75000"/>
                  </a:schemeClr>
                </a:solidFill>
              </a:rPr>
              <a:t>onRestart</a:t>
            </a:r>
            <a:r>
              <a:rPr lang="en-US" sz="2400" b="1" dirty="0">
                <a:solidFill>
                  <a:schemeClr val="accent6">
                    <a:lumMod val="75000"/>
                  </a:schemeClr>
                </a:solidFill>
              </a:rPr>
              <a:t>:</a:t>
            </a:r>
            <a:r>
              <a:rPr lang="en-US" sz="2400" b="1" dirty="0"/>
              <a:t> </a:t>
            </a:r>
            <a:r>
              <a:rPr lang="en-US" sz="2400" dirty="0"/>
              <a:t>Called after your activity has been stopped, prior to it being started again.</a:t>
            </a:r>
          </a:p>
          <a:p>
            <a:pPr>
              <a:buFont typeface="Wingdings" panose="05000000000000000000" pitchFamily="2" charset="2"/>
              <a:buChar char="Ø"/>
            </a:pPr>
            <a:endParaRPr lang="en-US" sz="2400" dirty="0"/>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 name="Immagine 12">
            <a:extLst>
              <a:ext uri="{FF2B5EF4-FFF2-40B4-BE49-F238E27FC236}">
                <a16:creationId xmlns:a16="http://schemas.microsoft.com/office/drawing/2014/main" id="{A17AD7CA-515F-CA8F-3D87-E3EF200527E8}"/>
              </a:ext>
            </a:extLst>
          </p:cNvPr>
          <p:cNvPicPr>
            <a:picLocks noChangeAspect="1"/>
          </p:cNvPicPr>
          <p:nvPr/>
        </p:nvPicPr>
        <p:blipFill rotWithShape="1">
          <a:blip r:embed="rId2"/>
          <a:srcRect l="1585" t="4932" r="1959" b="7062"/>
          <a:stretch/>
        </p:blipFill>
        <p:spPr>
          <a:xfrm>
            <a:off x="1557418" y="1626847"/>
            <a:ext cx="9077164" cy="2598057"/>
          </a:xfrm>
          <a:prstGeom prst="rect">
            <a:avLst/>
          </a:prstGeom>
        </p:spPr>
      </p:pic>
    </p:spTree>
    <p:extLst>
      <p:ext uri="{BB962C8B-B14F-4D97-AF65-F5344CB8AC3E}">
        <p14:creationId xmlns:p14="http://schemas.microsoft.com/office/powerpoint/2010/main" val="2562177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a:t>onDestroy()</a:t>
            </a:r>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Immagine 5">
            <a:extLst>
              <a:ext uri="{FF2B5EF4-FFF2-40B4-BE49-F238E27FC236}">
                <a16:creationId xmlns:a16="http://schemas.microsoft.com/office/drawing/2014/main" id="{F18AE042-184A-5242-B192-DEE09D19BCFC}"/>
              </a:ext>
            </a:extLst>
          </p:cNvPr>
          <p:cNvPicPr>
            <a:picLocks noChangeAspect="1"/>
          </p:cNvPicPr>
          <p:nvPr/>
        </p:nvPicPr>
        <p:blipFill rotWithShape="1">
          <a:blip r:embed="rId2"/>
          <a:srcRect l="648" t="8949" r="1418" b="4374"/>
          <a:stretch/>
        </p:blipFill>
        <p:spPr>
          <a:xfrm>
            <a:off x="1473200" y="1524000"/>
            <a:ext cx="9245600" cy="2336800"/>
          </a:xfrm>
          <a:prstGeom prst="rect">
            <a:avLst/>
          </a:prstGeom>
        </p:spPr>
      </p:pic>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609599" y="3967162"/>
            <a:ext cx="11239501" cy="2336800"/>
          </a:xfrm>
        </p:spPr>
        <p:txBody>
          <a:bodyPr>
            <a:normAutofit fontScale="92500" lnSpcReduction="10000"/>
          </a:bodyPr>
          <a:lstStyle/>
          <a:p>
            <a:pPr>
              <a:buFont typeface="Wingdings" panose="05000000000000000000" pitchFamily="2" charset="2"/>
              <a:buChar char="Ø"/>
            </a:pPr>
            <a:r>
              <a:rPr lang="en-US" sz="2400" b="1" dirty="0">
                <a:solidFill>
                  <a:schemeClr val="accent6">
                    <a:lumMod val="75000"/>
                  </a:schemeClr>
                </a:solidFill>
              </a:rPr>
              <a:t>onDestroy()</a:t>
            </a:r>
            <a:r>
              <a:rPr lang="en-US" sz="2400" dirty="0">
                <a:solidFill>
                  <a:schemeClr val="accent6">
                    <a:lumMod val="75000"/>
                  </a:schemeClr>
                </a:solidFill>
              </a:rPr>
              <a:t>: </a:t>
            </a:r>
            <a:r>
              <a:rPr lang="en-US" sz="2600" dirty="0"/>
              <a:t>is called before the activity is destroyed. The system invokes this callback either because:</a:t>
            </a:r>
          </a:p>
          <a:p>
            <a:pPr marL="457200" indent="-457200">
              <a:buFont typeface="+mj-lt"/>
              <a:buAutoNum type="arabicPeriod"/>
            </a:pPr>
            <a:r>
              <a:rPr lang="en-US" sz="2600" dirty="0"/>
              <a:t>the activity is finishing (due to the user completely dismissing the activity or due to </a:t>
            </a:r>
            <a:r>
              <a:rPr lang="en-US" sz="2600" b="1" dirty="0"/>
              <a:t>finish() </a:t>
            </a:r>
            <a:r>
              <a:rPr lang="en-US" sz="2600" dirty="0"/>
              <a:t>being called on the activity)</a:t>
            </a:r>
          </a:p>
          <a:p>
            <a:pPr marL="457200" indent="-457200">
              <a:buFont typeface="+mj-lt"/>
              <a:buAutoNum type="arabicPeriod"/>
            </a:pPr>
            <a:r>
              <a:rPr lang="en-US" sz="2600" dirty="0"/>
              <a:t>the system is temporarily destroying the activity due to a configuration change (such as device rotation or multi-window mode)</a:t>
            </a:r>
          </a:p>
        </p:txBody>
      </p:sp>
    </p:spTree>
    <p:extLst>
      <p:ext uri="{BB962C8B-B14F-4D97-AF65-F5344CB8AC3E}">
        <p14:creationId xmlns:p14="http://schemas.microsoft.com/office/powerpoint/2010/main" val="3128865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4EAF97-F13B-4465-A21C-E3DFB59112B2}"/>
              </a:ext>
            </a:extLst>
          </p:cNvPr>
          <p:cNvSpPr>
            <a:spLocks noGrp="1"/>
          </p:cNvSpPr>
          <p:nvPr>
            <p:ph type="title"/>
          </p:nvPr>
        </p:nvSpPr>
        <p:spPr/>
        <p:txBody>
          <a:bodyPr/>
          <a:lstStyle/>
          <a:p>
            <a:r>
              <a:rPr lang="en-US" dirty="0"/>
              <a:t>Code</a:t>
            </a:r>
          </a:p>
        </p:txBody>
      </p:sp>
      <p:sp>
        <p:nvSpPr>
          <p:cNvPr id="3" name="Segnaposto contenuto 2">
            <a:extLst>
              <a:ext uri="{FF2B5EF4-FFF2-40B4-BE49-F238E27FC236}">
                <a16:creationId xmlns:a16="http://schemas.microsoft.com/office/drawing/2014/main" id="{28B240ED-0D75-4E73-A1D2-7DDF30437EB3}"/>
              </a:ext>
            </a:extLst>
          </p:cNvPr>
          <p:cNvSpPr>
            <a:spLocks noGrp="1"/>
          </p:cNvSpPr>
          <p:nvPr>
            <p:ph idx="1"/>
          </p:nvPr>
        </p:nvSpPr>
        <p:spPr/>
        <p:txBody>
          <a:bodyPr/>
          <a:lstStyle/>
          <a:p>
            <a:pPr marL="0" indent="0">
              <a:buNone/>
            </a:pPr>
            <a:r>
              <a:rPr lang="en-US" sz="2400" dirty="0"/>
              <a:t>Each java class in our project represent a single activity, Android studio auto-generate for us the main class called </a:t>
            </a:r>
            <a:r>
              <a:rPr lang="en-US" sz="2400" dirty="0" err="1"/>
              <a:t>MainActivity</a:t>
            </a:r>
            <a:r>
              <a:rPr lang="en-US" sz="2400" dirty="0"/>
              <a:t> which is the first activity showed when we run the emulator</a:t>
            </a:r>
            <a:r>
              <a:rPr lang="en-US" sz="2800" dirty="0"/>
              <a:t>.</a:t>
            </a:r>
          </a:p>
        </p:txBody>
      </p:sp>
      <p:sp>
        <p:nvSpPr>
          <p:cNvPr id="6" name="CasellaDiTesto 5">
            <a:extLst>
              <a:ext uri="{FF2B5EF4-FFF2-40B4-BE49-F238E27FC236}">
                <a16:creationId xmlns:a16="http://schemas.microsoft.com/office/drawing/2014/main" id="{23DE9BDD-43B1-4C23-8EBB-80B14E602CBF}"/>
              </a:ext>
            </a:extLst>
          </p:cNvPr>
          <p:cNvSpPr txBox="1"/>
          <p:nvPr/>
        </p:nvSpPr>
        <p:spPr>
          <a:xfrm>
            <a:off x="990599" y="2982376"/>
            <a:ext cx="9793515" cy="332398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Consolas" panose="020B0609020204030204" pitchFamily="49" charset="0"/>
              </a:rPr>
              <a:t>public class </a:t>
            </a:r>
            <a:r>
              <a:rPr kumimoji="0" lang="en-US" altLang="en-US" sz="2400" b="0" i="0" u="none" strike="noStrike" cap="none" normalizeH="0" baseline="0" dirty="0" err="1">
                <a:ln>
                  <a:noFill/>
                </a:ln>
                <a:effectLst/>
                <a:latin typeface="Consolas" panose="020B0609020204030204" pitchFamily="49" charset="0"/>
              </a:rPr>
              <a:t>MainActivity</a:t>
            </a:r>
            <a:r>
              <a:rPr kumimoji="0" lang="en-US" altLang="en-US" sz="2400" b="0" i="0" u="none" strike="noStrike" cap="none" normalizeH="0" baseline="0" dirty="0">
                <a:ln>
                  <a:noFill/>
                </a:ln>
                <a:effectLst/>
                <a:latin typeface="Consolas" panose="020B0609020204030204" pitchFamily="49" charset="0"/>
              </a:rPr>
              <a:t> extends </a:t>
            </a:r>
            <a:r>
              <a:rPr kumimoji="0" lang="en-US" altLang="en-US" sz="2400" b="0" i="0" u="none" strike="noStrike" cap="none" normalizeH="0" baseline="0" dirty="0" err="1">
                <a:ln>
                  <a:noFill/>
                </a:ln>
                <a:effectLst/>
                <a:latin typeface="Consolas" panose="020B0609020204030204" pitchFamily="49" charset="0"/>
              </a:rPr>
              <a:t>AppCompatActivity</a:t>
            </a:r>
            <a:r>
              <a:rPr kumimoji="0" lang="en-US" altLang="en-US" sz="2400" b="0" i="0" u="none" strike="noStrike" cap="none" normalizeH="0" baseline="0" dirty="0">
                <a:ln>
                  <a:noFill/>
                </a:ln>
                <a:effectLst/>
                <a:latin typeface="Consolas" panose="020B0609020204030204" pitchFamily="49" charset="0"/>
              </a:rPr>
              <a:t> {</a:t>
            </a:r>
            <a:br>
              <a:rPr kumimoji="0" lang="en-US" altLang="en-US" sz="2400" b="0" i="0" u="none" strike="noStrike" cap="none" normalizeH="0" baseline="0" dirty="0">
                <a:ln>
                  <a:noFill/>
                </a:ln>
                <a:effectLst/>
                <a:latin typeface="Consolas" panose="020B0609020204030204" pitchFamily="49" charset="0"/>
              </a:rPr>
            </a:br>
            <a:br>
              <a:rPr kumimoji="0" lang="en-US" altLang="en-US" sz="2400" b="0" i="0" u="none" strike="noStrike" cap="none" normalizeH="0" baseline="0" dirty="0">
                <a:ln>
                  <a:noFill/>
                </a:ln>
                <a:effectLst/>
                <a:latin typeface="Consolas" panose="020B0609020204030204" pitchFamily="49" charset="0"/>
              </a:rPr>
            </a:br>
            <a:r>
              <a:rPr kumimoji="0" lang="en-US" altLang="en-US" sz="2400" b="0" i="0" u="none" strike="noStrike" cap="none" normalizeH="0" baseline="0" dirty="0">
                <a:ln>
                  <a:noFill/>
                </a:ln>
                <a:effectLst/>
                <a:latin typeface="Consolas" panose="020B0609020204030204" pitchFamily="49" charset="0"/>
              </a:rPr>
              <a:t>    </a:t>
            </a:r>
            <a:r>
              <a:rPr kumimoji="0" lang="en-US" altLang="en-US" sz="2400" b="0" i="0" u="none" strike="noStrike" cap="none" normalizeH="0" baseline="0" dirty="0">
                <a:ln>
                  <a:noFill/>
                </a:ln>
                <a:solidFill>
                  <a:schemeClr val="accent6">
                    <a:lumMod val="75000"/>
                  </a:schemeClr>
                </a:solidFill>
                <a:effectLst/>
                <a:latin typeface="Consolas" panose="020B0609020204030204" pitchFamily="49" charset="0"/>
              </a:rPr>
              <a:t>@Override</a:t>
            </a:r>
            <a:br>
              <a:rPr kumimoji="0" lang="en-US" altLang="en-US" sz="2400" b="0" i="0" u="none" strike="noStrike" cap="none" normalizeH="0" baseline="0" dirty="0">
                <a:ln>
                  <a:noFill/>
                </a:ln>
                <a:effectLst/>
                <a:latin typeface="Consolas" panose="020B0609020204030204" pitchFamily="49" charset="0"/>
              </a:rPr>
            </a:br>
            <a:r>
              <a:rPr kumimoji="0" lang="en-US" altLang="en-US" sz="2400" b="0" i="0" u="none" strike="noStrike" cap="none" normalizeH="0" baseline="0" dirty="0">
                <a:ln>
                  <a:noFill/>
                </a:ln>
                <a:effectLst/>
                <a:latin typeface="Consolas" panose="020B0609020204030204" pitchFamily="49" charset="0"/>
              </a:rPr>
              <a:t>    protected void onCreate(Bundle </a:t>
            </a:r>
            <a:r>
              <a:rPr kumimoji="0" lang="en-US" altLang="en-US" sz="2400" b="0" i="0" u="none" strike="noStrike" cap="none" normalizeH="0" baseline="0" dirty="0" err="1">
                <a:ln>
                  <a:noFill/>
                </a:ln>
                <a:effectLst/>
                <a:latin typeface="Consolas" panose="020B0609020204030204" pitchFamily="49" charset="0"/>
              </a:rPr>
              <a:t>savedInstanceState</a:t>
            </a:r>
            <a:r>
              <a:rPr kumimoji="0" lang="en-US" altLang="en-US" sz="2400" b="0" i="0" u="none" strike="noStrike" cap="none" normalizeH="0" baseline="0" dirty="0">
                <a:ln>
                  <a:noFill/>
                </a:ln>
                <a:effectLst/>
                <a:latin typeface="Consolas" panose="020B0609020204030204" pitchFamily="49" charset="0"/>
              </a:rPr>
              <a:t>) {</a:t>
            </a:r>
            <a:br>
              <a:rPr kumimoji="0" lang="en-US" altLang="en-US" sz="2400" b="0" i="0" u="none" strike="noStrike" cap="none" normalizeH="0" baseline="0" dirty="0">
                <a:ln>
                  <a:noFill/>
                </a:ln>
                <a:effectLst/>
                <a:latin typeface="Consolas" panose="020B0609020204030204" pitchFamily="49" charset="0"/>
              </a:rPr>
            </a:br>
            <a:r>
              <a:rPr kumimoji="0" lang="en-US" altLang="en-US" sz="2400" b="0" i="0" u="none" strike="noStrike" cap="none" normalizeH="0" baseline="0" dirty="0">
                <a:ln>
                  <a:noFill/>
                </a:ln>
                <a:effectLst/>
                <a:latin typeface="Consolas" panose="020B0609020204030204" pitchFamily="49" charset="0"/>
              </a:rPr>
              <a:t>        </a:t>
            </a:r>
            <a:r>
              <a:rPr kumimoji="0" lang="en-US" altLang="en-US" sz="2400" b="0" i="0" u="none" strike="noStrike" cap="none" normalizeH="0" baseline="0" dirty="0" err="1">
                <a:ln>
                  <a:noFill/>
                </a:ln>
                <a:effectLst/>
                <a:latin typeface="Consolas" panose="020B0609020204030204" pitchFamily="49" charset="0"/>
              </a:rPr>
              <a:t>super.onCreate</a:t>
            </a:r>
            <a:r>
              <a:rPr kumimoji="0" lang="en-US" altLang="en-US" sz="2400" b="0" i="0" u="none" strike="noStrike" cap="none" normalizeH="0" baseline="0" dirty="0">
                <a:ln>
                  <a:noFill/>
                </a:ln>
                <a:effectLst/>
                <a:latin typeface="Consolas" panose="020B0609020204030204" pitchFamily="49" charset="0"/>
              </a:rPr>
              <a:t>(</a:t>
            </a:r>
            <a:r>
              <a:rPr kumimoji="0" lang="en-US" altLang="en-US" sz="2400" b="0" i="0" u="none" strike="noStrike" cap="none" normalizeH="0" baseline="0" dirty="0" err="1">
                <a:ln>
                  <a:noFill/>
                </a:ln>
                <a:effectLst/>
                <a:latin typeface="Consolas" panose="020B0609020204030204" pitchFamily="49" charset="0"/>
              </a:rPr>
              <a:t>savedInstanceState</a:t>
            </a:r>
            <a:r>
              <a:rPr kumimoji="0" lang="en-US" altLang="en-US" sz="2400" b="0" i="0" u="none" strike="noStrike" cap="none" normalizeH="0" baseline="0" dirty="0">
                <a:ln>
                  <a:noFill/>
                </a:ln>
                <a:effectLst/>
                <a:latin typeface="Consolas" panose="020B0609020204030204" pitchFamily="49" charset="0"/>
              </a:rPr>
              <a:t>);</a:t>
            </a:r>
            <a:br>
              <a:rPr kumimoji="0" lang="en-US" altLang="en-US" sz="2400" b="0" i="0" u="none" strike="noStrike" cap="none" normalizeH="0" baseline="0" dirty="0">
                <a:ln>
                  <a:noFill/>
                </a:ln>
                <a:effectLst/>
                <a:latin typeface="Consolas" panose="020B0609020204030204" pitchFamily="49" charset="0"/>
              </a:rPr>
            </a:br>
            <a:r>
              <a:rPr kumimoji="0" lang="en-US" altLang="en-US" sz="2400" b="0" i="0" u="none" strike="noStrike" cap="none" normalizeH="0" baseline="0" dirty="0">
                <a:ln>
                  <a:noFill/>
                </a:ln>
                <a:effectLst/>
                <a:latin typeface="Consolas" panose="020B0609020204030204" pitchFamily="49" charset="0"/>
              </a:rPr>
              <a:t>        </a:t>
            </a:r>
            <a:r>
              <a:rPr kumimoji="0" lang="en-US" altLang="en-US" sz="2400" b="0" i="0" u="none" strike="noStrike" cap="none" normalizeH="0" baseline="0" dirty="0" err="1">
                <a:ln>
                  <a:noFill/>
                </a:ln>
                <a:effectLst/>
                <a:latin typeface="Consolas" panose="020B0609020204030204" pitchFamily="49" charset="0"/>
              </a:rPr>
              <a:t>setContentView</a:t>
            </a:r>
            <a:r>
              <a:rPr kumimoji="0" lang="en-US" altLang="en-US" sz="2400" b="0" i="0" u="none" strike="noStrike" cap="none" normalizeH="0" baseline="0" dirty="0">
                <a:ln>
                  <a:noFill/>
                </a:ln>
                <a:effectLst/>
                <a:latin typeface="Consolas" panose="020B0609020204030204" pitchFamily="49" charset="0"/>
              </a:rPr>
              <a:t>(</a:t>
            </a:r>
            <a:r>
              <a:rPr kumimoji="0" lang="en-US" altLang="en-US" sz="2400" b="0" i="0" u="none" strike="noStrike" cap="none" normalizeH="0" baseline="0" dirty="0" err="1">
                <a:ln>
                  <a:noFill/>
                </a:ln>
                <a:effectLst/>
                <a:latin typeface="Consolas" panose="020B0609020204030204" pitchFamily="49" charset="0"/>
              </a:rPr>
              <a:t>R.layout.</a:t>
            </a:r>
            <a:r>
              <a:rPr kumimoji="0" lang="en-US" altLang="en-US" sz="2400" b="0" i="1" u="none" strike="noStrike" cap="none" normalizeH="0" baseline="0" dirty="0" err="1">
                <a:ln>
                  <a:noFill/>
                </a:ln>
                <a:effectLst/>
                <a:latin typeface="Consolas" panose="020B0609020204030204" pitchFamily="49" charset="0"/>
              </a:rPr>
              <a:t>activity_main</a:t>
            </a:r>
            <a:r>
              <a:rPr kumimoji="0" lang="en-US" altLang="en-US" sz="2400" b="0" i="0" u="none" strike="noStrike" cap="none" normalizeH="0" baseline="0" dirty="0">
                <a:ln>
                  <a:noFill/>
                </a:ln>
                <a:effectLst/>
                <a:latin typeface="Consolas" panose="020B0609020204030204" pitchFamily="49" charset="0"/>
              </a:rPr>
              <a:t>);</a:t>
            </a:r>
            <a:br>
              <a:rPr kumimoji="0" lang="en-US" altLang="en-US" sz="2400" b="0" i="0" u="none" strike="noStrike" cap="none" normalizeH="0" baseline="0" dirty="0">
                <a:ln>
                  <a:noFill/>
                </a:ln>
                <a:effectLst/>
                <a:latin typeface="Consolas" panose="020B0609020204030204" pitchFamily="49" charset="0"/>
              </a:rPr>
            </a:br>
            <a:r>
              <a:rPr kumimoji="0" lang="en-US" altLang="en-US" sz="2400" b="0" i="0" u="none" strike="noStrike" cap="none" normalizeH="0" baseline="0" dirty="0">
                <a:ln>
                  <a:noFill/>
                </a:ln>
                <a:effectLst/>
                <a:latin typeface="Consolas" panose="020B0609020204030204" pitchFamily="49" charset="0"/>
              </a:rPr>
              <a:t>    }</a:t>
            </a:r>
            <a:br>
              <a:rPr kumimoji="0" lang="en-US" altLang="en-US" sz="2400" b="0" i="0" u="none" strike="noStrike" cap="none" normalizeH="0" baseline="0" dirty="0">
                <a:ln>
                  <a:noFill/>
                </a:ln>
                <a:effectLst/>
                <a:latin typeface="Consolas" panose="020B0609020204030204" pitchFamily="49" charset="0"/>
              </a:rPr>
            </a:br>
            <a:r>
              <a:rPr kumimoji="0" lang="en-US" altLang="en-US" sz="2400" b="0" i="0" u="none" strike="noStrike" cap="none" normalizeH="0" baseline="0" dirty="0">
                <a:ln>
                  <a:noFill/>
                </a:ln>
                <a:effectLst/>
                <a:latin typeface="Consolas" panose="020B0609020204030204" pitchFamily="49" charset="0"/>
              </a:rPr>
              <a:t>}</a:t>
            </a:r>
            <a:endParaRPr kumimoji="0" lang="en-US" altLang="en-US" sz="4000" b="0"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1505611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2FAA74-81A2-43DC-95DA-9EA7F72E5992}"/>
              </a:ext>
            </a:extLst>
          </p:cNvPr>
          <p:cNvSpPr>
            <a:spLocks noGrp="1"/>
          </p:cNvSpPr>
          <p:nvPr>
            <p:ph type="title"/>
          </p:nvPr>
        </p:nvSpPr>
        <p:spPr/>
        <p:txBody>
          <a:bodyPr/>
          <a:lstStyle/>
          <a:p>
            <a:r>
              <a:rPr lang="en-US" dirty="0"/>
              <a:t>Code</a:t>
            </a:r>
          </a:p>
        </p:txBody>
      </p:sp>
      <p:sp>
        <p:nvSpPr>
          <p:cNvPr id="3" name="Segnaposto contenuto 2">
            <a:extLst>
              <a:ext uri="{FF2B5EF4-FFF2-40B4-BE49-F238E27FC236}">
                <a16:creationId xmlns:a16="http://schemas.microsoft.com/office/drawing/2014/main" id="{6CE2F340-C260-47E1-995E-DCBA5ADDACD4}"/>
              </a:ext>
            </a:extLst>
          </p:cNvPr>
          <p:cNvSpPr>
            <a:spLocks noGrp="1"/>
          </p:cNvSpPr>
          <p:nvPr>
            <p:ph sz="half" idx="1"/>
          </p:nvPr>
        </p:nvSpPr>
        <p:spPr>
          <a:xfrm>
            <a:off x="609600" y="2425701"/>
            <a:ext cx="10261600" cy="2006598"/>
          </a:xfrm>
        </p:spPr>
        <p:txBody>
          <a:bodyPr>
            <a:normAutofit fontScale="92500" lnSpcReduction="10000"/>
          </a:bodyPr>
          <a:lstStyle/>
          <a:p>
            <a:pPr marL="0" indent="0">
              <a:buNone/>
            </a:pPr>
            <a:r>
              <a:rPr kumimoji="0" lang="en-US" altLang="en-US" sz="1800" b="0" i="0" u="none" strike="noStrike" cap="none" normalizeH="0" baseline="0" dirty="0">
                <a:ln>
                  <a:noFill/>
                </a:ln>
                <a:effectLst/>
                <a:latin typeface="Consolas" panose="020B0609020204030204" pitchFamily="49" charset="0"/>
              </a:rPr>
              <a:t>public class </a:t>
            </a:r>
            <a:r>
              <a:rPr kumimoji="0" lang="en-US" altLang="en-US" sz="1800" b="0" i="0" u="none" strike="noStrike" cap="none" normalizeH="0" baseline="0" dirty="0" err="1">
                <a:ln>
                  <a:noFill/>
                </a:ln>
                <a:effectLst/>
                <a:latin typeface="Consolas" panose="020B0609020204030204" pitchFamily="49" charset="0"/>
              </a:rPr>
              <a:t>MainActivity</a:t>
            </a:r>
            <a:r>
              <a:rPr kumimoji="0" lang="en-US" altLang="en-US" sz="1800" b="0" i="0" u="none" strike="noStrike" cap="none" normalizeH="0" baseline="0" dirty="0">
                <a:ln>
                  <a:noFill/>
                </a:ln>
                <a:effectLst/>
                <a:latin typeface="Consolas" panose="020B0609020204030204" pitchFamily="49" charset="0"/>
              </a:rPr>
              <a:t> extends </a:t>
            </a:r>
            <a:r>
              <a:rPr kumimoji="0" lang="en-US" altLang="en-US" sz="1800" b="0" i="0" u="none" strike="noStrike" cap="none" normalizeH="0" baseline="0" dirty="0" err="1">
                <a:ln>
                  <a:noFill/>
                </a:ln>
                <a:effectLst/>
                <a:latin typeface="Consolas" panose="020B0609020204030204" pitchFamily="49" charset="0"/>
              </a:rPr>
              <a:t>AppCompatActivity</a:t>
            </a:r>
            <a:r>
              <a:rPr kumimoji="0" lang="en-US" altLang="en-US" sz="1800" b="0" i="0" u="none" strike="noStrike" cap="none" normalizeH="0" baseline="0" dirty="0">
                <a:ln>
                  <a:noFill/>
                </a:ln>
                <a:effectLst/>
                <a:latin typeface="Consolas" panose="020B0609020204030204" pitchFamily="49" charset="0"/>
              </a:rPr>
              <a:t> {</a:t>
            </a:r>
            <a:br>
              <a:rPr kumimoji="0" lang="en-US" altLang="en-US" sz="1800" b="0" i="0" u="none" strike="noStrike" cap="none" normalizeH="0" baseline="0" dirty="0">
                <a:ln>
                  <a:noFill/>
                </a:ln>
                <a:effectLst/>
                <a:latin typeface="Consolas" panose="020B0609020204030204" pitchFamily="49" charset="0"/>
              </a:rPr>
            </a:br>
            <a:br>
              <a:rPr kumimoji="0" lang="en-US" altLang="en-US" sz="1800" b="0" i="0" u="none" strike="noStrike" cap="none" normalizeH="0" baseline="0" dirty="0">
                <a:ln>
                  <a:noFill/>
                </a:ln>
                <a:effectLst/>
                <a:latin typeface="Consolas" panose="020B0609020204030204" pitchFamily="49" charset="0"/>
              </a:rPr>
            </a:br>
            <a:r>
              <a:rPr kumimoji="0" lang="en-US" altLang="en-US" sz="1800" b="0" i="0" u="none" strike="noStrike" cap="none" normalizeH="0" baseline="0" dirty="0">
                <a:ln>
                  <a:noFill/>
                </a:ln>
                <a:effectLst/>
                <a:latin typeface="Consolas" panose="020B0609020204030204" pitchFamily="49" charset="0"/>
              </a:rPr>
              <a:t>    </a:t>
            </a:r>
            <a:r>
              <a:rPr kumimoji="0" lang="en-US" altLang="en-US" sz="1800" b="0" i="0" u="none" strike="noStrike" cap="none" normalizeH="0" baseline="0" dirty="0">
                <a:ln>
                  <a:noFill/>
                </a:ln>
                <a:solidFill>
                  <a:schemeClr val="accent6">
                    <a:lumMod val="75000"/>
                  </a:schemeClr>
                </a:solidFill>
                <a:effectLst/>
                <a:latin typeface="Consolas" panose="020B0609020204030204" pitchFamily="49" charset="0"/>
              </a:rPr>
              <a:t>@Override</a:t>
            </a:r>
            <a:br>
              <a:rPr kumimoji="0" lang="en-US" altLang="en-US" sz="1800" b="0" i="0" u="none" strike="noStrike" cap="none" normalizeH="0" baseline="0" dirty="0">
                <a:ln>
                  <a:noFill/>
                </a:ln>
                <a:effectLst/>
                <a:latin typeface="Consolas" panose="020B0609020204030204" pitchFamily="49" charset="0"/>
              </a:rPr>
            </a:br>
            <a:r>
              <a:rPr kumimoji="0" lang="en-US" altLang="en-US" sz="1800" b="0" i="0" u="none" strike="noStrike" cap="none" normalizeH="0" baseline="0" dirty="0">
                <a:ln>
                  <a:noFill/>
                </a:ln>
                <a:effectLst/>
                <a:latin typeface="Consolas" panose="020B0609020204030204" pitchFamily="49" charset="0"/>
              </a:rPr>
              <a:t>    protected void onCreate(Bundle </a:t>
            </a:r>
            <a:r>
              <a:rPr kumimoji="0" lang="en-US" altLang="en-US" sz="1800" b="0" i="0" u="none" strike="noStrike" cap="none" normalizeH="0" baseline="0" dirty="0" err="1">
                <a:ln>
                  <a:noFill/>
                </a:ln>
                <a:effectLst/>
                <a:latin typeface="Consolas" panose="020B0609020204030204" pitchFamily="49" charset="0"/>
              </a:rPr>
              <a:t>savedInstanceState</a:t>
            </a:r>
            <a:r>
              <a:rPr kumimoji="0" lang="en-US" altLang="en-US" sz="1800" b="0" i="0" u="none" strike="noStrike" cap="none" normalizeH="0" baseline="0" dirty="0">
                <a:ln>
                  <a:noFill/>
                </a:ln>
                <a:effectLst/>
                <a:latin typeface="Consolas" panose="020B0609020204030204" pitchFamily="49" charset="0"/>
              </a:rPr>
              <a:t>) {</a:t>
            </a:r>
            <a:br>
              <a:rPr kumimoji="0" lang="en-US" altLang="en-US" sz="1800" b="0" i="0" u="none" strike="noStrike" cap="none" normalizeH="0" baseline="0" dirty="0">
                <a:ln>
                  <a:noFill/>
                </a:ln>
                <a:effectLst/>
                <a:latin typeface="Consolas" panose="020B0609020204030204" pitchFamily="49" charset="0"/>
              </a:rPr>
            </a:br>
            <a:r>
              <a:rPr kumimoji="0" lang="en-US" altLang="en-US" sz="1800" b="0" i="0" u="none" strike="noStrike" cap="none" normalizeH="0" baseline="0" dirty="0">
                <a:ln>
                  <a:noFill/>
                </a:ln>
                <a:effectLst/>
                <a:latin typeface="Consolas" panose="020B0609020204030204" pitchFamily="49" charset="0"/>
              </a:rPr>
              <a:t>        </a:t>
            </a:r>
            <a:r>
              <a:rPr kumimoji="0" lang="en-US" altLang="en-US" sz="1800" b="0" i="0" u="none" strike="noStrike" cap="none" normalizeH="0" baseline="0" dirty="0" err="1">
                <a:ln>
                  <a:noFill/>
                </a:ln>
                <a:effectLst/>
                <a:latin typeface="Consolas" panose="020B0609020204030204" pitchFamily="49" charset="0"/>
              </a:rPr>
              <a:t>super.onCreate</a:t>
            </a:r>
            <a:r>
              <a:rPr kumimoji="0" lang="en-US" altLang="en-US" sz="1800" b="0" i="0" u="none" strike="noStrike" cap="none" normalizeH="0" baseline="0" dirty="0">
                <a:ln>
                  <a:noFill/>
                </a:ln>
                <a:effectLst/>
                <a:latin typeface="Consolas" panose="020B0609020204030204" pitchFamily="49" charset="0"/>
              </a:rPr>
              <a:t>(</a:t>
            </a:r>
            <a:r>
              <a:rPr kumimoji="0" lang="en-US" altLang="en-US" sz="1800" b="0" i="0" u="none" strike="noStrike" cap="none" normalizeH="0" baseline="0" dirty="0" err="1">
                <a:ln>
                  <a:noFill/>
                </a:ln>
                <a:effectLst/>
                <a:latin typeface="Consolas" panose="020B0609020204030204" pitchFamily="49" charset="0"/>
              </a:rPr>
              <a:t>savedInstanceState</a:t>
            </a:r>
            <a:r>
              <a:rPr kumimoji="0" lang="en-US" altLang="en-US" sz="1800" b="0" i="0" u="none" strike="noStrike" cap="none" normalizeH="0" baseline="0" dirty="0">
                <a:ln>
                  <a:noFill/>
                </a:ln>
                <a:effectLst/>
                <a:latin typeface="Consolas" panose="020B0609020204030204" pitchFamily="49" charset="0"/>
              </a:rPr>
              <a:t>);</a:t>
            </a:r>
            <a:br>
              <a:rPr kumimoji="0" lang="en-US" altLang="en-US" sz="1800" b="0" i="0" u="none" strike="noStrike" cap="none" normalizeH="0" baseline="0" dirty="0">
                <a:ln>
                  <a:noFill/>
                </a:ln>
                <a:effectLst/>
                <a:latin typeface="Consolas" panose="020B0609020204030204" pitchFamily="49" charset="0"/>
              </a:rPr>
            </a:br>
            <a:r>
              <a:rPr kumimoji="0" lang="en-US" altLang="en-US" sz="1800" b="0" i="0" u="none" strike="noStrike" cap="none" normalizeH="0" baseline="0" dirty="0">
                <a:ln>
                  <a:noFill/>
                </a:ln>
                <a:effectLst/>
                <a:latin typeface="Consolas" panose="020B0609020204030204" pitchFamily="49" charset="0"/>
              </a:rPr>
              <a:t>        </a:t>
            </a:r>
            <a:r>
              <a:rPr kumimoji="0" lang="en-US" altLang="en-US" sz="1800" b="0" i="0" u="none" strike="noStrike" cap="none" normalizeH="0" baseline="0" dirty="0" err="1">
                <a:ln>
                  <a:noFill/>
                </a:ln>
                <a:effectLst/>
                <a:latin typeface="Consolas" panose="020B0609020204030204" pitchFamily="49" charset="0"/>
              </a:rPr>
              <a:t>setContentView</a:t>
            </a:r>
            <a:r>
              <a:rPr kumimoji="0" lang="en-US" altLang="en-US" sz="1800" b="0" i="0" u="none" strike="noStrike" cap="none" normalizeH="0" baseline="0" dirty="0">
                <a:ln>
                  <a:noFill/>
                </a:ln>
                <a:effectLst/>
                <a:latin typeface="Consolas" panose="020B0609020204030204" pitchFamily="49" charset="0"/>
              </a:rPr>
              <a:t>(</a:t>
            </a:r>
            <a:r>
              <a:rPr kumimoji="0" lang="en-US" altLang="en-US" sz="1800" b="0" i="0" u="none" strike="noStrike" cap="none" normalizeH="0" baseline="0" dirty="0" err="1">
                <a:ln>
                  <a:noFill/>
                </a:ln>
                <a:effectLst/>
                <a:latin typeface="Consolas" panose="020B0609020204030204" pitchFamily="49" charset="0"/>
              </a:rPr>
              <a:t>R.layout.</a:t>
            </a:r>
            <a:r>
              <a:rPr kumimoji="0" lang="en-US" altLang="en-US" sz="1800" b="0" i="1" u="none" strike="noStrike" cap="none" normalizeH="0" baseline="0" dirty="0" err="1">
                <a:ln>
                  <a:noFill/>
                </a:ln>
                <a:effectLst/>
                <a:latin typeface="Consolas" panose="020B0609020204030204" pitchFamily="49" charset="0"/>
              </a:rPr>
              <a:t>activity_main</a:t>
            </a:r>
            <a:r>
              <a:rPr kumimoji="0" lang="en-US" altLang="en-US" sz="1800" b="0" i="0" u="none" strike="noStrike" cap="none" normalizeH="0" baseline="0" dirty="0">
                <a:ln>
                  <a:noFill/>
                </a:ln>
                <a:effectLst/>
                <a:latin typeface="Consolas" panose="020B0609020204030204" pitchFamily="49" charset="0"/>
              </a:rPr>
              <a:t>);</a:t>
            </a:r>
            <a:br>
              <a:rPr kumimoji="0" lang="en-US" altLang="en-US" sz="1800" b="0" i="0" u="none" strike="noStrike" cap="none" normalizeH="0" baseline="0" dirty="0">
                <a:ln>
                  <a:noFill/>
                </a:ln>
                <a:effectLst/>
                <a:latin typeface="Consolas" panose="020B0609020204030204" pitchFamily="49" charset="0"/>
              </a:rPr>
            </a:br>
            <a:r>
              <a:rPr kumimoji="0" lang="en-US" altLang="en-US" sz="1800" b="0" i="0" u="none" strike="noStrike" cap="none" normalizeH="0" baseline="0" dirty="0">
                <a:ln>
                  <a:noFill/>
                </a:ln>
                <a:effectLst/>
                <a:latin typeface="Consolas" panose="020B0609020204030204" pitchFamily="49" charset="0"/>
              </a:rPr>
              <a:t>    }</a:t>
            </a:r>
            <a:br>
              <a:rPr kumimoji="0" lang="en-US" altLang="en-US" sz="1800" b="0" i="0" u="none" strike="noStrike" cap="none" normalizeH="0" baseline="0" dirty="0">
                <a:ln>
                  <a:noFill/>
                </a:ln>
                <a:effectLst/>
                <a:latin typeface="Consolas" panose="020B0609020204030204" pitchFamily="49" charset="0"/>
              </a:rPr>
            </a:br>
            <a:r>
              <a:rPr kumimoji="0" lang="en-US" altLang="en-US" sz="1800" b="0" i="0" u="none" strike="noStrike" cap="none" normalizeH="0" baseline="0" dirty="0">
                <a:ln>
                  <a:noFill/>
                </a:ln>
                <a:effectLst/>
                <a:latin typeface="Consolas" panose="020B0609020204030204" pitchFamily="49" charset="0"/>
              </a:rPr>
              <a:t>}</a:t>
            </a:r>
            <a:endParaRPr kumimoji="0" lang="en-US" altLang="en-US" sz="2000" b="0" i="0" u="none" strike="noStrike" cap="none" normalizeH="0" baseline="0" dirty="0">
              <a:ln>
                <a:noFill/>
              </a:ln>
              <a:effectLst/>
              <a:latin typeface="Consolas" panose="020B0609020204030204" pitchFamily="49" charset="0"/>
            </a:endParaRPr>
          </a:p>
          <a:p>
            <a:endParaRPr lang="en-US" sz="1000" dirty="0"/>
          </a:p>
        </p:txBody>
      </p:sp>
      <p:sp>
        <p:nvSpPr>
          <p:cNvPr id="4" name="Segnaposto contenuto 3">
            <a:extLst>
              <a:ext uri="{FF2B5EF4-FFF2-40B4-BE49-F238E27FC236}">
                <a16:creationId xmlns:a16="http://schemas.microsoft.com/office/drawing/2014/main" id="{858D8908-BB49-43E2-B15B-2CC6238E104F}"/>
              </a:ext>
            </a:extLst>
          </p:cNvPr>
          <p:cNvSpPr>
            <a:spLocks noGrp="1"/>
          </p:cNvSpPr>
          <p:nvPr>
            <p:ph sz="half" idx="2"/>
          </p:nvPr>
        </p:nvSpPr>
        <p:spPr>
          <a:xfrm>
            <a:off x="609600" y="4314778"/>
            <a:ext cx="10972800" cy="2870200"/>
          </a:xfrm>
        </p:spPr>
        <p:txBody>
          <a:bodyPr>
            <a:no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err="1">
                <a:ln>
                  <a:noFill/>
                </a:ln>
                <a:solidFill>
                  <a:schemeClr val="accent6">
                    <a:lumMod val="75000"/>
                  </a:schemeClr>
                </a:solidFill>
                <a:effectLst/>
                <a:latin typeface="+mj-lt"/>
              </a:rPr>
              <a:t>savedInstanceState</a:t>
            </a:r>
            <a:r>
              <a:rPr kumimoji="0" lang="en-US" altLang="en-US" sz="2000" b="0" i="0" u="none" strike="noStrike" cap="none" normalizeH="0" baseline="0" dirty="0">
                <a:ln>
                  <a:noFill/>
                </a:ln>
                <a:effectLst/>
                <a:latin typeface="+mj-lt"/>
              </a:rPr>
              <a:t>: object used to save the previous instance. If onCreate</a:t>
            </a:r>
            <a:r>
              <a:rPr lang="en-US" altLang="en-US" sz="2000" dirty="0">
                <a:latin typeface="+mj-lt"/>
              </a:rPr>
              <a:t>() is the first time called, this object is null.</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effectLst/>
                <a:latin typeface="+mj-lt"/>
              </a:rPr>
              <a:t>The </a:t>
            </a:r>
            <a:r>
              <a:rPr kumimoji="0" lang="en-US" altLang="en-US" sz="2000" b="1" i="0" u="none" strike="noStrike" cap="none" normalizeH="0" baseline="0" dirty="0">
                <a:ln>
                  <a:noFill/>
                </a:ln>
                <a:effectLst/>
                <a:latin typeface="+mj-lt"/>
              </a:rPr>
              <a:t>Bundle</a:t>
            </a:r>
            <a:r>
              <a:rPr kumimoji="0" lang="en-US" altLang="en-US" sz="2000" b="0" i="0" u="none" strike="noStrike" cap="none" normalizeH="0" baseline="0" dirty="0">
                <a:ln>
                  <a:noFill/>
                </a:ln>
                <a:effectLst/>
                <a:latin typeface="+mj-lt"/>
              </a:rPr>
              <a:t> class is used to store task data whenever previous conditions occur in the app </a:t>
            </a:r>
            <a:r>
              <a:rPr kumimoji="0" lang="en-US" altLang="en-US" sz="2000" i="0" u="none" strike="noStrike" cap="none" normalizeH="0" baseline="0" dirty="0">
                <a:ln>
                  <a:noFill/>
                </a:ln>
                <a:effectLst/>
                <a:latin typeface="+mj-lt"/>
              </a:rPr>
              <a:t>for example when we rotate our device. </a:t>
            </a:r>
            <a:endParaRPr kumimoji="0" lang="en-US" altLang="en-US" sz="2000" b="0" i="0" u="none" strike="noStrike" cap="none" normalizeH="0" baseline="0" dirty="0">
              <a:ln>
                <a:noFill/>
              </a:ln>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err="1">
                <a:ln>
                  <a:noFill/>
                </a:ln>
                <a:solidFill>
                  <a:schemeClr val="accent6">
                    <a:lumMod val="75000"/>
                  </a:schemeClr>
                </a:solidFill>
                <a:effectLst/>
                <a:latin typeface="+mj-lt"/>
              </a:rPr>
              <a:t>setContent</a:t>
            </a:r>
            <a:r>
              <a:rPr lang="en-US" altLang="en-US" sz="2000" b="1" dirty="0" err="1">
                <a:solidFill>
                  <a:schemeClr val="accent6">
                    <a:lumMod val="75000"/>
                  </a:schemeClr>
                </a:solidFill>
                <a:latin typeface="+mj-lt"/>
              </a:rPr>
              <a:t>View</a:t>
            </a:r>
            <a:r>
              <a:rPr lang="en-US" altLang="en-US" sz="2000" b="1" dirty="0">
                <a:solidFill>
                  <a:schemeClr val="accent6">
                    <a:lumMod val="75000"/>
                  </a:schemeClr>
                </a:solidFill>
                <a:latin typeface="+mj-lt"/>
              </a:rPr>
              <a:t>(int)</a:t>
            </a:r>
            <a:r>
              <a:rPr lang="en-US" altLang="en-US" sz="2000" dirty="0">
                <a:latin typeface="+mj-lt"/>
              </a:rPr>
              <a:t>:</a:t>
            </a:r>
            <a:r>
              <a:rPr kumimoji="0" lang="en-US" altLang="en-US" sz="2000" b="0" i="0" u="none" strike="noStrike" cap="none" normalizeH="0" baseline="0" dirty="0">
                <a:ln>
                  <a:noFill/>
                </a:ln>
                <a:solidFill>
                  <a:srgbClr val="202124"/>
                </a:solidFill>
                <a:effectLst/>
                <a:latin typeface="+mj-lt"/>
              </a:rPr>
              <a:t>define our UI with a layout resource contained in the path </a:t>
            </a:r>
            <a:r>
              <a:rPr lang="en-US" altLang="en-US" sz="2000" b="1" dirty="0">
                <a:solidFill>
                  <a:srgbClr val="202124"/>
                </a:solidFill>
                <a:latin typeface="+mj-lt"/>
              </a:rPr>
              <a:t>res</a:t>
            </a:r>
            <a:r>
              <a:rPr kumimoji="0" lang="en-US" altLang="en-US" sz="2000" b="1" i="0" u="none" strike="noStrike" cap="none" normalizeH="0" baseline="0" dirty="0">
                <a:ln>
                  <a:noFill/>
                </a:ln>
                <a:solidFill>
                  <a:srgbClr val="202124"/>
                </a:solidFill>
                <a:effectLst/>
                <a:latin typeface="+mj-lt"/>
              </a:rPr>
              <a:t>/layout/</a:t>
            </a:r>
            <a:r>
              <a:rPr kumimoji="0" lang="en-US" altLang="en-US" sz="2000" b="1" i="0" u="none" strike="noStrike" cap="none" normalizeH="0" baseline="0" dirty="0" err="1">
                <a:ln>
                  <a:noFill/>
                </a:ln>
                <a:solidFill>
                  <a:srgbClr val="202124"/>
                </a:solidFill>
                <a:effectLst/>
                <a:latin typeface="+mj-lt"/>
              </a:rPr>
              <a:t>activity_main</a:t>
            </a:r>
            <a:r>
              <a:rPr kumimoji="0" lang="en-US" altLang="en-US" sz="2000" b="0" i="0" u="none" strike="noStrike" cap="none" normalizeH="0" baseline="0" dirty="0">
                <a:ln>
                  <a:noFill/>
                </a:ln>
                <a:solidFill>
                  <a:srgbClr val="202124"/>
                </a:solidFill>
                <a:effectLst/>
                <a:latin typeface="+mj-lt"/>
              </a:rPr>
              <a:t> </a:t>
            </a:r>
          </a:p>
          <a:p>
            <a:pPr>
              <a:buFont typeface="Wingdings" panose="05000000000000000000" pitchFamily="2" charset="2"/>
              <a:buChar char="Ø"/>
            </a:pPr>
            <a:endParaRPr lang="en-US" sz="2000" b="1" dirty="0">
              <a:solidFill>
                <a:schemeClr val="accent6">
                  <a:lumMod val="75000"/>
                </a:schemeClr>
              </a:solidFill>
              <a:latin typeface="+mj-lt"/>
            </a:endParaRPr>
          </a:p>
        </p:txBody>
      </p:sp>
      <p:sp>
        <p:nvSpPr>
          <p:cNvPr id="5" name="CasellaDiTesto 4">
            <a:extLst>
              <a:ext uri="{FF2B5EF4-FFF2-40B4-BE49-F238E27FC236}">
                <a16:creationId xmlns:a16="http://schemas.microsoft.com/office/drawing/2014/main" id="{6E9AEEA9-CD0F-0FBF-E900-9710982C7F9F}"/>
              </a:ext>
            </a:extLst>
          </p:cNvPr>
          <p:cNvSpPr txBox="1"/>
          <p:nvPr/>
        </p:nvSpPr>
        <p:spPr>
          <a:xfrm>
            <a:off x="609600" y="1595441"/>
            <a:ext cx="10464800" cy="1200329"/>
          </a:xfrm>
          <a:prstGeom prst="rect">
            <a:avLst/>
          </a:prstGeom>
          <a:noFill/>
        </p:spPr>
        <p:txBody>
          <a:bodyPr wrap="square" rtlCol="0">
            <a:spAutoFit/>
          </a:bodyPr>
          <a:lstStyle/>
          <a:p>
            <a:r>
              <a:rPr kumimoji="0" lang="en-US" altLang="en-US" sz="1800" b="0" i="0" u="none" strike="noStrike" cap="none" normalizeH="0" baseline="0" dirty="0">
                <a:ln>
                  <a:noFill/>
                </a:ln>
                <a:effectLst/>
              </a:rPr>
              <a:t>Unlike programming paradigms in which apps are launched with a </a:t>
            </a:r>
            <a:r>
              <a:rPr kumimoji="0" lang="en-US" altLang="en-US" sz="1800" b="1" i="0" u="none" strike="noStrike" cap="none" normalizeH="0" baseline="0" dirty="0">
                <a:ln>
                  <a:noFill/>
                </a:ln>
                <a:effectLst/>
              </a:rPr>
              <a:t>main() </a:t>
            </a:r>
            <a:r>
              <a:rPr kumimoji="0" lang="en-US" altLang="en-US" sz="1800" b="0" i="0" u="none" strike="noStrike" cap="none" normalizeH="0" baseline="0" dirty="0">
                <a:ln>
                  <a:noFill/>
                </a:ln>
                <a:effectLst/>
              </a:rPr>
              <a:t>method, the Android system launch code in an activity</a:t>
            </a:r>
            <a:r>
              <a:rPr lang="en-US" sz="1800" b="0" i="0" dirty="0">
                <a:effectLst/>
              </a:rPr>
              <a:t>  instance by invoking </a:t>
            </a:r>
            <a:r>
              <a:rPr lang="en-US" sz="1800" b="1" i="0" dirty="0">
                <a:effectLst/>
              </a:rPr>
              <a:t>specific callback methods </a:t>
            </a:r>
            <a:r>
              <a:rPr lang="en-US" sz="1800" b="0" i="0" dirty="0">
                <a:effectLst/>
              </a:rPr>
              <a:t>that correspond to specific stages of its lifecycle.</a:t>
            </a:r>
          </a:p>
          <a:p>
            <a:endParaRPr lang="en-US" dirty="0"/>
          </a:p>
        </p:txBody>
      </p:sp>
    </p:spTree>
    <p:extLst>
      <p:ext uri="{BB962C8B-B14F-4D97-AF65-F5344CB8AC3E}">
        <p14:creationId xmlns:p14="http://schemas.microsoft.com/office/powerpoint/2010/main" val="3544942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5E58E4-3AF1-D642-CA22-DC28A853BCEE}"/>
              </a:ext>
            </a:extLst>
          </p:cNvPr>
          <p:cNvSpPr>
            <a:spLocks noGrp="1"/>
          </p:cNvSpPr>
          <p:nvPr>
            <p:ph type="ctrTitle"/>
          </p:nvPr>
        </p:nvSpPr>
        <p:spPr/>
        <p:txBody>
          <a:bodyPr/>
          <a:lstStyle/>
          <a:p>
            <a:r>
              <a:rPr lang="en-US" dirty="0"/>
              <a:t>Intent</a:t>
            </a:r>
          </a:p>
        </p:txBody>
      </p:sp>
      <p:sp>
        <p:nvSpPr>
          <p:cNvPr id="3" name="Sottotitolo 2">
            <a:extLst>
              <a:ext uri="{FF2B5EF4-FFF2-40B4-BE49-F238E27FC236}">
                <a16:creationId xmlns:a16="http://schemas.microsoft.com/office/drawing/2014/main" id="{271F66CA-5A0F-BCF5-BAF5-B4CF7EB1BA6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29517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F63BE4-E3C5-4FE5-A07C-09CB24D6399C}"/>
              </a:ext>
            </a:extLst>
          </p:cNvPr>
          <p:cNvSpPr>
            <a:spLocks noGrp="1"/>
          </p:cNvSpPr>
          <p:nvPr>
            <p:ph type="title"/>
          </p:nvPr>
        </p:nvSpPr>
        <p:spPr/>
        <p:txBody>
          <a:bodyPr/>
          <a:lstStyle/>
          <a:p>
            <a:r>
              <a:rPr lang="en-US" dirty="0" err="1"/>
              <a:t>Introducion</a:t>
            </a:r>
            <a:endParaRPr lang="en-US" dirty="0"/>
          </a:p>
        </p:txBody>
      </p:sp>
      <p:sp>
        <p:nvSpPr>
          <p:cNvPr id="3" name="Segnaposto contenuto 2">
            <a:extLst>
              <a:ext uri="{FF2B5EF4-FFF2-40B4-BE49-F238E27FC236}">
                <a16:creationId xmlns:a16="http://schemas.microsoft.com/office/drawing/2014/main" id="{177A5614-899A-47F5-81BD-DB4498ABC2F1}"/>
              </a:ext>
            </a:extLst>
          </p:cNvPr>
          <p:cNvSpPr>
            <a:spLocks noGrp="1"/>
          </p:cNvSpPr>
          <p:nvPr>
            <p:ph idx="1"/>
          </p:nvPr>
        </p:nvSpPr>
        <p:spPr/>
        <p:txBody>
          <a:bodyPr>
            <a:normAutofit/>
          </a:bodyPr>
          <a:lstStyle/>
          <a:p>
            <a:pPr marL="0" indent="0">
              <a:buNone/>
            </a:pPr>
            <a:r>
              <a:rPr lang="en-US" sz="2800" dirty="0"/>
              <a:t>An intent is an abstract description of an operation to be performed. Is a sort of form of messaging managed by the operating system with which a component requires the execution of an action by another component. This useful tool can be used in three typical scenarios:</a:t>
            </a:r>
          </a:p>
          <a:p>
            <a:pPr marL="0" indent="0">
              <a:buNone/>
            </a:pPr>
            <a:endParaRPr lang="en-US" sz="2800" dirty="0"/>
          </a:p>
          <a:p>
            <a:r>
              <a:rPr lang="en-US" sz="2800" dirty="0"/>
              <a:t>Start an Activity</a:t>
            </a:r>
          </a:p>
          <a:p>
            <a:r>
              <a:rPr lang="en-US" sz="2800" dirty="0"/>
              <a:t>Start one Service </a:t>
            </a:r>
          </a:p>
          <a:p>
            <a:r>
              <a:rPr lang="en-US" sz="2800" dirty="0"/>
              <a:t>Send a broadcast message that can be                                                           received by each application.</a:t>
            </a:r>
          </a:p>
          <a:p>
            <a:endParaRPr lang="en-US" sz="2800" dirty="0"/>
          </a:p>
          <a:p>
            <a:endParaRPr lang="en-US" sz="2800" dirty="0"/>
          </a:p>
        </p:txBody>
      </p:sp>
    </p:spTree>
    <p:extLst>
      <p:ext uri="{BB962C8B-B14F-4D97-AF65-F5344CB8AC3E}">
        <p14:creationId xmlns:p14="http://schemas.microsoft.com/office/powerpoint/2010/main" val="1142662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FD1FD2-97DA-3991-7EB3-35DCDDD16FF5}"/>
              </a:ext>
            </a:extLst>
          </p:cNvPr>
          <p:cNvSpPr>
            <a:spLocks noGrp="1"/>
          </p:cNvSpPr>
          <p:nvPr>
            <p:ph type="ctrTitle"/>
          </p:nvPr>
        </p:nvSpPr>
        <p:spPr/>
        <p:txBody>
          <a:bodyPr/>
          <a:lstStyle/>
          <a:p>
            <a:r>
              <a:rPr lang="en-US" dirty="0"/>
              <a:t>Activity</a:t>
            </a:r>
          </a:p>
        </p:txBody>
      </p:sp>
      <p:sp>
        <p:nvSpPr>
          <p:cNvPr id="3" name="Sottotitolo 2">
            <a:extLst>
              <a:ext uri="{FF2B5EF4-FFF2-40B4-BE49-F238E27FC236}">
                <a16:creationId xmlns:a16="http://schemas.microsoft.com/office/drawing/2014/main" id="{D8079655-645D-A9DA-C3F3-E13CCFB4E60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45235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860C4D-FEFB-006E-205F-6A77651BA41B}"/>
              </a:ext>
            </a:extLst>
          </p:cNvPr>
          <p:cNvSpPr>
            <a:spLocks noGrp="1"/>
          </p:cNvSpPr>
          <p:nvPr>
            <p:ph type="title"/>
          </p:nvPr>
        </p:nvSpPr>
        <p:spPr/>
        <p:txBody>
          <a:bodyPr/>
          <a:lstStyle/>
          <a:p>
            <a:r>
              <a:rPr lang="en-US" dirty="0"/>
              <a:t>Introduction</a:t>
            </a:r>
          </a:p>
        </p:txBody>
      </p:sp>
      <p:sp>
        <p:nvSpPr>
          <p:cNvPr id="3" name="Segnaposto contenuto 2">
            <a:extLst>
              <a:ext uri="{FF2B5EF4-FFF2-40B4-BE49-F238E27FC236}">
                <a16:creationId xmlns:a16="http://schemas.microsoft.com/office/drawing/2014/main" id="{033A23CD-52A9-998B-7E9E-F52D5923FD3E}"/>
              </a:ext>
            </a:extLst>
          </p:cNvPr>
          <p:cNvSpPr>
            <a:spLocks noGrp="1"/>
          </p:cNvSpPr>
          <p:nvPr>
            <p:ph idx="1"/>
          </p:nvPr>
        </p:nvSpPr>
        <p:spPr/>
        <p:txBody>
          <a:bodyPr>
            <a:normAutofit/>
          </a:bodyPr>
          <a:lstStyle/>
          <a:p>
            <a:pPr marL="0" indent="0">
              <a:buNone/>
            </a:pPr>
            <a:r>
              <a:rPr lang="en-US" sz="2800" b="0" i="0" dirty="0">
                <a:solidFill>
                  <a:srgbClr val="202124"/>
                </a:solidFill>
                <a:effectLst/>
              </a:rPr>
              <a:t>An Intent provides a facility for performing late runtime binding between the code in different applications. Its most significant use is in the launching of activities, where it can be thought of as the glue between activities. We can divide intent in two </a:t>
            </a:r>
            <a:r>
              <a:rPr lang="en-US" sz="2800" dirty="0">
                <a:solidFill>
                  <a:srgbClr val="202124"/>
                </a:solidFill>
              </a:rPr>
              <a:t>distinct category:</a:t>
            </a:r>
            <a:endParaRPr lang="en-US" sz="2000" dirty="0"/>
          </a:p>
          <a:p>
            <a:endParaRPr lang="en-US" sz="2000" dirty="0"/>
          </a:p>
        </p:txBody>
      </p:sp>
      <p:pic>
        <p:nvPicPr>
          <p:cNvPr id="7" name="Immagine 6">
            <a:extLst>
              <a:ext uri="{FF2B5EF4-FFF2-40B4-BE49-F238E27FC236}">
                <a16:creationId xmlns:a16="http://schemas.microsoft.com/office/drawing/2014/main" id="{2ADEA18B-D4D7-8065-EBF3-8E778B94FDB5}"/>
              </a:ext>
            </a:extLst>
          </p:cNvPr>
          <p:cNvPicPr>
            <a:picLocks noChangeAspect="1"/>
          </p:cNvPicPr>
          <p:nvPr/>
        </p:nvPicPr>
        <p:blipFill rotWithShape="1">
          <a:blip r:embed="rId2">
            <a:extLst>
              <a:ext uri="{28A0092B-C50C-407E-A947-70E740481C1C}">
                <a14:useLocalDpi xmlns:a14="http://schemas.microsoft.com/office/drawing/2010/main" val="0"/>
              </a:ext>
            </a:extLst>
          </a:blip>
          <a:srcRect b="24737"/>
          <a:stretch/>
        </p:blipFill>
        <p:spPr>
          <a:xfrm>
            <a:off x="2673948" y="3572812"/>
            <a:ext cx="6844103" cy="2857968"/>
          </a:xfrm>
          <a:prstGeom prst="rect">
            <a:avLst/>
          </a:prstGeom>
        </p:spPr>
      </p:pic>
    </p:spTree>
    <p:extLst>
      <p:ext uri="{BB962C8B-B14F-4D97-AF65-F5344CB8AC3E}">
        <p14:creationId xmlns:p14="http://schemas.microsoft.com/office/powerpoint/2010/main" val="2946669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0EC9D0-106A-39B6-5068-60BD43B17700}"/>
              </a:ext>
            </a:extLst>
          </p:cNvPr>
          <p:cNvSpPr>
            <a:spLocks noGrp="1"/>
          </p:cNvSpPr>
          <p:nvPr>
            <p:ph type="title"/>
          </p:nvPr>
        </p:nvSpPr>
        <p:spPr>
          <a:xfrm>
            <a:off x="609600" y="274638"/>
            <a:ext cx="10972800" cy="1143000"/>
          </a:xfrm>
        </p:spPr>
        <p:txBody>
          <a:bodyPr anchor="ctr">
            <a:normAutofit/>
          </a:bodyPr>
          <a:lstStyle/>
          <a:p>
            <a:r>
              <a:rPr lang="en-US" dirty="0"/>
              <a:t>Explicit intent</a:t>
            </a:r>
          </a:p>
        </p:txBody>
      </p:sp>
      <p:sp>
        <p:nvSpPr>
          <p:cNvPr id="3" name="Segnaposto contenuto 2">
            <a:extLst>
              <a:ext uri="{FF2B5EF4-FFF2-40B4-BE49-F238E27FC236}">
                <a16:creationId xmlns:a16="http://schemas.microsoft.com/office/drawing/2014/main" id="{AB33A2FF-B56F-05FB-4D77-AD8461922A7D}"/>
              </a:ext>
            </a:extLst>
          </p:cNvPr>
          <p:cNvSpPr>
            <a:spLocks noGrp="1"/>
          </p:cNvSpPr>
          <p:nvPr>
            <p:ph sz="half" idx="1"/>
          </p:nvPr>
        </p:nvSpPr>
        <p:spPr>
          <a:xfrm>
            <a:off x="609600" y="1600201"/>
            <a:ext cx="5384800" cy="4525963"/>
          </a:xfrm>
        </p:spPr>
        <p:txBody>
          <a:bodyPr>
            <a:normAutofit/>
          </a:bodyPr>
          <a:lstStyle/>
          <a:p>
            <a:pPr marL="0" indent="0">
              <a:buNone/>
            </a:pPr>
            <a:r>
              <a:rPr lang="en-US" dirty="0"/>
              <a:t>Typically  we use an explicit intent to start a component in our app, because we  know the class name of the activity or service we  want to start. For example, we might start a new activity within our app in response to a user action, or start a service to download a file in the background.</a:t>
            </a:r>
          </a:p>
        </p:txBody>
      </p:sp>
      <p:pic>
        <p:nvPicPr>
          <p:cNvPr id="8" name="Immagine 7">
            <a:extLst>
              <a:ext uri="{FF2B5EF4-FFF2-40B4-BE49-F238E27FC236}">
                <a16:creationId xmlns:a16="http://schemas.microsoft.com/office/drawing/2014/main" id="{896B1147-C0E9-509C-4028-9CCBF0A28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602" y="1790034"/>
            <a:ext cx="5384800" cy="4146296"/>
          </a:xfrm>
          <a:prstGeom prst="rect">
            <a:avLst/>
          </a:prstGeom>
          <a:noFill/>
        </p:spPr>
      </p:pic>
    </p:spTree>
    <p:extLst>
      <p:ext uri="{BB962C8B-B14F-4D97-AF65-F5344CB8AC3E}">
        <p14:creationId xmlns:p14="http://schemas.microsoft.com/office/powerpoint/2010/main" val="1155998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349B0C-B5EC-976E-EDD1-FDFE937FF2F1}"/>
              </a:ext>
            </a:extLst>
          </p:cNvPr>
          <p:cNvSpPr>
            <a:spLocks noGrp="1"/>
          </p:cNvSpPr>
          <p:nvPr>
            <p:ph type="title"/>
          </p:nvPr>
        </p:nvSpPr>
        <p:spPr/>
        <p:txBody>
          <a:bodyPr/>
          <a:lstStyle/>
          <a:p>
            <a:r>
              <a:rPr lang="en-US" dirty="0"/>
              <a:t>Declaration</a:t>
            </a:r>
          </a:p>
        </p:txBody>
      </p:sp>
      <p:sp>
        <p:nvSpPr>
          <p:cNvPr id="3" name="Segnaposto contenuto 2">
            <a:extLst>
              <a:ext uri="{FF2B5EF4-FFF2-40B4-BE49-F238E27FC236}">
                <a16:creationId xmlns:a16="http://schemas.microsoft.com/office/drawing/2014/main" id="{6A580087-0D70-89EB-8E12-776992A2B809}"/>
              </a:ext>
            </a:extLst>
          </p:cNvPr>
          <p:cNvSpPr>
            <a:spLocks noGrp="1"/>
          </p:cNvSpPr>
          <p:nvPr>
            <p:ph idx="1"/>
          </p:nvPr>
        </p:nvSpPr>
        <p:spPr/>
        <p:txBody>
          <a:bodyPr>
            <a:normAutofit/>
          </a:bodyPr>
          <a:lstStyle/>
          <a:p>
            <a:pPr marL="0" indent="0" rtl="0">
              <a:spcBef>
                <a:spcPts val="0"/>
              </a:spcBef>
              <a:spcAft>
                <a:spcPts val="0"/>
              </a:spcAft>
              <a:buNone/>
            </a:pPr>
            <a:r>
              <a:rPr lang="en-US" sz="2800" b="0" i="0" u="none" strike="noStrike" dirty="0">
                <a:solidFill>
                  <a:srgbClr val="000000"/>
                </a:solidFill>
                <a:effectLst/>
                <a:latin typeface="Consolas" panose="020B0609020204030204" pitchFamily="49" charset="0"/>
              </a:rPr>
              <a:t>Intent  </a:t>
            </a:r>
            <a:r>
              <a:rPr lang="en-US" sz="2800" b="0" i="0" u="none" strike="noStrike" dirty="0" err="1">
                <a:solidFill>
                  <a:srgbClr val="000000"/>
                </a:solidFill>
                <a:effectLst/>
                <a:latin typeface="Consolas" panose="020B0609020204030204" pitchFamily="49" charset="0"/>
              </a:rPr>
              <a:t>i</a:t>
            </a:r>
            <a:r>
              <a:rPr lang="en-US" sz="2800" b="0" i="0" u="none" strike="noStrike" dirty="0">
                <a:solidFill>
                  <a:srgbClr val="000000"/>
                </a:solidFill>
                <a:effectLst/>
                <a:latin typeface="Consolas" panose="020B0609020204030204" pitchFamily="49" charset="0"/>
              </a:rPr>
              <a:t>=new (Context </a:t>
            </a:r>
            <a:r>
              <a:rPr lang="en-US" sz="2800" b="0" i="0" u="none" strike="noStrike" dirty="0" err="1">
                <a:solidFill>
                  <a:srgbClr val="000000"/>
                </a:solidFill>
                <a:effectLst/>
                <a:latin typeface="Consolas" panose="020B0609020204030204" pitchFamily="49" charset="0"/>
              </a:rPr>
              <a:t>c,Class</a:t>
            </a:r>
            <a:r>
              <a:rPr lang="en-US" sz="2800" b="0" i="0" u="none" strike="noStrike" dirty="0">
                <a:solidFill>
                  <a:srgbClr val="000000"/>
                </a:solidFill>
                <a:effectLst/>
                <a:latin typeface="Consolas" panose="020B0609020204030204" pitchFamily="49" charset="0"/>
              </a:rPr>
              <a:t> d) </a:t>
            </a:r>
            <a:endParaRPr lang="en-US" sz="4400" b="0" dirty="0">
              <a:effectLst/>
              <a:latin typeface="Consolas" panose="020B0609020204030204" pitchFamily="49" charset="0"/>
            </a:endParaRPr>
          </a:p>
          <a:p>
            <a:pPr marL="0" indent="0">
              <a:buNone/>
            </a:pPr>
            <a:r>
              <a:rPr lang="en-US" sz="2800" b="0" i="0" u="none" strike="noStrike" dirty="0" err="1">
                <a:solidFill>
                  <a:srgbClr val="000000"/>
                </a:solidFill>
                <a:effectLst/>
                <a:latin typeface="Consolas" panose="020B0609020204030204" pitchFamily="49" charset="0"/>
              </a:rPr>
              <a:t>startActivity</a:t>
            </a:r>
            <a:r>
              <a:rPr lang="en-US" sz="2800" b="0" i="0" u="none" strike="noStrike" dirty="0">
                <a:solidFill>
                  <a:srgbClr val="000000"/>
                </a:solidFill>
                <a:effectLst/>
                <a:latin typeface="Consolas" panose="020B0609020204030204" pitchFamily="49" charset="0"/>
              </a:rPr>
              <a:t>(</a:t>
            </a:r>
            <a:r>
              <a:rPr lang="en-US" sz="2800" b="0" i="0" u="none" strike="noStrike" dirty="0" err="1">
                <a:solidFill>
                  <a:srgbClr val="000000"/>
                </a:solidFill>
                <a:effectLst/>
                <a:latin typeface="Consolas" panose="020B0609020204030204" pitchFamily="49" charset="0"/>
              </a:rPr>
              <a:t>i</a:t>
            </a:r>
            <a:r>
              <a:rPr lang="en-US" sz="2800" b="0" i="0" u="none" strike="noStrike" dirty="0">
                <a:solidFill>
                  <a:srgbClr val="000000"/>
                </a:solidFill>
                <a:effectLst/>
                <a:latin typeface="Consolas" panose="020B0609020204030204" pitchFamily="49" charset="0"/>
              </a:rPr>
              <a:t>);</a:t>
            </a:r>
          </a:p>
          <a:p>
            <a:pPr marL="0" indent="0">
              <a:buNone/>
            </a:pPr>
            <a:endParaRPr lang="en-US" dirty="0"/>
          </a:p>
          <a:p>
            <a:pPr>
              <a:buFont typeface="Wingdings" panose="05000000000000000000" pitchFamily="2" charset="2"/>
              <a:buChar char="Ø"/>
            </a:pPr>
            <a:r>
              <a:rPr lang="en-US" b="1" dirty="0">
                <a:solidFill>
                  <a:schemeClr val="accent6">
                    <a:lumMod val="75000"/>
                  </a:schemeClr>
                </a:solidFill>
              </a:rPr>
              <a:t>Context</a:t>
            </a:r>
            <a:r>
              <a:rPr lang="en-US" dirty="0"/>
              <a:t>: </a:t>
            </a:r>
            <a:r>
              <a:rPr lang="en-US" sz="2800" dirty="0">
                <a:latin typeface="+mj-lt"/>
              </a:rPr>
              <a:t>is an i</a:t>
            </a:r>
            <a:r>
              <a:rPr lang="en-US" sz="2800" b="0" i="0" dirty="0">
                <a:effectLst/>
                <a:latin typeface="+mj-lt"/>
              </a:rPr>
              <a:t>nterface to global information about an application environment. This is an abstract class whose implementation is provided by the Android system. It allows access to application-specific resources and classes.</a:t>
            </a:r>
          </a:p>
          <a:p>
            <a:pPr>
              <a:buFont typeface="Wingdings" panose="05000000000000000000" pitchFamily="2" charset="2"/>
              <a:buChar char="Ø"/>
            </a:pPr>
            <a:r>
              <a:rPr lang="en-US" b="1" dirty="0">
                <a:solidFill>
                  <a:schemeClr val="accent6">
                    <a:lumMod val="75000"/>
                  </a:schemeClr>
                </a:solidFill>
                <a:latin typeface="+mj-lt"/>
              </a:rPr>
              <a:t>Class</a:t>
            </a:r>
            <a:r>
              <a:rPr lang="en-US" sz="2800" dirty="0">
                <a:latin typeface="+mj-lt"/>
              </a:rPr>
              <a:t>: is the Activity class that we want to call to perform the action, is necessary know it.</a:t>
            </a:r>
          </a:p>
        </p:txBody>
      </p:sp>
    </p:spTree>
    <p:extLst>
      <p:ext uri="{BB962C8B-B14F-4D97-AF65-F5344CB8AC3E}">
        <p14:creationId xmlns:p14="http://schemas.microsoft.com/office/powerpoint/2010/main" val="664011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C5C2CA67-D7EF-D658-F8B3-7B77BFD057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074" y="3267907"/>
            <a:ext cx="8129852" cy="3315455"/>
          </a:xfrm>
          <a:prstGeom prst="rect">
            <a:avLst/>
          </a:prstGeom>
        </p:spPr>
      </p:pic>
      <p:sp>
        <p:nvSpPr>
          <p:cNvPr id="2" name="Titolo 1">
            <a:extLst>
              <a:ext uri="{FF2B5EF4-FFF2-40B4-BE49-F238E27FC236}">
                <a16:creationId xmlns:a16="http://schemas.microsoft.com/office/drawing/2014/main" id="{CBEFF780-9AD5-2EEF-B1E1-090B4E92FE11}"/>
              </a:ext>
            </a:extLst>
          </p:cNvPr>
          <p:cNvSpPr>
            <a:spLocks noGrp="1"/>
          </p:cNvSpPr>
          <p:nvPr>
            <p:ph type="title"/>
          </p:nvPr>
        </p:nvSpPr>
        <p:spPr/>
        <p:txBody>
          <a:bodyPr/>
          <a:lstStyle/>
          <a:p>
            <a:r>
              <a:rPr lang="en-US" dirty="0"/>
              <a:t>Button</a:t>
            </a:r>
          </a:p>
        </p:txBody>
      </p:sp>
      <p:sp>
        <p:nvSpPr>
          <p:cNvPr id="3" name="Segnaposto contenuto 2">
            <a:extLst>
              <a:ext uri="{FF2B5EF4-FFF2-40B4-BE49-F238E27FC236}">
                <a16:creationId xmlns:a16="http://schemas.microsoft.com/office/drawing/2014/main" id="{D875477F-6452-CB97-F0BA-0B31A6BCA1F0}"/>
              </a:ext>
            </a:extLst>
          </p:cNvPr>
          <p:cNvSpPr>
            <a:spLocks noGrp="1"/>
          </p:cNvSpPr>
          <p:nvPr>
            <p:ph idx="1"/>
          </p:nvPr>
        </p:nvSpPr>
        <p:spPr>
          <a:xfrm>
            <a:off x="609600" y="1596452"/>
            <a:ext cx="10972800" cy="4525963"/>
          </a:xfrm>
        </p:spPr>
        <p:txBody>
          <a:bodyPr>
            <a:normAutofit/>
          </a:bodyPr>
          <a:lstStyle/>
          <a:p>
            <a:pPr marL="0" indent="0">
              <a:buNone/>
            </a:pPr>
            <a:r>
              <a:rPr lang="en-US" sz="2800" dirty="0"/>
              <a:t>To change Activity  is not enough to use an intent to perform this operation, we need a Button and understand how should behave following an event. As we saw on Java Swing, we can handle by a listener.</a:t>
            </a:r>
          </a:p>
        </p:txBody>
      </p:sp>
    </p:spTree>
    <p:extLst>
      <p:ext uri="{BB962C8B-B14F-4D97-AF65-F5344CB8AC3E}">
        <p14:creationId xmlns:p14="http://schemas.microsoft.com/office/powerpoint/2010/main" val="447575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9927B2-6E6E-E28C-D5FB-70D5D80A5FC7}"/>
              </a:ext>
            </a:extLst>
          </p:cNvPr>
          <p:cNvSpPr>
            <a:spLocks noGrp="1"/>
          </p:cNvSpPr>
          <p:nvPr>
            <p:ph type="title"/>
          </p:nvPr>
        </p:nvSpPr>
        <p:spPr/>
        <p:txBody>
          <a:bodyPr/>
          <a:lstStyle/>
          <a:p>
            <a:r>
              <a:rPr lang="en-US" dirty="0"/>
              <a:t>1-way:Java &amp; XML</a:t>
            </a:r>
          </a:p>
        </p:txBody>
      </p:sp>
      <p:sp>
        <p:nvSpPr>
          <p:cNvPr id="3" name="Segnaposto contenuto 2">
            <a:extLst>
              <a:ext uri="{FF2B5EF4-FFF2-40B4-BE49-F238E27FC236}">
                <a16:creationId xmlns:a16="http://schemas.microsoft.com/office/drawing/2014/main" id="{34B19BAB-DD5E-A56D-E2D5-3DB980245FF4}"/>
              </a:ext>
            </a:extLst>
          </p:cNvPr>
          <p:cNvSpPr>
            <a:spLocks noGrp="1"/>
          </p:cNvSpPr>
          <p:nvPr>
            <p:ph idx="1"/>
          </p:nvPr>
        </p:nvSpPr>
        <p:spPr/>
        <p:txBody>
          <a:bodyPr>
            <a:normAutofit/>
          </a:bodyPr>
          <a:lstStyle/>
          <a:p>
            <a:pPr marL="0" indent="0">
              <a:buNone/>
            </a:pPr>
            <a:r>
              <a:rPr lang="en-US" sz="2400" dirty="0"/>
              <a:t>Inside XML file where button is defined, we add an attribute that tells our XML code: when the button is clicked </a:t>
            </a:r>
            <a:r>
              <a:rPr lang="en-US" sz="2400" b="1" dirty="0" err="1"/>
              <a:t>doSomething</a:t>
            </a:r>
            <a:r>
              <a:rPr lang="en-US" sz="2400" dirty="0"/>
              <a:t> should happened. </a:t>
            </a:r>
          </a:p>
        </p:txBody>
      </p:sp>
      <p:sp>
        <p:nvSpPr>
          <p:cNvPr id="4" name="Rectangle 1">
            <a:extLst>
              <a:ext uri="{FF2B5EF4-FFF2-40B4-BE49-F238E27FC236}">
                <a16:creationId xmlns:a16="http://schemas.microsoft.com/office/drawing/2014/main" id="{D92EE2E6-97F3-6CAA-DF1F-1D0D21182BD2}"/>
              </a:ext>
            </a:extLst>
          </p:cNvPr>
          <p:cNvSpPr>
            <a:spLocks noChangeArrowheads="1"/>
          </p:cNvSpPr>
          <p:nvPr/>
        </p:nvSpPr>
        <p:spPr bwMode="auto">
          <a:xfrm>
            <a:off x="609600" y="2595794"/>
            <a:ext cx="9838545" cy="304698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ysClr val="windowText" lastClr="000000"/>
                </a:solidFill>
                <a:effectLst/>
                <a:latin typeface="JetBrains Mono"/>
              </a:rPr>
              <a:t>&lt;</a:t>
            </a:r>
            <a:r>
              <a:rPr kumimoji="0" lang="en-US" altLang="en-US" sz="3200" b="1" i="0" u="none" strike="noStrike" cap="none" normalizeH="0" baseline="0" dirty="0">
                <a:ln>
                  <a:noFill/>
                </a:ln>
                <a:solidFill>
                  <a:srgbClr val="0070C0"/>
                </a:solidFill>
                <a:effectLst/>
                <a:latin typeface="JetBrains Mono"/>
              </a:rPr>
              <a:t>Button</a:t>
            </a:r>
            <a:br>
              <a:rPr kumimoji="0" lang="en-US" altLang="en-US" sz="3200" b="1" i="0" u="none" strike="noStrike" cap="none" normalizeH="0" baseline="0" dirty="0">
                <a:ln>
                  <a:noFill/>
                </a:ln>
                <a:solidFill>
                  <a:sysClr val="windowText" lastClr="000000"/>
                </a:solidFill>
                <a:effectLst/>
                <a:latin typeface="JetBrains Mono"/>
              </a:rPr>
            </a:br>
            <a:r>
              <a:rPr kumimoji="0" lang="en-US" altLang="en-US" sz="3200" b="1" i="0" u="none" strike="noStrike" cap="none" normalizeH="0" baseline="0" dirty="0">
                <a:ln>
                  <a:noFill/>
                </a:ln>
                <a:solidFill>
                  <a:sysClr val="windowText" lastClr="000000"/>
                </a:solidFill>
                <a:effectLst/>
                <a:latin typeface="JetBrains Mono"/>
              </a:rPr>
              <a:t>    </a:t>
            </a:r>
            <a:r>
              <a:rPr kumimoji="0" lang="en-US" altLang="en-US" sz="3200" b="1" i="0" u="none" strike="noStrike" cap="none" normalizeH="0" baseline="0" dirty="0" err="1">
                <a:ln>
                  <a:noFill/>
                </a:ln>
                <a:solidFill>
                  <a:sysClr val="windowText" lastClr="000000"/>
                </a:solidFill>
                <a:effectLst/>
                <a:latin typeface="JetBrains Mono"/>
              </a:rPr>
              <a:t>android:id</a:t>
            </a:r>
            <a:r>
              <a:rPr kumimoji="0" lang="en-US" altLang="en-US" sz="3200" b="1" i="0" u="none" strike="noStrike" cap="none" normalizeH="0" baseline="0" dirty="0">
                <a:ln>
                  <a:noFill/>
                </a:ln>
                <a:solidFill>
                  <a:sysClr val="windowText" lastClr="000000"/>
                </a:solidFill>
                <a:effectLst/>
                <a:latin typeface="JetBrains Mono"/>
              </a:rPr>
              <a:t>="@+id/button"</a:t>
            </a:r>
            <a:br>
              <a:rPr kumimoji="0" lang="en-US" altLang="en-US" sz="3200" b="1" i="0" u="none" strike="noStrike" cap="none" normalizeH="0" baseline="0" dirty="0">
                <a:ln>
                  <a:noFill/>
                </a:ln>
                <a:solidFill>
                  <a:sysClr val="windowText" lastClr="000000"/>
                </a:solidFill>
                <a:effectLst/>
                <a:latin typeface="JetBrains Mono"/>
              </a:rPr>
            </a:br>
            <a:r>
              <a:rPr kumimoji="0" lang="en-US" altLang="en-US" sz="3200" b="1" i="0" u="none" strike="noStrike" cap="none" normalizeH="0" baseline="0" dirty="0">
                <a:ln>
                  <a:noFill/>
                </a:ln>
                <a:solidFill>
                  <a:sysClr val="windowText" lastClr="000000"/>
                </a:solidFill>
                <a:effectLst/>
                <a:latin typeface="JetBrains Mono"/>
              </a:rPr>
              <a:t>    </a:t>
            </a:r>
            <a:r>
              <a:rPr kumimoji="0" lang="en-US" altLang="en-US" sz="3200" b="1" i="0" u="none" strike="noStrike" cap="none" normalizeH="0" baseline="0" dirty="0" err="1">
                <a:ln>
                  <a:noFill/>
                </a:ln>
                <a:solidFill>
                  <a:sysClr val="windowText" lastClr="000000"/>
                </a:solidFill>
                <a:effectLst/>
                <a:latin typeface="JetBrains Mono"/>
              </a:rPr>
              <a:t>android:layout_width</a:t>
            </a:r>
            <a:r>
              <a:rPr kumimoji="0" lang="en-US" altLang="en-US" sz="3200" b="1" i="0" u="none" strike="noStrike" cap="none" normalizeH="0" baseline="0" dirty="0">
                <a:ln>
                  <a:noFill/>
                </a:ln>
                <a:solidFill>
                  <a:sysClr val="windowText" lastClr="000000"/>
                </a:solidFill>
                <a:effectLst/>
                <a:latin typeface="JetBrains Mono"/>
              </a:rPr>
              <a:t>="160dp"</a:t>
            </a:r>
            <a:br>
              <a:rPr kumimoji="0" lang="en-US" altLang="en-US" sz="3200" b="1" i="0" u="none" strike="noStrike" cap="none" normalizeH="0" baseline="0" dirty="0">
                <a:ln>
                  <a:noFill/>
                </a:ln>
                <a:solidFill>
                  <a:sysClr val="windowText" lastClr="000000"/>
                </a:solidFill>
                <a:effectLst/>
                <a:latin typeface="JetBrains Mono"/>
              </a:rPr>
            </a:br>
            <a:r>
              <a:rPr kumimoji="0" lang="en-US" altLang="en-US" sz="3200" b="1" i="0" u="none" strike="noStrike" cap="none" normalizeH="0" baseline="0" dirty="0">
                <a:ln>
                  <a:noFill/>
                </a:ln>
                <a:solidFill>
                  <a:sysClr val="windowText" lastClr="000000"/>
                </a:solidFill>
                <a:effectLst/>
                <a:latin typeface="JetBrains Mono"/>
              </a:rPr>
              <a:t>    </a:t>
            </a:r>
            <a:r>
              <a:rPr kumimoji="0" lang="en-US" altLang="en-US" sz="3200" b="1" i="0" u="none" strike="noStrike" cap="none" normalizeH="0" baseline="0" dirty="0" err="1">
                <a:ln>
                  <a:noFill/>
                </a:ln>
                <a:solidFill>
                  <a:sysClr val="windowText" lastClr="000000"/>
                </a:solidFill>
                <a:effectLst/>
                <a:latin typeface="JetBrains Mono"/>
              </a:rPr>
              <a:t>android:layout_height</a:t>
            </a:r>
            <a:r>
              <a:rPr kumimoji="0" lang="en-US" altLang="en-US" sz="3200" b="1" i="0" u="none" strike="noStrike" cap="none" normalizeH="0" baseline="0" dirty="0">
                <a:ln>
                  <a:noFill/>
                </a:ln>
                <a:solidFill>
                  <a:sysClr val="windowText" lastClr="000000"/>
                </a:solidFill>
                <a:effectLst/>
                <a:latin typeface="JetBrains Mono"/>
              </a:rPr>
              <a:t>="89dp"</a:t>
            </a:r>
            <a:br>
              <a:rPr kumimoji="0" lang="en-US" altLang="en-US" sz="3200" b="1" i="0" u="none" strike="noStrike" cap="none" normalizeH="0" baseline="0" dirty="0">
                <a:ln>
                  <a:noFill/>
                </a:ln>
                <a:solidFill>
                  <a:sysClr val="windowText" lastClr="000000"/>
                </a:solidFill>
                <a:effectLst/>
                <a:latin typeface="JetBrains Mono"/>
              </a:rPr>
            </a:br>
            <a:r>
              <a:rPr kumimoji="0" lang="en-US" altLang="en-US" sz="3200" b="1" i="0" u="none" strike="noStrike" cap="none" normalizeH="0" baseline="0" dirty="0">
                <a:ln>
                  <a:noFill/>
                </a:ln>
                <a:solidFill>
                  <a:sysClr val="windowText" lastClr="000000"/>
                </a:solidFill>
                <a:effectLst/>
                <a:latin typeface="JetBrains Mono"/>
              </a:rPr>
              <a:t>    </a:t>
            </a:r>
            <a:r>
              <a:rPr kumimoji="0" lang="en-US" altLang="en-US" sz="3200" b="1" i="0" u="none" strike="noStrike" cap="none" normalizeH="0" baseline="0" dirty="0" err="1">
                <a:ln>
                  <a:noFill/>
                </a:ln>
                <a:solidFill>
                  <a:sysClr val="windowText" lastClr="000000"/>
                </a:solidFill>
                <a:effectLst/>
                <a:latin typeface="JetBrains Mono"/>
              </a:rPr>
              <a:t>android:text</a:t>
            </a:r>
            <a:r>
              <a:rPr kumimoji="0" lang="en-US" altLang="en-US" sz="3200" b="1" i="0" u="none" strike="noStrike" cap="none" normalizeH="0" baseline="0" dirty="0">
                <a:ln>
                  <a:noFill/>
                </a:ln>
                <a:solidFill>
                  <a:sysClr val="windowText" lastClr="000000"/>
                </a:solidFill>
                <a:effectLst/>
                <a:latin typeface="JetBrains Mono"/>
              </a:rPr>
              <a:t>=“Click"</a:t>
            </a:r>
            <a:br>
              <a:rPr kumimoji="0" lang="en-US" altLang="en-US" sz="3200" b="1" i="0" u="none" strike="noStrike" cap="none" normalizeH="0" baseline="0" dirty="0">
                <a:ln>
                  <a:noFill/>
                </a:ln>
                <a:solidFill>
                  <a:sysClr val="windowText" lastClr="000000"/>
                </a:solidFill>
                <a:effectLst/>
                <a:latin typeface="JetBrains Mono"/>
              </a:rPr>
            </a:br>
            <a:r>
              <a:rPr kumimoji="0" lang="en-US" altLang="en-US" sz="3200" b="1" i="0" u="none" strike="noStrike" cap="none" normalizeH="0" baseline="0" dirty="0">
                <a:ln>
                  <a:noFill/>
                </a:ln>
                <a:solidFill>
                  <a:sysClr val="windowText" lastClr="000000"/>
                </a:solidFill>
                <a:effectLst/>
                <a:latin typeface="JetBrains Mono"/>
              </a:rPr>
              <a:t>    </a:t>
            </a:r>
            <a:r>
              <a:rPr kumimoji="0" lang="en-US" altLang="en-US" sz="3200" b="1" i="0" u="none" strike="noStrike" cap="none" normalizeH="0" baseline="0" dirty="0" err="1">
                <a:ln>
                  <a:noFill/>
                </a:ln>
                <a:solidFill>
                  <a:schemeClr val="accent6">
                    <a:lumMod val="75000"/>
                  </a:schemeClr>
                </a:solidFill>
                <a:effectLst/>
                <a:latin typeface="JetBrains Mono"/>
              </a:rPr>
              <a:t>android:onClick</a:t>
            </a:r>
            <a:r>
              <a:rPr kumimoji="0" lang="en-US" altLang="en-US" sz="3200" b="1" i="0" u="none" strike="noStrike" cap="none" normalizeH="0" baseline="0" dirty="0">
                <a:ln>
                  <a:noFill/>
                </a:ln>
                <a:solidFill>
                  <a:schemeClr val="accent6">
                    <a:lumMod val="75000"/>
                  </a:schemeClr>
                </a:solidFill>
                <a:effectLst/>
                <a:latin typeface="JetBrains Mono"/>
              </a:rPr>
              <a:t>=“</a:t>
            </a:r>
            <a:r>
              <a:rPr kumimoji="0" lang="en-US" altLang="en-US" sz="3200" b="1" i="0" u="none" strike="noStrike" cap="none" normalizeH="0" baseline="0" dirty="0" err="1">
                <a:ln>
                  <a:noFill/>
                </a:ln>
                <a:solidFill>
                  <a:schemeClr val="accent6">
                    <a:lumMod val="75000"/>
                  </a:schemeClr>
                </a:solidFill>
                <a:effectLst/>
                <a:latin typeface="JetBrains Mono"/>
              </a:rPr>
              <a:t>doSomething</a:t>
            </a:r>
            <a:r>
              <a:rPr kumimoji="0" lang="en-US" altLang="en-US" sz="3200" b="1" i="0" u="none" strike="noStrike" cap="none" normalizeH="0" baseline="0" dirty="0">
                <a:ln>
                  <a:noFill/>
                </a:ln>
                <a:solidFill>
                  <a:schemeClr val="accent6">
                    <a:lumMod val="75000"/>
                  </a:schemeClr>
                </a:solidFill>
                <a:effectLst/>
                <a:latin typeface="JetBrains Mono"/>
              </a:rPr>
              <a:t>"</a:t>
            </a:r>
            <a:r>
              <a:rPr kumimoji="0" lang="en-US" altLang="en-US" sz="3200" b="1" i="0" u="none" strike="noStrike" cap="none" normalizeH="0" baseline="0" dirty="0">
                <a:ln>
                  <a:noFill/>
                </a:ln>
                <a:solidFill>
                  <a:sysClr val="windowText" lastClr="000000"/>
                </a:solidFill>
                <a:effectLst/>
                <a:latin typeface="JetBrains Mono"/>
              </a:rPr>
              <a:t>/&gt;</a:t>
            </a:r>
            <a:endParaRPr kumimoji="0" lang="en-US" altLang="en-US" sz="6000" b="1" i="0" u="none" strike="noStrike" cap="none" normalizeH="0" baseline="0" dirty="0">
              <a:ln>
                <a:noFill/>
              </a:ln>
              <a:solidFill>
                <a:sysClr val="windowText" lastClr="000000"/>
              </a:solidFill>
              <a:effectLst/>
              <a:latin typeface="Arial" panose="020B0604020202020204" pitchFamily="34" charset="0"/>
            </a:endParaRPr>
          </a:p>
        </p:txBody>
      </p:sp>
    </p:spTree>
    <p:extLst>
      <p:ext uri="{BB962C8B-B14F-4D97-AF65-F5344CB8AC3E}">
        <p14:creationId xmlns:p14="http://schemas.microsoft.com/office/powerpoint/2010/main" val="1966066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A0784D-620A-2C1E-9860-E7760FE10D57}"/>
              </a:ext>
            </a:extLst>
          </p:cNvPr>
          <p:cNvSpPr>
            <a:spLocks noGrp="1"/>
          </p:cNvSpPr>
          <p:nvPr>
            <p:ph type="title"/>
          </p:nvPr>
        </p:nvSpPr>
        <p:spPr/>
        <p:txBody>
          <a:bodyPr/>
          <a:lstStyle/>
          <a:p>
            <a:r>
              <a:rPr lang="en-US" dirty="0"/>
              <a:t>1-way:Java &amp; XML</a:t>
            </a:r>
          </a:p>
        </p:txBody>
      </p:sp>
      <p:sp>
        <p:nvSpPr>
          <p:cNvPr id="3" name="Segnaposto contenuto 2">
            <a:extLst>
              <a:ext uri="{FF2B5EF4-FFF2-40B4-BE49-F238E27FC236}">
                <a16:creationId xmlns:a16="http://schemas.microsoft.com/office/drawing/2014/main" id="{ECD29E87-65FD-B593-7E42-11369A307ED6}"/>
              </a:ext>
            </a:extLst>
          </p:cNvPr>
          <p:cNvSpPr>
            <a:spLocks noGrp="1"/>
          </p:cNvSpPr>
          <p:nvPr>
            <p:ph idx="1"/>
          </p:nvPr>
        </p:nvSpPr>
        <p:spPr>
          <a:xfrm>
            <a:off x="609600" y="1600202"/>
            <a:ext cx="10972800" cy="1206708"/>
          </a:xfrm>
        </p:spPr>
        <p:txBody>
          <a:bodyPr>
            <a:normAutofit/>
          </a:bodyPr>
          <a:lstStyle/>
          <a:p>
            <a:pPr marL="0" indent="0">
              <a:buNone/>
            </a:pPr>
            <a:r>
              <a:rPr lang="en-US" sz="2400" b="1" dirty="0" err="1"/>
              <a:t>doSomething</a:t>
            </a:r>
            <a:r>
              <a:rPr lang="en-US" sz="2400" dirty="0"/>
              <a:t> is a method inside Activity class that takes a View argument (a button Is a View subclass),and inside we declare what behavior our button should have. In our case we declare an Intent</a:t>
            </a:r>
          </a:p>
        </p:txBody>
      </p:sp>
      <p:sp>
        <p:nvSpPr>
          <p:cNvPr id="6" name="Rectangle 1">
            <a:extLst>
              <a:ext uri="{FF2B5EF4-FFF2-40B4-BE49-F238E27FC236}">
                <a16:creationId xmlns:a16="http://schemas.microsoft.com/office/drawing/2014/main" id="{510D9BB1-3C39-0583-D11C-F5C9B852AF05}"/>
              </a:ext>
            </a:extLst>
          </p:cNvPr>
          <p:cNvSpPr>
            <a:spLocks noChangeArrowheads="1"/>
          </p:cNvSpPr>
          <p:nvPr/>
        </p:nvSpPr>
        <p:spPr bwMode="auto">
          <a:xfrm>
            <a:off x="609600" y="2905964"/>
            <a:ext cx="10423161" cy="163121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Consolas" panose="020B0609020204030204" pitchFamily="49" charset="0"/>
              </a:rPr>
              <a:t>public void </a:t>
            </a:r>
            <a:r>
              <a:rPr kumimoji="0" lang="en-US" altLang="en-US" sz="2000" b="1" i="0" u="none" strike="noStrike" cap="none" normalizeH="0" baseline="0" dirty="0" err="1">
                <a:ln>
                  <a:noFill/>
                </a:ln>
                <a:effectLst/>
                <a:latin typeface="Consolas" panose="020B0609020204030204" pitchFamily="49" charset="0"/>
              </a:rPr>
              <a:t>onClick</a:t>
            </a:r>
            <a:r>
              <a:rPr kumimoji="0" lang="en-US" altLang="en-US" sz="2000" b="1" i="0" u="none" strike="noStrike" cap="none" normalizeH="0" baseline="0" dirty="0">
                <a:ln>
                  <a:noFill/>
                </a:ln>
                <a:effectLst/>
                <a:latin typeface="Consolas" panose="020B0609020204030204" pitchFamily="49" charset="0"/>
              </a:rPr>
              <a:t>(View view)</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    Intent intent=new Intent(</a:t>
            </a:r>
            <a:r>
              <a:rPr kumimoji="0" lang="en-US" altLang="en-US" sz="2000" b="1" i="0" u="none" strike="noStrike" cap="none" normalizeH="0" baseline="0" dirty="0" err="1">
                <a:ln>
                  <a:noFill/>
                </a:ln>
                <a:effectLst/>
                <a:latin typeface="Consolas" panose="020B0609020204030204" pitchFamily="49" charset="0"/>
              </a:rPr>
              <a:t>this,</a:t>
            </a:r>
            <a:r>
              <a:rPr kumimoji="0" lang="en-US" altLang="en-US" sz="2000" b="1" i="1" u="none" strike="noStrike" cap="none" normalizeH="0" baseline="0" dirty="0" err="1">
                <a:ln>
                  <a:noFill/>
                </a:ln>
                <a:effectLst/>
                <a:latin typeface="Consolas" panose="020B0609020204030204" pitchFamily="49" charset="0"/>
              </a:rPr>
              <a:t>NameOfOtherActivity</a:t>
            </a:r>
            <a:r>
              <a:rPr kumimoji="0" lang="en-US" altLang="en-US" sz="2000" b="1" i="0" u="none" strike="noStrike" cap="none" normalizeH="0" baseline="0" dirty="0" err="1">
                <a:ln>
                  <a:noFill/>
                </a:ln>
                <a:effectLst/>
                <a:latin typeface="Consolas" panose="020B0609020204030204" pitchFamily="49" charset="0"/>
              </a:rPr>
              <a:t>.class</a:t>
            </a:r>
            <a:r>
              <a:rPr kumimoji="0" lang="en-US" altLang="en-US" sz="2000" b="1" i="0" u="none" strike="noStrike" cap="none" normalizeH="0" baseline="0" dirty="0">
                <a:ln>
                  <a:noFill/>
                </a:ln>
                <a:effectLst/>
                <a:latin typeface="Consolas" panose="020B0609020204030204" pitchFamily="49" charset="0"/>
              </a:rPr>
              <a:t>);</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    </a:t>
            </a:r>
            <a:r>
              <a:rPr kumimoji="0" lang="en-US" altLang="en-US" sz="2000" b="1" i="0" u="none" strike="noStrike" cap="none" normalizeH="0" baseline="0" dirty="0" err="1">
                <a:ln>
                  <a:noFill/>
                </a:ln>
                <a:effectLst/>
                <a:latin typeface="Consolas" panose="020B0609020204030204" pitchFamily="49" charset="0"/>
              </a:rPr>
              <a:t>startActivity</a:t>
            </a:r>
            <a:r>
              <a:rPr kumimoji="0" lang="en-US" altLang="en-US" sz="2000" b="1" i="0" u="none" strike="noStrike" cap="none" normalizeH="0" baseline="0" dirty="0">
                <a:ln>
                  <a:noFill/>
                </a:ln>
                <a:effectLst/>
                <a:latin typeface="Consolas" panose="020B0609020204030204" pitchFamily="49" charset="0"/>
              </a:rPr>
              <a:t>(intent);</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a:t>
            </a:r>
            <a:endParaRPr kumimoji="0" lang="en-US" altLang="en-US" sz="4400" b="1" i="0" u="none" strike="noStrike" cap="none" normalizeH="0" baseline="0" dirty="0">
              <a:ln>
                <a:noFill/>
              </a:ln>
              <a:effectLst/>
              <a:latin typeface="Consolas" panose="020B0609020204030204" pitchFamily="49" charset="0"/>
            </a:endParaRPr>
          </a:p>
        </p:txBody>
      </p:sp>
      <p:sp>
        <p:nvSpPr>
          <p:cNvPr id="8" name="CasellaDiTesto 7">
            <a:extLst>
              <a:ext uri="{FF2B5EF4-FFF2-40B4-BE49-F238E27FC236}">
                <a16:creationId xmlns:a16="http://schemas.microsoft.com/office/drawing/2014/main" id="{B7A87743-0590-D1DA-7CC2-FF8C7BE6D1B7}"/>
              </a:ext>
            </a:extLst>
          </p:cNvPr>
          <p:cNvSpPr txBox="1"/>
          <p:nvPr/>
        </p:nvSpPr>
        <p:spPr>
          <a:xfrm>
            <a:off x="539646" y="4647475"/>
            <a:ext cx="11112708" cy="1569660"/>
          </a:xfrm>
          <a:prstGeom prst="rect">
            <a:avLst/>
          </a:prstGeom>
          <a:noFill/>
        </p:spPr>
        <p:txBody>
          <a:bodyPr wrap="square">
            <a:spAutoFit/>
          </a:bodyPr>
          <a:lstStyle/>
          <a:p>
            <a:pPr marL="0" indent="0">
              <a:buNone/>
            </a:pPr>
            <a:r>
              <a:rPr lang="en-US" sz="2400" b="1" dirty="0">
                <a:solidFill>
                  <a:srgbClr val="FF0000"/>
                </a:solidFill>
              </a:rPr>
              <a:t>Issue</a:t>
            </a:r>
            <a:r>
              <a:rPr lang="en-US" sz="2400" dirty="0"/>
              <a:t>: Android always try to separate code with graphics, this is an easy way to implement a clickListener but create a bind that between two worlds, if we create a new method do handle the button o change the name and </a:t>
            </a:r>
            <a:r>
              <a:rPr lang="en-US" sz="2400" dirty="0" err="1"/>
              <a:t>forgett</a:t>
            </a:r>
            <a:r>
              <a:rPr lang="en-US" sz="2400" dirty="0"/>
              <a:t> do appropriate changes the app will crush.</a:t>
            </a:r>
          </a:p>
        </p:txBody>
      </p:sp>
    </p:spTree>
    <p:extLst>
      <p:ext uri="{BB962C8B-B14F-4D97-AF65-F5344CB8AC3E}">
        <p14:creationId xmlns:p14="http://schemas.microsoft.com/office/powerpoint/2010/main" val="1196672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F74AB9-4A2F-41FE-D05F-82579648783D}"/>
              </a:ext>
            </a:extLst>
          </p:cNvPr>
          <p:cNvSpPr>
            <a:spLocks noGrp="1"/>
          </p:cNvSpPr>
          <p:nvPr>
            <p:ph type="title"/>
          </p:nvPr>
        </p:nvSpPr>
        <p:spPr/>
        <p:txBody>
          <a:bodyPr/>
          <a:lstStyle/>
          <a:p>
            <a:r>
              <a:rPr lang="en-US" dirty="0"/>
              <a:t>2-way: </a:t>
            </a:r>
            <a:r>
              <a:rPr lang="en-US" dirty="0" err="1"/>
              <a:t>OnClickListener</a:t>
            </a:r>
            <a:endParaRPr lang="en-US" dirty="0"/>
          </a:p>
        </p:txBody>
      </p:sp>
      <p:sp>
        <p:nvSpPr>
          <p:cNvPr id="3" name="Segnaposto contenuto 2">
            <a:extLst>
              <a:ext uri="{FF2B5EF4-FFF2-40B4-BE49-F238E27FC236}">
                <a16:creationId xmlns:a16="http://schemas.microsoft.com/office/drawing/2014/main" id="{94CB7C1D-2DEB-3C9A-C308-164B9F6D8172}"/>
              </a:ext>
            </a:extLst>
          </p:cNvPr>
          <p:cNvSpPr>
            <a:spLocks noGrp="1"/>
          </p:cNvSpPr>
          <p:nvPr>
            <p:ph idx="1"/>
          </p:nvPr>
        </p:nvSpPr>
        <p:spPr/>
        <p:txBody>
          <a:bodyPr>
            <a:normAutofit/>
          </a:bodyPr>
          <a:lstStyle/>
          <a:p>
            <a:pPr marL="0" indent="0">
              <a:buNone/>
            </a:pPr>
            <a:r>
              <a:rPr lang="en-US" sz="2400" dirty="0"/>
              <a:t>If Activity needs to handle click event they can implement </a:t>
            </a:r>
            <a:r>
              <a:rPr lang="en-US" sz="2400" dirty="0" err="1"/>
              <a:t>OnClickListener</a:t>
            </a:r>
            <a:r>
              <a:rPr lang="en-US" sz="2400" dirty="0"/>
              <a:t> interface, override </a:t>
            </a:r>
            <a:r>
              <a:rPr lang="en-US" sz="2400" dirty="0" err="1"/>
              <a:t>onClick</a:t>
            </a:r>
            <a:r>
              <a:rPr lang="en-US" sz="2400" dirty="0"/>
              <a:t> method without having to add anything to the XML file respecting the separation practice of Android.</a:t>
            </a:r>
          </a:p>
          <a:p>
            <a:pPr marL="0" indent="0">
              <a:buNone/>
            </a:pPr>
            <a:endParaRPr lang="en-US" sz="2400" dirty="0"/>
          </a:p>
        </p:txBody>
      </p:sp>
      <p:sp>
        <p:nvSpPr>
          <p:cNvPr id="4" name="Rectangle 1">
            <a:extLst>
              <a:ext uri="{FF2B5EF4-FFF2-40B4-BE49-F238E27FC236}">
                <a16:creationId xmlns:a16="http://schemas.microsoft.com/office/drawing/2014/main" id="{C65C9B7E-7FCA-D75C-43E5-39159BDB3349}"/>
              </a:ext>
            </a:extLst>
          </p:cNvPr>
          <p:cNvSpPr>
            <a:spLocks noChangeArrowheads="1"/>
          </p:cNvSpPr>
          <p:nvPr/>
        </p:nvSpPr>
        <p:spPr bwMode="auto">
          <a:xfrm>
            <a:off x="609600" y="3017621"/>
            <a:ext cx="10757942" cy="310854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ysClr val="windowText" lastClr="000000"/>
                </a:solidFill>
                <a:effectLst/>
                <a:latin typeface="Consolas" panose="020B0609020204030204" pitchFamily="49" charset="0"/>
              </a:rPr>
              <a:t>public class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MainActivity</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 extends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AppCompatActivity</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400" b="1" i="0" u="none" strike="noStrike" cap="none" normalizeH="0" baseline="0" dirty="0">
                <a:ln>
                  <a:noFill/>
                </a:ln>
                <a:solidFill>
                  <a:schemeClr val="accent6">
                    <a:lumMod val="75000"/>
                  </a:schemeClr>
                </a:solidFill>
                <a:effectLst/>
                <a:latin typeface="Consolas" panose="020B0609020204030204" pitchFamily="49" charset="0"/>
              </a:rPr>
              <a:t>implements </a:t>
            </a:r>
            <a:r>
              <a:rPr kumimoji="0" lang="en-US" altLang="en-US" sz="1400" b="1" i="0" u="none" strike="noStrike" cap="none" normalizeH="0" baseline="0" dirty="0" err="1">
                <a:ln>
                  <a:noFill/>
                </a:ln>
                <a:solidFill>
                  <a:schemeClr val="accent6">
                    <a:lumMod val="75000"/>
                  </a:schemeClr>
                </a:solidFill>
                <a:effectLst/>
                <a:latin typeface="Consolas" panose="020B0609020204030204" pitchFamily="49" charset="0"/>
              </a:rPr>
              <a:t>OnClickListener</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@Override</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protected void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onCreate</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(Bundle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savedInstanceState</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super.onCreate</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savedInstanceState</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setContentView</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R.layout.</a:t>
            </a:r>
            <a:r>
              <a:rPr kumimoji="0" lang="en-US" altLang="en-US" sz="1400" b="1" i="1" u="none" strike="noStrike" cap="none" normalizeH="0" baseline="0" dirty="0" err="1">
                <a:ln>
                  <a:noFill/>
                </a:ln>
                <a:solidFill>
                  <a:sysClr val="windowText" lastClr="000000"/>
                </a:solidFill>
                <a:effectLst/>
                <a:latin typeface="Consolas" panose="020B0609020204030204" pitchFamily="49" charset="0"/>
              </a:rPr>
              <a:t>activity_main</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@Override</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400" b="1" i="0" u="none" strike="noStrike" cap="none" normalizeH="0" baseline="0" dirty="0">
                <a:ln>
                  <a:noFill/>
                </a:ln>
                <a:solidFill>
                  <a:schemeClr val="accent6">
                    <a:lumMod val="75000"/>
                  </a:schemeClr>
                </a:solidFill>
                <a:effectLst/>
                <a:latin typeface="Consolas" panose="020B0609020204030204" pitchFamily="49" charset="0"/>
              </a:rPr>
              <a:t>public void </a:t>
            </a:r>
            <a:r>
              <a:rPr kumimoji="0" lang="en-US" altLang="en-US" sz="1400" b="1" i="0" u="none" strike="noStrike" cap="none" normalizeH="0" baseline="0" dirty="0" err="1">
                <a:ln>
                  <a:noFill/>
                </a:ln>
                <a:solidFill>
                  <a:schemeClr val="accent6">
                    <a:lumMod val="75000"/>
                  </a:schemeClr>
                </a:solidFill>
                <a:effectLst/>
                <a:latin typeface="Consolas" panose="020B0609020204030204" pitchFamily="49" charset="0"/>
              </a:rPr>
              <a:t>onClick</a:t>
            </a:r>
            <a:r>
              <a:rPr kumimoji="0" lang="en-US" altLang="en-US" sz="1400" b="1" i="0" u="none" strike="noStrike" cap="none" normalizeH="0" baseline="0" dirty="0">
                <a:ln>
                  <a:noFill/>
                </a:ln>
                <a:solidFill>
                  <a:schemeClr val="accent6">
                    <a:lumMod val="75000"/>
                  </a:schemeClr>
                </a:solidFill>
                <a:effectLst/>
                <a:latin typeface="Consolas" panose="020B0609020204030204" pitchFamily="49" charset="0"/>
              </a:rPr>
              <a:t>(View view) </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endParaRPr kumimoji="0" lang="en-US" altLang="en-US" sz="3200" b="1" i="0" u="none" strike="noStrike" cap="none" normalizeH="0" baseline="0" dirty="0">
              <a:ln>
                <a:noFill/>
              </a:ln>
              <a:solidFill>
                <a:sysClr val="windowText" lastClr="000000"/>
              </a:solidFill>
              <a:effectLst/>
              <a:latin typeface="Consolas" panose="020B0609020204030204" pitchFamily="49" charset="0"/>
            </a:endParaRPr>
          </a:p>
        </p:txBody>
      </p:sp>
    </p:spTree>
    <p:extLst>
      <p:ext uri="{BB962C8B-B14F-4D97-AF65-F5344CB8AC3E}">
        <p14:creationId xmlns:p14="http://schemas.microsoft.com/office/powerpoint/2010/main" val="22733882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F74AB9-4A2F-41FE-D05F-82579648783D}"/>
              </a:ext>
            </a:extLst>
          </p:cNvPr>
          <p:cNvSpPr>
            <a:spLocks noGrp="1"/>
          </p:cNvSpPr>
          <p:nvPr>
            <p:ph type="title"/>
          </p:nvPr>
        </p:nvSpPr>
        <p:spPr/>
        <p:txBody>
          <a:bodyPr/>
          <a:lstStyle/>
          <a:p>
            <a:r>
              <a:rPr lang="en-US" dirty="0"/>
              <a:t>2-way: </a:t>
            </a:r>
            <a:r>
              <a:rPr lang="en-US" dirty="0" err="1"/>
              <a:t>OnClickListener</a:t>
            </a:r>
            <a:endParaRPr lang="en-US" dirty="0"/>
          </a:p>
        </p:txBody>
      </p:sp>
      <p:sp>
        <p:nvSpPr>
          <p:cNvPr id="3" name="Segnaposto contenuto 2">
            <a:extLst>
              <a:ext uri="{FF2B5EF4-FFF2-40B4-BE49-F238E27FC236}">
                <a16:creationId xmlns:a16="http://schemas.microsoft.com/office/drawing/2014/main" id="{94CB7C1D-2DEB-3C9A-C308-164B9F6D8172}"/>
              </a:ext>
            </a:extLst>
          </p:cNvPr>
          <p:cNvSpPr>
            <a:spLocks noGrp="1"/>
          </p:cNvSpPr>
          <p:nvPr>
            <p:ph idx="1"/>
          </p:nvPr>
        </p:nvSpPr>
        <p:spPr>
          <a:xfrm>
            <a:off x="502171" y="5172654"/>
            <a:ext cx="10972800" cy="1143001"/>
          </a:xfrm>
        </p:spPr>
        <p:txBody>
          <a:bodyPr>
            <a:normAutofit lnSpcReduction="10000"/>
          </a:bodyPr>
          <a:lstStyle/>
          <a:p>
            <a:pPr marL="0" indent="0">
              <a:buNone/>
            </a:pPr>
            <a:r>
              <a:rPr lang="en-US" sz="2400" dirty="0"/>
              <a:t>Inside </a:t>
            </a:r>
            <a:r>
              <a:rPr lang="en-US" sz="2400" dirty="0" err="1"/>
              <a:t>onCreate</a:t>
            </a:r>
            <a:r>
              <a:rPr lang="en-US" sz="2400" dirty="0"/>
              <a:t> method we instantiate a Button and get a reference of XML object contained on resource id named </a:t>
            </a:r>
            <a:r>
              <a:rPr lang="en-US" sz="2400" i="1" dirty="0"/>
              <a:t>“button”. </a:t>
            </a:r>
            <a:r>
              <a:rPr lang="en-US" sz="2400" dirty="0"/>
              <a:t>After we set the </a:t>
            </a:r>
            <a:r>
              <a:rPr lang="en-US" sz="2400" dirty="0" err="1"/>
              <a:t>clickListener</a:t>
            </a:r>
            <a:r>
              <a:rPr lang="en-US" sz="2400" dirty="0"/>
              <a:t> that will be our Activity Class.</a:t>
            </a:r>
          </a:p>
          <a:p>
            <a:pPr marL="0" indent="0">
              <a:buNone/>
            </a:pPr>
            <a:endParaRPr lang="en-US" sz="2400" dirty="0"/>
          </a:p>
        </p:txBody>
      </p:sp>
      <p:sp>
        <p:nvSpPr>
          <p:cNvPr id="4" name="Rectangle 1">
            <a:extLst>
              <a:ext uri="{FF2B5EF4-FFF2-40B4-BE49-F238E27FC236}">
                <a16:creationId xmlns:a16="http://schemas.microsoft.com/office/drawing/2014/main" id="{C65C9B7E-7FCA-D75C-43E5-39159BDB3349}"/>
              </a:ext>
            </a:extLst>
          </p:cNvPr>
          <p:cNvSpPr>
            <a:spLocks noChangeArrowheads="1"/>
          </p:cNvSpPr>
          <p:nvPr/>
        </p:nvSpPr>
        <p:spPr bwMode="auto">
          <a:xfrm>
            <a:off x="609600" y="1435283"/>
            <a:ext cx="10757942" cy="375487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ysClr val="windowText" lastClr="000000"/>
                </a:solidFill>
                <a:effectLst/>
                <a:latin typeface="Consolas" panose="020B0609020204030204" pitchFamily="49" charset="0"/>
              </a:rPr>
              <a:t>public class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MainActivity</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 extends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AppCompatActivity</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400" b="1" i="0" u="none" strike="noStrike" cap="none" normalizeH="0" baseline="0" dirty="0">
                <a:ln>
                  <a:noFill/>
                </a:ln>
                <a:effectLst/>
                <a:latin typeface="Consolas" panose="020B0609020204030204" pitchFamily="49" charset="0"/>
              </a:rPr>
              <a:t>implements </a:t>
            </a:r>
            <a:r>
              <a:rPr kumimoji="0" lang="en-US" altLang="en-US" sz="1400" b="1" i="0" u="none" strike="noStrike" cap="none" normalizeH="0" baseline="0" dirty="0" err="1">
                <a:ln>
                  <a:noFill/>
                </a:ln>
                <a:effectLst/>
                <a:latin typeface="Consolas" panose="020B0609020204030204" pitchFamily="49" charset="0"/>
              </a:rPr>
              <a:t>OnClickListener</a:t>
            </a:r>
            <a:r>
              <a:rPr kumimoji="0" lang="en-US" altLang="en-US" sz="14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@Override</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protected void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onCreate</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(Bundle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savedInstanceState</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super.onCreate</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savedInstanceState</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setContentView</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R.layout.</a:t>
            </a:r>
            <a:r>
              <a:rPr kumimoji="0" lang="en-US" altLang="en-US" sz="1400" b="1" i="1" u="none" strike="noStrike" cap="none" normalizeH="0" baseline="0" dirty="0" err="1">
                <a:ln>
                  <a:noFill/>
                </a:ln>
                <a:solidFill>
                  <a:sysClr val="windowText" lastClr="000000"/>
                </a:solidFill>
                <a:effectLst/>
                <a:latin typeface="Consolas" panose="020B0609020204030204" pitchFamily="49" charset="0"/>
              </a:rPr>
              <a:t>activity_main</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ysClr val="windowText" lastClr="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ysClr val="windowText" lastClr="000000"/>
                </a:solidFill>
                <a:latin typeface="Consolas" panose="020B0609020204030204" pitchFamily="49" charset="0"/>
              </a:rPr>
              <a:t>	</a:t>
            </a:r>
            <a:r>
              <a:rPr lang="en-US" altLang="en-US" sz="1400" b="1" dirty="0">
                <a:solidFill>
                  <a:schemeClr val="accent6">
                    <a:lumMod val="75000"/>
                  </a:schemeClr>
                </a:solidFill>
                <a:latin typeface="Consolas" panose="020B0609020204030204" pitchFamily="49" charset="0"/>
              </a:rPr>
              <a:t>Button button=(Button)findViewById(R.id.button);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accent6">
                    <a:lumMod val="75000"/>
                  </a:schemeClr>
                </a:solidFill>
                <a:effectLst/>
                <a:latin typeface="Consolas" panose="020B0609020204030204" pitchFamily="49" charset="0"/>
              </a:rPr>
              <a:t>	button.setOnClickListener(this);</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@Override</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public void </a:t>
            </a:r>
            <a:r>
              <a:rPr kumimoji="0" lang="en-US" altLang="en-US" sz="1400" b="1" i="0" u="none" strike="noStrike" cap="none" normalizeH="0" baseline="0" dirty="0" err="1">
                <a:ln>
                  <a:noFill/>
                </a:ln>
                <a:effectLst/>
                <a:latin typeface="Consolas" panose="020B0609020204030204" pitchFamily="49" charset="0"/>
              </a:rPr>
              <a:t>onClick</a:t>
            </a:r>
            <a:r>
              <a:rPr kumimoji="0" lang="en-US" altLang="en-US" sz="1400" b="1" i="0" u="none" strike="noStrike" cap="none" normalizeH="0" baseline="0" dirty="0">
                <a:ln>
                  <a:noFill/>
                </a:ln>
                <a:effectLst/>
                <a:latin typeface="Consolas" panose="020B0609020204030204" pitchFamily="49" charset="0"/>
              </a:rPr>
              <a:t>(View view) {</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Intent intent=new Intent(</a:t>
            </a:r>
            <a:r>
              <a:rPr kumimoji="0" lang="en-US" altLang="en-US" sz="1400" b="1" i="0" u="none" strike="noStrike" cap="none" normalizeH="0" baseline="0" dirty="0" err="1">
                <a:ln>
                  <a:noFill/>
                </a:ln>
                <a:effectLst/>
                <a:latin typeface="Consolas" panose="020B0609020204030204" pitchFamily="49" charset="0"/>
              </a:rPr>
              <a:t>this,SecondActivity.class</a:t>
            </a:r>
            <a:r>
              <a:rPr kumimoji="0" lang="en-US" altLang="en-US" sz="1400" b="1" i="0" u="none" strike="noStrike" cap="none" normalizeH="0" baseline="0" dirty="0">
                <a:ln>
                  <a:noFill/>
                </a:ln>
                <a:effectLst/>
                <a:latin typeface="Consolas" panose="020B0609020204030204" pitchFamily="49" charset="0"/>
              </a:rPr>
              <a:t>);</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err="1">
                <a:ln>
                  <a:noFill/>
                </a:ln>
                <a:effectLst/>
                <a:latin typeface="Consolas" panose="020B0609020204030204" pitchFamily="49" charset="0"/>
              </a:rPr>
              <a:t>startActivity</a:t>
            </a:r>
            <a:r>
              <a:rPr kumimoji="0" lang="en-US" altLang="en-US" sz="1400" b="1" i="0" u="none" strike="noStrike" cap="none" normalizeH="0" baseline="0" dirty="0">
                <a:ln>
                  <a:noFill/>
                </a:ln>
                <a:effectLst/>
                <a:latin typeface="Consolas" panose="020B0609020204030204" pitchFamily="49" charset="0"/>
              </a:rPr>
              <a:t>(intent);</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endParaRPr kumimoji="0" lang="en-US" altLang="en-US" sz="3200" b="1" i="0" u="none" strike="noStrike" cap="none" normalizeH="0" baseline="0" dirty="0">
              <a:ln>
                <a:noFill/>
              </a:ln>
              <a:solidFill>
                <a:sysClr val="windowText" lastClr="000000"/>
              </a:solidFill>
              <a:effectLst/>
              <a:latin typeface="Consolas" panose="020B0609020204030204" pitchFamily="49" charset="0"/>
            </a:endParaRPr>
          </a:p>
        </p:txBody>
      </p:sp>
      <p:sp>
        <p:nvSpPr>
          <p:cNvPr id="7" name="Rectangle 4">
            <a:extLst>
              <a:ext uri="{FF2B5EF4-FFF2-40B4-BE49-F238E27FC236}">
                <a16:creationId xmlns:a16="http://schemas.microsoft.com/office/drawing/2014/main" id="{DB6779A9-8A40-89E6-9423-B8AE8B5965A8}"/>
              </a:ext>
            </a:extLst>
          </p:cNvPr>
          <p:cNvSpPr>
            <a:spLocks noChangeArrowheads="1"/>
          </p:cNvSpPr>
          <p:nvPr/>
        </p:nvSpPr>
        <p:spPr bwMode="auto">
          <a:xfrm>
            <a:off x="6775762" y="1989281"/>
            <a:ext cx="5711252" cy="132343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JetBrains Mono"/>
              </a:rPr>
              <a:t>&lt;Button</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a:t>
            </a:r>
            <a:r>
              <a:rPr kumimoji="0" lang="en-US" altLang="en-US" sz="1600" b="1" i="0" u="none" strike="noStrike" cap="none" normalizeH="0" baseline="0" dirty="0" err="1">
                <a:ln>
                  <a:noFill/>
                </a:ln>
                <a:effectLst/>
                <a:latin typeface="JetBrains Mono"/>
              </a:rPr>
              <a:t>android:id</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a:ln>
                  <a:noFill/>
                </a:ln>
                <a:effectLst/>
                <a:highlight>
                  <a:srgbClr val="00FF00"/>
                </a:highlight>
                <a:latin typeface="JetBrains Mono"/>
              </a:rPr>
              <a:t>"@+id/button"</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a:t>
            </a:r>
            <a:r>
              <a:rPr kumimoji="0" lang="en-US" altLang="en-US" sz="1600" b="1" i="0" u="none" strike="noStrike" cap="none" normalizeH="0" baseline="0" dirty="0" err="1">
                <a:ln>
                  <a:noFill/>
                </a:ln>
                <a:effectLst/>
                <a:latin typeface="JetBrains Mono"/>
              </a:rPr>
              <a:t>android:layout_width</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err="1">
                <a:ln>
                  <a:noFill/>
                </a:ln>
                <a:effectLst/>
                <a:latin typeface="JetBrains Mono"/>
              </a:rPr>
              <a:t>wrap_content</a:t>
            </a: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a:t>
            </a:r>
            <a:r>
              <a:rPr kumimoji="0" lang="en-US" altLang="en-US" sz="1600" b="1" i="0" u="none" strike="noStrike" cap="none" normalizeH="0" baseline="0" dirty="0" err="1">
                <a:ln>
                  <a:noFill/>
                </a:ln>
                <a:effectLst/>
                <a:latin typeface="JetBrains Mono"/>
              </a:rPr>
              <a:t>android:layout_height</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err="1">
                <a:ln>
                  <a:noFill/>
                </a:ln>
                <a:effectLst/>
                <a:latin typeface="JetBrains Mono"/>
              </a:rPr>
              <a:t>wrap_content</a:t>
            </a: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a:t>
            </a:r>
            <a:r>
              <a:rPr kumimoji="0" lang="en-US" altLang="en-US" sz="1600" b="1" i="0" u="none" strike="noStrike" cap="none" normalizeH="0" baseline="0" dirty="0" err="1">
                <a:ln>
                  <a:noFill/>
                </a:ln>
                <a:effectLst/>
                <a:latin typeface="JetBrains Mono"/>
              </a:rPr>
              <a:t>android:text</a:t>
            </a:r>
            <a:r>
              <a:rPr kumimoji="0" lang="en-US" altLang="en-US" sz="1600" b="1" i="0" u="none" strike="noStrike" cap="none" normalizeH="0" baseline="0" dirty="0">
                <a:ln>
                  <a:noFill/>
                </a:ln>
                <a:effectLst/>
                <a:latin typeface="JetBrains Mono"/>
              </a:rPr>
              <a:t>="Button" /&gt;</a:t>
            </a:r>
            <a:endParaRPr kumimoji="0" lang="en-US" altLang="en-US" sz="3600" b="1"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456524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F74AB9-4A2F-41FE-D05F-82579648783D}"/>
              </a:ext>
            </a:extLst>
          </p:cNvPr>
          <p:cNvSpPr>
            <a:spLocks noGrp="1"/>
          </p:cNvSpPr>
          <p:nvPr>
            <p:ph type="title"/>
          </p:nvPr>
        </p:nvSpPr>
        <p:spPr/>
        <p:txBody>
          <a:bodyPr/>
          <a:lstStyle/>
          <a:p>
            <a:r>
              <a:rPr lang="en-US" dirty="0"/>
              <a:t>2-way:multiple Button</a:t>
            </a:r>
          </a:p>
        </p:txBody>
      </p:sp>
      <p:sp>
        <p:nvSpPr>
          <p:cNvPr id="3" name="Segnaposto contenuto 2">
            <a:extLst>
              <a:ext uri="{FF2B5EF4-FFF2-40B4-BE49-F238E27FC236}">
                <a16:creationId xmlns:a16="http://schemas.microsoft.com/office/drawing/2014/main" id="{94CB7C1D-2DEB-3C9A-C308-164B9F6D8172}"/>
              </a:ext>
            </a:extLst>
          </p:cNvPr>
          <p:cNvSpPr>
            <a:spLocks noGrp="1"/>
          </p:cNvSpPr>
          <p:nvPr>
            <p:ph idx="1"/>
          </p:nvPr>
        </p:nvSpPr>
        <p:spPr>
          <a:xfrm>
            <a:off x="502171" y="5010464"/>
            <a:ext cx="10972800" cy="1143001"/>
          </a:xfrm>
        </p:spPr>
        <p:txBody>
          <a:bodyPr>
            <a:normAutofit/>
          </a:bodyPr>
          <a:lstStyle/>
          <a:p>
            <a:pPr marL="0" indent="0">
              <a:buNone/>
            </a:pPr>
            <a:r>
              <a:rPr lang="en-US" sz="2400" dirty="0"/>
              <a:t>If Activity has more than one Button we can use the same method and depending on the case, change the behavior according to which button is pressed</a:t>
            </a:r>
          </a:p>
        </p:txBody>
      </p:sp>
      <p:sp>
        <p:nvSpPr>
          <p:cNvPr id="4" name="Rectangle 1">
            <a:extLst>
              <a:ext uri="{FF2B5EF4-FFF2-40B4-BE49-F238E27FC236}">
                <a16:creationId xmlns:a16="http://schemas.microsoft.com/office/drawing/2014/main" id="{C65C9B7E-7FCA-D75C-43E5-39159BDB3349}"/>
              </a:ext>
            </a:extLst>
          </p:cNvPr>
          <p:cNvSpPr>
            <a:spLocks noChangeArrowheads="1"/>
          </p:cNvSpPr>
          <p:nvPr/>
        </p:nvSpPr>
        <p:spPr bwMode="auto">
          <a:xfrm>
            <a:off x="609600" y="1512227"/>
            <a:ext cx="5486400" cy="360098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ysClr val="windowText" lastClr="000000"/>
                </a:solidFill>
                <a:effectLst/>
                <a:latin typeface="Consolas" panose="020B0609020204030204" pitchFamily="49" charset="0"/>
              </a:rPr>
              <a:t>public class </a:t>
            </a:r>
            <a:r>
              <a:rPr kumimoji="0" lang="en-US" altLang="en-US" sz="1200" b="1" i="0" u="none" strike="noStrike" cap="none" normalizeH="0" baseline="0" dirty="0" err="1">
                <a:ln>
                  <a:noFill/>
                </a:ln>
                <a:solidFill>
                  <a:sysClr val="windowText" lastClr="000000"/>
                </a:solidFill>
                <a:effectLst/>
                <a:latin typeface="Consolas" panose="020B0609020204030204" pitchFamily="49" charset="0"/>
              </a:rPr>
              <a:t>MainActivity</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 extends </a:t>
            </a:r>
            <a:r>
              <a:rPr kumimoji="0" lang="en-US" altLang="en-US" sz="1200" b="1" i="0" u="none" strike="noStrike" cap="none" normalizeH="0" baseline="0" dirty="0" err="1">
                <a:ln>
                  <a:noFill/>
                </a:ln>
                <a:solidFill>
                  <a:sysClr val="windowText" lastClr="000000"/>
                </a:solidFill>
                <a:effectLst/>
                <a:latin typeface="Consolas" panose="020B0609020204030204" pitchFamily="49" charset="0"/>
              </a:rPr>
              <a:t>AppCompatActivity</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200" b="1" i="0" u="none" strike="noStrike" cap="none" normalizeH="0" baseline="0" dirty="0">
                <a:ln>
                  <a:noFill/>
                </a:ln>
                <a:effectLst/>
                <a:latin typeface="Consolas" panose="020B0609020204030204" pitchFamily="49" charset="0"/>
              </a:rPr>
              <a:t>implements </a:t>
            </a:r>
            <a:r>
              <a:rPr kumimoji="0" lang="en-US" altLang="en-US" sz="1200" b="1" i="0" u="none" strike="noStrike" cap="none" normalizeH="0" baseline="0" dirty="0" err="1">
                <a:ln>
                  <a:noFill/>
                </a:ln>
                <a:effectLst/>
                <a:latin typeface="Consolas" panose="020B0609020204030204" pitchFamily="49" charset="0"/>
              </a:rPr>
              <a:t>OnClickListener</a:t>
            </a:r>
            <a:r>
              <a:rPr kumimoji="0" lang="en-US" altLang="en-US" sz="1200" b="1" i="0" u="none" strike="noStrike" cap="none" normalizeH="0" baseline="0" dirty="0">
                <a:ln>
                  <a:noFill/>
                </a:ln>
                <a:effectLst/>
                <a:latin typeface="Consolas" panose="020B0609020204030204" pitchFamily="49" charset="0"/>
              </a:rPr>
              <a:t> </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@Override</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protected void </a:t>
            </a:r>
            <a:r>
              <a:rPr kumimoji="0" lang="en-US" altLang="en-US" sz="1200" b="1" i="0" u="none" strike="noStrike" cap="none" normalizeH="0" baseline="0" dirty="0" err="1">
                <a:ln>
                  <a:noFill/>
                </a:ln>
                <a:solidFill>
                  <a:sysClr val="windowText" lastClr="000000"/>
                </a:solidFill>
                <a:effectLst/>
                <a:latin typeface="Consolas" panose="020B0609020204030204" pitchFamily="49" charset="0"/>
              </a:rPr>
              <a:t>onCreate</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(Bundle </a:t>
            </a:r>
            <a:r>
              <a:rPr kumimoji="0" lang="en-US" altLang="en-US" sz="1200" b="1" i="0" u="none" strike="noStrike" cap="none" normalizeH="0" baseline="0" dirty="0" err="1">
                <a:ln>
                  <a:noFill/>
                </a:ln>
                <a:solidFill>
                  <a:sysClr val="windowText" lastClr="000000"/>
                </a:solidFill>
                <a:effectLst/>
                <a:latin typeface="Consolas" panose="020B0609020204030204" pitchFamily="49" charset="0"/>
              </a:rPr>
              <a:t>savedInstanceState</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200" b="1" i="0" u="none" strike="noStrike" cap="none" normalizeH="0" baseline="0" dirty="0" err="1">
                <a:ln>
                  <a:noFill/>
                </a:ln>
                <a:solidFill>
                  <a:sysClr val="windowText" lastClr="000000"/>
                </a:solidFill>
                <a:effectLst/>
                <a:latin typeface="Consolas" panose="020B0609020204030204" pitchFamily="49" charset="0"/>
              </a:rPr>
              <a:t>super.onCreate</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a:t>
            </a:r>
            <a:r>
              <a:rPr kumimoji="0" lang="en-US" altLang="en-US" sz="1200" b="1" i="0" u="none" strike="noStrike" cap="none" normalizeH="0" baseline="0" dirty="0" err="1">
                <a:ln>
                  <a:noFill/>
                </a:ln>
                <a:solidFill>
                  <a:sysClr val="windowText" lastClr="000000"/>
                </a:solidFill>
                <a:effectLst/>
                <a:latin typeface="Consolas" panose="020B0609020204030204" pitchFamily="49" charset="0"/>
              </a:rPr>
              <a:t>savedInstanceState</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200" b="1" i="0" u="none" strike="noStrike" cap="none" normalizeH="0" baseline="0" dirty="0" err="1">
                <a:ln>
                  <a:noFill/>
                </a:ln>
                <a:solidFill>
                  <a:sysClr val="windowText" lastClr="000000"/>
                </a:solidFill>
                <a:effectLst/>
                <a:latin typeface="Consolas" panose="020B0609020204030204" pitchFamily="49" charset="0"/>
              </a:rPr>
              <a:t>setContentView</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a:t>
            </a:r>
            <a:r>
              <a:rPr kumimoji="0" lang="en-US" altLang="en-US" sz="1200" b="1" i="0" u="none" strike="noStrike" cap="none" normalizeH="0" baseline="0" dirty="0" err="1">
                <a:ln>
                  <a:noFill/>
                </a:ln>
                <a:solidFill>
                  <a:sysClr val="windowText" lastClr="000000"/>
                </a:solidFill>
                <a:effectLst/>
                <a:latin typeface="Consolas" panose="020B0609020204030204" pitchFamily="49" charset="0"/>
              </a:rPr>
              <a:t>R.layout.</a:t>
            </a:r>
            <a:r>
              <a:rPr kumimoji="0" lang="en-US" altLang="en-US" sz="1200" b="1" i="1" u="none" strike="noStrike" cap="none" normalizeH="0" baseline="0" dirty="0" err="1">
                <a:ln>
                  <a:noFill/>
                </a:ln>
                <a:solidFill>
                  <a:sysClr val="windowText" lastClr="000000"/>
                </a:solidFill>
                <a:effectLst/>
                <a:latin typeface="Consolas" panose="020B0609020204030204" pitchFamily="49" charset="0"/>
              </a:rPr>
              <a:t>activity_main</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Button btn1=(Button)findViewById(R.id.btn1);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Consolas" panose="020B0609020204030204" pitchFamily="49" charset="0"/>
              </a:rPr>
              <a:t>	btn2.setOnClickListener(this);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ysClr val="windowText" lastClr="000000"/>
                </a:solidFill>
                <a:latin typeface="Consolas" panose="020B0609020204030204" pitchFamily="49" charset="0"/>
              </a:rPr>
              <a:t>	</a:t>
            </a:r>
            <a:r>
              <a:rPr lang="en-US" altLang="en-US" sz="1200" b="1" dirty="0">
                <a:solidFill>
                  <a:schemeClr val="accent6">
                    <a:lumMod val="75000"/>
                  </a:schemeClr>
                </a:solidFill>
                <a:latin typeface="Consolas" panose="020B0609020204030204" pitchFamily="49" charset="0"/>
              </a:rPr>
              <a:t>Button btn2=(Button)findViewById(R.id.btn2);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accent6">
                    <a:lumMod val="75000"/>
                  </a:schemeClr>
                </a:solidFill>
                <a:effectLst/>
                <a:latin typeface="Consolas" panose="020B0609020204030204" pitchFamily="49" charset="0"/>
              </a:rPr>
              <a:t>	btn2.setOnClickListener(this);</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@Override</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public void </a:t>
            </a:r>
            <a:r>
              <a:rPr kumimoji="0" lang="en-US" altLang="en-US" sz="1200" b="1" i="0" u="none" strike="noStrike" cap="none" normalizeH="0" baseline="0" dirty="0" err="1">
                <a:ln>
                  <a:noFill/>
                </a:ln>
                <a:effectLst/>
                <a:latin typeface="Consolas" panose="020B0609020204030204" pitchFamily="49" charset="0"/>
              </a:rPr>
              <a:t>onClick</a:t>
            </a:r>
            <a:r>
              <a:rPr kumimoji="0" lang="en-US" altLang="en-US" sz="1200" b="1" i="0" u="none" strike="noStrike" cap="none" normalizeH="0" baseline="0" dirty="0">
                <a:ln>
                  <a:noFill/>
                </a:ln>
                <a:effectLst/>
                <a:latin typeface="Consolas" panose="020B0609020204030204" pitchFamily="49" charset="0"/>
              </a:rPr>
              <a:t>(View view)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a:t>
            </a:r>
            <a:r>
              <a:rPr kumimoji="0" lang="en-US" altLang="en-US" sz="1200" b="1"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ysClr val="windowText" lastClr="000000"/>
                </a:solidFill>
                <a:latin typeface="Consolas" panose="020B0609020204030204" pitchFamily="49" charset="0"/>
              </a:rPr>
              <a:t>	}</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a:t>
            </a:r>
            <a:endParaRPr kumimoji="0" lang="en-US" altLang="en-US" sz="2800" b="1" i="0" u="none" strike="noStrike" cap="none" normalizeH="0" baseline="0" dirty="0">
              <a:ln>
                <a:noFill/>
              </a:ln>
              <a:solidFill>
                <a:sysClr val="windowText" lastClr="000000"/>
              </a:solidFill>
              <a:effectLst/>
              <a:latin typeface="Consolas" panose="020B0609020204030204" pitchFamily="49" charset="0"/>
            </a:endParaRPr>
          </a:p>
        </p:txBody>
      </p:sp>
      <p:sp>
        <p:nvSpPr>
          <p:cNvPr id="6" name="Rectangle 1">
            <a:extLst>
              <a:ext uri="{FF2B5EF4-FFF2-40B4-BE49-F238E27FC236}">
                <a16:creationId xmlns:a16="http://schemas.microsoft.com/office/drawing/2014/main" id="{7E05ED97-5D12-08FE-34EA-E9AEA5DB7B76}"/>
              </a:ext>
            </a:extLst>
          </p:cNvPr>
          <p:cNvSpPr>
            <a:spLocks noChangeArrowheads="1"/>
          </p:cNvSpPr>
          <p:nvPr/>
        </p:nvSpPr>
        <p:spPr bwMode="auto">
          <a:xfrm>
            <a:off x="6303365" y="1739815"/>
            <a:ext cx="5486400" cy="267765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accent6">
                    <a:lumMod val="75000"/>
                  </a:schemeClr>
                </a:solidFill>
                <a:effectLst/>
                <a:latin typeface="Consolas" panose="020B0609020204030204" pitchFamily="49" charset="0"/>
              </a:rPr>
              <a:t>@Override</a:t>
            </a:r>
            <a:br>
              <a:rPr kumimoji="0" lang="en-US" altLang="en-US" sz="1200" b="1" i="0" u="none" strike="noStrike" cap="none" normalizeH="0" baseline="0" dirty="0">
                <a:ln>
                  <a:noFill/>
                </a:ln>
                <a:solidFill>
                  <a:schemeClr val="accent6">
                    <a:lumMod val="75000"/>
                  </a:schemeClr>
                </a:solidFill>
                <a:effectLst/>
                <a:latin typeface="Consolas" panose="020B0609020204030204" pitchFamily="49" charset="0"/>
              </a:rPr>
            </a:br>
            <a:r>
              <a:rPr kumimoji="0" lang="en-US" altLang="en-US" sz="1200" b="1" i="0" u="none" strike="noStrike" cap="none" normalizeH="0" baseline="0" dirty="0">
                <a:ln>
                  <a:noFill/>
                </a:ln>
                <a:solidFill>
                  <a:schemeClr val="accent6">
                    <a:lumMod val="75000"/>
                  </a:schemeClr>
                </a:solidFill>
                <a:effectLst/>
                <a:latin typeface="Consolas" panose="020B0609020204030204" pitchFamily="49" charset="0"/>
              </a:rPr>
              <a:t>public void </a:t>
            </a:r>
            <a:r>
              <a:rPr kumimoji="0" lang="en-US" altLang="en-US" sz="1200" b="1" i="0" u="none" strike="noStrike" cap="none" normalizeH="0" baseline="0" dirty="0" err="1">
                <a:ln>
                  <a:noFill/>
                </a:ln>
                <a:solidFill>
                  <a:schemeClr val="accent6">
                    <a:lumMod val="75000"/>
                  </a:schemeClr>
                </a:solidFill>
                <a:effectLst/>
                <a:latin typeface="Consolas" panose="020B0609020204030204" pitchFamily="49" charset="0"/>
              </a:rPr>
              <a:t>onClick</a:t>
            </a:r>
            <a:r>
              <a:rPr kumimoji="0" lang="en-US" altLang="en-US" sz="1200" b="1" i="0" u="none" strike="noStrike" cap="none" normalizeH="0" baseline="0" dirty="0">
                <a:ln>
                  <a:noFill/>
                </a:ln>
                <a:solidFill>
                  <a:schemeClr val="accent6">
                    <a:lumMod val="75000"/>
                  </a:schemeClr>
                </a:solidFill>
                <a:effectLst/>
                <a:latin typeface="Consolas" panose="020B0609020204030204" pitchFamily="49" charset="0"/>
              </a:rPr>
              <a:t>(View view) </a:t>
            </a:r>
            <a:r>
              <a:rPr kumimoji="0" lang="en-US" altLang="en-US" sz="1200" b="1" i="0" u="none" strike="noStrike" cap="none" normalizeH="0" baseline="0" dirty="0">
                <a:ln>
                  <a:noFill/>
                </a:ln>
                <a:effectLst/>
                <a:latin typeface="Consolas" panose="020B0609020204030204" pitchFamily="49" charset="0"/>
              </a:rPr>
              <a:t>{</a:t>
            </a:r>
            <a:br>
              <a:rPr kumimoji="0" lang="en-US" altLang="en-US" sz="1200" b="1" i="0" u="none" strike="noStrike" cap="none" normalizeH="0" baseline="0" dirty="0">
                <a:ln>
                  <a:noFill/>
                </a:ln>
                <a:effectLst/>
                <a:latin typeface="Consolas" panose="020B0609020204030204" pitchFamily="49" charset="0"/>
              </a:rPr>
            </a:b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if(</a:t>
            </a:r>
            <a:r>
              <a:rPr kumimoji="0" lang="en-US" altLang="en-US" sz="1200" b="1" i="0" u="none" strike="noStrike" cap="none" normalizeH="0" baseline="0" dirty="0" err="1">
                <a:ln>
                  <a:noFill/>
                </a:ln>
                <a:effectLst/>
                <a:latin typeface="Consolas" panose="020B0609020204030204" pitchFamily="49" charset="0"/>
              </a:rPr>
              <a:t>view.getId</a:t>
            </a:r>
            <a:r>
              <a:rPr kumimoji="0" lang="en-US" altLang="en-US" sz="1200" b="1" i="0" u="none" strike="noStrike" cap="none" normalizeH="0" baseline="0" dirty="0">
                <a:ln>
                  <a:noFill/>
                </a:ln>
                <a:effectLst/>
                <a:latin typeface="Consolas" panose="020B0609020204030204" pitchFamily="49" charset="0"/>
              </a:rPr>
              <a:t>()==R.id.</a:t>
            </a:r>
            <a:r>
              <a:rPr kumimoji="0" lang="en-US" altLang="en-US" sz="1200" b="1" i="1" u="none" strike="noStrike" cap="none" normalizeH="0" baseline="0" dirty="0">
                <a:ln>
                  <a:noFill/>
                </a:ln>
                <a:effectLst/>
                <a:latin typeface="Consolas" panose="020B0609020204030204" pitchFamily="49" charset="0"/>
              </a:rPr>
              <a:t>btn1</a:t>
            </a:r>
            <a:r>
              <a:rPr kumimoji="0" lang="en-US" altLang="en-US" sz="1200" b="1" i="0" u="none" strike="noStrike" cap="none" normalizeH="0" baseline="0" dirty="0">
                <a:ln>
                  <a:noFill/>
                </a:ln>
                <a:effectLst/>
                <a:latin typeface="Consolas" panose="020B0609020204030204" pitchFamily="49" charset="0"/>
              </a:rPr>
              <a:t>)</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Intent intent=new Intent(</a:t>
            </a:r>
            <a:r>
              <a:rPr kumimoji="0" lang="en-US" altLang="en-US" sz="1200" b="1" i="0" u="none" strike="noStrike" cap="none" normalizeH="0" baseline="0" dirty="0" err="1">
                <a:ln>
                  <a:noFill/>
                </a:ln>
                <a:effectLst/>
                <a:latin typeface="Consolas" panose="020B0609020204030204" pitchFamily="49" charset="0"/>
              </a:rPr>
              <a:t>this,SecondActivity.class</a:t>
            </a:r>
            <a:r>
              <a:rPr kumimoji="0" lang="en-US" altLang="en-US" sz="1200" b="1" i="0" u="none" strike="noStrike" cap="none" normalizeH="0" baseline="0" dirty="0">
                <a:ln>
                  <a:noFill/>
                </a:ln>
                <a:effectLst/>
                <a:latin typeface="Consolas" panose="020B0609020204030204" pitchFamily="49" charset="0"/>
              </a:rPr>
              <a:t>);</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a:t>
            </a:r>
            <a:r>
              <a:rPr kumimoji="0" lang="en-US" altLang="en-US" sz="1200" b="1" i="0" u="none" strike="noStrike" cap="none" normalizeH="0" baseline="0" dirty="0" err="1">
                <a:ln>
                  <a:noFill/>
                </a:ln>
                <a:effectLst/>
                <a:latin typeface="Consolas" panose="020B0609020204030204" pitchFamily="49" charset="0"/>
              </a:rPr>
              <a:t>startActivity</a:t>
            </a:r>
            <a:r>
              <a:rPr kumimoji="0" lang="en-US" altLang="en-US" sz="1200" b="1" i="0" u="none" strike="noStrike" cap="none" normalizeH="0" baseline="0" dirty="0">
                <a:ln>
                  <a:noFill/>
                </a:ln>
                <a:effectLst/>
                <a:latin typeface="Consolas" panose="020B0609020204030204" pitchFamily="49" charset="0"/>
              </a:rPr>
              <a:t>(intent);</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if(</a:t>
            </a:r>
            <a:r>
              <a:rPr kumimoji="0" lang="en-US" altLang="en-US" sz="1200" b="1" i="0" u="none" strike="noStrike" cap="none" normalizeH="0" baseline="0" dirty="0" err="1">
                <a:ln>
                  <a:noFill/>
                </a:ln>
                <a:effectLst/>
                <a:latin typeface="Consolas" panose="020B0609020204030204" pitchFamily="49" charset="0"/>
              </a:rPr>
              <a:t>view.getId</a:t>
            </a:r>
            <a:r>
              <a:rPr kumimoji="0" lang="en-US" altLang="en-US" sz="1200" b="1" i="0" u="none" strike="noStrike" cap="none" normalizeH="0" baseline="0" dirty="0">
                <a:ln>
                  <a:noFill/>
                </a:ln>
                <a:effectLst/>
                <a:latin typeface="Consolas" panose="020B0609020204030204" pitchFamily="49" charset="0"/>
              </a:rPr>
              <a:t>()==R.id.</a:t>
            </a:r>
            <a:r>
              <a:rPr kumimoji="0" lang="en-US" altLang="en-US" sz="1200" b="1" i="1" u="none" strike="noStrike" cap="none" normalizeH="0" baseline="0" dirty="0">
                <a:ln>
                  <a:noFill/>
                </a:ln>
                <a:effectLst/>
                <a:latin typeface="Consolas" panose="020B0609020204030204" pitchFamily="49" charset="0"/>
              </a:rPr>
              <a:t>btn2</a:t>
            </a:r>
            <a:r>
              <a:rPr kumimoji="0" lang="en-US" altLang="en-US" sz="1200" b="1" i="0" u="none" strike="noStrike" cap="none" normalizeH="0" baseline="0" dirty="0">
                <a:ln>
                  <a:noFill/>
                </a:ln>
                <a:effectLst/>
                <a:latin typeface="Consolas" panose="020B0609020204030204" pitchFamily="49" charset="0"/>
              </a:rPr>
              <a:t>)</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Intent intent=new Intent(</a:t>
            </a:r>
            <a:r>
              <a:rPr kumimoji="0" lang="en-US" altLang="en-US" sz="1200" b="1" i="0" u="none" strike="noStrike" cap="none" normalizeH="0" baseline="0" dirty="0" err="1">
                <a:ln>
                  <a:noFill/>
                </a:ln>
                <a:effectLst/>
                <a:latin typeface="Consolas" panose="020B0609020204030204" pitchFamily="49" charset="0"/>
              </a:rPr>
              <a:t>this,</a:t>
            </a:r>
            <a:r>
              <a:rPr lang="en-US" altLang="en-US" sz="1200" b="1" dirty="0" err="1">
                <a:latin typeface="Consolas" panose="020B0609020204030204" pitchFamily="49" charset="0"/>
              </a:rPr>
              <a:t>Third</a:t>
            </a:r>
            <a:r>
              <a:rPr kumimoji="0" lang="en-US" altLang="en-US" sz="1200" b="1" i="0" u="none" strike="noStrike" cap="none" normalizeH="0" baseline="0" dirty="0" err="1">
                <a:ln>
                  <a:noFill/>
                </a:ln>
                <a:effectLst/>
                <a:latin typeface="Consolas" panose="020B0609020204030204" pitchFamily="49" charset="0"/>
              </a:rPr>
              <a:t>Activity.class</a:t>
            </a:r>
            <a:r>
              <a:rPr kumimoji="0" lang="en-US" altLang="en-US" sz="1200" b="1" i="0" u="none" strike="noStrike" cap="none" normalizeH="0" baseline="0" dirty="0">
                <a:ln>
                  <a:noFill/>
                </a:ln>
                <a:effectLst/>
                <a:latin typeface="Consolas" panose="020B0609020204030204" pitchFamily="49" charset="0"/>
              </a:rPr>
              <a:t>);</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a:t>
            </a:r>
            <a:r>
              <a:rPr kumimoji="0" lang="en-US" altLang="en-US" sz="1200" b="1" i="0" u="none" strike="noStrike" cap="none" normalizeH="0" baseline="0" dirty="0" err="1">
                <a:ln>
                  <a:noFill/>
                </a:ln>
                <a:effectLst/>
                <a:latin typeface="Consolas" panose="020B0609020204030204" pitchFamily="49" charset="0"/>
              </a:rPr>
              <a:t>startActivity</a:t>
            </a:r>
            <a:r>
              <a:rPr kumimoji="0" lang="en-US" altLang="en-US" sz="1200" b="1" i="0" u="none" strike="noStrike" cap="none" normalizeH="0" baseline="0" dirty="0">
                <a:ln>
                  <a:noFill/>
                </a:ln>
                <a:effectLst/>
                <a:latin typeface="Consolas" panose="020B0609020204030204" pitchFamily="49" charset="0"/>
              </a:rPr>
              <a:t>(intent);</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a:t>
            </a:r>
            <a:endParaRPr kumimoji="0" lang="en-US" altLang="en-US" sz="2800" b="1"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3565157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89B071-E7E0-AB6D-D98B-28C078822E81}"/>
              </a:ext>
            </a:extLst>
          </p:cNvPr>
          <p:cNvSpPr>
            <a:spLocks noGrp="1"/>
          </p:cNvSpPr>
          <p:nvPr>
            <p:ph type="title"/>
          </p:nvPr>
        </p:nvSpPr>
        <p:spPr/>
        <p:txBody>
          <a:bodyPr/>
          <a:lstStyle/>
          <a:p>
            <a:r>
              <a:rPr lang="en-US" dirty="0"/>
              <a:t>2-way:Issue</a:t>
            </a:r>
          </a:p>
        </p:txBody>
      </p:sp>
      <p:sp>
        <p:nvSpPr>
          <p:cNvPr id="3" name="Segnaposto contenuto 2">
            <a:extLst>
              <a:ext uri="{FF2B5EF4-FFF2-40B4-BE49-F238E27FC236}">
                <a16:creationId xmlns:a16="http://schemas.microsoft.com/office/drawing/2014/main" id="{D042F781-B030-5E3F-7538-5298A6808EC9}"/>
              </a:ext>
            </a:extLst>
          </p:cNvPr>
          <p:cNvSpPr>
            <a:spLocks noGrp="1"/>
          </p:cNvSpPr>
          <p:nvPr>
            <p:ph idx="1"/>
          </p:nvPr>
        </p:nvSpPr>
        <p:spPr/>
        <p:txBody>
          <a:bodyPr>
            <a:normAutofit/>
          </a:bodyPr>
          <a:lstStyle/>
          <a:p>
            <a:pPr marL="0" indent="0">
              <a:buNone/>
            </a:pPr>
            <a:r>
              <a:rPr lang="en-US" sz="2000" dirty="0"/>
              <a:t>If an activity contains several button, the addition of other produces the addition of lines to define the button and the continuous modification of the onclick method</a:t>
            </a:r>
          </a:p>
        </p:txBody>
      </p:sp>
      <p:sp>
        <p:nvSpPr>
          <p:cNvPr id="4" name="Rectangle 1">
            <a:extLst>
              <a:ext uri="{FF2B5EF4-FFF2-40B4-BE49-F238E27FC236}">
                <a16:creationId xmlns:a16="http://schemas.microsoft.com/office/drawing/2014/main" id="{2DC95067-A538-3003-AE7D-D646DBBA4FBF}"/>
              </a:ext>
            </a:extLst>
          </p:cNvPr>
          <p:cNvSpPr>
            <a:spLocks noChangeArrowheads="1"/>
          </p:cNvSpPr>
          <p:nvPr/>
        </p:nvSpPr>
        <p:spPr bwMode="auto">
          <a:xfrm>
            <a:off x="127000" y="2894510"/>
            <a:ext cx="5270500" cy="323165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Button btn1=(Button)findViewById(R.id.btn1);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Consolas" panose="020B0609020204030204" pitchFamily="49" charset="0"/>
              </a:rPr>
              <a:t>	btn2.setOnClickListener(this);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ysClr val="windowText" lastClr="000000"/>
                </a:solidFill>
                <a:latin typeface="Consolas" panose="020B0609020204030204" pitchFamily="49" charset="0"/>
              </a:rPr>
              <a:t>	</a:t>
            </a:r>
            <a:r>
              <a:rPr lang="en-US" altLang="en-US" sz="1200" b="1" dirty="0">
                <a:latin typeface="Consolas" panose="020B0609020204030204" pitchFamily="49" charset="0"/>
              </a:rPr>
              <a:t>Button btn2=(Button)findViewById(R.id.btn2);	</a:t>
            </a:r>
            <a:r>
              <a:rPr kumimoji="0" lang="en-US" altLang="en-US" sz="1200" b="1" i="0" u="none" strike="noStrike" cap="none" normalizeH="0" baseline="0" dirty="0">
                <a:ln>
                  <a:noFill/>
                </a:ln>
                <a:effectLst/>
                <a:latin typeface="Consolas" panose="020B0609020204030204" pitchFamily="49" charset="0"/>
              </a:rPr>
              <a:t>btn2.setOnClickListener(this);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Button btn3=(Button)findViewById(R.id.btn3);</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a:t>
            </a:r>
            <a:r>
              <a:rPr kumimoji="0" lang="en-US" altLang="en-US" sz="1200" b="1" i="0" u="none" strike="noStrike" cap="none" normalizeH="0" baseline="0" dirty="0">
                <a:ln>
                  <a:noFill/>
                </a:ln>
                <a:effectLst/>
                <a:latin typeface="Consolas" panose="020B0609020204030204" pitchFamily="49" charset="0"/>
              </a:rPr>
              <a:t>btn3.setOnClickListener(this);</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endParaRPr lang="en-US" altLang="en-US" sz="1200" b="1" dirty="0">
              <a:solidFill>
                <a:sysClr val="windowText" lastClr="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Button btn4=(Button)findViewById(R.id.btn4);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a:t>
            </a:r>
            <a:r>
              <a:rPr kumimoji="0" lang="en-US" altLang="en-US" sz="1200" b="1" i="0" u="none" strike="noStrike" cap="none" normalizeH="0" baseline="0" dirty="0">
                <a:ln>
                  <a:noFill/>
                </a:ln>
                <a:effectLst/>
                <a:latin typeface="Consolas" panose="020B0609020204030204" pitchFamily="49" charset="0"/>
              </a:rPr>
              <a:t>btn4.setOnClickListener(this);</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Button </a:t>
            </a:r>
            <a:r>
              <a:rPr lang="en-US" altLang="en-US" sz="1200" b="1" dirty="0" err="1">
                <a:latin typeface="Consolas" panose="020B0609020204030204" pitchFamily="49" charset="0"/>
              </a:rPr>
              <a:t>btnN</a:t>
            </a:r>
            <a:r>
              <a:rPr lang="en-US" altLang="en-US" sz="1200" b="1" dirty="0">
                <a:latin typeface="Consolas" panose="020B0609020204030204" pitchFamily="49" charset="0"/>
              </a:rPr>
              <a:t>=(Button)findViewById(</a:t>
            </a:r>
            <a:r>
              <a:rPr lang="en-US" altLang="en-US" sz="1200" b="1" dirty="0" err="1">
                <a:latin typeface="Consolas" panose="020B0609020204030204" pitchFamily="49" charset="0"/>
              </a:rPr>
              <a:t>R.id.btnN</a:t>
            </a:r>
            <a:r>
              <a:rPr lang="en-US" altLang="en-US" sz="1200" b="1" dirty="0">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a:t>
            </a:r>
            <a:r>
              <a:rPr kumimoji="0" lang="en-US" altLang="en-US" sz="1200" b="1" i="0" u="none" strike="noStrike" cap="none" normalizeH="0" baseline="0" dirty="0" err="1">
                <a:ln>
                  <a:noFill/>
                </a:ln>
                <a:effectLst/>
                <a:latin typeface="Consolas" panose="020B0609020204030204" pitchFamily="49" charset="0"/>
              </a:rPr>
              <a:t>btnN.setOnClickListener</a:t>
            </a:r>
            <a:r>
              <a:rPr kumimoji="0" lang="en-US" altLang="en-US" sz="1200" b="1" i="0" u="none" strike="noStrike" cap="none" normalizeH="0" baseline="0" dirty="0">
                <a:ln>
                  <a:noFill/>
                </a:ln>
                <a:effectLst/>
                <a:latin typeface="Consolas" panose="020B0609020204030204" pitchFamily="49" charset="0"/>
              </a:rPr>
              <a:t>(this);</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a:t>
            </a:r>
            <a:endParaRPr kumimoji="0" lang="en-US" altLang="en-US" sz="2800" b="1" i="0" u="none" strike="noStrike" cap="none" normalizeH="0" baseline="0" dirty="0">
              <a:ln>
                <a:noFill/>
              </a:ln>
              <a:solidFill>
                <a:sysClr val="windowText" lastClr="000000"/>
              </a:solidFill>
              <a:effectLst/>
              <a:latin typeface="Consolas" panose="020B0609020204030204" pitchFamily="49" charset="0"/>
            </a:endParaRPr>
          </a:p>
        </p:txBody>
      </p:sp>
      <p:sp>
        <p:nvSpPr>
          <p:cNvPr id="5" name="Rectangle 1">
            <a:extLst>
              <a:ext uri="{FF2B5EF4-FFF2-40B4-BE49-F238E27FC236}">
                <a16:creationId xmlns:a16="http://schemas.microsoft.com/office/drawing/2014/main" id="{3B83657D-735F-2032-F1F3-0410FC50ECD5}"/>
              </a:ext>
            </a:extLst>
          </p:cNvPr>
          <p:cNvSpPr>
            <a:spLocks noChangeArrowheads="1"/>
          </p:cNvSpPr>
          <p:nvPr/>
        </p:nvSpPr>
        <p:spPr bwMode="auto">
          <a:xfrm>
            <a:off x="5219700" y="2444387"/>
            <a:ext cx="4838700" cy="413190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effectLst/>
                <a:latin typeface="Consolas" panose="020B0609020204030204" pitchFamily="49" charset="0"/>
              </a:rPr>
              <a:t>public void </a:t>
            </a:r>
            <a:r>
              <a:rPr kumimoji="0" lang="en-US" altLang="en-US" sz="1050" b="1" i="0" u="none" strike="noStrike" cap="none" normalizeH="0" baseline="0" dirty="0" err="1">
                <a:ln>
                  <a:noFill/>
                </a:ln>
                <a:effectLst/>
                <a:latin typeface="Consolas" panose="020B0609020204030204" pitchFamily="49" charset="0"/>
              </a:rPr>
              <a:t>onClick</a:t>
            </a:r>
            <a:r>
              <a:rPr kumimoji="0" lang="en-US" altLang="en-US" sz="1050" b="1" i="0" u="none" strike="noStrike" cap="none" normalizeH="0" baseline="0" dirty="0">
                <a:ln>
                  <a:noFill/>
                </a:ln>
                <a:effectLst/>
                <a:latin typeface="Consolas" panose="020B0609020204030204" pitchFamily="49" charset="0"/>
              </a:rPr>
              <a:t>(View view) {</a:t>
            </a:r>
            <a:br>
              <a:rPr kumimoji="0" lang="en-US" altLang="en-US" sz="1050" b="1" i="0" u="none" strike="noStrike" cap="none" normalizeH="0" baseline="0" dirty="0">
                <a:ln>
                  <a:noFill/>
                </a:ln>
                <a:effectLst/>
                <a:latin typeface="Consolas" panose="020B0609020204030204" pitchFamily="49" charset="0"/>
              </a:rPr>
            </a:b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if(</a:t>
            </a:r>
            <a:r>
              <a:rPr kumimoji="0" lang="en-US" altLang="en-US" sz="1050" b="1" i="0" u="none" strike="noStrike" cap="none" normalizeH="0" baseline="0" dirty="0" err="1">
                <a:ln>
                  <a:noFill/>
                </a:ln>
                <a:effectLst/>
                <a:latin typeface="Consolas" panose="020B0609020204030204" pitchFamily="49" charset="0"/>
              </a:rPr>
              <a:t>view.getId</a:t>
            </a:r>
            <a:r>
              <a:rPr kumimoji="0" lang="en-US" altLang="en-US" sz="1050" b="1" i="0" u="none" strike="noStrike" cap="none" normalizeH="0" baseline="0" dirty="0">
                <a:ln>
                  <a:noFill/>
                </a:ln>
                <a:effectLst/>
                <a:latin typeface="Consolas" panose="020B0609020204030204" pitchFamily="49" charset="0"/>
              </a:rPr>
              <a:t>()==R.id.</a:t>
            </a:r>
            <a:r>
              <a:rPr kumimoji="0" lang="en-US" altLang="en-US" sz="1050" b="1" i="1" u="none" strike="noStrike" cap="none" normalizeH="0" baseline="0" dirty="0">
                <a:ln>
                  <a:noFill/>
                </a:ln>
                <a:effectLst/>
                <a:latin typeface="Consolas" panose="020B0609020204030204" pitchFamily="49" charset="0"/>
              </a:rPr>
              <a:t>btn1</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Intent intent=new Intent(</a:t>
            </a:r>
            <a:r>
              <a:rPr kumimoji="0" lang="en-US" altLang="en-US" sz="1050" b="1" i="0" u="none" strike="noStrike" cap="none" normalizeH="0" baseline="0" dirty="0" err="1">
                <a:ln>
                  <a:noFill/>
                </a:ln>
                <a:effectLst/>
                <a:latin typeface="Consolas" panose="020B0609020204030204" pitchFamily="49" charset="0"/>
              </a:rPr>
              <a:t>this,SecondActivity.class</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startActivity</a:t>
            </a:r>
            <a:r>
              <a:rPr kumimoji="0" lang="en-US" altLang="en-US" sz="1050" b="1" i="0" u="none" strike="noStrike" cap="none" normalizeH="0" baseline="0" dirty="0">
                <a:ln>
                  <a:noFill/>
                </a:ln>
                <a:effectLst/>
                <a:latin typeface="Consolas" panose="020B0609020204030204" pitchFamily="49" charset="0"/>
              </a:rPr>
              <a:t>(intent);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if(</a:t>
            </a:r>
            <a:r>
              <a:rPr kumimoji="0" lang="en-US" altLang="en-US" sz="1050" b="1" i="0" u="none" strike="noStrike" cap="none" normalizeH="0" baseline="0" dirty="0" err="1">
                <a:ln>
                  <a:noFill/>
                </a:ln>
                <a:effectLst/>
                <a:latin typeface="Consolas" panose="020B0609020204030204" pitchFamily="49" charset="0"/>
              </a:rPr>
              <a:t>view.getId</a:t>
            </a:r>
            <a:r>
              <a:rPr kumimoji="0" lang="en-US" altLang="en-US" sz="1050" b="1" i="0" u="none" strike="noStrike" cap="none" normalizeH="0" baseline="0" dirty="0">
                <a:ln>
                  <a:noFill/>
                </a:ln>
                <a:effectLst/>
                <a:latin typeface="Consolas" panose="020B0609020204030204" pitchFamily="49" charset="0"/>
              </a:rPr>
              <a:t>()==R.id.</a:t>
            </a:r>
            <a:r>
              <a:rPr kumimoji="0" lang="en-US" altLang="en-US" sz="1050" b="1" i="1" u="none" strike="noStrike" cap="none" normalizeH="0" baseline="0" dirty="0">
                <a:ln>
                  <a:noFill/>
                </a:ln>
                <a:effectLst/>
                <a:latin typeface="Consolas" panose="020B0609020204030204" pitchFamily="49" charset="0"/>
              </a:rPr>
              <a:t>btn2</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Intent intent=new Intent(</a:t>
            </a:r>
            <a:r>
              <a:rPr kumimoji="0" lang="en-US" altLang="en-US" sz="1050" b="1" i="0" u="none" strike="noStrike" cap="none" normalizeH="0" baseline="0" dirty="0" err="1">
                <a:ln>
                  <a:noFill/>
                </a:ln>
                <a:effectLst/>
                <a:latin typeface="Consolas" panose="020B0609020204030204" pitchFamily="49" charset="0"/>
              </a:rPr>
              <a:t>this,</a:t>
            </a:r>
            <a:r>
              <a:rPr lang="en-US" altLang="en-US" sz="1050" b="1" dirty="0" err="1">
                <a:latin typeface="Consolas" panose="020B0609020204030204" pitchFamily="49" charset="0"/>
              </a:rPr>
              <a:t>Third</a:t>
            </a:r>
            <a:r>
              <a:rPr kumimoji="0" lang="en-US" altLang="en-US" sz="1050" b="1" i="0" u="none" strike="noStrike" cap="none" normalizeH="0" baseline="0" dirty="0" err="1">
                <a:ln>
                  <a:noFill/>
                </a:ln>
                <a:effectLst/>
                <a:latin typeface="Consolas" panose="020B0609020204030204" pitchFamily="49" charset="0"/>
              </a:rPr>
              <a:t>Activity.class</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startActivity</a:t>
            </a:r>
            <a:r>
              <a:rPr kumimoji="0" lang="en-US" altLang="en-US" sz="1050" b="1" i="0" u="none" strike="noStrike" cap="none" normalizeH="0" baseline="0" dirty="0">
                <a:ln>
                  <a:noFill/>
                </a:ln>
                <a:effectLst/>
                <a:latin typeface="Consolas" panose="020B0609020204030204" pitchFamily="49" charset="0"/>
              </a:rPr>
              <a:t>(intent);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p>
          <a:p>
            <a:pPr eaLnBrk="0" fontAlgn="base" hangingPunct="0">
              <a:spcBef>
                <a:spcPct val="0"/>
              </a:spcBef>
              <a:spcAft>
                <a:spcPct val="0"/>
              </a:spcAft>
            </a:pPr>
            <a:r>
              <a:rPr kumimoji="0" lang="en-US" altLang="en-US" sz="1050" b="1" i="0" u="none" strike="noStrike" cap="none" normalizeH="0" baseline="0" dirty="0">
                <a:ln>
                  <a:noFill/>
                </a:ln>
                <a:effectLst/>
                <a:latin typeface="Consolas" panose="020B0609020204030204" pitchFamily="49" charset="0"/>
              </a:rPr>
              <a:t> if(</a:t>
            </a:r>
            <a:r>
              <a:rPr kumimoji="0" lang="en-US" altLang="en-US" sz="1050" b="1" i="0" u="none" strike="noStrike" cap="none" normalizeH="0" baseline="0" dirty="0" err="1">
                <a:ln>
                  <a:noFill/>
                </a:ln>
                <a:effectLst/>
                <a:latin typeface="Consolas" panose="020B0609020204030204" pitchFamily="49" charset="0"/>
              </a:rPr>
              <a:t>view.getId</a:t>
            </a:r>
            <a:r>
              <a:rPr kumimoji="0" lang="en-US" altLang="en-US" sz="1050" b="1" i="0" u="none" strike="noStrike" cap="none" normalizeH="0" baseline="0" dirty="0">
                <a:ln>
                  <a:noFill/>
                </a:ln>
                <a:effectLst/>
                <a:latin typeface="Consolas" panose="020B0609020204030204" pitchFamily="49" charset="0"/>
              </a:rPr>
              <a:t>()==R.id.</a:t>
            </a:r>
            <a:r>
              <a:rPr kumimoji="0" lang="en-US" altLang="en-US" sz="1050" b="1" i="1" u="none" strike="noStrike" cap="none" normalizeH="0" baseline="0" dirty="0">
                <a:ln>
                  <a:noFill/>
                </a:ln>
                <a:effectLst/>
                <a:latin typeface="Consolas" panose="020B0609020204030204" pitchFamily="49" charset="0"/>
              </a:rPr>
              <a:t>btn3</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Intent intent=new Intent(this,</a:t>
            </a:r>
            <a:r>
              <a:rPr lang="en-US" altLang="en-US" sz="1050" b="1" dirty="0">
                <a:latin typeface="Consolas" panose="020B0609020204030204" pitchFamily="49" charset="0"/>
              </a:rPr>
              <a:t> </a:t>
            </a:r>
            <a:r>
              <a:rPr lang="en-US" altLang="en-US" sz="1050" b="1" dirty="0" err="1">
                <a:latin typeface="Consolas" panose="020B0609020204030204" pitchFamily="49" charset="0"/>
              </a:rPr>
              <a:t>Fourth</a:t>
            </a:r>
            <a:r>
              <a:rPr kumimoji="0" lang="en-US" altLang="en-US" sz="1050" b="1" i="0" u="none" strike="noStrike" cap="none" normalizeH="0" baseline="0" dirty="0" err="1">
                <a:ln>
                  <a:noFill/>
                </a:ln>
                <a:effectLst/>
                <a:latin typeface="Consolas" panose="020B0609020204030204" pitchFamily="49" charset="0"/>
              </a:rPr>
              <a:t>Activity.class</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startActivity</a:t>
            </a:r>
            <a:r>
              <a:rPr kumimoji="0" lang="en-US" altLang="en-US" sz="1050" b="1" i="0" u="none" strike="noStrike" cap="none" normalizeH="0" baseline="0" dirty="0">
                <a:ln>
                  <a:noFill/>
                </a:ln>
                <a:effectLst/>
                <a:latin typeface="Consolas" panose="020B0609020204030204" pitchFamily="49" charset="0"/>
              </a:rPr>
              <a:t>(intent);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b="1" dirty="0">
                <a:latin typeface="Consolas" panose="020B0609020204030204" pitchFamily="49" charset="0"/>
              </a:rPr>
              <a:t>..</a:t>
            </a:r>
            <a:endParaRPr kumimoji="0" lang="en-US" altLang="en-US" sz="1050" b="1"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b="1" dirty="0">
                <a:latin typeface="Consolas" panose="020B0609020204030204" pitchFamily="49" charset="0"/>
              </a:rPr>
              <a:t>	</a:t>
            </a:r>
            <a:endParaRPr kumimoji="0" lang="en-US" altLang="en-US" sz="1050" b="1"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effectLst/>
                <a:latin typeface="Consolas" panose="020B0609020204030204" pitchFamily="49" charset="0"/>
              </a:rPr>
              <a:t> if(</a:t>
            </a:r>
            <a:r>
              <a:rPr kumimoji="0" lang="en-US" altLang="en-US" sz="1050" b="1" i="0" u="none" strike="noStrike" cap="none" normalizeH="0" baseline="0" dirty="0" err="1">
                <a:ln>
                  <a:noFill/>
                </a:ln>
                <a:effectLst/>
                <a:latin typeface="Consolas" panose="020B0609020204030204" pitchFamily="49" charset="0"/>
              </a:rPr>
              <a:t>view.getId</a:t>
            </a:r>
            <a:r>
              <a:rPr kumimoji="0" lang="en-US" altLang="en-US" sz="1050" b="1" i="0" u="none" strike="noStrike" cap="none" normalizeH="0" baseline="0" dirty="0">
                <a:ln>
                  <a:noFill/>
                </a:ln>
                <a:effectLst/>
                <a:latin typeface="Consolas" panose="020B0609020204030204" pitchFamily="49" charset="0"/>
              </a:rPr>
              <a:t>()==</a:t>
            </a:r>
            <a:r>
              <a:rPr kumimoji="0" lang="en-US" altLang="en-US" sz="1050" b="1" i="0" u="none" strike="noStrike" cap="none" normalizeH="0" baseline="0" dirty="0" err="1">
                <a:ln>
                  <a:noFill/>
                </a:ln>
                <a:effectLst/>
                <a:latin typeface="Consolas" panose="020B0609020204030204" pitchFamily="49" charset="0"/>
              </a:rPr>
              <a:t>R.id.</a:t>
            </a:r>
            <a:r>
              <a:rPr kumimoji="0" lang="en-US" altLang="en-US" sz="1050" b="1" i="1" u="none" strike="noStrike" cap="none" normalizeH="0" baseline="0" dirty="0" err="1">
                <a:ln>
                  <a:noFill/>
                </a:ln>
                <a:effectLst/>
                <a:latin typeface="Consolas" panose="020B0609020204030204" pitchFamily="49" charset="0"/>
              </a:rPr>
              <a:t>btnN</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Intent intent=new Intent(</a:t>
            </a:r>
            <a:r>
              <a:rPr kumimoji="0" lang="en-US" altLang="en-US" sz="1050" b="1" i="0" u="none" strike="noStrike" cap="none" normalizeH="0" baseline="0" dirty="0" err="1">
                <a:ln>
                  <a:noFill/>
                </a:ln>
                <a:effectLst/>
                <a:latin typeface="Consolas" panose="020B0609020204030204" pitchFamily="49" charset="0"/>
              </a:rPr>
              <a:t>this,NActivity.class</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startActivity</a:t>
            </a:r>
            <a:r>
              <a:rPr kumimoji="0" lang="en-US" altLang="en-US" sz="1050" b="1" i="0" u="none" strike="noStrike" cap="none" normalizeH="0" baseline="0" dirty="0">
                <a:ln>
                  <a:noFill/>
                </a:ln>
                <a:effectLst/>
                <a:latin typeface="Consolas" panose="020B0609020204030204" pitchFamily="49" charset="0"/>
              </a:rPr>
              <a:t>(intent);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effectLst/>
                <a:latin typeface="Consolas" panose="020B0609020204030204" pitchFamily="49" charset="0"/>
              </a:rPr>
              <a:t>}</a:t>
            </a:r>
            <a:endParaRPr kumimoji="0" lang="en-US" altLang="en-US" sz="2000" b="1"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957374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381ADD-D94F-8BB1-D62E-30D7C5EB6C21}"/>
              </a:ext>
            </a:extLst>
          </p:cNvPr>
          <p:cNvSpPr>
            <a:spLocks noGrp="1"/>
          </p:cNvSpPr>
          <p:nvPr>
            <p:ph type="title"/>
          </p:nvPr>
        </p:nvSpPr>
        <p:spPr/>
        <p:txBody>
          <a:bodyPr/>
          <a:lstStyle/>
          <a:p>
            <a:r>
              <a:rPr lang="en-US" dirty="0"/>
              <a:t>Introduction</a:t>
            </a:r>
          </a:p>
        </p:txBody>
      </p:sp>
      <p:sp>
        <p:nvSpPr>
          <p:cNvPr id="3" name="Segnaposto contenuto 2">
            <a:extLst>
              <a:ext uri="{FF2B5EF4-FFF2-40B4-BE49-F238E27FC236}">
                <a16:creationId xmlns:a16="http://schemas.microsoft.com/office/drawing/2014/main" id="{BAA20EC4-DD42-C126-6998-DE30A63BE5FF}"/>
              </a:ext>
            </a:extLst>
          </p:cNvPr>
          <p:cNvSpPr>
            <a:spLocks noGrp="1"/>
          </p:cNvSpPr>
          <p:nvPr>
            <p:ph idx="1"/>
          </p:nvPr>
        </p:nvSpPr>
        <p:spPr/>
        <p:txBody>
          <a:bodyPr>
            <a:normAutofit/>
          </a:bodyPr>
          <a:lstStyle/>
          <a:p>
            <a:pPr marL="0" indent="0">
              <a:buNone/>
            </a:pPr>
            <a:r>
              <a:rPr lang="en-US" sz="2800" dirty="0"/>
              <a:t>In a mobile application a user can start interacting with it in a                  non-deterministic way.</a:t>
            </a:r>
          </a:p>
          <a:p>
            <a:pPr marL="0" indent="0">
              <a:buNone/>
            </a:pPr>
            <a:r>
              <a:rPr lang="en-US" sz="2800" dirty="0"/>
              <a:t>Think about a single app in our smartphone. How many ways can we access it? opening it directly or through other apps that call it.</a:t>
            </a:r>
          </a:p>
          <a:p>
            <a:pPr marL="0" indent="0">
              <a:buNone/>
            </a:pPr>
            <a:endParaRPr lang="en-US" sz="2800" dirty="0"/>
          </a:p>
          <a:p>
            <a:pPr marL="0" indent="0">
              <a:buNone/>
            </a:pPr>
            <a:r>
              <a:rPr kumimoji="0" lang="en-US" altLang="en-US" sz="2800" b="0" i="0" u="none" strike="noStrike" cap="none" normalizeH="0" baseline="0" dirty="0">
                <a:ln>
                  <a:noFill/>
                </a:ln>
                <a:effectLst/>
              </a:rPr>
              <a:t>The activities has progressed to facilitate this paradigm, when one app calls another, the calling app calls an activity in the other app rather than calling it back as an atomic whole. </a:t>
            </a:r>
          </a:p>
          <a:p>
            <a:pPr marL="0" indent="0">
              <a:buNone/>
            </a:pPr>
            <a:endParaRPr lang="en-US" sz="2400" dirty="0"/>
          </a:p>
          <a:p>
            <a:pPr marL="0" indent="0">
              <a:buNone/>
            </a:pPr>
            <a:endParaRPr lang="en-US" sz="2000" dirty="0"/>
          </a:p>
          <a:p>
            <a:pPr marL="0" indent="0">
              <a:buNone/>
            </a:pPr>
            <a:endParaRPr lang="en-US" sz="2400" dirty="0"/>
          </a:p>
        </p:txBody>
      </p:sp>
    </p:spTree>
    <p:extLst>
      <p:ext uri="{BB962C8B-B14F-4D97-AF65-F5344CB8AC3E}">
        <p14:creationId xmlns:p14="http://schemas.microsoft.com/office/powerpoint/2010/main" val="22466972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6D1B08-DBBC-A9A7-7411-217AAD3EB4A9}"/>
              </a:ext>
            </a:extLst>
          </p:cNvPr>
          <p:cNvSpPr>
            <a:spLocks noGrp="1"/>
          </p:cNvSpPr>
          <p:nvPr>
            <p:ph type="title"/>
          </p:nvPr>
        </p:nvSpPr>
        <p:spPr/>
        <p:txBody>
          <a:bodyPr/>
          <a:lstStyle/>
          <a:p>
            <a:r>
              <a:rPr lang="en-US" dirty="0"/>
              <a:t>3-way:Anonimous Class</a:t>
            </a:r>
          </a:p>
        </p:txBody>
      </p:sp>
      <p:sp>
        <p:nvSpPr>
          <p:cNvPr id="3" name="Segnaposto contenuto 2">
            <a:extLst>
              <a:ext uri="{FF2B5EF4-FFF2-40B4-BE49-F238E27FC236}">
                <a16:creationId xmlns:a16="http://schemas.microsoft.com/office/drawing/2014/main" id="{F7CE2B96-03F8-D504-D1A6-F74C127C1C35}"/>
              </a:ext>
            </a:extLst>
          </p:cNvPr>
          <p:cNvSpPr>
            <a:spLocks noGrp="1"/>
          </p:cNvSpPr>
          <p:nvPr>
            <p:ph idx="1"/>
          </p:nvPr>
        </p:nvSpPr>
        <p:spPr/>
        <p:txBody>
          <a:bodyPr>
            <a:normAutofit/>
          </a:bodyPr>
          <a:lstStyle/>
          <a:p>
            <a:pPr marL="0" indent="0">
              <a:buNone/>
            </a:pPr>
            <a:r>
              <a:rPr lang="en-US" sz="2000" dirty="0"/>
              <a:t> Typical Android implementation of a click listener involves the use of anonymous classes, instead implementing </a:t>
            </a:r>
            <a:r>
              <a:rPr lang="en-US" sz="2000" dirty="0" err="1"/>
              <a:t>onClickListener</a:t>
            </a:r>
            <a:r>
              <a:rPr lang="en-US" sz="2000" dirty="0"/>
              <a:t> interface, we can use a HOC class for only one button and override </a:t>
            </a:r>
            <a:r>
              <a:rPr lang="en-US" sz="2000" dirty="0" err="1"/>
              <a:t>onClick</a:t>
            </a:r>
            <a:r>
              <a:rPr lang="en-US" sz="2000" dirty="0"/>
              <a:t> method. </a:t>
            </a:r>
          </a:p>
        </p:txBody>
      </p:sp>
      <p:sp>
        <p:nvSpPr>
          <p:cNvPr id="4" name="Rectangle 1">
            <a:extLst>
              <a:ext uri="{FF2B5EF4-FFF2-40B4-BE49-F238E27FC236}">
                <a16:creationId xmlns:a16="http://schemas.microsoft.com/office/drawing/2014/main" id="{D9E928AF-2F59-DF9C-5891-0447ED34C70F}"/>
              </a:ext>
            </a:extLst>
          </p:cNvPr>
          <p:cNvSpPr>
            <a:spLocks noChangeArrowheads="1"/>
          </p:cNvSpPr>
          <p:nvPr/>
        </p:nvSpPr>
        <p:spPr bwMode="auto">
          <a:xfrm>
            <a:off x="854439" y="2665988"/>
            <a:ext cx="10483121" cy="353943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accent6">
                    <a:lumMod val="75000"/>
                  </a:schemeClr>
                </a:solidFill>
                <a:effectLst/>
                <a:latin typeface="Consolas" panose="020B0609020204030204" pitchFamily="49" charset="0"/>
              </a:rPr>
              <a:t>protected void </a:t>
            </a:r>
            <a:r>
              <a:rPr kumimoji="0" lang="en-US" altLang="en-US" sz="1600" b="1" i="0" u="none" strike="noStrike" cap="none" normalizeH="0" baseline="0" dirty="0" err="1">
                <a:ln>
                  <a:noFill/>
                </a:ln>
                <a:solidFill>
                  <a:schemeClr val="accent6">
                    <a:lumMod val="75000"/>
                  </a:schemeClr>
                </a:solidFill>
                <a:effectLst/>
                <a:latin typeface="Consolas" panose="020B0609020204030204" pitchFamily="49" charset="0"/>
              </a:rPr>
              <a:t>onCreate</a:t>
            </a:r>
            <a:r>
              <a:rPr kumimoji="0" lang="en-US" altLang="en-US" sz="1600" b="1" i="0" u="none" strike="noStrike" cap="none" normalizeH="0" baseline="0" dirty="0">
                <a:ln>
                  <a:noFill/>
                </a:ln>
                <a:effectLst/>
                <a:latin typeface="Consolas" panose="020B0609020204030204" pitchFamily="49" charset="0"/>
              </a:rPr>
              <a:t>(Bundle </a:t>
            </a:r>
            <a:r>
              <a:rPr kumimoji="0" lang="en-US" altLang="en-US" sz="1600" b="1" i="0" u="none" strike="noStrike" cap="none" normalizeH="0" baseline="0" dirty="0" err="1">
                <a:ln>
                  <a:noFill/>
                </a:ln>
                <a:effectLst/>
                <a:latin typeface="Consolas" panose="020B0609020204030204" pitchFamily="49" charset="0"/>
              </a:rPr>
              <a:t>savedInstanceState</a:t>
            </a:r>
            <a:r>
              <a:rPr kumimoji="0" lang="en-US" altLang="en-US" sz="1600" b="1" i="0" u="none" strike="noStrike" cap="none" normalizeH="0" baseline="0" dirty="0">
                <a:ln>
                  <a:noFill/>
                </a:ln>
                <a:effectLst/>
                <a:latin typeface="Consolas" panose="020B0609020204030204" pitchFamily="49" charset="0"/>
              </a:rPr>
              <a:t>) {</a:t>
            </a: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effectLst/>
                <a:latin typeface="Consolas" panose="020B0609020204030204" pitchFamily="49" charset="0"/>
              </a:rPr>
              <a:t>    </a:t>
            </a:r>
            <a:r>
              <a:rPr kumimoji="0" lang="en-US" altLang="en-US" sz="1600" b="1" i="0" u="none" strike="noStrike" cap="none" normalizeH="0" baseline="0" dirty="0" err="1">
                <a:ln>
                  <a:noFill/>
                </a:ln>
                <a:effectLst/>
                <a:latin typeface="Consolas" panose="020B0609020204030204" pitchFamily="49" charset="0"/>
              </a:rPr>
              <a:t>super.onCreate</a:t>
            </a:r>
            <a:r>
              <a:rPr kumimoji="0" lang="en-US" altLang="en-US" sz="1600" b="1" i="0" u="none" strike="noStrike" cap="none" normalizeH="0" baseline="0" dirty="0">
                <a:ln>
                  <a:noFill/>
                </a:ln>
                <a:effectLst/>
                <a:latin typeface="Consolas" panose="020B0609020204030204" pitchFamily="49" charset="0"/>
              </a:rPr>
              <a:t>(</a:t>
            </a:r>
            <a:r>
              <a:rPr kumimoji="0" lang="en-US" altLang="en-US" sz="1600" b="1" i="0" u="none" strike="noStrike" cap="none" normalizeH="0" baseline="0" dirty="0" err="1">
                <a:ln>
                  <a:noFill/>
                </a:ln>
                <a:effectLst/>
                <a:latin typeface="Consolas" panose="020B0609020204030204" pitchFamily="49" charset="0"/>
              </a:rPr>
              <a:t>savedInstanceState</a:t>
            </a:r>
            <a:r>
              <a:rPr kumimoji="0" lang="en-US" altLang="en-US" sz="1600" b="1" i="0" u="none" strike="noStrike" cap="none" normalizeH="0" baseline="0" dirty="0">
                <a:ln>
                  <a:noFill/>
                </a:ln>
                <a:effectLst/>
                <a:latin typeface="Consolas" panose="020B0609020204030204" pitchFamily="49" charset="0"/>
              </a:rPr>
              <a:t>);</a:t>
            </a: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effectLst/>
                <a:latin typeface="Consolas" panose="020B0609020204030204" pitchFamily="49" charset="0"/>
              </a:rPr>
              <a:t>    </a:t>
            </a:r>
            <a:r>
              <a:rPr kumimoji="0" lang="en-US" altLang="en-US" sz="1600" b="1" i="0" u="none" strike="noStrike" cap="none" normalizeH="0" baseline="0" dirty="0" err="1">
                <a:ln>
                  <a:noFill/>
                </a:ln>
                <a:effectLst/>
                <a:latin typeface="Consolas" panose="020B0609020204030204" pitchFamily="49" charset="0"/>
              </a:rPr>
              <a:t>setContentView</a:t>
            </a:r>
            <a:r>
              <a:rPr kumimoji="0" lang="en-US" altLang="en-US" sz="1600" b="1" i="0" u="none" strike="noStrike" cap="none" normalizeH="0" baseline="0" dirty="0">
                <a:ln>
                  <a:noFill/>
                </a:ln>
                <a:effectLst/>
                <a:latin typeface="Consolas" panose="020B0609020204030204" pitchFamily="49" charset="0"/>
              </a:rPr>
              <a:t>(</a:t>
            </a:r>
            <a:r>
              <a:rPr kumimoji="0" lang="en-US" altLang="en-US" sz="1600" b="1" i="0" u="none" strike="noStrike" cap="none" normalizeH="0" baseline="0" dirty="0" err="1">
                <a:ln>
                  <a:noFill/>
                </a:ln>
                <a:effectLst/>
                <a:latin typeface="Consolas" panose="020B0609020204030204" pitchFamily="49" charset="0"/>
              </a:rPr>
              <a:t>R.layout.</a:t>
            </a:r>
            <a:r>
              <a:rPr kumimoji="0" lang="en-US" altLang="en-US" sz="1600" b="1" i="1" u="none" strike="noStrike" cap="none" normalizeH="0" baseline="0" dirty="0" err="1">
                <a:ln>
                  <a:noFill/>
                </a:ln>
                <a:effectLst/>
                <a:latin typeface="Consolas" panose="020B0609020204030204" pitchFamily="49" charset="0"/>
              </a:rPr>
              <a:t>activity_main</a:t>
            </a:r>
            <a:r>
              <a:rPr kumimoji="0" lang="en-US" altLang="en-US" sz="1600" b="1" i="0" u="none" strike="noStrike" cap="none" normalizeH="0" baseline="0" dirty="0">
                <a:ln>
                  <a:noFill/>
                </a:ln>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effectLst/>
                <a:latin typeface="Consolas" panose="020B0609020204030204" pitchFamily="49" charset="0"/>
              </a:rPr>
              <a:t>    Button </a:t>
            </a:r>
            <a:r>
              <a:rPr kumimoji="0" lang="en-US" altLang="en-US" sz="1600" b="1" i="0" u="none" strike="noStrike" cap="none" normalizeH="0" baseline="0" dirty="0" err="1">
                <a:ln>
                  <a:noFill/>
                </a:ln>
                <a:effectLst/>
                <a:latin typeface="Consolas" panose="020B0609020204030204" pitchFamily="49" charset="0"/>
              </a:rPr>
              <a:t>btn</a:t>
            </a:r>
            <a:r>
              <a:rPr kumimoji="0" lang="en-US" altLang="en-US" sz="1600" b="1" i="0" u="none" strike="noStrike" cap="none" normalizeH="0" baseline="0" dirty="0">
                <a:ln>
                  <a:noFill/>
                </a:ln>
                <a:effectLst/>
                <a:latin typeface="Consolas" panose="020B0609020204030204" pitchFamily="49" charset="0"/>
              </a:rPr>
              <a:t>=(Button)findViewById(</a:t>
            </a:r>
            <a:r>
              <a:rPr kumimoji="0" lang="en-US" altLang="en-US" sz="1600" b="1" i="0" u="none" strike="noStrike" cap="none" normalizeH="0" baseline="0" dirty="0" err="1">
                <a:ln>
                  <a:noFill/>
                </a:ln>
                <a:effectLst/>
                <a:latin typeface="Consolas" panose="020B0609020204030204" pitchFamily="49" charset="0"/>
              </a:rPr>
              <a:t>R.id.</a:t>
            </a:r>
            <a:r>
              <a:rPr kumimoji="0" lang="en-US" altLang="en-US" sz="1600" b="1" i="1" u="none" strike="noStrike" cap="none" normalizeH="0" baseline="0" dirty="0" err="1">
                <a:ln>
                  <a:noFill/>
                </a:ln>
                <a:effectLst/>
                <a:latin typeface="Consolas" panose="020B0609020204030204" pitchFamily="49" charset="0"/>
              </a:rPr>
              <a:t>button</a:t>
            </a:r>
            <a:r>
              <a:rPr kumimoji="0" lang="en-US" altLang="en-US" sz="1600" b="1" i="0" u="none" strike="noStrike" cap="none" normalizeH="0" baseline="0" dirty="0">
                <a:ln>
                  <a:noFill/>
                </a:ln>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effectLst/>
                <a:latin typeface="Consolas" panose="020B0609020204030204" pitchFamily="49" charset="0"/>
              </a:rPr>
              <a:t>    </a:t>
            </a:r>
            <a:r>
              <a:rPr kumimoji="0" lang="en-US" altLang="en-US" sz="1600" b="1" i="0" u="none" strike="noStrike" cap="none" normalizeH="0" baseline="0" dirty="0" err="1">
                <a:ln>
                  <a:noFill/>
                </a:ln>
                <a:effectLst/>
                <a:latin typeface="Consolas" panose="020B0609020204030204" pitchFamily="49" charset="0"/>
              </a:rPr>
              <a:t>btn.setOnClickListener</a:t>
            </a:r>
            <a:r>
              <a:rPr kumimoji="0" lang="en-US" altLang="en-US" sz="1600" b="1" i="0" u="none" strike="noStrike" cap="none" normalizeH="0" baseline="0" dirty="0">
                <a:ln>
                  <a:noFill/>
                </a:ln>
                <a:effectLst/>
                <a:latin typeface="Consolas" panose="020B0609020204030204" pitchFamily="49" charset="0"/>
              </a:rPr>
              <a:t>(new </a:t>
            </a:r>
            <a:r>
              <a:rPr kumimoji="0" lang="en-US" altLang="en-US" sz="1600" b="1" i="0" u="none" strike="noStrike" cap="none" normalizeH="0" baseline="0" dirty="0" err="1">
                <a:ln>
                  <a:noFill/>
                </a:ln>
                <a:effectLst/>
                <a:latin typeface="Consolas" panose="020B0609020204030204" pitchFamily="49" charset="0"/>
              </a:rPr>
              <a:t>View.OnClickListener</a:t>
            </a:r>
            <a:r>
              <a:rPr kumimoji="0" lang="en-US" altLang="en-US" sz="1600" b="1" i="0" u="none" strike="noStrike" cap="none" normalizeH="0" baseline="0" dirty="0">
                <a:ln>
                  <a:noFill/>
                </a:ln>
                <a:effectLst/>
                <a:latin typeface="Consolas" panose="020B0609020204030204" pitchFamily="49" charset="0"/>
              </a:rPr>
              <a:t>(){</a:t>
            </a:r>
            <a:br>
              <a:rPr kumimoji="0" lang="en-US" altLang="en-US" sz="1600" b="1" i="0" u="none" strike="noStrike" cap="none" normalizeH="0" baseline="0" dirty="0">
                <a:ln>
                  <a:noFill/>
                </a:ln>
                <a:effectLst/>
                <a:latin typeface="Consolas" panose="020B0609020204030204" pitchFamily="49" charset="0"/>
              </a:rPr>
            </a:br>
            <a:r>
              <a:rPr lang="en-US" altLang="en-US" sz="1600" b="1" dirty="0">
                <a:latin typeface="Consolas" panose="020B0609020204030204" pitchFamily="49" charset="0"/>
              </a:rPr>
              <a:t>	</a:t>
            </a:r>
            <a:r>
              <a:rPr lang="en-US" sz="1600" b="1" i="0" dirty="0">
                <a:solidFill>
                  <a:srgbClr val="3C3F41"/>
                </a:solidFill>
                <a:effectLst/>
                <a:latin typeface="Consolas" panose="020B0609020204030204" pitchFamily="49" charset="0"/>
              </a:rPr>
              <a:t>@Override    </a:t>
            </a: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solidFill>
                  <a:schemeClr val="accent6">
                    <a:lumMod val="75000"/>
                  </a:schemeClr>
                </a:solidFill>
                <a:effectLst/>
                <a:latin typeface="Consolas" panose="020B0609020204030204" pitchFamily="49" charset="0"/>
              </a:rPr>
              <a:t>        public void </a:t>
            </a:r>
            <a:r>
              <a:rPr kumimoji="0" lang="en-US" altLang="en-US" sz="1600" b="1" i="0" u="none" strike="noStrike" cap="none" normalizeH="0" baseline="0" dirty="0" err="1">
                <a:ln>
                  <a:noFill/>
                </a:ln>
                <a:solidFill>
                  <a:schemeClr val="accent6">
                    <a:lumMod val="75000"/>
                  </a:schemeClr>
                </a:solidFill>
                <a:effectLst/>
                <a:latin typeface="Consolas" panose="020B0609020204030204" pitchFamily="49" charset="0"/>
              </a:rPr>
              <a:t>onClick</a:t>
            </a:r>
            <a:r>
              <a:rPr kumimoji="0" lang="en-US" altLang="en-US" sz="1600" b="1" i="0" u="none" strike="noStrike" cap="none" normalizeH="0" baseline="0" dirty="0">
                <a:ln>
                  <a:noFill/>
                </a:ln>
                <a:effectLst/>
                <a:latin typeface="Consolas" panose="020B0609020204030204" pitchFamily="49" charset="0"/>
              </a:rPr>
              <a:t>(View view) {</a:t>
            </a: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effectLst/>
                <a:latin typeface="Consolas" panose="020B0609020204030204" pitchFamily="49" charset="0"/>
              </a:rPr>
              <a:t>            Intent intent= new Intent(</a:t>
            </a:r>
            <a:r>
              <a:rPr kumimoji="0" lang="en-US" altLang="en-US" sz="1600" b="1" i="0" u="none" strike="noStrike" cap="none" normalizeH="0" baseline="0" dirty="0" err="1">
                <a:ln>
                  <a:noFill/>
                </a:ln>
                <a:effectLst/>
                <a:latin typeface="Consolas" panose="020B0609020204030204" pitchFamily="49" charset="0"/>
              </a:rPr>
              <a:t>MainActivity.this,SecondActivity.class</a:t>
            </a:r>
            <a:r>
              <a:rPr kumimoji="0" lang="en-US" altLang="en-US" sz="1600" b="1" i="0" u="none" strike="noStrike" cap="none" normalizeH="0" baseline="0" dirty="0">
                <a:ln>
                  <a:noFill/>
                </a:ln>
                <a:effectLst/>
                <a:latin typeface="Consolas" panose="020B0609020204030204" pitchFamily="49" charset="0"/>
              </a:rPr>
              <a:t>);</a:t>
            </a: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effectLst/>
                <a:latin typeface="Consolas" panose="020B0609020204030204" pitchFamily="49" charset="0"/>
              </a:rPr>
              <a:t>            </a:t>
            </a:r>
            <a:r>
              <a:rPr kumimoji="0" lang="en-US" altLang="en-US" sz="1600" b="1" i="0" u="none" strike="noStrike" cap="none" normalizeH="0" baseline="0" dirty="0" err="1">
                <a:ln>
                  <a:noFill/>
                </a:ln>
                <a:effectLst/>
                <a:latin typeface="Consolas" panose="020B0609020204030204" pitchFamily="49" charset="0"/>
              </a:rPr>
              <a:t>startActivity</a:t>
            </a:r>
            <a:r>
              <a:rPr kumimoji="0" lang="en-US" altLang="en-US" sz="1600" b="1" i="0" u="none" strike="noStrike" cap="none" normalizeH="0" baseline="0" dirty="0">
                <a:ln>
                  <a:noFill/>
                </a:ln>
                <a:effectLst/>
                <a:latin typeface="Consolas" panose="020B0609020204030204" pitchFamily="49" charset="0"/>
              </a:rPr>
              <a:t>(intent);</a:t>
            </a: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effectLst/>
                <a:latin typeface="Consolas" panose="020B0609020204030204" pitchFamily="49" charset="0"/>
              </a:rPr>
              <a:t>        }</a:t>
            </a: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a:t>
            </a:r>
            <a:endParaRPr kumimoji="0" lang="en-US" altLang="en-US" sz="3600" b="1"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2716055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043EB8-326B-288B-FEA1-2D1D66CAFD4F}"/>
              </a:ext>
            </a:extLst>
          </p:cNvPr>
          <p:cNvSpPr>
            <a:spLocks noGrp="1"/>
          </p:cNvSpPr>
          <p:nvPr>
            <p:ph type="title"/>
          </p:nvPr>
        </p:nvSpPr>
        <p:spPr/>
        <p:txBody>
          <a:bodyPr/>
          <a:lstStyle/>
          <a:p>
            <a:r>
              <a:rPr lang="en-US" dirty="0"/>
              <a:t>Example</a:t>
            </a:r>
          </a:p>
        </p:txBody>
      </p:sp>
      <p:sp>
        <p:nvSpPr>
          <p:cNvPr id="3" name="Segnaposto contenuto 2">
            <a:extLst>
              <a:ext uri="{FF2B5EF4-FFF2-40B4-BE49-F238E27FC236}">
                <a16:creationId xmlns:a16="http://schemas.microsoft.com/office/drawing/2014/main" id="{A252247A-6D82-819C-4F97-C3CA4446DD20}"/>
              </a:ext>
            </a:extLst>
          </p:cNvPr>
          <p:cNvSpPr>
            <a:spLocks noGrp="1"/>
          </p:cNvSpPr>
          <p:nvPr>
            <p:ph idx="1"/>
          </p:nvPr>
        </p:nvSpPr>
        <p:spPr/>
        <p:txBody>
          <a:bodyPr>
            <a:normAutofit/>
          </a:bodyPr>
          <a:lstStyle/>
          <a:p>
            <a:pPr marL="0" indent="0">
              <a:buNone/>
            </a:pPr>
            <a:r>
              <a:rPr lang="en-US" sz="2400" dirty="0"/>
              <a:t>Now that we are aware of these considerations, let’s take a real case where we want following a proper login go to the main screen of our app</a:t>
            </a:r>
          </a:p>
        </p:txBody>
      </p:sp>
      <p:pic>
        <p:nvPicPr>
          <p:cNvPr id="8" name="Segnaposto contenuto 15">
            <a:extLst>
              <a:ext uri="{FF2B5EF4-FFF2-40B4-BE49-F238E27FC236}">
                <a16:creationId xmlns:a16="http://schemas.microsoft.com/office/drawing/2014/main" id="{5A5B97B1-66B7-C38D-656E-9E684A313051}"/>
              </a:ext>
            </a:extLst>
          </p:cNvPr>
          <p:cNvPicPr>
            <a:picLocks noChangeAspect="1"/>
          </p:cNvPicPr>
          <p:nvPr/>
        </p:nvPicPr>
        <p:blipFill>
          <a:blip r:embed="rId2"/>
          <a:stretch>
            <a:fillRect/>
          </a:stretch>
        </p:blipFill>
        <p:spPr>
          <a:xfrm>
            <a:off x="5872933" y="2471404"/>
            <a:ext cx="1967923" cy="4233042"/>
          </a:xfrm>
          <a:prstGeom prst="roundRect">
            <a:avLst/>
          </a:prstGeom>
        </p:spPr>
      </p:pic>
      <p:pic>
        <p:nvPicPr>
          <p:cNvPr id="9" name="Immagine 8">
            <a:extLst>
              <a:ext uri="{FF2B5EF4-FFF2-40B4-BE49-F238E27FC236}">
                <a16:creationId xmlns:a16="http://schemas.microsoft.com/office/drawing/2014/main" id="{43C62C6F-9252-A449-5693-C273EFCCD30D}"/>
              </a:ext>
            </a:extLst>
          </p:cNvPr>
          <p:cNvPicPr>
            <a:picLocks noChangeAspect="1"/>
          </p:cNvPicPr>
          <p:nvPr/>
        </p:nvPicPr>
        <p:blipFill>
          <a:blip r:embed="rId3"/>
          <a:stretch>
            <a:fillRect/>
          </a:stretch>
        </p:blipFill>
        <p:spPr>
          <a:xfrm>
            <a:off x="9362209" y="2471404"/>
            <a:ext cx="1943167" cy="4233042"/>
          </a:xfrm>
          <a:prstGeom prst="roundRect">
            <a:avLst/>
          </a:prstGeom>
        </p:spPr>
      </p:pic>
      <p:sp>
        <p:nvSpPr>
          <p:cNvPr id="10" name="Freccia a destra 9">
            <a:extLst>
              <a:ext uri="{FF2B5EF4-FFF2-40B4-BE49-F238E27FC236}">
                <a16:creationId xmlns:a16="http://schemas.microsoft.com/office/drawing/2014/main" id="{C0B5CC1C-461F-7E48-8227-BC682962131F}"/>
              </a:ext>
            </a:extLst>
          </p:cNvPr>
          <p:cNvSpPr/>
          <p:nvPr/>
        </p:nvSpPr>
        <p:spPr>
          <a:xfrm>
            <a:off x="8075501" y="4366252"/>
            <a:ext cx="817418" cy="443346"/>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6">
                  <a:lumMod val="75000"/>
                </a:schemeClr>
              </a:solidFill>
            </a:endParaRPr>
          </a:p>
        </p:txBody>
      </p:sp>
      <p:sp>
        <p:nvSpPr>
          <p:cNvPr id="4" name="CasellaDiTesto 3">
            <a:extLst>
              <a:ext uri="{FF2B5EF4-FFF2-40B4-BE49-F238E27FC236}">
                <a16:creationId xmlns:a16="http://schemas.microsoft.com/office/drawing/2014/main" id="{24D4A357-69E9-792E-8956-015EB884E849}"/>
              </a:ext>
            </a:extLst>
          </p:cNvPr>
          <p:cNvSpPr txBox="1"/>
          <p:nvPr/>
        </p:nvSpPr>
        <p:spPr>
          <a:xfrm>
            <a:off x="609600" y="2471404"/>
            <a:ext cx="4711700" cy="646331"/>
          </a:xfrm>
          <a:prstGeom prst="rect">
            <a:avLst/>
          </a:prstGeom>
          <a:noFill/>
        </p:spPr>
        <p:txBody>
          <a:bodyPr wrap="square" rtlCol="0">
            <a:spAutoFit/>
          </a:bodyPr>
          <a:lstStyle/>
          <a:p>
            <a:r>
              <a:rPr lang="en-US" dirty="0"/>
              <a:t>Note: for this example, we use a Class that simulate Db where our credentials are stored</a:t>
            </a:r>
          </a:p>
        </p:txBody>
      </p:sp>
      <p:sp>
        <p:nvSpPr>
          <p:cNvPr id="5" name="Rectangle 1">
            <a:extLst>
              <a:ext uri="{FF2B5EF4-FFF2-40B4-BE49-F238E27FC236}">
                <a16:creationId xmlns:a16="http://schemas.microsoft.com/office/drawing/2014/main" id="{95DE7BDF-3D87-7DC1-D63B-2BB8975B6775}"/>
              </a:ext>
            </a:extLst>
          </p:cNvPr>
          <p:cNvSpPr>
            <a:spLocks noChangeArrowheads="1"/>
          </p:cNvSpPr>
          <p:nvPr/>
        </p:nvSpPr>
        <p:spPr bwMode="auto">
          <a:xfrm>
            <a:off x="685800" y="3181235"/>
            <a:ext cx="4559300" cy="317009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effectLst/>
                <a:latin typeface="Consolas" panose="020B0609020204030204" pitchFamily="49" charset="0"/>
              </a:rPr>
              <a:t>public class </a:t>
            </a:r>
            <a:r>
              <a:rPr kumimoji="0" lang="en-US" altLang="en-US" sz="1000" b="1" i="0" u="none" strike="noStrike" cap="none" normalizeH="0" baseline="0" dirty="0" err="1">
                <a:ln>
                  <a:noFill/>
                </a:ln>
                <a:effectLst/>
                <a:latin typeface="Consolas" panose="020B0609020204030204" pitchFamily="49" charset="0"/>
              </a:rPr>
              <a:t>FakeDb</a:t>
            </a: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private final String username="Nicola";</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private final String email="nbicocchi@unimore.it";</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private final String password="Nicola";</a:t>
            </a:r>
            <a:br>
              <a:rPr kumimoji="0" lang="en-US" altLang="en-US" sz="1000" b="1" i="0" u="none" strike="noStrike" cap="none" normalizeH="0" baseline="0" dirty="0">
                <a:ln>
                  <a:noFill/>
                </a:ln>
                <a:effectLst/>
                <a:latin typeface="Consolas" panose="020B0609020204030204" pitchFamily="49" charset="0"/>
              </a:rPr>
            </a:br>
            <a:br>
              <a:rPr kumimoji="0" lang="en-US" altLang="en-US" sz="1000" b="1" i="0" u="none" strike="noStrike" cap="none" normalizeH="0" baseline="0" dirty="0">
                <a:ln>
                  <a:noFill/>
                </a:ln>
                <a:effectLst/>
                <a:latin typeface="Consolas" panose="020B0609020204030204" pitchFamily="49" charset="0"/>
              </a:rPr>
            </a:b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public String </a:t>
            </a:r>
            <a:r>
              <a:rPr kumimoji="0" lang="en-US" altLang="en-US" sz="1000" b="1" i="0" u="none" strike="noStrike" cap="none" normalizeH="0" baseline="0" dirty="0" err="1">
                <a:ln>
                  <a:noFill/>
                </a:ln>
                <a:effectLst/>
                <a:latin typeface="Consolas" panose="020B0609020204030204" pitchFamily="49" charset="0"/>
              </a:rPr>
              <a:t>getUsername</a:t>
            </a: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return username;</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public String </a:t>
            </a:r>
            <a:r>
              <a:rPr kumimoji="0" lang="en-US" altLang="en-US" sz="1000" b="1" i="0" u="none" strike="noStrike" cap="none" normalizeH="0" baseline="0" dirty="0" err="1">
                <a:ln>
                  <a:noFill/>
                </a:ln>
                <a:effectLst/>
                <a:latin typeface="Consolas" panose="020B0609020204030204" pitchFamily="49" charset="0"/>
              </a:rPr>
              <a:t>getEmail</a:t>
            </a: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return email;</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public String </a:t>
            </a:r>
            <a:r>
              <a:rPr kumimoji="0" lang="en-US" altLang="en-US" sz="1000" b="1" i="0" u="none" strike="noStrike" cap="none" normalizeH="0" baseline="0" dirty="0" err="1">
                <a:ln>
                  <a:noFill/>
                </a:ln>
                <a:effectLst/>
                <a:latin typeface="Consolas" panose="020B0609020204030204" pitchFamily="49" charset="0"/>
              </a:rPr>
              <a:t>getPassword</a:t>
            </a: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return password;</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a:t>
            </a:r>
            <a:endParaRPr kumimoji="0" lang="en-US" altLang="en-US" sz="1800" b="1"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18821123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F5D1E8-DA48-8885-6AE0-5DEAC3187645}"/>
              </a:ext>
            </a:extLst>
          </p:cNvPr>
          <p:cNvSpPr>
            <a:spLocks noGrp="1"/>
          </p:cNvSpPr>
          <p:nvPr>
            <p:ph type="title"/>
          </p:nvPr>
        </p:nvSpPr>
        <p:spPr/>
        <p:txBody>
          <a:bodyPr/>
          <a:lstStyle/>
          <a:p>
            <a:r>
              <a:rPr lang="en-US" dirty="0"/>
              <a:t>Implementation</a:t>
            </a:r>
          </a:p>
        </p:txBody>
      </p:sp>
      <p:sp>
        <p:nvSpPr>
          <p:cNvPr id="3" name="Rectangle 1">
            <a:extLst>
              <a:ext uri="{FF2B5EF4-FFF2-40B4-BE49-F238E27FC236}">
                <a16:creationId xmlns:a16="http://schemas.microsoft.com/office/drawing/2014/main" id="{37DA7BA0-85D7-4220-01C2-2F6055674384}"/>
              </a:ext>
            </a:extLst>
          </p:cNvPr>
          <p:cNvSpPr>
            <a:spLocks noChangeArrowheads="1"/>
          </p:cNvSpPr>
          <p:nvPr/>
        </p:nvSpPr>
        <p:spPr bwMode="auto">
          <a:xfrm>
            <a:off x="660400" y="1612642"/>
            <a:ext cx="11531600" cy="486287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effectLst/>
                <a:latin typeface="Consolas" panose="020B0609020204030204" pitchFamily="49" charset="0"/>
              </a:rPr>
              <a:t>public class </a:t>
            </a:r>
            <a:r>
              <a:rPr kumimoji="0" lang="en-US" altLang="en-US" sz="1000" b="1" i="0" u="none" strike="noStrike" cap="none" normalizeH="0" baseline="0" dirty="0" err="1">
                <a:ln>
                  <a:noFill/>
                </a:ln>
                <a:effectLst/>
                <a:latin typeface="Consolas" panose="020B0609020204030204" pitchFamily="49" charset="0"/>
              </a:rPr>
              <a:t>LoginActivity</a:t>
            </a:r>
            <a:r>
              <a:rPr kumimoji="0" lang="en-US" altLang="en-US" sz="1000" b="1" i="0" u="none" strike="noStrike" cap="none" normalizeH="0" baseline="0" dirty="0">
                <a:ln>
                  <a:noFill/>
                </a:ln>
                <a:effectLst/>
                <a:latin typeface="Consolas" panose="020B0609020204030204" pitchFamily="49" charset="0"/>
              </a:rPr>
              <a:t> extends </a:t>
            </a:r>
            <a:r>
              <a:rPr kumimoji="0" lang="en-US" altLang="en-US" sz="1000" b="1" i="0" u="none" strike="noStrike" cap="none" normalizeH="0" baseline="0" dirty="0" err="1">
                <a:ln>
                  <a:noFill/>
                </a:ln>
                <a:effectLst/>
                <a:latin typeface="Consolas" panose="020B0609020204030204" pitchFamily="49" charset="0"/>
              </a:rPr>
              <a:t>AppCompatActivity</a:t>
            </a: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@Override</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protected void </a:t>
            </a:r>
            <a:r>
              <a:rPr kumimoji="0" lang="en-US" altLang="en-US" sz="1000" b="1" i="0" u="none" strike="noStrike" cap="none" normalizeH="0" baseline="0" dirty="0" err="1">
                <a:ln>
                  <a:noFill/>
                </a:ln>
                <a:effectLst/>
                <a:latin typeface="Consolas" panose="020B0609020204030204" pitchFamily="49" charset="0"/>
              </a:rPr>
              <a:t>onCreate</a:t>
            </a:r>
            <a:r>
              <a:rPr kumimoji="0" lang="en-US" altLang="en-US" sz="1000" b="1" i="0" u="none" strike="noStrike" cap="none" normalizeH="0" baseline="0" dirty="0">
                <a:ln>
                  <a:noFill/>
                </a:ln>
                <a:effectLst/>
                <a:latin typeface="Consolas" panose="020B0609020204030204" pitchFamily="49" charset="0"/>
              </a:rPr>
              <a:t>(Bundle </a:t>
            </a:r>
            <a:r>
              <a:rPr kumimoji="0" lang="en-US" altLang="en-US" sz="1000" b="1" i="0" u="none" strike="noStrike" cap="none" normalizeH="0" baseline="0" dirty="0" err="1">
                <a:ln>
                  <a:noFill/>
                </a:ln>
                <a:effectLst/>
                <a:latin typeface="Consolas" panose="020B0609020204030204" pitchFamily="49" charset="0"/>
              </a:rPr>
              <a:t>savedInstanceState</a:t>
            </a: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super.onCreate</a:t>
            </a:r>
            <a:r>
              <a:rPr kumimoji="0" lang="en-US" altLang="en-US" sz="1000" b="1" i="0" u="none" strike="noStrike" cap="none" normalizeH="0" baseline="0" dirty="0">
                <a:ln>
                  <a:noFill/>
                </a:ln>
                <a:effectLst/>
                <a:latin typeface="Consolas" panose="020B0609020204030204" pitchFamily="49" charset="0"/>
              </a:rPr>
              <a:t>(</a:t>
            </a:r>
            <a:r>
              <a:rPr kumimoji="0" lang="en-US" altLang="en-US" sz="1000" b="1" i="0" u="none" strike="noStrike" cap="none" normalizeH="0" baseline="0" dirty="0" err="1">
                <a:ln>
                  <a:noFill/>
                </a:ln>
                <a:effectLst/>
                <a:latin typeface="Consolas" panose="020B0609020204030204" pitchFamily="49" charset="0"/>
              </a:rPr>
              <a:t>savedInstanceState</a:t>
            </a:r>
            <a:r>
              <a:rPr kumimoji="0" lang="en-US" altLang="en-US" sz="1000" b="1" i="0" u="none" strike="noStrike" cap="none" normalizeH="0" baseline="0" dirty="0">
                <a:ln>
                  <a:noFill/>
                </a:ln>
                <a:effectLst/>
                <a:latin typeface="Consolas" panose="020B0609020204030204" pitchFamily="49" charset="0"/>
              </a:rPr>
              <a:t>);</a:t>
            </a:r>
            <a:br>
              <a:rPr kumimoji="0" lang="en-US" altLang="en-US" sz="1000" b="1" i="0" u="none" strike="noStrike" cap="none" normalizeH="0" baseline="0" dirty="0">
                <a:ln>
                  <a:noFill/>
                </a:ln>
                <a:effectLst/>
                <a:latin typeface="Consolas" panose="020B0609020204030204" pitchFamily="49" charset="0"/>
              </a:rPr>
            </a:b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setContentView</a:t>
            </a:r>
            <a:r>
              <a:rPr kumimoji="0" lang="en-US" altLang="en-US" sz="1000" b="1" i="0" u="none" strike="noStrike" cap="none" normalizeH="0" baseline="0" dirty="0">
                <a:ln>
                  <a:noFill/>
                </a:ln>
                <a:effectLst/>
                <a:latin typeface="Consolas" panose="020B0609020204030204" pitchFamily="49" charset="0"/>
              </a:rPr>
              <a:t>(</a:t>
            </a:r>
            <a:r>
              <a:rPr kumimoji="0" lang="en-US" altLang="en-US" sz="1000" b="1" i="0" u="none" strike="noStrike" cap="none" normalizeH="0" baseline="0" dirty="0" err="1">
                <a:ln>
                  <a:noFill/>
                </a:ln>
                <a:effectLst/>
                <a:latin typeface="Consolas" panose="020B0609020204030204" pitchFamily="49" charset="0"/>
              </a:rPr>
              <a:t>R.layout.</a:t>
            </a:r>
            <a:r>
              <a:rPr kumimoji="0" lang="en-US" altLang="en-US" sz="1000" b="1" i="1" u="none" strike="noStrike" cap="none" normalizeH="0" baseline="0" dirty="0" err="1">
                <a:ln>
                  <a:noFill/>
                </a:ln>
                <a:effectLst/>
                <a:latin typeface="Consolas" panose="020B0609020204030204" pitchFamily="49" charset="0"/>
              </a:rPr>
              <a:t>activity_login</a:t>
            </a:r>
            <a:r>
              <a:rPr kumimoji="0" lang="en-US" altLang="en-US" sz="1000" b="1" i="0" u="none" strike="noStrike" cap="none" normalizeH="0" baseline="0" dirty="0">
                <a:ln>
                  <a:noFill/>
                </a:ln>
                <a:effectLst/>
                <a:latin typeface="Consolas" panose="020B0609020204030204" pitchFamily="49" charset="0"/>
              </a:rPr>
              <a:t>);</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EditText</a:t>
            </a: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text_user</a:t>
            </a:r>
            <a:r>
              <a:rPr kumimoji="0" lang="en-US" altLang="en-US" sz="1000" b="1" i="0" u="none" strike="noStrike" cap="none" normalizeH="0" baseline="0" dirty="0">
                <a:ln>
                  <a:noFill/>
                </a:ln>
                <a:effectLst/>
                <a:latin typeface="Consolas" panose="020B0609020204030204" pitchFamily="49" charset="0"/>
              </a:rPr>
              <a:t>= findViewById(</a:t>
            </a:r>
            <a:r>
              <a:rPr kumimoji="0" lang="en-US" altLang="en-US" sz="1000" b="1" i="0" u="none" strike="noStrike" cap="none" normalizeH="0" baseline="0" dirty="0" err="1">
                <a:ln>
                  <a:noFill/>
                </a:ln>
                <a:effectLst/>
                <a:latin typeface="Consolas" panose="020B0609020204030204" pitchFamily="49" charset="0"/>
              </a:rPr>
              <a:t>R.id.</a:t>
            </a:r>
            <a:r>
              <a:rPr kumimoji="0" lang="en-US" altLang="en-US" sz="1000" b="1" i="1" u="none" strike="noStrike" cap="none" normalizeH="0" baseline="0" dirty="0" err="1">
                <a:ln>
                  <a:noFill/>
                </a:ln>
                <a:effectLst/>
                <a:latin typeface="Consolas" panose="020B0609020204030204" pitchFamily="49" charset="0"/>
              </a:rPr>
              <a:t>usernameText</a:t>
            </a:r>
            <a:r>
              <a:rPr kumimoji="0" lang="en-US" altLang="en-US" sz="1000" b="1" i="0" u="none" strike="noStrike" cap="none" normalizeH="0" baseline="0" dirty="0">
                <a:ln>
                  <a:noFill/>
                </a:ln>
                <a:effectLst/>
                <a:latin typeface="Consolas" panose="020B0609020204030204" pitchFamily="49" charset="0"/>
              </a:rPr>
              <a:t>);</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EditText</a:t>
            </a: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text_password</a:t>
            </a:r>
            <a:r>
              <a:rPr kumimoji="0" lang="en-US" altLang="en-US" sz="1000" b="1" i="0" u="none" strike="noStrike" cap="none" normalizeH="0" baseline="0" dirty="0">
                <a:ln>
                  <a:noFill/>
                </a:ln>
                <a:effectLst/>
                <a:latin typeface="Consolas" panose="020B0609020204030204" pitchFamily="49" charset="0"/>
              </a:rPr>
              <a:t>= findViewById(</a:t>
            </a:r>
            <a:r>
              <a:rPr kumimoji="0" lang="en-US" altLang="en-US" sz="1000" b="1" i="0" u="none" strike="noStrike" cap="none" normalizeH="0" baseline="0" dirty="0" err="1">
                <a:ln>
                  <a:noFill/>
                </a:ln>
                <a:effectLst/>
                <a:latin typeface="Consolas" panose="020B0609020204030204" pitchFamily="49" charset="0"/>
              </a:rPr>
              <a:t>R.id.</a:t>
            </a:r>
            <a:r>
              <a:rPr kumimoji="0" lang="en-US" altLang="en-US" sz="1000" b="1" i="1" u="none" strike="noStrike" cap="none" normalizeH="0" baseline="0" dirty="0" err="1">
                <a:ln>
                  <a:noFill/>
                </a:ln>
                <a:effectLst/>
                <a:latin typeface="Consolas" panose="020B0609020204030204" pitchFamily="49" charset="0"/>
              </a:rPr>
              <a:t>passwordText</a:t>
            </a:r>
            <a:r>
              <a:rPr kumimoji="0" lang="en-US" altLang="en-US" sz="1000" b="1" i="0" u="none" strike="noStrike" cap="none" normalizeH="0" baseline="0" dirty="0">
                <a:ln>
                  <a:noFill/>
                </a:ln>
                <a:effectLst/>
                <a:latin typeface="Consolas" panose="020B0609020204030204" pitchFamily="49" charset="0"/>
              </a:rPr>
              <a:t>);</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Button home=findViewById(</a:t>
            </a:r>
            <a:r>
              <a:rPr kumimoji="0" lang="en-US" altLang="en-US" sz="1000" b="1" i="0" u="none" strike="noStrike" cap="none" normalizeH="0" baseline="0" dirty="0" err="1">
                <a:ln>
                  <a:noFill/>
                </a:ln>
                <a:effectLst/>
                <a:latin typeface="Consolas" panose="020B0609020204030204" pitchFamily="49" charset="0"/>
              </a:rPr>
              <a:t>R.id.</a:t>
            </a:r>
            <a:r>
              <a:rPr kumimoji="0" lang="en-US" altLang="en-US" sz="1000" b="1" i="1" u="none" strike="noStrike" cap="none" normalizeH="0" baseline="0" dirty="0" err="1">
                <a:ln>
                  <a:noFill/>
                </a:ln>
                <a:effectLst/>
                <a:latin typeface="Consolas" panose="020B0609020204030204" pitchFamily="49" charset="0"/>
              </a:rPr>
              <a:t>loginButton</a:t>
            </a:r>
            <a:r>
              <a:rPr kumimoji="0" lang="en-US" altLang="en-US" sz="1000" b="1" i="0" u="none" strike="noStrike" cap="none" normalizeH="0" baseline="0" dirty="0">
                <a:ln>
                  <a:noFill/>
                </a:ln>
                <a:effectLst/>
                <a:latin typeface="Consolas" panose="020B0609020204030204" pitchFamily="49" charset="0"/>
              </a:rPr>
              <a:t>);</a:t>
            </a:r>
            <a:br>
              <a:rPr kumimoji="0" lang="en-US" altLang="en-US" sz="1000" b="1" i="0" u="none" strike="noStrike" cap="none" normalizeH="0" baseline="0" dirty="0">
                <a:ln>
                  <a:noFill/>
                </a:ln>
                <a:effectLst/>
                <a:latin typeface="Consolas" panose="020B0609020204030204" pitchFamily="49" charset="0"/>
              </a:rPr>
            </a:b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home.setOnClickListener</a:t>
            </a:r>
            <a:r>
              <a:rPr kumimoji="0" lang="en-US" altLang="en-US" sz="1000" b="1" i="0" u="none" strike="noStrike" cap="none" normalizeH="0" baseline="0" dirty="0">
                <a:ln>
                  <a:noFill/>
                </a:ln>
                <a:effectLst/>
                <a:latin typeface="Consolas" panose="020B0609020204030204" pitchFamily="49" charset="0"/>
              </a:rPr>
              <a:t>(new </a:t>
            </a:r>
            <a:r>
              <a:rPr kumimoji="0" lang="en-US" altLang="en-US" sz="1000" b="1" i="0" u="none" strike="noStrike" cap="none" normalizeH="0" baseline="0" dirty="0" err="1">
                <a:ln>
                  <a:noFill/>
                </a:ln>
                <a:effectLst/>
                <a:latin typeface="Consolas" panose="020B0609020204030204" pitchFamily="49" charset="0"/>
              </a:rPr>
              <a:t>View.OnClickListener</a:t>
            </a: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@Override</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public void </a:t>
            </a:r>
            <a:r>
              <a:rPr kumimoji="0" lang="en-US" altLang="en-US" sz="1000" b="1" i="0" u="none" strike="noStrike" cap="none" normalizeH="0" baseline="0" dirty="0" err="1">
                <a:ln>
                  <a:noFill/>
                </a:ln>
                <a:effectLst/>
                <a:latin typeface="Consolas" panose="020B0609020204030204" pitchFamily="49" charset="0"/>
              </a:rPr>
              <a:t>onClick</a:t>
            </a:r>
            <a:r>
              <a:rPr kumimoji="0" lang="en-US" altLang="en-US" sz="1000" b="1" i="0" u="none" strike="noStrike" cap="none" normalizeH="0" baseline="0" dirty="0">
                <a:ln>
                  <a:noFill/>
                </a:ln>
                <a:effectLst/>
                <a:latin typeface="Consolas" panose="020B0609020204030204" pitchFamily="49" charset="0"/>
              </a:rPr>
              <a:t>(View view)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FakeDb</a:t>
            </a: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fakeDb</a:t>
            </a:r>
            <a:r>
              <a:rPr kumimoji="0" lang="en-US" altLang="en-US" sz="1000" b="1" i="0" u="none" strike="noStrike" cap="none" normalizeH="0" baseline="0" dirty="0">
                <a:ln>
                  <a:noFill/>
                </a:ln>
                <a:effectLst/>
                <a:latin typeface="Consolas" panose="020B0609020204030204" pitchFamily="49" charset="0"/>
              </a:rPr>
              <a:t>=new </a:t>
            </a:r>
            <a:r>
              <a:rPr kumimoji="0" lang="en-US" altLang="en-US" sz="1000" b="1" i="0" u="none" strike="noStrike" cap="none" normalizeH="0" baseline="0" dirty="0" err="1">
                <a:ln>
                  <a:noFill/>
                </a:ln>
                <a:effectLst/>
                <a:latin typeface="Consolas" panose="020B0609020204030204" pitchFamily="49" charset="0"/>
              </a:rPr>
              <a:t>FakeDb</a:t>
            </a:r>
            <a:r>
              <a:rPr kumimoji="0" lang="en-US" altLang="en-US" sz="1000" b="1" i="0" u="none" strike="noStrike" cap="none" normalizeH="0" baseline="0" dirty="0">
                <a:ln>
                  <a:noFill/>
                </a:ln>
                <a:effectLst/>
                <a:latin typeface="Consolas" panose="020B0609020204030204" pitchFamily="49" charset="0"/>
              </a:rPr>
              <a:t>();</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String username=</a:t>
            </a:r>
            <a:r>
              <a:rPr kumimoji="0" lang="en-US" altLang="en-US" sz="1000" b="1" i="0" u="none" strike="noStrike" cap="none" normalizeH="0" baseline="0" dirty="0" err="1">
                <a:ln>
                  <a:noFill/>
                </a:ln>
                <a:effectLst/>
                <a:latin typeface="Consolas" panose="020B0609020204030204" pitchFamily="49" charset="0"/>
              </a:rPr>
              <a:t>String.</a:t>
            </a:r>
            <a:r>
              <a:rPr kumimoji="0" lang="en-US" altLang="en-US" sz="1000" b="1" i="1" u="none" strike="noStrike" cap="none" normalizeH="0" baseline="0" dirty="0" err="1">
                <a:ln>
                  <a:noFill/>
                </a:ln>
                <a:effectLst/>
                <a:latin typeface="Consolas" panose="020B0609020204030204" pitchFamily="49" charset="0"/>
              </a:rPr>
              <a:t>valueOf</a:t>
            </a:r>
            <a:r>
              <a:rPr kumimoji="0" lang="en-US" altLang="en-US" sz="1000" b="1" i="0" u="none" strike="noStrike" cap="none" normalizeH="0" baseline="0" dirty="0">
                <a:ln>
                  <a:noFill/>
                </a:ln>
                <a:effectLst/>
                <a:latin typeface="Consolas" panose="020B0609020204030204" pitchFamily="49" charset="0"/>
              </a:rPr>
              <a:t>(</a:t>
            </a:r>
            <a:r>
              <a:rPr kumimoji="0" lang="en-US" altLang="en-US" sz="1000" b="1" i="0" u="none" strike="noStrike" cap="none" normalizeH="0" baseline="0" dirty="0" err="1">
                <a:ln>
                  <a:noFill/>
                </a:ln>
                <a:effectLst/>
                <a:latin typeface="Consolas" panose="020B0609020204030204" pitchFamily="49" charset="0"/>
              </a:rPr>
              <a:t>text_user.getText</a:t>
            </a:r>
            <a:r>
              <a:rPr kumimoji="0" lang="en-US" altLang="en-US" sz="1000" b="1" i="0" u="none" strike="noStrike" cap="none" normalizeH="0" baseline="0" dirty="0">
                <a:ln>
                  <a:noFill/>
                </a:ln>
                <a:effectLst/>
                <a:latin typeface="Consolas" panose="020B0609020204030204" pitchFamily="49" charset="0"/>
              </a:rPr>
              <a:t>());</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String password=</a:t>
            </a:r>
            <a:r>
              <a:rPr kumimoji="0" lang="en-US" altLang="en-US" sz="1000" b="1" i="0" u="none" strike="noStrike" cap="none" normalizeH="0" baseline="0" dirty="0" err="1">
                <a:ln>
                  <a:noFill/>
                </a:ln>
                <a:effectLst/>
                <a:latin typeface="Consolas" panose="020B0609020204030204" pitchFamily="49" charset="0"/>
              </a:rPr>
              <a:t>String.</a:t>
            </a:r>
            <a:r>
              <a:rPr kumimoji="0" lang="en-US" altLang="en-US" sz="1000" b="1" i="1" u="none" strike="noStrike" cap="none" normalizeH="0" baseline="0" dirty="0" err="1">
                <a:ln>
                  <a:noFill/>
                </a:ln>
                <a:effectLst/>
                <a:latin typeface="Consolas" panose="020B0609020204030204" pitchFamily="49" charset="0"/>
              </a:rPr>
              <a:t>valueOf</a:t>
            </a:r>
            <a:r>
              <a:rPr kumimoji="0" lang="en-US" altLang="en-US" sz="1000" b="1" i="0" u="none" strike="noStrike" cap="none" normalizeH="0" baseline="0" dirty="0">
                <a:ln>
                  <a:noFill/>
                </a:ln>
                <a:effectLst/>
                <a:latin typeface="Consolas" panose="020B0609020204030204" pitchFamily="49" charset="0"/>
              </a:rPr>
              <a:t>(</a:t>
            </a:r>
            <a:r>
              <a:rPr kumimoji="0" lang="en-US" altLang="en-US" sz="1000" b="1" i="0" u="none" strike="noStrike" cap="none" normalizeH="0" baseline="0" dirty="0" err="1">
                <a:ln>
                  <a:noFill/>
                </a:ln>
                <a:effectLst/>
                <a:latin typeface="Consolas" panose="020B0609020204030204" pitchFamily="49" charset="0"/>
              </a:rPr>
              <a:t>text_password.getText</a:t>
            </a:r>
            <a:r>
              <a:rPr kumimoji="0" lang="en-US" altLang="en-US" sz="1000" b="1" i="0" u="none" strike="noStrike" cap="none" normalizeH="0" baseline="0" dirty="0">
                <a:ln>
                  <a:noFill/>
                </a:ln>
                <a:effectLst/>
                <a:latin typeface="Consolas" panose="020B0609020204030204" pitchFamily="49" charset="0"/>
              </a:rPr>
              <a:t>());</a:t>
            </a:r>
            <a:br>
              <a:rPr kumimoji="0" lang="en-US" altLang="en-US" sz="1000" b="1" i="0" u="none" strike="noStrike" cap="none" normalizeH="0" baseline="0" dirty="0">
                <a:ln>
                  <a:noFill/>
                </a:ln>
                <a:effectLst/>
                <a:latin typeface="Consolas" panose="020B0609020204030204" pitchFamily="49" charset="0"/>
              </a:rPr>
            </a:b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if(</a:t>
            </a:r>
            <a:r>
              <a:rPr kumimoji="0" lang="en-US" altLang="en-US" sz="1000" b="1" i="0" u="none" strike="noStrike" cap="none" normalizeH="0" baseline="0" dirty="0" err="1">
                <a:ln>
                  <a:noFill/>
                </a:ln>
                <a:effectLst/>
                <a:latin typeface="Consolas" panose="020B0609020204030204" pitchFamily="49" charset="0"/>
              </a:rPr>
              <a:t>username.equals</a:t>
            </a:r>
            <a:r>
              <a:rPr kumimoji="0" lang="en-US" altLang="en-US" sz="1000" b="1" i="0" u="none" strike="noStrike" cap="none" normalizeH="0" baseline="0" dirty="0">
                <a:ln>
                  <a:noFill/>
                </a:ln>
                <a:effectLst/>
                <a:latin typeface="Consolas" panose="020B0609020204030204" pitchFamily="49" charset="0"/>
              </a:rPr>
              <a:t>(</a:t>
            </a:r>
            <a:r>
              <a:rPr kumimoji="0" lang="en-US" altLang="en-US" sz="1000" b="1" i="0" u="none" strike="noStrike" cap="none" normalizeH="0" baseline="0" dirty="0" err="1">
                <a:ln>
                  <a:noFill/>
                </a:ln>
                <a:effectLst/>
                <a:latin typeface="Consolas" panose="020B0609020204030204" pitchFamily="49" charset="0"/>
              </a:rPr>
              <a:t>fakeDb.getUsername</a:t>
            </a:r>
            <a:r>
              <a:rPr kumimoji="0" lang="en-US" altLang="en-US" sz="1000" b="1" i="0" u="none" strike="noStrike" cap="none" normalizeH="0" baseline="0" dirty="0">
                <a:ln>
                  <a:noFill/>
                </a:ln>
                <a:effectLst/>
                <a:latin typeface="Consolas" panose="020B0609020204030204" pitchFamily="49" charset="0"/>
              </a:rPr>
              <a:t>()) || </a:t>
            </a:r>
            <a:r>
              <a:rPr kumimoji="0" lang="en-US" altLang="en-US" sz="1000" b="1" i="0" u="none" strike="noStrike" cap="none" normalizeH="0" baseline="0" dirty="0" err="1">
                <a:ln>
                  <a:noFill/>
                </a:ln>
                <a:effectLst/>
                <a:latin typeface="Consolas" panose="020B0609020204030204" pitchFamily="49" charset="0"/>
              </a:rPr>
              <a:t>username.equals</a:t>
            </a:r>
            <a:r>
              <a:rPr kumimoji="0" lang="en-US" altLang="en-US" sz="1000" b="1" i="0" u="none" strike="noStrike" cap="none" normalizeH="0" baseline="0" dirty="0">
                <a:ln>
                  <a:noFill/>
                </a:ln>
                <a:effectLst/>
                <a:latin typeface="Consolas" panose="020B0609020204030204" pitchFamily="49" charset="0"/>
              </a:rPr>
              <a:t>(</a:t>
            </a:r>
            <a:r>
              <a:rPr kumimoji="0" lang="en-US" altLang="en-US" sz="1000" b="1" i="0" u="none" strike="noStrike" cap="none" normalizeH="0" baseline="0" dirty="0" err="1">
                <a:ln>
                  <a:noFill/>
                </a:ln>
                <a:effectLst/>
                <a:latin typeface="Consolas" panose="020B0609020204030204" pitchFamily="49" charset="0"/>
              </a:rPr>
              <a:t>fakeDb.getEmail</a:t>
            </a:r>
            <a:r>
              <a:rPr kumimoji="0" lang="en-US" altLang="en-US" sz="1000" b="1" i="0" u="none" strike="noStrike" cap="none" normalizeH="0" baseline="0" dirty="0">
                <a:ln>
                  <a:noFill/>
                </a:ln>
                <a:effectLst/>
                <a:latin typeface="Consolas" panose="020B0609020204030204" pitchFamily="49" charset="0"/>
              </a:rPr>
              <a:t>())  &amp;&amp; </a:t>
            </a:r>
            <a:r>
              <a:rPr kumimoji="0" lang="en-US" altLang="en-US" sz="1000" b="1" i="0" u="none" strike="noStrike" cap="none" normalizeH="0" baseline="0" dirty="0" err="1">
                <a:ln>
                  <a:noFill/>
                </a:ln>
                <a:effectLst/>
                <a:latin typeface="Consolas" panose="020B0609020204030204" pitchFamily="49" charset="0"/>
              </a:rPr>
              <a:t>password.equals</a:t>
            </a:r>
            <a:r>
              <a:rPr kumimoji="0" lang="en-US" altLang="en-US" sz="1000" b="1" i="0" u="none" strike="noStrike" cap="none" normalizeH="0" baseline="0" dirty="0">
                <a:ln>
                  <a:noFill/>
                </a:ln>
                <a:effectLst/>
                <a:latin typeface="Consolas" panose="020B0609020204030204" pitchFamily="49" charset="0"/>
              </a:rPr>
              <a:t>(</a:t>
            </a:r>
            <a:r>
              <a:rPr kumimoji="0" lang="en-US" altLang="en-US" sz="1000" b="1" i="0" u="none" strike="noStrike" cap="none" normalizeH="0" baseline="0" dirty="0" err="1">
                <a:ln>
                  <a:noFill/>
                </a:ln>
                <a:effectLst/>
                <a:latin typeface="Consolas" panose="020B0609020204030204" pitchFamily="49" charset="0"/>
              </a:rPr>
              <a:t>fakeDb.getPassword</a:t>
            </a: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Intent </a:t>
            </a:r>
            <a:r>
              <a:rPr kumimoji="0" lang="en-US" altLang="en-US" sz="1000" b="1" i="0" u="none" strike="noStrike" cap="none" normalizeH="0" baseline="0" dirty="0" err="1">
                <a:ln>
                  <a:noFill/>
                </a:ln>
                <a:effectLst/>
                <a:latin typeface="Consolas" panose="020B0609020204030204" pitchFamily="49" charset="0"/>
              </a:rPr>
              <a:t>intent</a:t>
            </a:r>
            <a:r>
              <a:rPr kumimoji="0" lang="en-US" altLang="en-US" sz="1000" b="1" i="0" u="none" strike="noStrike" cap="none" normalizeH="0" baseline="0" dirty="0">
                <a:ln>
                  <a:noFill/>
                </a:ln>
                <a:effectLst/>
                <a:latin typeface="Consolas" panose="020B0609020204030204" pitchFamily="49" charset="0"/>
              </a:rPr>
              <a:t> = new Intent(</a:t>
            </a:r>
            <a:r>
              <a:rPr kumimoji="0" lang="en-US" altLang="en-US" sz="1000" b="1" i="0" u="none" strike="noStrike" cap="none" normalizeH="0" baseline="0" dirty="0" err="1">
                <a:ln>
                  <a:noFill/>
                </a:ln>
                <a:effectLst/>
                <a:latin typeface="Consolas" panose="020B0609020204030204" pitchFamily="49" charset="0"/>
              </a:rPr>
              <a:t>LoginActivity.this</a:t>
            </a: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HomeActivity.class</a:t>
            </a:r>
            <a:r>
              <a:rPr kumimoji="0" lang="en-US" altLang="en-US" sz="1000" b="1" i="0" u="none" strike="noStrike" cap="none" normalizeH="0" baseline="0" dirty="0">
                <a:ln>
                  <a:noFill/>
                </a:ln>
                <a:effectLst/>
                <a:latin typeface="Consolas" panose="020B0609020204030204" pitchFamily="49" charset="0"/>
              </a:rPr>
              <a:t>);</a:t>
            </a:r>
            <a:br>
              <a:rPr kumimoji="0" lang="en-US" altLang="en-US" sz="1000" b="1" i="0" u="none" strike="noStrike" cap="none" normalizeH="0" baseline="0" dirty="0">
                <a:ln>
                  <a:noFill/>
                </a:ln>
                <a:effectLst/>
                <a:latin typeface="Consolas" panose="020B0609020204030204" pitchFamily="49" charset="0"/>
              </a:rPr>
            </a:b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intent.putExtra</a:t>
            </a:r>
            <a:r>
              <a:rPr kumimoji="0" lang="en-US" altLang="en-US" sz="1000" b="1" i="0" u="none" strike="noStrike" cap="none" normalizeH="0" baseline="0" dirty="0">
                <a:ln>
                  <a:noFill/>
                </a:ln>
                <a:effectLst/>
                <a:latin typeface="Consolas" panose="020B0609020204030204" pitchFamily="49" charset="0"/>
              </a:rPr>
              <a:t>("username", </a:t>
            </a:r>
            <a:r>
              <a:rPr kumimoji="0" lang="en-US" altLang="en-US" sz="1000" b="1" i="0" u="none" strike="noStrike" cap="none" normalizeH="0" baseline="0" dirty="0" err="1">
                <a:ln>
                  <a:noFill/>
                </a:ln>
                <a:effectLst/>
                <a:latin typeface="Consolas" panose="020B0609020204030204" pitchFamily="49" charset="0"/>
              </a:rPr>
              <a:t>fakeDb.getUsername</a:t>
            </a:r>
            <a:r>
              <a:rPr kumimoji="0" lang="en-US" altLang="en-US" sz="1000" b="1" i="0" u="none" strike="noStrike" cap="none" normalizeH="0" baseline="0" dirty="0">
                <a:ln>
                  <a:noFill/>
                </a:ln>
                <a:effectLst/>
                <a:latin typeface="Consolas" panose="020B0609020204030204" pitchFamily="49" charset="0"/>
              </a:rPr>
              <a:t>());</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startActivity</a:t>
            </a:r>
            <a:r>
              <a:rPr kumimoji="0" lang="en-US" altLang="en-US" sz="1000" b="1" i="0" u="none" strike="noStrike" cap="none" normalizeH="0" baseline="0" dirty="0">
                <a:ln>
                  <a:noFill/>
                </a:ln>
                <a:effectLst/>
                <a:latin typeface="Consolas" panose="020B0609020204030204" pitchFamily="49" charset="0"/>
              </a:rPr>
              <a:t>(intent);</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endParaRPr kumimoji="0" lang="en-US" altLang="en-US" sz="1800" b="1"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624759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CBCEB8-8537-B5D9-3D1A-521041484427}"/>
              </a:ext>
            </a:extLst>
          </p:cNvPr>
          <p:cNvSpPr>
            <a:spLocks noGrp="1"/>
          </p:cNvSpPr>
          <p:nvPr>
            <p:ph type="title"/>
          </p:nvPr>
        </p:nvSpPr>
        <p:spPr/>
        <p:txBody>
          <a:bodyPr>
            <a:normAutofit/>
          </a:bodyPr>
          <a:lstStyle/>
          <a:p>
            <a:r>
              <a:rPr lang="en-US" dirty="0"/>
              <a:t>Implementation</a:t>
            </a:r>
          </a:p>
        </p:txBody>
      </p:sp>
      <p:sp>
        <p:nvSpPr>
          <p:cNvPr id="23" name="Rectangle 2">
            <a:extLst>
              <a:ext uri="{FF2B5EF4-FFF2-40B4-BE49-F238E27FC236}">
                <a16:creationId xmlns:a16="http://schemas.microsoft.com/office/drawing/2014/main" id="{FE7A6FE4-8A37-6C4A-6BD6-1B6279C3440E}"/>
              </a:ext>
            </a:extLst>
          </p:cNvPr>
          <p:cNvSpPr>
            <a:spLocks noGrp="1" noChangeArrowheads="1"/>
          </p:cNvSpPr>
          <p:nvPr>
            <p:ph idx="1"/>
          </p:nvPr>
        </p:nvSpPr>
        <p:spPr bwMode="auto">
          <a:xfrm>
            <a:off x="1191491" y="1821881"/>
            <a:ext cx="9809018" cy="447814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effectLst/>
                <a:latin typeface="Consolas" panose="020B0609020204030204" pitchFamily="49" charset="0"/>
              </a:rPr>
              <a:t>public class </a:t>
            </a:r>
            <a:r>
              <a:rPr kumimoji="0" lang="en-US" altLang="en-US" sz="1900" b="0" i="0" u="none" strike="noStrike" cap="none" normalizeH="0" baseline="0" dirty="0" err="1">
                <a:ln>
                  <a:noFill/>
                </a:ln>
                <a:effectLst/>
                <a:latin typeface="Consolas" panose="020B0609020204030204" pitchFamily="49" charset="0"/>
              </a:rPr>
              <a:t>HomeActivity</a:t>
            </a:r>
            <a:r>
              <a:rPr kumimoji="0" lang="en-US" altLang="en-US" sz="1900" b="0" i="0" u="none" strike="noStrike" cap="none" normalizeH="0" baseline="0" dirty="0">
                <a:ln>
                  <a:noFill/>
                </a:ln>
                <a:effectLst/>
                <a:latin typeface="Consolas" panose="020B0609020204030204" pitchFamily="49" charset="0"/>
              </a:rPr>
              <a:t> extends </a:t>
            </a:r>
            <a:r>
              <a:rPr kumimoji="0" lang="en-US" altLang="en-US" sz="1900" b="0" i="0" u="none" strike="noStrike" cap="none" normalizeH="0" baseline="0" dirty="0" err="1">
                <a:ln>
                  <a:noFill/>
                </a:ln>
                <a:effectLst/>
                <a:latin typeface="Consolas" panose="020B0609020204030204" pitchFamily="49" charset="0"/>
              </a:rPr>
              <a:t>AppCompatActivity</a:t>
            </a:r>
            <a:r>
              <a:rPr kumimoji="0" lang="en-US" altLang="en-US" sz="1900" b="0" i="0" u="none" strike="noStrike" cap="none" normalizeH="0" baseline="0" dirty="0">
                <a:ln>
                  <a:noFill/>
                </a:ln>
                <a:effectLst/>
                <a:latin typeface="Consolas" panose="020B0609020204030204" pitchFamily="49" charset="0"/>
              </a:rPr>
              <a:t> {</a:t>
            </a:r>
            <a:br>
              <a:rPr kumimoji="0" lang="en-US" altLang="en-US" sz="1900" b="0" i="0" u="none" strike="noStrike" cap="none" normalizeH="0" baseline="0" dirty="0">
                <a:ln>
                  <a:noFill/>
                </a:ln>
                <a:effectLst/>
                <a:latin typeface="Consolas" panose="020B0609020204030204" pitchFamily="49" charset="0"/>
              </a:rPr>
            </a:br>
            <a:br>
              <a:rPr kumimoji="0" lang="en-US" altLang="en-US" sz="1900" b="0" i="0" u="none" strike="noStrike" cap="none" normalizeH="0" baseline="0" dirty="0">
                <a:ln>
                  <a:noFill/>
                </a:ln>
                <a:effectLst/>
                <a:latin typeface="Consolas" panose="020B0609020204030204" pitchFamily="49" charset="0"/>
              </a:rPr>
            </a:br>
            <a:r>
              <a:rPr kumimoji="0" lang="en-US" altLang="en-US" sz="1900" b="1" i="0" u="none" strike="noStrike" cap="none" normalizeH="0" baseline="0" dirty="0">
                <a:ln>
                  <a:noFill/>
                </a:ln>
                <a:solidFill>
                  <a:srgbClr val="FFFF00"/>
                </a:solidFill>
                <a:effectLst/>
                <a:latin typeface="Consolas" panose="020B0609020204030204" pitchFamily="49" charset="0"/>
              </a:rPr>
              <a:t>    </a:t>
            </a:r>
            <a:r>
              <a:rPr kumimoji="0" lang="en-US" altLang="en-US" sz="1900" b="1" i="0" u="none" strike="noStrike" cap="none" normalizeH="0" baseline="0" dirty="0">
                <a:ln>
                  <a:noFill/>
                </a:ln>
                <a:solidFill>
                  <a:srgbClr val="FFC000"/>
                </a:solidFill>
                <a:effectLst/>
                <a:latin typeface="Consolas" panose="020B0609020204030204" pitchFamily="49" charset="0"/>
              </a:rPr>
              <a:t>@Override</a:t>
            </a:r>
            <a:br>
              <a:rPr kumimoji="0" lang="en-US" altLang="en-US" sz="1900" b="1" i="0" u="none" strike="noStrike" cap="none" normalizeH="0" baseline="0" dirty="0">
                <a:ln>
                  <a:noFill/>
                </a:ln>
                <a:solidFill>
                  <a:srgbClr val="FFFF00"/>
                </a:solidFill>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protected void onCreate(Bundle </a:t>
            </a:r>
            <a:r>
              <a:rPr kumimoji="0" lang="en-US" altLang="en-US" sz="1900" b="0" i="0" u="none" strike="noStrike" cap="none" normalizeH="0" baseline="0" dirty="0" err="1">
                <a:ln>
                  <a:noFill/>
                </a:ln>
                <a:effectLst/>
                <a:latin typeface="Consolas" panose="020B0609020204030204" pitchFamily="49" charset="0"/>
              </a:rPr>
              <a:t>savedInstanceState</a:t>
            </a:r>
            <a:r>
              <a:rPr kumimoji="0" lang="en-US" altLang="en-US" sz="1900" b="0" i="0" u="none" strike="noStrike" cap="none" normalizeH="0" baseline="0" dirty="0">
                <a:ln>
                  <a:noFill/>
                </a:ln>
                <a:effectLst/>
                <a:latin typeface="Consolas" panose="020B0609020204030204" pitchFamily="49" charset="0"/>
              </a:rPr>
              <a:t>) {</a:t>
            </a: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a:t>
            </a:r>
            <a:r>
              <a:rPr kumimoji="0" lang="en-US" altLang="en-US" sz="1900" b="0" i="0" u="none" strike="noStrike" cap="none" normalizeH="0" baseline="0" dirty="0" err="1">
                <a:ln>
                  <a:noFill/>
                </a:ln>
                <a:effectLst/>
                <a:latin typeface="Consolas" panose="020B0609020204030204" pitchFamily="49" charset="0"/>
              </a:rPr>
              <a:t>super.onCreate</a:t>
            </a:r>
            <a:r>
              <a:rPr kumimoji="0" lang="en-US" altLang="en-US" sz="1900" b="0" i="0" u="none" strike="noStrike" cap="none" normalizeH="0" baseline="0" dirty="0">
                <a:ln>
                  <a:noFill/>
                </a:ln>
                <a:effectLst/>
                <a:latin typeface="Consolas" panose="020B0609020204030204" pitchFamily="49" charset="0"/>
              </a:rPr>
              <a:t>(</a:t>
            </a:r>
            <a:r>
              <a:rPr kumimoji="0" lang="en-US" altLang="en-US" sz="1900" b="0" i="0" u="none" strike="noStrike" cap="none" normalizeH="0" baseline="0" dirty="0" err="1">
                <a:ln>
                  <a:noFill/>
                </a:ln>
                <a:effectLst/>
                <a:latin typeface="Consolas" panose="020B0609020204030204" pitchFamily="49" charset="0"/>
              </a:rPr>
              <a:t>savedInstanceState</a:t>
            </a:r>
            <a:r>
              <a:rPr kumimoji="0" lang="en-US" altLang="en-US" sz="1900" b="0" i="0" u="none" strike="noStrike" cap="none" normalizeH="0" baseline="0" dirty="0">
                <a:ln>
                  <a:noFill/>
                </a:ln>
                <a:effectLst/>
                <a:latin typeface="Consolas" panose="020B0609020204030204" pitchFamily="49" charset="0"/>
              </a:rPr>
              <a:t>);</a:t>
            </a: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a:t>
            </a:r>
            <a:r>
              <a:rPr kumimoji="0" lang="en-US" altLang="en-US" sz="1900" b="0" i="0" u="none" strike="noStrike" cap="none" normalizeH="0" baseline="0" dirty="0" err="1">
                <a:ln>
                  <a:noFill/>
                </a:ln>
                <a:effectLst/>
                <a:latin typeface="Consolas" panose="020B0609020204030204" pitchFamily="49" charset="0"/>
              </a:rPr>
              <a:t>setContentView</a:t>
            </a:r>
            <a:r>
              <a:rPr kumimoji="0" lang="en-US" altLang="en-US" sz="1900" b="0" i="0" u="none" strike="noStrike" cap="none" normalizeH="0" baseline="0" dirty="0">
                <a:ln>
                  <a:noFill/>
                </a:ln>
                <a:effectLst/>
                <a:latin typeface="Consolas" panose="020B0609020204030204" pitchFamily="49" charset="0"/>
              </a:rPr>
              <a:t>(</a:t>
            </a:r>
            <a:r>
              <a:rPr kumimoji="0" lang="en-US" altLang="en-US" sz="1900" b="0" i="0" u="none" strike="noStrike" cap="none" normalizeH="0" baseline="0" dirty="0" err="1">
                <a:ln>
                  <a:noFill/>
                </a:ln>
                <a:effectLst/>
                <a:latin typeface="Consolas" panose="020B0609020204030204" pitchFamily="49" charset="0"/>
              </a:rPr>
              <a:t>R.layout.</a:t>
            </a:r>
            <a:r>
              <a:rPr kumimoji="0" lang="en-US" altLang="en-US" sz="1900" b="0" i="1" u="none" strike="noStrike" cap="none" normalizeH="0" baseline="0" dirty="0" err="1">
                <a:ln>
                  <a:noFill/>
                </a:ln>
                <a:effectLst/>
                <a:latin typeface="Consolas" panose="020B0609020204030204" pitchFamily="49" charset="0"/>
              </a:rPr>
              <a:t>activity_home</a:t>
            </a:r>
            <a:r>
              <a:rPr kumimoji="0" lang="en-US" altLang="en-US" sz="1900" b="0" i="0" u="none" strike="noStrike" cap="none" normalizeH="0" baseline="0" dirty="0">
                <a:ln>
                  <a:noFill/>
                </a:ln>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900" dirty="0">
                <a:latin typeface="Consolas" panose="020B0609020204030204" pitchFamily="49" charset="0"/>
              </a:rPr>
              <a:t>	</a:t>
            </a:r>
            <a:r>
              <a:rPr lang="en-US" altLang="en-US" sz="1900" i="1" dirty="0">
                <a:latin typeface="Consolas" panose="020B0609020204030204" pitchFamily="49" charset="0"/>
              </a:rPr>
              <a:t>//initialize intent from </a:t>
            </a:r>
            <a:r>
              <a:rPr lang="en-US" altLang="en-US" sz="1900" i="1" dirty="0" err="1">
                <a:latin typeface="Consolas" panose="020B0609020204030204" pitchFamily="49" charset="0"/>
              </a:rPr>
              <a:t>LoginActivity</a:t>
            </a: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Intent intent=</a:t>
            </a:r>
            <a:r>
              <a:rPr kumimoji="0" lang="en-US" altLang="en-US" sz="1900" b="0" i="0" u="none" strike="noStrike" cap="none" normalizeH="0" baseline="0" dirty="0" err="1">
                <a:ln>
                  <a:noFill/>
                </a:ln>
                <a:effectLst/>
                <a:latin typeface="Consolas" panose="020B0609020204030204" pitchFamily="49" charset="0"/>
              </a:rPr>
              <a:t>getIntent</a:t>
            </a:r>
            <a:r>
              <a:rPr kumimoji="0" lang="en-US" altLang="en-US" sz="1900" b="0" i="0" u="none" strike="noStrike" cap="none" normalizeH="0" baseline="0" dirty="0">
                <a:ln>
                  <a:noFill/>
                </a:ln>
                <a:effectLst/>
                <a:latin typeface="Consolas" panose="020B0609020204030204" pitchFamily="49" charset="0"/>
              </a:rPr>
              <a:t>();</a:t>
            </a: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a:t>
            </a:r>
            <a:r>
              <a:rPr kumimoji="0" lang="en-US" altLang="en-US" sz="1900" b="0" i="1" u="none" strike="noStrike" cap="none" normalizeH="0" baseline="0" dirty="0">
                <a:ln>
                  <a:noFill/>
                </a:ln>
                <a:effectLst/>
                <a:latin typeface="Consolas" panose="020B0609020204030204" pitchFamily="49" charset="0"/>
              </a:rPr>
              <a:t>//recover string from intent</a:t>
            </a: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String content=</a:t>
            </a:r>
            <a:r>
              <a:rPr kumimoji="0" lang="en-US" altLang="en-US" sz="1900" b="0" i="0" u="none" strike="noStrike" cap="none" normalizeH="0" baseline="0" dirty="0" err="1">
                <a:ln>
                  <a:noFill/>
                </a:ln>
                <a:effectLst/>
                <a:latin typeface="Consolas" panose="020B0609020204030204" pitchFamily="49" charset="0"/>
              </a:rPr>
              <a:t>intent.getStringExtra</a:t>
            </a:r>
            <a:r>
              <a:rPr kumimoji="0" lang="en-US" altLang="en-US" sz="1900" b="0" i="0" u="none" strike="noStrike" cap="none" normalizeH="0" baseline="0" dirty="0">
                <a:ln>
                  <a:noFill/>
                </a:ln>
                <a:effectLst/>
                <a:latin typeface="Consolas" panose="020B0609020204030204" pitchFamily="49" charset="0"/>
              </a:rPr>
              <a:t>("username");</a:t>
            </a: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a:t>
            </a:r>
            <a:r>
              <a:rPr kumimoji="0" lang="en-US" altLang="en-US" sz="1900" b="0" i="0" u="none" strike="noStrike" cap="none" normalizeH="0" baseline="0" dirty="0" err="1">
                <a:ln>
                  <a:noFill/>
                </a:ln>
                <a:effectLst/>
                <a:latin typeface="Consolas" panose="020B0609020204030204" pitchFamily="49" charset="0"/>
              </a:rPr>
              <a:t>TextView</a:t>
            </a:r>
            <a:r>
              <a:rPr kumimoji="0" lang="en-US" altLang="en-US" sz="1900" b="0" i="0" u="none" strike="noStrike" cap="none" normalizeH="0" baseline="0" dirty="0">
                <a:ln>
                  <a:noFill/>
                </a:ln>
                <a:effectLst/>
                <a:latin typeface="Consolas" panose="020B0609020204030204" pitchFamily="49" charset="0"/>
              </a:rPr>
              <a:t> name=findViewById(R.id.</a:t>
            </a:r>
            <a:r>
              <a:rPr kumimoji="0" lang="en-US" altLang="en-US" sz="1900" b="0" i="1" u="none" strike="noStrike" cap="none" normalizeH="0" baseline="0" dirty="0">
                <a:ln>
                  <a:noFill/>
                </a:ln>
                <a:effectLst/>
                <a:latin typeface="Consolas" panose="020B0609020204030204" pitchFamily="49" charset="0"/>
              </a:rPr>
              <a:t>name</a:t>
            </a:r>
            <a:r>
              <a:rPr kumimoji="0" lang="en-US" altLang="en-US" sz="1900" b="0" i="0" u="none" strike="noStrike" cap="none" normalizeH="0" baseline="0" dirty="0">
                <a:ln>
                  <a:noFill/>
                </a:ln>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900" dirty="0">
                <a:latin typeface="Consolas" panose="020B0609020204030204" pitchFamily="49" charset="0"/>
              </a:rPr>
              <a:t>	</a:t>
            </a:r>
            <a:r>
              <a:rPr lang="en-US" altLang="en-US" sz="1900" i="1" dirty="0">
                <a:latin typeface="Consolas" panose="020B0609020204030204" pitchFamily="49" charset="0"/>
              </a:rPr>
              <a:t>//to show username on screen</a:t>
            </a: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a:t>
            </a:r>
            <a:r>
              <a:rPr kumimoji="0" lang="en-US" altLang="en-US" sz="1900" b="0" i="0" u="none" strike="noStrike" cap="none" normalizeH="0" baseline="0" dirty="0" err="1">
                <a:ln>
                  <a:noFill/>
                </a:ln>
                <a:effectLst/>
                <a:latin typeface="Consolas" panose="020B0609020204030204" pitchFamily="49" charset="0"/>
              </a:rPr>
              <a:t>name.setText</a:t>
            </a:r>
            <a:r>
              <a:rPr kumimoji="0" lang="en-US" altLang="en-US" sz="1900" b="0" i="0" u="none" strike="noStrike" cap="none" normalizeH="0" baseline="0" dirty="0">
                <a:ln>
                  <a:noFill/>
                </a:ln>
                <a:effectLst/>
                <a:latin typeface="Consolas" panose="020B0609020204030204" pitchFamily="49" charset="0"/>
              </a:rPr>
              <a:t>(content);</a:t>
            </a:r>
            <a:br>
              <a:rPr kumimoji="0" lang="en-US" altLang="en-US" sz="1900" b="0" i="0" u="none" strike="noStrike" cap="none" normalizeH="0" baseline="0" dirty="0">
                <a:ln>
                  <a:noFill/>
                </a:ln>
                <a:effectLst/>
                <a:latin typeface="Consolas" panose="020B0609020204030204" pitchFamily="49" charset="0"/>
              </a:rPr>
            </a:b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a:t>
            </a:r>
          </a:p>
        </p:txBody>
      </p:sp>
    </p:spTree>
    <p:extLst>
      <p:ext uri="{BB962C8B-B14F-4D97-AF65-F5344CB8AC3E}">
        <p14:creationId xmlns:p14="http://schemas.microsoft.com/office/powerpoint/2010/main" val="6561479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860C4D-FEFB-006E-205F-6A77651BA41B}"/>
              </a:ext>
            </a:extLst>
          </p:cNvPr>
          <p:cNvSpPr>
            <a:spLocks noGrp="1"/>
          </p:cNvSpPr>
          <p:nvPr>
            <p:ph type="title"/>
          </p:nvPr>
        </p:nvSpPr>
        <p:spPr/>
        <p:txBody>
          <a:bodyPr/>
          <a:lstStyle/>
          <a:p>
            <a:r>
              <a:rPr lang="en-US" dirty="0"/>
              <a:t>Implicit Intent</a:t>
            </a:r>
          </a:p>
        </p:txBody>
      </p:sp>
      <p:sp>
        <p:nvSpPr>
          <p:cNvPr id="3" name="Segnaposto contenuto 2">
            <a:extLst>
              <a:ext uri="{FF2B5EF4-FFF2-40B4-BE49-F238E27FC236}">
                <a16:creationId xmlns:a16="http://schemas.microsoft.com/office/drawing/2014/main" id="{033A23CD-52A9-998B-7E9E-F52D5923FD3E}"/>
              </a:ext>
            </a:extLst>
          </p:cNvPr>
          <p:cNvSpPr>
            <a:spLocks noGrp="1"/>
          </p:cNvSpPr>
          <p:nvPr>
            <p:ph idx="1"/>
          </p:nvPr>
        </p:nvSpPr>
        <p:spPr>
          <a:xfrm>
            <a:off x="609600" y="1600201"/>
            <a:ext cx="10972800" cy="1890604"/>
          </a:xfrm>
        </p:spPr>
        <p:txBody>
          <a:bodyPr>
            <a:normAutofit lnSpcReduction="10000"/>
          </a:bodyPr>
          <a:lstStyle/>
          <a:p>
            <a:pPr marL="0" indent="0" rtl="0">
              <a:spcBef>
                <a:spcPts val="0"/>
              </a:spcBef>
              <a:spcAft>
                <a:spcPts val="0"/>
              </a:spcAft>
              <a:buNone/>
            </a:pPr>
            <a:r>
              <a:rPr lang="en-US" sz="3100" i="0" u="none" strike="noStrike" dirty="0">
                <a:solidFill>
                  <a:srgbClr val="000000"/>
                </a:solidFill>
                <a:effectLst/>
              </a:rPr>
              <a:t>Tell what action you want to perform without caring about who can perform it .</a:t>
            </a:r>
            <a:r>
              <a:rPr lang="en-US" sz="3100" dirty="0"/>
              <a:t>When we don’t declare which, specific component must be activated, but only what action must be carried out we use implicit intent . </a:t>
            </a:r>
          </a:p>
          <a:p>
            <a:endParaRPr lang="en-US" dirty="0"/>
          </a:p>
        </p:txBody>
      </p:sp>
      <p:pic>
        <p:nvPicPr>
          <p:cNvPr id="5" name="Immagine 4">
            <a:extLst>
              <a:ext uri="{FF2B5EF4-FFF2-40B4-BE49-F238E27FC236}">
                <a16:creationId xmlns:a16="http://schemas.microsoft.com/office/drawing/2014/main" id="{B317B7C8-C320-4B40-DB5B-C851D4812A1E}"/>
              </a:ext>
            </a:extLst>
          </p:cNvPr>
          <p:cNvPicPr>
            <a:picLocks noChangeAspect="1"/>
          </p:cNvPicPr>
          <p:nvPr/>
        </p:nvPicPr>
        <p:blipFill rotWithShape="1">
          <a:blip r:embed="rId2">
            <a:extLst>
              <a:ext uri="{28A0092B-C50C-407E-A947-70E740481C1C}">
                <a14:useLocalDpi xmlns:a14="http://schemas.microsoft.com/office/drawing/2010/main" val="0"/>
              </a:ext>
            </a:extLst>
          </a:blip>
          <a:srcRect l="7954" r="7596"/>
          <a:stretch/>
        </p:blipFill>
        <p:spPr>
          <a:xfrm>
            <a:off x="7617161" y="3673368"/>
            <a:ext cx="3131084" cy="2667471"/>
          </a:xfrm>
          <a:prstGeom prst="rect">
            <a:avLst/>
          </a:prstGeom>
          <a:ln>
            <a:solidFill>
              <a:schemeClr val="tx1"/>
            </a:solidFill>
          </a:ln>
        </p:spPr>
      </p:pic>
      <p:pic>
        <p:nvPicPr>
          <p:cNvPr id="6" name="Immagine 5">
            <a:extLst>
              <a:ext uri="{FF2B5EF4-FFF2-40B4-BE49-F238E27FC236}">
                <a16:creationId xmlns:a16="http://schemas.microsoft.com/office/drawing/2014/main" id="{6D3683E7-A3AB-6345-CBEF-DDEDE5AE61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3755" y="3852472"/>
            <a:ext cx="4347324" cy="2488367"/>
          </a:xfrm>
          <a:prstGeom prst="rect">
            <a:avLst/>
          </a:prstGeom>
        </p:spPr>
      </p:pic>
      <p:sp>
        <p:nvSpPr>
          <p:cNvPr id="7" name="Freccia a destra 6">
            <a:extLst>
              <a:ext uri="{FF2B5EF4-FFF2-40B4-BE49-F238E27FC236}">
                <a16:creationId xmlns:a16="http://schemas.microsoft.com/office/drawing/2014/main" id="{57286818-8EEB-3DAD-444C-7364EA8B857E}"/>
              </a:ext>
            </a:extLst>
          </p:cNvPr>
          <p:cNvSpPr/>
          <p:nvPr/>
        </p:nvSpPr>
        <p:spPr>
          <a:xfrm>
            <a:off x="5261549" y="4392118"/>
            <a:ext cx="1341742" cy="865681"/>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6">
                  <a:lumMod val="75000"/>
                </a:schemeClr>
              </a:solidFill>
            </a:endParaRPr>
          </a:p>
        </p:txBody>
      </p:sp>
    </p:spTree>
    <p:extLst>
      <p:ext uri="{BB962C8B-B14F-4D97-AF65-F5344CB8AC3E}">
        <p14:creationId xmlns:p14="http://schemas.microsoft.com/office/powerpoint/2010/main" val="4231389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73B0E4-22AA-3DC1-BCC6-C6CA5A88F5BC}"/>
              </a:ext>
            </a:extLst>
          </p:cNvPr>
          <p:cNvSpPr>
            <a:spLocks noGrp="1"/>
          </p:cNvSpPr>
          <p:nvPr>
            <p:ph type="title"/>
          </p:nvPr>
        </p:nvSpPr>
        <p:spPr/>
        <p:txBody>
          <a:bodyPr/>
          <a:lstStyle/>
          <a:p>
            <a:r>
              <a:rPr lang="en-US" dirty="0"/>
              <a:t>Intent Structure</a:t>
            </a:r>
          </a:p>
        </p:txBody>
      </p:sp>
      <p:sp>
        <p:nvSpPr>
          <p:cNvPr id="3" name="Segnaposto contenuto 2">
            <a:extLst>
              <a:ext uri="{FF2B5EF4-FFF2-40B4-BE49-F238E27FC236}">
                <a16:creationId xmlns:a16="http://schemas.microsoft.com/office/drawing/2014/main" id="{5E2B4329-E1FF-4D92-4D37-18D4B65F2769}"/>
              </a:ext>
            </a:extLst>
          </p:cNvPr>
          <p:cNvSpPr>
            <a:spLocks noGrp="1"/>
          </p:cNvSpPr>
          <p:nvPr>
            <p:ph idx="1"/>
          </p:nvPr>
        </p:nvSpPr>
        <p:spPr/>
        <p:txBody>
          <a:bodyPr>
            <a:normAutofit fontScale="85000" lnSpcReduction="20000"/>
          </a:bodyPr>
          <a:lstStyle/>
          <a:p>
            <a:pPr marL="0" indent="0">
              <a:buNone/>
            </a:pPr>
            <a:r>
              <a:rPr lang="en-US" sz="2800" dirty="0"/>
              <a:t>Both type of intent  are composed by:</a:t>
            </a:r>
          </a:p>
          <a:p>
            <a:pPr marL="0" indent="0">
              <a:buNone/>
            </a:pPr>
            <a:endParaRPr lang="en-US" dirty="0"/>
          </a:p>
          <a:p>
            <a:pPr>
              <a:buFont typeface="Wingdings" panose="05000000000000000000" pitchFamily="2" charset="2"/>
              <a:buChar char="Ø"/>
            </a:pPr>
            <a:r>
              <a:rPr lang="en-US" sz="2400" b="1" dirty="0">
                <a:solidFill>
                  <a:schemeClr val="accent6">
                    <a:lumMod val="75000"/>
                  </a:schemeClr>
                </a:solidFill>
                <a:latin typeface="+mj-lt"/>
                <a:cs typeface="Arial" panose="020B0604020202020204" pitchFamily="34" charset="0"/>
              </a:rPr>
              <a:t>A</a:t>
            </a:r>
            <a:r>
              <a:rPr lang="en-US" sz="2400" b="1" i="0" u="none" strike="noStrike" dirty="0">
                <a:solidFill>
                  <a:schemeClr val="accent6">
                    <a:lumMod val="75000"/>
                  </a:schemeClr>
                </a:solidFill>
                <a:effectLst/>
                <a:latin typeface="+mj-lt"/>
                <a:cs typeface="Arial" panose="020B0604020202020204" pitchFamily="34" charset="0"/>
              </a:rPr>
              <a:t>ction</a:t>
            </a:r>
            <a:r>
              <a:rPr lang="en-US" sz="2400" b="0" i="0" u="none" strike="noStrike" dirty="0">
                <a:solidFill>
                  <a:srgbClr val="000000"/>
                </a:solidFill>
                <a:effectLst/>
                <a:latin typeface="+mj-lt"/>
                <a:cs typeface="Arial" panose="020B0604020202020204" pitchFamily="34" charset="0"/>
              </a:rPr>
              <a:t>: define what we want to do: </a:t>
            </a:r>
            <a:endParaRPr lang="en-US" sz="2400" b="1" dirty="0"/>
          </a:p>
          <a:p>
            <a:pPr lvl="1">
              <a:buFont typeface="Arial" panose="020B0604020202020204" pitchFamily="34" charset="0"/>
              <a:buChar char="•"/>
            </a:pPr>
            <a:r>
              <a:rPr lang="en-US" sz="2400" b="1" dirty="0" err="1"/>
              <a:t>Intent.ACTION_VIEW</a:t>
            </a:r>
            <a:r>
              <a:rPr lang="en-US" sz="2400" b="1" dirty="0"/>
              <a:t>: </a:t>
            </a:r>
            <a:r>
              <a:rPr lang="en-US" sz="2400" dirty="0"/>
              <a:t>to view Internal or External Device Data</a:t>
            </a:r>
          </a:p>
          <a:p>
            <a:pPr lvl="1">
              <a:buFont typeface="Arial" panose="020B0604020202020204" pitchFamily="34" charset="0"/>
              <a:buChar char="•"/>
            </a:pPr>
            <a:r>
              <a:rPr lang="en-US" sz="2400" b="1" dirty="0" err="1"/>
              <a:t>Intent.ACTION_CALL</a:t>
            </a:r>
            <a:r>
              <a:rPr lang="en-US" sz="2400" b="1" dirty="0"/>
              <a:t>: </a:t>
            </a:r>
            <a:r>
              <a:rPr lang="en-US" sz="2400" dirty="0"/>
              <a:t>to dial a phone number</a:t>
            </a:r>
          </a:p>
          <a:p>
            <a:pPr lvl="1">
              <a:buFont typeface="Arial" panose="020B0604020202020204" pitchFamily="34" charset="0"/>
              <a:buChar char="•"/>
            </a:pPr>
            <a:r>
              <a:rPr lang="en-US" sz="2400" b="1" dirty="0" err="1"/>
              <a:t>Intent.ACTION_DIAL</a:t>
            </a:r>
            <a:r>
              <a:rPr lang="en-US" sz="2400" b="1" dirty="0"/>
              <a:t>: </a:t>
            </a:r>
            <a:r>
              <a:rPr lang="en-US" sz="2400" dirty="0"/>
              <a:t>to call a number</a:t>
            </a:r>
          </a:p>
          <a:p>
            <a:pPr lvl="1">
              <a:buFont typeface="Arial" panose="020B0604020202020204" pitchFamily="34" charset="0"/>
              <a:buChar char="•"/>
            </a:pPr>
            <a:r>
              <a:rPr lang="en-US" sz="2400" b="1" dirty="0" err="1"/>
              <a:t>Intent.ACTION_EDIT</a:t>
            </a:r>
            <a:r>
              <a:rPr lang="en-US" sz="2400" b="1" dirty="0"/>
              <a:t>: </a:t>
            </a:r>
            <a:r>
              <a:rPr lang="en-US" sz="2400" dirty="0"/>
              <a:t>to edit Data</a:t>
            </a:r>
          </a:p>
          <a:p>
            <a:pPr marL="457200" lvl="1" indent="0">
              <a:buNone/>
            </a:pPr>
            <a:r>
              <a:rPr kumimoji="0" lang="en-US" altLang="en-US" sz="2400" b="0" i="0" u="none" strike="noStrike" cap="none" normalizeH="0" baseline="0" dirty="0">
                <a:ln>
                  <a:noFill/>
                </a:ln>
                <a:solidFill>
                  <a:schemeClr val="tx1"/>
                </a:solidFill>
                <a:effectLst/>
                <a:latin typeface="var(--devsite-code-font-family)"/>
                <a:hlinkClick r:id="rId2"/>
              </a:rPr>
              <a:t>more actions</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457200" lvl="1" indent="0">
              <a:buNone/>
            </a:pPr>
            <a:endParaRPr lang="en-US" sz="2400" dirty="0"/>
          </a:p>
          <a:p>
            <a:pPr rtl="0" fontAlgn="base">
              <a:spcBef>
                <a:spcPts val="0"/>
              </a:spcBef>
              <a:spcAft>
                <a:spcPts val="0"/>
              </a:spcAft>
              <a:buFont typeface="Wingdings" panose="05000000000000000000" pitchFamily="2" charset="2"/>
              <a:buChar char="Ø"/>
            </a:pPr>
            <a:r>
              <a:rPr lang="en-US" sz="2400" b="1" dirty="0">
                <a:solidFill>
                  <a:schemeClr val="accent6">
                    <a:lumMod val="75000"/>
                  </a:schemeClr>
                </a:solidFill>
                <a:latin typeface="+mj-lt"/>
                <a:cs typeface="Arial" panose="020B0604020202020204" pitchFamily="34" charset="0"/>
              </a:rPr>
              <a:t>D</a:t>
            </a:r>
            <a:r>
              <a:rPr lang="en-US" sz="2400" b="1" i="0" u="none" strike="noStrike" dirty="0">
                <a:solidFill>
                  <a:schemeClr val="accent6">
                    <a:lumMod val="75000"/>
                  </a:schemeClr>
                </a:solidFill>
                <a:effectLst/>
                <a:latin typeface="+mj-lt"/>
                <a:cs typeface="Arial" panose="020B0604020202020204" pitchFamily="34" charset="0"/>
              </a:rPr>
              <a:t>ata</a:t>
            </a:r>
            <a:r>
              <a:rPr lang="en-US" sz="2400" b="0" i="0" u="none" strike="noStrike" dirty="0">
                <a:solidFill>
                  <a:srgbClr val="000000"/>
                </a:solidFill>
                <a:effectLst/>
                <a:latin typeface="+mj-lt"/>
                <a:cs typeface="Arial" panose="020B0604020202020204" pitchFamily="34" charset="0"/>
              </a:rPr>
              <a:t>: what type of data we want to work with, for example a record of people in the contact database, expressed as Uri. </a:t>
            </a:r>
          </a:p>
          <a:p>
            <a:pPr marL="0" indent="0" rtl="0" fontAlgn="base">
              <a:spcBef>
                <a:spcPts val="0"/>
              </a:spcBef>
              <a:spcAft>
                <a:spcPts val="0"/>
              </a:spcAft>
              <a:buNone/>
            </a:pPr>
            <a:endParaRPr lang="en-US" sz="2400" b="0" i="0" u="none" strike="noStrike" dirty="0">
              <a:solidFill>
                <a:srgbClr val="000000"/>
              </a:solidFill>
              <a:effectLst/>
              <a:latin typeface="+mj-lt"/>
              <a:cs typeface="Arial" panose="020B0604020202020204" pitchFamily="34" charset="0"/>
            </a:endParaRPr>
          </a:p>
          <a:p>
            <a:pPr marL="0" indent="0" rtl="0" fontAlgn="base">
              <a:spcBef>
                <a:spcPts val="0"/>
              </a:spcBef>
              <a:spcAft>
                <a:spcPts val="0"/>
              </a:spcAft>
              <a:buNone/>
            </a:pPr>
            <a:r>
              <a:rPr lang="en-US" sz="2400" b="1" i="0" u="none" strike="noStrike" dirty="0">
                <a:solidFill>
                  <a:srgbClr val="000000"/>
                </a:solidFill>
                <a:effectLst/>
                <a:latin typeface="+mj-lt"/>
                <a:cs typeface="Arial" panose="020B0604020202020204" pitchFamily="34" charset="0"/>
              </a:rPr>
              <a:t>URI</a:t>
            </a:r>
            <a:r>
              <a:rPr lang="en-US" sz="2400" b="0" i="0" u="none" strike="noStrike" dirty="0">
                <a:solidFill>
                  <a:srgbClr val="000000"/>
                </a:solidFill>
                <a:effectLst/>
                <a:latin typeface="+mj-lt"/>
                <a:cs typeface="Arial" panose="020B0604020202020204" pitchFamily="34" charset="0"/>
              </a:rPr>
              <a:t>: Uniform Resource Identifier (URI) is a sequence of characters that universally and uniquely identifies a resource</a:t>
            </a:r>
          </a:p>
          <a:p>
            <a:pPr marL="0" indent="0" rtl="0" fontAlgn="base">
              <a:spcBef>
                <a:spcPts val="0"/>
              </a:spcBef>
              <a:spcAft>
                <a:spcPts val="0"/>
              </a:spcAft>
              <a:buNone/>
            </a:pPr>
            <a:endParaRPr lang="en-US" sz="2400" b="0" i="0" u="none" strike="noStrike" dirty="0">
              <a:solidFill>
                <a:srgbClr val="000000"/>
              </a:solidFill>
              <a:effectLst/>
              <a:latin typeface="+mj-lt"/>
              <a:cs typeface="Arial" panose="020B0604020202020204" pitchFamily="34" charset="0"/>
            </a:endParaRPr>
          </a:p>
          <a:p>
            <a:pPr rtl="0" fontAlgn="base">
              <a:spcBef>
                <a:spcPts val="0"/>
              </a:spcBef>
              <a:spcAft>
                <a:spcPts val="0"/>
              </a:spcAft>
              <a:buFont typeface="Wingdings" panose="05000000000000000000" pitchFamily="2" charset="2"/>
              <a:buChar char="Ø"/>
            </a:pPr>
            <a:endParaRPr lang="en-US" sz="2400" dirty="0">
              <a:solidFill>
                <a:srgbClr val="000000"/>
              </a:solidFill>
              <a:latin typeface="+mj-lt"/>
              <a:cs typeface="Arial" panose="020B0604020202020204" pitchFamily="34" charset="0"/>
            </a:endParaRPr>
          </a:p>
          <a:p>
            <a:pPr marL="0" indent="0" rtl="0" fontAlgn="base">
              <a:spcBef>
                <a:spcPts val="0"/>
              </a:spcBef>
              <a:spcAft>
                <a:spcPts val="0"/>
              </a:spcAft>
              <a:buNone/>
            </a:pPr>
            <a:endParaRPr lang="en-US" sz="2400" b="0" i="0" u="none" strike="noStrike" dirty="0">
              <a:solidFill>
                <a:srgbClr val="000000"/>
              </a:solidFill>
              <a:effectLst/>
              <a:latin typeface="+mj-lt"/>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4770936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73B0E4-22AA-3DC1-BCC6-C6CA5A88F5BC}"/>
              </a:ext>
            </a:extLst>
          </p:cNvPr>
          <p:cNvSpPr>
            <a:spLocks noGrp="1"/>
          </p:cNvSpPr>
          <p:nvPr>
            <p:ph type="title"/>
          </p:nvPr>
        </p:nvSpPr>
        <p:spPr/>
        <p:txBody>
          <a:bodyPr/>
          <a:lstStyle/>
          <a:p>
            <a:r>
              <a:rPr lang="en-US" dirty="0"/>
              <a:t>Intent Structure</a:t>
            </a:r>
          </a:p>
        </p:txBody>
      </p:sp>
      <p:sp>
        <p:nvSpPr>
          <p:cNvPr id="3" name="Segnaposto contenuto 2">
            <a:extLst>
              <a:ext uri="{FF2B5EF4-FFF2-40B4-BE49-F238E27FC236}">
                <a16:creationId xmlns:a16="http://schemas.microsoft.com/office/drawing/2014/main" id="{5E2B4329-E1FF-4D92-4D37-18D4B65F2769}"/>
              </a:ext>
            </a:extLst>
          </p:cNvPr>
          <p:cNvSpPr>
            <a:spLocks noGrp="1"/>
          </p:cNvSpPr>
          <p:nvPr>
            <p:ph idx="1"/>
          </p:nvPr>
        </p:nvSpPr>
        <p:spPr/>
        <p:txBody>
          <a:bodyPr>
            <a:normAutofit/>
          </a:bodyPr>
          <a:lstStyle/>
          <a:p>
            <a:pPr marL="0" indent="0" rtl="0" fontAlgn="base">
              <a:spcBef>
                <a:spcPts val="0"/>
              </a:spcBef>
              <a:spcAft>
                <a:spcPts val="0"/>
              </a:spcAft>
              <a:buNone/>
            </a:pPr>
            <a:r>
              <a:rPr lang="en-US" sz="2400" dirty="0">
                <a:solidFill>
                  <a:srgbClr val="000000"/>
                </a:solidFill>
                <a:latin typeface="+mj-lt"/>
                <a:cs typeface="Arial" panose="020B0604020202020204" pitchFamily="34" charset="0"/>
              </a:rPr>
              <a:t>And additionally, by:</a:t>
            </a:r>
          </a:p>
          <a:p>
            <a:pPr marL="0" indent="0" rtl="0" fontAlgn="base">
              <a:spcBef>
                <a:spcPts val="0"/>
              </a:spcBef>
              <a:spcAft>
                <a:spcPts val="0"/>
              </a:spcAft>
              <a:buNone/>
            </a:pPr>
            <a:r>
              <a:rPr lang="en-US" sz="2400" dirty="0">
                <a:solidFill>
                  <a:srgbClr val="000000"/>
                </a:solidFill>
                <a:latin typeface="+mj-lt"/>
                <a:cs typeface="Arial" panose="020B0604020202020204" pitchFamily="34" charset="0"/>
              </a:rPr>
              <a:t> </a:t>
            </a:r>
            <a:endParaRPr lang="en-US" sz="2400" b="0" i="0" u="none" strike="noStrike" dirty="0">
              <a:solidFill>
                <a:srgbClr val="000000"/>
              </a:solidFill>
              <a:effectLst/>
              <a:latin typeface="+mj-lt"/>
              <a:cs typeface="Arial" panose="020B0604020202020204" pitchFamily="34" charset="0"/>
            </a:endParaRPr>
          </a:p>
          <a:p>
            <a:pPr rtl="0" fontAlgn="base">
              <a:spcBef>
                <a:spcPts val="0"/>
              </a:spcBef>
              <a:spcAft>
                <a:spcPts val="0"/>
              </a:spcAft>
              <a:buFont typeface="Wingdings" panose="05000000000000000000" pitchFamily="2" charset="2"/>
              <a:buChar char="Ø"/>
            </a:pPr>
            <a:r>
              <a:rPr lang="en-US" sz="2400" b="1" i="0" u="none" strike="noStrike" dirty="0">
                <a:solidFill>
                  <a:schemeClr val="accent6">
                    <a:lumMod val="75000"/>
                  </a:schemeClr>
                </a:solidFill>
                <a:effectLst/>
                <a:latin typeface="+mj-lt"/>
                <a:cs typeface="Arial" panose="020B0604020202020204" pitchFamily="34" charset="0"/>
              </a:rPr>
              <a:t>Extras</a:t>
            </a:r>
            <a:r>
              <a:rPr lang="en-US" sz="2400" dirty="0">
                <a:solidFill>
                  <a:srgbClr val="000000"/>
                </a:solidFill>
                <a:latin typeface="+mj-lt"/>
                <a:cs typeface="Arial" panose="020B0604020202020204" pitchFamily="34" charset="0"/>
              </a:rPr>
              <a:t>:</a:t>
            </a:r>
            <a:r>
              <a:rPr lang="en-US" sz="2400" b="0" i="0" u="none" strike="noStrike" dirty="0">
                <a:solidFill>
                  <a:srgbClr val="000000"/>
                </a:solidFill>
                <a:effectLst/>
                <a:latin typeface="+mj-lt"/>
                <a:cs typeface="Arial" panose="020B0604020202020204" pitchFamily="34" charset="0"/>
              </a:rPr>
              <a:t> what additional information we  need to provide (key/value pairs)</a:t>
            </a:r>
            <a:r>
              <a:rPr lang="en-US" sz="2400" b="0" i="0" dirty="0">
                <a:solidFill>
                  <a:srgbClr val="202124"/>
                </a:solidFill>
                <a:effectLst/>
                <a:latin typeface="+mj-lt"/>
              </a:rPr>
              <a:t> . Can be used to provide extended information to the component.</a:t>
            </a:r>
          </a:p>
          <a:p>
            <a:pPr marL="0" indent="0" rtl="0" fontAlgn="base">
              <a:spcBef>
                <a:spcPts val="0"/>
              </a:spcBef>
              <a:spcAft>
                <a:spcPts val="0"/>
              </a:spcAft>
              <a:buNone/>
            </a:pPr>
            <a:r>
              <a:rPr lang="en-US" sz="2400" b="0" i="0" dirty="0">
                <a:solidFill>
                  <a:srgbClr val="202124"/>
                </a:solidFill>
                <a:effectLst/>
                <a:latin typeface="+mj-lt"/>
              </a:rPr>
              <a:t> 	</a:t>
            </a:r>
            <a:r>
              <a:rPr kumimoji="0" lang="en-US" altLang="en-US" sz="1800" i="1" u="none" strike="noStrike" cap="none" normalizeH="0" baseline="0" dirty="0" err="1">
                <a:ln>
                  <a:noFill/>
                </a:ln>
                <a:effectLst/>
                <a:latin typeface="Consolas" panose="020B0609020204030204" pitchFamily="49" charset="0"/>
              </a:rPr>
              <a:t>intent.putExtra</a:t>
            </a:r>
            <a:r>
              <a:rPr kumimoji="0" lang="en-US" altLang="en-US" sz="1800" i="1" u="none" strike="noStrike" cap="none" normalizeH="0" baseline="0" dirty="0">
                <a:ln>
                  <a:noFill/>
                </a:ln>
                <a:effectLst/>
                <a:latin typeface="Consolas" panose="020B0609020204030204" pitchFamily="49" charset="0"/>
              </a:rPr>
              <a:t>("</a:t>
            </a:r>
            <a:r>
              <a:rPr kumimoji="0" lang="en-US" altLang="en-US" sz="1800" i="1" u="none" strike="noStrike" cap="none" normalizeH="0" baseline="0" dirty="0" err="1">
                <a:ln>
                  <a:noFill/>
                </a:ln>
                <a:effectLst/>
                <a:latin typeface="Consolas" panose="020B0609020204030204" pitchFamily="49" charset="0"/>
              </a:rPr>
              <a:t>username",”Jhon</a:t>
            </a:r>
            <a:r>
              <a:rPr kumimoji="0" lang="en-US" altLang="en-US" sz="1800" i="1" u="none" strike="noStrike" cap="none" normalizeH="0" baseline="0" dirty="0">
                <a:ln>
                  <a:noFill/>
                </a:ln>
                <a:effectLst/>
                <a:latin typeface="Consolas" panose="020B0609020204030204" pitchFamily="49" charset="0"/>
              </a:rPr>
              <a:t>”);</a:t>
            </a:r>
            <a:br>
              <a:rPr kumimoji="0" lang="en-US" altLang="en-US" sz="1400" b="1" i="0" u="none" strike="noStrike" cap="none" normalizeH="0" baseline="0" dirty="0">
                <a:ln>
                  <a:noFill/>
                </a:ln>
                <a:effectLst/>
                <a:latin typeface="Consolas" panose="020B0609020204030204" pitchFamily="49" charset="0"/>
              </a:rPr>
            </a:br>
            <a:endParaRPr kumimoji="0" lang="en-US" altLang="en-US" sz="1400" b="1" i="0" u="none" strike="noStrike" cap="none" normalizeH="0" baseline="0" dirty="0">
              <a:ln>
                <a:noFill/>
              </a:ln>
              <a:effectLst/>
              <a:latin typeface="Consolas" panose="020B0609020204030204" pitchFamily="49" charset="0"/>
            </a:endParaRPr>
          </a:p>
          <a:p>
            <a:pPr marL="0" indent="0" rtl="0" fontAlgn="base">
              <a:spcBef>
                <a:spcPts val="0"/>
              </a:spcBef>
              <a:spcAft>
                <a:spcPts val="0"/>
              </a:spcAft>
              <a:buNone/>
            </a:pPr>
            <a:endParaRPr lang="en-US" sz="1400" b="1" dirty="0">
              <a:solidFill>
                <a:srgbClr val="000000"/>
              </a:solidFill>
              <a:latin typeface="Consolas" panose="020B0609020204030204" pitchFamily="49" charset="0"/>
              <a:cs typeface="Arial" panose="020B0604020202020204" pitchFamily="34" charset="0"/>
            </a:endParaRPr>
          </a:p>
          <a:p>
            <a:pPr marL="0" indent="0" rtl="0" fontAlgn="base">
              <a:spcBef>
                <a:spcPts val="0"/>
              </a:spcBef>
              <a:spcAft>
                <a:spcPts val="0"/>
              </a:spcAft>
              <a:buNone/>
            </a:pPr>
            <a:endParaRPr lang="en-US" sz="2400" b="0" i="0" u="none" strike="noStrike" dirty="0">
              <a:solidFill>
                <a:srgbClr val="000000"/>
              </a:solidFill>
              <a:effectLst/>
              <a:latin typeface="+mj-lt"/>
              <a:cs typeface="Arial" panose="020B0604020202020204" pitchFamily="34" charset="0"/>
            </a:endParaRPr>
          </a:p>
          <a:p>
            <a:pPr rtl="0" fontAlgn="base">
              <a:spcBef>
                <a:spcPts val="0"/>
              </a:spcBef>
              <a:spcAft>
                <a:spcPts val="0"/>
              </a:spcAft>
              <a:buFont typeface="Wingdings" panose="05000000000000000000" pitchFamily="2" charset="2"/>
              <a:buChar char="Ø"/>
            </a:pPr>
            <a:r>
              <a:rPr lang="en-US" sz="2400" b="1" dirty="0">
                <a:solidFill>
                  <a:schemeClr val="accent6">
                    <a:lumMod val="75000"/>
                  </a:schemeClr>
                </a:solidFill>
                <a:latin typeface="+mj-lt"/>
                <a:cs typeface="Arial" panose="020B0604020202020204" pitchFamily="34" charset="0"/>
              </a:rPr>
              <a:t>C</a:t>
            </a:r>
            <a:r>
              <a:rPr lang="en-US" sz="2400" b="1" i="0" u="none" strike="noStrike" dirty="0">
                <a:solidFill>
                  <a:schemeClr val="accent6">
                    <a:lumMod val="75000"/>
                  </a:schemeClr>
                </a:solidFill>
                <a:effectLst/>
                <a:latin typeface="+mj-lt"/>
                <a:cs typeface="Arial" panose="020B0604020202020204" pitchFamily="34" charset="0"/>
              </a:rPr>
              <a:t>ategory</a:t>
            </a:r>
            <a:r>
              <a:rPr lang="en-US" sz="2400" b="0" i="0" u="none" strike="noStrike" dirty="0">
                <a:solidFill>
                  <a:srgbClr val="000000"/>
                </a:solidFill>
                <a:effectLst/>
                <a:latin typeface="+mj-lt"/>
                <a:cs typeface="Arial" panose="020B0604020202020204" pitchFamily="34" charset="0"/>
              </a:rPr>
              <a:t>:</a:t>
            </a:r>
            <a:r>
              <a:rPr lang="en-US" sz="1400" b="0" i="0" dirty="0">
                <a:solidFill>
                  <a:srgbClr val="202124"/>
                </a:solidFill>
                <a:effectLst/>
                <a:latin typeface="Roboto" panose="02000000000000000000" pitchFamily="2" charset="0"/>
              </a:rPr>
              <a:t> </a:t>
            </a:r>
            <a:r>
              <a:rPr lang="en-US" sz="2400" b="0" i="0" dirty="0">
                <a:solidFill>
                  <a:srgbClr val="202124"/>
                </a:solidFill>
                <a:effectLst/>
                <a:latin typeface="+mj-lt"/>
                <a:ea typeface="Roboto" panose="02000000000000000000" pitchFamily="2" charset="0"/>
              </a:rPr>
              <a:t>Gives additional information about the action to execute ,for example, </a:t>
            </a:r>
            <a:r>
              <a:rPr lang="en-US" sz="2400" b="1" i="0" dirty="0">
                <a:solidFill>
                  <a:srgbClr val="202124"/>
                </a:solidFill>
                <a:effectLst/>
                <a:latin typeface="+mj-lt"/>
                <a:ea typeface="Roboto" panose="02000000000000000000" pitchFamily="2" charset="0"/>
              </a:rPr>
              <a:t>CATEGORY_LAUNCHER </a:t>
            </a:r>
            <a:r>
              <a:rPr lang="en-US" sz="2400" b="0" i="0" dirty="0">
                <a:solidFill>
                  <a:srgbClr val="202124"/>
                </a:solidFill>
                <a:effectLst/>
                <a:latin typeface="+mj-lt"/>
                <a:ea typeface="Roboto" panose="02000000000000000000" pitchFamily="2" charset="0"/>
              </a:rPr>
              <a:t>means it should appear in the Launcher as a top-level application. </a:t>
            </a:r>
            <a:r>
              <a:rPr lang="en-US" sz="2400" b="0" i="0" u="none" strike="noStrike" dirty="0">
                <a:solidFill>
                  <a:srgbClr val="000000"/>
                </a:solidFill>
                <a:effectLst/>
                <a:latin typeface="+mj-lt"/>
                <a:cs typeface="Arial" panose="020B0604020202020204" pitchFamily="34" charset="0"/>
                <a:hlinkClick r:id="rId2"/>
              </a:rPr>
              <a:t>more categories</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rtl="0" fontAlgn="base">
              <a:spcBef>
                <a:spcPts val="0"/>
              </a:spcBef>
              <a:spcAft>
                <a:spcPts val="0"/>
              </a:spcAft>
              <a:buNone/>
            </a:pPr>
            <a:endParaRPr lang="en-US" sz="2400" b="0" i="0" u="none" strike="noStrike" dirty="0">
              <a:solidFill>
                <a:srgbClr val="000000"/>
              </a:solidFill>
              <a:effectLst/>
              <a:latin typeface="+mj-lt"/>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8469105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73B0E4-22AA-3DC1-BCC6-C6CA5A88F5BC}"/>
              </a:ext>
            </a:extLst>
          </p:cNvPr>
          <p:cNvSpPr>
            <a:spLocks noGrp="1"/>
          </p:cNvSpPr>
          <p:nvPr>
            <p:ph type="title"/>
          </p:nvPr>
        </p:nvSpPr>
        <p:spPr/>
        <p:txBody>
          <a:bodyPr/>
          <a:lstStyle/>
          <a:p>
            <a:r>
              <a:rPr lang="en-US" dirty="0"/>
              <a:t>Declaration</a:t>
            </a:r>
          </a:p>
        </p:txBody>
      </p:sp>
      <p:sp>
        <p:nvSpPr>
          <p:cNvPr id="3" name="Segnaposto contenuto 2">
            <a:extLst>
              <a:ext uri="{FF2B5EF4-FFF2-40B4-BE49-F238E27FC236}">
                <a16:creationId xmlns:a16="http://schemas.microsoft.com/office/drawing/2014/main" id="{5E2B4329-E1FF-4D92-4D37-18D4B65F2769}"/>
              </a:ext>
            </a:extLst>
          </p:cNvPr>
          <p:cNvSpPr>
            <a:spLocks noGrp="1"/>
          </p:cNvSpPr>
          <p:nvPr>
            <p:ph idx="1"/>
          </p:nvPr>
        </p:nvSpPr>
        <p:spPr/>
        <p:txBody>
          <a:bodyPr>
            <a:normAutofit/>
          </a:bodyPr>
          <a:lstStyle/>
          <a:p>
            <a:pPr marL="0" indent="0">
              <a:buNone/>
            </a:pPr>
            <a:r>
              <a:rPr lang="en-US" dirty="0"/>
              <a:t>Since explicit intent does not need to use these elements to be used, on the other hand implicit intent needs it and a dedicated constructor is used.</a:t>
            </a:r>
          </a:p>
          <a:p>
            <a:pPr marL="0" indent="0">
              <a:buNone/>
            </a:pPr>
            <a:endParaRPr lang="en-US" dirty="0"/>
          </a:p>
          <a:p>
            <a:pPr marL="0" indent="0">
              <a:buNone/>
            </a:pPr>
            <a:endParaRPr lang="en-US" dirty="0"/>
          </a:p>
          <a:p>
            <a:pPr marL="0" indent="0">
              <a:buNone/>
            </a:pPr>
            <a:endParaRPr lang="en-US" dirty="0"/>
          </a:p>
        </p:txBody>
      </p:sp>
      <p:sp>
        <p:nvSpPr>
          <p:cNvPr id="7" name="CasellaDiTesto 6">
            <a:extLst>
              <a:ext uri="{FF2B5EF4-FFF2-40B4-BE49-F238E27FC236}">
                <a16:creationId xmlns:a16="http://schemas.microsoft.com/office/drawing/2014/main" id="{5D83430A-9CE1-0403-B94D-4A120948FE84}"/>
              </a:ext>
            </a:extLst>
          </p:cNvPr>
          <p:cNvSpPr txBox="1"/>
          <p:nvPr/>
        </p:nvSpPr>
        <p:spPr>
          <a:xfrm>
            <a:off x="711199" y="3263017"/>
            <a:ext cx="10711543" cy="2492990"/>
          </a:xfrm>
          <a:prstGeom prst="rect">
            <a:avLst/>
          </a:prstGeom>
          <a:noFill/>
        </p:spPr>
        <p:txBody>
          <a:bodyPr wrap="square">
            <a:spAutoFit/>
          </a:bodyPr>
          <a:lstStyle/>
          <a:p>
            <a:pPr marL="0" indent="0" algn="just">
              <a:buNone/>
            </a:pPr>
            <a:r>
              <a:rPr lang="en-US" sz="2800" b="0" i="1" dirty="0">
                <a:solidFill>
                  <a:schemeClr val="accent6">
                    <a:lumMod val="75000"/>
                  </a:schemeClr>
                </a:solidFill>
                <a:effectLst/>
                <a:latin typeface="Consolas" panose="020B0609020204030204" pitchFamily="49" charset="0"/>
              </a:rPr>
              <a:t>Intent intent=new Intent(</a:t>
            </a:r>
            <a:r>
              <a:rPr lang="en-US" sz="2800" b="0" i="1" dirty="0" err="1">
                <a:solidFill>
                  <a:schemeClr val="accent6">
                    <a:lumMod val="75000"/>
                  </a:schemeClr>
                </a:solidFill>
                <a:effectLst/>
                <a:latin typeface="Consolas" panose="020B0609020204030204" pitchFamily="49" charset="0"/>
              </a:rPr>
              <a:t>Action,Data</a:t>
            </a:r>
            <a:r>
              <a:rPr lang="en-US" sz="2800" b="0" i="1" dirty="0">
                <a:solidFill>
                  <a:schemeClr val="accent6">
                    <a:lumMod val="75000"/>
                  </a:schemeClr>
                </a:solidFill>
                <a:effectLst/>
                <a:latin typeface="Consolas" panose="020B0609020204030204" pitchFamily="49" charset="0"/>
              </a:rPr>
              <a:t>)</a:t>
            </a:r>
          </a:p>
          <a:p>
            <a:pPr marL="0" indent="0" algn="just">
              <a:buNone/>
            </a:pPr>
            <a:r>
              <a:rPr lang="en-US" sz="2400" b="0" dirty="0">
                <a:effectLst/>
                <a:latin typeface="Consolas" panose="020B0609020204030204" pitchFamily="49" charset="0"/>
              </a:rPr>
              <a:t>Action is required, instead Data is optional.</a:t>
            </a:r>
          </a:p>
          <a:p>
            <a:pPr marL="0" indent="0" algn="just">
              <a:buNone/>
            </a:pPr>
            <a:endParaRPr lang="en-US" sz="2400" b="0" dirty="0">
              <a:effectLst/>
              <a:latin typeface="Consolas" panose="020B0609020204030204" pitchFamily="49" charset="0"/>
            </a:endParaRPr>
          </a:p>
          <a:p>
            <a:pPr marL="0" indent="0" algn="just">
              <a:buNone/>
            </a:pPr>
            <a:r>
              <a:rPr lang="en-US" sz="2800" b="0" i="0" dirty="0">
                <a:solidFill>
                  <a:srgbClr val="000000"/>
                </a:solidFill>
                <a:effectLst/>
                <a:latin typeface="Consolas" panose="020B0609020204030204" pitchFamily="49" charset="0"/>
              </a:rPr>
              <a:t>Ex: Intent intent=</a:t>
            </a:r>
            <a:r>
              <a:rPr lang="en-US" sz="2800" i="0" dirty="0">
                <a:effectLst/>
                <a:latin typeface="Consolas" panose="020B0609020204030204" pitchFamily="49" charset="0"/>
              </a:rPr>
              <a:t>new</a:t>
            </a:r>
            <a:r>
              <a:rPr lang="en-US" sz="2800" b="0" i="0" dirty="0">
                <a:solidFill>
                  <a:srgbClr val="000000"/>
                </a:solidFill>
                <a:effectLst/>
                <a:latin typeface="Consolas" panose="020B0609020204030204" pitchFamily="49" charset="0"/>
              </a:rPr>
              <a:t> Intent(</a:t>
            </a:r>
            <a:r>
              <a:rPr lang="en-US" sz="2800" b="0" i="0" dirty="0" err="1">
                <a:solidFill>
                  <a:srgbClr val="000000"/>
                </a:solidFill>
                <a:effectLst/>
                <a:latin typeface="Consolas" panose="020B0609020204030204" pitchFamily="49" charset="0"/>
              </a:rPr>
              <a:t>Intent.</a:t>
            </a:r>
            <a:r>
              <a:rPr lang="en-US" sz="2800" b="1" i="0" dirty="0" err="1">
                <a:solidFill>
                  <a:srgbClr val="000000"/>
                </a:solidFill>
                <a:effectLst/>
                <a:latin typeface="Consolas" panose="020B0609020204030204" pitchFamily="49" charset="0"/>
              </a:rPr>
              <a:t>ACTION_SEND</a:t>
            </a:r>
            <a:r>
              <a:rPr lang="en-US" sz="2800" b="0" i="0" dirty="0">
                <a:solidFill>
                  <a:srgbClr val="000000"/>
                </a:solidFill>
                <a:effectLst/>
                <a:latin typeface="Consolas" panose="020B0609020204030204" pitchFamily="49" charset="0"/>
              </a:rPr>
              <a:t>);  </a:t>
            </a:r>
          </a:p>
          <a:p>
            <a:pPr marL="0" indent="0" algn="just">
              <a:buNone/>
            </a:pPr>
            <a:r>
              <a:rPr lang="en-US" sz="2800" b="0" i="0" dirty="0">
                <a:solidFill>
                  <a:srgbClr val="000000"/>
                </a:solidFill>
                <a:effectLst/>
                <a:latin typeface="Consolas" panose="020B0609020204030204" pitchFamily="49" charset="0"/>
              </a:rPr>
              <a:t>    </a:t>
            </a:r>
            <a:r>
              <a:rPr lang="en-US" sz="2800" b="0" i="0" dirty="0" err="1">
                <a:solidFill>
                  <a:srgbClr val="000000"/>
                </a:solidFill>
                <a:effectLst/>
                <a:latin typeface="Consolas" panose="020B0609020204030204" pitchFamily="49" charset="0"/>
              </a:rPr>
              <a:t>startActivity</a:t>
            </a:r>
            <a:r>
              <a:rPr lang="en-US" sz="2800" b="0" i="0" dirty="0">
                <a:solidFill>
                  <a:srgbClr val="000000"/>
                </a:solidFill>
                <a:effectLst/>
                <a:latin typeface="Consolas" panose="020B0609020204030204" pitchFamily="49" charset="0"/>
              </a:rPr>
              <a:t>(intent); </a:t>
            </a:r>
          </a:p>
          <a:p>
            <a:pPr marL="0" indent="0" algn="just">
              <a:buNone/>
            </a:pPr>
            <a:endParaRPr lang="en-US" sz="2400" b="0" i="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126814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FCD764-4C63-A903-7849-E877902BD208}"/>
              </a:ext>
            </a:extLst>
          </p:cNvPr>
          <p:cNvSpPr>
            <a:spLocks noGrp="1"/>
          </p:cNvSpPr>
          <p:nvPr>
            <p:ph type="title"/>
          </p:nvPr>
        </p:nvSpPr>
        <p:spPr/>
        <p:txBody>
          <a:bodyPr/>
          <a:lstStyle/>
          <a:p>
            <a:r>
              <a:rPr lang="en-US" dirty="0"/>
              <a:t>Intent Filter</a:t>
            </a:r>
          </a:p>
        </p:txBody>
      </p:sp>
      <p:sp>
        <p:nvSpPr>
          <p:cNvPr id="3" name="Segnaposto contenuto 2">
            <a:extLst>
              <a:ext uri="{FF2B5EF4-FFF2-40B4-BE49-F238E27FC236}">
                <a16:creationId xmlns:a16="http://schemas.microsoft.com/office/drawing/2014/main" id="{2096BDCA-C688-B925-4A43-8D0B80F83399}"/>
              </a:ext>
            </a:extLst>
          </p:cNvPr>
          <p:cNvSpPr>
            <a:spLocks noGrp="1"/>
          </p:cNvSpPr>
          <p:nvPr>
            <p:ph idx="1"/>
          </p:nvPr>
        </p:nvSpPr>
        <p:spPr/>
        <p:txBody>
          <a:bodyPr>
            <a:normAutofit/>
          </a:bodyPr>
          <a:lstStyle/>
          <a:p>
            <a:pPr marL="0" indent="0" rtl="0">
              <a:spcBef>
                <a:spcPts val="0"/>
              </a:spcBef>
              <a:spcAft>
                <a:spcPts val="0"/>
              </a:spcAft>
              <a:buNone/>
            </a:pPr>
            <a:r>
              <a:rPr lang="en-US" sz="2400" b="0" i="0" u="none" strike="noStrike" dirty="0">
                <a:solidFill>
                  <a:srgbClr val="000000"/>
                </a:solidFill>
                <a:effectLst/>
                <a:latin typeface="+mj-lt"/>
              </a:rPr>
              <a:t>Describe what action, data and categories a component can handle, defined mostly inside the manifest but may be dynamically registered in code. for each activity, services we want them to manage implicit intent we must declare intent filter.</a:t>
            </a:r>
            <a:endParaRPr lang="en-US" sz="4000" dirty="0">
              <a:latin typeface="+mj-lt"/>
            </a:endParaRPr>
          </a:p>
        </p:txBody>
      </p:sp>
      <p:sp>
        <p:nvSpPr>
          <p:cNvPr id="4" name="Rectangle 1">
            <a:extLst>
              <a:ext uri="{FF2B5EF4-FFF2-40B4-BE49-F238E27FC236}">
                <a16:creationId xmlns:a16="http://schemas.microsoft.com/office/drawing/2014/main" id="{661F4B4E-9D91-38DF-89C7-CC646FEE5BA7}"/>
              </a:ext>
            </a:extLst>
          </p:cNvPr>
          <p:cNvSpPr>
            <a:spLocks noChangeArrowheads="1"/>
          </p:cNvSpPr>
          <p:nvPr/>
        </p:nvSpPr>
        <p:spPr bwMode="auto">
          <a:xfrm>
            <a:off x="779489" y="3062828"/>
            <a:ext cx="10493113" cy="286232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Consolas" panose="020B0609020204030204" pitchFamily="49" charset="0"/>
              </a:rPr>
              <a:t>&lt;activity</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    </a:t>
            </a:r>
            <a:r>
              <a:rPr kumimoji="0" lang="en-US" altLang="en-US" sz="2000" b="1" i="0" u="none" strike="noStrike" cap="none" normalizeH="0" baseline="0" dirty="0" err="1">
                <a:ln>
                  <a:noFill/>
                </a:ln>
                <a:effectLst/>
                <a:latin typeface="Consolas" panose="020B0609020204030204" pitchFamily="49" charset="0"/>
              </a:rPr>
              <a:t>android:name</a:t>
            </a:r>
            <a:r>
              <a:rPr kumimoji="0" lang="en-US" altLang="en-US" sz="2000" b="1" i="0" u="none" strike="noStrike" cap="none" normalizeH="0" baseline="0" dirty="0">
                <a:ln>
                  <a:noFill/>
                </a:ln>
                <a:effectLst/>
                <a:latin typeface="Consolas" panose="020B0609020204030204" pitchFamily="49" charset="0"/>
              </a:rPr>
              <a:t>=".</a:t>
            </a:r>
            <a:r>
              <a:rPr kumimoji="0" lang="en-US" altLang="en-US" sz="2000" b="1" i="0" u="none" strike="noStrike" cap="none" normalizeH="0" baseline="0" dirty="0" err="1">
                <a:ln>
                  <a:noFill/>
                </a:ln>
                <a:effectLst/>
                <a:latin typeface="Consolas" panose="020B0609020204030204" pitchFamily="49" charset="0"/>
              </a:rPr>
              <a:t>MainActivity</a:t>
            </a:r>
            <a:r>
              <a:rPr kumimoji="0" lang="en-US" altLang="en-US" sz="2000" b="1" i="0" u="none" strike="noStrike" cap="none" normalizeH="0" baseline="0" dirty="0">
                <a:ln>
                  <a:noFill/>
                </a:ln>
                <a:effectLst/>
                <a:latin typeface="Consolas" panose="020B0609020204030204" pitchFamily="49" charset="0"/>
              </a:rPr>
              <a:t>"</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    </a:t>
            </a:r>
            <a:r>
              <a:rPr kumimoji="0" lang="en-US" altLang="en-US" sz="2000" b="1" i="0" u="none" strike="noStrike" cap="none" normalizeH="0" baseline="0" dirty="0" err="1">
                <a:ln>
                  <a:noFill/>
                </a:ln>
                <a:effectLst/>
                <a:latin typeface="Consolas" panose="020B0609020204030204" pitchFamily="49" charset="0"/>
              </a:rPr>
              <a:t>android:exported</a:t>
            </a:r>
            <a:r>
              <a:rPr kumimoji="0" lang="en-US" altLang="en-US" sz="2000" b="1" i="0" u="none" strike="noStrike" cap="none" normalizeH="0" baseline="0" dirty="0">
                <a:ln>
                  <a:noFill/>
                </a:ln>
                <a:effectLst/>
                <a:latin typeface="Consolas" panose="020B0609020204030204" pitchFamily="49" charset="0"/>
              </a:rPr>
              <a:t>="true"&gt;</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solidFill>
                  <a:schemeClr val="accent6">
                    <a:lumMod val="75000"/>
                  </a:schemeClr>
                </a:solidFill>
                <a:effectLst/>
                <a:latin typeface="Consolas" panose="020B0609020204030204" pitchFamily="49" charset="0"/>
              </a:rPr>
              <a:t>    &lt;intent-filter&gt;</a:t>
            </a:r>
            <a:br>
              <a:rPr kumimoji="0" lang="en-US" altLang="en-US" sz="2000" b="1" i="0" u="none" strike="noStrike" cap="none" normalizeH="0" baseline="0" dirty="0">
                <a:ln>
                  <a:noFill/>
                </a:ln>
                <a:solidFill>
                  <a:schemeClr val="accent6">
                    <a:lumMod val="75000"/>
                  </a:schemeClr>
                </a:solidFill>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        &lt;action </a:t>
            </a:r>
            <a:r>
              <a:rPr kumimoji="0" lang="en-US" altLang="en-US" sz="2000" b="1" i="0" u="none" strike="noStrike" cap="none" normalizeH="0" baseline="0" dirty="0" err="1">
                <a:ln>
                  <a:noFill/>
                </a:ln>
                <a:effectLst/>
                <a:latin typeface="Consolas" panose="020B0609020204030204" pitchFamily="49" charset="0"/>
              </a:rPr>
              <a:t>android:name</a:t>
            </a:r>
            <a:r>
              <a:rPr kumimoji="0" lang="en-US" altLang="en-US" sz="2000" b="1" i="0" u="none" strike="noStrike" cap="none" normalizeH="0" baseline="0" dirty="0">
                <a:ln>
                  <a:noFill/>
                </a:ln>
                <a:effectLst/>
                <a:latin typeface="Consolas" panose="020B0609020204030204" pitchFamily="49" charset="0"/>
              </a:rPr>
              <a:t>="</a:t>
            </a:r>
            <a:r>
              <a:rPr kumimoji="0" lang="en-US" altLang="en-US" sz="2000" b="1" i="0" u="none" strike="noStrike" cap="none" normalizeH="0" baseline="0" dirty="0" err="1">
                <a:ln>
                  <a:noFill/>
                </a:ln>
                <a:effectLst/>
                <a:latin typeface="Consolas" panose="020B0609020204030204" pitchFamily="49" charset="0"/>
              </a:rPr>
              <a:t>android.intent.action.MAIN</a:t>
            </a:r>
            <a:r>
              <a:rPr kumimoji="0" lang="en-US" altLang="en-US" sz="2000" b="1" i="0" u="none" strike="noStrike" cap="none" normalizeH="0" baseline="0" dirty="0">
                <a:ln>
                  <a:noFill/>
                </a:ln>
                <a:effectLst/>
                <a:latin typeface="Consolas" panose="020B0609020204030204" pitchFamily="49" charset="0"/>
              </a:rPr>
              <a:t>" /&gt;</a:t>
            </a:r>
            <a:br>
              <a:rPr kumimoji="0" lang="en-US" altLang="en-US" sz="2000" b="1" i="0" u="none" strike="noStrike" cap="none" normalizeH="0" baseline="0" dirty="0">
                <a:ln>
                  <a:noFill/>
                </a:ln>
                <a:effectLst/>
                <a:latin typeface="Consolas" panose="020B0609020204030204" pitchFamily="49" charset="0"/>
              </a:rPr>
            </a:b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        &lt;category </a:t>
            </a:r>
            <a:r>
              <a:rPr kumimoji="0" lang="en-US" altLang="en-US" sz="2000" b="1" i="0" u="none" strike="noStrike" cap="none" normalizeH="0" baseline="0" dirty="0" err="1">
                <a:ln>
                  <a:noFill/>
                </a:ln>
                <a:effectLst/>
                <a:latin typeface="Consolas" panose="020B0609020204030204" pitchFamily="49" charset="0"/>
              </a:rPr>
              <a:t>android:name</a:t>
            </a:r>
            <a:r>
              <a:rPr kumimoji="0" lang="en-US" altLang="en-US" sz="2000" b="1" i="0" u="none" strike="noStrike" cap="none" normalizeH="0" baseline="0" dirty="0">
                <a:ln>
                  <a:noFill/>
                </a:ln>
                <a:effectLst/>
                <a:latin typeface="Consolas" panose="020B0609020204030204" pitchFamily="49" charset="0"/>
              </a:rPr>
              <a:t>="</a:t>
            </a:r>
            <a:r>
              <a:rPr kumimoji="0" lang="en-US" altLang="en-US" sz="2000" b="1" i="0" u="none" strike="noStrike" cap="none" normalizeH="0" baseline="0" dirty="0" err="1">
                <a:ln>
                  <a:noFill/>
                </a:ln>
                <a:effectLst/>
                <a:latin typeface="Consolas" panose="020B0609020204030204" pitchFamily="49" charset="0"/>
              </a:rPr>
              <a:t>android.intent.category.LAUNCHER</a:t>
            </a:r>
            <a:r>
              <a:rPr kumimoji="0" lang="en-US" altLang="en-US" sz="2000" b="1" i="0" u="none" strike="noStrike" cap="none" normalizeH="0" baseline="0" dirty="0">
                <a:ln>
                  <a:noFill/>
                </a:ln>
                <a:effectLst/>
                <a:latin typeface="Consolas" panose="020B0609020204030204" pitchFamily="49" charset="0"/>
              </a:rPr>
              <a:t>" /&gt;</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solidFill>
                  <a:schemeClr val="accent6">
                    <a:lumMod val="75000"/>
                  </a:schemeClr>
                </a:solidFill>
                <a:effectLst/>
                <a:latin typeface="Consolas" panose="020B0609020204030204" pitchFamily="49" charset="0"/>
              </a:rPr>
              <a:t>    &lt;/intent-filter&gt;</a:t>
            </a:r>
            <a:br>
              <a:rPr kumimoji="0" lang="en-US" altLang="en-US" sz="2000" b="1" i="0" u="none" strike="noStrike" cap="none" normalizeH="0" baseline="0" dirty="0">
                <a:ln>
                  <a:noFill/>
                </a:ln>
                <a:solidFill>
                  <a:schemeClr val="accent6">
                    <a:lumMod val="75000"/>
                  </a:schemeClr>
                </a:solidFill>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&lt;/activity&gt;</a:t>
            </a:r>
            <a:endParaRPr kumimoji="0" lang="en-US" altLang="en-US" sz="4400" b="1"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28946489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646C7F-4769-BB94-8273-EE6D6CEEEC41}"/>
              </a:ext>
            </a:extLst>
          </p:cNvPr>
          <p:cNvSpPr>
            <a:spLocks noGrp="1"/>
          </p:cNvSpPr>
          <p:nvPr>
            <p:ph type="title"/>
          </p:nvPr>
        </p:nvSpPr>
        <p:spPr/>
        <p:txBody>
          <a:bodyPr/>
          <a:lstStyle/>
          <a:p>
            <a:r>
              <a:rPr lang="en-US" dirty="0"/>
              <a:t>Intent Resolution</a:t>
            </a:r>
          </a:p>
        </p:txBody>
      </p:sp>
      <p:sp>
        <p:nvSpPr>
          <p:cNvPr id="3" name="Segnaposto contenuto 2">
            <a:extLst>
              <a:ext uri="{FF2B5EF4-FFF2-40B4-BE49-F238E27FC236}">
                <a16:creationId xmlns:a16="http://schemas.microsoft.com/office/drawing/2014/main" id="{B8CA43A3-3BFD-5016-8988-DFBCFEFE7D3B}"/>
              </a:ext>
            </a:extLst>
          </p:cNvPr>
          <p:cNvSpPr>
            <a:spLocks noGrp="1"/>
          </p:cNvSpPr>
          <p:nvPr>
            <p:ph idx="1"/>
          </p:nvPr>
        </p:nvSpPr>
        <p:spPr/>
        <p:txBody>
          <a:bodyPr/>
          <a:lstStyle/>
          <a:p>
            <a:pPr marL="0" indent="0" rtl="0">
              <a:spcBef>
                <a:spcPts val="0"/>
              </a:spcBef>
              <a:spcAft>
                <a:spcPts val="0"/>
              </a:spcAft>
              <a:buNone/>
            </a:pPr>
            <a:r>
              <a:rPr lang="en-US" sz="2400" b="0" i="0" u="none" strike="noStrike" dirty="0">
                <a:effectLst/>
                <a:latin typeface="+mj-lt"/>
              </a:rPr>
              <a:t>When intent is fully declared is sent to the </a:t>
            </a:r>
            <a:r>
              <a:rPr lang="en-US" sz="2400" b="1" i="0" u="none" strike="noStrike" dirty="0" err="1">
                <a:effectLst/>
                <a:latin typeface="+mj-lt"/>
              </a:rPr>
              <a:t>PackageManager</a:t>
            </a:r>
            <a:r>
              <a:rPr lang="en-US" sz="2400" b="0" i="0" u="none" strike="noStrike" dirty="0">
                <a:effectLst/>
                <a:latin typeface="+mj-lt"/>
              </a:rPr>
              <a:t>: </a:t>
            </a:r>
            <a:r>
              <a:rPr lang="en-US" sz="2400" b="0" i="0" dirty="0">
                <a:effectLst/>
                <a:latin typeface="+mj-lt"/>
              </a:rPr>
              <a:t>Class for retrieving various kinds of information related to the application packages that are currently installed on the device</a:t>
            </a:r>
            <a:br>
              <a:rPr lang="en-US" dirty="0"/>
            </a:br>
            <a:endParaRPr lang="en-US" dirty="0"/>
          </a:p>
        </p:txBody>
      </p:sp>
      <p:sp>
        <p:nvSpPr>
          <p:cNvPr id="4" name="Ovale 3">
            <a:extLst>
              <a:ext uri="{FF2B5EF4-FFF2-40B4-BE49-F238E27FC236}">
                <a16:creationId xmlns:a16="http://schemas.microsoft.com/office/drawing/2014/main" id="{52E3E392-FDF4-B407-7309-87544753BB8D}"/>
              </a:ext>
            </a:extLst>
          </p:cNvPr>
          <p:cNvSpPr/>
          <p:nvPr/>
        </p:nvSpPr>
        <p:spPr>
          <a:xfrm>
            <a:off x="6546953" y="3347893"/>
            <a:ext cx="2573312" cy="1939886"/>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a:t>PackageManager</a:t>
            </a:r>
            <a:endParaRPr lang="en-US" b="1" dirty="0"/>
          </a:p>
        </p:txBody>
      </p:sp>
      <p:sp>
        <p:nvSpPr>
          <p:cNvPr id="5" name="Rettangolo 4">
            <a:extLst>
              <a:ext uri="{FF2B5EF4-FFF2-40B4-BE49-F238E27FC236}">
                <a16:creationId xmlns:a16="http://schemas.microsoft.com/office/drawing/2014/main" id="{4101DB10-4F6F-9073-8CE0-08D2C868D4C3}"/>
              </a:ext>
            </a:extLst>
          </p:cNvPr>
          <p:cNvSpPr/>
          <p:nvPr/>
        </p:nvSpPr>
        <p:spPr>
          <a:xfrm>
            <a:off x="1888760" y="3072984"/>
            <a:ext cx="2998033" cy="3053180"/>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ttangolo 5">
            <a:extLst>
              <a:ext uri="{FF2B5EF4-FFF2-40B4-BE49-F238E27FC236}">
                <a16:creationId xmlns:a16="http://schemas.microsoft.com/office/drawing/2014/main" id="{7A6961FF-A203-FCAE-8584-8545966CA073}"/>
              </a:ext>
            </a:extLst>
          </p:cNvPr>
          <p:cNvSpPr/>
          <p:nvPr/>
        </p:nvSpPr>
        <p:spPr>
          <a:xfrm>
            <a:off x="2128603" y="3237875"/>
            <a:ext cx="2533338" cy="82445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Action </a:t>
            </a:r>
          </a:p>
        </p:txBody>
      </p:sp>
      <p:sp>
        <p:nvSpPr>
          <p:cNvPr id="7" name="Rettangolo 6">
            <a:extLst>
              <a:ext uri="{FF2B5EF4-FFF2-40B4-BE49-F238E27FC236}">
                <a16:creationId xmlns:a16="http://schemas.microsoft.com/office/drawing/2014/main" id="{5CAFCC32-55DC-C637-AC4F-9FC81B1310E7}"/>
              </a:ext>
            </a:extLst>
          </p:cNvPr>
          <p:cNvSpPr/>
          <p:nvPr/>
        </p:nvSpPr>
        <p:spPr>
          <a:xfrm>
            <a:off x="2128603" y="4187344"/>
            <a:ext cx="2533338" cy="824459"/>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Category </a:t>
            </a:r>
          </a:p>
        </p:txBody>
      </p:sp>
      <p:sp>
        <p:nvSpPr>
          <p:cNvPr id="8" name="Rettangolo 7">
            <a:extLst>
              <a:ext uri="{FF2B5EF4-FFF2-40B4-BE49-F238E27FC236}">
                <a16:creationId xmlns:a16="http://schemas.microsoft.com/office/drawing/2014/main" id="{7C217543-8FAA-FDB9-5CA2-C0FA122B3872}"/>
              </a:ext>
            </a:extLst>
          </p:cNvPr>
          <p:cNvSpPr/>
          <p:nvPr/>
        </p:nvSpPr>
        <p:spPr>
          <a:xfrm>
            <a:off x="2121107" y="5197976"/>
            <a:ext cx="2533338" cy="824459"/>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Data </a:t>
            </a:r>
          </a:p>
        </p:txBody>
      </p:sp>
      <p:sp>
        <p:nvSpPr>
          <p:cNvPr id="9" name="Freccia a destra 8">
            <a:extLst>
              <a:ext uri="{FF2B5EF4-FFF2-40B4-BE49-F238E27FC236}">
                <a16:creationId xmlns:a16="http://schemas.microsoft.com/office/drawing/2014/main" id="{06D822CD-40D9-292E-5FF5-BC8AD5F94370}"/>
              </a:ext>
            </a:extLst>
          </p:cNvPr>
          <p:cNvSpPr/>
          <p:nvPr/>
        </p:nvSpPr>
        <p:spPr>
          <a:xfrm>
            <a:off x="5077918" y="3943081"/>
            <a:ext cx="1244183" cy="749509"/>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Ovale 10">
            <a:extLst>
              <a:ext uri="{FF2B5EF4-FFF2-40B4-BE49-F238E27FC236}">
                <a16:creationId xmlns:a16="http://schemas.microsoft.com/office/drawing/2014/main" id="{13AD84B0-8362-E482-095A-D425482292E9}"/>
              </a:ext>
            </a:extLst>
          </p:cNvPr>
          <p:cNvSpPr/>
          <p:nvPr/>
        </p:nvSpPr>
        <p:spPr>
          <a:xfrm>
            <a:off x="803848" y="2983042"/>
            <a:ext cx="509665" cy="5096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1</a:t>
            </a:r>
          </a:p>
        </p:txBody>
      </p:sp>
    </p:spTree>
    <p:extLst>
      <p:ext uri="{BB962C8B-B14F-4D97-AF65-F5344CB8AC3E}">
        <p14:creationId xmlns:p14="http://schemas.microsoft.com/office/powerpoint/2010/main" val="1942767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4326D-6D1D-4743-9EF5-3A48882B3BB1}"/>
              </a:ext>
            </a:extLst>
          </p:cNvPr>
          <p:cNvSpPr>
            <a:spLocks noGrp="1"/>
          </p:cNvSpPr>
          <p:nvPr>
            <p:ph type="title"/>
          </p:nvPr>
        </p:nvSpPr>
        <p:spPr>
          <a:xfrm>
            <a:off x="609600" y="274638"/>
            <a:ext cx="10972800" cy="1143000"/>
          </a:xfrm>
        </p:spPr>
        <p:txBody>
          <a:bodyPr anchor="ctr">
            <a:normAutofit/>
          </a:bodyPr>
          <a:lstStyle/>
          <a:p>
            <a:r>
              <a:rPr lang="en-US" dirty="0"/>
              <a:t>What is it?</a:t>
            </a:r>
          </a:p>
        </p:txBody>
      </p:sp>
      <p:sp>
        <p:nvSpPr>
          <p:cNvPr id="3" name="Content Placeholder 2">
            <a:extLst>
              <a:ext uri="{FF2B5EF4-FFF2-40B4-BE49-F238E27FC236}">
                <a16:creationId xmlns:a16="http://schemas.microsoft.com/office/drawing/2014/main" id="{BBB51D51-DC18-4F3F-B2E7-792A52202B5A}"/>
              </a:ext>
            </a:extLst>
          </p:cNvPr>
          <p:cNvSpPr>
            <a:spLocks noGrp="1"/>
          </p:cNvSpPr>
          <p:nvPr>
            <p:ph sz="half" idx="1"/>
          </p:nvPr>
        </p:nvSpPr>
        <p:spPr>
          <a:xfrm>
            <a:off x="852705" y="1417638"/>
            <a:ext cx="10972800" cy="4525963"/>
          </a:xfrm>
        </p:spPr>
        <p:txBody>
          <a:bodyPr>
            <a:normAutofit/>
          </a:bodyPr>
          <a:lstStyle/>
          <a:p>
            <a:pPr marL="0" indent="0">
              <a:buNone/>
            </a:pPr>
            <a:r>
              <a:rPr lang="en-US" altLang="en-US" sz="2600" dirty="0"/>
              <a:t>T</a:t>
            </a:r>
            <a:r>
              <a:rPr kumimoji="0" lang="en-US" altLang="en-US" sz="2600" b="0" i="0" u="none" strike="noStrike" cap="none" normalizeH="0" baseline="0" dirty="0">
                <a:ln>
                  <a:noFill/>
                </a:ln>
                <a:effectLst/>
              </a:rPr>
              <a:t>he </a:t>
            </a:r>
            <a:r>
              <a:rPr kumimoji="0" lang="en-US" altLang="en-US" sz="2600" b="1" i="0" u="none" strike="noStrike" cap="none" normalizeH="0" baseline="0" dirty="0">
                <a:ln>
                  <a:noFill/>
                </a:ln>
                <a:effectLst/>
              </a:rPr>
              <a:t>activity is an entry point for the interaction of an app with the user.         </a:t>
            </a:r>
            <a:r>
              <a:rPr lang="en-US" sz="2600" dirty="0"/>
              <a:t>One</a:t>
            </a:r>
            <a:r>
              <a:rPr lang="en-US" sz="2600" b="1" dirty="0"/>
              <a:t> </a:t>
            </a:r>
            <a:r>
              <a:rPr lang="en-US" sz="2600" dirty="0"/>
              <a:t>app consists of </a:t>
            </a:r>
            <a:r>
              <a:rPr lang="en-US" sz="2600" b="1" dirty="0"/>
              <a:t>multiple screens </a:t>
            </a:r>
            <a:r>
              <a:rPr lang="en-US" sz="2600" dirty="0"/>
              <a:t>which each of </a:t>
            </a:r>
            <a:r>
              <a:rPr lang="en-US" sz="2600" b="1" dirty="0"/>
              <a:t>them is represented by one Activity</a:t>
            </a:r>
            <a:r>
              <a:rPr lang="en-US" sz="2600" dirty="0"/>
              <a:t>. So, switch to a screen to another means go to another activity.  If we wanted to make another parallelism, we can compare an Activity to a Java Swing frame.</a:t>
            </a:r>
          </a:p>
          <a:p>
            <a:pPr marL="0" indent="0">
              <a:buNone/>
            </a:pPr>
            <a:endParaRPr lang="en-US" sz="2600" dirty="0"/>
          </a:p>
          <a:p>
            <a:pPr marL="0" indent="0">
              <a:lnSpc>
                <a:spcPct val="90000"/>
              </a:lnSpc>
              <a:buNone/>
            </a:pPr>
            <a:endParaRPr kumimoji="0" lang="en-US" altLang="en-US" sz="2000" b="0" i="0" u="none" strike="noStrike" cap="none" normalizeH="0" baseline="0" dirty="0">
              <a:ln>
                <a:noFill/>
              </a:ln>
              <a:effectLst/>
            </a:endParaRPr>
          </a:p>
        </p:txBody>
      </p:sp>
      <p:pic>
        <p:nvPicPr>
          <p:cNvPr id="6" name="Immagine 5" descr="Immagine che contiene testo, iPod, elettronico, diverso&#10;&#10;Descrizione generata automaticamente">
            <a:extLst>
              <a:ext uri="{FF2B5EF4-FFF2-40B4-BE49-F238E27FC236}">
                <a16:creationId xmlns:a16="http://schemas.microsoft.com/office/drawing/2014/main" id="{4153EDF7-DDE6-855D-C000-7A009D2C5E33}"/>
              </a:ext>
            </a:extLst>
          </p:cNvPr>
          <p:cNvPicPr>
            <a:picLocks noChangeAspect="1"/>
          </p:cNvPicPr>
          <p:nvPr/>
        </p:nvPicPr>
        <p:blipFill rotWithShape="1">
          <a:blip r:embed="rId2">
            <a:extLst>
              <a:ext uri="{28A0092B-C50C-407E-A947-70E740481C1C}">
                <a14:useLocalDpi xmlns:a14="http://schemas.microsoft.com/office/drawing/2010/main" val="0"/>
              </a:ext>
            </a:extLst>
          </a:blip>
          <a:srcRect l="402" t="7196" r="55487" b="7725"/>
          <a:stretch/>
        </p:blipFill>
        <p:spPr>
          <a:xfrm>
            <a:off x="7223542" y="3142944"/>
            <a:ext cx="1802656" cy="3605310"/>
          </a:xfrm>
          <a:prstGeom prst="rect">
            <a:avLst/>
          </a:prstGeom>
        </p:spPr>
      </p:pic>
      <p:pic>
        <p:nvPicPr>
          <p:cNvPr id="7" name="Immagine 6">
            <a:extLst>
              <a:ext uri="{FF2B5EF4-FFF2-40B4-BE49-F238E27FC236}">
                <a16:creationId xmlns:a16="http://schemas.microsoft.com/office/drawing/2014/main" id="{91D5DC87-BEF0-16A8-288F-959CC4348C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8482" y="3142944"/>
            <a:ext cx="1802655" cy="3605310"/>
          </a:xfrm>
          <a:prstGeom prst="rect">
            <a:avLst/>
          </a:prstGeom>
        </p:spPr>
      </p:pic>
      <p:sp>
        <p:nvSpPr>
          <p:cNvPr id="9" name="Ovale 8">
            <a:extLst>
              <a:ext uri="{FF2B5EF4-FFF2-40B4-BE49-F238E27FC236}">
                <a16:creationId xmlns:a16="http://schemas.microsoft.com/office/drawing/2014/main" id="{5D1E3FCB-B90F-9DDF-9C31-3EF47B1291FE}"/>
              </a:ext>
            </a:extLst>
          </p:cNvPr>
          <p:cNvSpPr/>
          <p:nvPr/>
        </p:nvSpPr>
        <p:spPr>
          <a:xfrm>
            <a:off x="4476750" y="3429000"/>
            <a:ext cx="206086" cy="219075"/>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Freccia a destra 9">
            <a:extLst>
              <a:ext uri="{FF2B5EF4-FFF2-40B4-BE49-F238E27FC236}">
                <a16:creationId xmlns:a16="http://schemas.microsoft.com/office/drawing/2014/main" id="{6E4D80EA-6E36-9DC2-4B27-121B48F61D70}"/>
              </a:ext>
            </a:extLst>
          </p:cNvPr>
          <p:cNvSpPr/>
          <p:nvPr/>
        </p:nvSpPr>
        <p:spPr>
          <a:xfrm>
            <a:off x="5547779" y="4650255"/>
            <a:ext cx="896257" cy="590687"/>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53535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646C7F-4769-BB94-8273-EE6D6CEEEC41}"/>
              </a:ext>
            </a:extLst>
          </p:cNvPr>
          <p:cNvSpPr>
            <a:spLocks noGrp="1"/>
          </p:cNvSpPr>
          <p:nvPr>
            <p:ph type="title"/>
          </p:nvPr>
        </p:nvSpPr>
        <p:spPr/>
        <p:txBody>
          <a:bodyPr/>
          <a:lstStyle/>
          <a:p>
            <a:r>
              <a:rPr lang="en-US" dirty="0"/>
              <a:t>Intent Resolution</a:t>
            </a:r>
          </a:p>
        </p:txBody>
      </p:sp>
      <p:sp>
        <p:nvSpPr>
          <p:cNvPr id="3" name="Segnaposto contenuto 2">
            <a:extLst>
              <a:ext uri="{FF2B5EF4-FFF2-40B4-BE49-F238E27FC236}">
                <a16:creationId xmlns:a16="http://schemas.microsoft.com/office/drawing/2014/main" id="{B8CA43A3-3BFD-5016-8988-DFBCFEFE7D3B}"/>
              </a:ext>
            </a:extLst>
          </p:cNvPr>
          <p:cNvSpPr>
            <a:spLocks noGrp="1"/>
          </p:cNvSpPr>
          <p:nvPr>
            <p:ph idx="1"/>
          </p:nvPr>
        </p:nvSpPr>
        <p:spPr>
          <a:xfrm>
            <a:off x="609600" y="1632095"/>
            <a:ext cx="10972800" cy="1085314"/>
          </a:xfrm>
        </p:spPr>
        <p:txBody>
          <a:bodyPr>
            <a:normAutofit lnSpcReduction="10000"/>
          </a:bodyPr>
          <a:lstStyle/>
          <a:p>
            <a:pPr marL="0" indent="0">
              <a:spcBef>
                <a:spcPts val="0"/>
              </a:spcBef>
              <a:buNone/>
            </a:pPr>
            <a:r>
              <a:rPr lang="en-US" sz="2400" dirty="0" err="1">
                <a:solidFill>
                  <a:srgbClr val="000000"/>
                </a:solidFill>
              </a:rPr>
              <a:t>PackageManager</a:t>
            </a:r>
            <a:r>
              <a:rPr lang="en-US" sz="2400" dirty="0">
                <a:solidFill>
                  <a:srgbClr val="000000"/>
                </a:solidFill>
              </a:rPr>
              <a:t> c</a:t>
            </a:r>
            <a:r>
              <a:rPr lang="en-US" sz="2400" b="0" i="0" u="none" strike="noStrike" dirty="0">
                <a:solidFill>
                  <a:srgbClr val="000000"/>
                </a:solidFill>
                <a:effectLst/>
              </a:rPr>
              <a:t>ompare data inside the intent and the list of activity </a:t>
            </a:r>
            <a:r>
              <a:rPr lang="en-US" sz="2400" dirty="0">
                <a:solidFill>
                  <a:srgbClr val="000000"/>
                </a:solidFill>
              </a:rPr>
              <a:t>available, his purpose is </a:t>
            </a:r>
            <a:r>
              <a:rPr lang="en-US" sz="2400" b="0" i="0" u="none" strike="noStrike" dirty="0">
                <a:solidFill>
                  <a:srgbClr val="000000"/>
                </a:solidFill>
                <a:effectLst/>
              </a:rPr>
              <a:t>to find which  can perform intent’s action. After this comparison we can have three results:</a:t>
            </a:r>
            <a:endParaRPr lang="en-US" sz="2000" dirty="0"/>
          </a:p>
        </p:txBody>
      </p:sp>
      <p:sp>
        <p:nvSpPr>
          <p:cNvPr id="4" name="Ovale 3">
            <a:extLst>
              <a:ext uri="{FF2B5EF4-FFF2-40B4-BE49-F238E27FC236}">
                <a16:creationId xmlns:a16="http://schemas.microsoft.com/office/drawing/2014/main" id="{52E3E392-FDF4-B407-7309-87544753BB8D}"/>
              </a:ext>
            </a:extLst>
          </p:cNvPr>
          <p:cNvSpPr/>
          <p:nvPr/>
        </p:nvSpPr>
        <p:spPr>
          <a:xfrm>
            <a:off x="5987323" y="2535697"/>
            <a:ext cx="1733862" cy="1547734"/>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Package</a:t>
            </a:r>
          </a:p>
          <a:p>
            <a:pPr algn="ctr"/>
            <a:r>
              <a:rPr lang="en-US" b="1" dirty="0"/>
              <a:t>Manager</a:t>
            </a:r>
          </a:p>
        </p:txBody>
      </p:sp>
      <p:sp>
        <p:nvSpPr>
          <p:cNvPr id="5" name="Rettangolo 4">
            <a:extLst>
              <a:ext uri="{FF2B5EF4-FFF2-40B4-BE49-F238E27FC236}">
                <a16:creationId xmlns:a16="http://schemas.microsoft.com/office/drawing/2014/main" id="{4101DB10-4F6F-9073-8CE0-08D2C868D4C3}"/>
              </a:ext>
            </a:extLst>
          </p:cNvPr>
          <p:cNvSpPr/>
          <p:nvPr/>
        </p:nvSpPr>
        <p:spPr>
          <a:xfrm>
            <a:off x="1068363" y="2898365"/>
            <a:ext cx="2998033" cy="3053180"/>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ttangolo 5">
            <a:extLst>
              <a:ext uri="{FF2B5EF4-FFF2-40B4-BE49-F238E27FC236}">
                <a16:creationId xmlns:a16="http://schemas.microsoft.com/office/drawing/2014/main" id="{7A6961FF-A203-FCAE-8584-8545966CA073}"/>
              </a:ext>
            </a:extLst>
          </p:cNvPr>
          <p:cNvSpPr/>
          <p:nvPr/>
        </p:nvSpPr>
        <p:spPr>
          <a:xfrm>
            <a:off x="1308206" y="3063256"/>
            <a:ext cx="2533338" cy="824459"/>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Action </a:t>
            </a:r>
          </a:p>
        </p:txBody>
      </p:sp>
      <p:sp>
        <p:nvSpPr>
          <p:cNvPr id="7" name="Rettangolo 6">
            <a:extLst>
              <a:ext uri="{FF2B5EF4-FFF2-40B4-BE49-F238E27FC236}">
                <a16:creationId xmlns:a16="http://schemas.microsoft.com/office/drawing/2014/main" id="{5CAFCC32-55DC-C637-AC4F-9FC81B1310E7}"/>
              </a:ext>
            </a:extLst>
          </p:cNvPr>
          <p:cNvSpPr/>
          <p:nvPr/>
        </p:nvSpPr>
        <p:spPr>
          <a:xfrm>
            <a:off x="1308206" y="4012725"/>
            <a:ext cx="2533338" cy="824459"/>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Category </a:t>
            </a:r>
          </a:p>
        </p:txBody>
      </p:sp>
      <p:sp>
        <p:nvSpPr>
          <p:cNvPr id="8" name="Rettangolo 7">
            <a:extLst>
              <a:ext uri="{FF2B5EF4-FFF2-40B4-BE49-F238E27FC236}">
                <a16:creationId xmlns:a16="http://schemas.microsoft.com/office/drawing/2014/main" id="{7C217543-8FAA-FDB9-5CA2-C0FA122B3872}"/>
              </a:ext>
            </a:extLst>
          </p:cNvPr>
          <p:cNvSpPr/>
          <p:nvPr/>
        </p:nvSpPr>
        <p:spPr>
          <a:xfrm>
            <a:off x="1300710" y="5023357"/>
            <a:ext cx="2533338" cy="82445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Data </a:t>
            </a:r>
          </a:p>
        </p:txBody>
      </p:sp>
      <p:sp>
        <p:nvSpPr>
          <p:cNvPr id="9" name="Freccia a destra 8">
            <a:extLst>
              <a:ext uri="{FF2B5EF4-FFF2-40B4-BE49-F238E27FC236}">
                <a16:creationId xmlns:a16="http://schemas.microsoft.com/office/drawing/2014/main" id="{06D822CD-40D9-292E-5FF5-BC8AD5F94370}"/>
              </a:ext>
            </a:extLst>
          </p:cNvPr>
          <p:cNvSpPr/>
          <p:nvPr/>
        </p:nvSpPr>
        <p:spPr>
          <a:xfrm>
            <a:off x="4442086" y="3073564"/>
            <a:ext cx="1244183" cy="749509"/>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ttangolo con angoli arrotondati 9">
            <a:extLst>
              <a:ext uri="{FF2B5EF4-FFF2-40B4-BE49-F238E27FC236}">
                <a16:creationId xmlns:a16="http://schemas.microsoft.com/office/drawing/2014/main" id="{B3FB9842-EEFE-4685-A74E-69B0D527FCDE}"/>
              </a:ext>
            </a:extLst>
          </p:cNvPr>
          <p:cNvSpPr/>
          <p:nvPr/>
        </p:nvSpPr>
        <p:spPr>
          <a:xfrm>
            <a:off x="7721185" y="4928738"/>
            <a:ext cx="1334124" cy="888164"/>
          </a:xfrm>
          <a:prstGeom prst="round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ttangolo con angoli arrotondati 10">
            <a:extLst>
              <a:ext uri="{FF2B5EF4-FFF2-40B4-BE49-F238E27FC236}">
                <a16:creationId xmlns:a16="http://schemas.microsoft.com/office/drawing/2014/main" id="{08E29D87-7241-2699-75D0-4DE48A7BFAB5}"/>
              </a:ext>
            </a:extLst>
          </p:cNvPr>
          <p:cNvSpPr/>
          <p:nvPr/>
        </p:nvSpPr>
        <p:spPr>
          <a:xfrm>
            <a:off x="7873585" y="5081138"/>
            <a:ext cx="1334124" cy="888164"/>
          </a:xfrm>
          <a:prstGeom prst="round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ttangolo con angoli arrotondati 11">
            <a:extLst>
              <a:ext uri="{FF2B5EF4-FFF2-40B4-BE49-F238E27FC236}">
                <a16:creationId xmlns:a16="http://schemas.microsoft.com/office/drawing/2014/main" id="{A6908FBF-D2E2-95CA-1599-B003930B1CE3}"/>
              </a:ext>
            </a:extLst>
          </p:cNvPr>
          <p:cNvSpPr/>
          <p:nvPr/>
        </p:nvSpPr>
        <p:spPr>
          <a:xfrm>
            <a:off x="8069706" y="5302023"/>
            <a:ext cx="1334124" cy="888164"/>
          </a:xfrm>
          <a:prstGeom prst="round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Activity</a:t>
            </a:r>
          </a:p>
        </p:txBody>
      </p:sp>
      <p:sp>
        <p:nvSpPr>
          <p:cNvPr id="13" name="Rettangolo 12">
            <a:extLst>
              <a:ext uri="{FF2B5EF4-FFF2-40B4-BE49-F238E27FC236}">
                <a16:creationId xmlns:a16="http://schemas.microsoft.com/office/drawing/2014/main" id="{DFBBB4BE-A5B6-E7E0-CC01-6E8E25736FC2}"/>
              </a:ext>
            </a:extLst>
          </p:cNvPr>
          <p:cNvSpPr/>
          <p:nvPr/>
        </p:nvSpPr>
        <p:spPr>
          <a:xfrm>
            <a:off x="4588865" y="5176336"/>
            <a:ext cx="1976203" cy="67148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Action </a:t>
            </a:r>
          </a:p>
        </p:txBody>
      </p:sp>
      <p:sp>
        <p:nvSpPr>
          <p:cNvPr id="14" name="Freccia bidirezionale orizzontale 13">
            <a:extLst>
              <a:ext uri="{FF2B5EF4-FFF2-40B4-BE49-F238E27FC236}">
                <a16:creationId xmlns:a16="http://schemas.microsoft.com/office/drawing/2014/main" id="{CB0BE03E-2C80-624F-1DCE-6570E6931401}"/>
              </a:ext>
            </a:extLst>
          </p:cNvPr>
          <p:cNvSpPr/>
          <p:nvPr/>
        </p:nvSpPr>
        <p:spPr>
          <a:xfrm>
            <a:off x="6671873" y="5372820"/>
            <a:ext cx="911901" cy="314794"/>
          </a:xfrm>
          <a:prstGeom prst="lef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Freccia a destra 14">
            <a:extLst>
              <a:ext uri="{FF2B5EF4-FFF2-40B4-BE49-F238E27FC236}">
                <a16:creationId xmlns:a16="http://schemas.microsoft.com/office/drawing/2014/main" id="{4ABCA94D-4E80-6917-B4C1-948DF283018E}"/>
              </a:ext>
            </a:extLst>
          </p:cNvPr>
          <p:cNvSpPr/>
          <p:nvPr/>
        </p:nvSpPr>
        <p:spPr>
          <a:xfrm rot="5400000">
            <a:off x="6534517" y="4220390"/>
            <a:ext cx="671482" cy="650041"/>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Ovale 15">
            <a:extLst>
              <a:ext uri="{FF2B5EF4-FFF2-40B4-BE49-F238E27FC236}">
                <a16:creationId xmlns:a16="http://schemas.microsoft.com/office/drawing/2014/main" id="{2C4518B8-601C-8434-9AFF-1EFB032D6238}"/>
              </a:ext>
            </a:extLst>
          </p:cNvPr>
          <p:cNvSpPr/>
          <p:nvPr/>
        </p:nvSpPr>
        <p:spPr>
          <a:xfrm>
            <a:off x="243059" y="2799587"/>
            <a:ext cx="509665" cy="5096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1</a:t>
            </a:r>
          </a:p>
        </p:txBody>
      </p:sp>
      <p:sp>
        <p:nvSpPr>
          <p:cNvPr id="17" name="Ovale 16">
            <a:extLst>
              <a:ext uri="{FF2B5EF4-FFF2-40B4-BE49-F238E27FC236}">
                <a16:creationId xmlns:a16="http://schemas.microsoft.com/office/drawing/2014/main" id="{56682FEE-0B07-831B-2A01-EB2BEE8712E7}"/>
              </a:ext>
            </a:extLst>
          </p:cNvPr>
          <p:cNvSpPr/>
          <p:nvPr/>
        </p:nvSpPr>
        <p:spPr>
          <a:xfrm>
            <a:off x="5431436" y="2510382"/>
            <a:ext cx="509665" cy="5096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2</a:t>
            </a:r>
          </a:p>
        </p:txBody>
      </p:sp>
    </p:spTree>
    <p:extLst>
      <p:ext uri="{BB962C8B-B14F-4D97-AF65-F5344CB8AC3E}">
        <p14:creationId xmlns:p14="http://schemas.microsoft.com/office/powerpoint/2010/main" val="8632739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646C7F-4769-BB94-8273-EE6D6CEEEC41}"/>
              </a:ext>
            </a:extLst>
          </p:cNvPr>
          <p:cNvSpPr>
            <a:spLocks noGrp="1"/>
          </p:cNvSpPr>
          <p:nvPr>
            <p:ph type="title"/>
          </p:nvPr>
        </p:nvSpPr>
        <p:spPr/>
        <p:txBody>
          <a:bodyPr/>
          <a:lstStyle/>
          <a:p>
            <a:r>
              <a:rPr lang="en-US" dirty="0"/>
              <a:t>Intent Resolution</a:t>
            </a:r>
          </a:p>
        </p:txBody>
      </p:sp>
      <p:sp>
        <p:nvSpPr>
          <p:cNvPr id="3" name="Segnaposto contenuto 2">
            <a:extLst>
              <a:ext uri="{FF2B5EF4-FFF2-40B4-BE49-F238E27FC236}">
                <a16:creationId xmlns:a16="http://schemas.microsoft.com/office/drawing/2014/main" id="{B8CA43A3-3BFD-5016-8988-DFBCFEFE7D3B}"/>
              </a:ext>
            </a:extLst>
          </p:cNvPr>
          <p:cNvSpPr>
            <a:spLocks noGrp="1"/>
          </p:cNvSpPr>
          <p:nvPr>
            <p:ph idx="1"/>
          </p:nvPr>
        </p:nvSpPr>
        <p:spPr>
          <a:xfrm>
            <a:off x="8395143" y="2516861"/>
            <a:ext cx="3560638" cy="3760861"/>
          </a:xfrm>
        </p:spPr>
        <p:txBody>
          <a:bodyPr>
            <a:normAutofit/>
          </a:bodyPr>
          <a:lstStyle/>
          <a:p>
            <a:pPr>
              <a:spcBef>
                <a:spcPts val="0"/>
              </a:spcBef>
              <a:buFont typeface="Arial" panose="020B0604020202020204" pitchFamily="34" charset="0"/>
              <a:buChar char="•"/>
            </a:pPr>
            <a:r>
              <a:rPr lang="en-US" sz="2000" dirty="0"/>
              <a:t>No activity is found to perform the action</a:t>
            </a:r>
          </a:p>
          <a:p>
            <a:pPr>
              <a:spcBef>
                <a:spcPts val="0"/>
              </a:spcBef>
              <a:buFont typeface="Arial" panose="020B0604020202020204" pitchFamily="34" charset="0"/>
              <a:buChar char="•"/>
            </a:pPr>
            <a:r>
              <a:rPr lang="en-US" sz="2000" dirty="0"/>
              <a:t>One Activity is found and is directly launched</a:t>
            </a:r>
          </a:p>
          <a:p>
            <a:pPr>
              <a:spcBef>
                <a:spcPts val="0"/>
              </a:spcBef>
              <a:buFont typeface="Arial" panose="020B0604020202020204" pitchFamily="34" charset="0"/>
              <a:buChar char="•"/>
            </a:pPr>
            <a:r>
              <a:rPr lang="en-US" sz="2000" dirty="0"/>
              <a:t>One or more Activity are found, the </a:t>
            </a:r>
            <a:r>
              <a:rPr lang="en-US" sz="2000" dirty="0" err="1"/>
              <a:t>PackageManager</a:t>
            </a:r>
            <a:r>
              <a:rPr lang="en-US" sz="2000" dirty="0"/>
              <a:t> show the list of activities found. </a:t>
            </a:r>
          </a:p>
        </p:txBody>
      </p:sp>
      <p:sp>
        <p:nvSpPr>
          <p:cNvPr id="4" name="Ovale 3">
            <a:extLst>
              <a:ext uri="{FF2B5EF4-FFF2-40B4-BE49-F238E27FC236}">
                <a16:creationId xmlns:a16="http://schemas.microsoft.com/office/drawing/2014/main" id="{52E3E392-FDF4-B407-7309-87544753BB8D}"/>
              </a:ext>
            </a:extLst>
          </p:cNvPr>
          <p:cNvSpPr/>
          <p:nvPr/>
        </p:nvSpPr>
        <p:spPr>
          <a:xfrm>
            <a:off x="4778116" y="2006666"/>
            <a:ext cx="1571514" cy="1575165"/>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Package</a:t>
            </a:r>
          </a:p>
          <a:p>
            <a:pPr algn="ctr"/>
            <a:r>
              <a:rPr lang="en-US" b="1" dirty="0"/>
              <a:t>Manager</a:t>
            </a:r>
          </a:p>
        </p:txBody>
      </p:sp>
      <p:sp>
        <p:nvSpPr>
          <p:cNvPr id="5" name="Rettangolo 4">
            <a:extLst>
              <a:ext uri="{FF2B5EF4-FFF2-40B4-BE49-F238E27FC236}">
                <a16:creationId xmlns:a16="http://schemas.microsoft.com/office/drawing/2014/main" id="{4101DB10-4F6F-9073-8CE0-08D2C868D4C3}"/>
              </a:ext>
            </a:extLst>
          </p:cNvPr>
          <p:cNvSpPr/>
          <p:nvPr/>
        </p:nvSpPr>
        <p:spPr>
          <a:xfrm>
            <a:off x="616626" y="2272299"/>
            <a:ext cx="2179348" cy="3086677"/>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ttangolo 5">
            <a:extLst>
              <a:ext uri="{FF2B5EF4-FFF2-40B4-BE49-F238E27FC236}">
                <a16:creationId xmlns:a16="http://schemas.microsoft.com/office/drawing/2014/main" id="{7A6961FF-A203-FCAE-8584-8545966CA073}"/>
              </a:ext>
            </a:extLst>
          </p:cNvPr>
          <p:cNvSpPr/>
          <p:nvPr/>
        </p:nvSpPr>
        <p:spPr>
          <a:xfrm>
            <a:off x="856468" y="2437191"/>
            <a:ext cx="1669118" cy="848277"/>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Action </a:t>
            </a:r>
          </a:p>
        </p:txBody>
      </p:sp>
      <p:sp>
        <p:nvSpPr>
          <p:cNvPr id="7" name="Rettangolo 6">
            <a:extLst>
              <a:ext uri="{FF2B5EF4-FFF2-40B4-BE49-F238E27FC236}">
                <a16:creationId xmlns:a16="http://schemas.microsoft.com/office/drawing/2014/main" id="{5CAFCC32-55DC-C637-AC4F-9FC81B1310E7}"/>
              </a:ext>
            </a:extLst>
          </p:cNvPr>
          <p:cNvSpPr/>
          <p:nvPr/>
        </p:nvSpPr>
        <p:spPr>
          <a:xfrm>
            <a:off x="856468" y="3386660"/>
            <a:ext cx="1669118" cy="848277"/>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Category </a:t>
            </a:r>
          </a:p>
        </p:txBody>
      </p:sp>
      <p:sp>
        <p:nvSpPr>
          <p:cNvPr id="8" name="Rettangolo 7">
            <a:extLst>
              <a:ext uri="{FF2B5EF4-FFF2-40B4-BE49-F238E27FC236}">
                <a16:creationId xmlns:a16="http://schemas.microsoft.com/office/drawing/2014/main" id="{7C217543-8FAA-FDB9-5CA2-C0FA122B3872}"/>
              </a:ext>
            </a:extLst>
          </p:cNvPr>
          <p:cNvSpPr/>
          <p:nvPr/>
        </p:nvSpPr>
        <p:spPr>
          <a:xfrm>
            <a:off x="848972" y="4397292"/>
            <a:ext cx="1669118" cy="84827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Data </a:t>
            </a:r>
          </a:p>
        </p:txBody>
      </p:sp>
      <p:sp>
        <p:nvSpPr>
          <p:cNvPr id="9" name="Freccia a destra 8">
            <a:extLst>
              <a:ext uri="{FF2B5EF4-FFF2-40B4-BE49-F238E27FC236}">
                <a16:creationId xmlns:a16="http://schemas.microsoft.com/office/drawing/2014/main" id="{06D822CD-40D9-292E-5FF5-BC8AD5F94370}"/>
              </a:ext>
            </a:extLst>
          </p:cNvPr>
          <p:cNvSpPr/>
          <p:nvPr/>
        </p:nvSpPr>
        <p:spPr>
          <a:xfrm>
            <a:off x="3035816" y="2516861"/>
            <a:ext cx="1382518" cy="436525"/>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ttangolo con angoli arrotondati 9">
            <a:extLst>
              <a:ext uri="{FF2B5EF4-FFF2-40B4-BE49-F238E27FC236}">
                <a16:creationId xmlns:a16="http://schemas.microsoft.com/office/drawing/2014/main" id="{B3FB9842-EEFE-4685-A74E-69B0D527FCDE}"/>
              </a:ext>
            </a:extLst>
          </p:cNvPr>
          <p:cNvSpPr/>
          <p:nvPr/>
        </p:nvSpPr>
        <p:spPr>
          <a:xfrm>
            <a:off x="6511978" y="4399707"/>
            <a:ext cx="1209205" cy="903905"/>
          </a:xfrm>
          <a:prstGeom prst="round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ttangolo con angoli arrotondati 10">
            <a:extLst>
              <a:ext uri="{FF2B5EF4-FFF2-40B4-BE49-F238E27FC236}">
                <a16:creationId xmlns:a16="http://schemas.microsoft.com/office/drawing/2014/main" id="{08E29D87-7241-2699-75D0-4DE48A7BFAB5}"/>
              </a:ext>
            </a:extLst>
          </p:cNvPr>
          <p:cNvSpPr/>
          <p:nvPr/>
        </p:nvSpPr>
        <p:spPr>
          <a:xfrm>
            <a:off x="6664378" y="4552107"/>
            <a:ext cx="1209205" cy="903905"/>
          </a:xfrm>
          <a:prstGeom prst="round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ttangolo con angoli arrotondati 11">
            <a:extLst>
              <a:ext uri="{FF2B5EF4-FFF2-40B4-BE49-F238E27FC236}">
                <a16:creationId xmlns:a16="http://schemas.microsoft.com/office/drawing/2014/main" id="{A6908FBF-D2E2-95CA-1599-B003930B1CE3}"/>
              </a:ext>
            </a:extLst>
          </p:cNvPr>
          <p:cNvSpPr/>
          <p:nvPr/>
        </p:nvSpPr>
        <p:spPr>
          <a:xfrm>
            <a:off x="6860499" y="4772992"/>
            <a:ext cx="1209205" cy="903905"/>
          </a:xfrm>
          <a:prstGeom prst="round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Activity</a:t>
            </a:r>
          </a:p>
        </p:txBody>
      </p:sp>
      <p:sp>
        <p:nvSpPr>
          <p:cNvPr id="13" name="Rettangolo 12">
            <a:extLst>
              <a:ext uri="{FF2B5EF4-FFF2-40B4-BE49-F238E27FC236}">
                <a16:creationId xmlns:a16="http://schemas.microsoft.com/office/drawing/2014/main" id="{DFBBB4BE-A5B6-E7E0-CC01-6E8E25736FC2}"/>
              </a:ext>
            </a:extLst>
          </p:cNvPr>
          <p:cNvSpPr/>
          <p:nvPr/>
        </p:nvSpPr>
        <p:spPr>
          <a:xfrm>
            <a:off x="3379659" y="4647305"/>
            <a:ext cx="1791164" cy="683381"/>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Action </a:t>
            </a:r>
          </a:p>
        </p:txBody>
      </p:sp>
      <p:sp>
        <p:nvSpPr>
          <p:cNvPr id="14" name="Freccia bidirezionale orizzontale 13">
            <a:extLst>
              <a:ext uri="{FF2B5EF4-FFF2-40B4-BE49-F238E27FC236}">
                <a16:creationId xmlns:a16="http://schemas.microsoft.com/office/drawing/2014/main" id="{CB0BE03E-2C80-624F-1DCE-6570E6931401}"/>
              </a:ext>
            </a:extLst>
          </p:cNvPr>
          <p:cNvSpPr/>
          <p:nvPr/>
        </p:nvSpPr>
        <p:spPr>
          <a:xfrm>
            <a:off x="5462667" y="4843789"/>
            <a:ext cx="826516" cy="320373"/>
          </a:xfrm>
          <a:prstGeom prst="lef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Freccia a destra 14">
            <a:extLst>
              <a:ext uri="{FF2B5EF4-FFF2-40B4-BE49-F238E27FC236}">
                <a16:creationId xmlns:a16="http://schemas.microsoft.com/office/drawing/2014/main" id="{4ABCA94D-4E80-6917-B4C1-948DF283018E}"/>
              </a:ext>
            </a:extLst>
          </p:cNvPr>
          <p:cNvSpPr/>
          <p:nvPr/>
        </p:nvSpPr>
        <p:spPr>
          <a:xfrm rot="5400000">
            <a:off x="5288925" y="3727744"/>
            <a:ext cx="683385" cy="589175"/>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Ovale 17">
            <a:extLst>
              <a:ext uri="{FF2B5EF4-FFF2-40B4-BE49-F238E27FC236}">
                <a16:creationId xmlns:a16="http://schemas.microsoft.com/office/drawing/2014/main" id="{E4C31380-4877-12EB-552F-9872A0B3F07F}"/>
              </a:ext>
            </a:extLst>
          </p:cNvPr>
          <p:cNvSpPr/>
          <p:nvPr/>
        </p:nvSpPr>
        <p:spPr>
          <a:xfrm>
            <a:off x="1428698" y="1596705"/>
            <a:ext cx="509665" cy="513239"/>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1</a:t>
            </a:r>
          </a:p>
        </p:txBody>
      </p:sp>
      <p:sp>
        <p:nvSpPr>
          <p:cNvPr id="19" name="Ovale 18">
            <a:extLst>
              <a:ext uri="{FF2B5EF4-FFF2-40B4-BE49-F238E27FC236}">
                <a16:creationId xmlns:a16="http://schemas.microsoft.com/office/drawing/2014/main" id="{DE8341F9-C082-BDDB-7D3A-9BEBC132FB92}"/>
              </a:ext>
            </a:extLst>
          </p:cNvPr>
          <p:cNvSpPr/>
          <p:nvPr/>
        </p:nvSpPr>
        <p:spPr>
          <a:xfrm>
            <a:off x="6257145" y="1618372"/>
            <a:ext cx="509665" cy="513239"/>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2</a:t>
            </a:r>
          </a:p>
        </p:txBody>
      </p:sp>
      <p:sp>
        <p:nvSpPr>
          <p:cNvPr id="20" name="Ovale 19">
            <a:extLst>
              <a:ext uri="{FF2B5EF4-FFF2-40B4-BE49-F238E27FC236}">
                <a16:creationId xmlns:a16="http://schemas.microsoft.com/office/drawing/2014/main" id="{8CE67DB5-11F6-09CB-436E-95ECCB9284CA}"/>
              </a:ext>
            </a:extLst>
          </p:cNvPr>
          <p:cNvSpPr/>
          <p:nvPr/>
        </p:nvSpPr>
        <p:spPr>
          <a:xfrm>
            <a:off x="9638640" y="1710630"/>
            <a:ext cx="509665" cy="513239"/>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Freccia a destra 20">
            <a:extLst>
              <a:ext uri="{FF2B5EF4-FFF2-40B4-BE49-F238E27FC236}">
                <a16:creationId xmlns:a16="http://schemas.microsoft.com/office/drawing/2014/main" id="{D99417B7-53B1-4684-5D47-9B877D6D4D53}"/>
              </a:ext>
            </a:extLst>
          </p:cNvPr>
          <p:cNvSpPr/>
          <p:nvPr/>
        </p:nvSpPr>
        <p:spPr>
          <a:xfrm>
            <a:off x="6871190" y="2689505"/>
            <a:ext cx="972325" cy="576154"/>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083964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71A4F1-E3B2-5D8E-62AA-7037EF71F7DA}"/>
              </a:ext>
            </a:extLst>
          </p:cNvPr>
          <p:cNvSpPr>
            <a:spLocks noGrp="1"/>
          </p:cNvSpPr>
          <p:nvPr>
            <p:ph type="title"/>
          </p:nvPr>
        </p:nvSpPr>
        <p:spPr>
          <a:xfrm>
            <a:off x="609600" y="274638"/>
            <a:ext cx="10972800" cy="1143000"/>
          </a:xfrm>
        </p:spPr>
        <p:txBody>
          <a:bodyPr anchor="ctr">
            <a:normAutofit/>
          </a:bodyPr>
          <a:lstStyle/>
          <a:p>
            <a:r>
              <a:rPr lang="en-US" dirty="0"/>
              <a:t>Example</a:t>
            </a:r>
          </a:p>
        </p:txBody>
      </p:sp>
      <p:sp>
        <p:nvSpPr>
          <p:cNvPr id="3" name="Segnaposto contenuto 2">
            <a:extLst>
              <a:ext uri="{FF2B5EF4-FFF2-40B4-BE49-F238E27FC236}">
                <a16:creationId xmlns:a16="http://schemas.microsoft.com/office/drawing/2014/main" id="{C7B77A8C-AA12-BA2C-A7B0-FDAD69E20EF4}"/>
              </a:ext>
            </a:extLst>
          </p:cNvPr>
          <p:cNvSpPr>
            <a:spLocks noGrp="1"/>
          </p:cNvSpPr>
          <p:nvPr>
            <p:ph sz="half" idx="1"/>
          </p:nvPr>
        </p:nvSpPr>
        <p:spPr>
          <a:xfrm>
            <a:off x="609600" y="1600201"/>
            <a:ext cx="4532026" cy="4525963"/>
          </a:xfrm>
        </p:spPr>
        <p:txBody>
          <a:bodyPr>
            <a:normAutofit/>
          </a:bodyPr>
          <a:lstStyle/>
          <a:p>
            <a:pPr marL="0" indent="0">
              <a:buNone/>
            </a:pPr>
            <a:r>
              <a:rPr lang="en-US" sz="2400" dirty="0"/>
              <a:t>Now let’s try to create an activity that can send an email, we will execute a </a:t>
            </a:r>
            <a:r>
              <a:rPr lang="en-US" sz="2400" dirty="0" err="1"/>
              <a:t>Intent.ACTION_SEND</a:t>
            </a:r>
            <a:r>
              <a:rPr lang="en-US" sz="2400" dirty="0"/>
              <a:t> since some apps may any app that can perform the action, our app will crush. </a:t>
            </a:r>
          </a:p>
          <a:p>
            <a:pPr marL="0" indent="0">
              <a:buNone/>
            </a:pPr>
            <a:r>
              <a:rPr lang="en-US" sz="2400" dirty="0"/>
              <a:t>To avoid it we add a Chooser intent that allows the user to choose which app in his device will perform the operation</a:t>
            </a:r>
          </a:p>
        </p:txBody>
      </p:sp>
      <p:pic>
        <p:nvPicPr>
          <p:cNvPr id="8" name="Immagine 7" descr="Immagine che contiene testo&#10;&#10;Descrizione generata automaticamente">
            <a:extLst>
              <a:ext uri="{FF2B5EF4-FFF2-40B4-BE49-F238E27FC236}">
                <a16:creationId xmlns:a16="http://schemas.microsoft.com/office/drawing/2014/main" id="{1C14FFED-7388-17D6-F917-DAE5D20783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0742" y="1600199"/>
            <a:ext cx="2231658" cy="4959239"/>
          </a:xfrm>
          <a:prstGeom prst="rect">
            <a:avLst/>
          </a:prstGeom>
        </p:spPr>
      </p:pic>
      <p:pic>
        <p:nvPicPr>
          <p:cNvPr id="10" name="Immagine 9" descr="Immagine che contiene testo, screenshot, pianta&#10;&#10;Descrizione generata automaticamente">
            <a:extLst>
              <a:ext uri="{FF2B5EF4-FFF2-40B4-BE49-F238E27FC236}">
                <a16:creationId xmlns:a16="http://schemas.microsoft.com/office/drawing/2014/main" id="{2CD77C0B-0CE1-9106-082B-7190D9059E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4634" y="1600198"/>
            <a:ext cx="2231658" cy="4959239"/>
          </a:xfrm>
          <a:prstGeom prst="rect">
            <a:avLst/>
          </a:prstGeom>
        </p:spPr>
      </p:pic>
      <p:sp>
        <p:nvSpPr>
          <p:cNvPr id="13" name="Rettangolo 12">
            <a:extLst>
              <a:ext uri="{FF2B5EF4-FFF2-40B4-BE49-F238E27FC236}">
                <a16:creationId xmlns:a16="http://schemas.microsoft.com/office/drawing/2014/main" id="{771437B8-AA33-8B69-15D1-54193B910994}"/>
              </a:ext>
            </a:extLst>
          </p:cNvPr>
          <p:cNvSpPr/>
          <p:nvPr/>
        </p:nvSpPr>
        <p:spPr>
          <a:xfrm>
            <a:off x="7098001" y="5846164"/>
            <a:ext cx="674399" cy="280000"/>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Freccia a destra 13">
            <a:extLst>
              <a:ext uri="{FF2B5EF4-FFF2-40B4-BE49-F238E27FC236}">
                <a16:creationId xmlns:a16="http://schemas.microsoft.com/office/drawing/2014/main" id="{079FAF13-C723-F2A8-88EB-2326C4E8BADC}"/>
              </a:ext>
            </a:extLst>
          </p:cNvPr>
          <p:cNvSpPr/>
          <p:nvPr/>
        </p:nvSpPr>
        <p:spPr>
          <a:xfrm>
            <a:off x="8181975" y="3638550"/>
            <a:ext cx="885825" cy="485775"/>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276339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5CEA8B-AF0B-9666-DC1C-A77D819FBD0D}"/>
              </a:ext>
            </a:extLst>
          </p:cNvPr>
          <p:cNvSpPr>
            <a:spLocks noGrp="1"/>
          </p:cNvSpPr>
          <p:nvPr>
            <p:ph type="title"/>
          </p:nvPr>
        </p:nvSpPr>
        <p:spPr/>
        <p:txBody>
          <a:bodyPr/>
          <a:lstStyle/>
          <a:p>
            <a:r>
              <a:rPr lang="en-US" dirty="0"/>
              <a:t>Code</a:t>
            </a:r>
          </a:p>
        </p:txBody>
      </p:sp>
      <p:sp>
        <p:nvSpPr>
          <p:cNvPr id="5" name="Rectangle 1">
            <a:extLst>
              <a:ext uri="{FF2B5EF4-FFF2-40B4-BE49-F238E27FC236}">
                <a16:creationId xmlns:a16="http://schemas.microsoft.com/office/drawing/2014/main" id="{8A9C4EC0-CFD2-64D5-5B5E-7B540321AE40}"/>
              </a:ext>
            </a:extLst>
          </p:cNvPr>
          <p:cNvSpPr>
            <a:spLocks noGrp="1" noChangeArrowheads="1"/>
          </p:cNvSpPr>
          <p:nvPr>
            <p:ph sz="half" idx="1"/>
          </p:nvPr>
        </p:nvSpPr>
        <p:spPr bwMode="auto">
          <a:xfrm>
            <a:off x="812800" y="1433438"/>
            <a:ext cx="10769600" cy="542456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dirty="0">
                <a:ln>
                  <a:noFill/>
                </a:ln>
                <a:effectLst/>
                <a:latin typeface="Consolas" panose="020B0609020204030204" pitchFamily="49" charset="0"/>
              </a:rPr>
              <a:t>public class </a:t>
            </a:r>
            <a:r>
              <a:rPr kumimoji="0" lang="en-US" altLang="en-US" sz="1050" i="0" u="none" strike="noStrike" cap="none" normalizeH="0" baseline="0" dirty="0" err="1">
                <a:ln>
                  <a:noFill/>
                </a:ln>
                <a:effectLst/>
                <a:latin typeface="Consolas" panose="020B0609020204030204" pitchFamily="49" charset="0"/>
              </a:rPr>
              <a:t>MainActivity</a:t>
            </a:r>
            <a:r>
              <a:rPr kumimoji="0" lang="en-US" altLang="en-US" sz="1050" i="0" u="none" strike="noStrike" cap="none" normalizeH="0" baseline="0" dirty="0">
                <a:ln>
                  <a:noFill/>
                </a:ln>
                <a:effectLst/>
                <a:latin typeface="Consolas" panose="020B0609020204030204" pitchFamily="49" charset="0"/>
              </a:rPr>
              <a:t> extends </a:t>
            </a:r>
            <a:r>
              <a:rPr kumimoji="0" lang="en-US" altLang="en-US" sz="1050" i="0" u="none" strike="noStrike" cap="none" normalizeH="0" baseline="0" dirty="0" err="1">
                <a:ln>
                  <a:noFill/>
                </a:ln>
                <a:effectLst/>
                <a:latin typeface="Consolas" panose="020B0609020204030204" pitchFamily="49" charset="0"/>
              </a:rPr>
              <a:t>AppCompatActivity</a:t>
            </a:r>
            <a:r>
              <a:rPr kumimoji="0" lang="en-US" altLang="en-US" sz="1050"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dirty="0">
                <a:ln>
                  <a:noFill/>
                </a:ln>
                <a:effectLst/>
                <a:latin typeface="Consolas" panose="020B0609020204030204" pitchFamily="49" charset="0"/>
              </a:rPr>
              <a:t> </a:t>
            </a:r>
            <a:r>
              <a:rPr kumimoji="0" lang="en-US" altLang="en-US" sz="1050" i="0" u="none" strike="noStrike" cap="none" normalizeH="0" baseline="0" dirty="0" err="1">
                <a:ln>
                  <a:noFill/>
                </a:ln>
                <a:effectLst/>
                <a:latin typeface="Consolas" panose="020B0609020204030204" pitchFamily="49" charset="0"/>
              </a:rPr>
              <a:t>EditText</a:t>
            </a:r>
            <a:r>
              <a:rPr kumimoji="0" lang="en-US" altLang="en-US" sz="1050" i="0" u="none" strike="noStrike" cap="none" normalizeH="0" baseline="0" dirty="0">
                <a:ln>
                  <a:noFill/>
                </a:ln>
                <a:effectLst/>
                <a:latin typeface="Consolas" panose="020B0609020204030204" pitchFamily="49" charset="0"/>
              </a:rPr>
              <a:t> </a:t>
            </a:r>
            <a:r>
              <a:rPr kumimoji="0" lang="en-US" altLang="en-US" sz="1050" i="0" u="none" strike="noStrike" cap="none" normalizeH="0" baseline="0" dirty="0" err="1">
                <a:ln>
                  <a:noFill/>
                </a:ln>
                <a:effectLst/>
                <a:latin typeface="Consolas" panose="020B0609020204030204" pitchFamily="49" charset="0"/>
              </a:rPr>
              <a:t>rec,subject,message</a:t>
            </a:r>
            <a:r>
              <a:rPr kumimoji="0" lang="en-US" altLang="en-US" sz="1050" i="0" u="none" strike="noStrike" cap="none" normalizeH="0" baseline="0" dirty="0">
                <a:ln>
                  <a:noFill/>
                </a:ln>
                <a:effectLst/>
                <a:latin typeface="Consolas" panose="020B0609020204030204" pitchFamily="49" charset="0"/>
              </a:rPr>
              <a:t>;</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Button </a:t>
            </a:r>
            <a:r>
              <a:rPr kumimoji="0" lang="en-US" altLang="en-US" sz="1050" i="0" u="none" strike="noStrike" cap="none" normalizeH="0" baseline="0" dirty="0" err="1">
                <a:ln>
                  <a:noFill/>
                </a:ln>
                <a:effectLst/>
                <a:latin typeface="Consolas" panose="020B0609020204030204" pitchFamily="49" charset="0"/>
              </a:rPr>
              <a:t>btn</a:t>
            </a:r>
            <a:r>
              <a:rPr kumimoji="0" lang="en-US" altLang="en-US" sz="1050" i="0" u="none" strike="noStrike" cap="none" normalizeH="0" baseline="0" dirty="0">
                <a:ln>
                  <a:noFill/>
                </a:ln>
                <a:effectLst/>
                <a:latin typeface="Consolas" panose="020B0609020204030204" pitchFamily="49" charset="0"/>
              </a:rPr>
              <a:t>;</a:t>
            </a:r>
            <a:br>
              <a:rPr kumimoji="0" lang="en-US" altLang="en-US" sz="1050" i="0" u="none" strike="noStrike" cap="none" normalizeH="0" baseline="0" dirty="0">
                <a:ln>
                  <a:noFill/>
                </a:ln>
                <a:effectLst/>
                <a:latin typeface="Consolas" panose="020B0609020204030204" pitchFamily="49" charset="0"/>
              </a:rPr>
            </a:b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@Override</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protected void </a:t>
            </a:r>
            <a:r>
              <a:rPr kumimoji="0" lang="en-US" altLang="en-US" sz="1050" i="0" u="none" strike="noStrike" cap="none" normalizeH="0" baseline="0" dirty="0" err="1">
                <a:ln>
                  <a:noFill/>
                </a:ln>
                <a:effectLst/>
                <a:latin typeface="Consolas" panose="020B0609020204030204" pitchFamily="49" charset="0"/>
              </a:rPr>
              <a:t>onCreate</a:t>
            </a:r>
            <a:r>
              <a:rPr kumimoji="0" lang="en-US" altLang="en-US" sz="1050" i="0" u="none" strike="noStrike" cap="none" normalizeH="0" baseline="0" dirty="0">
                <a:ln>
                  <a:noFill/>
                </a:ln>
                <a:effectLst/>
                <a:latin typeface="Consolas" panose="020B0609020204030204" pitchFamily="49" charset="0"/>
              </a:rPr>
              <a:t>(Bundle </a:t>
            </a:r>
            <a:r>
              <a:rPr kumimoji="0" lang="en-US" altLang="en-US" sz="1050" i="0" u="none" strike="noStrike" cap="none" normalizeH="0" baseline="0" dirty="0" err="1">
                <a:ln>
                  <a:noFill/>
                </a:ln>
                <a:effectLst/>
                <a:latin typeface="Consolas" panose="020B0609020204030204" pitchFamily="49" charset="0"/>
              </a:rPr>
              <a:t>savedInstanceState</a:t>
            </a:r>
            <a:r>
              <a:rPr kumimoji="0" lang="en-US" altLang="en-US" sz="1050" i="0" u="none" strike="noStrike" cap="none" normalizeH="0" baseline="0" dirty="0">
                <a:ln>
                  <a:noFill/>
                </a:ln>
                <a:effectLst/>
                <a:latin typeface="Consolas" panose="020B0609020204030204" pitchFamily="49" charset="0"/>
              </a:rPr>
              <a:t>) {</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r>
              <a:rPr kumimoji="0" lang="en-US" altLang="en-US" sz="1050" i="0" u="none" strike="noStrike" cap="none" normalizeH="0" baseline="0" dirty="0" err="1">
                <a:ln>
                  <a:noFill/>
                </a:ln>
                <a:effectLst/>
                <a:latin typeface="Consolas" panose="020B0609020204030204" pitchFamily="49" charset="0"/>
              </a:rPr>
              <a:t>super.onCreate</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savedInstanceState</a:t>
            </a:r>
            <a:r>
              <a:rPr kumimoji="0" lang="en-US" altLang="en-US" sz="1050" i="0" u="none" strike="noStrike" cap="none" normalizeH="0" baseline="0" dirty="0">
                <a:ln>
                  <a:noFill/>
                </a:ln>
                <a:effectLst/>
                <a:latin typeface="Consolas" panose="020B0609020204030204" pitchFamily="49" charset="0"/>
              </a:rPr>
              <a:t>);</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r>
              <a:rPr kumimoji="0" lang="en-US" altLang="en-US" sz="1050" i="0" u="none" strike="noStrike" cap="none" normalizeH="0" baseline="0" dirty="0" err="1">
                <a:ln>
                  <a:noFill/>
                </a:ln>
                <a:effectLst/>
                <a:latin typeface="Consolas" panose="020B0609020204030204" pitchFamily="49" charset="0"/>
              </a:rPr>
              <a:t>setContentView</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R.layout.</a:t>
            </a:r>
            <a:r>
              <a:rPr kumimoji="0" lang="en-US" altLang="en-US" sz="1050" i="1" u="none" strike="noStrike" cap="none" normalizeH="0" baseline="0" dirty="0" err="1">
                <a:ln>
                  <a:noFill/>
                </a:ln>
                <a:effectLst/>
                <a:latin typeface="Consolas" panose="020B0609020204030204" pitchFamily="49" charset="0"/>
              </a:rPr>
              <a:t>activity_main</a:t>
            </a:r>
            <a:r>
              <a:rPr kumimoji="0" lang="en-US" altLang="en-US" sz="1050" i="0" u="none" strike="noStrike" cap="none" normalizeH="0" baseline="0" dirty="0">
                <a:ln>
                  <a:noFill/>
                </a:ln>
                <a:effectLst/>
                <a:latin typeface="Consolas" panose="020B0609020204030204" pitchFamily="49" charset="0"/>
              </a:rPr>
              <a:t>);</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dirty="0">
                <a:ln>
                  <a:noFill/>
                </a:ln>
                <a:effectLst/>
                <a:latin typeface="Consolas" panose="020B0609020204030204" pitchFamily="49" charset="0"/>
              </a:rPr>
              <a:t>        rec=</a:t>
            </a:r>
            <a:r>
              <a:rPr kumimoji="0" lang="en-US" altLang="en-US" sz="1050" i="0" u="none" strike="noStrike" cap="none" normalizeH="0" baseline="0" dirty="0" err="1">
                <a:ln>
                  <a:noFill/>
                </a:ln>
                <a:effectLst/>
                <a:latin typeface="Consolas" panose="020B0609020204030204" pitchFamily="49" charset="0"/>
              </a:rPr>
              <a:t>indViewById</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R.id.</a:t>
            </a:r>
            <a:r>
              <a:rPr kumimoji="0" lang="en-US" altLang="en-US" sz="1050" i="1" u="none" strike="noStrike" cap="none" normalizeH="0" baseline="0" dirty="0" err="1">
                <a:ln>
                  <a:noFill/>
                </a:ln>
                <a:effectLst/>
                <a:latin typeface="Consolas" panose="020B0609020204030204" pitchFamily="49" charset="0"/>
              </a:rPr>
              <a:t>textTo</a:t>
            </a:r>
            <a:r>
              <a:rPr kumimoji="0" lang="en-US" altLang="en-US" sz="1050" i="0" u="none" strike="noStrike" cap="none" normalizeH="0" baseline="0" dirty="0">
                <a:ln>
                  <a:noFill/>
                </a:ln>
                <a:effectLst/>
                <a:latin typeface="Consolas" panose="020B0609020204030204" pitchFamily="49" charset="0"/>
              </a:rPr>
              <a:t>);          </a:t>
            </a:r>
            <a:r>
              <a:rPr kumimoji="0" lang="en-US" altLang="en-US" sz="1050" i="1" u="none" strike="noStrike" cap="none" normalizeH="0" baseline="0" dirty="0">
                <a:ln>
                  <a:noFill/>
                </a:ln>
                <a:effectLst/>
                <a:latin typeface="Consolas" panose="020B0609020204030204" pitchFamily="49" charset="0"/>
              </a:rPr>
              <a:t>//email’s receivers</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subject=</a:t>
            </a:r>
            <a:r>
              <a:rPr kumimoji="0" lang="en-US" altLang="en-US" sz="1050" i="0" u="none" strike="noStrike" cap="none" normalizeH="0" baseline="0" dirty="0" err="1">
                <a:ln>
                  <a:noFill/>
                </a:ln>
                <a:effectLst/>
                <a:latin typeface="Consolas" panose="020B0609020204030204" pitchFamily="49" charset="0"/>
              </a:rPr>
              <a:t>findViewById</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R.id.</a:t>
            </a:r>
            <a:r>
              <a:rPr kumimoji="0" lang="en-US" altLang="en-US" sz="1050" i="1" u="none" strike="noStrike" cap="none" normalizeH="0" baseline="0" dirty="0" err="1">
                <a:ln>
                  <a:noFill/>
                </a:ln>
                <a:effectLst/>
                <a:latin typeface="Consolas" panose="020B0609020204030204" pitchFamily="49" charset="0"/>
              </a:rPr>
              <a:t>textSubject</a:t>
            </a:r>
            <a:r>
              <a:rPr kumimoji="0" lang="en-US" altLang="en-US" sz="1050" i="0" u="none" strike="noStrike" cap="none" normalizeH="0" baseline="0" dirty="0">
                <a:ln>
                  <a:noFill/>
                </a:ln>
                <a:effectLst/>
                <a:latin typeface="Consolas" panose="020B0609020204030204" pitchFamily="49" charset="0"/>
              </a:rPr>
              <a:t>); </a:t>
            </a:r>
            <a:r>
              <a:rPr kumimoji="0" lang="en-US" altLang="en-US" sz="1050" i="1" u="none" strike="noStrike" cap="none" normalizeH="0" baseline="0" dirty="0">
                <a:ln>
                  <a:noFill/>
                </a:ln>
                <a:effectLst/>
                <a:latin typeface="Consolas" panose="020B0609020204030204" pitchFamily="49" charset="0"/>
              </a:rPr>
              <a:t>// email’s subject</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message=</a:t>
            </a:r>
            <a:r>
              <a:rPr kumimoji="0" lang="en-US" altLang="en-US" sz="1050" i="0" u="none" strike="noStrike" cap="none" normalizeH="0" baseline="0" dirty="0" err="1">
                <a:ln>
                  <a:noFill/>
                </a:ln>
                <a:effectLst/>
                <a:latin typeface="Consolas" panose="020B0609020204030204" pitchFamily="49" charset="0"/>
              </a:rPr>
              <a:t>findViewById</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R.id.</a:t>
            </a:r>
            <a:r>
              <a:rPr kumimoji="0" lang="en-US" altLang="en-US" sz="1050" i="1" u="none" strike="noStrike" cap="none" normalizeH="0" baseline="0" dirty="0" err="1">
                <a:ln>
                  <a:noFill/>
                </a:ln>
                <a:effectLst/>
                <a:latin typeface="Consolas" panose="020B0609020204030204" pitchFamily="49" charset="0"/>
              </a:rPr>
              <a:t>textMessage</a:t>
            </a:r>
            <a:r>
              <a:rPr kumimoji="0" lang="en-US" altLang="en-US" sz="1050" i="0" u="none" strike="noStrike" cap="none" normalizeH="0" baseline="0" dirty="0">
                <a:ln>
                  <a:noFill/>
                </a:ln>
                <a:effectLst/>
                <a:latin typeface="Consolas" panose="020B0609020204030204" pitchFamily="49" charset="0"/>
              </a:rPr>
              <a:t>); </a:t>
            </a:r>
            <a:r>
              <a:rPr kumimoji="0" lang="en-US" altLang="en-US" sz="1050" i="1" u="none" strike="noStrike" cap="none" normalizeH="0" baseline="0" dirty="0">
                <a:ln>
                  <a:noFill/>
                </a:ln>
                <a:effectLst/>
                <a:latin typeface="Consolas" panose="020B0609020204030204" pitchFamily="49" charset="0"/>
              </a:rPr>
              <a:t>//email’s body</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r>
              <a:rPr kumimoji="0" lang="en-US" altLang="en-US" sz="1050" i="0" u="none" strike="noStrike" cap="none" normalizeH="0" baseline="0" dirty="0" err="1">
                <a:ln>
                  <a:noFill/>
                </a:ln>
                <a:effectLst/>
                <a:latin typeface="Consolas" panose="020B0609020204030204" pitchFamily="49" charset="0"/>
              </a:rPr>
              <a:t>btn</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findViewById</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R.id.</a:t>
            </a:r>
            <a:r>
              <a:rPr kumimoji="0" lang="en-US" altLang="en-US" sz="1050" i="1" u="none" strike="noStrike" cap="none" normalizeH="0" baseline="0" dirty="0" err="1">
                <a:ln>
                  <a:noFill/>
                </a:ln>
                <a:effectLst/>
                <a:latin typeface="Consolas" panose="020B0609020204030204" pitchFamily="49" charset="0"/>
              </a:rPr>
              <a:t>buttonSend</a:t>
            </a:r>
            <a:r>
              <a:rPr kumimoji="0" lang="en-US" altLang="en-US" sz="1050" i="0" u="none" strike="noStrike" cap="none" normalizeH="0" baseline="0" dirty="0">
                <a:ln>
                  <a:noFill/>
                </a:ln>
                <a:effectLst/>
                <a:latin typeface="Consolas" panose="020B0609020204030204" pitchFamily="49" charset="0"/>
              </a:rPr>
              <a:t>);</a:t>
            </a:r>
            <a:br>
              <a:rPr kumimoji="0" lang="en-US" altLang="en-US" sz="1050" i="0" u="none" strike="noStrike" cap="none" normalizeH="0" baseline="0" dirty="0">
                <a:ln>
                  <a:noFill/>
                </a:ln>
                <a:effectLst/>
                <a:latin typeface="Consolas" panose="020B0609020204030204" pitchFamily="49" charset="0"/>
              </a:rPr>
            </a:b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r>
              <a:rPr kumimoji="0" lang="en-US" altLang="en-US" sz="1050" i="0" u="none" strike="noStrike" cap="none" normalizeH="0" baseline="0" dirty="0" err="1">
                <a:ln>
                  <a:noFill/>
                </a:ln>
                <a:effectLst/>
                <a:latin typeface="Consolas" panose="020B0609020204030204" pitchFamily="49" charset="0"/>
              </a:rPr>
              <a:t>btn.setOnClickListener</a:t>
            </a:r>
            <a:r>
              <a:rPr kumimoji="0" lang="en-US" altLang="en-US" sz="1050" i="0" u="none" strike="noStrike" cap="none" normalizeH="0" baseline="0" dirty="0">
                <a:ln>
                  <a:noFill/>
                </a:ln>
                <a:effectLst/>
                <a:latin typeface="Consolas" panose="020B0609020204030204" pitchFamily="49" charset="0"/>
              </a:rPr>
              <a:t>(new </a:t>
            </a:r>
            <a:r>
              <a:rPr kumimoji="0" lang="en-US" altLang="en-US" sz="1050" i="0" u="none" strike="noStrike" cap="none" normalizeH="0" baseline="0" dirty="0" err="1">
                <a:ln>
                  <a:noFill/>
                </a:ln>
                <a:effectLst/>
                <a:latin typeface="Consolas" panose="020B0609020204030204" pitchFamily="49" charset="0"/>
              </a:rPr>
              <a:t>View.OnClickListener</a:t>
            </a:r>
            <a:r>
              <a:rPr kumimoji="0" lang="en-US" altLang="en-US" sz="1050" i="0" u="none" strike="noStrike" cap="none" normalizeH="0" baseline="0" dirty="0">
                <a:ln>
                  <a:noFill/>
                </a:ln>
                <a:effectLst/>
                <a:latin typeface="Consolas" panose="020B0609020204030204" pitchFamily="49" charset="0"/>
              </a:rPr>
              <a:t>() {</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@Override</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public void </a:t>
            </a:r>
            <a:r>
              <a:rPr kumimoji="0" lang="en-US" altLang="en-US" sz="1050" i="0" u="none" strike="noStrike" cap="none" normalizeH="0" baseline="0" dirty="0" err="1">
                <a:ln>
                  <a:noFill/>
                </a:ln>
                <a:effectLst/>
                <a:latin typeface="Consolas" panose="020B0609020204030204" pitchFamily="49" charset="0"/>
              </a:rPr>
              <a:t>onClick</a:t>
            </a:r>
            <a:r>
              <a:rPr kumimoji="0" lang="en-US" altLang="en-US" sz="1050" i="0" u="none" strike="noStrike" cap="none" normalizeH="0" baseline="0" dirty="0">
                <a:ln>
                  <a:noFill/>
                </a:ln>
                <a:effectLst/>
                <a:latin typeface="Consolas" panose="020B0609020204030204" pitchFamily="49" charset="0"/>
              </a:rPr>
              <a:t>(View view) {</a:t>
            </a:r>
            <a:br>
              <a:rPr kumimoji="0" lang="en-US" altLang="en-US" sz="1050" i="0" u="none" strike="noStrike" cap="none" normalizeH="0" baseline="0" dirty="0">
                <a:ln>
                  <a:noFill/>
                </a:ln>
                <a:effectLst/>
                <a:latin typeface="Consolas" panose="020B0609020204030204" pitchFamily="49" charset="0"/>
              </a:rPr>
            </a:b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Intent </a:t>
            </a:r>
            <a:r>
              <a:rPr kumimoji="0" lang="en-US" altLang="en-US" sz="1050" i="0" u="none" strike="noStrike" cap="none" normalizeH="0" baseline="0" dirty="0" err="1">
                <a:ln>
                  <a:noFill/>
                </a:ln>
                <a:effectLst/>
                <a:latin typeface="Consolas" panose="020B0609020204030204" pitchFamily="49" charset="0"/>
              </a:rPr>
              <a:t>intent</a:t>
            </a:r>
            <a:r>
              <a:rPr kumimoji="0" lang="en-US" altLang="en-US" sz="1050" i="0" u="none" strike="noStrike" cap="none" normalizeH="0" baseline="0" dirty="0">
                <a:ln>
                  <a:noFill/>
                </a:ln>
                <a:effectLst/>
                <a:latin typeface="Consolas" panose="020B0609020204030204" pitchFamily="49" charset="0"/>
              </a:rPr>
              <a:t> = new Intent(Intent.</a:t>
            </a:r>
            <a:r>
              <a:rPr kumimoji="0" lang="en-US" altLang="en-US" sz="1050" i="1" u="none" strike="noStrike" cap="none" normalizeH="0" baseline="0" dirty="0">
                <a:ln>
                  <a:noFill/>
                </a:ln>
                <a:effectLst/>
                <a:latin typeface="Consolas" panose="020B0609020204030204" pitchFamily="49" charset="0"/>
              </a:rPr>
              <a:t>ACTION_SEND</a:t>
            </a:r>
            <a:r>
              <a:rPr kumimoji="0" lang="en-US" altLang="en-US" sz="1050" i="0" u="none" strike="noStrike" cap="none" normalizeH="0" baseline="0" dirty="0">
                <a:ln>
                  <a:noFill/>
                </a:ln>
                <a:effectLst/>
                <a:latin typeface="Consolas" panose="020B0609020204030204" pitchFamily="49" charset="0"/>
              </a:rPr>
              <a:t>);</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r>
              <a:rPr kumimoji="0" lang="en-US" altLang="en-US" sz="1050" i="0" u="none" strike="noStrike" cap="none" normalizeH="0" baseline="0" dirty="0" err="1">
                <a:ln>
                  <a:noFill/>
                </a:ln>
                <a:effectLst/>
                <a:latin typeface="Consolas" panose="020B0609020204030204" pitchFamily="49" charset="0"/>
              </a:rPr>
              <a:t>intent.setData</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Uri.</a:t>
            </a:r>
            <a:r>
              <a:rPr kumimoji="0" lang="en-US" altLang="en-US" sz="1050" i="1" u="none" strike="noStrike" cap="none" normalizeH="0" baseline="0" dirty="0" err="1">
                <a:ln>
                  <a:noFill/>
                </a:ln>
                <a:effectLst/>
                <a:latin typeface="Consolas" panose="020B0609020204030204" pitchFamily="49" charset="0"/>
              </a:rPr>
              <a:t>parse</a:t>
            </a:r>
            <a:r>
              <a:rPr kumimoji="0" lang="en-US" altLang="en-US" sz="1050" i="0" u="none" strike="noStrike" cap="none" normalizeH="0" baseline="0" dirty="0">
                <a:ln>
                  <a:noFill/>
                </a:ln>
                <a:effectLst/>
                <a:latin typeface="Consolas" panose="020B0609020204030204" pitchFamily="49" charset="0"/>
              </a:rPr>
              <a:t>("mailto:"));</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String[] receivers=</a:t>
            </a:r>
            <a:r>
              <a:rPr kumimoji="0" lang="en-US" altLang="en-US" sz="1050" i="0" u="none" strike="noStrike" cap="none" normalizeH="0" baseline="0" dirty="0" err="1">
                <a:ln>
                  <a:noFill/>
                </a:ln>
                <a:effectLst/>
                <a:latin typeface="Consolas" panose="020B0609020204030204" pitchFamily="49" charset="0"/>
              </a:rPr>
              <a:t>String.</a:t>
            </a:r>
            <a:r>
              <a:rPr kumimoji="0" lang="en-US" altLang="en-US" sz="1050" i="1" u="none" strike="noStrike" cap="none" normalizeH="0" baseline="0" dirty="0" err="1">
                <a:ln>
                  <a:noFill/>
                </a:ln>
                <a:effectLst/>
                <a:latin typeface="Consolas" panose="020B0609020204030204" pitchFamily="49" charset="0"/>
              </a:rPr>
              <a:t>valueOf</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rec.getText</a:t>
            </a:r>
            <a:r>
              <a:rPr kumimoji="0" lang="en-US" altLang="en-US" sz="1050" i="0" u="none" strike="noStrike" cap="none" normalizeH="0" baseline="0" dirty="0">
                <a:ln>
                  <a:noFill/>
                </a:ln>
                <a:effectLst/>
                <a:latin typeface="Consolas" panose="020B0609020204030204" pitchFamily="49" charset="0"/>
              </a:rPr>
              <a:t>()).split("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latin typeface="Consolas" panose="020B0609020204030204" pitchFamily="49" charset="0"/>
              </a:rPr>
              <a:t>	       </a:t>
            </a:r>
            <a:r>
              <a:rPr lang="en-US" altLang="en-US" sz="1050" i="1" dirty="0">
                <a:latin typeface="Consolas" panose="020B0609020204030204" pitchFamily="49" charset="0"/>
              </a:rPr>
              <a:t>//add extra data for the app performing intent action</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solidFill>
                  <a:schemeClr val="accent6">
                    <a:lumMod val="75000"/>
                  </a:schemeClr>
                </a:solidFill>
                <a:effectLst/>
                <a:latin typeface="Consolas" panose="020B0609020204030204" pitchFamily="49" charset="0"/>
              </a:rPr>
              <a:t>                    </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intent.putExtra</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Intent.</a:t>
            </a:r>
            <a:r>
              <a:rPr kumimoji="0" lang="en-US" altLang="en-US" sz="1050" b="1" i="1" u="none" strike="noStrike" cap="none" normalizeH="0" baseline="0" dirty="0" err="1">
                <a:ln>
                  <a:noFill/>
                </a:ln>
                <a:solidFill>
                  <a:schemeClr val="accent6">
                    <a:lumMod val="75000"/>
                  </a:schemeClr>
                </a:solidFill>
                <a:effectLst/>
                <a:latin typeface="Consolas" panose="020B0609020204030204" pitchFamily="49" charset="0"/>
              </a:rPr>
              <a:t>EXTRA_EMAIL</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,receivers</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a:t>
            </a:r>
            <a:b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b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                    </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intent.putExtra</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Intent.</a:t>
            </a:r>
            <a:r>
              <a:rPr kumimoji="0" lang="en-US" altLang="en-US" sz="1050" b="1" i="1" u="none" strike="noStrike" cap="none" normalizeH="0" baseline="0" dirty="0" err="1">
                <a:ln>
                  <a:noFill/>
                </a:ln>
                <a:solidFill>
                  <a:schemeClr val="accent6">
                    <a:lumMod val="75000"/>
                  </a:schemeClr>
                </a:solidFill>
                <a:effectLst/>
                <a:latin typeface="Consolas" panose="020B0609020204030204" pitchFamily="49" charset="0"/>
              </a:rPr>
              <a:t>EXTRA_SUBJECT</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,String.</a:t>
            </a:r>
            <a:r>
              <a:rPr kumimoji="0" lang="en-US" altLang="en-US" sz="1050" b="1" i="1" u="none" strike="noStrike" cap="none" normalizeH="0" baseline="0" dirty="0" err="1">
                <a:ln>
                  <a:noFill/>
                </a:ln>
                <a:solidFill>
                  <a:schemeClr val="accent6">
                    <a:lumMod val="75000"/>
                  </a:schemeClr>
                </a:solidFill>
                <a:effectLst/>
                <a:latin typeface="Consolas" panose="020B0609020204030204" pitchFamily="49" charset="0"/>
              </a:rPr>
              <a:t>valueOf</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subject.getText</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a:t>
            </a:r>
            <a:b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b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                    </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intent.putExtra</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Intent.</a:t>
            </a:r>
            <a:r>
              <a:rPr kumimoji="0" lang="en-US" altLang="en-US" sz="1050" b="1" i="1" u="none" strike="noStrike" cap="none" normalizeH="0" baseline="0" dirty="0" err="1">
                <a:ln>
                  <a:noFill/>
                </a:ln>
                <a:solidFill>
                  <a:schemeClr val="accent6">
                    <a:lumMod val="75000"/>
                  </a:schemeClr>
                </a:solidFill>
                <a:effectLst/>
                <a:latin typeface="Consolas" panose="020B0609020204030204" pitchFamily="49" charset="0"/>
              </a:rPr>
              <a:t>EXTRA_TEXT</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,message.getText</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i="1" u="none" strike="noStrike" cap="none" normalizeH="0" baseline="0" dirty="0">
                <a:ln>
                  <a:noFill/>
                </a:ln>
                <a:effectLst/>
                <a:latin typeface="Consolas" panose="020B0609020204030204" pitchFamily="49" charset="0"/>
              </a:rPr>
              <a:t>                    //specify MIME type for Email</a:t>
            </a:r>
            <a:br>
              <a:rPr kumimoji="0" lang="en-US" altLang="en-US" sz="1050" i="1"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r>
              <a:rPr kumimoji="0" lang="en-US" altLang="en-US" sz="1050" i="0" u="none" strike="noStrike" cap="none" normalizeH="0" baseline="0" dirty="0" err="1">
                <a:ln>
                  <a:noFill/>
                </a:ln>
                <a:effectLst/>
                <a:latin typeface="Consolas" panose="020B0609020204030204" pitchFamily="49" charset="0"/>
              </a:rPr>
              <a:t>intent.setType</a:t>
            </a:r>
            <a:r>
              <a:rPr kumimoji="0" lang="en-US" altLang="en-US" sz="1050" i="0" u="none" strike="noStrike" cap="none" normalizeH="0" baseline="0" dirty="0">
                <a:ln>
                  <a:noFill/>
                </a:ln>
                <a:effectLst/>
                <a:latin typeface="Consolas" panose="020B0609020204030204" pitchFamily="49" charset="0"/>
              </a:rPr>
              <a:t>("message/rfc822");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dirty="0">
                <a:ln>
                  <a:noFill/>
                </a:ln>
                <a:effectLst/>
                <a:latin typeface="Consolas" panose="020B0609020204030204" pitchFamily="49" charset="0"/>
              </a:rPr>
              <a:t>	       </a:t>
            </a:r>
            <a:r>
              <a:rPr kumimoji="0" lang="en-US" altLang="en-US" sz="1050" i="1" u="none" strike="noStrike" cap="none" normalizeH="0" baseline="0" dirty="0">
                <a:ln>
                  <a:noFill/>
                </a:ln>
                <a:effectLst/>
                <a:latin typeface="Consolas" panose="020B0609020204030204" pitchFamily="49" charset="0"/>
              </a:rPr>
              <a:t>//create Chooser</a:t>
            </a:r>
            <a:br>
              <a:rPr kumimoji="0" lang="en-US" altLang="en-US" sz="1050" i="1"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                    Intent chooser=</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Intent.createChooser</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intent,"Send</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 Email");</a:t>
            </a:r>
            <a:b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b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                    </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startActivity</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(chooser);</a:t>
            </a:r>
            <a:b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b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                    </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startActivity</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(intent);</a:t>
            </a:r>
            <a:b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r>
              <a:rPr lang="en-US" altLang="en-US" sz="1050" dirty="0">
                <a:latin typeface="Consolas" panose="020B0609020204030204" pitchFamily="49" charset="0"/>
              </a:rPr>
              <a:t> </a:t>
            </a:r>
            <a:r>
              <a:rPr kumimoji="0" lang="en-US" altLang="en-US" sz="1050" i="0" u="none" strike="noStrike" cap="none" normalizeH="0" baseline="0" dirty="0">
                <a:ln>
                  <a:noFill/>
                </a:ln>
                <a:effectLst/>
                <a:latin typeface="Consolas" panose="020B0609020204030204" pitchFamily="49" charset="0"/>
              </a:rPr>
              <a:t>}}</a:t>
            </a:r>
            <a:endParaRPr kumimoji="0" lang="en-US" altLang="en-US" sz="2000"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35926402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96E823-17D8-EB78-A22F-E44FCCF148ED}"/>
              </a:ext>
            </a:extLst>
          </p:cNvPr>
          <p:cNvSpPr>
            <a:spLocks noGrp="1"/>
          </p:cNvSpPr>
          <p:nvPr>
            <p:ph type="ctrTitle"/>
          </p:nvPr>
        </p:nvSpPr>
        <p:spPr/>
        <p:txBody>
          <a:bodyPr/>
          <a:lstStyle/>
          <a:p>
            <a:r>
              <a:rPr lang="en-US" dirty="0"/>
              <a:t>Fragment</a:t>
            </a:r>
          </a:p>
        </p:txBody>
      </p:sp>
      <p:sp>
        <p:nvSpPr>
          <p:cNvPr id="3" name="Sottotitolo 2">
            <a:extLst>
              <a:ext uri="{FF2B5EF4-FFF2-40B4-BE49-F238E27FC236}">
                <a16:creationId xmlns:a16="http://schemas.microsoft.com/office/drawing/2014/main" id="{CF412129-D1D7-E70F-2238-C942954DD73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626729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034CAF-59B0-63D8-A5D3-9BED5AB539A0}"/>
              </a:ext>
            </a:extLst>
          </p:cNvPr>
          <p:cNvSpPr>
            <a:spLocks noGrp="1"/>
          </p:cNvSpPr>
          <p:nvPr>
            <p:ph type="title"/>
          </p:nvPr>
        </p:nvSpPr>
        <p:spPr/>
        <p:txBody>
          <a:bodyPr/>
          <a:lstStyle/>
          <a:p>
            <a:r>
              <a:rPr lang="en-US" dirty="0"/>
              <a:t>Motivation</a:t>
            </a:r>
          </a:p>
        </p:txBody>
      </p:sp>
      <p:sp>
        <p:nvSpPr>
          <p:cNvPr id="3" name="Segnaposto contenuto 2">
            <a:extLst>
              <a:ext uri="{FF2B5EF4-FFF2-40B4-BE49-F238E27FC236}">
                <a16:creationId xmlns:a16="http://schemas.microsoft.com/office/drawing/2014/main" id="{3DFAC14D-2A47-6581-DE92-0FDE52FDE96B}"/>
              </a:ext>
            </a:extLst>
          </p:cNvPr>
          <p:cNvSpPr>
            <a:spLocks noGrp="1"/>
          </p:cNvSpPr>
          <p:nvPr>
            <p:ph idx="1"/>
          </p:nvPr>
        </p:nvSpPr>
        <p:spPr/>
        <p:txBody>
          <a:bodyPr>
            <a:normAutofit/>
          </a:bodyPr>
          <a:lstStyle/>
          <a:p>
            <a:pPr marL="0" indent="0">
              <a:buNone/>
            </a:pPr>
            <a:r>
              <a:rPr lang="en-US" sz="2400" dirty="0"/>
              <a:t>One of the great things about Android development is that we can put the exact same app on different devices in terms of screen’s size or processors and they will run in the exact same way. But doesn’t mean  they have to look necessary the same way.</a:t>
            </a:r>
          </a:p>
        </p:txBody>
      </p:sp>
      <p:pic>
        <p:nvPicPr>
          <p:cNvPr id="11" name="Immagine 10" descr="Immagine che contiene testo&#10;&#10;Descrizione generata automaticamente">
            <a:extLst>
              <a:ext uri="{FF2B5EF4-FFF2-40B4-BE49-F238E27FC236}">
                <a16:creationId xmlns:a16="http://schemas.microsoft.com/office/drawing/2014/main" id="{8729509A-8018-26BB-6A26-78FFF0A7D2E6}"/>
              </a:ext>
            </a:extLst>
          </p:cNvPr>
          <p:cNvPicPr>
            <a:picLocks noChangeAspect="1"/>
          </p:cNvPicPr>
          <p:nvPr/>
        </p:nvPicPr>
        <p:blipFill rotWithShape="1">
          <a:blip r:embed="rId2">
            <a:extLst>
              <a:ext uri="{28A0092B-C50C-407E-A947-70E740481C1C}">
                <a14:useLocalDpi xmlns:a14="http://schemas.microsoft.com/office/drawing/2010/main" val="0"/>
              </a:ext>
            </a:extLst>
          </a:blip>
          <a:srcRect l="12194" t="-205" r="1324" b="3464"/>
          <a:stretch/>
        </p:blipFill>
        <p:spPr>
          <a:xfrm>
            <a:off x="5345548" y="2867642"/>
            <a:ext cx="5031507" cy="3830020"/>
          </a:xfrm>
          <a:prstGeom prst="roundRect">
            <a:avLst>
              <a:gd name="adj" fmla="val 4186"/>
            </a:avLst>
          </a:prstGeom>
        </p:spPr>
      </p:pic>
      <p:pic>
        <p:nvPicPr>
          <p:cNvPr id="15" name="Immagine 14">
            <a:extLst>
              <a:ext uri="{FF2B5EF4-FFF2-40B4-BE49-F238E27FC236}">
                <a16:creationId xmlns:a16="http://schemas.microsoft.com/office/drawing/2014/main" id="{7FCB779E-CD84-80B7-C5CA-B1818D1CBA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4300" y="2945943"/>
            <a:ext cx="1752600" cy="3751719"/>
          </a:xfrm>
          <a:prstGeom prst="rect">
            <a:avLst/>
          </a:prstGeom>
        </p:spPr>
      </p:pic>
    </p:spTree>
    <p:extLst>
      <p:ext uri="{BB962C8B-B14F-4D97-AF65-F5344CB8AC3E}">
        <p14:creationId xmlns:p14="http://schemas.microsoft.com/office/powerpoint/2010/main" val="31229796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953A1F-8642-A92D-86F1-20585791DFD9}"/>
              </a:ext>
            </a:extLst>
          </p:cNvPr>
          <p:cNvSpPr>
            <a:spLocks noGrp="1"/>
          </p:cNvSpPr>
          <p:nvPr>
            <p:ph type="title"/>
          </p:nvPr>
        </p:nvSpPr>
        <p:spPr/>
        <p:txBody>
          <a:bodyPr/>
          <a:lstStyle/>
          <a:p>
            <a:r>
              <a:rPr lang="en-US" dirty="0"/>
              <a:t>Introducing: Fragment</a:t>
            </a:r>
          </a:p>
        </p:txBody>
      </p:sp>
      <p:sp>
        <p:nvSpPr>
          <p:cNvPr id="3" name="Segnaposto contenuto 2">
            <a:extLst>
              <a:ext uri="{FF2B5EF4-FFF2-40B4-BE49-F238E27FC236}">
                <a16:creationId xmlns:a16="http://schemas.microsoft.com/office/drawing/2014/main" id="{04CA8C22-70F4-4444-458E-32D3C2495DE8}"/>
              </a:ext>
            </a:extLst>
          </p:cNvPr>
          <p:cNvSpPr>
            <a:spLocks noGrp="1"/>
          </p:cNvSpPr>
          <p:nvPr>
            <p:ph idx="1"/>
          </p:nvPr>
        </p:nvSpPr>
        <p:spPr>
          <a:xfrm>
            <a:off x="609600" y="1626434"/>
            <a:ext cx="10972800" cy="956807"/>
          </a:xfrm>
        </p:spPr>
        <p:txBody>
          <a:bodyPr>
            <a:normAutofit fontScale="62500" lnSpcReduction="20000"/>
          </a:bodyPr>
          <a:lstStyle/>
          <a:p>
            <a:pPr marL="0" indent="0">
              <a:buNone/>
            </a:pPr>
            <a:r>
              <a:rPr lang="en-US" sz="3500" dirty="0"/>
              <a:t>A Fragment </a:t>
            </a:r>
            <a:r>
              <a:rPr lang="en-US" sz="3500" b="1" dirty="0"/>
              <a:t>represents a reusable components or </a:t>
            </a:r>
            <a:r>
              <a:rPr lang="en-US" sz="3500" b="1" dirty="0" err="1"/>
              <a:t>subactivities</a:t>
            </a:r>
            <a:r>
              <a:rPr lang="en-US" sz="3500" b="1" dirty="0"/>
              <a:t> </a:t>
            </a:r>
            <a:r>
              <a:rPr lang="en-US" sz="3500" dirty="0"/>
              <a:t>used to control part of a screen and can be reused between them. Thinking of java Swing, a fragment is like a panel hosted by a frame.</a:t>
            </a:r>
          </a:p>
          <a:p>
            <a:pPr marL="0" indent="0">
              <a:buNone/>
            </a:pPr>
            <a:endParaRPr lang="en-US" sz="2400" dirty="0"/>
          </a:p>
        </p:txBody>
      </p:sp>
      <p:pic>
        <p:nvPicPr>
          <p:cNvPr id="4" name="Immagine 3">
            <a:extLst>
              <a:ext uri="{FF2B5EF4-FFF2-40B4-BE49-F238E27FC236}">
                <a16:creationId xmlns:a16="http://schemas.microsoft.com/office/drawing/2014/main" id="{FD43400C-30E2-B6B3-D266-BBCC28F73C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4112" y="2583241"/>
            <a:ext cx="1752600" cy="3751719"/>
          </a:xfrm>
          <a:prstGeom prst="rect">
            <a:avLst/>
          </a:prstGeom>
        </p:spPr>
      </p:pic>
      <p:pic>
        <p:nvPicPr>
          <p:cNvPr id="5" name="Immagine 4" descr="Immagine che contiene testo&#10;&#10;Descrizione generata automaticamente">
            <a:extLst>
              <a:ext uri="{FF2B5EF4-FFF2-40B4-BE49-F238E27FC236}">
                <a16:creationId xmlns:a16="http://schemas.microsoft.com/office/drawing/2014/main" id="{722CE964-3B12-4109-3D51-CA2833F70E73}"/>
              </a:ext>
            </a:extLst>
          </p:cNvPr>
          <p:cNvPicPr>
            <a:picLocks noChangeAspect="1"/>
          </p:cNvPicPr>
          <p:nvPr/>
        </p:nvPicPr>
        <p:blipFill rotWithShape="1">
          <a:blip r:embed="rId3">
            <a:extLst>
              <a:ext uri="{28A0092B-C50C-407E-A947-70E740481C1C}">
                <a14:useLocalDpi xmlns:a14="http://schemas.microsoft.com/office/drawing/2010/main" val="0"/>
              </a:ext>
            </a:extLst>
          </a:blip>
          <a:srcRect l="12194" t="-205" r="1324" b="3464"/>
          <a:stretch/>
        </p:blipFill>
        <p:spPr>
          <a:xfrm>
            <a:off x="6862266" y="2504940"/>
            <a:ext cx="5031507" cy="3830020"/>
          </a:xfrm>
          <a:prstGeom prst="roundRect">
            <a:avLst>
              <a:gd name="adj" fmla="val 4186"/>
            </a:avLst>
          </a:prstGeom>
        </p:spPr>
      </p:pic>
      <p:sp>
        <p:nvSpPr>
          <p:cNvPr id="6" name="Rettangolo 5">
            <a:extLst>
              <a:ext uri="{FF2B5EF4-FFF2-40B4-BE49-F238E27FC236}">
                <a16:creationId xmlns:a16="http://schemas.microsoft.com/office/drawing/2014/main" id="{77B9B3CF-9874-76B4-61CB-7EEEA2B6F9BE}"/>
              </a:ext>
            </a:extLst>
          </p:cNvPr>
          <p:cNvSpPr/>
          <p:nvPr/>
        </p:nvSpPr>
        <p:spPr>
          <a:xfrm>
            <a:off x="4734545" y="2583241"/>
            <a:ext cx="1762168" cy="3751719"/>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ttangolo 7">
            <a:extLst>
              <a:ext uri="{FF2B5EF4-FFF2-40B4-BE49-F238E27FC236}">
                <a16:creationId xmlns:a16="http://schemas.microsoft.com/office/drawing/2014/main" id="{6A43CAC6-6596-01F9-7401-7C06F5CB2E81}"/>
              </a:ext>
            </a:extLst>
          </p:cNvPr>
          <p:cNvSpPr/>
          <p:nvPr/>
        </p:nvSpPr>
        <p:spPr>
          <a:xfrm>
            <a:off x="7058700" y="2777708"/>
            <a:ext cx="4686299" cy="3465969"/>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ttangolo 8">
            <a:extLst>
              <a:ext uri="{FF2B5EF4-FFF2-40B4-BE49-F238E27FC236}">
                <a16:creationId xmlns:a16="http://schemas.microsoft.com/office/drawing/2014/main" id="{DE1EB33E-A6EB-0D10-17B6-2CE81BDECCBA}"/>
              </a:ext>
            </a:extLst>
          </p:cNvPr>
          <p:cNvSpPr/>
          <p:nvPr/>
        </p:nvSpPr>
        <p:spPr>
          <a:xfrm>
            <a:off x="4792578" y="2911642"/>
            <a:ext cx="1660359" cy="2980405"/>
          </a:xfrm>
          <a:prstGeom prst="rect">
            <a:avLst/>
          </a:prstGeom>
          <a:noFill/>
          <a:ln w="381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CasellaDiTesto 9">
            <a:extLst>
              <a:ext uri="{FF2B5EF4-FFF2-40B4-BE49-F238E27FC236}">
                <a16:creationId xmlns:a16="http://schemas.microsoft.com/office/drawing/2014/main" id="{45581B86-634B-453F-DCC7-3A4A34EFD2D5}"/>
              </a:ext>
            </a:extLst>
          </p:cNvPr>
          <p:cNvSpPr txBox="1"/>
          <p:nvPr/>
        </p:nvSpPr>
        <p:spPr>
          <a:xfrm>
            <a:off x="609600" y="2583241"/>
            <a:ext cx="3759391" cy="3647152"/>
          </a:xfrm>
          <a:prstGeom prst="rect">
            <a:avLst/>
          </a:prstGeom>
          <a:noFill/>
        </p:spPr>
        <p:txBody>
          <a:bodyPr wrap="square" rtlCol="0">
            <a:spAutoFit/>
          </a:bodyPr>
          <a:lstStyle/>
          <a:p>
            <a:pPr>
              <a:buFont typeface="Wingdings" panose="05000000000000000000" pitchFamily="2" charset="2"/>
              <a:buChar char="Ø"/>
            </a:pPr>
            <a:r>
              <a:rPr lang="en-US" sz="2000" dirty="0"/>
              <a:t>D</a:t>
            </a:r>
            <a:r>
              <a:rPr lang="en-US" sz="2100" dirty="0"/>
              <a:t>efines and manages its own layout, has its own lifecycle, and can handle its own input events. </a:t>
            </a:r>
          </a:p>
          <a:p>
            <a:pPr>
              <a:buFont typeface="Wingdings" panose="05000000000000000000" pitchFamily="2" charset="2"/>
              <a:buChar char="Ø"/>
            </a:pPr>
            <a:r>
              <a:rPr lang="en-US" sz="2100" dirty="0"/>
              <a:t>Fragments cannot live on their own: they must be hosted by an activity or another fragment.</a:t>
            </a:r>
          </a:p>
          <a:p>
            <a:pPr>
              <a:buFont typeface="Wingdings" panose="05000000000000000000" pitchFamily="2" charset="2"/>
              <a:buChar char="Ø"/>
            </a:pPr>
            <a:r>
              <a:rPr lang="en-US" sz="2100" dirty="0"/>
              <a:t> The fragment’s view hierarchy becomes part of, or attaches to, the host’s view hierarchy.</a:t>
            </a:r>
          </a:p>
          <a:p>
            <a:pPr>
              <a:buFont typeface="Wingdings" panose="05000000000000000000" pitchFamily="2" charset="2"/>
              <a:buChar char="Ø"/>
            </a:pPr>
            <a:r>
              <a:rPr lang="en-US" sz="2100" dirty="0"/>
              <a:t>Like an activity, a fragment has a layout associated</a:t>
            </a:r>
          </a:p>
        </p:txBody>
      </p:sp>
      <p:sp>
        <p:nvSpPr>
          <p:cNvPr id="7" name="Rettangolo 6">
            <a:extLst>
              <a:ext uri="{FF2B5EF4-FFF2-40B4-BE49-F238E27FC236}">
                <a16:creationId xmlns:a16="http://schemas.microsoft.com/office/drawing/2014/main" id="{460D2DF9-1F23-6A42-06AF-4DDF193222D1}"/>
              </a:ext>
            </a:extLst>
          </p:cNvPr>
          <p:cNvSpPr/>
          <p:nvPr/>
        </p:nvSpPr>
        <p:spPr>
          <a:xfrm>
            <a:off x="8493803" y="3112333"/>
            <a:ext cx="3221948" cy="3118060"/>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54042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2335E3-65BA-1FCC-2DB9-0A6D268B3E8B}"/>
              </a:ext>
            </a:extLst>
          </p:cNvPr>
          <p:cNvSpPr>
            <a:spLocks noGrp="1"/>
          </p:cNvSpPr>
          <p:nvPr>
            <p:ph type="title"/>
          </p:nvPr>
        </p:nvSpPr>
        <p:spPr>
          <a:xfrm>
            <a:off x="609600" y="274638"/>
            <a:ext cx="10972800" cy="1143000"/>
          </a:xfrm>
        </p:spPr>
        <p:txBody>
          <a:bodyPr anchor="ctr">
            <a:normAutofit/>
          </a:bodyPr>
          <a:lstStyle/>
          <a:p>
            <a:r>
              <a:rPr lang="en-US" dirty="0"/>
              <a:t>Why use it?</a:t>
            </a:r>
          </a:p>
        </p:txBody>
      </p:sp>
      <p:pic>
        <p:nvPicPr>
          <p:cNvPr id="7" name="Immagine 6">
            <a:extLst>
              <a:ext uri="{FF2B5EF4-FFF2-40B4-BE49-F238E27FC236}">
                <a16:creationId xmlns:a16="http://schemas.microsoft.com/office/drawing/2014/main" id="{6B2FE6F9-8BAA-0F7C-58B4-5BB091CDC120}"/>
              </a:ext>
            </a:extLst>
          </p:cNvPr>
          <p:cNvPicPr>
            <a:picLocks noChangeAspect="1"/>
          </p:cNvPicPr>
          <p:nvPr/>
        </p:nvPicPr>
        <p:blipFill rotWithShape="1">
          <a:blip r:embed="rId3"/>
          <a:srcRect l="737" t="8032" r="60780" b="5751"/>
          <a:stretch/>
        </p:blipFill>
        <p:spPr>
          <a:xfrm>
            <a:off x="1973073" y="3731615"/>
            <a:ext cx="3638032" cy="2894153"/>
          </a:xfrm>
          <a:prstGeom prst="rect">
            <a:avLst/>
          </a:prstGeom>
        </p:spPr>
      </p:pic>
      <p:pic>
        <p:nvPicPr>
          <p:cNvPr id="8" name="Immagine 7">
            <a:extLst>
              <a:ext uri="{FF2B5EF4-FFF2-40B4-BE49-F238E27FC236}">
                <a16:creationId xmlns:a16="http://schemas.microsoft.com/office/drawing/2014/main" id="{7EBA8CB5-4A11-520C-727A-ECFB3129D02A}"/>
              </a:ext>
            </a:extLst>
          </p:cNvPr>
          <p:cNvPicPr>
            <a:picLocks noChangeAspect="1"/>
          </p:cNvPicPr>
          <p:nvPr/>
        </p:nvPicPr>
        <p:blipFill rotWithShape="1">
          <a:blip r:embed="rId3"/>
          <a:srcRect l="46086" t="1107" r="1147" b="2745"/>
          <a:stretch/>
        </p:blipFill>
        <p:spPr>
          <a:xfrm>
            <a:off x="6730797" y="3731615"/>
            <a:ext cx="4407517" cy="2851747"/>
          </a:xfrm>
          <a:prstGeom prst="rect">
            <a:avLst/>
          </a:prstGeom>
        </p:spPr>
      </p:pic>
      <p:sp>
        <p:nvSpPr>
          <p:cNvPr id="10" name="Segnaposto contenuto 9">
            <a:extLst>
              <a:ext uri="{FF2B5EF4-FFF2-40B4-BE49-F238E27FC236}">
                <a16:creationId xmlns:a16="http://schemas.microsoft.com/office/drawing/2014/main" id="{4DD39A42-51A9-3E52-895B-96DACFA0A607}"/>
              </a:ext>
            </a:extLst>
          </p:cNvPr>
          <p:cNvSpPr>
            <a:spLocks noGrp="1"/>
          </p:cNvSpPr>
          <p:nvPr>
            <p:ph sz="half" idx="1"/>
          </p:nvPr>
        </p:nvSpPr>
        <p:spPr>
          <a:xfrm>
            <a:off x="609600" y="1503833"/>
            <a:ext cx="11412511" cy="2315582"/>
          </a:xfrm>
        </p:spPr>
        <p:txBody>
          <a:bodyPr>
            <a:normAutofit fontScale="92500" lnSpcReduction="10000"/>
          </a:bodyPr>
          <a:lstStyle/>
          <a:p>
            <a:pPr rtl="0">
              <a:lnSpc>
                <a:spcPct val="90000"/>
              </a:lnSpc>
              <a:spcBef>
                <a:spcPts val="0"/>
              </a:spcBef>
              <a:spcAft>
                <a:spcPts val="600"/>
              </a:spcAft>
            </a:pPr>
            <a:r>
              <a:rPr lang="en-US" b="0" i="0" u="none" strike="noStrike" dirty="0">
                <a:effectLst/>
                <a:latin typeface="+mj-lt"/>
              </a:rPr>
              <a:t>To Combine multiple fragments in a single activity and reuse the same fragment across sever Activities</a:t>
            </a:r>
            <a:endParaRPr lang="en-US" b="0" dirty="0">
              <a:effectLst/>
              <a:latin typeface="+mj-lt"/>
            </a:endParaRPr>
          </a:p>
          <a:p>
            <a:pPr rtl="0">
              <a:lnSpc>
                <a:spcPct val="90000"/>
              </a:lnSpc>
              <a:spcBef>
                <a:spcPts val="0"/>
              </a:spcBef>
              <a:spcAft>
                <a:spcPts val="600"/>
              </a:spcAft>
            </a:pPr>
            <a:r>
              <a:rPr lang="en-US" dirty="0">
                <a:latin typeface="+mj-lt"/>
              </a:rPr>
              <a:t>M</a:t>
            </a:r>
            <a:r>
              <a:rPr lang="en-US" b="0" i="0" u="none" strike="noStrike" dirty="0">
                <a:effectLst/>
                <a:latin typeface="+mj-lt"/>
              </a:rPr>
              <a:t>ake better use of larger screen space on tablets </a:t>
            </a:r>
            <a:endParaRPr lang="en-US" b="0" dirty="0">
              <a:effectLst/>
              <a:latin typeface="+mj-lt"/>
            </a:endParaRPr>
          </a:p>
          <a:p>
            <a:pPr rtl="0">
              <a:lnSpc>
                <a:spcPct val="90000"/>
              </a:lnSpc>
              <a:spcBef>
                <a:spcPts val="0"/>
              </a:spcBef>
              <a:spcAft>
                <a:spcPts val="600"/>
              </a:spcAft>
            </a:pPr>
            <a:r>
              <a:rPr lang="en-US" b="0" i="0" u="none" strike="noStrike" dirty="0">
                <a:effectLst/>
                <a:latin typeface="+mj-lt"/>
              </a:rPr>
              <a:t>support different layout portrait and landscape model</a:t>
            </a:r>
          </a:p>
          <a:p>
            <a:pPr rtl="0">
              <a:lnSpc>
                <a:spcPct val="90000"/>
              </a:lnSpc>
              <a:spcBef>
                <a:spcPts val="0"/>
              </a:spcBef>
              <a:spcAft>
                <a:spcPts val="600"/>
              </a:spcAft>
            </a:pPr>
            <a:r>
              <a:rPr lang="en-US" b="0" i="0" u="none" strike="noStrike" dirty="0">
                <a:effectLst/>
                <a:latin typeface="+mj-lt"/>
              </a:rPr>
              <a:t>Make flexible user interfaces across different screen sizes like Fixed/Scrolling/Swipe tab displays and  Dialog boxes</a:t>
            </a:r>
            <a:endParaRPr lang="en-US" b="0" dirty="0">
              <a:effectLst/>
              <a:latin typeface="+mj-lt"/>
            </a:endParaRPr>
          </a:p>
          <a:p>
            <a:endParaRPr lang="en-US" dirty="0"/>
          </a:p>
        </p:txBody>
      </p:sp>
    </p:spTree>
    <p:extLst>
      <p:ext uri="{BB962C8B-B14F-4D97-AF65-F5344CB8AC3E}">
        <p14:creationId xmlns:p14="http://schemas.microsoft.com/office/powerpoint/2010/main" val="27903796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CB3032-B9DF-F34B-A12C-5C440F8B02D6}"/>
              </a:ext>
            </a:extLst>
          </p:cNvPr>
          <p:cNvSpPr>
            <a:spLocks noGrp="1"/>
          </p:cNvSpPr>
          <p:nvPr>
            <p:ph type="title"/>
          </p:nvPr>
        </p:nvSpPr>
        <p:spPr/>
        <p:txBody>
          <a:bodyPr/>
          <a:lstStyle/>
          <a:p>
            <a:r>
              <a:rPr lang="en-US" dirty="0"/>
              <a:t>Fragment Object States</a:t>
            </a:r>
          </a:p>
        </p:txBody>
      </p:sp>
      <p:sp>
        <p:nvSpPr>
          <p:cNvPr id="3" name="Segnaposto contenuto 2">
            <a:extLst>
              <a:ext uri="{FF2B5EF4-FFF2-40B4-BE49-F238E27FC236}">
                <a16:creationId xmlns:a16="http://schemas.microsoft.com/office/drawing/2014/main" id="{4E88D24D-BA11-E2FE-C7CA-8BBE645046C7}"/>
              </a:ext>
            </a:extLst>
          </p:cNvPr>
          <p:cNvSpPr>
            <a:spLocks noGrp="1"/>
          </p:cNvSpPr>
          <p:nvPr>
            <p:ph idx="1"/>
          </p:nvPr>
        </p:nvSpPr>
        <p:spPr/>
        <p:txBody>
          <a:bodyPr>
            <a:normAutofit/>
          </a:bodyPr>
          <a:lstStyle/>
          <a:p>
            <a:pPr marL="0" indent="0">
              <a:buNone/>
            </a:pPr>
            <a:r>
              <a:rPr lang="en-US" sz="2800" dirty="0"/>
              <a:t>A fragment object exists in different state:</a:t>
            </a:r>
          </a:p>
        </p:txBody>
      </p:sp>
      <p:sp>
        <p:nvSpPr>
          <p:cNvPr id="4" name="Ovale 3">
            <a:extLst>
              <a:ext uri="{FF2B5EF4-FFF2-40B4-BE49-F238E27FC236}">
                <a16:creationId xmlns:a16="http://schemas.microsoft.com/office/drawing/2014/main" id="{F7566D1E-4782-8564-B1B7-B589CE225038}"/>
              </a:ext>
            </a:extLst>
          </p:cNvPr>
          <p:cNvSpPr/>
          <p:nvPr/>
        </p:nvSpPr>
        <p:spPr>
          <a:xfrm>
            <a:off x="2678241" y="2470432"/>
            <a:ext cx="2228536" cy="1917135"/>
          </a:xfrm>
          <a:prstGeom prst="ellipse">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Fragment</a:t>
            </a:r>
          </a:p>
        </p:txBody>
      </p:sp>
      <p:sp>
        <p:nvSpPr>
          <p:cNvPr id="5" name="Ovale 4">
            <a:extLst>
              <a:ext uri="{FF2B5EF4-FFF2-40B4-BE49-F238E27FC236}">
                <a16:creationId xmlns:a16="http://schemas.microsoft.com/office/drawing/2014/main" id="{656AF063-72EF-1EE5-6A07-FF256D651CBD}"/>
              </a:ext>
            </a:extLst>
          </p:cNvPr>
          <p:cNvSpPr/>
          <p:nvPr/>
        </p:nvSpPr>
        <p:spPr>
          <a:xfrm>
            <a:off x="7059934" y="2554570"/>
            <a:ext cx="2019979" cy="1748859"/>
          </a:xfrm>
          <a:prstGeom prst="ellipse">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As a Java Object</a:t>
            </a:r>
          </a:p>
        </p:txBody>
      </p:sp>
      <p:sp>
        <p:nvSpPr>
          <p:cNvPr id="80" name="CasellaDiTesto 79">
            <a:extLst>
              <a:ext uri="{FF2B5EF4-FFF2-40B4-BE49-F238E27FC236}">
                <a16:creationId xmlns:a16="http://schemas.microsoft.com/office/drawing/2014/main" id="{346A48C4-DA47-2EFA-1B0D-C1354C850387}"/>
              </a:ext>
            </a:extLst>
          </p:cNvPr>
          <p:cNvSpPr txBox="1"/>
          <p:nvPr/>
        </p:nvSpPr>
        <p:spPr>
          <a:xfrm>
            <a:off x="1721369" y="4864882"/>
            <a:ext cx="8749262" cy="954107"/>
          </a:xfrm>
          <a:prstGeom prst="rect">
            <a:avLst/>
          </a:prstGeom>
          <a:noFill/>
        </p:spPr>
        <p:txBody>
          <a:bodyPr wrap="square">
            <a:spAutoFit/>
          </a:bodyPr>
          <a:lstStyle/>
          <a:p>
            <a:r>
              <a:rPr lang="en-US" sz="2800" b="0" i="0" u="none" strike="noStrike" dirty="0">
                <a:solidFill>
                  <a:srgbClr val="000000"/>
                </a:solidFill>
                <a:effectLst/>
                <a:latin typeface="+mj-lt"/>
              </a:rPr>
              <a:t>fragment object exist as Java object, but it has not  been link with the activity inside where </a:t>
            </a:r>
            <a:r>
              <a:rPr lang="en-US" sz="2800" dirty="0">
                <a:solidFill>
                  <a:srgbClr val="000000"/>
                </a:solidFill>
                <a:latin typeface="+mj-lt"/>
              </a:rPr>
              <a:t>it lives</a:t>
            </a:r>
            <a:r>
              <a:rPr lang="en-US" sz="2800" b="0" i="0" u="none" strike="noStrike" dirty="0">
                <a:solidFill>
                  <a:srgbClr val="000000"/>
                </a:solidFill>
                <a:effectLst/>
                <a:latin typeface="+mj-lt"/>
              </a:rPr>
              <a:t> </a:t>
            </a:r>
            <a:endParaRPr lang="en-US" sz="2800" dirty="0">
              <a:latin typeface="+mj-lt"/>
            </a:endParaRPr>
          </a:p>
        </p:txBody>
      </p:sp>
      <p:cxnSp>
        <p:nvCxnSpPr>
          <p:cNvPr id="86" name="Connettore 2 85">
            <a:extLst>
              <a:ext uri="{FF2B5EF4-FFF2-40B4-BE49-F238E27FC236}">
                <a16:creationId xmlns:a16="http://schemas.microsoft.com/office/drawing/2014/main" id="{D56926B0-60A3-8689-1B0D-AF3DC4A5595A}"/>
              </a:ext>
            </a:extLst>
          </p:cNvPr>
          <p:cNvCxnSpPr>
            <a:cxnSpLocks/>
            <a:stCxn id="4" idx="6"/>
            <a:endCxn id="5" idx="2"/>
          </p:cNvCxnSpPr>
          <p:nvPr/>
        </p:nvCxnSpPr>
        <p:spPr>
          <a:xfrm>
            <a:off x="4906777" y="3429000"/>
            <a:ext cx="21531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930283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CB3032-B9DF-F34B-A12C-5C440F8B02D6}"/>
              </a:ext>
            </a:extLst>
          </p:cNvPr>
          <p:cNvSpPr>
            <a:spLocks noGrp="1"/>
          </p:cNvSpPr>
          <p:nvPr>
            <p:ph type="title"/>
          </p:nvPr>
        </p:nvSpPr>
        <p:spPr/>
        <p:txBody>
          <a:bodyPr/>
          <a:lstStyle/>
          <a:p>
            <a:r>
              <a:rPr lang="en-US" dirty="0"/>
              <a:t>Fragment Object States</a:t>
            </a:r>
          </a:p>
        </p:txBody>
      </p:sp>
      <p:sp>
        <p:nvSpPr>
          <p:cNvPr id="10" name="Ovale 9">
            <a:extLst>
              <a:ext uri="{FF2B5EF4-FFF2-40B4-BE49-F238E27FC236}">
                <a16:creationId xmlns:a16="http://schemas.microsoft.com/office/drawing/2014/main" id="{3B1C89AB-900B-01FF-5B7E-03A91DB3EF87}"/>
              </a:ext>
            </a:extLst>
          </p:cNvPr>
          <p:cNvSpPr/>
          <p:nvPr/>
        </p:nvSpPr>
        <p:spPr>
          <a:xfrm>
            <a:off x="8735579" y="2294763"/>
            <a:ext cx="2238525" cy="1857512"/>
          </a:xfrm>
          <a:prstGeom prst="ellipse">
            <a:avLst/>
          </a:prstGeom>
          <a:solidFill>
            <a:srgbClr val="C2452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Attached to an Activity</a:t>
            </a:r>
          </a:p>
        </p:txBody>
      </p:sp>
      <p:sp>
        <p:nvSpPr>
          <p:cNvPr id="12" name="CasellaDiTesto 11">
            <a:extLst>
              <a:ext uri="{FF2B5EF4-FFF2-40B4-BE49-F238E27FC236}">
                <a16:creationId xmlns:a16="http://schemas.microsoft.com/office/drawing/2014/main" id="{AB07D51B-0B32-3FEE-C169-F33259BBC4D0}"/>
              </a:ext>
            </a:extLst>
          </p:cNvPr>
          <p:cNvSpPr txBox="1"/>
          <p:nvPr/>
        </p:nvSpPr>
        <p:spPr>
          <a:xfrm>
            <a:off x="2855627" y="4477285"/>
            <a:ext cx="6190936" cy="1569660"/>
          </a:xfrm>
          <a:prstGeom prst="rect">
            <a:avLst/>
          </a:prstGeom>
          <a:noFill/>
        </p:spPr>
        <p:txBody>
          <a:bodyPr wrap="square">
            <a:spAutoFit/>
          </a:bodyPr>
          <a:lstStyle/>
          <a:p>
            <a:pPr rtl="0" fontAlgn="base">
              <a:spcBef>
                <a:spcPts val="0"/>
              </a:spcBef>
              <a:spcAft>
                <a:spcPts val="0"/>
              </a:spcAft>
            </a:pPr>
            <a:r>
              <a:rPr lang="en-US" sz="2400" b="0" i="0" u="none" strike="noStrike" dirty="0">
                <a:solidFill>
                  <a:srgbClr val="000000"/>
                </a:solidFill>
                <a:effectLst/>
              </a:rPr>
              <a:t>Once attach the fragment to an activity, it exists as Java Object and attached to an activity but at this point the fragment may or may not be  visible to the user.</a:t>
            </a:r>
          </a:p>
        </p:txBody>
      </p:sp>
      <p:sp>
        <p:nvSpPr>
          <p:cNvPr id="13" name="Ovale 12">
            <a:extLst>
              <a:ext uri="{FF2B5EF4-FFF2-40B4-BE49-F238E27FC236}">
                <a16:creationId xmlns:a16="http://schemas.microsoft.com/office/drawing/2014/main" id="{2750C302-5A91-BADD-2B87-1E8EE76A6382}"/>
              </a:ext>
            </a:extLst>
          </p:cNvPr>
          <p:cNvSpPr/>
          <p:nvPr/>
        </p:nvSpPr>
        <p:spPr>
          <a:xfrm>
            <a:off x="1109697" y="2273728"/>
            <a:ext cx="2346726" cy="1857512"/>
          </a:xfrm>
          <a:prstGeom prst="ellipse">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Fragment</a:t>
            </a:r>
          </a:p>
        </p:txBody>
      </p:sp>
      <p:sp>
        <p:nvSpPr>
          <p:cNvPr id="14" name="Ovale 13">
            <a:extLst>
              <a:ext uri="{FF2B5EF4-FFF2-40B4-BE49-F238E27FC236}">
                <a16:creationId xmlns:a16="http://schemas.microsoft.com/office/drawing/2014/main" id="{C12E3E5F-6959-DA4F-4CF7-ED9C3078F73D}"/>
              </a:ext>
            </a:extLst>
          </p:cNvPr>
          <p:cNvSpPr/>
          <p:nvPr/>
        </p:nvSpPr>
        <p:spPr>
          <a:xfrm>
            <a:off x="4995419" y="2294763"/>
            <a:ext cx="2034968" cy="1815443"/>
          </a:xfrm>
          <a:prstGeom prst="ellipse">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As a Java Object</a:t>
            </a:r>
          </a:p>
        </p:txBody>
      </p:sp>
      <p:cxnSp>
        <p:nvCxnSpPr>
          <p:cNvPr id="15" name="Connettore 2 14">
            <a:extLst>
              <a:ext uri="{FF2B5EF4-FFF2-40B4-BE49-F238E27FC236}">
                <a16:creationId xmlns:a16="http://schemas.microsoft.com/office/drawing/2014/main" id="{B5901B5E-3132-CDCF-F387-94497C3D5EBC}"/>
              </a:ext>
            </a:extLst>
          </p:cNvPr>
          <p:cNvCxnSpPr>
            <a:cxnSpLocks/>
            <a:stCxn id="13" idx="6"/>
            <a:endCxn id="14" idx="2"/>
          </p:cNvCxnSpPr>
          <p:nvPr/>
        </p:nvCxnSpPr>
        <p:spPr>
          <a:xfrm>
            <a:off x="3456423" y="3202484"/>
            <a:ext cx="1538996"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Connettore 2 15">
            <a:extLst>
              <a:ext uri="{FF2B5EF4-FFF2-40B4-BE49-F238E27FC236}">
                <a16:creationId xmlns:a16="http://schemas.microsoft.com/office/drawing/2014/main" id="{8F7C4C24-39E7-55AD-B3D6-5CB971484A8D}"/>
              </a:ext>
            </a:extLst>
          </p:cNvPr>
          <p:cNvCxnSpPr>
            <a:cxnSpLocks/>
            <a:stCxn id="14" idx="6"/>
            <a:endCxn id="10" idx="2"/>
          </p:cNvCxnSpPr>
          <p:nvPr/>
        </p:nvCxnSpPr>
        <p:spPr>
          <a:xfrm>
            <a:off x="7030387" y="3202485"/>
            <a:ext cx="1705192" cy="210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65065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36EE9-E27E-F71C-79F1-AD367EFDD77E}"/>
              </a:ext>
            </a:extLst>
          </p:cNvPr>
          <p:cNvSpPr>
            <a:spLocks noGrp="1"/>
          </p:cNvSpPr>
          <p:nvPr>
            <p:ph type="title"/>
          </p:nvPr>
        </p:nvSpPr>
        <p:spPr/>
        <p:txBody>
          <a:bodyPr/>
          <a:lstStyle/>
          <a:p>
            <a:r>
              <a:rPr lang="en-US" dirty="0"/>
              <a:t>Stack of activity</a:t>
            </a:r>
          </a:p>
        </p:txBody>
      </p:sp>
      <p:sp>
        <p:nvSpPr>
          <p:cNvPr id="3" name="Segnaposto contenuto 2">
            <a:extLst>
              <a:ext uri="{FF2B5EF4-FFF2-40B4-BE49-F238E27FC236}">
                <a16:creationId xmlns:a16="http://schemas.microsoft.com/office/drawing/2014/main" id="{14625380-7E2E-248A-1697-C6444C29E6A3}"/>
              </a:ext>
            </a:extLst>
          </p:cNvPr>
          <p:cNvSpPr>
            <a:spLocks noGrp="1"/>
          </p:cNvSpPr>
          <p:nvPr>
            <p:ph idx="1"/>
          </p:nvPr>
        </p:nvSpPr>
        <p:spPr/>
        <p:txBody>
          <a:bodyPr>
            <a:normAutofit/>
          </a:bodyPr>
          <a:lstStyle/>
          <a:p>
            <a:r>
              <a:rPr lang="en-US" sz="1800" b="0" i="0" dirty="0">
                <a:solidFill>
                  <a:srgbClr val="202124"/>
                </a:solidFill>
                <a:effectLst/>
                <a:latin typeface="Roboto" panose="02000000000000000000" pitchFamily="2" charset="0"/>
              </a:rPr>
              <a:t>When the current activity starts another, the new activity is pushed on the top of the stack and takes focus. The previous activity remains in the stack ,but is stopped. When an activity stops, the system retains the current state of its user interface. </a:t>
            </a:r>
          </a:p>
          <a:p>
            <a:pPr marL="0" indent="0">
              <a:buNone/>
            </a:pPr>
            <a:endParaRPr lang="en-US" sz="1800" dirty="0">
              <a:solidFill>
                <a:srgbClr val="202124"/>
              </a:solidFill>
              <a:latin typeface="Roboto" panose="02000000000000000000" pitchFamily="2" charset="0"/>
            </a:endParaRPr>
          </a:p>
          <a:p>
            <a:r>
              <a:rPr lang="en-US" sz="1800" b="0" i="0" dirty="0">
                <a:solidFill>
                  <a:srgbClr val="202124"/>
                </a:solidFill>
                <a:effectLst/>
                <a:latin typeface="Roboto" panose="02000000000000000000" pitchFamily="2" charset="0"/>
              </a:rPr>
              <a:t>When the user performs the back action, the current activity is popped from the top of the stack (the activity is destroyed) and the previous activity resumes (the previous state of its UI is restored). Activities in the stack are never rearranged, only pushed and popped from the stack—pushed onto the stack when started by the current activity and popped off when the user leaves it using the Back button or gesture</a:t>
            </a:r>
            <a:endParaRPr lang="en-US" dirty="0"/>
          </a:p>
        </p:txBody>
      </p:sp>
      <p:pic>
        <p:nvPicPr>
          <p:cNvPr id="5" name="Immagine 4">
            <a:extLst>
              <a:ext uri="{FF2B5EF4-FFF2-40B4-BE49-F238E27FC236}">
                <a16:creationId xmlns:a16="http://schemas.microsoft.com/office/drawing/2014/main" id="{44D6C63F-2DD2-3C7F-C67D-AAA41D9DDA67}"/>
              </a:ext>
            </a:extLst>
          </p:cNvPr>
          <p:cNvPicPr>
            <a:picLocks noChangeAspect="1"/>
          </p:cNvPicPr>
          <p:nvPr/>
        </p:nvPicPr>
        <p:blipFill rotWithShape="1">
          <a:blip r:embed="rId2"/>
          <a:srcRect t="2041" r="2422"/>
          <a:stretch/>
        </p:blipFill>
        <p:spPr>
          <a:xfrm>
            <a:off x="1788842" y="4509072"/>
            <a:ext cx="879833" cy="1616551"/>
          </a:xfrm>
          <a:prstGeom prst="rect">
            <a:avLst/>
          </a:prstGeom>
          <a:ln>
            <a:solidFill>
              <a:schemeClr val="tx1"/>
            </a:solidFill>
          </a:ln>
        </p:spPr>
      </p:pic>
      <p:pic>
        <p:nvPicPr>
          <p:cNvPr id="17" name="Immagine 16">
            <a:extLst>
              <a:ext uri="{FF2B5EF4-FFF2-40B4-BE49-F238E27FC236}">
                <a16:creationId xmlns:a16="http://schemas.microsoft.com/office/drawing/2014/main" id="{90791476-4000-DB2B-8066-D9053D5D9F56}"/>
              </a:ext>
            </a:extLst>
          </p:cNvPr>
          <p:cNvPicPr>
            <a:picLocks noChangeAspect="1"/>
          </p:cNvPicPr>
          <p:nvPr/>
        </p:nvPicPr>
        <p:blipFill>
          <a:blip r:embed="rId3"/>
          <a:stretch>
            <a:fillRect/>
          </a:stretch>
        </p:blipFill>
        <p:spPr>
          <a:xfrm>
            <a:off x="409435" y="4509612"/>
            <a:ext cx="1235545" cy="1616551"/>
          </a:xfrm>
          <a:prstGeom prst="rect">
            <a:avLst/>
          </a:prstGeom>
        </p:spPr>
      </p:pic>
      <p:pic>
        <p:nvPicPr>
          <p:cNvPr id="24" name="Immagine 23">
            <a:extLst>
              <a:ext uri="{FF2B5EF4-FFF2-40B4-BE49-F238E27FC236}">
                <a16:creationId xmlns:a16="http://schemas.microsoft.com/office/drawing/2014/main" id="{FDCD3603-0E01-BB0C-2AD3-B341E8E32092}"/>
              </a:ext>
            </a:extLst>
          </p:cNvPr>
          <p:cNvPicPr>
            <a:picLocks noChangeAspect="1"/>
          </p:cNvPicPr>
          <p:nvPr/>
        </p:nvPicPr>
        <p:blipFill>
          <a:blip r:embed="rId4"/>
          <a:stretch>
            <a:fillRect/>
          </a:stretch>
        </p:blipFill>
        <p:spPr>
          <a:xfrm>
            <a:off x="3207684" y="4455826"/>
            <a:ext cx="1255554" cy="1670337"/>
          </a:xfrm>
          <a:prstGeom prst="rect">
            <a:avLst/>
          </a:prstGeom>
        </p:spPr>
      </p:pic>
      <p:pic>
        <p:nvPicPr>
          <p:cNvPr id="25" name="Immagine 24">
            <a:extLst>
              <a:ext uri="{FF2B5EF4-FFF2-40B4-BE49-F238E27FC236}">
                <a16:creationId xmlns:a16="http://schemas.microsoft.com/office/drawing/2014/main" id="{DDD8141F-3402-4D6D-E89A-39A589C807C0}"/>
              </a:ext>
            </a:extLst>
          </p:cNvPr>
          <p:cNvPicPr>
            <a:picLocks noChangeAspect="1"/>
          </p:cNvPicPr>
          <p:nvPr/>
        </p:nvPicPr>
        <p:blipFill rotWithShape="1">
          <a:blip r:embed="rId5"/>
          <a:srcRect l="2758" t="2257"/>
          <a:stretch/>
        </p:blipFill>
        <p:spPr>
          <a:xfrm>
            <a:off x="5719706" y="4454147"/>
            <a:ext cx="920138" cy="1652454"/>
          </a:xfrm>
          <a:prstGeom prst="rect">
            <a:avLst/>
          </a:prstGeom>
          <a:ln>
            <a:solidFill>
              <a:schemeClr val="tx1"/>
            </a:solidFill>
          </a:ln>
        </p:spPr>
      </p:pic>
      <p:sp>
        <p:nvSpPr>
          <p:cNvPr id="26" name="Freccia a destra 25">
            <a:extLst>
              <a:ext uri="{FF2B5EF4-FFF2-40B4-BE49-F238E27FC236}">
                <a16:creationId xmlns:a16="http://schemas.microsoft.com/office/drawing/2014/main" id="{E5609F39-44AA-5B6F-836A-C431EF148318}"/>
              </a:ext>
            </a:extLst>
          </p:cNvPr>
          <p:cNvSpPr/>
          <p:nvPr/>
        </p:nvSpPr>
        <p:spPr>
          <a:xfrm>
            <a:off x="2744211" y="5267032"/>
            <a:ext cx="374274" cy="1961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7" name="Immagine 26">
            <a:extLst>
              <a:ext uri="{FF2B5EF4-FFF2-40B4-BE49-F238E27FC236}">
                <a16:creationId xmlns:a16="http://schemas.microsoft.com/office/drawing/2014/main" id="{23767DE6-4FBC-E84D-3BCB-20A35EBA1589}"/>
              </a:ext>
            </a:extLst>
          </p:cNvPr>
          <p:cNvPicPr>
            <a:picLocks noChangeAspect="1"/>
          </p:cNvPicPr>
          <p:nvPr/>
        </p:nvPicPr>
        <p:blipFill rotWithShape="1">
          <a:blip r:embed="rId2"/>
          <a:srcRect t="2041" r="2422"/>
          <a:stretch/>
        </p:blipFill>
        <p:spPr>
          <a:xfrm>
            <a:off x="4652605" y="4455826"/>
            <a:ext cx="899373" cy="1652455"/>
          </a:xfrm>
          <a:prstGeom prst="rect">
            <a:avLst/>
          </a:prstGeom>
          <a:ln>
            <a:solidFill>
              <a:schemeClr val="tx1"/>
            </a:solidFill>
          </a:ln>
        </p:spPr>
      </p:pic>
      <p:pic>
        <p:nvPicPr>
          <p:cNvPr id="28" name="Immagine 27">
            <a:extLst>
              <a:ext uri="{FF2B5EF4-FFF2-40B4-BE49-F238E27FC236}">
                <a16:creationId xmlns:a16="http://schemas.microsoft.com/office/drawing/2014/main" id="{C2A48A64-AF84-92B0-277F-712A1F39901F}"/>
              </a:ext>
            </a:extLst>
          </p:cNvPr>
          <p:cNvPicPr>
            <a:picLocks noChangeAspect="1"/>
          </p:cNvPicPr>
          <p:nvPr/>
        </p:nvPicPr>
        <p:blipFill>
          <a:blip r:embed="rId6"/>
          <a:stretch>
            <a:fillRect/>
          </a:stretch>
        </p:blipFill>
        <p:spPr>
          <a:xfrm>
            <a:off x="7143965" y="4461417"/>
            <a:ext cx="1255555" cy="1647916"/>
          </a:xfrm>
          <a:prstGeom prst="rect">
            <a:avLst/>
          </a:prstGeom>
        </p:spPr>
      </p:pic>
      <p:sp>
        <p:nvSpPr>
          <p:cNvPr id="29" name="Freccia a destra 28">
            <a:extLst>
              <a:ext uri="{FF2B5EF4-FFF2-40B4-BE49-F238E27FC236}">
                <a16:creationId xmlns:a16="http://schemas.microsoft.com/office/drawing/2014/main" id="{D52AEAB8-D4D5-0784-EE46-6904D9B9493E}"/>
              </a:ext>
            </a:extLst>
          </p:cNvPr>
          <p:cNvSpPr/>
          <p:nvPr/>
        </p:nvSpPr>
        <p:spPr>
          <a:xfrm>
            <a:off x="6733852" y="5257798"/>
            <a:ext cx="374274" cy="1961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0" name="Immagine 29">
            <a:extLst>
              <a:ext uri="{FF2B5EF4-FFF2-40B4-BE49-F238E27FC236}">
                <a16:creationId xmlns:a16="http://schemas.microsoft.com/office/drawing/2014/main" id="{86B366C7-C021-EC31-05BB-C18550CA2D0E}"/>
              </a:ext>
            </a:extLst>
          </p:cNvPr>
          <p:cNvPicPr>
            <a:picLocks noChangeAspect="1"/>
          </p:cNvPicPr>
          <p:nvPr/>
        </p:nvPicPr>
        <p:blipFill rotWithShape="1">
          <a:blip r:embed="rId5"/>
          <a:srcRect l="2758" t="2257"/>
          <a:stretch/>
        </p:blipFill>
        <p:spPr>
          <a:xfrm>
            <a:off x="9694815" y="4446890"/>
            <a:ext cx="920138" cy="1652454"/>
          </a:xfrm>
          <a:prstGeom prst="rect">
            <a:avLst/>
          </a:prstGeom>
          <a:ln>
            <a:solidFill>
              <a:schemeClr val="tx1"/>
            </a:solidFill>
          </a:ln>
        </p:spPr>
      </p:pic>
      <p:pic>
        <p:nvPicPr>
          <p:cNvPr id="31" name="Immagine 30">
            <a:extLst>
              <a:ext uri="{FF2B5EF4-FFF2-40B4-BE49-F238E27FC236}">
                <a16:creationId xmlns:a16="http://schemas.microsoft.com/office/drawing/2014/main" id="{28AB1F45-75FB-A8C2-B258-EEA3BD8B92FE}"/>
              </a:ext>
            </a:extLst>
          </p:cNvPr>
          <p:cNvPicPr>
            <a:picLocks noChangeAspect="1"/>
          </p:cNvPicPr>
          <p:nvPr/>
        </p:nvPicPr>
        <p:blipFill rotWithShape="1">
          <a:blip r:embed="rId2"/>
          <a:srcRect t="2041" r="2422"/>
          <a:stretch/>
        </p:blipFill>
        <p:spPr>
          <a:xfrm>
            <a:off x="8631989" y="4447830"/>
            <a:ext cx="899373" cy="1652455"/>
          </a:xfrm>
          <a:prstGeom prst="rect">
            <a:avLst/>
          </a:prstGeom>
          <a:ln>
            <a:solidFill>
              <a:schemeClr val="tx1"/>
            </a:solidFill>
          </a:ln>
        </p:spPr>
      </p:pic>
      <p:pic>
        <p:nvPicPr>
          <p:cNvPr id="32" name="Immagine 31">
            <a:extLst>
              <a:ext uri="{FF2B5EF4-FFF2-40B4-BE49-F238E27FC236}">
                <a16:creationId xmlns:a16="http://schemas.microsoft.com/office/drawing/2014/main" id="{A62E7DB4-BA5E-BCC8-939A-3596CA815314}"/>
              </a:ext>
            </a:extLst>
          </p:cNvPr>
          <p:cNvPicPr>
            <a:picLocks noChangeAspect="1"/>
          </p:cNvPicPr>
          <p:nvPr/>
        </p:nvPicPr>
        <p:blipFill rotWithShape="1">
          <a:blip r:embed="rId7"/>
          <a:srcRect l="1" r="-574"/>
          <a:stretch/>
        </p:blipFill>
        <p:spPr>
          <a:xfrm>
            <a:off x="10719316" y="4443140"/>
            <a:ext cx="964183" cy="1652454"/>
          </a:xfrm>
          <a:prstGeom prst="rect">
            <a:avLst/>
          </a:prstGeom>
        </p:spPr>
      </p:pic>
      <p:sp>
        <p:nvSpPr>
          <p:cNvPr id="33" name="Rettangolo 32">
            <a:extLst>
              <a:ext uri="{FF2B5EF4-FFF2-40B4-BE49-F238E27FC236}">
                <a16:creationId xmlns:a16="http://schemas.microsoft.com/office/drawing/2014/main" id="{78F3B13A-20D9-815C-B1D6-3D42F08176C1}"/>
              </a:ext>
            </a:extLst>
          </p:cNvPr>
          <p:cNvSpPr/>
          <p:nvPr/>
        </p:nvSpPr>
        <p:spPr>
          <a:xfrm>
            <a:off x="1981200" y="5623560"/>
            <a:ext cx="464820" cy="19812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ttangolo 33">
            <a:extLst>
              <a:ext uri="{FF2B5EF4-FFF2-40B4-BE49-F238E27FC236}">
                <a16:creationId xmlns:a16="http://schemas.microsoft.com/office/drawing/2014/main" id="{10A2C64C-A6F0-2DC0-74AE-5FB6A033D040}"/>
              </a:ext>
            </a:extLst>
          </p:cNvPr>
          <p:cNvSpPr/>
          <p:nvPr/>
        </p:nvSpPr>
        <p:spPr>
          <a:xfrm>
            <a:off x="5944108" y="5623560"/>
            <a:ext cx="464820" cy="19812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94008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CB3032-B9DF-F34B-A12C-5C440F8B02D6}"/>
              </a:ext>
            </a:extLst>
          </p:cNvPr>
          <p:cNvSpPr>
            <a:spLocks noGrp="1"/>
          </p:cNvSpPr>
          <p:nvPr>
            <p:ph type="title"/>
          </p:nvPr>
        </p:nvSpPr>
        <p:spPr/>
        <p:txBody>
          <a:bodyPr/>
          <a:lstStyle/>
          <a:p>
            <a:r>
              <a:rPr lang="en-US" dirty="0"/>
              <a:t>Fragment Object States</a:t>
            </a:r>
          </a:p>
        </p:txBody>
      </p:sp>
      <p:sp>
        <p:nvSpPr>
          <p:cNvPr id="13" name="Ovale 12">
            <a:extLst>
              <a:ext uri="{FF2B5EF4-FFF2-40B4-BE49-F238E27FC236}">
                <a16:creationId xmlns:a16="http://schemas.microsoft.com/office/drawing/2014/main" id="{49E7EC64-B1E3-F6C3-BBBB-C1D14E3318F6}"/>
              </a:ext>
            </a:extLst>
          </p:cNvPr>
          <p:cNvSpPr/>
          <p:nvPr/>
        </p:nvSpPr>
        <p:spPr>
          <a:xfrm>
            <a:off x="8984106" y="4522405"/>
            <a:ext cx="2228536" cy="1917135"/>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Visible Ui on the Screen</a:t>
            </a:r>
          </a:p>
        </p:txBody>
      </p:sp>
      <p:sp>
        <p:nvSpPr>
          <p:cNvPr id="20" name="Ovale 19">
            <a:extLst>
              <a:ext uri="{FF2B5EF4-FFF2-40B4-BE49-F238E27FC236}">
                <a16:creationId xmlns:a16="http://schemas.microsoft.com/office/drawing/2014/main" id="{D85D0631-19E0-3887-590B-57DD0573928C}"/>
              </a:ext>
            </a:extLst>
          </p:cNvPr>
          <p:cNvSpPr/>
          <p:nvPr/>
        </p:nvSpPr>
        <p:spPr>
          <a:xfrm>
            <a:off x="8974117" y="1757171"/>
            <a:ext cx="2238525" cy="1857512"/>
          </a:xfrm>
          <a:prstGeom prst="ellipse">
            <a:avLst/>
          </a:prstGeom>
          <a:solidFill>
            <a:srgbClr val="C2452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Attached to an Activity</a:t>
            </a:r>
          </a:p>
        </p:txBody>
      </p:sp>
      <p:sp>
        <p:nvSpPr>
          <p:cNvPr id="21" name="Ovale 20">
            <a:extLst>
              <a:ext uri="{FF2B5EF4-FFF2-40B4-BE49-F238E27FC236}">
                <a16:creationId xmlns:a16="http://schemas.microsoft.com/office/drawing/2014/main" id="{FAD0986B-B42D-37F7-FCC3-AD5C845D0C6E}"/>
              </a:ext>
            </a:extLst>
          </p:cNvPr>
          <p:cNvSpPr/>
          <p:nvPr/>
        </p:nvSpPr>
        <p:spPr>
          <a:xfrm>
            <a:off x="1239187" y="1767688"/>
            <a:ext cx="2346726" cy="1815444"/>
          </a:xfrm>
          <a:prstGeom prst="ellipse">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Fragment</a:t>
            </a:r>
          </a:p>
        </p:txBody>
      </p:sp>
      <p:sp>
        <p:nvSpPr>
          <p:cNvPr id="22" name="Ovale 21">
            <a:extLst>
              <a:ext uri="{FF2B5EF4-FFF2-40B4-BE49-F238E27FC236}">
                <a16:creationId xmlns:a16="http://schemas.microsoft.com/office/drawing/2014/main" id="{71A06DF8-9ED3-BA7D-A6C5-BAF023C06FB1}"/>
              </a:ext>
            </a:extLst>
          </p:cNvPr>
          <p:cNvSpPr/>
          <p:nvPr/>
        </p:nvSpPr>
        <p:spPr>
          <a:xfrm>
            <a:off x="5200559" y="1767688"/>
            <a:ext cx="2034968" cy="1815443"/>
          </a:xfrm>
          <a:prstGeom prst="ellipse">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As a Java Object</a:t>
            </a:r>
          </a:p>
        </p:txBody>
      </p:sp>
      <p:cxnSp>
        <p:nvCxnSpPr>
          <p:cNvPr id="23" name="Connettore 2 22">
            <a:extLst>
              <a:ext uri="{FF2B5EF4-FFF2-40B4-BE49-F238E27FC236}">
                <a16:creationId xmlns:a16="http://schemas.microsoft.com/office/drawing/2014/main" id="{4EE0F124-8F33-AF69-AD32-A23EE247009E}"/>
              </a:ext>
            </a:extLst>
          </p:cNvPr>
          <p:cNvCxnSpPr>
            <a:cxnSpLocks/>
            <a:stCxn id="21" idx="6"/>
            <a:endCxn id="22" idx="2"/>
          </p:cNvCxnSpPr>
          <p:nvPr/>
        </p:nvCxnSpPr>
        <p:spPr>
          <a:xfrm>
            <a:off x="3585913" y="2675410"/>
            <a:ext cx="16146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Connettore 2 23">
            <a:extLst>
              <a:ext uri="{FF2B5EF4-FFF2-40B4-BE49-F238E27FC236}">
                <a16:creationId xmlns:a16="http://schemas.microsoft.com/office/drawing/2014/main" id="{3AF30231-E175-E704-124F-F1741B3B6557}"/>
              </a:ext>
            </a:extLst>
          </p:cNvPr>
          <p:cNvCxnSpPr>
            <a:cxnSpLocks/>
            <a:stCxn id="22" idx="6"/>
            <a:endCxn id="20" idx="2"/>
          </p:cNvCxnSpPr>
          <p:nvPr/>
        </p:nvCxnSpPr>
        <p:spPr>
          <a:xfrm>
            <a:off x="7235527" y="2675410"/>
            <a:ext cx="1738590" cy="10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Connettore 2 24">
            <a:extLst>
              <a:ext uri="{FF2B5EF4-FFF2-40B4-BE49-F238E27FC236}">
                <a16:creationId xmlns:a16="http://schemas.microsoft.com/office/drawing/2014/main" id="{9E063205-EEE6-8FC3-924E-48B5D1CB4F31}"/>
              </a:ext>
            </a:extLst>
          </p:cNvPr>
          <p:cNvCxnSpPr>
            <a:cxnSpLocks/>
            <a:stCxn id="20" idx="4"/>
            <a:endCxn id="13" idx="0"/>
          </p:cNvCxnSpPr>
          <p:nvPr/>
        </p:nvCxnSpPr>
        <p:spPr>
          <a:xfrm>
            <a:off x="10093380" y="3614683"/>
            <a:ext cx="4994" cy="9077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7" name="CasellaDiTesto 36">
            <a:extLst>
              <a:ext uri="{FF2B5EF4-FFF2-40B4-BE49-F238E27FC236}">
                <a16:creationId xmlns:a16="http://schemas.microsoft.com/office/drawing/2014/main" id="{8C6C8D23-874F-EB98-A747-6132CB7D703A}"/>
              </a:ext>
            </a:extLst>
          </p:cNvPr>
          <p:cNvSpPr txBox="1"/>
          <p:nvPr/>
        </p:nvSpPr>
        <p:spPr>
          <a:xfrm>
            <a:off x="1852897" y="4140028"/>
            <a:ext cx="6190936" cy="1384995"/>
          </a:xfrm>
          <a:prstGeom prst="rect">
            <a:avLst/>
          </a:prstGeom>
          <a:noFill/>
        </p:spPr>
        <p:txBody>
          <a:bodyPr wrap="square">
            <a:spAutoFit/>
          </a:bodyPr>
          <a:lstStyle/>
          <a:p>
            <a:pPr rtl="0" fontAlgn="base">
              <a:spcBef>
                <a:spcPts val="0"/>
              </a:spcBef>
              <a:spcAft>
                <a:spcPts val="0"/>
              </a:spcAft>
            </a:pPr>
            <a:r>
              <a:rPr lang="en-US" sz="2800" b="0" i="0" u="none" strike="noStrike" dirty="0">
                <a:solidFill>
                  <a:srgbClr val="000000"/>
                </a:solidFill>
                <a:effectLst/>
                <a:latin typeface="+mj-lt"/>
              </a:rPr>
              <a:t>Finally, when a java object is fully initialized and attached </a:t>
            </a:r>
            <a:r>
              <a:rPr lang="en-US" sz="2800" dirty="0">
                <a:solidFill>
                  <a:srgbClr val="000000"/>
                </a:solidFill>
                <a:latin typeface="+mj-lt"/>
              </a:rPr>
              <a:t> became </a:t>
            </a:r>
            <a:r>
              <a:rPr lang="en-US" sz="2800" b="0" i="0" u="none" strike="noStrike" dirty="0">
                <a:solidFill>
                  <a:srgbClr val="000000"/>
                </a:solidFill>
                <a:effectLst/>
                <a:latin typeface="+mj-lt"/>
              </a:rPr>
              <a:t> visible to the user </a:t>
            </a:r>
          </a:p>
        </p:txBody>
      </p:sp>
    </p:spTree>
    <p:extLst>
      <p:ext uri="{BB962C8B-B14F-4D97-AF65-F5344CB8AC3E}">
        <p14:creationId xmlns:p14="http://schemas.microsoft.com/office/powerpoint/2010/main" val="8259760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9FCCB9-2013-14CC-D23E-80D92FBE871E}"/>
              </a:ext>
            </a:extLst>
          </p:cNvPr>
          <p:cNvSpPr>
            <a:spLocks noGrp="1"/>
          </p:cNvSpPr>
          <p:nvPr>
            <p:ph type="title"/>
          </p:nvPr>
        </p:nvSpPr>
        <p:spPr/>
        <p:txBody>
          <a:bodyPr/>
          <a:lstStyle/>
          <a:p>
            <a:r>
              <a:rPr lang="en-US" dirty="0"/>
              <a:t>Activity vs Fragment</a:t>
            </a:r>
          </a:p>
        </p:txBody>
      </p:sp>
      <p:graphicFrame>
        <p:nvGraphicFramePr>
          <p:cNvPr id="4" name="Tabella 4">
            <a:extLst>
              <a:ext uri="{FF2B5EF4-FFF2-40B4-BE49-F238E27FC236}">
                <a16:creationId xmlns:a16="http://schemas.microsoft.com/office/drawing/2014/main" id="{65BED8BA-1ACB-1519-C4E9-265871D3DBDC}"/>
              </a:ext>
            </a:extLst>
          </p:cNvPr>
          <p:cNvGraphicFramePr>
            <a:graphicFrameLocks noGrp="1"/>
          </p:cNvGraphicFramePr>
          <p:nvPr>
            <p:ph idx="1"/>
            <p:extLst>
              <p:ext uri="{D42A27DB-BD31-4B8C-83A1-F6EECF244321}">
                <p14:modId xmlns:p14="http://schemas.microsoft.com/office/powerpoint/2010/main" val="381607944"/>
              </p:ext>
            </p:extLst>
          </p:nvPr>
        </p:nvGraphicFramePr>
        <p:xfrm>
          <a:off x="856343" y="2245745"/>
          <a:ext cx="10261600" cy="6434225"/>
        </p:xfrm>
        <a:graphic>
          <a:graphicData uri="http://schemas.openxmlformats.org/drawingml/2006/table">
            <a:tbl>
              <a:tblPr firstRow="1" bandRow="1">
                <a:tableStyleId>{93296810-A885-4BE3-A3E7-6D5BEEA58F35}</a:tableStyleId>
              </a:tblPr>
              <a:tblGrid>
                <a:gridCol w="5130800">
                  <a:extLst>
                    <a:ext uri="{9D8B030D-6E8A-4147-A177-3AD203B41FA5}">
                      <a16:colId xmlns:a16="http://schemas.microsoft.com/office/drawing/2014/main" val="181064694"/>
                    </a:ext>
                  </a:extLst>
                </a:gridCol>
                <a:gridCol w="5130800">
                  <a:extLst>
                    <a:ext uri="{9D8B030D-6E8A-4147-A177-3AD203B41FA5}">
                      <a16:colId xmlns:a16="http://schemas.microsoft.com/office/drawing/2014/main" val="1352705863"/>
                    </a:ext>
                  </a:extLst>
                </a:gridCol>
              </a:tblGrid>
              <a:tr h="0">
                <a:tc>
                  <a:txBody>
                    <a:bodyPr/>
                    <a:lstStyle/>
                    <a:p>
                      <a:pPr algn="ctr"/>
                      <a:r>
                        <a:rPr lang="en-US" sz="2400" dirty="0"/>
                        <a:t>Activity states</a:t>
                      </a:r>
                    </a:p>
                  </a:txBody>
                  <a:tcPr/>
                </a:tc>
                <a:tc>
                  <a:txBody>
                    <a:bodyPr/>
                    <a:lstStyle/>
                    <a:p>
                      <a:pPr algn="ctr"/>
                      <a:r>
                        <a:rPr lang="en-US" sz="2400" dirty="0"/>
                        <a:t>Fragment callbacks</a:t>
                      </a:r>
                    </a:p>
                    <a:p>
                      <a:pPr algn="ctr"/>
                      <a:endParaRPr lang="en-US" dirty="0"/>
                    </a:p>
                  </a:txBody>
                  <a:tcPr/>
                </a:tc>
                <a:extLst>
                  <a:ext uri="{0D108BD9-81ED-4DB2-BD59-A6C34878D82A}">
                    <a16:rowId xmlns:a16="http://schemas.microsoft.com/office/drawing/2014/main" val="708585786"/>
                  </a:ext>
                </a:extLst>
              </a:tr>
              <a:tr h="2045105">
                <a:tc>
                  <a:txBody>
                    <a:bodyPr/>
                    <a:lstStyle/>
                    <a:p>
                      <a:pPr algn="ctr"/>
                      <a:r>
                        <a:rPr lang="en-US" sz="2400" b="1" dirty="0"/>
                        <a:t>Activity created</a:t>
                      </a:r>
                    </a:p>
                  </a:txBody>
                  <a:tcPr anchor="ctr"/>
                </a:tc>
                <a:tc>
                  <a:txBody>
                    <a:bodyPr/>
                    <a:lstStyle/>
                    <a:p>
                      <a:pPr algn="ctr"/>
                      <a:r>
                        <a:rPr lang="en-US" dirty="0"/>
                        <a:t>onAttach() </a:t>
                      </a:r>
                    </a:p>
                    <a:p>
                      <a:pPr algn="ctr"/>
                      <a:endParaRPr lang="en-US" dirty="0"/>
                    </a:p>
                    <a:p>
                      <a:pPr algn="ctr"/>
                      <a:r>
                        <a:rPr lang="en-US" dirty="0"/>
                        <a:t>onCreate() </a:t>
                      </a:r>
                    </a:p>
                    <a:p>
                      <a:pPr algn="ctr"/>
                      <a:endParaRPr lang="en-US" dirty="0"/>
                    </a:p>
                    <a:p>
                      <a:pPr algn="ctr"/>
                      <a:r>
                        <a:rPr lang="en-US" dirty="0"/>
                        <a:t>onCreateView() </a:t>
                      </a:r>
                    </a:p>
                    <a:p>
                      <a:pPr algn="ctr"/>
                      <a:endParaRPr lang="en-US" dirty="0"/>
                    </a:p>
                    <a:p>
                      <a:pPr algn="ctr"/>
                      <a:r>
                        <a:rPr lang="en-US" dirty="0"/>
                        <a:t>onActivityCreated()</a:t>
                      </a:r>
                    </a:p>
                  </a:txBody>
                  <a:tcPr/>
                </a:tc>
                <a:extLst>
                  <a:ext uri="{0D108BD9-81ED-4DB2-BD59-A6C34878D82A}">
                    <a16:rowId xmlns:a16="http://schemas.microsoft.com/office/drawing/2014/main" val="502179869"/>
                  </a:ext>
                </a:extLst>
              </a:tr>
              <a:tr h="472603">
                <a:tc>
                  <a:txBody>
                    <a:bodyPr/>
                    <a:lstStyle/>
                    <a:p>
                      <a:pPr algn="ctr"/>
                      <a:r>
                        <a:rPr lang="en-US" sz="2400" b="1" dirty="0"/>
                        <a:t>Activity started</a:t>
                      </a:r>
                    </a:p>
                  </a:txBody>
                  <a:tcPr/>
                </a:tc>
                <a:tc>
                  <a:txBody>
                    <a:bodyPr/>
                    <a:lstStyle/>
                    <a:p>
                      <a:pPr algn="ctr"/>
                      <a:endParaRPr lang="en-US" dirty="0"/>
                    </a:p>
                    <a:p>
                      <a:pPr algn="ctr"/>
                      <a:r>
                        <a:rPr lang="en-US" dirty="0"/>
                        <a:t>onStart() </a:t>
                      </a:r>
                    </a:p>
                    <a:p>
                      <a:pPr algn="ctr"/>
                      <a:endParaRPr lang="en-US" dirty="0"/>
                    </a:p>
                  </a:txBody>
                  <a:tcPr/>
                </a:tc>
                <a:extLst>
                  <a:ext uri="{0D108BD9-81ED-4DB2-BD59-A6C34878D82A}">
                    <a16:rowId xmlns:a16="http://schemas.microsoft.com/office/drawing/2014/main" val="3558271193"/>
                  </a:ext>
                </a:extLst>
              </a:tr>
              <a:tr h="472603">
                <a:tc>
                  <a:txBody>
                    <a:bodyPr/>
                    <a:lstStyle/>
                    <a:p>
                      <a:pPr algn="ctr"/>
                      <a:r>
                        <a:rPr lang="en-US" sz="2400" b="1" dirty="0"/>
                        <a:t>Activity resumed</a:t>
                      </a:r>
                    </a:p>
                  </a:txBody>
                  <a:tcPr/>
                </a:tc>
                <a:tc>
                  <a:txBody>
                    <a:bodyPr/>
                    <a:lstStyle/>
                    <a:p>
                      <a:pPr algn="ctr"/>
                      <a:r>
                        <a:rPr lang="en-US" dirty="0"/>
                        <a:t>onResume()</a:t>
                      </a:r>
                    </a:p>
                    <a:p>
                      <a:pPr algn="ctr"/>
                      <a:endParaRPr lang="en-US" dirty="0"/>
                    </a:p>
                  </a:txBody>
                  <a:tcPr/>
                </a:tc>
                <a:extLst>
                  <a:ext uri="{0D108BD9-81ED-4DB2-BD59-A6C34878D82A}">
                    <a16:rowId xmlns:a16="http://schemas.microsoft.com/office/drawing/2014/main" val="3612864522"/>
                  </a:ext>
                </a:extLst>
              </a:tr>
              <a:tr h="472603">
                <a:tc>
                  <a:txBody>
                    <a:bodyPr/>
                    <a:lstStyle/>
                    <a:p>
                      <a:pPr algn="ctr"/>
                      <a:r>
                        <a:rPr lang="en-US" sz="2400" b="1" dirty="0"/>
                        <a:t>Activity paused</a:t>
                      </a:r>
                    </a:p>
                  </a:txBody>
                  <a:tcPr/>
                </a:tc>
                <a:tc>
                  <a:txBody>
                    <a:bodyPr/>
                    <a:lstStyle/>
                    <a:p>
                      <a:pPr algn="ctr"/>
                      <a:r>
                        <a:rPr lang="en-US" dirty="0"/>
                        <a:t>onStop()</a:t>
                      </a:r>
                    </a:p>
                    <a:p>
                      <a:pPr algn="ctr"/>
                      <a:endParaRPr lang="en-US" dirty="0"/>
                    </a:p>
                  </a:txBody>
                  <a:tcPr/>
                </a:tc>
                <a:extLst>
                  <a:ext uri="{0D108BD9-81ED-4DB2-BD59-A6C34878D82A}">
                    <a16:rowId xmlns:a16="http://schemas.microsoft.com/office/drawing/2014/main" val="2654438743"/>
                  </a:ext>
                </a:extLst>
              </a:tr>
              <a:tr h="562964">
                <a:tc>
                  <a:txBody>
                    <a:bodyPr/>
                    <a:lstStyle/>
                    <a:p>
                      <a:pPr algn="ctr"/>
                      <a:endParaRPr lang="en-US" dirty="0"/>
                    </a:p>
                    <a:p>
                      <a:pPr algn="ctr"/>
                      <a:r>
                        <a:rPr lang="en-US" sz="2400" b="1" dirty="0"/>
                        <a:t>Activity destroyed</a:t>
                      </a:r>
                    </a:p>
                  </a:txBody>
                  <a:tcPr/>
                </a:tc>
                <a:tc>
                  <a:txBody>
                    <a:bodyPr/>
                    <a:lstStyle/>
                    <a:p>
                      <a:pPr algn="ctr"/>
                      <a:r>
                        <a:rPr lang="en-US" dirty="0"/>
                        <a:t>onDestroyView()</a:t>
                      </a:r>
                    </a:p>
                    <a:p>
                      <a:pPr algn="ctr"/>
                      <a:endParaRPr lang="en-US" dirty="0"/>
                    </a:p>
                    <a:p>
                      <a:pPr algn="ctr"/>
                      <a:r>
                        <a:rPr lang="en-US" dirty="0"/>
                        <a:t>onDestroy()</a:t>
                      </a:r>
                    </a:p>
                    <a:p>
                      <a:pPr algn="ctr"/>
                      <a:endParaRPr lang="en-US" dirty="0"/>
                    </a:p>
                    <a:p>
                      <a:pPr algn="ctr"/>
                      <a:r>
                        <a:rPr lang="en-US" dirty="0"/>
                        <a:t>onDetach()</a:t>
                      </a:r>
                    </a:p>
                  </a:txBody>
                  <a:tcPr/>
                </a:tc>
                <a:extLst>
                  <a:ext uri="{0D108BD9-81ED-4DB2-BD59-A6C34878D82A}">
                    <a16:rowId xmlns:a16="http://schemas.microsoft.com/office/drawing/2014/main" val="897891260"/>
                  </a:ext>
                </a:extLst>
              </a:tr>
            </a:tbl>
          </a:graphicData>
        </a:graphic>
      </p:graphicFrame>
      <p:cxnSp>
        <p:nvCxnSpPr>
          <p:cNvPr id="6" name="Connettore 2 5">
            <a:extLst>
              <a:ext uri="{FF2B5EF4-FFF2-40B4-BE49-F238E27FC236}">
                <a16:creationId xmlns:a16="http://schemas.microsoft.com/office/drawing/2014/main" id="{56CB9AF5-0998-9192-4212-E4BF30542C10}"/>
              </a:ext>
            </a:extLst>
          </p:cNvPr>
          <p:cNvCxnSpPr>
            <a:cxnSpLocks/>
          </p:cNvCxnSpPr>
          <p:nvPr/>
        </p:nvCxnSpPr>
        <p:spPr>
          <a:xfrm>
            <a:off x="8505372" y="3247571"/>
            <a:ext cx="0" cy="3084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Connettore 2 8">
            <a:extLst>
              <a:ext uri="{FF2B5EF4-FFF2-40B4-BE49-F238E27FC236}">
                <a16:creationId xmlns:a16="http://schemas.microsoft.com/office/drawing/2014/main" id="{4719452E-92E6-6F7B-9AB0-B692459864AA}"/>
              </a:ext>
            </a:extLst>
          </p:cNvPr>
          <p:cNvCxnSpPr>
            <a:cxnSpLocks/>
          </p:cNvCxnSpPr>
          <p:nvPr/>
        </p:nvCxnSpPr>
        <p:spPr>
          <a:xfrm>
            <a:off x="8505372" y="3875314"/>
            <a:ext cx="0" cy="2431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Connettore 2 11">
            <a:extLst>
              <a:ext uri="{FF2B5EF4-FFF2-40B4-BE49-F238E27FC236}">
                <a16:creationId xmlns:a16="http://schemas.microsoft.com/office/drawing/2014/main" id="{EA553F5D-A917-BC89-1A95-5630508E33DF}"/>
              </a:ext>
            </a:extLst>
          </p:cNvPr>
          <p:cNvCxnSpPr>
            <a:cxnSpLocks/>
          </p:cNvCxnSpPr>
          <p:nvPr/>
        </p:nvCxnSpPr>
        <p:spPr>
          <a:xfrm>
            <a:off x="8505372" y="4448627"/>
            <a:ext cx="0" cy="2431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ttore 2 12">
            <a:extLst>
              <a:ext uri="{FF2B5EF4-FFF2-40B4-BE49-F238E27FC236}">
                <a16:creationId xmlns:a16="http://schemas.microsoft.com/office/drawing/2014/main" id="{8396ECB4-93D0-7617-F5E5-860FB766A899}"/>
              </a:ext>
            </a:extLst>
          </p:cNvPr>
          <p:cNvCxnSpPr>
            <a:cxnSpLocks/>
          </p:cNvCxnSpPr>
          <p:nvPr/>
        </p:nvCxnSpPr>
        <p:spPr>
          <a:xfrm>
            <a:off x="8505372" y="4924877"/>
            <a:ext cx="0" cy="3760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Connettore 2 14">
            <a:extLst>
              <a:ext uri="{FF2B5EF4-FFF2-40B4-BE49-F238E27FC236}">
                <a16:creationId xmlns:a16="http://schemas.microsoft.com/office/drawing/2014/main" id="{D7DBB196-67FC-0559-2909-3C517A720E72}"/>
              </a:ext>
            </a:extLst>
          </p:cNvPr>
          <p:cNvCxnSpPr>
            <a:cxnSpLocks/>
          </p:cNvCxnSpPr>
          <p:nvPr/>
        </p:nvCxnSpPr>
        <p:spPr>
          <a:xfrm>
            <a:off x="8505372" y="5553527"/>
            <a:ext cx="0" cy="3760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Connettore 2 15">
            <a:extLst>
              <a:ext uri="{FF2B5EF4-FFF2-40B4-BE49-F238E27FC236}">
                <a16:creationId xmlns:a16="http://schemas.microsoft.com/office/drawing/2014/main" id="{62275131-D086-AEFB-EA18-2061B78A38DE}"/>
              </a:ext>
            </a:extLst>
          </p:cNvPr>
          <p:cNvCxnSpPr>
            <a:cxnSpLocks/>
          </p:cNvCxnSpPr>
          <p:nvPr/>
        </p:nvCxnSpPr>
        <p:spPr>
          <a:xfrm>
            <a:off x="8505372" y="6220277"/>
            <a:ext cx="0" cy="3760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Connettore 2 16">
            <a:extLst>
              <a:ext uri="{FF2B5EF4-FFF2-40B4-BE49-F238E27FC236}">
                <a16:creationId xmlns:a16="http://schemas.microsoft.com/office/drawing/2014/main" id="{02BC7F46-6A1D-154B-03B7-094CF950C09C}"/>
              </a:ext>
            </a:extLst>
          </p:cNvPr>
          <p:cNvCxnSpPr>
            <a:cxnSpLocks/>
          </p:cNvCxnSpPr>
          <p:nvPr/>
        </p:nvCxnSpPr>
        <p:spPr>
          <a:xfrm>
            <a:off x="8505372" y="6867977"/>
            <a:ext cx="0" cy="3760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Connettore 2 17">
            <a:extLst>
              <a:ext uri="{FF2B5EF4-FFF2-40B4-BE49-F238E27FC236}">
                <a16:creationId xmlns:a16="http://schemas.microsoft.com/office/drawing/2014/main" id="{07DF238A-7649-B36E-9CD0-388B23F5953D}"/>
              </a:ext>
            </a:extLst>
          </p:cNvPr>
          <p:cNvCxnSpPr>
            <a:cxnSpLocks/>
          </p:cNvCxnSpPr>
          <p:nvPr/>
        </p:nvCxnSpPr>
        <p:spPr>
          <a:xfrm>
            <a:off x="8505372" y="7525202"/>
            <a:ext cx="0" cy="2617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Connettore 2 19">
            <a:extLst>
              <a:ext uri="{FF2B5EF4-FFF2-40B4-BE49-F238E27FC236}">
                <a16:creationId xmlns:a16="http://schemas.microsoft.com/office/drawing/2014/main" id="{1582E641-258A-1FD6-36C5-96653013F170}"/>
              </a:ext>
            </a:extLst>
          </p:cNvPr>
          <p:cNvCxnSpPr>
            <a:cxnSpLocks/>
          </p:cNvCxnSpPr>
          <p:nvPr/>
        </p:nvCxnSpPr>
        <p:spPr>
          <a:xfrm>
            <a:off x="8505372" y="8087177"/>
            <a:ext cx="0" cy="2998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7712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53206F-547A-5202-7DF8-B12ABF5FC5ED}"/>
              </a:ext>
            </a:extLst>
          </p:cNvPr>
          <p:cNvSpPr>
            <a:spLocks noGrp="1"/>
          </p:cNvSpPr>
          <p:nvPr>
            <p:ph type="title"/>
          </p:nvPr>
        </p:nvSpPr>
        <p:spPr/>
        <p:txBody>
          <a:bodyPr/>
          <a:lstStyle/>
          <a:p>
            <a:r>
              <a:rPr lang="en-US" dirty="0"/>
              <a:t>Activity vs Fragment</a:t>
            </a:r>
          </a:p>
        </p:txBody>
      </p:sp>
      <p:pic>
        <p:nvPicPr>
          <p:cNvPr id="5" name="Segnaposto contenuto 4" descr="Immagine che contiene tavolo&#10;&#10;Descrizione generata automaticamente">
            <a:extLst>
              <a:ext uri="{FF2B5EF4-FFF2-40B4-BE49-F238E27FC236}">
                <a16:creationId xmlns:a16="http://schemas.microsoft.com/office/drawing/2014/main" id="{20E0350D-78A1-E189-3F48-31C356031C0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57688"/>
          <a:stretch/>
        </p:blipFill>
        <p:spPr>
          <a:xfrm>
            <a:off x="2202197" y="2150100"/>
            <a:ext cx="7593440" cy="2017166"/>
          </a:xfrm>
        </p:spPr>
      </p:pic>
      <p:sp>
        <p:nvSpPr>
          <p:cNvPr id="7" name="CasellaDiTesto 6">
            <a:extLst>
              <a:ext uri="{FF2B5EF4-FFF2-40B4-BE49-F238E27FC236}">
                <a16:creationId xmlns:a16="http://schemas.microsoft.com/office/drawing/2014/main" id="{D3A9A75A-EC81-314B-0E04-7A1BDBD36169}"/>
              </a:ext>
            </a:extLst>
          </p:cNvPr>
          <p:cNvSpPr txBox="1"/>
          <p:nvPr/>
        </p:nvSpPr>
        <p:spPr>
          <a:xfrm>
            <a:off x="644280" y="1429926"/>
            <a:ext cx="10709275" cy="707886"/>
          </a:xfrm>
          <a:prstGeom prst="rect">
            <a:avLst/>
          </a:prstGeom>
          <a:noFill/>
        </p:spPr>
        <p:txBody>
          <a:bodyPr wrap="square">
            <a:spAutoFit/>
          </a:bodyPr>
          <a:lstStyle/>
          <a:p>
            <a:pPr marL="0" indent="0">
              <a:buNone/>
            </a:pPr>
            <a:r>
              <a:rPr lang="en-US" sz="2000" dirty="0"/>
              <a:t>As we say for the activity, fragments have their own callback, what really change is when this method are called in the activity cycle. </a:t>
            </a:r>
          </a:p>
        </p:txBody>
      </p:sp>
      <p:sp>
        <p:nvSpPr>
          <p:cNvPr id="4" name="CasellaDiTesto 3">
            <a:extLst>
              <a:ext uri="{FF2B5EF4-FFF2-40B4-BE49-F238E27FC236}">
                <a16:creationId xmlns:a16="http://schemas.microsoft.com/office/drawing/2014/main" id="{E9B61085-A624-32CD-321E-7F8F14CA7A94}"/>
              </a:ext>
            </a:extLst>
          </p:cNvPr>
          <p:cNvSpPr txBox="1"/>
          <p:nvPr/>
        </p:nvSpPr>
        <p:spPr>
          <a:xfrm>
            <a:off x="644280" y="4291497"/>
            <a:ext cx="10938120" cy="2308324"/>
          </a:xfrm>
          <a:prstGeom prst="rect">
            <a:avLst/>
          </a:prstGeom>
          <a:noFill/>
        </p:spPr>
        <p:txBody>
          <a:bodyPr wrap="square" rtlCol="0">
            <a:spAutoFit/>
          </a:bodyPr>
          <a:lstStyle/>
          <a:p>
            <a:pPr marL="285750" indent="-285750">
              <a:buFont typeface="Arial" panose="020B0604020202020204" pitchFamily="34" charset="0"/>
              <a:buChar char="•"/>
            </a:pPr>
            <a:r>
              <a:rPr lang="en-US" sz="1800" b="1" dirty="0" err="1">
                <a:solidFill>
                  <a:schemeClr val="accent6">
                    <a:lumMod val="75000"/>
                  </a:schemeClr>
                </a:solidFill>
              </a:rPr>
              <a:t>onAttach</a:t>
            </a:r>
            <a:r>
              <a:rPr lang="en-US" sz="1800" b="1" dirty="0">
                <a:solidFill>
                  <a:schemeClr val="accent6">
                    <a:lumMod val="75000"/>
                  </a:schemeClr>
                </a:solidFill>
              </a:rPr>
              <a:t>(Activity): </a:t>
            </a:r>
            <a:r>
              <a:rPr lang="en-US" sz="1800" dirty="0"/>
              <a:t>This happens when the fragment is associated with an activity. </a:t>
            </a:r>
          </a:p>
          <a:p>
            <a:pPr marL="285750" indent="-285750">
              <a:buFont typeface="Arial" panose="020B0604020202020204" pitchFamily="34" charset="0"/>
              <a:buChar char="•"/>
            </a:pPr>
            <a:r>
              <a:rPr lang="en-US" sz="1800" b="1" dirty="0" err="1">
                <a:solidFill>
                  <a:schemeClr val="accent6">
                    <a:lumMod val="75000"/>
                  </a:schemeClr>
                </a:solidFill>
              </a:rPr>
              <a:t>onCreate</a:t>
            </a:r>
            <a:r>
              <a:rPr lang="en-US" sz="1800" b="1" dirty="0">
                <a:solidFill>
                  <a:schemeClr val="accent6">
                    <a:lumMod val="75000"/>
                  </a:schemeClr>
                </a:solidFill>
              </a:rPr>
              <a:t>(Bundle) :</a:t>
            </a:r>
            <a:r>
              <a:rPr lang="en-US" sz="1800" dirty="0"/>
              <a:t>very similar to the activity’s </a:t>
            </a:r>
            <a:r>
              <a:rPr lang="en-US" sz="1800" dirty="0" err="1"/>
              <a:t>onCreate</a:t>
            </a:r>
            <a:r>
              <a:rPr lang="en-US" sz="1800" dirty="0"/>
              <a:t>() method. It can be used to do the initial setup of the fragment.</a:t>
            </a:r>
          </a:p>
          <a:p>
            <a:pPr marL="285750" indent="-285750">
              <a:buFont typeface="Arial" panose="020B0604020202020204" pitchFamily="34" charset="0"/>
              <a:buChar char="•"/>
            </a:pPr>
            <a:r>
              <a:rPr lang="en-US" sz="1800" dirty="0">
                <a:solidFill>
                  <a:schemeClr val="accent6">
                    <a:lumMod val="75000"/>
                  </a:schemeClr>
                </a:solidFill>
              </a:rPr>
              <a:t> </a:t>
            </a:r>
            <a:r>
              <a:rPr lang="en-US" sz="1800" b="1" dirty="0" err="1">
                <a:solidFill>
                  <a:schemeClr val="accent6">
                    <a:lumMod val="75000"/>
                  </a:schemeClr>
                </a:solidFill>
              </a:rPr>
              <a:t>onCreateView</a:t>
            </a:r>
            <a:r>
              <a:rPr lang="en-US" sz="1800" b="1" dirty="0">
                <a:solidFill>
                  <a:schemeClr val="accent6">
                    <a:lumMod val="75000"/>
                  </a:schemeClr>
                </a:solidFill>
              </a:rPr>
              <a:t>(</a:t>
            </a:r>
            <a:r>
              <a:rPr lang="en-US" sz="1800" b="1" dirty="0" err="1">
                <a:solidFill>
                  <a:schemeClr val="accent6">
                    <a:lumMod val="75000"/>
                  </a:schemeClr>
                </a:solidFill>
              </a:rPr>
              <a:t>LayoutInflater</a:t>
            </a:r>
            <a:r>
              <a:rPr lang="en-US" sz="1800" b="1" dirty="0">
                <a:solidFill>
                  <a:schemeClr val="accent6">
                    <a:lumMod val="75000"/>
                  </a:schemeClr>
                </a:solidFill>
              </a:rPr>
              <a:t>, </a:t>
            </a:r>
            <a:r>
              <a:rPr lang="en-US" sz="1800" b="1" dirty="0" err="1">
                <a:solidFill>
                  <a:schemeClr val="accent6">
                    <a:lumMod val="75000"/>
                  </a:schemeClr>
                </a:solidFill>
              </a:rPr>
              <a:t>ViewGroup</a:t>
            </a:r>
            <a:r>
              <a:rPr lang="en-US" sz="1800" b="1" dirty="0">
                <a:solidFill>
                  <a:schemeClr val="accent6">
                    <a:lumMod val="75000"/>
                  </a:schemeClr>
                </a:solidFill>
              </a:rPr>
              <a:t>, Bundle): </a:t>
            </a:r>
            <a:r>
              <a:rPr lang="en-US" sz="1800" dirty="0"/>
              <a:t>is where we link the layout file  of a fragment to its </a:t>
            </a:r>
            <a:r>
              <a:rPr lang="en-US" sz="1800" dirty="0" err="1"/>
              <a:t>object,fragments</a:t>
            </a:r>
            <a:r>
              <a:rPr lang="en-US" sz="1800" dirty="0"/>
              <a:t> use a layout inflater to create their view at this stage. </a:t>
            </a:r>
            <a:endParaRPr lang="en-US" sz="1600" dirty="0"/>
          </a:p>
          <a:p>
            <a:pPr marL="285750" indent="-285750">
              <a:buFont typeface="Arial" panose="020B0604020202020204" pitchFamily="34" charset="0"/>
              <a:buChar char="•"/>
            </a:pPr>
            <a:r>
              <a:rPr lang="en-US" sz="1800" b="1" dirty="0" err="1">
                <a:solidFill>
                  <a:schemeClr val="accent6">
                    <a:lumMod val="75000"/>
                  </a:schemeClr>
                </a:solidFill>
              </a:rPr>
              <a:t>onActivityCreated</a:t>
            </a:r>
            <a:r>
              <a:rPr lang="en-US" sz="1800" b="1" dirty="0">
                <a:solidFill>
                  <a:schemeClr val="accent6">
                    <a:lumMod val="75000"/>
                  </a:schemeClr>
                </a:solidFill>
              </a:rPr>
              <a:t>(Bundle):</a:t>
            </a:r>
            <a:r>
              <a:rPr lang="en-US" sz="1800" dirty="0">
                <a:solidFill>
                  <a:schemeClr val="accent6">
                    <a:lumMod val="75000"/>
                  </a:schemeClr>
                </a:solidFill>
              </a:rPr>
              <a:t> </a:t>
            </a:r>
            <a:r>
              <a:rPr lang="en-US" sz="1800" dirty="0"/>
              <a:t>return and Id when </a:t>
            </a:r>
            <a:r>
              <a:rPr lang="en-US" sz="1800" dirty="0" err="1"/>
              <a:t>onCreate</a:t>
            </a:r>
            <a:r>
              <a:rPr lang="en-US" sz="1800" dirty="0"/>
              <a:t>() method of the activity has completed, that means the UI is initialized  and ready to use and we can now access and modify UI elements of fragment.</a:t>
            </a:r>
          </a:p>
          <a:p>
            <a:endParaRPr lang="en-US" dirty="0"/>
          </a:p>
        </p:txBody>
      </p:sp>
    </p:spTree>
    <p:extLst>
      <p:ext uri="{BB962C8B-B14F-4D97-AF65-F5344CB8AC3E}">
        <p14:creationId xmlns:p14="http://schemas.microsoft.com/office/powerpoint/2010/main" val="32155218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53206F-547A-5202-7DF8-B12ABF5FC5ED}"/>
              </a:ext>
            </a:extLst>
          </p:cNvPr>
          <p:cNvSpPr>
            <a:spLocks noGrp="1"/>
          </p:cNvSpPr>
          <p:nvPr>
            <p:ph type="title"/>
          </p:nvPr>
        </p:nvSpPr>
        <p:spPr/>
        <p:txBody>
          <a:bodyPr/>
          <a:lstStyle/>
          <a:p>
            <a:r>
              <a:rPr lang="en-US" dirty="0"/>
              <a:t>Activity vs Fragment</a:t>
            </a:r>
          </a:p>
        </p:txBody>
      </p:sp>
      <p:pic>
        <p:nvPicPr>
          <p:cNvPr id="5" name="Segnaposto contenuto 4" descr="Immagine che contiene tavolo&#10;&#10;Descrizione generata automaticamente">
            <a:extLst>
              <a:ext uri="{FF2B5EF4-FFF2-40B4-BE49-F238E27FC236}">
                <a16:creationId xmlns:a16="http://schemas.microsoft.com/office/drawing/2014/main" id="{20E0350D-78A1-E189-3F48-31C356031C0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3959" b="1550"/>
          <a:stretch/>
        </p:blipFill>
        <p:spPr>
          <a:xfrm>
            <a:off x="2299280" y="1480489"/>
            <a:ext cx="7593440" cy="2597766"/>
          </a:xfrm>
        </p:spPr>
      </p:pic>
      <p:sp>
        <p:nvSpPr>
          <p:cNvPr id="3" name="CasellaDiTesto 2">
            <a:extLst>
              <a:ext uri="{FF2B5EF4-FFF2-40B4-BE49-F238E27FC236}">
                <a16:creationId xmlns:a16="http://schemas.microsoft.com/office/drawing/2014/main" id="{9278465D-DB3A-07E9-CBC7-7B9768E90731}"/>
              </a:ext>
            </a:extLst>
          </p:cNvPr>
          <p:cNvSpPr txBox="1"/>
          <p:nvPr/>
        </p:nvSpPr>
        <p:spPr>
          <a:xfrm>
            <a:off x="609601" y="4141107"/>
            <a:ext cx="10972800" cy="2585323"/>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accent6">
                    <a:lumMod val="75000"/>
                  </a:schemeClr>
                </a:solidFill>
              </a:rPr>
              <a:t> </a:t>
            </a:r>
            <a:r>
              <a:rPr lang="en-US" sz="1800" b="1" dirty="0" err="1">
                <a:solidFill>
                  <a:schemeClr val="accent6">
                    <a:lumMod val="75000"/>
                  </a:schemeClr>
                </a:solidFill>
              </a:rPr>
              <a:t>onStart</a:t>
            </a:r>
            <a:r>
              <a:rPr lang="en-US" sz="1800" b="1" dirty="0">
                <a:solidFill>
                  <a:schemeClr val="accent6">
                    <a:lumMod val="75000"/>
                  </a:schemeClr>
                </a:solidFill>
              </a:rPr>
              <a:t>(): </a:t>
            </a:r>
            <a:r>
              <a:rPr lang="en-US" sz="1800" dirty="0"/>
              <a:t>called when the fragment is about to become visible. </a:t>
            </a:r>
          </a:p>
          <a:p>
            <a:pPr marL="285750" indent="-285750">
              <a:buFont typeface="Arial" panose="020B0604020202020204" pitchFamily="34" charset="0"/>
              <a:buChar char="•"/>
            </a:pPr>
            <a:r>
              <a:rPr lang="en-US" sz="1800" b="1" dirty="0" err="1">
                <a:solidFill>
                  <a:schemeClr val="accent6">
                    <a:lumMod val="75000"/>
                  </a:schemeClr>
                </a:solidFill>
              </a:rPr>
              <a:t>onResume</a:t>
            </a:r>
            <a:r>
              <a:rPr lang="en-US" sz="1800" b="1" dirty="0">
                <a:solidFill>
                  <a:schemeClr val="accent6">
                    <a:lumMod val="75000"/>
                  </a:schemeClr>
                </a:solidFill>
              </a:rPr>
              <a:t>(): </a:t>
            </a:r>
            <a:r>
              <a:rPr lang="en-US" sz="1800" dirty="0"/>
              <a:t>Called when the fragment is visible and actively running. </a:t>
            </a:r>
          </a:p>
          <a:p>
            <a:pPr marL="285750" indent="-285750">
              <a:buFont typeface="Arial" panose="020B0604020202020204" pitchFamily="34" charset="0"/>
              <a:buChar char="•"/>
            </a:pPr>
            <a:r>
              <a:rPr lang="en-US" sz="1800" b="1" dirty="0" err="1">
                <a:solidFill>
                  <a:schemeClr val="accent6">
                    <a:lumMod val="75000"/>
                  </a:schemeClr>
                </a:solidFill>
              </a:rPr>
              <a:t>onPause</a:t>
            </a:r>
            <a:r>
              <a:rPr lang="en-US" sz="1800" b="1" dirty="0">
                <a:solidFill>
                  <a:schemeClr val="accent6">
                    <a:lumMod val="75000"/>
                  </a:schemeClr>
                </a:solidFill>
              </a:rPr>
              <a:t>(): </a:t>
            </a:r>
            <a:r>
              <a:rPr lang="en-US" sz="1800" dirty="0"/>
              <a:t>Called when the fragment is no longer interacting with the user. </a:t>
            </a:r>
          </a:p>
          <a:p>
            <a:pPr marL="285750" indent="-285750">
              <a:buFont typeface="Arial" panose="020B0604020202020204" pitchFamily="34" charset="0"/>
              <a:buChar char="•"/>
            </a:pPr>
            <a:r>
              <a:rPr lang="en-US" sz="1800" b="1" dirty="0" err="1">
                <a:solidFill>
                  <a:schemeClr val="accent6">
                    <a:lumMod val="75000"/>
                  </a:schemeClr>
                </a:solidFill>
              </a:rPr>
              <a:t>onStop</a:t>
            </a:r>
            <a:r>
              <a:rPr lang="en-US" sz="1800" b="1" dirty="0">
                <a:solidFill>
                  <a:schemeClr val="accent6">
                    <a:lumMod val="75000"/>
                  </a:schemeClr>
                </a:solidFill>
              </a:rPr>
              <a:t>():</a:t>
            </a:r>
            <a:r>
              <a:rPr lang="en-US" sz="1800" dirty="0"/>
              <a:t> Called when the fragment is no longer visible to the user. </a:t>
            </a:r>
          </a:p>
          <a:p>
            <a:pPr marL="285750" indent="-285750">
              <a:buFont typeface="Arial" panose="020B0604020202020204" pitchFamily="34" charset="0"/>
              <a:buChar char="•"/>
            </a:pPr>
            <a:r>
              <a:rPr lang="en-US" sz="1800" b="1" dirty="0" err="1">
                <a:solidFill>
                  <a:schemeClr val="accent6">
                    <a:lumMod val="75000"/>
                  </a:schemeClr>
                </a:solidFill>
              </a:rPr>
              <a:t>onDestroyView</a:t>
            </a:r>
            <a:r>
              <a:rPr lang="en-US" sz="1800" b="1" dirty="0">
                <a:solidFill>
                  <a:schemeClr val="accent6">
                    <a:lumMod val="75000"/>
                  </a:schemeClr>
                </a:solidFill>
              </a:rPr>
              <a:t>():</a:t>
            </a:r>
            <a:r>
              <a:rPr lang="en-US" sz="1800" dirty="0"/>
              <a:t> is called when fragment view is unlinked form Java object, gives the fragment the chance to clear away any resources that were associated with its view. </a:t>
            </a:r>
          </a:p>
          <a:p>
            <a:pPr marL="285750" indent="-285750">
              <a:buFont typeface="Arial" panose="020B0604020202020204" pitchFamily="34" charset="0"/>
              <a:buChar char="•"/>
            </a:pPr>
            <a:r>
              <a:rPr lang="en-US" sz="1800" b="1" dirty="0" err="1">
                <a:solidFill>
                  <a:schemeClr val="accent6">
                    <a:lumMod val="75000"/>
                  </a:schemeClr>
                </a:solidFill>
              </a:rPr>
              <a:t>onDestroy</a:t>
            </a:r>
            <a:r>
              <a:rPr lang="en-US" sz="1800" b="1" dirty="0">
                <a:solidFill>
                  <a:schemeClr val="accent6">
                    <a:lumMod val="75000"/>
                  </a:schemeClr>
                </a:solidFill>
              </a:rPr>
              <a:t>():</a:t>
            </a:r>
            <a:r>
              <a:rPr lang="en-US" sz="1800" b="1" dirty="0"/>
              <a:t> </a:t>
            </a:r>
            <a:r>
              <a:rPr lang="en-US" sz="1800" dirty="0"/>
              <a:t>In this method, the fragment can clear away any other resources it created. </a:t>
            </a:r>
          </a:p>
          <a:p>
            <a:pPr marL="285750" indent="-285750">
              <a:buFont typeface="Arial" panose="020B0604020202020204" pitchFamily="34" charset="0"/>
              <a:buChar char="•"/>
            </a:pPr>
            <a:r>
              <a:rPr lang="en-US" sz="1800" b="1" dirty="0" err="1">
                <a:solidFill>
                  <a:schemeClr val="accent6">
                    <a:lumMod val="75000"/>
                  </a:schemeClr>
                </a:solidFill>
              </a:rPr>
              <a:t>onDetach</a:t>
            </a:r>
            <a:r>
              <a:rPr lang="en-US" sz="1800" b="1" dirty="0">
                <a:solidFill>
                  <a:schemeClr val="accent6">
                    <a:lumMod val="75000"/>
                  </a:schemeClr>
                </a:solidFill>
              </a:rPr>
              <a:t>() </a:t>
            </a:r>
            <a:r>
              <a:rPr lang="en-US" sz="1800" dirty="0"/>
              <a:t>When the fragment finally loses contact with the activity. After that is not associated with anything.</a:t>
            </a:r>
          </a:p>
          <a:p>
            <a:endParaRPr lang="en-US" dirty="0"/>
          </a:p>
        </p:txBody>
      </p:sp>
    </p:spTree>
    <p:extLst>
      <p:ext uri="{BB962C8B-B14F-4D97-AF65-F5344CB8AC3E}">
        <p14:creationId xmlns:p14="http://schemas.microsoft.com/office/powerpoint/2010/main" val="26573075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3CC89D-AEE1-C7AD-B18E-04670C9A5075}"/>
              </a:ext>
            </a:extLst>
          </p:cNvPr>
          <p:cNvSpPr>
            <a:spLocks noGrp="1"/>
          </p:cNvSpPr>
          <p:nvPr>
            <p:ph type="ctrTitle"/>
          </p:nvPr>
        </p:nvSpPr>
        <p:spPr/>
        <p:txBody>
          <a:bodyPr/>
          <a:lstStyle/>
          <a:p>
            <a:r>
              <a:rPr lang="en-US" dirty="0"/>
              <a:t>Create a Fragment</a:t>
            </a:r>
          </a:p>
        </p:txBody>
      </p:sp>
      <p:sp>
        <p:nvSpPr>
          <p:cNvPr id="3" name="Sottotitolo 2">
            <a:extLst>
              <a:ext uri="{FF2B5EF4-FFF2-40B4-BE49-F238E27FC236}">
                <a16:creationId xmlns:a16="http://schemas.microsoft.com/office/drawing/2014/main" id="{4E3B2896-E9C1-6854-9FE6-B193090AC78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820903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B8C050-4A33-F064-AB4E-629BE072D0F2}"/>
              </a:ext>
            </a:extLst>
          </p:cNvPr>
          <p:cNvSpPr>
            <a:spLocks noGrp="1"/>
          </p:cNvSpPr>
          <p:nvPr>
            <p:ph type="title"/>
          </p:nvPr>
        </p:nvSpPr>
        <p:spPr/>
        <p:txBody>
          <a:bodyPr/>
          <a:lstStyle/>
          <a:p>
            <a:r>
              <a:rPr lang="en-US" dirty="0"/>
              <a:t>Fragment Manager</a:t>
            </a:r>
          </a:p>
        </p:txBody>
      </p:sp>
      <p:sp>
        <p:nvSpPr>
          <p:cNvPr id="3" name="Segnaposto contenuto 2">
            <a:extLst>
              <a:ext uri="{FF2B5EF4-FFF2-40B4-BE49-F238E27FC236}">
                <a16:creationId xmlns:a16="http://schemas.microsoft.com/office/drawing/2014/main" id="{95A4A9AE-E12E-1347-5BE0-8B9FFAB2319A}"/>
              </a:ext>
            </a:extLst>
          </p:cNvPr>
          <p:cNvSpPr>
            <a:spLocks noGrp="1"/>
          </p:cNvSpPr>
          <p:nvPr>
            <p:ph idx="1"/>
          </p:nvPr>
        </p:nvSpPr>
        <p:spPr/>
        <p:txBody>
          <a:bodyPr>
            <a:normAutofit/>
          </a:bodyPr>
          <a:lstStyle/>
          <a:p>
            <a:pPr marL="0" indent="0">
              <a:buNone/>
            </a:pPr>
            <a:r>
              <a:rPr lang="en-US" sz="2800" dirty="0"/>
              <a:t>Is an object responsible for maintaining  references to all the fragments  present inside the activity.</a:t>
            </a:r>
          </a:p>
          <a:p>
            <a:pPr marL="0" indent="0">
              <a:buNone/>
            </a:pPr>
            <a:endParaRPr lang="en-US" sz="2800" dirty="0"/>
          </a:p>
          <a:p>
            <a:r>
              <a:rPr lang="en-US" sz="2800" dirty="0"/>
              <a:t>using </a:t>
            </a:r>
            <a:r>
              <a:rPr lang="en-US" sz="2800" b="1" dirty="0" err="1"/>
              <a:t>findFragmentById</a:t>
            </a:r>
            <a:r>
              <a:rPr lang="en-US" sz="2800" b="1" dirty="0"/>
              <a:t>() or </a:t>
            </a:r>
            <a:r>
              <a:rPr lang="en-US" sz="2800" b="1" dirty="0" err="1"/>
              <a:t>findFragmentByTag</a:t>
            </a:r>
            <a:r>
              <a:rPr lang="en-US" sz="2800" b="1" dirty="0"/>
              <a:t>() </a:t>
            </a:r>
            <a:r>
              <a:rPr lang="en-US" sz="2800" dirty="0"/>
              <a:t>we get reference to a particular Fragment.</a:t>
            </a:r>
          </a:p>
          <a:p>
            <a:r>
              <a:rPr lang="en-US" sz="2800" dirty="0"/>
              <a:t>Every Activity has it own Fragment Manager accessible through </a:t>
            </a:r>
            <a:r>
              <a:rPr lang="en-US" sz="2800" b="1" dirty="0"/>
              <a:t>getFragmentManager().</a:t>
            </a:r>
          </a:p>
          <a:p>
            <a:endParaRPr lang="en-US" sz="2800" dirty="0"/>
          </a:p>
        </p:txBody>
      </p:sp>
    </p:spTree>
    <p:extLst>
      <p:ext uri="{BB962C8B-B14F-4D97-AF65-F5344CB8AC3E}">
        <p14:creationId xmlns:p14="http://schemas.microsoft.com/office/powerpoint/2010/main" val="26579039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F4471E-11B3-6FBC-5599-7B8D76B3C601}"/>
              </a:ext>
            </a:extLst>
          </p:cNvPr>
          <p:cNvSpPr>
            <a:spLocks noGrp="1"/>
          </p:cNvSpPr>
          <p:nvPr>
            <p:ph type="title"/>
          </p:nvPr>
        </p:nvSpPr>
        <p:spPr/>
        <p:txBody>
          <a:bodyPr/>
          <a:lstStyle/>
          <a:p>
            <a:r>
              <a:rPr lang="en-US" dirty="0"/>
              <a:t>Fragment Transactions </a:t>
            </a:r>
          </a:p>
        </p:txBody>
      </p:sp>
      <p:sp>
        <p:nvSpPr>
          <p:cNvPr id="3" name="Segnaposto contenuto 2">
            <a:extLst>
              <a:ext uri="{FF2B5EF4-FFF2-40B4-BE49-F238E27FC236}">
                <a16:creationId xmlns:a16="http://schemas.microsoft.com/office/drawing/2014/main" id="{2D693892-A91D-1AB0-25A5-0FD1AC0B2DA8}"/>
              </a:ext>
            </a:extLst>
          </p:cNvPr>
          <p:cNvSpPr>
            <a:spLocks noGrp="1"/>
          </p:cNvSpPr>
          <p:nvPr>
            <p:ph idx="1"/>
          </p:nvPr>
        </p:nvSpPr>
        <p:spPr/>
        <p:txBody>
          <a:bodyPr/>
          <a:lstStyle/>
          <a:p>
            <a:pPr marL="0" indent="0">
              <a:buNone/>
            </a:pPr>
            <a:r>
              <a:rPr lang="en-US" sz="2800" dirty="0"/>
              <a:t>Object that changes the UI in terms of adding, removing and replacing Fragment. Most important transaction are:</a:t>
            </a:r>
          </a:p>
          <a:p>
            <a:pPr marL="0" indent="0">
              <a:buNone/>
            </a:pPr>
            <a:endParaRPr lang="en-US" sz="2800" dirty="0"/>
          </a:p>
          <a:p>
            <a:pPr>
              <a:buFont typeface="Wingdings" panose="05000000000000000000" pitchFamily="2" charset="2"/>
              <a:buChar char="Ø"/>
            </a:pPr>
            <a:r>
              <a:rPr lang="en-US" sz="2800" b="1" dirty="0">
                <a:solidFill>
                  <a:schemeClr val="accent6">
                    <a:lumMod val="75000"/>
                  </a:schemeClr>
                </a:solidFill>
              </a:rPr>
              <a:t>Begin transaction</a:t>
            </a:r>
            <a:r>
              <a:rPr lang="en-US" sz="2800" dirty="0"/>
              <a:t>: Fragment Manager begins a transaction and once is begun we can </a:t>
            </a:r>
            <a:r>
              <a:rPr lang="en-US" sz="2800" dirty="0" err="1"/>
              <a:t>add,remove,replace</a:t>
            </a:r>
            <a:r>
              <a:rPr lang="en-US" sz="2800" dirty="0"/>
              <a:t> fragments.</a:t>
            </a:r>
          </a:p>
          <a:p>
            <a:pPr>
              <a:buFont typeface="Wingdings" panose="05000000000000000000" pitchFamily="2" charset="2"/>
              <a:buChar char="Ø"/>
            </a:pPr>
            <a:endParaRPr lang="en-US" sz="2800" dirty="0"/>
          </a:p>
          <a:p>
            <a:pPr>
              <a:buFont typeface="Wingdings" panose="05000000000000000000" pitchFamily="2" charset="2"/>
              <a:buChar char="Ø"/>
            </a:pPr>
            <a:r>
              <a:rPr lang="en-US" sz="2800" b="1" dirty="0">
                <a:solidFill>
                  <a:schemeClr val="accent6">
                    <a:lumMod val="75000"/>
                  </a:schemeClr>
                </a:solidFill>
              </a:rPr>
              <a:t>Commit transaction</a:t>
            </a:r>
            <a:r>
              <a:rPr lang="en-US" sz="2800" dirty="0"/>
              <a:t>: after a transaction is done this transaction make the user able to sees  all the changes.</a:t>
            </a:r>
          </a:p>
          <a:p>
            <a:endParaRPr lang="en-US" sz="2800" dirty="0"/>
          </a:p>
          <a:p>
            <a:endParaRPr lang="en-US" dirty="0"/>
          </a:p>
        </p:txBody>
      </p:sp>
    </p:spTree>
    <p:extLst>
      <p:ext uri="{BB962C8B-B14F-4D97-AF65-F5344CB8AC3E}">
        <p14:creationId xmlns:p14="http://schemas.microsoft.com/office/powerpoint/2010/main" val="33260077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8EAF65-9BCC-E62A-EB26-7ECF421D61D5}"/>
              </a:ext>
            </a:extLst>
          </p:cNvPr>
          <p:cNvSpPr>
            <a:spLocks noGrp="1"/>
          </p:cNvSpPr>
          <p:nvPr>
            <p:ph type="title"/>
          </p:nvPr>
        </p:nvSpPr>
        <p:spPr/>
        <p:txBody>
          <a:bodyPr/>
          <a:lstStyle/>
          <a:p>
            <a:r>
              <a:rPr lang="en-US" dirty="0"/>
              <a:t>Create a fragment</a:t>
            </a:r>
          </a:p>
        </p:txBody>
      </p:sp>
      <p:sp>
        <p:nvSpPr>
          <p:cNvPr id="3" name="Segnaposto contenuto 2">
            <a:extLst>
              <a:ext uri="{FF2B5EF4-FFF2-40B4-BE49-F238E27FC236}">
                <a16:creationId xmlns:a16="http://schemas.microsoft.com/office/drawing/2014/main" id="{4722ED35-4DD8-B822-4716-05950E255824}"/>
              </a:ext>
            </a:extLst>
          </p:cNvPr>
          <p:cNvSpPr>
            <a:spLocks noGrp="1"/>
          </p:cNvSpPr>
          <p:nvPr>
            <p:ph idx="1"/>
          </p:nvPr>
        </p:nvSpPr>
        <p:spPr>
          <a:xfrm>
            <a:off x="342900" y="1600201"/>
            <a:ext cx="11582400" cy="2605088"/>
          </a:xfrm>
        </p:spPr>
        <p:txBody>
          <a:bodyPr>
            <a:normAutofit fontScale="92500" lnSpcReduction="10000"/>
          </a:bodyPr>
          <a:lstStyle/>
          <a:p>
            <a:pPr marL="0" indent="0" fontAlgn="base">
              <a:spcBef>
                <a:spcPts val="0"/>
              </a:spcBef>
              <a:buNone/>
            </a:pPr>
            <a:r>
              <a:rPr lang="en-US" sz="2600" dirty="0">
                <a:latin typeface="+mj-lt"/>
              </a:rPr>
              <a:t>To create a Fragment we must follow few steps:</a:t>
            </a:r>
            <a:endParaRPr lang="en-US" sz="2600" b="0" i="0" u="none" strike="noStrike" dirty="0">
              <a:solidFill>
                <a:srgbClr val="000000"/>
              </a:solidFill>
              <a:effectLst/>
              <a:latin typeface="+mj-lt"/>
            </a:endParaRPr>
          </a:p>
          <a:p>
            <a:pPr marL="742950" indent="-742950" fontAlgn="base">
              <a:spcBef>
                <a:spcPts val="0"/>
              </a:spcBef>
              <a:buFont typeface="+mj-lt"/>
              <a:buAutoNum type="arabicPeriod"/>
            </a:pPr>
            <a:r>
              <a:rPr lang="en-US" sz="2600" b="0" i="0" u="none" strike="noStrike" dirty="0">
                <a:solidFill>
                  <a:srgbClr val="000000"/>
                </a:solidFill>
                <a:effectLst/>
                <a:latin typeface="+mj-lt"/>
              </a:rPr>
              <a:t>Create a Class and extend fragment class</a:t>
            </a:r>
          </a:p>
          <a:p>
            <a:pPr marL="742950" indent="-742950" fontAlgn="base">
              <a:spcBef>
                <a:spcPts val="0"/>
              </a:spcBef>
              <a:buFont typeface="+mj-lt"/>
              <a:buAutoNum type="arabicPeriod"/>
            </a:pPr>
            <a:r>
              <a:rPr lang="en-US" sz="2600" dirty="0">
                <a:solidFill>
                  <a:srgbClr val="000000"/>
                </a:solidFill>
                <a:latin typeface="+mj-lt"/>
              </a:rPr>
              <a:t>P</a:t>
            </a:r>
            <a:r>
              <a:rPr lang="en-US" sz="2600" b="0" i="0" u="none" strike="noStrike" dirty="0">
                <a:solidFill>
                  <a:srgbClr val="000000"/>
                </a:solidFill>
                <a:effectLst/>
                <a:latin typeface="+mj-lt"/>
              </a:rPr>
              <a:t>rovide a separate layout file in XML  or Java Objects that contain the appearance Override </a:t>
            </a:r>
            <a:r>
              <a:rPr lang="en-US" sz="2600" b="1" i="0" u="none" strike="noStrike" dirty="0" err="1">
                <a:solidFill>
                  <a:srgbClr val="000000"/>
                </a:solidFill>
                <a:effectLst/>
                <a:latin typeface="+mj-lt"/>
              </a:rPr>
              <a:t>onCreateView</a:t>
            </a:r>
            <a:r>
              <a:rPr lang="en-US" sz="2600" b="1" i="0" u="none" strike="noStrike" dirty="0">
                <a:solidFill>
                  <a:srgbClr val="000000"/>
                </a:solidFill>
                <a:effectLst/>
                <a:latin typeface="+mj-lt"/>
              </a:rPr>
              <a:t>()</a:t>
            </a:r>
            <a:r>
              <a:rPr lang="en-US" sz="2600" i="0" u="none" strike="noStrike" dirty="0">
                <a:solidFill>
                  <a:srgbClr val="000000"/>
                </a:solidFill>
                <a:effectLst/>
                <a:latin typeface="+mj-lt"/>
              </a:rPr>
              <a:t> to link the appearance </a:t>
            </a:r>
          </a:p>
          <a:p>
            <a:pPr marL="742950" indent="-742950" rtl="0" fontAlgn="base">
              <a:spcBef>
                <a:spcPts val="0"/>
              </a:spcBef>
              <a:spcAft>
                <a:spcPts val="0"/>
              </a:spcAft>
              <a:buFont typeface="+mj-lt"/>
              <a:buAutoNum type="arabicPeriod"/>
            </a:pPr>
            <a:r>
              <a:rPr lang="en-US" sz="2600" i="0" u="none" strike="noStrike" dirty="0">
                <a:solidFill>
                  <a:srgbClr val="000000"/>
                </a:solidFill>
                <a:effectLst/>
                <a:latin typeface="+mj-lt"/>
              </a:rPr>
              <a:t>Get a reference to FragmentManager</a:t>
            </a:r>
          </a:p>
          <a:p>
            <a:pPr marL="742950" indent="-742950" rtl="0" fontAlgn="base">
              <a:spcBef>
                <a:spcPts val="0"/>
              </a:spcBef>
              <a:spcAft>
                <a:spcPts val="0"/>
              </a:spcAft>
              <a:buFont typeface="+mj-lt"/>
              <a:buAutoNum type="arabicPeriod"/>
            </a:pPr>
            <a:r>
              <a:rPr lang="en-US" sz="2600" i="0" u="none" strike="noStrike" dirty="0">
                <a:solidFill>
                  <a:srgbClr val="000000"/>
                </a:solidFill>
                <a:effectLst/>
                <a:latin typeface="+mj-lt"/>
              </a:rPr>
              <a:t>Begin a transaction </a:t>
            </a:r>
          </a:p>
          <a:p>
            <a:pPr marL="742950" indent="-742950" rtl="0" fontAlgn="base">
              <a:spcBef>
                <a:spcPts val="0"/>
              </a:spcBef>
              <a:spcAft>
                <a:spcPts val="0"/>
              </a:spcAft>
              <a:buFont typeface="+mj-lt"/>
              <a:buAutoNum type="arabicPeriod"/>
            </a:pPr>
            <a:r>
              <a:rPr lang="en-US" sz="2600" i="0" u="none" strike="noStrike" dirty="0">
                <a:solidFill>
                  <a:srgbClr val="000000"/>
                </a:solidFill>
                <a:effectLst/>
                <a:latin typeface="+mj-lt"/>
              </a:rPr>
              <a:t>Use the fragment in XML</a:t>
            </a:r>
            <a:r>
              <a:rPr lang="en-US" sz="2600" b="0" i="0" u="none" strike="noStrike" dirty="0">
                <a:solidFill>
                  <a:srgbClr val="000000"/>
                </a:solidFill>
                <a:effectLst/>
                <a:latin typeface="+mj-lt"/>
              </a:rPr>
              <a:t>/Java</a:t>
            </a:r>
          </a:p>
          <a:p>
            <a:pPr marL="742950" indent="-742950" rtl="0" fontAlgn="base">
              <a:spcBef>
                <a:spcPts val="0"/>
              </a:spcBef>
              <a:spcAft>
                <a:spcPts val="0"/>
              </a:spcAft>
              <a:buFont typeface="+mj-lt"/>
              <a:buAutoNum type="arabicPeriod"/>
            </a:pPr>
            <a:endParaRPr lang="en-US" sz="2400" b="0" i="0" u="none" strike="noStrike" dirty="0">
              <a:solidFill>
                <a:srgbClr val="000000"/>
              </a:solidFill>
              <a:effectLst/>
              <a:latin typeface="+mj-lt"/>
            </a:endParaRPr>
          </a:p>
          <a:p>
            <a:pPr marL="0" indent="0">
              <a:buNone/>
            </a:pPr>
            <a:endParaRPr lang="en-US" sz="2400" dirty="0">
              <a:latin typeface="+mj-lt"/>
            </a:endParaRPr>
          </a:p>
        </p:txBody>
      </p:sp>
      <p:sp>
        <p:nvSpPr>
          <p:cNvPr id="4" name="Rectangle 1">
            <a:extLst>
              <a:ext uri="{FF2B5EF4-FFF2-40B4-BE49-F238E27FC236}">
                <a16:creationId xmlns:a16="http://schemas.microsoft.com/office/drawing/2014/main" id="{D8DD4DB4-52C4-FE8B-EF14-85856F3C89A5}"/>
              </a:ext>
            </a:extLst>
          </p:cNvPr>
          <p:cNvSpPr>
            <a:spLocks noChangeArrowheads="1"/>
          </p:cNvSpPr>
          <p:nvPr/>
        </p:nvSpPr>
        <p:spPr bwMode="auto">
          <a:xfrm>
            <a:off x="342900" y="4205289"/>
            <a:ext cx="12039600" cy="264687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ysClr val="windowText" lastClr="000000"/>
                </a:solidFill>
                <a:effectLst/>
                <a:latin typeface="Consolas" panose="020B0609020204030204" pitchFamily="49" charset="0"/>
              </a:rPr>
              <a:t>MyFragment </a:t>
            </a:r>
            <a:r>
              <a:rPr kumimoji="0" lang="en-US" altLang="en-US" sz="2800" b="0" i="0" u="none" strike="noStrike" cap="none" normalizeH="0" baseline="0" dirty="0">
                <a:ln>
                  <a:noFill/>
                </a:ln>
                <a:solidFill>
                  <a:schemeClr val="accent6">
                    <a:lumMod val="75000"/>
                  </a:schemeClr>
                </a:solidFill>
                <a:effectLst/>
                <a:latin typeface="Consolas" panose="020B0609020204030204" pitchFamily="49" charset="0"/>
              </a:rPr>
              <a:t>frag</a:t>
            </a:r>
            <a:r>
              <a:rPr kumimoji="0" lang="en-US" altLang="en-US" sz="2800" b="0" i="0" u="none" strike="noStrike" cap="none" normalizeH="0" baseline="0" dirty="0">
                <a:ln>
                  <a:noFill/>
                </a:ln>
                <a:solidFill>
                  <a:sysClr val="windowText" lastClr="000000"/>
                </a:solidFill>
                <a:effectLst/>
                <a:latin typeface="Consolas" panose="020B0609020204030204" pitchFamily="49" charset="0"/>
              </a:rPr>
              <a:t>=new MyFragment();</a:t>
            </a:r>
            <a:br>
              <a:rPr kumimoji="0" lang="en-US" altLang="en-US" sz="2800" b="0" i="0" u="none" strike="noStrike" cap="none" normalizeH="0" baseline="0" dirty="0">
                <a:ln>
                  <a:noFill/>
                </a:ln>
                <a:solidFill>
                  <a:sysClr val="windowText" lastClr="000000"/>
                </a:solidFill>
                <a:effectLst/>
                <a:latin typeface="Consolas" panose="020B0609020204030204" pitchFamily="49" charset="0"/>
              </a:rPr>
            </a:br>
            <a:r>
              <a:rPr kumimoji="0" lang="en-US" altLang="en-US" sz="2800" b="0" i="0" u="none" strike="noStrike" cap="none" normalizeH="0" baseline="0" dirty="0">
                <a:ln>
                  <a:noFill/>
                </a:ln>
                <a:solidFill>
                  <a:sysClr val="windowText" lastClr="000000"/>
                </a:solidFill>
                <a:effectLst/>
                <a:latin typeface="Consolas" panose="020B0609020204030204" pitchFamily="49" charset="0"/>
              </a:rPr>
              <a:t>FragmentManager manager=getFragmentManager();</a:t>
            </a:r>
            <a:br>
              <a:rPr kumimoji="0" lang="en-US" altLang="en-US" sz="2800" b="0" i="0" u="none" strike="noStrike" cap="none" normalizeH="0" baseline="0" dirty="0">
                <a:ln>
                  <a:noFill/>
                </a:ln>
                <a:solidFill>
                  <a:sysClr val="windowText" lastClr="000000"/>
                </a:solidFill>
                <a:effectLst/>
                <a:latin typeface="Consolas" panose="020B0609020204030204" pitchFamily="49" charset="0"/>
              </a:rPr>
            </a:br>
            <a:r>
              <a:rPr kumimoji="0" lang="en-US" altLang="en-US" sz="2800" b="0" i="0" u="none" strike="noStrike" cap="none" normalizeH="0" baseline="0" dirty="0">
                <a:ln>
                  <a:noFill/>
                </a:ln>
                <a:solidFill>
                  <a:sysClr val="windowText" lastClr="000000"/>
                </a:solidFill>
                <a:effectLst/>
                <a:latin typeface="Consolas" panose="020B0609020204030204" pitchFamily="49" charset="0"/>
              </a:rPr>
              <a:t>FragmentTransaction transaction=manager.beginTransaction();</a:t>
            </a:r>
            <a:br>
              <a:rPr kumimoji="0" lang="en-US" altLang="en-US" sz="2800" b="0" i="0" u="none" strike="noStrike" cap="none" normalizeH="0" baseline="0" dirty="0">
                <a:ln>
                  <a:noFill/>
                </a:ln>
                <a:solidFill>
                  <a:sysClr val="windowText" lastClr="000000"/>
                </a:solidFill>
                <a:effectLst/>
                <a:latin typeface="Consolas" panose="020B0609020204030204" pitchFamily="49" charset="0"/>
              </a:rPr>
            </a:br>
            <a:r>
              <a:rPr kumimoji="0" lang="en-US" altLang="en-US" sz="2800" b="0" i="0" u="none" strike="noStrike" cap="none" normalizeH="0" baseline="0" dirty="0">
                <a:ln>
                  <a:noFill/>
                </a:ln>
                <a:solidFill>
                  <a:sysClr val="windowText" lastClr="000000"/>
                </a:solidFill>
                <a:effectLst/>
                <a:latin typeface="Consolas" panose="020B0609020204030204" pitchFamily="49" charset="0"/>
              </a:rPr>
              <a:t>transaction.add(R.id.my_layout,</a:t>
            </a:r>
            <a:r>
              <a:rPr kumimoji="0" lang="en-US" altLang="en-US" sz="2800" b="0" i="0" u="none" strike="noStrike" cap="none" normalizeH="0" baseline="0" dirty="0">
                <a:ln>
                  <a:noFill/>
                </a:ln>
                <a:solidFill>
                  <a:schemeClr val="accent6">
                    <a:lumMod val="75000"/>
                  </a:schemeClr>
                </a:solidFill>
                <a:effectLst/>
                <a:latin typeface="Consolas" panose="020B0609020204030204" pitchFamily="49" charset="0"/>
              </a:rPr>
              <a:t>frag</a:t>
            </a:r>
            <a:r>
              <a:rPr kumimoji="0" lang="en-US" altLang="en-US" sz="2800" b="0" i="0" u="none" strike="noStrike" cap="none" normalizeH="0" baseline="0" dirty="0">
                <a:ln>
                  <a:noFill/>
                </a:ln>
                <a:solidFill>
                  <a:sysClr val="windowText" lastClr="000000"/>
                </a:solidFill>
                <a:effectLst/>
                <a:latin typeface="Consolas" panose="020B0609020204030204" pitchFamily="49" charset="0"/>
              </a:rPr>
              <a:t>,”</a:t>
            </a:r>
            <a:r>
              <a:rPr kumimoji="0" lang="en-US" altLang="en-US" sz="2800" b="0" i="0" u="none" strike="noStrike" cap="none" normalizeH="0" baseline="0" dirty="0" err="1">
                <a:ln>
                  <a:noFill/>
                </a:ln>
                <a:solidFill>
                  <a:sysClr val="windowText" lastClr="000000"/>
                </a:solidFill>
                <a:effectLst/>
                <a:latin typeface="Consolas" panose="020B0609020204030204" pitchFamily="49" charset="0"/>
              </a:rPr>
              <a:t>tagIdentifier</a:t>
            </a:r>
            <a:r>
              <a:rPr kumimoji="0" lang="en-US" altLang="en-US" sz="2800" b="0" i="0" u="none" strike="noStrike" cap="none" normalizeH="0" baseline="0" dirty="0">
                <a:ln>
                  <a:noFill/>
                </a:ln>
                <a:solidFill>
                  <a:sysClr val="windowText" lastClr="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5400" b="0" i="0" u="none" strike="noStrike" cap="none" normalizeH="0" baseline="0" dirty="0">
              <a:ln>
                <a:noFill/>
              </a:ln>
              <a:solidFill>
                <a:sysClr val="windowText" lastClr="000000"/>
              </a:solidFill>
              <a:effectLst/>
              <a:latin typeface="Consolas" panose="020B0609020204030204" pitchFamily="49" charset="0"/>
            </a:endParaRPr>
          </a:p>
        </p:txBody>
      </p:sp>
    </p:spTree>
    <p:extLst>
      <p:ext uri="{BB962C8B-B14F-4D97-AF65-F5344CB8AC3E}">
        <p14:creationId xmlns:p14="http://schemas.microsoft.com/office/powerpoint/2010/main" val="40019355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034CAF-59B0-63D8-A5D3-9BED5AB539A0}"/>
              </a:ext>
            </a:extLst>
          </p:cNvPr>
          <p:cNvSpPr>
            <a:spLocks noGrp="1"/>
          </p:cNvSpPr>
          <p:nvPr>
            <p:ph type="title"/>
          </p:nvPr>
        </p:nvSpPr>
        <p:spPr/>
        <p:txBody>
          <a:bodyPr/>
          <a:lstStyle/>
          <a:p>
            <a:r>
              <a:rPr lang="en-US" dirty="0"/>
              <a:t>Example</a:t>
            </a:r>
          </a:p>
        </p:txBody>
      </p:sp>
      <p:sp>
        <p:nvSpPr>
          <p:cNvPr id="3" name="Segnaposto contenuto 2">
            <a:extLst>
              <a:ext uri="{FF2B5EF4-FFF2-40B4-BE49-F238E27FC236}">
                <a16:creationId xmlns:a16="http://schemas.microsoft.com/office/drawing/2014/main" id="{3DFAC14D-2A47-6581-DE92-0FDE52FDE96B}"/>
              </a:ext>
            </a:extLst>
          </p:cNvPr>
          <p:cNvSpPr>
            <a:spLocks noGrp="1"/>
          </p:cNvSpPr>
          <p:nvPr>
            <p:ph idx="1"/>
          </p:nvPr>
        </p:nvSpPr>
        <p:spPr/>
        <p:txBody>
          <a:bodyPr>
            <a:normAutofit/>
          </a:bodyPr>
          <a:lstStyle/>
          <a:p>
            <a:r>
              <a:rPr lang="en-US" sz="2800" dirty="0"/>
              <a:t>Let’s consider an easier app that display different content on the same Activity when a button is clicked.  </a:t>
            </a:r>
          </a:p>
        </p:txBody>
      </p:sp>
      <p:pic>
        <p:nvPicPr>
          <p:cNvPr id="10" name="Immagine 9">
            <a:extLst>
              <a:ext uri="{FF2B5EF4-FFF2-40B4-BE49-F238E27FC236}">
                <a16:creationId xmlns:a16="http://schemas.microsoft.com/office/drawing/2014/main" id="{8CFBF14B-E8A4-208A-D397-1A8B0E20D476}"/>
              </a:ext>
            </a:extLst>
          </p:cNvPr>
          <p:cNvPicPr>
            <a:picLocks noChangeAspect="1"/>
          </p:cNvPicPr>
          <p:nvPr/>
        </p:nvPicPr>
        <p:blipFill>
          <a:blip r:embed="rId2"/>
          <a:stretch>
            <a:fillRect/>
          </a:stretch>
        </p:blipFill>
        <p:spPr>
          <a:xfrm>
            <a:off x="8544414" y="2666656"/>
            <a:ext cx="1663371" cy="3642071"/>
          </a:xfrm>
          <a:prstGeom prst="roundRect">
            <a:avLst/>
          </a:prstGeom>
        </p:spPr>
      </p:pic>
      <p:pic>
        <p:nvPicPr>
          <p:cNvPr id="12" name="Immagine 11">
            <a:extLst>
              <a:ext uri="{FF2B5EF4-FFF2-40B4-BE49-F238E27FC236}">
                <a16:creationId xmlns:a16="http://schemas.microsoft.com/office/drawing/2014/main" id="{3C886826-49C0-1CF4-3B4A-281F79DBC066}"/>
              </a:ext>
            </a:extLst>
          </p:cNvPr>
          <p:cNvPicPr>
            <a:picLocks noChangeAspect="1"/>
          </p:cNvPicPr>
          <p:nvPr/>
        </p:nvPicPr>
        <p:blipFill rotWithShape="1">
          <a:blip r:embed="rId3"/>
          <a:srcRect l="2695"/>
          <a:stretch/>
        </p:blipFill>
        <p:spPr>
          <a:xfrm>
            <a:off x="6015011" y="2666655"/>
            <a:ext cx="1682782" cy="3642071"/>
          </a:xfrm>
          <a:prstGeom prst="roundRect">
            <a:avLst/>
          </a:prstGeom>
        </p:spPr>
      </p:pic>
      <p:pic>
        <p:nvPicPr>
          <p:cNvPr id="15" name="Immagine 14">
            <a:extLst>
              <a:ext uri="{FF2B5EF4-FFF2-40B4-BE49-F238E27FC236}">
                <a16:creationId xmlns:a16="http://schemas.microsoft.com/office/drawing/2014/main" id="{BAD95FD2-9A53-8541-5620-CB84FD5D7225}"/>
              </a:ext>
            </a:extLst>
          </p:cNvPr>
          <p:cNvPicPr>
            <a:picLocks noChangeAspect="1"/>
          </p:cNvPicPr>
          <p:nvPr/>
        </p:nvPicPr>
        <p:blipFill>
          <a:blip r:embed="rId4"/>
          <a:stretch>
            <a:fillRect/>
          </a:stretch>
        </p:blipFill>
        <p:spPr>
          <a:xfrm>
            <a:off x="1560885" y="2666655"/>
            <a:ext cx="1693244" cy="3642071"/>
          </a:xfrm>
          <a:prstGeom prst="roundRect">
            <a:avLst/>
          </a:prstGeom>
        </p:spPr>
      </p:pic>
      <p:sp>
        <p:nvSpPr>
          <p:cNvPr id="16" name="Freccia a destra 15">
            <a:extLst>
              <a:ext uri="{FF2B5EF4-FFF2-40B4-BE49-F238E27FC236}">
                <a16:creationId xmlns:a16="http://schemas.microsoft.com/office/drawing/2014/main" id="{7C7EF0DB-BC08-F1FD-D7D8-84D312106EC9}"/>
              </a:ext>
            </a:extLst>
          </p:cNvPr>
          <p:cNvSpPr/>
          <p:nvPr/>
        </p:nvSpPr>
        <p:spPr>
          <a:xfrm>
            <a:off x="3867046" y="3863183"/>
            <a:ext cx="1409700" cy="810418"/>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777341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AFB497-CB91-7B9C-B7B1-239017EB2BDB}"/>
              </a:ext>
            </a:extLst>
          </p:cNvPr>
          <p:cNvSpPr>
            <a:spLocks noGrp="1"/>
          </p:cNvSpPr>
          <p:nvPr>
            <p:ph type="title"/>
          </p:nvPr>
        </p:nvSpPr>
        <p:spPr/>
        <p:txBody>
          <a:bodyPr/>
          <a:lstStyle/>
          <a:p>
            <a:r>
              <a:rPr lang="en-US" dirty="0"/>
              <a:t>Implementation</a:t>
            </a:r>
          </a:p>
        </p:txBody>
      </p:sp>
      <p:sp>
        <p:nvSpPr>
          <p:cNvPr id="3" name="Rectangle 1">
            <a:extLst>
              <a:ext uri="{FF2B5EF4-FFF2-40B4-BE49-F238E27FC236}">
                <a16:creationId xmlns:a16="http://schemas.microsoft.com/office/drawing/2014/main" id="{793251E8-782D-F87F-15E6-792B7520C457}"/>
              </a:ext>
            </a:extLst>
          </p:cNvPr>
          <p:cNvSpPr>
            <a:spLocks noGrp="1" noChangeArrowheads="1"/>
          </p:cNvSpPr>
          <p:nvPr>
            <p:ph idx="1"/>
          </p:nvPr>
        </p:nvSpPr>
        <p:spPr bwMode="auto">
          <a:xfrm>
            <a:off x="361950" y="1701520"/>
            <a:ext cx="14725650" cy="230832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ysClr val="windowText" lastClr="000000"/>
                </a:solidFill>
                <a:effectLst/>
                <a:latin typeface="Consolas" panose="020B0609020204030204" pitchFamily="49" charset="0"/>
              </a:rPr>
              <a:t>public class Fragment1 extends Fragment {</a:t>
            </a:r>
            <a:br>
              <a:rPr kumimoji="0" lang="en-US" altLang="en-US" sz="1600" i="0" u="none" strike="noStrike" cap="none" normalizeH="0" baseline="0" dirty="0">
                <a:ln>
                  <a:noFill/>
                </a:ln>
                <a:solidFill>
                  <a:sysClr val="windowText" lastClr="000000"/>
                </a:solidFill>
                <a:effectLst/>
                <a:latin typeface="Consolas" panose="020B0609020204030204" pitchFamily="49" charset="0"/>
              </a:rPr>
            </a:br>
            <a:br>
              <a:rPr kumimoji="0" lang="en-US" altLang="en-US" sz="1600" i="0" u="none" strike="noStrike" cap="none" normalizeH="0" baseline="0" dirty="0">
                <a:ln>
                  <a:noFill/>
                </a:ln>
                <a:solidFill>
                  <a:sysClr val="windowText" lastClr="000000"/>
                </a:solidFill>
                <a:effectLst/>
                <a:latin typeface="Consolas" panose="020B0609020204030204" pitchFamily="49" charset="0"/>
              </a:rPr>
            </a:br>
            <a:r>
              <a:rPr kumimoji="0" lang="en-US" altLang="en-US" sz="1600" i="0" u="none" strike="noStrike" cap="none" normalizeH="0" baseline="0" dirty="0">
                <a:ln>
                  <a:noFill/>
                </a:ln>
                <a:solidFill>
                  <a:sysClr val="windowText" lastClr="000000"/>
                </a:solidFill>
                <a:effectLst/>
                <a:latin typeface="Consolas" panose="020B0609020204030204" pitchFamily="49" charset="0"/>
              </a:rPr>
              <a:t>    @Override</a:t>
            </a:r>
            <a:br>
              <a:rPr kumimoji="0" lang="en-US" altLang="en-US" sz="1600" i="0" u="none" strike="noStrike" cap="none" normalizeH="0" baseline="0" dirty="0">
                <a:ln>
                  <a:noFill/>
                </a:ln>
                <a:solidFill>
                  <a:sysClr val="windowText" lastClr="000000"/>
                </a:solidFill>
                <a:effectLst/>
                <a:latin typeface="Consolas" panose="020B0609020204030204" pitchFamily="49" charset="0"/>
              </a:rPr>
            </a:br>
            <a:r>
              <a:rPr kumimoji="0" lang="en-US" altLang="en-US" sz="1600" i="0" u="none" strike="noStrike" cap="none" normalizeH="0" baseline="0" dirty="0">
                <a:ln>
                  <a:noFill/>
                </a:ln>
                <a:solidFill>
                  <a:sysClr val="windowText" lastClr="000000"/>
                </a:solidFill>
                <a:effectLst/>
                <a:latin typeface="Consolas" panose="020B0609020204030204" pitchFamily="49" charset="0"/>
              </a:rPr>
              <a:t>    public View onCreateView(</a:t>
            </a:r>
            <a:r>
              <a:rPr kumimoji="0" lang="en-US" altLang="en-US" sz="1600" i="0" u="none" strike="noStrike" cap="none" normalizeH="0" baseline="0" dirty="0" err="1">
                <a:ln>
                  <a:noFill/>
                </a:ln>
                <a:solidFill>
                  <a:sysClr val="windowText" lastClr="000000"/>
                </a:solidFill>
                <a:effectLst/>
                <a:latin typeface="Consolas" panose="020B0609020204030204" pitchFamily="49" charset="0"/>
              </a:rPr>
              <a:t>LayoutInflater</a:t>
            </a:r>
            <a:r>
              <a:rPr kumimoji="0" lang="en-US" altLang="en-US" sz="1600" i="0" u="none" strike="noStrike" cap="none" normalizeH="0" baseline="0" dirty="0">
                <a:ln>
                  <a:noFill/>
                </a:ln>
                <a:solidFill>
                  <a:sysClr val="windowText" lastClr="000000"/>
                </a:solidFill>
                <a:effectLst/>
                <a:latin typeface="Consolas" panose="020B0609020204030204" pitchFamily="49" charset="0"/>
              </a:rPr>
              <a:t> inflater, </a:t>
            </a:r>
            <a:r>
              <a:rPr kumimoji="0" lang="en-US" altLang="en-US" sz="1600" i="0" u="none" strike="noStrike" cap="none" normalizeH="0" baseline="0" dirty="0" err="1">
                <a:ln>
                  <a:noFill/>
                </a:ln>
                <a:solidFill>
                  <a:sysClr val="windowText" lastClr="000000"/>
                </a:solidFill>
                <a:effectLst/>
                <a:latin typeface="Consolas" panose="020B0609020204030204" pitchFamily="49" charset="0"/>
              </a:rPr>
              <a:t>ViewGroup</a:t>
            </a:r>
            <a:r>
              <a:rPr kumimoji="0" lang="en-US" altLang="en-US" sz="1600" i="0" u="none" strike="noStrike" cap="none" normalizeH="0" baseline="0" dirty="0">
                <a:ln>
                  <a:noFill/>
                </a:ln>
                <a:solidFill>
                  <a:sysClr val="windowText" lastClr="000000"/>
                </a:solidFill>
                <a:effectLst/>
                <a:latin typeface="Consolas" panose="020B0609020204030204" pitchFamily="49" charset="0"/>
              </a:rPr>
              <a:t> </a:t>
            </a:r>
            <a:r>
              <a:rPr kumimoji="0" lang="en-US" altLang="en-US" sz="1600" i="0" u="none" strike="noStrike" cap="none" normalizeH="0" baseline="0" dirty="0" err="1">
                <a:ln>
                  <a:noFill/>
                </a:ln>
                <a:solidFill>
                  <a:sysClr val="windowText" lastClr="000000"/>
                </a:solidFill>
                <a:effectLst/>
                <a:latin typeface="Consolas" panose="020B0609020204030204" pitchFamily="49" charset="0"/>
              </a:rPr>
              <a:t>container,Bundle</a:t>
            </a:r>
            <a:r>
              <a:rPr kumimoji="0" lang="en-US" altLang="en-US" sz="1600" i="0" u="none" strike="noStrike" cap="none" normalizeH="0" baseline="0" dirty="0">
                <a:ln>
                  <a:noFill/>
                </a:ln>
                <a:solidFill>
                  <a:sysClr val="windowText" lastClr="000000"/>
                </a:solidFill>
                <a:effectLst/>
                <a:latin typeface="Consolas" panose="020B0609020204030204" pitchFamily="49" charset="0"/>
              </a:rPr>
              <a:t> </a:t>
            </a:r>
            <a:r>
              <a:rPr kumimoji="0" lang="en-US" altLang="en-US" sz="1600" i="0" u="none" strike="noStrike" cap="none" normalizeH="0" baseline="0" dirty="0" err="1">
                <a:ln>
                  <a:noFill/>
                </a:ln>
                <a:solidFill>
                  <a:sysClr val="windowText" lastClr="000000"/>
                </a:solidFill>
                <a:effectLst/>
                <a:latin typeface="Consolas" panose="020B0609020204030204" pitchFamily="49" charset="0"/>
              </a:rPr>
              <a:t>savedInstanceState</a:t>
            </a:r>
            <a:r>
              <a:rPr kumimoji="0" lang="en-US" altLang="en-US" sz="1600" i="0" u="none" strike="noStrike" cap="none" normalizeH="0" baseline="0" dirty="0">
                <a:ln>
                  <a:noFill/>
                </a:ln>
                <a:solidFill>
                  <a:sysClr val="windowText" lastClr="000000"/>
                </a:solidFill>
                <a:effectLst/>
                <a:latin typeface="Consolas" panose="020B0609020204030204" pitchFamily="49" charset="0"/>
              </a:rPr>
              <a:t>) {</a:t>
            </a:r>
            <a:br>
              <a:rPr kumimoji="0" lang="en-US" altLang="en-US" sz="1600" i="0" u="none" strike="noStrike" cap="none" normalizeH="0" baseline="0" dirty="0">
                <a:ln>
                  <a:noFill/>
                </a:ln>
                <a:solidFill>
                  <a:sysClr val="windowText" lastClr="000000"/>
                </a:solidFill>
                <a:effectLst/>
                <a:latin typeface="Consolas" panose="020B0609020204030204" pitchFamily="49" charset="0"/>
              </a:rPr>
            </a:br>
            <a:r>
              <a:rPr kumimoji="0" lang="en-US" altLang="en-US" sz="1600" i="0" u="none" strike="noStrike" cap="none" normalizeH="0" baseline="0" dirty="0">
                <a:ln>
                  <a:noFill/>
                </a:ln>
                <a:solidFill>
                  <a:sysClr val="windowText" lastClr="000000"/>
                </a:solidFill>
                <a:effectLst/>
                <a:latin typeface="Consolas" panose="020B0609020204030204" pitchFamily="49" charset="0"/>
              </a:rPr>
              <a:t>        // Inflate the layout for this fragment</a:t>
            </a:r>
            <a:br>
              <a:rPr kumimoji="0" lang="en-US" altLang="en-US" sz="1600" i="0" u="none" strike="noStrike" cap="none" normalizeH="0" baseline="0" dirty="0">
                <a:ln>
                  <a:noFill/>
                </a:ln>
                <a:solidFill>
                  <a:sysClr val="windowText" lastClr="000000"/>
                </a:solidFill>
                <a:effectLst/>
                <a:latin typeface="Consolas" panose="020B0609020204030204" pitchFamily="49" charset="0"/>
              </a:rPr>
            </a:br>
            <a:r>
              <a:rPr kumimoji="0" lang="en-US" altLang="en-US" sz="1600" i="0" u="none" strike="noStrike" cap="none" normalizeH="0" baseline="0" dirty="0">
                <a:ln>
                  <a:noFill/>
                </a:ln>
                <a:solidFill>
                  <a:sysClr val="windowText" lastClr="000000"/>
                </a:solidFill>
                <a:effectLst/>
                <a:latin typeface="Consolas" panose="020B0609020204030204" pitchFamily="49" charset="0"/>
              </a:rPr>
              <a:t>        return </a:t>
            </a:r>
            <a:r>
              <a:rPr kumimoji="0" lang="en-US" altLang="en-US" sz="1600" i="0" u="none" strike="noStrike" cap="none" normalizeH="0" baseline="0" dirty="0" err="1">
                <a:ln>
                  <a:noFill/>
                </a:ln>
                <a:solidFill>
                  <a:sysClr val="windowText" lastClr="000000"/>
                </a:solidFill>
                <a:effectLst/>
                <a:latin typeface="Consolas" panose="020B0609020204030204" pitchFamily="49" charset="0"/>
              </a:rPr>
              <a:t>inflater.inflate</a:t>
            </a:r>
            <a:r>
              <a:rPr kumimoji="0" lang="en-US" altLang="en-US" sz="1600" i="0" u="none" strike="noStrike" cap="none" normalizeH="0" baseline="0" dirty="0">
                <a:ln>
                  <a:noFill/>
                </a:ln>
                <a:solidFill>
                  <a:sysClr val="windowText" lastClr="000000"/>
                </a:solidFill>
                <a:effectLst/>
                <a:latin typeface="Consolas" panose="020B0609020204030204" pitchFamily="49" charset="0"/>
              </a:rPr>
              <a:t>(R.layout.</a:t>
            </a:r>
            <a:r>
              <a:rPr kumimoji="0" lang="en-US" altLang="en-US" sz="1600" i="1" u="none" strike="noStrike" cap="none" normalizeH="0" baseline="0" dirty="0">
                <a:ln>
                  <a:noFill/>
                </a:ln>
                <a:solidFill>
                  <a:sysClr val="windowText" lastClr="000000"/>
                </a:solidFill>
                <a:effectLst/>
                <a:latin typeface="Consolas" panose="020B0609020204030204" pitchFamily="49" charset="0"/>
              </a:rPr>
              <a:t>fragment_1</a:t>
            </a:r>
            <a:r>
              <a:rPr kumimoji="0" lang="en-US" altLang="en-US" sz="1600" i="0" u="none" strike="noStrike" cap="none" normalizeH="0" baseline="0" dirty="0">
                <a:ln>
                  <a:noFill/>
                </a:ln>
                <a:solidFill>
                  <a:sysClr val="windowText" lastClr="000000"/>
                </a:solidFill>
                <a:effectLst/>
                <a:latin typeface="Consolas" panose="020B0609020204030204" pitchFamily="49" charset="0"/>
              </a:rPr>
              <a:t>, container, false);</a:t>
            </a:r>
            <a:br>
              <a:rPr kumimoji="0" lang="en-US" altLang="en-US" sz="1600" i="0" u="none" strike="noStrike" cap="none" normalizeH="0" baseline="0" dirty="0">
                <a:ln>
                  <a:noFill/>
                </a:ln>
                <a:solidFill>
                  <a:sysClr val="windowText" lastClr="000000"/>
                </a:solidFill>
                <a:effectLst/>
                <a:latin typeface="Consolas" panose="020B0609020204030204" pitchFamily="49" charset="0"/>
              </a:rPr>
            </a:br>
            <a:r>
              <a:rPr kumimoji="0" lang="en-US" altLang="en-US" sz="1600" i="0" u="none" strike="noStrike" cap="none" normalizeH="0" baseline="0" dirty="0">
                <a:ln>
                  <a:noFill/>
                </a:ln>
                <a:solidFill>
                  <a:sysClr val="windowText" lastClr="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1" i="0" u="none" strike="noStrike" cap="none" normalizeH="0" baseline="0" dirty="0">
                <a:ln>
                  <a:noFill/>
                </a:ln>
                <a:solidFill>
                  <a:sysClr val="windowText" lastClr="000000"/>
                </a:solidFill>
                <a:effectLst/>
                <a:latin typeface="Consolas" panose="020B0609020204030204" pitchFamily="49" charset="0"/>
              </a:rPr>
            </a:br>
            <a:r>
              <a:rPr kumimoji="0" lang="en-US" altLang="en-US" sz="1600" b="1" i="0" u="none" strike="noStrike" cap="none" normalizeH="0" baseline="0" dirty="0">
                <a:ln>
                  <a:noFill/>
                </a:ln>
                <a:solidFill>
                  <a:sysClr val="windowText" lastClr="000000"/>
                </a:solidFill>
                <a:effectLst/>
                <a:latin typeface="Consolas" panose="020B0609020204030204" pitchFamily="49" charset="0"/>
              </a:rPr>
              <a:t>}</a:t>
            </a:r>
            <a:endParaRPr kumimoji="0" lang="en-US" altLang="en-US" sz="3600" b="1" i="0" u="none" strike="noStrike" cap="none" normalizeH="0" baseline="0" dirty="0">
              <a:ln>
                <a:noFill/>
              </a:ln>
              <a:solidFill>
                <a:sysClr val="windowText" lastClr="000000"/>
              </a:solidFill>
              <a:effectLst/>
              <a:latin typeface="Consolas" panose="020B0609020204030204" pitchFamily="49" charset="0"/>
            </a:endParaRPr>
          </a:p>
        </p:txBody>
      </p:sp>
      <p:sp>
        <p:nvSpPr>
          <p:cNvPr id="5" name="Rectangle 1">
            <a:extLst>
              <a:ext uri="{FF2B5EF4-FFF2-40B4-BE49-F238E27FC236}">
                <a16:creationId xmlns:a16="http://schemas.microsoft.com/office/drawing/2014/main" id="{AA382737-773B-17D0-C2A4-3DB027CC196E}"/>
              </a:ext>
            </a:extLst>
          </p:cNvPr>
          <p:cNvSpPr>
            <a:spLocks noChangeArrowheads="1"/>
          </p:cNvSpPr>
          <p:nvPr/>
        </p:nvSpPr>
        <p:spPr bwMode="auto">
          <a:xfrm>
            <a:off x="361950" y="4074393"/>
            <a:ext cx="12201523" cy="255454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Consolas" panose="020B0609020204030204" pitchFamily="49" charset="0"/>
              </a:rPr>
              <a:t>public class Fragment2 extends Fragment {</a:t>
            </a:r>
            <a:br>
              <a:rPr kumimoji="0" lang="en-US" altLang="en-US" sz="1600" b="0" i="0" u="none" strike="noStrike" cap="none" normalizeH="0" baseline="0" dirty="0">
                <a:ln>
                  <a:noFill/>
                </a:ln>
                <a:effectLst/>
                <a:latin typeface="Consolas" panose="020B0609020204030204" pitchFamily="49" charset="0"/>
              </a:rPr>
            </a:br>
            <a:br>
              <a:rPr kumimoji="0" lang="en-US" altLang="en-US" sz="1600" b="0" i="0" u="none" strike="noStrike" cap="none" normalizeH="0" baseline="0" dirty="0">
                <a:ln>
                  <a:noFill/>
                </a:ln>
                <a:effectLst/>
                <a:latin typeface="Consolas" panose="020B0609020204030204" pitchFamily="49" charset="0"/>
              </a:rPr>
            </a:br>
            <a:r>
              <a:rPr kumimoji="0" lang="en-US" altLang="en-US" sz="1600" b="0" i="0" u="none" strike="noStrike" cap="none" normalizeH="0" baseline="0" dirty="0">
                <a:ln>
                  <a:noFill/>
                </a:ln>
                <a:effectLst/>
                <a:latin typeface="Consolas" panose="020B0609020204030204" pitchFamily="49" charset="0"/>
              </a:rPr>
              <a:t>    @Override</a:t>
            </a:r>
            <a:br>
              <a:rPr kumimoji="0" lang="en-US" altLang="en-US" sz="1600" b="0" i="0" u="none" strike="noStrike" cap="none" normalizeH="0" baseline="0" dirty="0">
                <a:ln>
                  <a:noFill/>
                </a:ln>
                <a:effectLst/>
                <a:latin typeface="Consolas" panose="020B0609020204030204" pitchFamily="49" charset="0"/>
              </a:rPr>
            </a:br>
            <a:r>
              <a:rPr kumimoji="0" lang="en-US" altLang="en-US" sz="1600" b="0" i="0" u="none" strike="noStrike" cap="none" normalizeH="0" baseline="0" dirty="0">
                <a:ln>
                  <a:noFill/>
                </a:ln>
                <a:effectLst/>
                <a:latin typeface="Consolas" panose="020B0609020204030204" pitchFamily="49" charset="0"/>
              </a:rPr>
              <a:t>    public View </a:t>
            </a:r>
            <a:r>
              <a:rPr kumimoji="0" lang="en-US" altLang="en-US" sz="1600" b="0" i="0" u="none" strike="noStrike" cap="none" normalizeH="0" baseline="0" dirty="0" err="1">
                <a:ln>
                  <a:noFill/>
                </a:ln>
                <a:effectLst/>
                <a:latin typeface="Consolas" panose="020B0609020204030204" pitchFamily="49" charset="0"/>
              </a:rPr>
              <a:t>onCreateView</a:t>
            </a:r>
            <a:r>
              <a:rPr kumimoji="0" lang="en-US" altLang="en-US" sz="1600" b="0" i="0" u="none" strike="noStrike" cap="none" normalizeH="0" baseline="0" dirty="0">
                <a:ln>
                  <a:noFill/>
                </a:ln>
                <a:effectLst/>
                <a:latin typeface="Consolas" panose="020B0609020204030204" pitchFamily="49" charset="0"/>
              </a:rPr>
              <a:t>(</a:t>
            </a:r>
            <a:r>
              <a:rPr kumimoji="0" lang="en-US" altLang="en-US" sz="1600" b="0" i="0" u="none" strike="noStrike" cap="none" normalizeH="0" baseline="0" dirty="0" err="1">
                <a:ln>
                  <a:noFill/>
                </a:ln>
                <a:effectLst/>
                <a:latin typeface="Consolas" panose="020B0609020204030204" pitchFamily="49" charset="0"/>
              </a:rPr>
              <a:t>LayoutInflater</a:t>
            </a:r>
            <a:r>
              <a:rPr kumimoji="0" lang="en-US" altLang="en-US" sz="1600" b="0" i="0" u="none" strike="noStrike" cap="none" normalizeH="0" baseline="0" dirty="0">
                <a:ln>
                  <a:noFill/>
                </a:ln>
                <a:effectLst/>
                <a:latin typeface="Consolas" panose="020B0609020204030204" pitchFamily="49" charset="0"/>
              </a:rPr>
              <a:t> inflater, </a:t>
            </a:r>
            <a:r>
              <a:rPr kumimoji="0" lang="en-US" altLang="en-US" sz="1600" b="0" i="0" u="none" strike="noStrike" cap="none" normalizeH="0" baseline="0" dirty="0" err="1">
                <a:ln>
                  <a:noFill/>
                </a:ln>
                <a:effectLst/>
                <a:latin typeface="Consolas" panose="020B0609020204030204" pitchFamily="49" charset="0"/>
              </a:rPr>
              <a:t>ViewGroup</a:t>
            </a:r>
            <a:r>
              <a:rPr kumimoji="0" lang="en-US" altLang="en-US" sz="1600" b="0" i="0" u="none" strike="noStrike" cap="none" normalizeH="0" baseline="0" dirty="0">
                <a:ln>
                  <a:noFill/>
                </a:ln>
                <a:effectLst/>
                <a:latin typeface="Consolas" panose="020B0609020204030204" pitchFamily="49" charset="0"/>
              </a:rPr>
              <a:t> </a:t>
            </a:r>
            <a:r>
              <a:rPr kumimoji="0" lang="en-US" altLang="en-US" sz="1600" b="0" i="0" u="none" strike="noStrike" cap="none" normalizeH="0" baseline="0" dirty="0" err="1">
                <a:ln>
                  <a:noFill/>
                </a:ln>
                <a:effectLst/>
                <a:latin typeface="Consolas" panose="020B0609020204030204" pitchFamily="49" charset="0"/>
              </a:rPr>
              <a:t>container,Bundle</a:t>
            </a:r>
            <a:r>
              <a:rPr kumimoji="0" lang="en-US" altLang="en-US" sz="1600" b="0" i="0" u="none" strike="noStrike" cap="none" normalizeH="0" baseline="0" dirty="0">
                <a:ln>
                  <a:noFill/>
                </a:ln>
                <a:effectLst/>
                <a:latin typeface="Consolas" panose="020B0609020204030204" pitchFamily="49" charset="0"/>
              </a:rPr>
              <a:t> </a:t>
            </a:r>
            <a:r>
              <a:rPr kumimoji="0" lang="en-US" altLang="en-US" sz="1600" b="0" i="0" u="none" strike="noStrike" cap="none" normalizeH="0" baseline="0" dirty="0" err="1">
                <a:ln>
                  <a:noFill/>
                </a:ln>
                <a:effectLst/>
                <a:latin typeface="Consolas" panose="020B0609020204030204" pitchFamily="49" charset="0"/>
              </a:rPr>
              <a:t>savedInstanceState</a:t>
            </a:r>
            <a:r>
              <a:rPr kumimoji="0" lang="en-US" altLang="en-US" sz="1600" b="0"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effectLst/>
                <a:latin typeface="Consolas" panose="020B0609020204030204" pitchFamily="49" charset="0"/>
              </a:rPr>
            </a:br>
            <a:r>
              <a:rPr kumimoji="0" lang="en-US" altLang="en-US" sz="1600" b="0" i="0" u="none" strike="noStrike" cap="none" normalizeH="0" baseline="0" dirty="0">
                <a:ln>
                  <a:noFill/>
                </a:ln>
                <a:effectLst/>
                <a:latin typeface="Consolas" panose="020B0609020204030204" pitchFamily="49" charset="0"/>
              </a:rPr>
              <a:t> // Inflate the layout for this fragment</a:t>
            </a:r>
            <a:br>
              <a:rPr kumimoji="0" lang="en-US" altLang="en-US" sz="1600" b="0" i="0" u="none" strike="noStrike" cap="none" normalizeH="0" baseline="0" dirty="0">
                <a:ln>
                  <a:noFill/>
                </a:ln>
                <a:effectLst/>
                <a:latin typeface="Consolas" panose="020B0609020204030204" pitchFamily="49" charset="0"/>
              </a:rPr>
            </a:br>
            <a:r>
              <a:rPr kumimoji="0" lang="en-US" altLang="en-US" sz="1600" b="0" i="0" u="none" strike="noStrike" cap="none" normalizeH="0" baseline="0" dirty="0">
                <a:ln>
                  <a:noFill/>
                </a:ln>
                <a:effectLst/>
                <a:latin typeface="Consolas" panose="020B0609020204030204" pitchFamily="49" charset="0"/>
              </a:rPr>
              <a:t>        return </a:t>
            </a:r>
            <a:r>
              <a:rPr kumimoji="0" lang="en-US" altLang="en-US" sz="1600" b="0" i="0" u="none" strike="noStrike" cap="none" normalizeH="0" baseline="0" dirty="0" err="1">
                <a:ln>
                  <a:noFill/>
                </a:ln>
                <a:effectLst/>
                <a:latin typeface="Consolas" panose="020B0609020204030204" pitchFamily="49" charset="0"/>
              </a:rPr>
              <a:t>inflater.inflate</a:t>
            </a:r>
            <a:r>
              <a:rPr kumimoji="0" lang="en-US" altLang="en-US" sz="1600" b="0" i="0" u="none" strike="noStrike" cap="none" normalizeH="0" baseline="0" dirty="0">
                <a:ln>
                  <a:noFill/>
                </a:ln>
                <a:effectLst/>
                <a:latin typeface="Consolas" panose="020B0609020204030204" pitchFamily="49" charset="0"/>
              </a:rPr>
              <a:t>(R.layout.</a:t>
            </a:r>
            <a:r>
              <a:rPr kumimoji="0" lang="en-US" altLang="en-US" sz="1600" b="0" i="1" u="none" strike="noStrike" cap="none" normalizeH="0" baseline="0" dirty="0">
                <a:ln>
                  <a:noFill/>
                </a:ln>
                <a:effectLst/>
                <a:latin typeface="Consolas" panose="020B0609020204030204" pitchFamily="49" charset="0"/>
              </a:rPr>
              <a:t>fragment_2</a:t>
            </a:r>
            <a:r>
              <a:rPr kumimoji="0" lang="en-US" altLang="en-US" sz="1600" b="0" i="0" u="none" strike="noStrike" cap="none" normalizeH="0" baseline="0" dirty="0">
                <a:ln>
                  <a:noFill/>
                </a:ln>
                <a:effectLst/>
                <a:latin typeface="Consolas" panose="020B0609020204030204" pitchFamily="49" charset="0"/>
              </a:rPr>
              <a:t>, container, false);</a:t>
            </a:r>
            <a:br>
              <a:rPr kumimoji="0" lang="en-US" altLang="en-US" sz="1600" b="0" i="0" u="none" strike="noStrike" cap="none" normalizeH="0" baseline="0" dirty="0">
                <a:ln>
                  <a:noFill/>
                </a:ln>
                <a:effectLst/>
                <a:latin typeface="Consolas" panose="020B0609020204030204" pitchFamily="49" charset="0"/>
              </a:rPr>
            </a:br>
            <a:r>
              <a:rPr kumimoji="0" lang="en-US" altLang="en-US" sz="1600" b="0" i="0" u="none" strike="noStrike" cap="none" normalizeH="0" baseline="0" dirty="0">
                <a:ln>
                  <a:noFill/>
                </a:ln>
                <a:effectLst/>
                <a:latin typeface="Consolas" panose="020B0609020204030204" pitchFamily="49" charset="0"/>
              </a:rPr>
              <a:t>    }</a:t>
            </a:r>
            <a:br>
              <a:rPr kumimoji="0" lang="en-US" altLang="en-US" sz="1600" b="0" i="0" u="none" strike="noStrike" cap="none" normalizeH="0" baseline="0" dirty="0">
                <a:ln>
                  <a:noFill/>
                </a:ln>
                <a:effectLst/>
                <a:latin typeface="Consolas" panose="020B0609020204030204" pitchFamily="49" charset="0"/>
              </a:rPr>
            </a:br>
            <a:br>
              <a:rPr kumimoji="0" lang="en-US" altLang="en-US" sz="1600" b="0" i="0" u="none" strike="noStrike" cap="none" normalizeH="0" baseline="0" dirty="0">
                <a:ln>
                  <a:noFill/>
                </a:ln>
                <a:effectLst/>
                <a:latin typeface="Consolas" panose="020B0609020204030204" pitchFamily="49" charset="0"/>
              </a:rPr>
            </a:br>
            <a:r>
              <a:rPr kumimoji="0" lang="en-US" altLang="en-US" sz="1600" b="0" i="0" u="none" strike="noStrike" cap="none" normalizeH="0" baseline="0" dirty="0">
                <a:ln>
                  <a:noFill/>
                </a:ln>
                <a:effectLst/>
                <a:latin typeface="Consolas" panose="020B0609020204030204" pitchFamily="49" charset="0"/>
              </a:rPr>
              <a:t>}</a:t>
            </a:r>
            <a:endParaRPr kumimoji="0" lang="en-US" altLang="en-US" sz="3600" b="0"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3817860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B4D6E7-37AE-A566-34D9-6579F1313111}"/>
              </a:ext>
            </a:extLst>
          </p:cNvPr>
          <p:cNvSpPr>
            <a:spLocks noGrp="1"/>
          </p:cNvSpPr>
          <p:nvPr>
            <p:ph type="title"/>
          </p:nvPr>
        </p:nvSpPr>
        <p:spPr/>
        <p:txBody>
          <a:bodyPr/>
          <a:lstStyle/>
          <a:p>
            <a:r>
              <a:rPr lang="en-US" dirty="0"/>
              <a:t>Activity Lifecycle</a:t>
            </a:r>
          </a:p>
        </p:txBody>
      </p:sp>
      <p:sp>
        <p:nvSpPr>
          <p:cNvPr id="3" name="Segnaposto contenuto 2">
            <a:extLst>
              <a:ext uri="{FF2B5EF4-FFF2-40B4-BE49-F238E27FC236}">
                <a16:creationId xmlns:a16="http://schemas.microsoft.com/office/drawing/2014/main" id="{3CF81D55-F0A9-87BD-3E0C-D8E4FDBEE4EB}"/>
              </a:ext>
            </a:extLst>
          </p:cNvPr>
          <p:cNvSpPr>
            <a:spLocks noGrp="1"/>
          </p:cNvSpPr>
          <p:nvPr>
            <p:ph idx="1"/>
          </p:nvPr>
        </p:nvSpPr>
        <p:spPr/>
        <p:txBody>
          <a:bodyPr>
            <a:noAutofit/>
          </a:bodyPr>
          <a:lstStyle/>
          <a:p>
            <a:pPr marL="0" indent="0">
              <a:buNone/>
            </a:pPr>
            <a:r>
              <a:rPr lang="en-US" sz="2200" dirty="0">
                <a:latin typeface="+mj-lt"/>
              </a:rPr>
              <a:t>User interaction with our application means that instances of </a:t>
            </a:r>
            <a:r>
              <a:rPr lang="en-US" sz="2200" b="1" dirty="0">
                <a:latin typeface="+mj-lt"/>
              </a:rPr>
              <a:t>activity pass through different states of their lifecycle</a:t>
            </a:r>
          </a:p>
          <a:p>
            <a:pPr marL="0" indent="0">
              <a:buNone/>
            </a:pPr>
            <a:r>
              <a:rPr lang="en-US" sz="2200" dirty="0">
                <a:latin typeface="+mj-lt"/>
              </a:rPr>
              <a:t>Ex: user open app, switch to another app, return to application etc.. </a:t>
            </a:r>
          </a:p>
          <a:p>
            <a:pPr marL="0" indent="0">
              <a:buNone/>
            </a:pPr>
            <a:endParaRPr lang="en-US" sz="2200" dirty="0">
              <a:latin typeface="+mj-lt"/>
            </a:endParaRPr>
          </a:p>
          <a:p>
            <a:pPr marL="0" indent="0">
              <a:buNone/>
            </a:pPr>
            <a:r>
              <a:rPr lang="en-US" sz="2200" dirty="0">
                <a:latin typeface="+mj-lt"/>
              </a:rPr>
              <a:t>Activity class provides </a:t>
            </a:r>
            <a:r>
              <a:rPr lang="en-US" sz="2200" b="1" dirty="0">
                <a:latin typeface="+mj-lt"/>
              </a:rPr>
              <a:t>callbacks</a:t>
            </a:r>
            <a:r>
              <a:rPr lang="en-US" sz="2200" dirty="0">
                <a:latin typeface="+mj-lt"/>
              </a:rPr>
              <a:t> that allow an activity to know that a state has changed. We can implement within these methods how the activity should behave following a change in status. Good implementation of life cycle callbacks is useful to </a:t>
            </a:r>
            <a:r>
              <a:rPr lang="en-US" sz="2200" b="1" dirty="0">
                <a:latin typeface="+mj-lt"/>
              </a:rPr>
              <a:t>avoid the following problems</a:t>
            </a:r>
            <a:r>
              <a:rPr lang="en-US" sz="2200" dirty="0">
                <a:latin typeface="+mj-lt"/>
              </a:rPr>
              <a:t>:</a:t>
            </a:r>
          </a:p>
          <a:p>
            <a:pPr marL="0" indent="0">
              <a:buNone/>
            </a:pPr>
            <a:endParaRPr lang="en-US" sz="2200" dirty="0">
              <a:latin typeface="+mj-lt"/>
            </a:endParaRPr>
          </a:p>
          <a:p>
            <a:r>
              <a:rPr lang="en-US" sz="2200" dirty="0">
                <a:latin typeface="+mj-lt"/>
              </a:rPr>
              <a:t>crash if the user switches to another app or receives a phone call</a:t>
            </a:r>
          </a:p>
          <a:p>
            <a:r>
              <a:rPr lang="en-US" sz="2200" dirty="0">
                <a:latin typeface="+mj-lt"/>
              </a:rPr>
              <a:t>consume valuable resources when the user does not use the app</a:t>
            </a:r>
          </a:p>
          <a:p>
            <a:r>
              <a:rPr lang="en-US" sz="2200" dirty="0">
                <a:latin typeface="+mj-lt"/>
              </a:rPr>
              <a:t>abnormal shutdown or data loss when the screen is rotated</a:t>
            </a:r>
          </a:p>
        </p:txBody>
      </p:sp>
    </p:spTree>
    <p:extLst>
      <p:ext uri="{BB962C8B-B14F-4D97-AF65-F5344CB8AC3E}">
        <p14:creationId xmlns:p14="http://schemas.microsoft.com/office/powerpoint/2010/main" val="41370119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1E511BE-B0D1-96CC-5E5E-794D31DA0185}"/>
              </a:ext>
            </a:extLst>
          </p:cNvPr>
          <p:cNvSpPr>
            <a:spLocks noGrp="1"/>
          </p:cNvSpPr>
          <p:nvPr>
            <p:ph type="title"/>
          </p:nvPr>
        </p:nvSpPr>
        <p:spPr>
          <a:xfrm>
            <a:off x="609600" y="274638"/>
            <a:ext cx="10972800" cy="1143000"/>
          </a:xfrm>
        </p:spPr>
        <p:txBody>
          <a:bodyPr/>
          <a:lstStyle/>
          <a:p>
            <a:r>
              <a:rPr lang="en-US" dirty="0"/>
              <a:t>Implementation</a:t>
            </a:r>
          </a:p>
        </p:txBody>
      </p:sp>
      <p:sp>
        <p:nvSpPr>
          <p:cNvPr id="13" name="Rectangle 1">
            <a:extLst>
              <a:ext uri="{FF2B5EF4-FFF2-40B4-BE49-F238E27FC236}">
                <a16:creationId xmlns:a16="http://schemas.microsoft.com/office/drawing/2014/main" id="{4FF11B73-3931-3E25-5D8D-39EAA3DF84FD}"/>
              </a:ext>
            </a:extLst>
          </p:cNvPr>
          <p:cNvSpPr>
            <a:spLocks noChangeArrowheads="1"/>
          </p:cNvSpPr>
          <p:nvPr/>
        </p:nvSpPr>
        <p:spPr bwMode="auto">
          <a:xfrm>
            <a:off x="517576" y="1596356"/>
            <a:ext cx="11323612" cy="477823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effectLst/>
                <a:latin typeface="Consolas" panose="020B0609020204030204" pitchFamily="49" charset="0"/>
              </a:rPr>
              <a:t>public class </a:t>
            </a:r>
            <a:r>
              <a:rPr kumimoji="0" lang="en-US" altLang="en-US" sz="1050" b="1" i="0" u="none" strike="noStrike" cap="none" normalizeH="0" baseline="0" dirty="0" err="1">
                <a:ln>
                  <a:noFill/>
                </a:ln>
                <a:effectLst/>
                <a:latin typeface="Consolas" panose="020B0609020204030204" pitchFamily="49" charset="0"/>
              </a:rPr>
              <a:t>FragmentActivity</a:t>
            </a:r>
            <a:r>
              <a:rPr kumimoji="0" lang="en-US" altLang="en-US" sz="1050" b="1" i="0" u="none" strike="noStrike" cap="none" normalizeH="0" baseline="0" dirty="0">
                <a:ln>
                  <a:noFill/>
                </a:ln>
                <a:effectLst/>
                <a:latin typeface="Consolas" panose="020B0609020204030204" pitchFamily="49" charset="0"/>
              </a:rPr>
              <a:t> extends </a:t>
            </a:r>
            <a:r>
              <a:rPr kumimoji="0" lang="en-US" altLang="en-US" sz="1050" b="1" i="0" u="none" strike="noStrike" cap="none" normalizeH="0" baseline="0" dirty="0" err="1">
                <a:ln>
                  <a:noFill/>
                </a:ln>
                <a:effectLst/>
                <a:latin typeface="Consolas" panose="020B0609020204030204" pitchFamily="49" charset="0"/>
              </a:rPr>
              <a:t>AppCompatActivity</a:t>
            </a: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@Override</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protected void onCreate</a:t>
            </a:r>
            <a:r>
              <a:rPr kumimoji="0" lang="en-US" altLang="en-US" sz="1050" b="1" i="0" u="none" strike="noStrike" cap="none" normalizeH="0" baseline="0" dirty="0">
                <a:ln>
                  <a:noFill/>
                </a:ln>
                <a:effectLst/>
                <a:latin typeface="Consolas" panose="020B0609020204030204" pitchFamily="49" charset="0"/>
              </a:rPr>
              <a:t>(Bundle </a:t>
            </a:r>
            <a:r>
              <a:rPr kumimoji="0" lang="en-US" altLang="en-US" sz="1050" b="1" i="0" u="none" strike="noStrike" cap="none" normalizeH="0" baseline="0" dirty="0" err="1">
                <a:ln>
                  <a:noFill/>
                </a:ln>
                <a:effectLst/>
                <a:latin typeface="Consolas" panose="020B0609020204030204" pitchFamily="49" charset="0"/>
              </a:rPr>
              <a:t>savedInstanceState</a:t>
            </a: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super.onCreate</a:t>
            </a:r>
            <a:r>
              <a:rPr kumimoji="0" lang="en-US" altLang="en-US" sz="1050" b="1" i="0" u="none" strike="noStrike" cap="none" normalizeH="0" baseline="0" dirty="0">
                <a:ln>
                  <a:noFill/>
                </a:ln>
                <a:effectLst/>
                <a:latin typeface="Consolas" panose="020B0609020204030204" pitchFamily="49" charset="0"/>
              </a:rPr>
              <a:t>(</a:t>
            </a:r>
            <a:r>
              <a:rPr kumimoji="0" lang="en-US" altLang="en-US" sz="1050" b="1" i="0" u="none" strike="noStrike" cap="none" normalizeH="0" baseline="0" dirty="0" err="1">
                <a:ln>
                  <a:noFill/>
                </a:ln>
                <a:effectLst/>
                <a:latin typeface="Consolas" panose="020B0609020204030204" pitchFamily="49" charset="0"/>
              </a:rPr>
              <a:t>savedInstanceState</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setContentView</a:t>
            </a:r>
            <a:r>
              <a:rPr kumimoji="0" lang="en-US" altLang="en-US" sz="1050" b="1" i="0" u="none" strike="noStrike" cap="none" normalizeH="0" baseline="0" dirty="0">
                <a:ln>
                  <a:noFill/>
                </a:ln>
                <a:effectLst/>
                <a:latin typeface="Consolas" panose="020B0609020204030204" pitchFamily="49" charset="0"/>
              </a:rPr>
              <a:t>(</a:t>
            </a:r>
            <a:r>
              <a:rPr kumimoji="0" lang="en-US" altLang="en-US" sz="1050" b="1" i="0" u="none" strike="noStrike" cap="none" normalizeH="0" baseline="0" dirty="0" err="1">
                <a:ln>
                  <a:noFill/>
                </a:ln>
                <a:effectLst/>
                <a:latin typeface="Consolas" panose="020B0609020204030204" pitchFamily="49" charset="0"/>
              </a:rPr>
              <a:t>R.layout.</a:t>
            </a:r>
            <a:r>
              <a:rPr kumimoji="0" lang="en-US" altLang="en-US" sz="1050" b="1" i="1" u="none" strike="noStrike" cap="none" normalizeH="0" baseline="0" dirty="0" err="1">
                <a:ln>
                  <a:noFill/>
                </a:ln>
                <a:effectLst/>
                <a:latin typeface="Consolas" panose="020B0609020204030204" pitchFamily="49" charset="0"/>
              </a:rPr>
              <a:t>activity_fragment</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Fragment1 f1=new Fragment1();</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Fragment2 f2=new Fragment2();</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Button bt1=findViewById(R.id.</a:t>
            </a:r>
            <a:r>
              <a:rPr kumimoji="0" lang="en-US" altLang="en-US" sz="1050" b="1" i="1" u="none" strike="noStrike" cap="none" normalizeH="0" baseline="0" dirty="0">
                <a:ln>
                  <a:noFill/>
                </a:ln>
                <a:effectLst/>
                <a:latin typeface="Consolas" panose="020B0609020204030204" pitchFamily="49" charset="0"/>
              </a:rPr>
              <a:t>btnFragment1</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Button bt2=findViewById(R.id.</a:t>
            </a:r>
            <a:r>
              <a:rPr kumimoji="0" lang="en-US" altLang="en-US" sz="1050" b="1" i="1" u="none" strike="noStrike" cap="none" normalizeH="0" baseline="0" dirty="0">
                <a:ln>
                  <a:noFill/>
                </a:ln>
                <a:effectLst/>
                <a:latin typeface="Consolas" panose="020B0609020204030204" pitchFamily="49" charset="0"/>
              </a:rPr>
              <a:t>btnFragment2</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bt1.setOnClickListener(new </a:t>
            </a:r>
            <a:r>
              <a:rPr kumimoji="0" lang="en-US" altLang="en-US" sz="1050" b="1" i="0" u="none" strike="noStrike" cap="none" normalizeH="0" baseline="0" dirty="0" err="1">
                <a:ln>
                  <a:noFill/>
                </a:ln>
                <a:effectLst/>
                <a:latin typeface="Consolas" panose="020B0609020204030204" pitchFamily="49" charset="0"/>
              </a:rPr>
              <a:t>View.OnClickListener</a:t>
            </a: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@Override</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            public void </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onClick</a:t>
            </a:r>
            <a:r>
              <a:rPr kumimoji="0" lang="en-US" altLang="en-US" sz="1050" b="1" i="0" u="none" strike="noStrike" cap="none" normalizeH="0" baseline="0" dirty="0">
                <a:ln>
                  <a:noFill/>
                </a:ln>
                <a:effectLst/>
                <a:latin typeface="Consolas" panose="020B0609020204030204" pitchFamily="49" charset="0"/>
              </a:rPr>
              <a:t>(View view)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getSupportFragmentManager</a:t>
            </a:r>
            <a:r>
              <a:rPr kumimoji="0" lang="en-US" altLang="en-US" sz="1050" b="1" i="0" u="none" strike="noStrike" cap="none" normalizeH="0" baseline="0" dirty="0">
                <a:ln>
                  <a:noFill/>
                </a:ln>
                <a:effectLst/>
                <a:latin typeface="Consolas" panose="020B0609020204030204" pitchFamily="49" charset="0"/>
              </a:rPr>
              <a:t>().</a:t>
            </a:r>
            <a:r>
              <a:rPr kumimoji="0" lang="en-US" altLang="en-US" sz="1050" b="1" i="0" u="none" strike="noStrike" cap="none" normalizeH="0" baseline="0" dirty="0" err="1">
                <a:ln>
                  <a:noFill/>
                </a:ln>
                <a:effectLst/>
                <a:latin typeface="Consolas" panose="020B0609020204030204" pitchFamily="49" charset="0"/>
              </a:rPr>
              <a:t>beginTransaction</a:t>
            </a:r>
            <a:r>
              <a:rPr kumimoji="0" lang="en-US" altLang="en-US" sz="1050" b="1" i="0" u="none" strike="noStrike" cap="none" normalizeH="0" baseline="0" dirty="0">
                <a:ln>
                  <a:noFill/>
                </a:ln>
                <a:effectLst/>
                <a:latin typeface="Consolas" panose="020B0609020204030204" pitchFamily="49" charset="0"/>
              </a:rPr>
              <a:t>().replace(R.id.</a:t>
            </a:r>
            <a:r>
              <a:rPr kumimoji="0" lang="en-US" altLang="en-US" sz="1050" b="1" i="1" u="none" strike="noStrike" cap="none" normalizeH="0" baseline="0" dirty="0">
                <a:ln>
                  <a:noFill/>
                </a:ln>
                <a:effectLst/>
                <a:latin typeface="Consolas" panose="020B0609020204030204" pitchFamily="49" charset="0"/>
              </a:rPr>
              <a:t>flFragment</a:t>
            </a:r>
            <a:r>
              <a:rPr kumimoji="0" lang="en-US" altLang="en-US" sz="1050" b="1" i="0" u="none" strike="noStrike" cap="none" normalizeH="0" baseline="0" dirty="0">
                <a:ln>
                  <a:noFill/>
                </a:ln>
                <a:effectLst/>
                <a:latin typeface="Consolas" panose="020B0609020204030204" pitchFamily="49" charset="0"/>
              </a:rPr>
              <a:t>,f1).commit();</a:t>
            </a:r>
            <a:br>
              <a:rPr kumimoji="0" lang="en-US" altLang="en-US" sz="1050" b="1" i="0" u="none" strike="noStrike" cap="none" normalizeH="0" baseline="0" dirty="0">
                <a:ln>
                  <a:noFill/>
                </a:ln>
                <a:effectLst/>
                <a:latin typeface="Consolas" panose="020B0609020204030204" pitchFamily="49" charset="0"/>
              </a:rPr>
            </a:b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bt2.setOnClickListener(new </a:t>
            </a:r>
            <a:r>
              <a:rPr kumimoji="0" lang="en-US" altLang="en-US" sz="1050" b="1" i="0" u="none" strike="noStrike" cap="none" normalizeH="0" baseline="0" dirty="0" err="1">
                <a:ln>
                  <a:noFill/>
                </a:ln>
                <a:effectLst/>
                <a:latin typeface="Consolas" panose="020B0609020204030204" pitchFamily="49" charset="0"/>
              </a:rPr>
              <a:t>View.OnClickListener</a:t>
            </a: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@Override</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            public void </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onClick</a:t>
            </a:r>
            <a:r>
              <a:rPr kumimoji="0" lang="en-US" altLang="en-US" sz="1050" b="1" i="0" u="none" strike="noStrike" cap="none" normalizeH="0" baseline="0" dirty="0">
                <a:ln>
                  <a:noFill/>
                </a:ln>
                <a:effectLst/>
                <a:latin typeface="Consolas" panose="020B0609020204030204" pitchFamily="49" charset="0"/>
              </a:rPr>
              <a:t>(View view) {</a:t>
            </a:r>
            <a:br>
              <a:rPr kumimoji="0" lang="en-US" altLang="en-US" sz="1050" b="1" i="0" u="none" strike="noStrike" cap="none" normalizeH="0" baseline="0" dirty="0">
                <a:ln>
                  <a:noFill/>
                </a:ln>
                <a:effectLst/>
                <a:latin typeface="Consolas" panose="020B0609020204030204" pitchFamily="49" charset="0"/>
              </a:rPr>
            </a:b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getSupportFragmentManager</a:t>
            </a:r>
            <a:r>
              <a:rPr kumimoji="0" lang="en-US" altLang="en-US" sz="1050" b="1" i="0" u="none" strike="noStrike" cap="none" normalizeH="0" baseline="0" dirty="0">
                <a:ln>
                  <a:noFill/>
                </a:ln>
                <a:effectLst/>
                <a:latin typeface="Consolas" panose="020B0609020204030204" pitchFamily="49" charset="0"/>
              </a:rPr>
              <a:t>().</a:t>
            </a:r>
            <a:r>
              <a:rPr kumimoji="0" lang="en-US" altLang="en-US" sz="1050" b="1" i="0" u="none" strike="noStrike" cap="none" normalizeH="0" baseline="0" dirty="0" err="1">
                <a:ln>
                  <a:noFill/>
                </a:ln>
                <a:effectLst/>
                <a:latin typeface="Consolas" panose="020B0609020204030204" pitchFamily="49" charset="0"/>
              </a:rPr>
              <a:t>beginTransaction</a:t>
            </a:r>
            <a:r>
              <a:rPr kumimoji="0" lang="en-US" altLang="en-US" sz="1050" b="1" i="0" u="none" strike="noStrike" cap="none" normalizeH="0" baseline="0" dirty="0">
                <a:ln>
                  <a:noFill/>
                </a:ln>
                <a:effectLst/>
                <a:latin typeface="Consolas" panose="020B0609020204030204" pitchFamily="49" charset="0"/>
              </a:rPr>
              <a:t>().replace(R.id.</a:t>
            </a:r>
            <a:r>
              <a:rPr kumimoji="0" lang="en-US" altLang="en-US" sz="1050" b="1" i="1" u="none" strike="noStrike" cap="none" normalizeH="0" baseline="0" dirty="0">
                <a:ln>
                  <a:noFill/>
                </a:ln>
                <a:effectLst/>
                <a:latin typeface="Consolas" panose="020B0609020204030204" pitchFamily="49" charset="0"/>
              </a:rPr>
              <a:t>flFragment</a:t>
            </a:r>
            <a:r>
              <a:rPr kumimoji="0" lang="en-US" altLang="en-US" sz="1050" b="1" i="0" u="none" strike="noStrike" cap="none" normalizeH="0" baseline="0" dirty="0">
                <a:ln>
                  <a:noFill/>
                </a:ln>
                <a:effectLst/>
                <a:latin typeface="Consolas" panose="020B0609020204030204" pitchFamily="49" charset="0"/>
              </a:rPr>
              <a:t>,f2).commit();</a:t>
            </a:r>
            <a:br>
              <a:rPr kumimoji="0" lang="en-US" altLang="en-US" sz="1050" b="1" i="0" u="none" strike="noStrike" cap="none" normalizeH="0" baseline="0" dirty="0">
                <a:ln>
                  <a:noFill/>
                </a:ln>
                <a:effectLst/>
                <a:latin typeface="Consolas" panose="020B0609020204030204" pitchFamily="49" charset="0"/>
              </a:rPr>
            </a:br>
            <a:br>
              <a:rPr kumimoji="0" lang="en-US" altLang="en-US" sz="1050" b="1" i="0" u="none" strike="noStrike" cap="none" normalizeH="0" baseline="0" dirty="0">
                <a:ln>
                  <a:noFill/>
                </a:ln>
                <a:effectLst/>
                <a:latin typeface="Consolas" panose="020B0609020204030204" pitchFamily="49" charset="0"/>
              </a:rPr>
            </a:b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effectLst/>
                <a:latin typeface="Consolas" panose="020B0609020204030204" pitchFamily="49" charset="0"/>
              </a:rPr>
              <a:t>}</a:t>
            </a:r>
          </a:p>
        </p:txBody>
      </p:sp>
    </p:spTree>
    <p:extLst>
      <p:ext uri="{BB962C8B-B14F-4D97-AF65-F5344CB8AC3E}">
        <p14:creationId xmlns:p14="http://schemas.microsoft.com/office/powerpoint/2010/main" val="38180897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E3C518-DF92-DD4D-5E3A-2E7995CD2089}"/>
              </a:ext>
            </a:extLst>
          </p:cNvPr>
          <p:cNvSpPr>
            <a:spLocks noGrp="1"/>
          </p:cNvSpPr>
          <p:nvPr>
            <p:ph type="title"/>
          </p:nvPr>
        </p:nvSpPr>
        <p:spPr/>
        <p:txBody>
          <a:bodyPr/>
          <a:lstStyle/>
          <a:p>
            <a:r>
              <a:rPr lang="en-US" dirty="0"/>
              <a:t>Curiosity</a:t>
            </a:r>
          </a:p>
        </p:txBody>
      </p:sp>
      <p:sp>
        <p:nvSpPr>
          <p:cNvPr id="3" name="Segnaposto contenuto 2">
            <a:extLst>
              <a:ext uri="{FF2B5EF4-FFF2-40B4-BE49-F238E27FC236}">
                <a16:creationId xmlns:a16="http://schemas.microsoft.com/office/drawing/2014/main" id="{7B1EA508-3A00-72F3-39B1-1EA164197062}"/>
              </a:ext>
            </a:extLst>
          </p:cNvPr>
          <p:cNvSpPr>
            <a:spLocks noGrp="1"/>
          </p:cNvSpPr>
          <p:nvPr>
            <p:ph idx="1"/>
          </p:nvPr>
        </p:nvSpPr>
        <p:spPr>
          <a:xfrm>
            <a:off x="609600" y="1765301"/>
            <a:ext cx="10972800" cy="4305299"/>
          </a:xfrm>
        </p:spPr>
        <p:txBody>
          <a:bodyPr>
            <a:normAutofit/>
          </a:bodyPr>
          <a:lstStyle/>
          <a:p>
            <a:pPr marL="0" indent="0">
              <a:buNone/>
            </a:pPr>
            <a:r>
              <a:rPr lang="en-US" sz="2800" dirty="0"/>
              <a:t>All fragments must have a public no-argument constructor. This is because Android uses it to </a:t>
            </a:r>
            <a:r>
              <a:rPr lang="en-US" sz="2800" dirty="0" err="1"/>
              <a:t>reinstantiate</a:t>
            </a:r>
            <a:r>
              <a:rPr lang="en-US" sz="2800" dirty="0"/>
              <a:t> the fragment when needed, and if it’s not there, you’ll get a runtime exception. </a:t>
            </a:r>
          </a:p>
          <a:p>
            <a:endParaRPr lang="en-US" sz="2800" dirty="0"/>
          </a:p>
          <a:p>
            <a:pPr marL="0" indent="0">
              <a:buNone/>
            </a:pPr>
            <a:r>
              <a:rPr lang="en-US" sz="2800" dirty="0"/>
              <a:t>In practice, you only need to add one to your fragment code if you include another constructor with one or more arguments. This is because if a Java class contains no constructors, the Java compiler automatically adds a public </a:t>
            </a:r>
            <a:r>
              <a:rPr lang="en-US" sz="2800" dirty="0" err="1"/>
              <a:t>noargument</a:t>
            </a:r>
            <a:r>
              <a:rPr lang="en-US" sz="2800" dirty="0"/>
              <a:t> constructor for you</a:t>
            </a:r>
          </a:p>
        </p:txBody>
      </p:sp>
    </p:spTree>
    <p:extLst>
      <p:ext uri="{BB962C8B-B14F-4D97-AF65-F5344CB8AC3E}">
        <p14:creationId xmlns:p14="http://schemas.microsoft.com/office/powerpoint/2010/main" val="3271456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a:t>onCreate()</a:t>
            </a:r>
          </a:p>
        </p:txBody>
      </p:sp>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609599" y="3428999"/>
            <a:ext cx="11263746" cy="2805545"/>
          </a:xfrm>
        </p:spPr>
        <p:txBody>
          <a:bodyPr>
            <a:normAutofit/>
          </a:bodyPr>
          <a:lstStyle/>
          <a:p>
            <a:pPr>
              <a:buFont typeface="Wingdings" panose="05000000000000000000" pitchFamily="2" charset="2"/>
              <a:buChar char="Ø"/>
            </a:pPr>
            <a:endParaRPr lang="en-US" sz="2400" b="1" dirty="0">
              <a:solidFill>
                <a:schemeClr val="accent6">
                  <a:lumMod val="75000"/>
                </a:schemeClr>
              </a:solidFill>
            </a:endParaRPr>
          </a:p>
          <a:p>
            <a:pPr>
              <a:buFont typeface="Wingdings" panose="05000000000000000000" pitchFamily="2" charset="2"/>
              <a:buChar char="Ø"/>
            </a:pPr>
            <a:r>
              <a:rPr lang="en-US" sz="2400" b="1" dirty="0" err="1">
                <a:solidFill>
                  <a:schemeClr val="accent6">
                    <a:lumMod val="75000"/>
                  </a:schemeClr>
                </a:solidFill>
              </a:rPr>
              <a:t>onCreate</a:t>
            </a:r>
            <a:r>
              <a:rPr lang="en-US" sz="2400" b="1" dirty="0">
                <a:solidFill>
                  <a:schemeClr val="accent6">
                    <a:lumMod val="75000"/>
                  </a:schemeClr>
                </a:solidFill>
              </a:rPr>
              <a:t>()</a:t>
            </a:r>
            <a:r>
              <a:rPr lang="en-US" sz="2400" dirty="0"/>
              <a:t>: first function called when one Activity start, inside this method we insatiate our object and initialize those variables needed when the activity just starts. Once the  Activity is created it enters the "</a:t>
            </a:r>
            <a:r>
              <a:rPr lang="en-US" sz="2400" b="1" dirty="0"/>
              <a:t>created</a:t>
            </a:r>
            <a:r>
              <a:rPr lang="en-US" sz="2400" dirty="0"/>
              <a:t>" state. The code inside should only be executed once for the entire life of the task. (only when the application starts).</a:t>
            </a:r>
          </a:p>
          <a:p>
            <a:pPr>
              <a:buFont typeface="Wingdings" panose="05000000000000000000" pitchFamily="2" charset="2"/>
              <a:buChar char="Ø"/>
            </a:pPr>
            <a:endParaRPr lang="en-US" sz="2400" dirty="0">
              <a:solidFill>
                <a:schemeClr val="accent6">
                  <a:lumMod val="75000"/>
                </a:schemeClr>
              </a:solidFill>
            </a:endParaRPr>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 name="Immagine 13">
            <a:extLst>
              <a:ext uri="{FF2B5EF4-FFF2-40B4-BE49-F238E27FC236}">
                <a16:creationId xmlns:a16="http://schemas.microsoft.com/office/drawing/2014/main" id="{F4EE2661-B8A7-065E-E804-67F9E72A1A2D}"/>
              </a:ext>
            </a:extLst>
          </p:cNvPr>
          <p:cNvPicPr>
            <a:picLocks noChangeAspect="1"/>
          </p:cNvPicPr>
          <p:nvPr/>
        </p:nvPicPr>
        <p:blipFill>
          <a:blip r:embed="rId2"/>
          <a:stretch>
            <a:fillRect/>
          </a:stretch>
        </p:blipFill>
        <p:spPr>
          <a:xfrm>
            <a:off x="497502" y="1837449"/>
            <a:ext cx="4201111" cy="1171739"/>
          </a:xfrm>
          <a:prstGeom prst="rect">
            <a:avLst/>
          </a:prstGeom>
        </p:spPr>
      </p:pic>
    </p:spTree>
    <p:extLst>
      <p:ext uri="{BB962C8B-B14F-4D97-AF65-F5344CB8AC3E}">
        <p14:creationId xmlns:p14="http://schemas.microsoft.com/office/powerpoint/2010/main" val="1091305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a:t>onStart()</a:t>
            </a:r>
          </a:p>
        </p:txBody>
      </p:sp>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464127" y="3009188"/>
            <a:ext cx="11263746" cy="3420641"/>
          </a:xfrm>
        </p:spPr>
        <p:txBody>
          <a:bodyPr>
            <a:normAutofit/>
          </a:bodyPr>
          <a:lstStyle/>
          <a:p>
            <a:pPr>
              <a:buFont typeface="Wingdings" panose="05000000000000000000" pitchFamily="2" charset="2"/>
              <a:buChar char="Ø"/>
            </a:pPr>
            <a:r>
              <a:rPr lang="en-US" sz="2400" b="1" dirty="0">
                <a:solidFill>
                  <a:schemeClr val="accent6">
                    <a:lumMod val="75000"/>
                  </a:schemeClr>
                </a:solidFill>
              </a:rPr>
              <a:t>onStart(): </a:t>
            </a:r>
            <a:r>
              <a:rPr lang="en-US" sz="2400" dirty="0"/>
              <a:t>the activity becomes visible to the user the onStart function is called, while the app prepares for the activity to enter the foreground and become interactive. When the activity moves to the initiated state, any conscious component of the activity life cycle will receive the</a:t>
            </a:r>
            <a:r>
              <a:rPr lang="en-US" sz="2400" b="1" dirty="0"/>
              <a:t> ON_START </a:t>
            </a:r>
            <a:r>
              <a:rPr lang="en-US" sz="2400" dirty="0"/>
              <a:t>event.</a:t>
            </a:r>
          </a:p>
          <a:p>
            <a:pPr>
              <a:buFont typeface="Wingdings" panose="05000000000000000000" pitchFamily="2" charset="2"/>
              <a:buChar char="Ø"/>
            </a:pPr>
            <a:endParaRPr lang="en-US" sz="2400" dirty="0"/>
          </a:p>
          <a:p>
            <a:pPr marL="0" indent="0">
              <a:buNone/>
            </a:pPr>
            <a:r>
              <a:rPr lang="en-US" sz="2400" dirty="0"/>
              <a:t>The </a:t>
            </a:r>
            <a:r>
              <a:rPr lang="en-US" sz="2400" dirty="0" err="1"/>
              <a:t>onstart</a:t>
            </a:r>
            <a:r>
              <a:rPr lang="en-US" sz="2400" dirty="0"/>
              <a:t>() method is completed very quickly and, as with the Created state, the activity does not remain resident in the Initiated state. Once this callback is finished, 	the task enters the Resumed state and the system invokes the </a:t>
            </a:r>
            <a:r>
              <a:rPr lang="en-US" sz="2400" b="1" dirty="0"/>
              <a:t>onResume</a:t>
            </a:r>
            <a:r>
              <a:rPr lang="en-US" sz="2400" dirty="0"/>
              <a:t>() method.</a:t>
            </a:r>
          </a:p>
          <a:p>
            <a:pPr>
              <a:buFont typeface="Wingdings" panose="05000000000000000000" pitchFamily="2" charset="2"/>
              <a:buChar char="Ø"/>
            </a:pPr>
            <a:endParaRPr lang="en-US" sz="2400" dirty="0"/>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 name="Immagine 13">
            <a:extLst>
              <a:ext uri="{FF2B5EF4-FFF2-40B4-BE49-F238E27FC236}">
                <a16:creationId xmlns:a16="http://schemas.microsoft.com/office/drawing/2014/main" id="{F4EE2661-B8A7-065E-E804-67F9E72A1A2D}"/>
              </a:ext>
            </a:extLst>
          </p:cNvPr>
          <p:cNvPicPr>
            <a:picLocks noChangeAspect="1"/>
          </p:cNvPicPr>
          <p:nvPr/>
        </p:nvPicPr>
        <p:blipFill>
          <a:blip r:embed="rId2"/>
          <a:stretch>
            <a:fillRect/>
          </a:stretch>
        </p:blipFill>
        <p:spPr>
          <a:xfrm>
            <a:off x="497502" y="1837449"/>
            <a:ext cx="4201111" cy="1171739"/>
          </a:xfrm>
          <a:prstGeom prst="rect">
            <a:avLst/>
          </a:prstGeom>
        </p:spPr>
      </p:pic>
      <p:pic>
        <p:nvPicPr>
          <p:cNvPr id="6" name="Immagine 5">
            <a:extLst>
              <a:ext uri="{FF2B5EF4-FFF2-40B4-BE49-F238E27FC236}">
                <a16:creationId xmlns:a16="http://schemas.microsoft.com/office/drawing/2014/main" id="{55BCC424-FE90-101B-63C2-DCCDC00B3074}"/>
              </a:ext>
            </a:extLst>
          </p:cNvPr>
          <p:cNvPicPr>
            <a:picLocks noChangeAspect="1"/>
          </p:cNvPicPr>
          <p:nvPr/>
        </p:nvPicPr>
        <p:blipFill>
          <a:blip r:embed="rId3"/>
          <a:stretch>
            <a:fillRect/>
          </a:stretch>
        </p:blipFill>
        <p:spPr>
          <a:xfrm>
            <a:off x="609599" y="1665976"/>
            <a:ext cx="6677957" cy="1343212"/>
          </a:xfrm>
          <a:prstGeom prst="rect">
            <a:avLst/>
          </a:prstGeom>
        </p:spPr>
      </p:pic>
      <p:sp>
        <p:nvSpPr>
          <p:cNvPr id="3" name="Rectangle 2">
            <a:extLst>
              <a:ext uri="{FF2B5EF4-FFF2-40B4-BE49-F238E27FC236}">
                <a16:creationId xmlns:a16="http://schemas.microsoft.com/office/drawing/2014/main" id="{5A8C9F78-5F0B-DB1B-79B1-52D4B4ED441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8998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a:t>onResume()</a:t>
            </a:r>
          </a:p>
        </p:txBody>
      </p:sp>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609599" y="3428999"/>
            <a:ext cx="11263746" cy="2805545"/>
          </a:xfrm>
        </p:spPr>
        <p:txBody>
          <a:bodyPr>
            <a:normAutofit/>
          </a:bodyPr>
          <a:lstStyle/>
          <a:p>
            <a:pPr>
              <a:buFont typeface="Wingdings" panose="05000000000000000000" pitchFamily="2" charset="2"/>
              <a:buChar char="Ø"/>
            </a:pPr>
            <a:r>
              <a:rPr lang="en-US" sz="2400" b="1" dirty="0">
                <a:solidFill>
                  <a:schemeClr val="accent6">
                    <a:lumMod val="75000"/>
                  </a:schemeClr>
                </a:solidFill>
              </a:rPr>
              <a:t>onResume</a:t>
            </a:r>
            <a:r>
              <a:rPr lang="en-US" sz="2400" dirty="0">
                <a:solidFill>
                  <a:schemeClr val="accent6">
                    <a:lumMod val="75000"/>
                  </a:schemeClr>
                </a:solidFill>
              </a:rPr>
              <a:t>: </a:t>
            </a:r>
            <a:r>
              <a:rPr lang="en-US" sz="2400" dirty="0"/>
              <a:t>is called when the Activity starts to interact with the user and when the activity is in this state, we can be sure that our Activity is fully running. </a:t>
            </a:r>
          </a:p>
          <a:p>
            <a:pPr marL="0" indent="0">
              <a:buNone/>
            </a:pPr>
            <a:r>
              <a:rPr lang="en-US" sz="2400" dirty="0"/>
              <a:t>The app stays in this state until something happens to take focus away from the app. Such an event might be, for instance, receiving a phone call, the user’s navigating to another activity, or the device screen’s turning off.</a:t>
            </a:r>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Immagine 4">
            <a:extLst>
              <a:ext uri="{FF2B5EF4-FFF2-40B4-BE49-F238E27FC236}">
                <a16:creationId xmlns:a16="http://schemas.microsoft.com/office/drawing/2014/main" id="{26AC41F4-A050-8A2C-58E3-CCFBED25E3B4}"/>
              </a:ext>
            </a:extLst>
          </p:cNvPr>
          <p:cNvPicPr>
            <a:picLocks noChangeAspect="1"/>
          </p:cNvPicPr>
          <p:nvPr/>
        </p:nvPicPr>
        <p:blipFill>
          <a:blip r:embed="rId2"/>
          <a:stretch>
            <a:fillRect/>
          </a:stretch>
        </p:blipFill>
        <p:spPr>
          <a:xfrm>
            <a:off x="213491" y="1775528"/>
            <a:ext cx="11765017" cy="1295581"/>
          </a:xfrm>
          <a:prstGeom prst="rect">
            <a:avLst/>
          </a:prstGeom>
        </p:spPr>
      </p:pic>
    </p:spTree>
    <p:extLst>
      <p:ext uri="{BB962C8B-B14F-4D97-AF65-F5344CB8AC3E}">
        <p14:creationId xmlns:p14="http://schemas.microsoft.com/office/powerpoint/2010/main" val="92513653"/>
      </p:ext>
    </p:extLst>
  </p:cSld>
  <p:clrMapOvr>
    <a:masterClrMapping/>
  </p:clrMapOvr>
</p:sld>
</file>

<file path=ppt/theme/theme1.xml><?xml version="1.0" encoding="utf-8"?>
<a:theme xmlns:a="http://schemas.openxmlformats.org/drawingml/2006/main" name="Tema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ma2" id="{F8517AE8-ED92-4497-8A64-700A8C394E9B}" vid="{BC8164F1-3577-4AE8-8A18-059B75887F48}"/>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Tema2</Template>
  <TotalTime>3185</TotalTime>
  <Words>5515</Words>
  <Application>Microsoft Office PowerPoint</Application>
  <PresentationFormat>Widescreen</PresentationFormat>
  <Paragraphs>331</Paragraphs>
  <Slides>61</Slides>
  <Notes>2</Notes>
  <HiddenSlides>1</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61</vt:i4>
      </vt:variant>
    </vt:vector>
  </HeadingPairs>
  <TitlesOfParts>
    <vt:vector size="69" baseType="lpstr">
      <vt:lpstr>Arial</vt:lpstr>
      <vt:lpstr>Calibri</vt:lpstr>
      <vt:lpstr>Consolas</vt:lpstr>
      <vt:lpstr>JetBrains Mono</vt:lpstr>
      <vt:lpstr>Roboto</vt:lpstr>
      <vt:lpstr>var(--devsite-code-font-family)</vt:lpstr>
      <vt:lpstr>Wingdings</vt:lpstr>
      <vt:lpstr>Tema2</vt:lpstr>
      <vt:lpstr>Key elements of applications</vt:lpstr>
      <vt:lpstr>Activity</vt:lpstr>
      <vt:lpstr>Introduction</vt:lpstr>
      <vt:lpstr>What is it?</vt:lpstr>
      <vt:lpstr>Stack of activity</vt:lpstr>
      <vt:lpstr>Activity Lifecycle</vt:lpstr>
      <vt:lpstr>onCreate()</vt:lpstr>
      <vt:lpstr>onStart()</vt:lpstr>
      <vt:lpstr>onResume()</vt:lpstr>
      <vt:lpstr>onPause()</vt:lpstr>
      <vt:lpstr>onStop()</vt:lpstr>
      <vt:lpstr>Note</vt:lpstr>
      <vt:lpstr>Note</vt:lpstr>
      <vt:lpstr>onRestart()</vt:lpstr>
      <vt:lpstr>onDestroy()</vt:lpstr>
      <vt:lpstr>Code</vt:lpstr>
      <vt:lpstr>Code</vt:lpstr>
      <vt:lpstr>Intent</vt:lpstr>
      <vt:lpstr>Introducion</vt:lpstr>
      <vt:lpstr>Introduction</vt:lpstr>
      <vt:lpstr>Explicit intent</vt:lpstr>
      <vt:lpstr>Declaration</vt:lpstr>
      <vt:lpstr>Button</vt:lpstr>
      <vt:lpstr>1-way:Java &amp; XML</vt:lpstr>
      <vt:lpstr>1-way:Java &amp; XML</vt:lpstr>
      <vt:lpstr>2-way: OnClickListener</vt:lpstr>
      <vt:lpstr>2-way: OnClickListener</vt:lpstr>
      <vt:lpstr>2-way:multiple Button</vt:lpstr>
      <vt:lpstr>2-way:Issue</vt:lpstr>
      <vt:lpstr>3-way:Anonimous Class</vt:lpstr>
      <vt:lpstr>Example</vt:lpstr>
      <vt:lpstr>Implementation</vt:lpstr>
      <vt:lpstr>Implementation</vt:lpstr>
      <vt:lpstr>Implicit Intent</vt:lpstr>
      <vt:lpstr>Intent Structure</vt:lpstr>
      <vt:lpstr>Intent Structure</vt:lpstr>
      <vt:lpstr>Declaration</vt:lpstr>
      <vt:lpstr>Intent Filter</vt:lpstr>
      <vt:lpstr>Intent Resolution</vt:lpstr>
      <vt:lpstr>Intent Resolution</vt:lpstr>
      <vt:lpstr>Intent Resolution</vt:lpstr>
      <vt:lpstr>Example</vt:lpstr>
      <vt:lpstr>Code</vt:lpstr>
      <vt:lpstr>Fragment</vt:lpstr>
      <vt:lpstr>Motivation</vt:lpstr>
      <vt:lpstr>Introducing: Fragment</vt:lpstr>
      <vt:lpstr>Why use it?</vt:lpstr>
      <vt:lpstr>Fragment Object States</vt:lpstr>
      <vt:lpstr>Fragment Object States</vt:lpstr>
      <vt:lpstr>Fragment Object States</vt:lpstr>
      <vt:lpstr>Activity vs Fragment</vt:lpstr>
      <vt:lpstr>Activity vs Fragment</vt:lpstr>
      <vt:lpstr>Activity vs Fragment</vt:lpstr>
      <vt:lpstr>Create a Fragment</vt:lpstr>
      <vt:lpstr>Fragment Manager</vt:lpstr>
      <vt:lpstr>Fragment Transactions </vt:lpstr>
      <vt:lpstr>Create a fragment</vt:lpstr>
      <vt:lpstr>Example</vt:lpstr>
      <vt:lpstr>Implementation</vt:lpstr>
      <vt:lpstr>Implementation</vt:lpstr>
      <vt:lpstr>Curiosity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Android Studio</dc:title>
  <dc:creator>STEFANO POLITANÒ</dc:creator>
  <cp:lastModifiedBy>STEFANO POLITANÒ</cp:lastModifiedBy>
  <cp:revision>63</cp:revision>
  <dcterms:created xsi:type="dcterms:W3CDTF">2022-03-03T15:59:55Z</dcterms:created>
  <dcterms:modified xsi:type="dcterms:W3CDTF">2022-07-29T17:48:16Z</dcterms:modified>
</cp:coreProperties>
</file>