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93"/>
  </p:notesMasterIdLst>
  <p:sldIdLst>
    <p:sldId id="289" r:id="rId2"/>
    <p:sldId id="304" r:id="rId3"/>
    <p:sldId id="305" r:id="rId4"/>
    <p:sldId id="291" r:id="rId5"/>
    <p:sldId id="292" r:id="rId6"/>
    <p:sldId id="308" r:id="rId7"/>
    <p:sldId id="310" r:id="rId8"/>
    <p:sldId id="311" r:id="rId9"/>
    <p:sldId id="312" r:id="rId10"/>
    <p:sldId id="315" r:id="rId11"/>
    <p:sldId id="307" r:id="rId12"/>
    <p:sldId id="301" r:id="rId13"/>
    <p:sldId id="316" r:id="rId14"/>
    <p:sldId id="313" r:id="rId15"/>
    <p:sldId id="314" r:id="rId16"/>
    <p:sldId id="318" r:id="rId17"/>
    <p:sldId id="317" r:id="rId18"/>
    <p:sldId id="322" r:id="rId19"/>
    <p:sldId id="323" r:id="rId20"/>
    <p:sldId id="319" r:id="rId21"/>
    <p:sldId id="320" r:id="rId22"/>
    <p:sldId id="324" r:id="rId23"/>
    <p:sldId id="325" r:id="rId24"/>
    <p:sldId id="326" r:id="rId25"/>
    <p:sldId id="328" r:id="rId26"/>
    <p:sldId id="327" r:id="rId27"/>
    <p:sldId id="347" r:id="rId28"/>
    <p:sldId id="329" r:id="rId29"/>
    <p:sldId id="330" r:id="rId30"/>
    <p:sldId id="295" r:id="rId31"/>
    <p:sldId id="306" r:id="rId32"/>
    <p:sldId id="331" r:id="rId33"/>
    <p:sldId id="334" r:id="rId34"/>
    <p:sldId id="333" r:id="rId35"/>
    <p:sldId id="336" r:id="rId36"/>
    <p:sldId id="332" r:id="rId37"/>
    <p:sldId id="338" r:id="rId38"/>
    <p:sldId id="337" r:id="rId39"/>
    <p:sldId id="339" r:id="rId40"/>
    <p:sldId id="340" r:id="rId41"/>
    <p:sldId id="341" r:id="rId42"/>
    <p:sldId id="343" r:id="rId43"/>
    <p:sldId id="342" r:id="rId44"/>
    <p:sldId id="344" r:id="rId45"/>
    <p:sldId id="345" r:id="rId46"/>
    <p:sldId id="346" r:id="rId47"/>
    <p:sldId id="348" r:id="rId48"/>
    <p:sldId id="349" r:id="rId49"/>
    <p:sldId id="350" r:id="rId50"/>
    <p:sldId id="351" r:id="rId51"/>
    <p:sldId id="352" r:id="rId52"/>
    <p:sldId id="353" r:id="rId53"/>
    <p:sldId id="355" r:id="rId54"/>
    <p:sldId id="357" r:id="rId55"/>
    <p:sldId id="358" r:id="rId56"/>
    <p:sldId id="359" r:id="rId57"/>
    <p:sldId id="361" r:id="rId58"/>
    <p:sldId id="362" r:id="rId59"/>
    <p:sldId id="364" r:id="rId60"/>
    <p:sldId id="363" r:id="rId61"/>
    <p:sldId id="360" r:id="rId62"/>
    <p:sldId id="366" r:id="rId63"/>
    <p:sldId id="367" r:id="rId64"/>
    <p:sldId id="368" r:id="rId65"/>
    <p:sldId id="369" r:id="rId66"/>
    <p:sldId id="372" r:id="rId67"/>
    <p:sldId id="370" r:id="rId68"/>
    <p:sldId id="371" r:id="rId69"/>
    <p:sldId id="365" r:id="rId70"/>
    <p:sldId id="393" r:id="rId71"/>
    <p:sldId id="394" r:id="rId72"/>
    <p:sldId id="395" r:id="rId73"/>
    <p:sldId id="396" r:id="rId74"/>
    <p:sldId id="397" r:id="rId75"/>
    <p:sldId id="398" r:id="rId76"/>
    <p:sldId id="399" r:id="rId77"/>
    <p:sldId id="381" r:id="rId78"/>
    <p:sldId id="385" r:id="rId79"/>
    <p:sldId id="380" r:id="rId80"/>
    <p:sldId id="391" r:id="rId81"/>
    <p:sldId id="386" r:id="rId82"/>
    <p:sldId id="373" r:id="rId83"/>
    <p:sldId id="382" r:id="rId84"/>
    <p:sldId id="375" r:id="rId85"/>
    <p:sldId id="376" r:id="rId86"/>
    <p:sldId id="377" r:id="rId87"/>
    <p:sldId id="383" r:id="rId88"/>
    <p:sldId id="392" r:id="rId89"/>
    <p:sldId id="378" r:id="rId90"/>
    <p:sldId id="384" r:id="rId91"/>
    <p:sldId id="379" r:id="rId9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6FDA5F3-ED81-21CA-C249-E41A7A6DBE18}" name="STEFANO POLITANÒ" initials="SP" userId="STEFANO POLITANÒ" providerId="Non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7D8976"/>
    <a:srgbClr val="3C3F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2C8C85-51F0-491E-9774-3900AFEF0FD7}" styleName="Stile chiaro 2 - Colore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Stile medio 1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8FB837D-C827-4EFA-A057-4D05807E0F7C}" styleName="Stile con tema 1 - Color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8D230F3-CF80-4859-8CE7-A43EE81993B5}" styleName="Stile chiaro 1 - Colore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09" autoAdjust="0"/>
    <p:restoredTop sz="91829" autoAdjust="0"/>
  </p:normalViewPr>
  <p:slideViewPr>
    <p:cSldViewPr snapToGrid="0">
      <p:cViewPr varScale="1">
        <p:scale>
          <a:sx n="97" d="100"/>
          <a:sy n="97" d="100"/>
        </p:scale>
        <p:origin x="1062"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 Id="rId98"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EBB5C6-BC59-4AE5-A6E0-8DD141F892FA}" type="datetimeFigureOut">
              <a:rPr lang="en-US" smtClean="0"/>
              <a:t>12/6/2022</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E8C9FB-7FA1-4DCC-8035-36B8BC0E5FFB}" type="slidenum">
              <a:rPr lang="en-US" smtClean="0"/>
              <a:t>‹N›</a:t>
            </a:fld>
            <a:endParaRPr lang="en-US"/>
          </a:p>
        </p:txBody>
      </p:sp>
    </p:spTree>
    <p:extLst>
      <p:ext uri="{BB962C8B-B14F-4D97-AF65-F5344CB8AC3E}">
        <p14:creationId xmlns:p14="http://schemas.microsoft.com/office/powerpoint/2010/main" val="957429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1</a:t>
            </a:fld>
            <a:endParaRPr lang="en-US"/>
          </a:p>
        </p:txBody>
      </p:sp>
    </p:spTree>
    <p:extLst>
      <p:ext uri="{BB962C8B-B14F-4D97-AF65-F5344CB8AC3E}">
        <p14:creationId xmlns:p14="http://schemas.microsoft.com/office/powerpoint/2010/main" val="3708543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18</a:t>
            </a:fld>
            <a:endParaRPr lang="en-US"/>
          </a:p>
        </p:txBody>
      </p:sp>
    </p:spTree>
    <p:extLst>
      <p:ext uri="{BB962C8B-B14F-4D97-AF65-F5344CB8AC3E}">
        <p14:creationId xmlns:p14="http://schemas.microsoft.com/office/powerpoint/2010/main" val="938137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30</a:t>
            </a:fld>
            <a:endParaRPr lang="en-US"/>
          </a:p>
        </p:txBody>
      </p:sp>
    </p:spTree>
    <p:extLst>
      <p:ext uri="{BB962C8B-B14F-4D97-AF65-F5344CB8AC3E}">
        <p14:creationId xmlns:p14="http://schemas.microsoft.com/office/powerpoint/2010/main" val="2312640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Left</a:t>
            </a:r>
          </a:p>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44</a:t>
            </a:fld>
            <a:endParaRPr lang="en-US"/>
          </a:p>
        </p:txBody>
      </p:sp>
    </p:spTree>
    <p:extLst>
      <p:ext uri="{BB962C8B-B14F-4D97-AF65-F5344CB8AC3E}">
        <p14:creationId xmlns:p14="http://schemas.microsoft.com/office/powerpoint/2010/main" val="1000430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45</a:t>
            </a:fld>
            <a:endParaRPr lang="en-US"/>
          </a:p>
        </p:txBody>
      </p:sp>
    </p:spTree>
    <p:extLst>
      <p:ext uri="{BB962C8B-B14F-4D97-AF65-F5344CB8AC3E}">
        <p14:creationId xmlns:p14="http://schemas.microsoft.com/office/powerpoint/2010/main" val="1708127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48</a:t>
            </a:fld>
            <a:endParaRPr lang="en-US"/>
          </a:p>
        </p:txBody>
      </p:sp>
    </p:spTree>
    <p:extLst>
      <p:ext uri="{BB962C8B-B14F-4D97-AF65-F5344CB8AC3E}">
        <p14:creationId xmlns:p14="http://schemas.microsoft.com/office/powerpoint/2010/main" val="798068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91</a:t>
            </a:fld>
            <a:endParaRPr lang="en-US"/>
          </a:p>
        </p:txBody>
      </p:sp>
    </p:spTree>
    <p:extLst>
      <p:ext uri="{BB962C8B-B14F-4D97-AF65-F5344CB8AC3E}">
        <p14:creationId xmlns:p14="http://schemas.microsoft.com/office/powerpoint/2010/main" val="4164945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it-IT"/>
              <a:t>Fare clic per modificare lo stile del titolo dello schema</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75550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135535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it-IT"/>
              <a:t>Fare clic per modificare lo stile del titolo dello schema</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773208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29766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181832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it-IT"/>
              <a:t>Fare clic per modificare lo stile del titolo dello schema</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388039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714744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846086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975819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267094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it-IT"/>
              <a:t>Fare clic per modificare lo stile del titolo dello schema</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202361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it-IT"/>
              <a:t>Fare clic per modificare lo stile del titolo dello schema</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46025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pic>
        <p:nvPicPr>
          <p:cNvPr id="8" name="Picture 7" descr="ing-modena copy.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126472276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6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hyperlink" Target="https://www.fontsquirrel.com/fonts/list/popular"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hyperlink" Target="https://developer.android.com/reference/android/widget/TextView#attr_android:inputType"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3" Type="http://schemas.openxmlformats.org/officeDocument/2006/relationships/image" Target="../media/image6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Android GUI</a:t>
            </a:r>
          </a:p>
        </p:txBody>
      </p:sp>
      <p:sp>
        <p:nvSpPr>
          <p:cNvPr id="4" name="CasellaDiTesto 3">
            <a:extLst>
              <a:ext uri="{FF2B5EF4-FFF2-40B4-BE49-F238E27FC236}">
                <a16:creationId xmlns:a16="http://schemas.microsoft.com/office/drawing/2014/main" id="{08DFE1AF-E40F-174E-4E26-729E47DEEB8B}"/>
              </a:ext>
            </a:extLst>
          </p:cNvPr>
          <p:cNvSpPr txBox="1"/>
          <p:nvPr/>
        </p:nvSpPr>
        <p:spPr>
          <a:xfrm>
            <a:off x="3000375" y="3736886"/>
            <a:ext cx="6191250" cy="1200329"/>
          </a:xfrm>
          <a:prstGeom prst="rect">
            <a:avLst/>
          </a:prstGeom>
          <a:noFill/>
        </p:spPr>
        <p:txBody>
          <a:bodyPr wrap="square">
            <a:spAutoFit/>
          </a:bodyPr>
          <a:lstStyle/>
          <a:p>
            <a:pPr algn="r"/>
            <a:r>
              <a:rPr lang="en-US" sz="1800" dirty="0" err="1"/>
              <a:t>Università</a:t>
            </a:r>
            <a:r>
              <a:rPr lang="en-US" sz="1800" dirty="0"/>
              <a:t> di Modena e Reggio Emilia</a:t>
            </a:r>
          </a:p>
          <a:p>
            <a:pPr algn="r"/>
            <a:r>
              <a:rPr lang="en-US" sz="1800" i="1" dirty="0"/>
              <a:t>Prof. Nicola </a:t>
            </a:r>
            <a:r>
              <a:rPr lang="en-US" sz="1800" i="1" dirty="0" err="1"/>
              <a:t>Bicocchi</a:t>
            </a:r>
            <a:r>
              <a:rPr lang="en-US" sz="1800" i="1" dirty="0"/>
              <a:t> (nicola.bicocchi@unimore.it)</a:t>
            </a:r>
          </a:p>
          <a:p>
            <a:pPr algn="r"/>
            <a:endParaRPr lang="en-US" sz="1800" dirty="0"/>
          </a:p>
          <a:p>
            <a:pPr algn="r"/>
            <a:endParaRPr lang="it-IT" sz="1800" dirty="0"/>
          </a:p>
        </p:txBody>
      </p:sp>
    </p:spTree>
    <p:extLst>
      <p:ext uri="{BB962C8B-B14F-4D97-AF65-F5344CB8AC3E}">
        <p14:creationId xmlns:p14="http://schemas.microsoft.com/office/powerpoint/2010/main" val="3878969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C66AF2-4301-BC1D-CA53-7445CE3CB841}"/>
              </a:ext>
            </a:extLst>
          </p:cNvPr>
          <p:cNvSpPr>
            <a:spLocks noGrp="1"/>
          </p:cNvSpPr>
          <p:nvPr>
            <p:ph type="ctrTitle"/>
          </p:nvPr>
        </p:nvSpPr>
        <p:spPr/>
        <p:txBody>
          <a:bodyPr>
            <a:normAutofit/>
          </a:bodyPr>
          <a:lstStyle/>
          <a:p>
            <a:r>
              <a:rPr lang="en-US" sz="4800" dirty="0"/>
              <a:t>Resources</a:t>
            </a:r>
          </a:p>
        </p:txBody>
      </p:sp>
      <p:sp>
        <p:nvSpPr>
          <p:cNvPr id="3" name="Sottotitolo 2">
            <a:extLst>
              <a:ext uri="{FF2B5EF4-FFF2-40B4-BE49-F238E27FC236}">
                <a16:creationId xmlns:a16="http://schemas.microsoft.com/office/drawing/2014/main" id="{550863E3-CE26-8544-7F31-B03C4AB7194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50790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2D9A91-CF57-F042-930B-B3EDCC85F53D}"/>
              </a:ext>
            </a:extLst>
          </p:cNvPr>
          <p:cNvSpPr>
            <a:spLocks noGrp="1"/>
          </p:cNvSpPr>
          <p:nvPr>
            <p:ph type="title"/>
          </p:nvPr>
        </p:nvSpPr>
        <p:spPr>
          <a:xfrm>
            <a:off x="609600" y="274638"/>
            <a:ext cx="10972800" cy="1143000"/>
          </a:xfrm>
        </p:spPr>
        <p:txBody>
          <a:bodyPr anchor="ctr">
            <a:normAutofit/>
          </a:bodyPr>
          <a:lstStyle/>
          <a:p>
            <a:r>
              <a:rPr lang="en-US" dirty="0"/>
              <a:t>Structure</a:t>
            </a:r>
          </a:p>
        </p:txBody>
      </p:sp>
      <p:pic>
        <p:nvPicPr>
          <p:cNvPr id="6" name="Segnaposto contenuto 5">
            <a:extLst>
              <a:ext uri="{FF2B5EF4-FFF2-40B4-BE49-F238E27FC236}">
                <a16:creationId xmlns:a16="http://schemas.microsoft.com/office/drawing/2014/main" id="{1FB39D8B-E52C-FE2A-D640-DE72767E3955}"/>
              </a:ext>
            </a:extLst>
          </p:cNvPr>
          <p:cNvPicPr>
            <a:picLocks noGrp="1" noChangeAspect="1"/>
          </p:cNvPicPr>
          <p:nvPr>
            <p:ph sz="half" idx="1"/>
          </p:nvPr>
        </p:nvPicPr>
        <p:blipFill>
          <a:blip r:embed="rId2"/>
          <a:stretch>
            <a:fillRect/>
          </a:stretch>
        </p:blipFill>
        <p:spPr>
          <a:xfrm>
            <a:off x="750010" y="1600200"/>
            <a:ext cx="4341980" cy="4525963"/>
          </a:xfrm>
          <a:noFill/>
        </p:spPr>
      </p:pic>
      <p:sp>
        <p:nvSpPr>
          <p:cNvPr id="11" name="Content Placeholder 3">
            <a:extLst>
              <a:ext uri="{FF2B5EF4-FFF2-40B4-BE49-F238E27FC236}">
                <a16:creationId xmlns:a16="http://schemas.microsoft.com/office/drawing/2014/main" id="{3C59B57D-3B31-8862-7C33-11F1F1F2E842}"/>
              </a:ext>
            </a:extLst>
          </p:cNvPr>
          <p:cNvSpPr>
            <a:spLocks noGrp="1"/>
          </p:cNvSpPr>
          <p:nvPr>
            <p:ph sz="half" idx="2"/>
          </p:nvPr>
        </p:nvSpPr>
        <p:spPr>
          <a:xfrm>
            <a:off x="5422900" y="1600200"/>
            <a:ext cx="6451600" cy="4983162"/>
          </a:xfrm>
        </p:spPr>
        <p:txBody>
          <a:bodyPr>
            <a:normAutofit fontScale="92500" lnSpcReduction="10000"/>
          </a:bodyPr>
          <a:lstStyle/>
          <a:p>
            <a:pPr marL="0" indent="0">
              <a:buNone/>
            </a:pPr>
            <a:r>
              <a:rPr lang="en-US" sz="2000" dirty="0"/>
              <a:t>Resources in android are saved and organized in the root folder named res which contains several sub folders:</a:t>
            </a:r>
          </a:p>
          <a:p>
            <a:r>
              <a:rPr lang="en-US" sz="2000" b="1" dirty="0">
                <a:solidFill>
                  <a:schemeClr val="accent6">
                    <a:lumMod val="75000"/>
                  </a:schemeClr>
                </a:solidFill>
              </a:rPr>
              <a:t>layout</a:t>
            </a:r>
            <a:r>
              <a:rPr lang="en-US" sz="2000" dirty="0"/>
              <a:t>: it will contain the graphical architecture of the user interface components. </a:t>
            </a:r>
          </a:p>
          <a:p>
            <a:r>
              <a:rPr lang="en-US" sz="2000" b="1" dirty="0">
                <a:solidFill>
                  <a:schemeClr val="accent6">
                    <a:lumMod val="75000"/>
                  </a:schemeClr>
                </a:solidFill>
              </a:rPr>
              <a:t>values</a:t>
            </a:r>
            <a:r>
              <a:rPr lang="en-US" sz="2000" dirty="0"/>
              <a:t>: will contain strings, colors, dimensions and other types of values that can be used in additional resources or in the Java code. It is important to note that these values will constitute the content of appropriate XML tags (&lt;string&gt;, &lt;dimension&gt;, etc.) grouped in files with the name usually indicative:  strings.xml, dimens.xml, colors.xml and so on. Such names are the result of pure convention, but the programmer can freely choose how to call them;</a:t>
            </a:r>
          </a:p>
          <a:p>
            <a:r>
              <a:rPr lang="en-US" sz="2000" b="1" dirty="0">
                <a:solidFill>
                  <a:schemeClr val="accent6">
                    <a:lumMod val="75000"/>
                  </a:schemeClr>
                </a:solidFill>
              </a:rPr>
              <a:t>drawable</a:t>
            </a:r>
            <a:r>
              <a:rPr lang="en-US" sz="2000" dirty="0"/>
              <a:t>: are images in the most common formats configured in XML;</a:t>
            </a:r>
          </a:p>
          <a:p>
            <a:r>
              <a:rPr lang="en-US" sz="2000" b="1" dirty="0">
                <a:solidFill>
                  <a:schemeClr val="accent6">
                    <a:lumMod val="75000"/>
                  </a:schemeClr>
                </a:solidFill>
              </a:rPr>
              <a:t>mipmap</a:t>
            </a:r>
            <a:r>
              <a:rPr lang="en-US" sz="2000" dirty="0"/>
              <a:t>: are images that constitute the icon of the application, the one with which it is launched from the operating system. </a:t>
            </a:r>
          </a:p>
          <a:p>
            <a:pPr marL="0" indent="0">
              <a:buNone/>
            </a:pPr>
            <a:endParaRPr lang="en-US" sz="2000" dirty="0"/>
          </a:p>
        </p:txBody>
      </p:sp>
    </p:spTree>
    <p:extLst>
      <p:ext uri="{BB962C8B-B14F-4D97-AF65-F5344CB8AC3E}">
        <p14:creationId xmlns:p14="http://schemas.microsoft.com/office/powerpoint/2010/main" val="456854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40E617-FBC2-8949-ED5A-76E12E33FC19}"/>
              </a:ext>
            </a:extLst>
          </p:cNvPr>
          <p:cNvSpPr>
            <a:spLocks noGrp="1"/>
          </p:cNvSpPr>
          <p:nvPr>
            <p:ph type="title"/>
          </p:nvPr>
        </p:nvSpPr>
        <p:spPr/>
        <p:txBody>
          <a:bodyPr/>
          <a:lstStyle/>
          <a:p>
            <a:r>
              <a:rPr lang="en-US" dirty="0"/>
              <a:t>Values: strings</a:t>
            </a:r>
          </a:p>
        </p:txBody>
      </p:sp>
      <p:sp>
        <p:nvSpPr>
          <p:cNvPr id="3" name="Segnaposto contenuto 2">
            <a:extLst>
              <a:ext uri="{FF2B5EF4-FFF2-40B4-BE49-F238E27FC236}">
                <a16:creationId xmlns:a16="http://schemas.microsoft.com/office/drawing/2014/main" id="{47162F73-B1E3-4CFC-A066-B2E51F1B7D50}"/>
              </a:ext>
            </a:extLst>
          </p:cNvPr>
          <p:cNvSpPr>
            <a:spLocks noGrp="1"/>
          </p:cNvSpPr>
          <p:nvPr>
            <p:ph sz="half" idx="1"/>
          </p:nvPr>
        </p:nvSpPr>
        <p:spPr>
          <a:xfrm>
            <a:off x="609599" y="1600201"/>
            <a:ext cx="10972799" cy="4525963"/>
          </a:xfrm>
        </p:spPr>
        <p:txBody>
          <a:bodyPr>
            <a:normAutofit/>
          </a:bodyPr>
          <a:lstStyle/>
          <a:p>
            <a:pPr marL="0" indent="0">
              <a:buNone/>
            </a:pPr>
            <a:r>
              <a:rPr lang="en-US" sz="2400" dirty="0"/>
              <a:t>As best practice the text contained in a View: Buttons, TextView, </a:t>
            </a:r>
            <a:r>
              <a:rPr lang="en-US" sz="2400" dirty="0" err="1"/>
              <a:t>EditText</a:t>
            </a:r>
            <a:r>
              <a:rPr lang="en-US" sz="2400" dirty="0"/>
              <a:t> should not be editable directly through the text attribute but defined in a single XML file and edit directly inside it.</a:t>
            </a:r>
          </a:p>
          <a:p>
            <a:pPr marL="0" indent="0">
              <a:buNone/>
            </a:pPr>
            <a:endParaRPr lang="en-US" dirty="0">
              <a:solidFill>
                <a:schemeClr val="accent6">
                  <a:lumMod val="75000"/>
                </a:schemeClr>
              </a:solidFill>
            </a:endParaRPr>
          </a:p>
        </p:txBody>
      </p:sp>
      <p:pic>
        <p:nvPicPr>
          <p:cNvPr id="9" name="Immagine 8">
            <a:extLst>
              <a:ext uri="{FF2B5EF4-FFF2-40B4-BE49-F238E27FC236}">
                <a16:creationId xmlns:a16="http://schemas.microsoft.com/office/drawing/2014/main" id="{B438B8C4-CD0D-7A2E-B4C4-48782D13AD89}"/>
              </a:ext>
            </a:extLst>
          </p:cNvPr>
          <p:cNvPicPr>
            <a:picLocks noChangeAspect="1"/>
          </p:cNvPicPr>
          <p:nvPr/>
        </p:nvPicPr>
        <p:blipFill>
          <a:blip r:embed="rId2"/>
          <a:stretch>
            <a:fillRect/>
          </a:stretch>
        </p:blipFill>
        <p:spPr>
          <a:xfrm>
            <a:off x="473172" y="2905099"/>
            <a:ext cx="5328021" cy="2144528"/>
          </a:xfrm>
          <a:prstGeom prst="rect">
            <a:avLst/>
          </a:prstGeom>
        </p:spPr>
      </p:pic>
      <p:sp>
        <p:nvSpPr>
          <p:cNvPr id="10" name="CasellaDiTesto 9">
            <a:extLst>
              <a:ext uri="{FF2B5EF4-FFF2-40B4-BE49-F238E27FC236}">
                <a16:creationId xmlns:a16="http://schemas.microsoft.com/office/drawing/2014/main" id="{4D87FD3E-C41D-AC5F-BEF2-D108A84C8D2B}"/>
              </a:ext>
            </a:extLst>
          </p:cNvPr>
          <p:cNvSpPr txBox="1"/>
          <p:nvPr/>
        </p:nvSpPr>
        <p:spPr>
          <a:xfrm>
            <a:off x="6095998" y="3479282"/>
            <a:ext cx="6505732" cy="1600438"/>
          </a:xfrm>
          <a:prstGeom prst="rect">
            <a:avLst/>
          </a:prstGeom>
          <a:noFill/>
        </p:spPr>
        <p:txBody>
          <a:bodyPr wrap="square" rtlCol="0">
            <a:spAutoFit/>
          </a:bodyPr>
          <a:lstStyle/>
          <a:p>
            <a:r>
              <a:rPr kumimoji="0" lang="en-US" altLang="en-US" sz="2000" b="1" i="0" u="none" strike="noStrike" cap="none" normalizeH="0" baseline="0" dirty="0">
                <a:ln w="3175">
                  <a:solidFill>
                    <a:sysClr val="windowText" lastClr="000000"/>
                  </a:solidFill>
                </a:ln>
                <a:solidFill>
                  <a:schemeClr val="accent6">
                    <a:lumMod val="75000"/>
                  </a:schemeClr>
                </a:solidFill>
                <a:effectLst/>
                <a:latin typeface="JetBrains Mono"/>
              </a:rPr>
              <a:t>&lt;resources&gt;</a:t>
            </a:r>
            <a:br>
              <a:rPr kumimoji="0" lang="en-US" altLang="en-US" sz="2000" b="1" i="0" u="none" strike="noStrike" cap="none" normalizeH="0" baseline="0" dirty="0">
                <a:ln w="3175">
                  <a:solidFill>
                    <a:sysClr val="windowText" lastClr="000000"/>
                  </a:solidFill>
                </a:ln>
                <a:solidFill>
                  <a:schemeClr val="accent6">
                    <a:lumMod val="75000"/>
                  </a:schemeClr>
                </a:solidFill>
                <a:effectLst/>
                <a:latin typeface="JetBrains Mono"/>
              </a:rPr>
            </a:br>
            <a:r>
              <a:rPr kumimoji="0" lang="en-US" altLang="en-US" sz="2000" b="1" i="0" u="none" strike="noStrike" cap="none" normalizeH="0" baseline="0" dirty="0">
                <a:ln w="3175">
                  <a:solidFill>
                    <a:sysClr val="windowText" lastClr="000000"/>
                  </a:solidFill>
                </a:ln>
                <a:solidFill>
                  <a:srgbClr val="E8BF6A"/>
                </a:solidFill>
                <a:effectLst/>
                <a:latin typeface="JetBrains Mono"/>
              </a:rPr>
              <a:t>    </a:t>
            </a:r>
            <a:r>
              <a:rPr kumimoji="0" lang="en-US" altLang="en-US" sz="2000" b="1" i="0" u="none" strike="noStrike" cap="none" normalizeH="0" baseline="0" dirty="0">
                <a:ln w="3175">
                  <a:solidFill>
                    <a:sysClr val="windowText" lastClr="000000"/>
                  </a:solidFill>
                </a:ln>
                <a:solidFill>
                  <a:schemeClr val="accent6">
                    <a:lumMod val="75000"/>
                  </a:schemeClr>
                </a:solidFill>
                <a:effectLst/>
                <a:latin typeface="JetBrains Mono"/>
              </a:rPr>
              <a:t>&lt;string </a:t>
            </a:r>
            <a:r>
              <a:rPr kumimoji="0" lang="en-US" altLang="en-US" sz="2000" b="1" i="0" u="none" strike="noStrike" cap="none" normalizeH="0" baseline="0" dirty="0">
                <a:ln w="3175">
                  <a:solidFill>
                    <a:sysClr val="windowText" lastClr="000000"/>
                  </a:solidFill>
                </a:ln>
                <a:solidFill>
                  <a:srgbClr val="00B050"/>
                </a:solidFill>
                <a:effectLst/>
                <a:latin typeface="JetBrains Mono"/>
              </a:rPr>
              <a:t>name</a:t>
            </a:r>
            <a:r>
              <a:rPr kumimoji="0" lang="en-US" altLang="en-US" sz="2000" b="1" i="0" u="none" strike="noStrike" cap="none" normalizeH="0" baseline="0" dirty="0">
                <a:ln w="3175">
                  <a:solidFill>
                    <a:sysClr val="windowText" lastClr="000000"/>
                  </a:solidFill>
                </a:ln>
                <a:solidFill>
                  <a:srgbClr val="6A8759"/>
                </a:solidFill>
                <a:effectLst/>
                <a:latin typeface="JetBrains Mono"/>
              </a:rPr>
              <a:t>="</a:t>
            </a:r>
            <a:r>
              <a:rPr kumimoji="0" lang="en-US" altLang="en-US" sz="2000" b="1" i="0" u="none" strike="noStrike" cap="none" normalizeH="0" baseline="0" dirty="0" err="1">
                <a:ln w="3175">
                  <a:solidFill>
                    <a:sysClr val="windowText" lastClr="000000"/>
                  </a:solidFill>
                </a:ln>
                <a:solidFill>
                  <a:srgbClr val="6A8759"/>
                </a:solidFill>
                <a:effectLst/>
                <a:latin typeface="JetBrains Mono"/>
              </a:rPr>
              <a:t>app_name</a:t>
            </a:r>
            <a:r>
              <a:rPr kumimoji="0" lang="en-US" altLang="en-US" sz="2000" b="1" i="0" u="none" strike="noStrike" cap="none" normalizeH="0" baseline="0" dirty="0">
                <a:ln w="3175">
                  <a:solidFill>
                    <a:sysClr val="windowText" lastClr="000000"/>
                  </a:solidFill>
                </a:ln>
                <a:solidFill>
                  <a:srgbClr val="6A8759"/>
                </a:solidFill>
                <a:effectLst/>
                <a:latin typeface="JetBrains Mono"/>
              </a:rPr>
              <a:t>"</a:t>
            </a:r>
            <a:r>
              <a:rPr kumimoji="0" lang="en-US" altLang="en-US" sz="2000" b="1" i="0" u="none" strike="noStrike" cap="none" normalizeH="0" baseline="0" dirty="0">
                <a:ln w="3175">
                  <a:solidFill>
                    <a:sysClr val="windowText" lastClr="000000"/>
                  </a:solidFill>
                </a:ln>
                <a:solidFill>
                  <a:schemeClr val="accent6">
                    <a:lumMod val="75000"/>
                  </a:schemeClr>
                </a:solidFill>
                <a:effectLst/>
                <a:latin typeface="JetBrains Mono"/>
              </a:rPr>
              <a:t>&gt;</a:t>
            </a:r>
            <a:r>
              <a:rPr kumimoji="0" lang="en-US" altLang="en-US" sz="2000" b="1" i="0" u="none" strike="noStrike" cap="none" normalizeH="0" baseline="0" dirty="0" err="1">
                <a:ln w="3175">
                  <a:solidFill>
                    <a:sysClr val="windowText" lastClr="000000"/>
                  </a:solidFill>
                </a:ln>
                <a:solidFill>
                  <a:srgbClr val="00B050"/>
                </a:solidFill>
                <a:effectLst/>
                <a:latin typeface="JetBrains Mono"/>
              </a:rPr>
              <a:t>MyApp</a:t>
            </a:r>
            <a:r>
              <a:rPr kumimoji="0" lang="en-US" altLang="en-US" sz="2000" b="1" i="0" u="none" strike="noStrike" cap="none" normalizeH="0" baseline="0" dirty="0">
                <a:ln w="3175">
                  <a:solidFill>
                    <a:sysClr val="windowText" lastClr="000000"/>
                  </a:solidFill>
                </a:ln>
                <a:solidFill>
                  <a:schemeClr val="accent6">
                    <a:lumMod val="75000"/>
                  </a:schemeClr>
                </a:solidFill>
                <a:effectLst/>
                <a:latin typeface="JetBrains Mono"/>
              </a:rPr>
              <a:t>&lt;/string&gt;</a:t>
            </a:r>
            <a:br>
              <a:rPr kumimoji="0" lang="en-US" altLang="en-US" sz="2000" b="1" i="0" u="none" strike="noStrike" cap="none" normalizeH="0" baseline="0" dirty="0">
                <a:ln w="3175">
                  <a:solidFill>
                    <a:sysClr val="windowText" lastClr="000000"/>
                  </a:solidFill>
                </a:ln>
                <a:solidFill>
                  <a:srgbClr val="E8BF6A"/>
                </a:solidFill>
                <a:effectLst/>
                <a:latin typeface="JetBrains Mono"/>
              </a:rPr>
            </a:br>
            <a:r>
              <a:rPr kumimoji="0" lang="en-US" altLang="en-US" sz="2000" b="1" i="0" u="none" strike="noStrike" cap="none" normalizeH="0" baseline="0" dirty="0">
                <a:ln w="3175">
                  <a:solidFill>
                    <a:sysClr val="windowText" lastClr="000000"/>
                  </a:solidFill>
                </a:ln>
                <a:solidFill>
                  <a:srgbClr val="E8BF6A"/>
                </a:solidFill>
                <a:effectLst/>
                <a:latin typeface="JetBrains Mono"/>
              </a:rPr>
              <a:t>   </a:t>
            </a:r>
            <a:r>
              <a:rPr kumimoji="0" lang="en-US" altLang="en-US" sz="2000" b="1" i="0" u="none" strike="noStrike" cap="none" normalizeH="0" baseline="0" dirty="0">
                <a:ln w="3175">
                  <a:solidFill>
                    <a:sysClr val="windowText" lastClr="000000"/>
                  </a:solidFill>
                </a:ln>
                <a:solidFill>
                  <a:schemeClr val="accent6">
                    <a:lumMod val="75000"/>
                  </a:schemeClr>
                </a:solidFill>
                <a:effectLst/>
                <a:latin typeface="JetBrains Mono"/>
              </a:rPr>
              <a:t> &lt;string </a:t>
            </a:r>
            <a:r>
              <a:rPr kumimoji="0" lang="en-US" altLang="en-US" sz="2000" b="1" i="0" u="none" strike="noStrike" cap="none" normalizeH="0" baseline="0" dirty="0">
                <a:ln w="3175">
                  <a:solidFill>
                    <a:sysClr val="windowText" lastClr="000000"/>
                  </a:solidFill>
                </a:ln>
                <a:solidFill>
                  <a:srgbClr val="00B050"/>
                </a:solidFill>
                <a:effectLst/>
                <a:latin typeface="JetBrains Mono"/>
              </a:rPr>
              <a:t>name</a:t>
            </a:r>
            <a:r>
              <a:rPr kumimoji="0" lang="en-US" altLang="en-US" sz="2000" b="1" i="0" u="none" strike="noStrike" cap="none" normalizeH="0" baseline="0" dirty="0">
                <a:ln w="3175">
                  <a:solidFill>
                    <a:sysClr val="windowText" lastClr="000000"/>
                  </a:solidFill>
                </a:ln>
                <a:solidFill>
                  <a:srgbClr val="6A8759"/>
                </a:solidFill>
                <a:effectLst/>
                <a:latin typeface="JetBrains Mono"/>
              </a:rPr>
              <a:t>="</a:t>
            </a:r>
            <a:r>
              <a:rPr kumimoji="0" lang="en-US" altLang="en-US" sz="2000" b="1" i="0" u="none" strike="noStrike" cap="none" normalizeH="0" baseline="0" dirty="0" err="1">
                <a:ln w="3175">
                  <a:solidFill>
                    <a:sysClr val="windowText" lastClr="000000"/>
                  </a:solidFill>
                </a:ln>
                <a:solidFill>
                  <a:srgbClr val="6A8759"/>
                </a:solidFill>
                <a:effectLst/>
                <a:latin typeface="JetBrains Mono"/>
              </a:rPr>
              <a:t>hello_world</a:t>
            </a:r>
            <a:r>
              <a:rPr kumimoji="0" lang="en-US" altLang="en-US" sz="2000" b="1" i="0" u="none" strike="noStrike" cap="none" normalizeH="0" baseline="0" dirty="0">
                <a:ln w="3175">
                  <a:solidFill>
                    <a:sysClr val="windowText" lastClr="000000"/>
                  </a:solidFill>
                </a:ln>
                <a:solidFill>
                  <a:srgbClr val="6A8759"/>
                </a:solidFill>
                <a:effectLst/>
                <a:latin typeface="JetBrains Mono"/>
              </a:rPr>
              <a:t>"</a:t>
            </a:r>
            <a:r>
              <a:rPr kumimoji="0" lang="en-US" altLang="en-US" sz="2000" b="1" i="0" u="none" strike="noStrike" cap="none" normalizeH="0" baseline="0" dirty="0">
                <a:ln w="3175">
                  <a:solidFill>
                    <a:sysClr val="windowText" lastClr="000000"/>
                  </a:solidFill>
                </a:ln>
                <a:solidFill>
                  <a:schemeClr val="accent6">
                    <a:lumMod val="75000"/>
                  </a:schemeClr>
                </a:solidFill>
                <a:effectLst/>
                <a:latin typeface="JetBrains Mono"/>
              </a:rPr>
              <a:t>&gt;</a:t>
            </a:r>
            <a:r>
              <a:rPr kumimoji="0" lang="en-US" altLang="en-US" sz="2000" b="1" i="0" u="none" strike="noStrike" cap="none" normalizeH="0" baseline="0" dirty="0">
                <a:ln w="3175">
                  <a:solidFill>
                    <a:sysClr val="windowText" lastClr="000000"/>
                  </a:solidFill>
                </a:ln>
                <a:solidFill>
                  <a:srgbClr val="00B050"/>
                </a:solidFill>
                <a:effectLst/>
                <a:latin typeface="JetBrains Mono"/>
              </a:rPr>
              <a:t>Hello World!</a:t>
            </a:r>
            <a:r>
              <a:rPr kumimoji="0" lang="en-US" altLang="en-US" sz="2000" b="1" i="0" u="none" strike="noStrike" cap="none" normalizeH="0" baseline="0" dirty="0">
                <a:ln w="3175">
                  <a:solidFill>
                    <a:sysClr val="windowText" lastClr="000000"/>
                  </a:solidFill>
                </a:ln>
                <a:solidFill>
                  <a:schemeClr val="accent6">
                    <a:lumMod val="75000"/>
                  </a:schemeClr>
                </a:solidFill>
                <a:effectLst/>
                <a:latin typeface="JetBrains Mono"/>
              </a:rPr>
              <a:t>&lt;/string&gt;</a:t>
            </a:r>
            <a:br>
              <a:rPr kumimoji="0" lang="en-US" altLang="en-US" sz="2000" b="1" i="0" u="none" strike="noStrike" cap="none" normalizeH="0" baseline="0" dirty="0">
                <a:ln w="3175">
                  <a:solidFill>
                    <a:sysClr val="windowText" lastClr="000000"/>
                  </a:solidFill>
                </a:ln>
                <a:solidFill>
                  <a:srgbClr val="E8BF6A"/>
                </a:solidFill>
                <a:effectLst/>
                <a:latin typeface="JetBrains Mono"/>
              </a:rPr>
            </a:br>
            <a:r>
              <a:rPr kumimoji="0" lang="en-US" altLang="en-US" sz="2000" b="1" i="0" u="none" strike="noStrike" cap="none" normalizeH="0" baseline="0" dirty="0">
                <a:ln w="3175">
                  <a:solidFill>
                    <a:sysClr val="windowText" lastClr="000000"/>
                  </a:solidFill>
                </a:ln>
                <a:solidFill>
                  <a:schemeClr val="accent6">
                    <a:lumMod val="75000"/>
                  </a:schemeClr>
                </a:solidFill>
                <a:effectLst/>
                <a:latin typeface="JetBrains Mono"/>
              </a:rPr>
              <a:t>&lt;/resources&gt;</a:t>
            </a:r>
            <a:endParaRPr kumimoji="0" lang="en-US" altLang="en-US" sz="4400" b="1" i="0" u="none" strike="noStrike" cap="none" normalizeH="0" baseline="0" dirty="0">
              <a:ln w="3175">
                <a:solidFill>
                  <a:sysClr val="windowText" lastClr="000000"/>
                </a:solidFill>
              </a:ln>
              <a:solidFill>
                <a:schemeClr val="accent6">
                  <a:lumMod val="75000"/>
                </a:schemeClr>
              </a:solidFill>
              <a:effectLst/>
              <a:latin typeface="Arial" panose="020B0604020202020204" pitchFamily="34" charset="0"/>
            </a:endParaRPr>
          </a:p>
          <a:p>
            <a:endParaRPr lang="en-US" dirty="0">
              <a:ln w="3175">
                <a:solidFill>
                  <a:sysClr val="windowText" lastClr="000000"/>
                </a:solidFill>
              </a:ln>
            </a:endParaRPr>
          </a:p>
        </p:txBody>
      </p:sp>
      <p:cxnSp>
        <p:nvCxnSpPr>
          <p:cNvPr id="13" name="Connettore a gomito 12">
            <a:extLst>
              <a:ext uri="{FF2B5EF4-FFF2-40B4-BE49-F238E27FC236}">
                <a16:creationId xmlns:a16="http://schemas.microsoft.com/office/drawing/2014/main" id="{B48A21CC-416D-89AD-4AEA-4AC36BE4EA12}"/>
              </a:ext>
            </a:extLst>
          </p:cNvPr>
          <p:cNvCxnSpPr>
            <a:cxnSpLocks/>
          </p:cNvCxnSpPr>
          <p:nvPr/>
        </p:nvCxnSpPr>
        <p:spPr>
          <a:xfrm rot="5400000" flipH="1" flipV="1">
            <a:off x="5093956" y="1812810"/>
            <a:ext cx="261950" cy="6211683"/>
          </a:xfrm>
          <a:prstGeom prst="bentConnector3">
            <a:avLst>
              <a:gd name="adj1" fmla="val -87269"/>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12215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3A890D-E3D1-1B77-174E-14200F1609D8}"/>
              </a:ext>
            </a:extLst>
          </p:cNvPr>
          <p:cNvSpPr>
            <a:spLocks noGrp="1"/>
          </p:cNvSpPr>
          <p:nvPr>
            <p:ph type="title"/>
          </p:nvPr>
        </p:nvSpPr>
        <p:spPr/>
        <p:txBody>
          <a:bodyPr/>
          <a:lstStyle/>
          <a:p>
            <a:r>
              <a:rPr lang="en-US" dirty="0"/>
              <a:t>Values: strings</a:t>
            </a:r>
          </a:p>
        </p:txBody>
      </p:sp>
      <p:sp>
        <p:nvSpPr>
          <p:cNvPr id="3" name="Segnaposto contenuto 2">
            <a:extLst>
              <a:ext uri="{FF2B5EF4-FFF2-40B4-BE49-F238E27FC236}">
                <a16:creationId xmlns:a16="http://schemas.microsoft.com/office/drawing/2014/main" id="{C13BBEF0-444B-9600-A34A-C35DB1612F7E}"/>
              </a:ext>
            </a:extLst>
          </p:cNvPr>
          <p:cNvSpPr>
            <a:spLocks noGrp="1"/>
          </p:cNvSpPr>
          <p:nvPr>
            <p:ph sz="half" idx="1"/>
          </p:nvPr>
        </p:nvSpPr>
        <p:spPr>
          <a:xfrm>
            <a:off x="359764" y="1782763"/>
            <a:ext cx="5277465" cy="4525963"/>
          </a:xfrm>
        </p:spPr>
        <p:txBody>
          <a:bodyPr>
            <a:noAutofit/>
          </a:bodyPr>
          <a:lstStyle/>
          <a:p>
            <a:pPr marL="0" indent="0">
              <a:buNone/>
            </a:pPr>
            <a:r>
              <a:rPr lang="en-US" sz="2400" b="1" dirty="0">
                <a:ln w="3175">
                  <a:solidFill>
                    <a:sysClr val="windowText" lastClr="000000"/>
                  </a:solidFill>
                </a:ln>
                <a:solidFill>
                  <a:srgbClr val="FF0000"/>
                </a:solidFill>
              </a:rPr>
              <a:t>avoid:</a:t>
            </a:r>
          </a:p>
          <a:p>
            <a:pPr marL="0" indent="0">
              <a:buNone/>
            </a:pPr>
            <a:r>
              <a:rPr lang="en-US" sz="2400" b="1" i="1" dirty="0">
                <a:ln w="3175">
                  <a:solidFill>
                    <a:sysClr val="windowText" lastClr="000000"/>
                  </a:solidFill>
                </a:ln>
                <a:solidFill>
                  <a:srgbClr val="FF0000"/>
                </a:solidFill>
              </a:rPr>
              <a:t>(activity_main.xml)</a:t>
            </a:r>
            <a:endParaRPr lang="en-US" sz="2400" b="1" i="1" dirty="0">
              <a:ln w="3175">
                <a:solidFill>
                  <a:sysClr val="windowText" lastClr="000000"/>
                </a:solidFill>
              </a:ln>
            </a:endParaRPr>
          </a:p>
          <a:p>
            <a:pPr marL="0" indent="0">
              <a:buNone/>
            </a:pPr>
            <a:r>
              <a:rPr kumimoji="0" lang="en-US" altLang="en-US" sz="2200" b="1" i="0" u="none" strike="noStrike" cap="none" normalizeH="0" baseline="0" dirty="0">
                <a:ln w="3175">
                  <a:solidFill>
                    <a:sysClr val="windowText" lastClr="000000"/>
                  </a:solidFill>
                </a:ln>
                <a:solidFill>
                  <a:srgbClr val="E8BF6A"/>
                </a:solidFill>
                <a:effectLst/>
                <a:latin typeface="JetBrains Mono"/>
              </a:rPr>
              <a:t>&lt;Button</a:t>
            </a:r>
            <a:endParaRPr lang="en-US" sz="2200" b="1" i="1" dirty="0">
              <a:ln w="3175">
                <a:solidFill>
                  <a:sysClr val="windowText" lastClr="000000"/>
                </a:solidFill>
              </a:ln>
            </a:endParaRPr>
          </a:p>
          <a:p>
            <a:pPr marL="0" indent="0">
              <a:buNone/>
            </a:pPr>
            <a:r>
              <a:rPr kumimoji="0" lang="en-US" altLang="en-US" sz="22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200" b="1" i="0" u="none" strike="noStrike" cap="none" normalizeH="0" baseline="0" dirty="0" err="1">
                <a:ln w="3175">
                  <a:solidFill>
                    <a:sysClr val="windowText" lastClr="000000"/>
                  </a:solidFill>
                </a:ln>
                <a:solidFill>
                  <a:srgbClr val="BABABA"/>
                </a:solidFill>
                <a:effectLst/>
                <a:latin typeface="JetBrains Mono"/>
              </a:rPr>
              <a:t>:id</a:t>
            </a:r>
            <a:r>
              <a:rPr kumimoji="0" lang="en-US" altLang="en-US" sz="2200" b="1" i="0" u="none" strike="noStrike" cap="none" normalizeH="0" baseline="0" dirty="0">
                <a:ln w="3175">
                  <a:solidFill>
                    <a:sysClr val="windowText" lastClr="000000"/>
                  </a:solidFill>
                </a:ln>
                <a:solidFill>
                  <a:srgbClr val="6A8759"/>
                </a:solidFill>
                <a:effectLst/>
                <a:latin typeface="JetBrains Mono"/>
              </a:rPr>
              <a:t>="@+id/button"</a:t>
            </a:r>
            <a:br>
              <a:rPr kumimoji="0" lang="en-US" altLang="en-US" sz="2200" b="1" i="0" u="none" strike="noStrike" cap="none" normalizeH="0" baseline="0" dirty="0">
                <a:ln w="3175">
                  <a:solidFill>
                    <a:sysClr val="windowText" lastClr="000000"/>
                  </a:solidFill>
                </a:ln>
                <a:solidFill>
                  <a:srgbClr val="6A8759"/>
                </a:solidFill>
                <a:effectLst/>
                <a:latin typeface="JetBrains Mono"/>
              </a:rPr>
            </a:br>
            <a:r>
              <a:rPr kumimoji="0" lang="en-US" altLang="en-US" sz="22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200" b="1" i="0" u="none" strike="noStrike" cap="none" normalizeH="0" baseline="0" dirty="0" err="1">
                <a:ln w="3175">
                  <a:solidFill>
                    <a:sysClr val="windowText" lastClr="000000"/>
                  </a:solidFill>
                </a:ln>
                <a:solidFill>
                  <a:srgbClr val="BABABA"/>
                </a:solidFill>
                <a:effectLst/>
                <a:latin typeface="JetBrains Mono"/>
              </a:rPr>
              <a:t>:layout_width</a:t>
            </a:r>
            <a:r>
              <a:rPr kumimoji="0" lang="en-US" altLang="en-US" sz="2200" b="1" i="0" u="none" strike="noStrike" cap="none" normalizeH="0" baseline="0" dirty="0">
                <a:ln w="3175">
                  <a:solidFill>
                    <a:sysClr val="windowText" lastClr="000000"/>
                  </a:solidFill>
                </a:ln>
                <a:solidFill>
                  <a:srgbClr val="6A8759"/>
                </a:solidFill>
                <a:effectLst/>
                <a:latin typeface="JetBrains Mono"/>
              </a:rPr>
              <a:t>="</a:t>
            </a:r>
            <a:r>
              <a:rPr kumimoji="0" lang="en-US" altLang="en-US" sz="2200" b="1" i="0" u="none" strike="noStrike" cap="none" normalizeH="0" baseline="0" dirty="0" err="1">
                <a:ln w="3175">
                  <a:solidFill>
                    <a:sysClr val="windowText" lastClr="000000"/>
                  </a:solidFill>
                </a:ln>
                <a:solidFill>
                  <a:srgbClr val="6A8759"/>
                </a:solidFill>
                <a:effectLst/>
                <a:latin typeface="JetBrains Mono"/>
              </a:rPr>
              <a:t>wrap_content</a:t>
            </a:r>
            <a:r>
              <a:rPr kumimoji="0" lang="en-US" altLang="en-US" sz="2200" b="1" i="0" u="none" strike="noStrike" cap="none" normalizeH="0" baseline="0" dirty="0">
                <a:ln w="3175">
                  <a:solidFill>
                    <a:sysClr val="windowText" lastClr="000000"/>
                  </a:solidFill>
                </a:ln>
                <a:solidFill>
                  <a:srgbClr val="6A8759"/>
                </a:solidFill>
                <a:effectLst/>
                <a:latin typeface="JetBrains Mono"/>
              </a:rPr>
              <a:t>"</a:t>
            </a:r>
            <a:br>
              <a:rPr kumimoji="0" lang="en-US" altLang="en-US" sz="2200" b="1" i="0" u="none" strike="noStrike" cap="none" normalizeH="0" baseline="0" dirty="0">
                <a:ln w="3175">
                  <a:solidFill>
                    <a:sysClr val="windowText" lastClr="000000"/>
                  </a:solidFill>
                </a:ln>
                <a:solidFill>
                  <a:srgbClr val="6A8759"/>
                </a:solidFill>
                <a:effectLst/>
                <a:latin typeface="JetBrains Mono"/>
              </a:rPr>
            </a:br>
            <a:r>
              <a:rPr kumimoji="0" lang="en-US" altLang="en-US" sz="22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200" b="1" i="0" u="none" strike="noStrike" cap="none" normalizeH="0" baseline="0" dirty="0" err="1">
                <a:ln w="3175">
                  <a:solidFill>
                    <a:sysClr val="windowText" lastClr="000000"/>
                  </a:solidFill>
                </a:ln>
                <a:solidFill>
                  <a:srgbClr val="BABABA"/>
                </a:solidFill>
                <a:effectLst/>
                <a:latin typeface="JetBrains Mono"/>
              </a:rPr>
              <a:t>:layout_height</a:t>
            </a:r>
            <a:r>
              <a:rPr kumimoji="0" lang="en-US" altLang="en-US" sz="2200" b="1" i="0" u="none" strike="noStrike" cap="none" normalizeH="0" baseline="0" dirty="0">
                <a:ln w="3175">
                  <a:solidFill>
                    <a:sysClr val="windowText" lastClr="000000"/>
                  </a:solidFill>
                </a:ln>
                <a:solidFill>
                  <a:srgbClr val="6A8759"/>
                </a:solidFill>
                <a:effectLst/>
                <a:latin typeface="JetBrains Mono"/>
              </a:rPr>
              <a:t>="72dp"</a:t>
            </a:r>
            <a:br>
              <a:rPr kumimoji="0" lang="en-US" altLang="en-US" sz="2200" b="1" i="0" u="none" strike="noStrike" cap="none" normalizeH="0" baseline="0" dirty="0">
                <a:ln w="3175">
                  <a:solidFill>
                    <a:sysClr val="windowText" lastClr="000000"/>
                  </a:solidFill>
                </a:ln>
                <a:solidFill>
                  <a:srgbClr val="6A8759"/>
                </a:solidFill>
                <a:effectLst/>
                <a:latin typeface="JetBrains Mono"/>
              </a:rPr>
            </a:br>
            <a:r>
              <a:rPr kumimoji="0" lang="en-US" altLang="en-US" sz="22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200" b="1" i="0" u="none" strike="noStrike" cap="none" normalizeH="0" baseline="0" dirty="0" err="1">
                <a:ln w="3175">
                  <a:solidFill>
                    <a:sysClr val="windowText" lastClr="000000"/>
                  </a:solidFill>
                </a:ln>
                <a:solidFill>
                  <a:srgbClr val="BABABA"/>
                </a:solidFill>
                <a:effectLst/>
                <a:latin typeface="JetBrains Mono"/>
              </a:rPr>
              <a:t>:layout_gravity</a:t>
            </a:r>
            <a:r>
              <a:rPr kumimoji="0" lang="en-US" altLang="en-US" sz="2200" b="1" i="0" u="none" strike="noStrike" cap="none" normalizeH="0" baseline="0" dirty="0">
                <a:ln w="3175">
                  <a:solidFill>
                    <a:sysClr val="windowText" lastClr="000000"/>
                  </a:solidFill>
                </a:ln>
                <a:solidFill>
                  <a:srgbClr val="6A8759"/>
                </a:solidFill>
                <a:effectLst/>
                <a:latin typeface="JetBrains Mono"/>
              </a:rPr>
              <a:t>="</a:t>
            </a:r>
            <a:r>
              <a:rPr kumimoji="0" lang="en-US" altLang="en-US" sz="2200" b="1" i="0" u="none" strike="noStrike" cap="none" normalizeH="0" baseline="0" dirty="0" err="1">
                <a:ln w="3175">
                  <a:solidFill>
                    <a:sysClr val="windowText" lastClr="000000"/>
                  </a:solidFill>
                </a:ln>
                <a:solidFill>
                  <a:srgbClr val="6A8759"/>
                </a:solidFill>
                <a:effectLst/>
                <a:latin typeface="JetBrains Mono"/>
              </a:rPr>
              <a:t>center_horizontal</a:t>
            </a:r>
            <a:r>
              <a:rPr kumimoji="0" lang="en-US" altLang="en-US" sz="2200" b="1" i="0" u="none" strike="noStrike" cap="none" normalizeH="0" baseline="0" dirty="0">
                <a:ln w="3175">
                  <a:solidFill>
                    <a:sysClr val="windowText" lastClr="000000"/>
                  </a:solidFill>
                </a:ln>
                <a:solidFill>
                  <a:srgbClr val="6A8759"/>
                </a:solidFill>
                <a:effectLst/>
                <a:latin typeface="JetBrains Mono"/>
              </a:rPr>
              <a:t>“</a:t>
            </a:r>
          </a:p>
          <a:p>
            <a:pPr marL="0" indent="0">
              <a:buNone/>
            </a:pPr>
            <a:r>
              <a:rPr kumimoji="0" lang="en-US" altLang="en-US" sz="22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200" b="1" i="0" u="none" strike="noStrike" cap="none" normalizeH="0" baseline="0" dirty="0" err="1">
                <a:ln w="3175">
                  <a:solidFill>
                    <a:sysClr val="windowText" lastClr="000000"/>
                  </a:solidFill>
                </a:ln>
                <a:solidFill>
                  <a:srgbClr val="BABABA"/>
                </a:solidFill>
                <a:effectLst/>
                <a:latin typeface="JetBrains Mono"/>
              </a:rPr>
              <a:t>:text</a:t>
            </a:r>
            <a:r>
              <a:rPr kumimoji="0" lang="en-US" altLang="en-US" sz="2200" b="1" i="0" u="none" strike="noStrike" cap="none" normalizeH="0" baseline="0" dirty="0">
                <a:ln w="3175">
                  <a:solidFill>
                    <a:sysClr val="windowText" lastClr="000000"/>
                  </a:solidFill>
                </a:ln>
                <a:solidFill>
                  <a:srgbClr val="6A8759"/>
                </a:solidFill>
                <a:effectLst/>
                <a:latin typeface="JetBrains Mono"/>
              </a:rPr>
              <a:t>=“click"</a:t>
            </a:r>
            <a:r>
              <a:rPr kumimoji="0" lang="en-US" altLang="en-US" sz="2200" b="1" i="0" u="none" strike="noStrike" cap="none" normalizeH="0" baseline="0" dirty="0">
                <a:ln w="3175">
                  <a:solidFill>
                    <a:sysClr val="windowText" lastClr="000000"/>
                  </a:solidFill>
                </a:ln>
                <a:solidFill>
                  <a:srgbClr val="E8BF6A"/>
                </a:solidFill>
                <a:effectLst/>
                <a:latin typeface="JetBrains Mono"/>
              </a:rPr>
              <a:t>/&gt;</a:t>
            </a:r>
            <a:endParaRPr kumimoji="0" lang="en-US" altLang="en-US" sz="2200" b="1" i="0" u="none" strike="noStrike" cap="none" normalizeH="0" baseline="0" dirty="0">
              <a:ln w="3175">
                <a:solidFill>
                  <a:sysClr val="windowText" lastClr="000000"/>
                </a:solidFill>
              </a:ln>
              <a:solidFill>
                <a:schemeClr val="tx1"/>
              </a:solidFill>
              <a:effectLst/>
              <a:latin typeface="Arial" panose="020B0604020202020204" pitchFamily="34" charset="0"/>
            </a:endParaRPr>
          </a:p>
          <a:p>
            <a:pPr marL="0" indent="0">
              <a:buNone/>
            </a:pPr>
            <a:endParaRPr lang="en-US" sz="2400" b="1" dirty="0">
              <a:ln w="3175">
                <a:solidFill>
                  <a:sysClr val="windowText" lastClr="000000"/>
                </a:solidFill>
              </a:ln>
            </a:endParaRPr>
          </a:p>
          <a:p>
            <a:pPr marL="0" indent="0">
              <a:buNone/>
            </a:pPr>
            <a:endParaRPr lang="en-US" sz="2400" b="1" dirty="0">
              <a:ln w="3175">
                <a:solidFill>
                  <a:sysClr val="windowText" lastClr="000000"/>
                </a:solidFill>
              </a:ln>
            </a:endParaRPr>
          </a:p>
        </p:txBody>
      </p:sp>
      <p:sp>
        <p:nvSpPr>
          <p:cNvPr id="4" name="Segnaposto contenuto 3">
            <a:extLst>
              <a:ext uri="{FF2B5EF4-FFF2-40B4-BE49-F238E27FC236}">
                <a16:creationId xmlns:a16="http://schemas.microsoft.com/office/drawing/2014/main" id="{041E6F1C-1843-DC9C-CF55-CEC512941F1D}"/>
              </a:ext>
            </a:extLst>
          </p:cNvPr>
          <p:cNvSpPr>
            <a:spLocks noGrp="1"/>
          </p:cNvSpPr>
          <p:nvPr>
            <p:ph sz="half" idx="2"/>
          </p:nvPr>
        </p:nvSpPr>
        <p:spPr>
          <a:xfrm>
            <a:off x="6284536" y="1782762"/>
            <a:ext cx="5994400" cy="4525963"/>
          </a:xfrm>
        </p:spPr>
        <p:txBody>
          <a:bodyPr>
            <a:normAutofit fontScale="77500" lnSpcReduction="20000"/>
          </a:bodyPr>
          <a:lstStyle/>
          <a:p>
            <a:pPr marL="0" indent="0">
              <a:buNone/>
            </a:pPr>
            <a:r>
              <a:rPr lang="en-US" sz="2900" b="1" dirty="0">
                <a:ln w="3175">
                  <a:solidFill>
                    <a:sysClr val="windowText" lastClr="000000"/>
                  </a:solidFill>
                </a:ln>
                <a:solidFill>
                  <a:srgbClr val="92D050"/>
                </a:solidFill>
              </a:rPr>
              <a:t>To do:</a:t>
            </a:r>
          </a:p>
          <a:p>
            <a:pPr marL="0" indent="0">
              <a:buNone/>
            </a:pPr>
            <a:r>
              <a:rPr lang="en-US" sz="2900" b="1" i="1" dirty="0">
                <a:ln w="3175">
                  <a:solidFill>
                    <a:sysClr val="windowText" lastClr="000000"/>
                  </a:solidFill>
                </a:ln>
                <a:solidFill>
                  <a:srgbClr val="92D050"/>
                </a:solidFill>
              </a:rPr>
              <a:t>(Strings.xml)</a:t>
            </a:r>
          </a:p>
          <a:p>
            <a:pPr marL="0" indent="0">
              <a:buNone/>
            </a:pPr>
            <a:r>
              <a:rPr kumimoji="0" lang="en-US" altLang="en-US" sz="2900" b="1" i="1" u="none" strike="noStrike" cap="none" normalizeH="0" baseline="0" dirty="0">
                <a:ln w="3175">
                  <a:solidFill>
                    <a:sysClr val="windowText" lastClr="000000"/>
                  </a:solidFill>
                </a:ln>
                <a:solidFill>
                  <a:srgbClr val="7D8976"/>
                </a:solidFill>
                <a:effectLst/>
                <a:latin typeface="JetBrains Mono"/>
              </a:rPr>
              <a:t>&lt;resources&gt;</a:t>
            </a:r>
            <a:br>
              <a:rPr kumimoji="0" lang="en-US" altLang="en-US" sz="2900" b="1" i="1" u="none" strike="noStrike" cap="none" normalizeH="0" baseline="0" dirty="0">
                <a:ln w="3175">
                  <a:solidFill>
                    <a:sysClr val="windowText" lastClr="000000"/>
                  </a:solidFill>
                </a:ln>
                <a:solidFill>
                  <a:srgbClr val="7D8976"/>
                </a:solidFill>
                <a:effectLst/>
                <a:latin typeface="JetBrains Mono"/>
              </a:rPr>
            </a:br>
            <a:r>
              <a:rPr kumimoji="0" lang="en-US" altLang="en-US" sz="2900" b="1" i="1" u="none" strike="noStrike" cap="none" normalizeH="0" baseline="0" dirty="0">
                <a:ln w="3175">
                  <a:solidFill>
                    <a:sysClr val="windowText" lastClr="000000"/>
                  </a:solidFill>
                </a:ln>
                <a:solidFill>
                  <a:srgbClr val="7D8976"/>
                </a:solidFill>
                <a:effectLst/>
                <a:latin typeface="JetBrains Mono"/>
              </a:rPr>
              <a:t>&lt;string name="</a:t>
            </a:r>
            <a:r>
              <a:rPr kumimoji="0" lang="en-US" altLang="en-US" sz="2900" b="1" i="1" u="none" strike="noStrike" cap="none" normalizeH="0" baseline="0" dirty="0" err="1">
                <a:ln w="3175">
                  <a:solidFill>
                    <a:sysClr val="windowText" lastClr="000000"/>
                  </a:solidFill>
                </a:ln>
                <a:solidFill>
                  <a:srgbClr val="7D8976"/>
                </a:solidFill>
                <a:effectLst/>
                <a:latin typeface="JetBrains Mono"/>
              </a:rPr>
              <a:t>button_string</a:t>
            </a:r>
            <a:r>
              <a:rPr kumimoji="0" lang="en-US" altLang="en-US" sz="2900" b="1" i="1" u="none" strike="noStrike" cap="none" normalizeH="0" baseline="0" dirty="0">
                <a:ln w="3175">
                  <a:solidFill>
                    <a:sysClr val="windowText" lastClr="000000"/>
                  </a:solidFill>
                </a:ln>
                <a:solidFill>
                  <a:srgbClr val="7D8976"/>
                </a:solidFill>
                <a:effectLst/>
                <a:latin typeface="JetBrains Mono"/>
              </a:rPr>
              <a:t>"&gt;click&lt;/string&gt;</a:t>
            </a:r>
            <a:br>
              <a:rPr kumimoji="0" lang="en-US" altLang="en-US" sz="2900" b="1" i="1" u="none" strike="noStrike" cap="none" normalizeH="0" baseline="0" dirty="0">
                <a:ln w="3175">
                  <a:solidFill>
                    <a:sysClr val="windowText" lastClr="000000"/>
                  </a:solidFill>
                </a:ln>
                <a:solidFill>
                  <a:srgbClr val="7D8976"/>
                </a:solidFill>
                <a:effectLst/>
                <a:latin typeface="JetBrains Mono"/>
              </a:rPr>
            </a:br>
            <a:r>
              <a:rPr kumimoji="0" lang="en-US" altLang="en-US" sz="2900" b="1" i="1" u="none" strike="noStrike" cap="none" normalizeH="0" baseline="0" dirty="0">
                <a:ln w="3175">
                  <a:solidFill>
                    <a:sysClr val="windowText" lastClr="000000"/>
                  </a:solidFill>
                </a:ln>
                <a:solidFill>
                  <a:srgbClr val="7D8976"/>
                </a:solidFill>
                <a:effectLst/>
                <a:latin typeface="JetBrains Mono"/>
              </a:rPr>
              <a:t>&lt;/resources&gt;</a:t>
            </a:r>
          </a:p>
          <a:p>
            <a:pPr marL="0" indent="0">
              <a:buNone/>
            </a:pPr>
            <a:endParaRPr kumimoji="0" lang="en-US" altLang="en-US" sz="2900" b="1" i="1" u="none" strike="noStrike" cap="none" normalizeH="0" baseline="0" dirty="0">
              <a:ln w="3175">
                <a:solidFill>
                  <a:sysClr val="windowText" lastClr="000000"/>
                </a:solidFill>
              </a:ln>
              <a:solidFill>
                <a:srgbClr val="92D050"/>
              </a:solidFill>
              <a:effectLst/>
              <a:latin typeface="JetBrains Mono"/>
            </a:endParaRPr>
          </a:p>
          <a:p>
            <a:pPr marL="0" indent="0">
              <a:buNone/>
            </a:pPr>
            <a:r>
              <a:rPr lang="en-US" sz="2900" b="1" i="1" dirty="0">
                <a:ln w="3175">
                  <a:solidFill>
                    <a:sysClr val="windowText" lastClr="000000"/>
                  </a:solidFill>
                </a:ln>
                <a:solidFill>
                  <a:srgbClr val="92D050"/>
                </a:solidFill>
              </a:rPr>
              <a:t>(activity_main.xml)</a:t>
            </a:r>
          </a:p>
          <a:p>
            <a:pPr marL="0" indent="0">
              <a:buNone/>
            </a:pPr>
            <a:r>
              <a:rPr kumimoji="0" lang="en-US" altLang="en-US" sz="2900" b="1" i="0" u="none" strike="noStrike" cap="none" normalizeH="0" baseline="0" dirty="0">
                <a:ln w="3175">
                  <a:solidFill>
                    <a:sysClr val="windowText" lastClr="000000"/>
                  </a:solidFill>
                </a:ln>
                <a:solidFill>
                  <a:srgbClr val="E8BF6A"/>
                </a:solidFill>
                <a:effectLst/>
                <a:latin typeface="JetBrains Mono"/>
              </a:rPr>
              <a:t>&lt;Button</a:t>
            </a:r>
            <a:endParaRPr lang="en-US" sz="2900" b="1" i="1" dirty="0">
              <a:ln w="3175">
                <a:solidFill>
                  <a:sysClr val="windowText" lastClr="000000"/>
                </a:solidFill>
              </a:ln>
            </a:endParaRPr>
          </a:p>
          <a:p>
            <a:pPr marL="0" indent="0">
              <a:buNone/>
            </a:pPr>
            <a:r>
              <a:rPr kumimoji="0" lang="en-US" altLang="en-US" sz="29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900" b="1" i="0" u="none" strike="noStrike" cap="none" normalizeH="0" baseline="0" dirty="0" err="1">
                <a:ln w="3175">
                  <a:solidFill>
                    <a:sysClr val="windowText" lastClr="000000"/>
                  </a:solidFill>
                </a:ln>
                <a:solidFill>
                  <a:srgbClr val="BABABA"/>
                </a:solidFill>
                <a:effectLst/>
                <a:latin typeface="JetBrains Mono"/>
              </a:rPr>
              <a:t>:id</a:t>
            </a:r>
            <a:r>
              <a:rPr kumimoji="0" lang="en-US" altLang="en-US" sz="2900" b="1" i="0" u="none" strike="noStrike" cap="none" normalizeH="0" baseline="0" dirty="0">
                <a:ln w="3175">
                  <a:solidFill>
                    <a:sysClr val="windowText" lastClr="000000"/>
                  </a:solidFill>
                </a:ln>
                <a:solidFill>
                  <a:srgbClr val="6A8759"/>
                </a:solidFill>
                <a:effectLst/>
                <a:latin typeface="JetBrains Mono"/>
              </a:rPr>
              <a:t>="@+id/button"</a:t>
            </a:r>
            <a:br>
              <a:rPr kumimoji="0" lang="en-US" altLang="en-US" sz="2900" b="1" i="0" u="none" strike="noStrike" cap="none" normalizeH="0" baseline="0" dirty="0">
                <a:ln w="3175">
                  <a:solidFill>
                    <a:sysClr val="windowText" lastClr="000000"/>
                  </a:solidFill>
                </a:ln>
                <a:solidFill>
                  <a:srgbClr val="6A8759"/>
                </a:solidFill>
                <a:effectLst/>
                <a:latin typeface="JetBrains Mono"/>
              </a:rPr>
            </a:br>
            <a:r>
              <a:rPr kumimoji="0" lang="en-US" altLang="en-US" sz="29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900" b="1" i="0" u="none" strike="noStrike" cap="none" normalizeH="0" baseline="0" dirty="0" err="1">
                <a:ln w="3175">
                  <a:solidFill>
                    <a:sysClr val="windowText" lastClr="000000"/>
                  </a:solidFill>
                </a:ln>
                <a:solidFill>
                  <a:srgbClr val="BABABA"/>
                </a:solidFill>
                <a:effectLst/>
                <a:latin typeface="JetBrains Mono"/>
              </a:rPr>
              <a:t>:layout_width</a:t>
            </a:r>
            <a:r>
              <a:rPr kumimoji="0" lang="en-US" altLang="en-US" sz="2900" b="1" i="0" u="none" strike="noStrike" cap="none" normalizeH="0" baseline="0" dirty="0">
                <a:ln w="3175">
                  <a:solidFill>
                    <a:sysClr val="windowText" lastClr="000000"/>
                  </a:solidFill>
                </a:ln>
                <a:solidFill>
                  <a:srgbClr val="6A8759"/>
                </a:solidFill>
                <a:effectLst/>
                <a:latin typeface="JetBrains Mono"/>
              </a:rPr>
              <a:t>="</a:t>
            </a:r>
            <a:r>
              <a:rPr kumimoji="0" lang="en-US" altLang="en-US" sz="2900" b="1" i="0" u="none" strike="noStrike" cap="none" normalizeH="0" baseline="0" dirty="0" err="1">
                <a:ln w="3175">
                  <a:solidFill>
                    <a:sysClr val="windowText" lastClr="000000"/>
                  </a:solidFill>
                </a:ln>
                <a:solidFill>
                  <a:srgbClr val="6A8759"/>
                </a:solidFill>
                <a:effectLst/>
                <a:latin typeface="JetBrains Mono"/>
              </a:rPr>
              <a:t>wrap_content</a:t>
            </a:r>
            <a:r>
              <a:rPr kumimoji="0" lang="en-US" altLang="en-US" sz="2900" b="1" i="0" u="none" strike="noStrike" cap="none" normalizeH="0" baseline="0" dirty="0">
                <a:ln w="3175">
                  <a:solidFill>
                    <a:sysClr val="windowText" lastClr="000000"/>
                  </a:solidFill>
                </a:ln>
                <a:solidFill>
                  <a:srgbClr val="6A8759"/>
                </a:solidFill>
                <a:effectLst/>
                <a:latin typeface="JetBrains Mono"/>
              </a:rPr>
              <a:t>"</a:t>
            </a:r>
            <a:br>
              <a:rPr kumimoji="0" lang="en-US" altLang="en-US" sz="2900" b="1" i="0" u="none" strike="noStrike" cap="none" normalizeH="0" baseline="0" dirty="0">
                <a:ln w="3175">
                  <a:solidFill>
                    <a:sysClr val="windowText" lastClr="000000"/>
                  </a:solidFill>
                </a:ln>
                <a:solidFill>
                  <a:srgbClr val="6A8759"/>
                </a:solidFill>
                <a:effectLst/>
                <a:latin typeface="JetBrains Mono"/>
              </a:rPr>
            </a:br>
            <a:r>
              <a:rPr kumimoji="0" lang="en-US" altLang="en-US" sz="29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900" b="1" i="0" u="none" strike="noStrike" cap="none" normalizeH="0" baseline="0" dirty="0" err="1">
                <a:ln w="3175">
                  <a:solidFill>
                    <a:sysClr val="windowText" lastClr="000000"/>
                  </a:solidFill>
                </a:ln>
                <a:solidFill>
                  <a:srgbClr val="BABABA"/>
                </a:solidFill>
                <a:effectLst/>
                <a:latin typeface="JetBrains Mono"/>
              </a:rPr>
              <a:t>:layout_height</a:t>
            </a:r>
            <a:r>
              <a:rPr kumimoji="0" lang="en-US" altLang="en-US" sz="2900" b="1" i="0" u="none" strike="noStrike" cap="none" normalizeH="0" baseline="0" dirty="0">
                <a:ln w="3175">
                  <a:solidFill>
                    <a:sysClr val="windowText" lastClr="000000"/>
                  </a:solidFill>
                </a:ln>
                <a:solidFill>
                  <a:srgbClr val="6A8759"/>
                </a:solidFill>
                <a:effectLst/>
                <a:latin typeface="JetBrains Mono"/>
              </a:rPr>
              <a:t>="72dp"</a:t>
            </a:r>
            <a:br>
              <a:rPr kumimoji="0" lang="en-US" altLang="en-US" sz="2900" b="1" i="0" u="none" strike="noStrike" cap="none" normalizeH="0" baseline="0" dirty="0">
                <a:ln w="3175">
                  <a:solidFill>
                    <a:sysClr val="windowText" lastClr="000000"/>
                  </a:solidFill>
                </a:ln>
                <a:solidFill>
                  <a:srgbClr val="6A8759"/>
                </a:solidFill>
                <a:effectLst/>
                <a:latin typeface="JetBrains Mono"/>
              </a:rPr>
            </a:br>
            <a:r>
              <a:rPr kumimoji="0" lang="en-US" altLang="en-US" sz="29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900" b="1" i="0" u="none" strike="noStrike" cap="none" normalizeH="0" baseline="0" dirty="0" err="1">
                <a:ln w="3175">
                  <a:solidFill>
                    <a:sysClr val="windowText" lastClr="000000"/>
                  </a:solidFill>
                </a:ln>
                <a:solidFill>
                  <a:srgbClr val="BABABA"/>
                </a:solidFill>
                <a:effectLst/>
                <a:latin typeface="JetBrains Mono"/>
              </a:rPr>
              <a:t>:layout_gravity</a:t>
            </a:r>
            <a:r>
              <a:rPr kumimoji="0" lang="en-US" altLang="en-US" sz="2900" b="1" i="0" u="none" strike="noStrike" cap="none" normalizeH="0" baseline="0" dirty="0">
                <a:ln w="3175">
                  <a:solidFill>
                    <a:sysClr val="windowText" lastClr="000000"/>
                  </a:solidFill>
                </a:ln>
                <a:solidFill>
                  <a:srgbClr val="6A8759"/>
                </a:solidFill>
                <a:effectLst/>
                <a:latin typeface="JetBrains Mono"/>
              </a:rPr>
              <a:t>="</a:t>
            </a:r>
            <a:r>
              <a:rPr kumimoji="0" lang="en-US" altLang="en-US" sz="2900" b="1" i="0" u="none" strike="noStrike" cap="none" normalizeH="0" baseline="0" dirty="0" err="1">
                <a:ln w="3175">
                  <a:solidFill>
                    <a:sysClr val="windowText" lastClr="000000"/>
                  </a:solidFill>
                </a:ln>
                <a:solidFill>
                  <a:srgbClr val="6A8759"/>
                </a:solidFill>
                <a:effectLst/>
                <a:latin typeface="JetBrains Mono"/>
              </a:rPr>
              <a:t>center_horizontal</a:t>
            </a:r>
            <a:r>
              <a:rPr kumimoji="0" lang="en-US" altLang="en-US" sz="2900" b="1" i="0" u="none" strike="noStrike" cap="none" normalizeH="0" baseline="0" dirty="0">
                <a:ln w="3175">
                  <a:solidFill>
                    <a:sysClr val="windowText" lastClr="000000"/>
                  </a:solidFill>
                </a:ln>
                <a:solidFill>
                  <a:srgbClr val="6A8759"/>
                </a:solidFill>
                <a:effectLst/>
                <a:latin typeface="JetBrains Mono"/>
              </a:rPr>
              <a:t>“</a:t>
            </a:r>
          </a:p>
          <a:p>
            <a:pPr marL="0" indent="0">
              <a:buNone/>
            </a:pPr>
            <a:r>
              <a:rPr kumimoji="0" lang="en-US" altLang="en-US" sz="29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900" b="1" i="0" u="none" strike="noStrike" cap="none" normalizeH="0" baseline="0" dirty="0" err="1">
                <a:ln w="3175">
                  <a:solidFill>
                    <a:sysClr val="windowText" lastClr="000000"/>
                  </a:solidFill>
                </a:ln>
                <a:solidFill>
                  <a:srgbClr val="BABABA"/>
                </a:solidFill>
                <a:effectLst/>
                <a:latin typeface="JetBrains Mono"/>
              </a:rPr>
              <a:t>:text</a:t>
            </a:r>
            <a:r>
              <a:rPr kumimoji="0" lang="en-US" altLang="en-US" sz="2900" b="1" i="0" u="none" strike="noStrike" cap="none" normalizeH="0" baseline="0" dirty="0">
                <a:ln w="3175">
                  <a:solidFill>
                    <a:sysClr val="windowText" lastClr="000000"/>
                  </a:solidFill>
                </a:ln>
                <a:solidFill>
                  <a:srgbClr val="6A8759"/>
                </a:solidFill>
                <a:effectLst/>
                <a:latin typeface="JetBrains Mono"/>
              </a:rPr>
              <a:t>=“@string/</a:t>
            </a:r>
            <a:r>
              <a:rPr kumimoji="0" lang="en-US" altLang="en-US" sz="2900" b="1" i="0" u="none" strike="noStrike" cap="none" normalizeH="0" baseline="0" dirty="0" err="1">
                <a:ln w="3175">
                  <a:solidFill>
                    <a:sysClr val="windowText" lastClr="000000"/>
                  </a:solidFill>
                </a:ln>
                <a:solidFill>
                  <a:srgbClr val="6A8759"/>
                </a:solidFill>
                <a:effectLst/>
                <a:latin typeface="JetBrains Mono"/>
              </a:rPr>
              <a:t>button_string</a:t>
            </a:r>
            <a:r>
              <a:rPr kumimoji="0" lang="en-US" altLang="en-US" sz="2900" b="1" i="0" u="none" strike="noStrike" cap="none" normalizeH="0" baseline="0" dirty="0">
                <a:ln w="3175">
                  <a:solidFill>
                    <a:sysClr val="windowText" lastClr="000000"/>
                  </a:solidFill>
                </a:ln>
                <a:solidFill>
                  <a:srgbClr val="6A8759"/>
                </a:solidFill>
                <a:effectLst/>
                <a:latin typeface="JetBrains Mono"/>
              </a:rPr>
              <a:t>"</a:t>
            </a:r>
            <a:r>
              <a:rPr kumimoji="0" lang="en-US" altLang="en-US" sz="2900" b="1" i="0" u="none" strike="noStrike" cap="none" normalizeH="0" baseline="0" dirty="0">
                <a:ln w="3175">
                  <a:solidFill>
                    <a:sysClr val="windowText" lastClr="000000"/>
                  </a:solidFill>
                </a:ln>
                <a:solidFill>
                  <a:srgbClr val="E8BF6A"/>
                </a:solidFill>
                <a:effectLst/>
                <a:latin typeface="JetBrains Mono"/>
              </a:rPr>
              <a:t>/&gt;</a:t>
            </a:r>
            <a:endParaRPr kumimoji="0" lang="en-US" altLang="en-US" sz="2900" b="1" i="0" u="none" strike="noStrike" cap="none" normalizeH="0" baseline="0" dirty="0">
              <a:ln w="3175">
                <a:solidFill>
                  <a:sysClr val="windowText" lastClr="000000"/>
                </a:solidFill>
              </a:ln>
              <a:solidFill>
                <a:schemeClr val="tx1"/>
              </a:solidFill>
              <a:effectLst/>
              <a:latin typeface="Arial" panose="020B0604020202020204" pitchFamily="34" charset="0"/>
            </a:endParaRPr>
          </a:p>
          <a:p>
            <a:pPr marL="0" indent="0">
              <a:buNone/>
            </a:pPr>
            <a:endParaRPr kumimoji="0" lang="en-US" altLang="en-US" sz="4400" b="1" i="1" u="none" strike="noStrike" cap="none" normalizeH="0" baseline="0" dirty="0">
              <a:ln w="3175">
                <a:solidFill>
                  <a:sysClr val="windowText" lastClr="000000"/>
                </a:solidFill>
              </a:ln>
              <a:effectLst/>
              <a:latin typeface="Arial" panose="020B0604020202020204" pitchFamily="34" charset="0"/>
            </a:endParaRPr>
          </a:p>
          <a:p>
            <a:pPr marL="0" indent="0">
              <a:buNone/>
            </a:pPr>
            <a:endParaRPr lang="en-US" sz="1800" b="1" dirty="0">
              <a:ln w="3175">
                <a:solidFill>
                  <a:sysClr val="windowText" lastClr="000000"/>
                </a:solidFill>
              </a:ln>
            </a:endParaRPr>
          </a:p>
          <a:p>
            <a:pPr marL="0" indent="0">
              <a:buNone/>
            </a:pPr>
            <a:endParaRPr lang="en-US" b="1" dirty="0">
              <a:ln w="3175">
                <a:solidFill>
                  <a:sysClr val="windowText" lastClr="000000"/>
                </a:solidFill>
              </a:ln>
            </a:endParaRPr>
          </a:p>
          <a:p>
            <a:pPr marL="0" indent="0">
              <a:buNone/>
            </a:pPr>
            <a:endParaRPr lang="en-US" b="1" dirty="0">
              <a:ln w="3175">
                <a:solidFill>
                  <a:sysClr val="windowText" lastClr="000000"/>
                </a:solidFill>
              </a:ln>
            </a:endParaRPr>
          </a:p>
        </p:txBody>
      </p:sp>
      <p:cxnSp>
        <p:nvCxnSpPr>
          <p:cNvPr id="6" name="Connettore diritto 5">
            <a:extLst>
              <a:ext uri="{FF2B5EF4-FFF2-40B4-BE49-F238E27FC236}">
                <a16:creationId xmlns:a16="http://schemas.microsoft.com/office/drawing/2014/main" id="{79CA3251-8842-549E-75B5-0E1D70BFA0B1}"/>
              </a:ext>
            </a:extLst>
          </p:cNvPr>
          <p:cNvCxnSpPr>
            <a:cxnSpLocks/>
            <a:stCxn id="2" idx="2"/>
          </p:cNvCxnSpPr>
          <p:nvPr/>
        </p:nvCxnSpPr>
        <p:spPr>
          <a:xfrm>
            <a:off x="6096000" y="1417638"/>
            <a:ext cx="0" cy="5237686"/>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165929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0FF128-2942-ED83-1042-951D14A52939}"/>
              </a:ext>
            </a:extLst>
          </p:cNvPr>
          <p:cNvSpPr>
            <a:spLocks noGrp="1"/>
          </p:cNvSpPr>
          <p:nvPr>
            <p:ph type="title"/>
          </p:nvPr>
        </p:nvSpPr>
        <p:spPr/>
        <p:txBody>
          <a:bodyPr/>
          <a:lstStyle/>
          <a:p>
            <a:r>
              <a:rPr lang="en-US" dirty="0"/>
              <a:t>Access Resources</a:t>
            </a:r>
          </a:p>
        </p:txBody>
      </p:sp>
      <p:sp>
        <p:nvSpPr>
          <p:cNvPr id="3" name="Segnaposto contenuto 2">
            <a:extLst>
              <a:ext uri="{FF2B5EF4-FFF2-40B4-BE49-F238E27FC236}">
                <a16:creationId xmlns:a16="http://schemas.microsoft.com/office/drawing/2014/main" id="{78722398-178F-AB0D-6621-89174B9DCB42}"/>
              </a:ext>
            </a:extLst>
          </p:cNvPr>
          <p:cNvSpPr>
            <a:spLocks noGrp="1"/>
          </p:cNvSpPr>
          <p:nvPr>
            <p:ph sz="half" idx="1"/>
          </p:nvPr>
        </p:nvSpPr>
        <p:spPr>
          <a:xfrm>
            <a:off x="609600" y="1600201"/>
            <a:ext cx="10972800" cy="4525963"/>
          </a:xfrm>
        </p:spPr>
        <p:txBody>
          <a:bodyPr/>
          <a:lstStyle/>
          <a:p>
            <a:pPr marL="0" indent="0">
              <a:buNone/>
            </a:pPr>
            <a:r>
              <a:rPr lang="en-US" dirty="0"/>
              <a:t>Resources are compiled in a binary format and indexed with a unique ID. These IDs are stored in a Java class, named R, automatically generated with each change. By identifiers, the resources are accessible both from Java code and from other resources defined in XML:</a:t>
            </a:r>
          </a:p>
          <a:p>
            <a:pPr marL="0" indent="0">
              <a:buNone/>
            </a:pPr>
            <a:r>
              <a:rPr lang="en-US" dirty="0"/>
              <a:t>Java:  </a:t>
            </a:r>
            <a:r>
              <a:rPr lang="en-US" dirty="0" err="1"/>
              <a:t>R.</a:t>
            </a:r>
            <a:r>
              <a:rPr lang="en-US" i="1" dirty="0" err="1"/>
              <a:t>resource_type.resource_name</a:t>
            </a:r>
            <a:r>
              <a:rPr lang="en-US" dirty="0"/>
              <a:t>;</a:t>
            </a:r>
          </a:p>
          <a:p>
            <a:pPr marL="0" indent="0">
              <a:buNone/>
            </a:pPr>
            <a:r>
              <a:rPr kumimoji="0" lang="en-US" altLang="en-US" sz="2800" b="0" i="0" u="none" strike="noStrike" cap="none" normalizeH="0" baseline="0" dirty="0" err="1">
                <a:ln>
                  <a:noFill/>
                </a:ln>
                <a:solidFill>
                  <a:srgbClr val="A9B7C6"/>
                </a:solidFill>
                <a:effectLst/>
                <a:latin typeface="JetBrains Mono"/>
              </a:rPr>
              <a:t>R.id.</a:t>
            </a:r>
            <a:r>
              <a:rPr kumimoji="0" lang="en-US" altLang="en-US" sz="2800" b="0" i="1" u="none" strike="noStrike" cap="none" normalizeH="0" baseline="0" dirty="0" err="1">
                <a:ln>
                  <a:noFill/>
                </a:ln>
                <a:solidFill>
                  <a:srgbClr val="9876AA"/>
                </a:solidFill>
                <a:effectLst/>
                <a:latin typeface="JetBrains Mono"/>
              </a:rPr>
              <a:t>button</a:t>
            </a:r>
            <a:r>
              <a:rPr kumimoji="0" lang="en-US" altLang="en-US" sz="2800" b="0" i="1" u="none" strike="noStrike" cap="none" normalizeH="0" baseline="0" dirty="0">
                <a:ln>
                  <a:noFill/>
                </a:ln>
                <a:solidFill>
                  <a:srgbClr val="9876AA"/>
                </a:solidFill>
                <a:effectLst/>
                <a:latin typeface="JetBrains Mono"/>
              </a:rPr>
              <a:t>;</a:t>
            </a:r>
            <a:endParaRPr lang="en-US" dirty="0"/>
          </a:p>
          <a:p>
            <a:pPr marL="0" indent="0">
              <a:buNone/>
            </a:pPr>
            <a:r>
              <a:rPr lang="en-US" dirty="0"/>
              <a:t>XML: </a:t>
            </a:r>
            <a:r>
              <a:rPr lang="en-US" i="1" dirty="0"/>
              <a:t>@resource_type / </a:t>
            </a:r>
            <a:r>
              <a:rPr lang="en-US" i="1" dirty="0" err="1"/>
              <a:t>resource_name</a:t>
            </a:r>
            <a:r>
              <a:rPr lang="en-US" i="1" dirty="0"/>
              <a:t>.</a:t>
            </a:r>
          </a:p>
          <a:p>
            <a:pPr marL="0" indent="0">
              <a:buNone/>
            </a:pPr>
            <a:r>
              <a:rPr kumimoji="0" lang="en-US" altLang="en-US" sz="2800" b="0" i="0" u="none" strike="noStrike" cap="none" normalizeH="0" baseline="0" dirty="0">
                <a:ln>
                  <a:noFill/>
                </a:ln>
                <a:solidFill>
                  <a:srgbClr val="6A8759"/>
                </a:solidFill>
                <a:effectLst/>
                <a:latin typeface="JetBrains Mono"/>
              </a:rPr>
              <a:t>@string/button_string</a:t>
            </a:r>
            <a:endParaRPr lang="en-US" i="1" dirty="0"/>
          </a:p>
        </p:txBody>
      </p:sp>
    </p:spTree>
    <p:extLst>
      <p:ext uri="{BB962C8B-B14F-4D97-AF65-F5344CB8AC3E}">
        <p14:creationId xmlns:p14="http://schemas.microsoft.com/office/powerpoint/2010/main" val="3109656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6E8B2F-1E83-DC25-371D-EC7FA281AD97}"/>
              </a:ext>
            </a:extLst>
          </p:cNvPr>
          <p:cNvSpPr>
            <a:spLocks noGrp="1"/>
          </p:cNvSpPr>
          <p:nvPr>
            <p:ph type="title"/>
          </p:nvPr>
        </p:nvSpPr>
        <p:spPr>
          <a:xfrm>
            <a:off x="609600" y="274638"/>
            <a:ext cx="10972800" cy="1143000"/>
          </a:xfrm>
        </p:spPr>
        <p:txBody>
          <a:bodyPr anchor="ctr">
            <a:normAutofit/>
          </a:bodyPr>
          <a:lstStyle/>
          <a:p>
            <a:r>
              <a:rPr lang="en-US" dirty="0"/>
              <a:t>Alternative Resources</a:t>
            </a:r>
          </a:p>
        </p:txBody>
      </p:sp>
      <p:pic>
        <p:nvPicPr>
          <p:cNvPr id="7" name="Immagine 6" descr="Immagine che contiene testo&#10;&#10;Descrizione generata automaticamente">
            <a:extLst>
              <a:ext uri="{FF2B5EF4-FFF2-40B4-BE49-F238E27FC236}">
                <a16:creationId xmlns:a16="http://schemas.microsoft.com/office/drawing/2014/main" id="{A22840FF-9ABC-7DC3-3502-9CF37933F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831" y="3137079"/>
            <a:ext cx="5565169" cy="2476500"/>
          </a:xfrm>
          <a:prstGeom prst="rect">
            <a:avLst/>
          </a:prstGeom>
          <a:noFill/>
        </p:spPr>
      </p:pic>
      <p:sp>
        <p:nvSpPr>
          <p:cNvPr id="3" name="Segnaposto contenuto 2">
            <a:extLst>
              <a:ext uri="{FF2B5EF4-FFF2-40B4-BE49-F238E27FC236}">
                <a16:creationId xmlns:a16="http://schemas.microsoft.com/office/drawing/2014/main" id="{E28F284F-3008-2F23-D969-3FF8A5AA7B6C}"/>
              </a:ext>
            </a:extLst>
          </p:cNvPr>
          <p:cNvSpPr>
            <a:spLocks noGrp="1"/>
          </p:cNvSpPr>
          <p:nvPr>
            <p:ph sz="half" idx="2"/>
          </p:nvPr>
        </p:nvSpPr>
        <p:spPr>
          <a:xfrm>
            <a:off x="6197600" y="3007831"/>
            <a:ext cx="5384800" cy="2821469"/>
          </a:xfrm>
        </p:spPr>
        <p:txBody>
          <a:bodyPr>
            <a:normAutofit/>
          </a:bodyPr>
          <a:lstStyle/>
          <a:p>
            <a:pPr marL="0" indent="0">
              <a:lnSpc>
                <a:spcPct val="90000"/>
              </a:lnSpc>
              <a:buNone/>
            </a:pPr>
            <a:r>
              <a:rPr lang="en-US" sz="2000" dirty="0"/>
              <a:t>To create new resource folder, we can name: &lt;</a:t>
            </a:r>
            <a:r>
              <a:rPr lang="en-US" sz="2000" dirty="0" err="1"/>
              <a:t>resources_name</a:t>
            </a:r>
            <a:r>
              <a:rPr lang="en-US" sz="2000" dirty="0"/>
              <a:t>&gt;-&lt;qualifier&gt;.</a:t>
            </a:r>
          </a:p>
          <a:p>
            <a:pPr>
              <a:lnSpc>
                <a:spcPct val="90000"/>
              </a:lnSpc>
            </a:pPr>
            <a:r>
              <a:rPr lang="en-US" sz="2000" b="1" dirty="0"/>
              <a:t>&lt;</a:t>
            </a:r>
            <a:r>
              <a:rPr lang="en-US" sz="2000" b="1" dirty="0" err="1"/>
              <a:t>resources_name</a:t>
            </a:r>
            <a:r>
              <a:rPr lang="en-US" sz="2000" b="1" dirty="0"/>
              <a:t>&gt;:</a:t>
            </a:r>
            <a:r>
              <a:rPr lang="en-US" sz="2000" dirty="0"/>
              <a:t> directory name of the corresponding default resources such as: values, drawable, mipmap, themes exc.</a:t>
            </a:r>
          </a:p>
          <a:p>
            <a:pPr>
              <a:lnSpc>
                <a:spcPct val="90000"/>
              </a:lnSpc>
            </a:pPr>
            <a:r>
              <a:rPr lang="en-US" sz="2000" b="1" dirty="0"/>
              <a:t> &lt;qualifier&gt;:</a:t>
            </a:r>
            <a:r>
              <a:rPr lang="en-US" sz="2000" dirty="0"/>
              <a:t>name that specifies an individual configuration for which these resources are to be used such as: Language (</a:t>
            </a:r>
            <a:r>
              <a:rPr lang="en-US" sz="2000" dirty="0" err="1"/>
              <a:t>en,fr,en</a:t>
            </a:r>
            <a:r>
              <a:rPr lang="en-US" sz="2000" dirty="0"/>
              <a:t>),resolution(</a:t>
            </a:r>
            <a:r>
              <a:rPr lang="en-US" sz="2000" dirty="0" err="1"/>
              <a:t>hdpi,mdpi,xhdpi,xxhdpi</a:t>
            </a:r>
            <a:r>
              <a:rPr lang="en-US" sz="2000" dirty="0"/>
              <a:t>) </a:t>
            </a:r>
          </a:p>
        </p:txBody>
      </p:sp>
      <p:sp>
        <p:nvSpPr>
          <p:cNvPr id="9" name="CasellaDiTesto 8">
            <a:extLst>
              <a:ext uri="{FF2B5EF4-FFF2-40B4-BE49-F238E27FC236}">
                <a16:creationId xmlns:a16="http://schemas.microsoft.com/office/drawing/2014/main" id="{44E752BD-1D64-E46C-9BC1-E1F4BDB314E3}"/>
              </a:ext>
            </a:extLst>
          </p:cNvPr>
          <p:cNvSpPr txBox="1"/>
          <p:nvPr/>
        </p:nvSpPr>
        <p:spPr>
          <a:xfrm>
            <a:off x="609600" y="1587187"/>
            <a:ext cx="11176000" cy="1200329"/>
          </a:xfrm>
          <a:prstGeom prst="rect">
            <a:avLst/>
          </a:prstGeom>
          <a:noFill/>
        </p:spPr>
        <p:txBody>
          <a:bodyPr wrap="square">
            <a:spAutoFit/>
          </a:bodyPr>
          <a:lstStyle/>
          <a:p>
            <a:pPr marL="0" indent="0">
              <a:lnSpc>
                <a:spcPct val="90000"/>
              </a:lnSpc>
              <a:buNone/>
            </a:pPr>
            <a:r>
              <a:rPr lang="en-US" sz="2000" dirty="0"/>
              <a:t>Almost every app should provide alternative resources to support specific device configurations. For instance, you should include alternative drawable resources for different screen densities and alternative string resources for different languages. During runtime, Android detects the current device configuration and loads the right resources for your application.</a:t>
            </a:r>
          </a:p>
        </p:txBody>
      </p:sp>
    </p:spTree>
    <p:extLst>
      <p:ext uri="{BB962C8B-B14F-4D97-AF65-F5344CB8AC3E}">
        <p14:creationId xmlns:p14="http://schemas.microsoft.com/office/powerpoint/2010/main" val="1170797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476BD3-7B50-1CA7-7D8C-FB25E35BEB3C}"/>
              </a:ext>
            </a:extLst>
          </p:cNvPr>
          <p:cNvSpPr>
            <a:spLocks noGrp="1"/>
          </p:cNvSpPr>
          <p:nvPr>
            <p:ph type="ctrTitle"/>
          </p:nvPr>
        </p:nvSpPr>
        <p:spPr/>
        <p:txBody>
          <a:bodyPr>
            <a:normAutofit/>
          </a:bodyPr>
          <a:lstStyle/>
          <a:p>
            <a:r>
              <a:rPr lang="en-US" sz="5400" dirty="0"/>
              <a:t>Concepts on screens</a:t>
            </a:r>
          </a:p>
        </p:txBody>
      </p:sp>
      <p:sp>
        <p:nvSpPr>
          <p:cNvPr id="3" name="Sottotitolo 2">
            <a:extLst>
              <a:ext uri="{FF2B5EF4-FFF2-40B4-BE49-F238E27FC236}">
                <a16:creationId xmlns:a16="http://schemas.microsoft.com/office/drawing/2014/main" id="{5030A987-8F5F-6D88-906B-D04DDA855E2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81790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ABD910-59BD-C2D4-8881-028A8896C938}"/>
              </a:ext>
            </a:extLst>
          </p:cNvPr>
          <p:cNvSpPr>
            <a:spLocks noGrp="1"/>
          </p:cNvSpPr>
          <p:nvPr>
            <p:ph type="title"/>
          </p:nvPr>
        </p:nvSpPr>
        <p:spPr>
          <a:xfrm>
            <a:off x="609600" y="274638"/>
            <a:ext cx="10972800" cy="1143000"/>
          </a:xfrm>
        </p:spPr>
        <p:txBody>
          <a:bodyPr anchor="ctr">
            <a:normAutofit/>
          </a:bodyPr>
          <a:lstStyle/>
          <a:p>
            <a:r>
              <a:rPr lang="en-US" dirty="0"/>
              <a:t>Screen Size</a:t>
            </a:r>
          </a:p>
        </p:txBody>
      </p:sp>
      <p:pic>
        <p:nvPicPr>
          <p:cNvPr id="6" name="Immagine 5">
            <a:extLst>
              <a:ext uri="{FF2B5EF4-FFF2-40B4-BE49-F238E27FC236}">
                <a16:creationId xmlns:a16="http://schemas.microsoft.com/office/drawing/2014/main" id="{6DEC587E-79B2-1432-D241-A72A23094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025" y="1825053"/>
            <a:ext cx="5521376" cy="4141032"/>
          </a:xfrm>
          <a:prstGeom prst="rect">
            <a:avLst/>
          </a:prstGeom>
          <a:noFill/>
        </p:spPr>
      </p:pic>
      <p:sp>
        <p:nvSpPr>
          <p:cNvPr id="3" name="Segnaposto contenuto 2">
            <a:extLst>
              <a:ext uri="{FF2B5EF4-FFF2-40B4-BE49-F238E27FC236}">
                <a16:creationId xmlns:a16="http://schemas.microsoft.com/office/drawing/2014/main" id="{5A5C3180-21A0-F574-C041-D4B1903A2EB8}"/>
              </a:ext>
            </a:extLst>
          </p:cNvPr>
          <p:cNvSpPr>
            <a:spLocks noGrp="1"/>
          </p:cNvSpPr>
          <p:nvPr>
            <p:ph sz="half" idx="2"/>
          </p:nvPr>
        </p:nvSpPr>
        <p:spPr>
          <a:xfrm>
            <a:off x="6197600" y="1600201"/>
            <a:ext cx="5384800" cy="4525963"/>
          </a:xfrm>
        </p:spPr>
        <p:txBody>
          <a:bodyPr>
            <a:normAutofit/>
          </a:bodyPr>
          <a:lstStyle/>
          <a:p>
            <a:pPr marL="0" indent="0">
              <a:buNone/>
            </a:pPr>
            <a:r>
              <a:rPr lang="en-US" dirty="0"/>
              <a:t>To show in our applications components such as Buttons, TextView and images it is important to understand with which measures are defined.</a:t>
            </a:r>
          </a:p>
          <a:p>
            <a:pPr marL="0" indent="0">
              <a:buNone/>
            </a:pPr>
            <a:r>
              <a:rPr lang="en-US" dirty="0"/>
              <a:t>When we talk about screen size we talk </a:t>
            </a:r>
            <a:r>
              <a:rPr lang="en-US" b="1" dirty="0"/>
              <a:t>about p</a:t>
            </a:r>
            <a:r>
              <a:rPr lang="en-US" b="1" i="0" u="none" strike="noStrike" dirty="0">
                <a:effectLst/>
              </a:rPr>
              <a:t>hysical size measured along diagonal</a:t>
            </a:r>
            <a:r>
              <a:rPr lang="en-US" b="0" i="0" u="none" strike="noStrike" dirty="0">
                <a:effectLst/>
              </a:rPr>
              <a:t>, we have 4 general sizes: small, normal, large and extra large.</a:t>
            </a:r>
            <a:endParaRPr lang="en-US" dirty="0"/>
          </a:p>
        </p:txBody>
      </p:sp>
    </p:spTree>
    <p:extLst>
      <p:ext uri="{BB962C8B-B14F-4D97-AF65-F5344CB8AC3E}">
        <p14:creationId xmlns:p14="http://schemas.microsoft.com/office/powerpoint/2010/main" val="2893079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BF694334-E562-7080-A210-906279AA7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7344" y="2446080"/>
            <a:ext cx="8035564" cy="3696358"/>
          </a:xfrm>
          <a:prstGeom prst="rect">
            <a:avLst/>
          </a:prstGeom>
          <a:noFill/>
        </p:spPr>
      </p:pic>
      <p:sp>
        <p:nvSpPr>
          <p:cNvPr id="2" name="Titolo 1">
            <a:extLst>
              <a:ext uri="{FF2B5EF4-FFF2-40B4-BE49-F238E27FC236}">
                <a16:creationId xmlns:a16="http://schemas.microsoft.com/office/drawing/2014/main" id="{DE2C775E-D883-D32F-AA1F-CE98A5E38734}"/>
              </a:ext>
            </a:extLst>
          </p:cNvPr>
          <p:cNvSpPr>
            <a:spLocks noGrp="1"/>
          </p:cNvSpPr>
          <p:nvPr>
            <p:ph type="title"/>
          </p:nvPr>
        </p:nvSpPr>
        <p:spPr>
          <a:xfrm>
            <a:off x="609600" y="274638"/>
            <a:ext cx="10972800" cy="1143000"/>
          </a:xfrm>
        </p:spPr>
        <p:txBody>
          <a:bodyPr anchor="ctr">
            <a:normAutofit/>
          </a:bodyPr>
          <a:lstStyle/>
          <a:p>
            <a:r>
              <a:rPr lang="en-US" dirty="0"/>
              <a:t>Screen Density</a:t>
            </a:r>
          </a:p>
        </p:txBody>
      </p:sp>
      <p:sp>
        <p:nvSpPr>
          <p:cNvPr id="3" name="Segnaposto contenuto 2">
            <a:extLst>
              <a:ext uri="{FF2B5EF4-FFF2-40B4-BE49-F238E27FC236}">
                <a16:creationId xmlns:a16="http://schemas.microsoft.com/office/drawing/2014/main" id="{D36EC375-5478-720F-23BF-E738E3D496E9}"/>
              </a:ext>
            </a:extLst>
          </p:cNvPr>
          <p:cNvSpPr>
            <a:spLocks noGrp="1"/>
          </p:cNvSpPr>
          <p:nvPr>
            <p:ph sz="half" idx="1"/>
          </p:nvPr>
        </p:nvSpPr>
        <p:spPr>
          <a:xfrm>
            <a:off x="609599" y="1600202"/>
            <a:ext cx="11582401" cy="663314"/>
          </a:xfrm>
        </p:spPr>
        <p:txBody>
          <a:bodyPr>
            <a:noAutofit/>
          </a:bodyPr>
          <a:lstStyle/>
          <a:p>
            <a:pPr marL="0" indent="0" rtl="0">
              <a:lnSpc>
                <a:spcPct val="90000"/>
              </a:lnSpc>
              <a:spcBef>
                <a:spcPts val="0"/>
              </a:spcBef>
              <a:spcAft>
                <a:spcPts val="0"/>
              </a:spcAft>
              <a:buNone/>
            </a:pPr>
            <a:r>
              <a:rPr lang="en-US" sz="2200" b="0" i="0" u="none" strike="noStrike" dirty="0">
                <a:effectLst/>
              </a:rPr>
              <a:t>Number of pixels in an inch known as dpi (dots per inch) or </a:t>
            </a:r>
            <a:r>
              <a:rPr lang="en-US" sz="2200" b="0" i="0" u="none" strike="noStrike" dirty="0" err="1">
                <a:effectLst/>
              </a:rPr>
              <a:t>ppi</a:t>
            </a:r>
            <a:r>
              <a:rPr lang="en-US" sz="2200" b="0" i="0" u="none" strike="noStrike" dirty="0">
                <a:effectLst/>
              </a:rPr>
              <a:t> (pixels per inch).</a:t>
            </a:r>
          </a:p>
          <a:p>
            <a:pPr marL="0" indent="0">
              <a:lnSpc>
                <a:spcPct val="90000"/>
              </a:lnSpc>
              <a:buNone/>
            </a:pPr>
            <a:br>
              <a:rPr lang="en-US" sz="2200" dirty="0"/>
            </a:br>
            <a:endParaRPr lang="en-US" sz="2200" dirty="0"/>
          </a:p>
        </p:txBody>
      </p:sp>
      <p:sp>
        <p:nvSpPr>
          <p:cNvPr id="9" name="CasellaDiTesto 8">
            <a:extLst>
              <a:ext uri="{FF2B5EF4-FFF2-40B4-BE49-F238E27FC236}">
                <a16:creationId xmlns:a16="http://schemas.microsoft.com/office/drawing/2014/main" id="{84DF1609-5E06-12AE-EB4D-29CC0E8081B5}"/>
              </a:ext>
            </a:extLst>
          </p:cNvPr>
          <p:cNvSpPr txBox="1"/>
          <p:nvPr/>
        </p:nvSpPr>
        <p:spPr>
          <a:xfrm>
            <a:off x="294389" y="2101306"/>
            <a:ext cx="3752955" cy="4081117"/>
          </a:xfrm>
          <a:prstGeom prst="rect">
            <a:avLst/>
          </a:prstGeom>
          <a:noFill/>
        </p:spPr>
        <p:txBody>
          <a:bodyPr wrap="square">
            <a:spAutoFit/>
          </a:bodyPr>
          <a:lstStyle/>
          <a:p>
            <a:pPr marL="0" indent="0" rtl="0">
              <a:lnSpc>
                <a:spcPct val="90000"/>
              </a:lnSpc>
              <a:spcBef>
                <a:spcPts val="0"/>
              </a:spcBef>
              <a:spcAft>
                <a:spcPts val="0"/>
              </a:spcAft>
              <a:buNone/>
            </a:pPr>
            <a:r>
              <a:rPr lang="en-US" sz="2400" dirty="0"/>
              <a:t>T</a:t>
            </a:r>
            <a:r>
              <a:rPr lang="en-US" sz="2400" b="0" i="0" u="none" strike="noStrike" dirty="0">
                <a:effectLst/>
              </a:rPr>
              <a:t>here are </a:t>
            </a:r>
            <a:r>
              <a:rPr lang="en-US" sz="2400" dirty="0"/>
              <a:t>4</a:t>
            </a:r>
            <a:r>
              <a:rPr lang="en-US" sz="2400" b="0" i="0" u="none" strike="noStrike" dirty="0">
                <a:effectLst/>
              </a:rPr>
              <a:t> main categories:</a:t>
            </a:r>
          </a:p>
          <a:p>
            <a:pPr marL="0" indent="0" rtl="0">
              <a:lnSpc>
                <a:spcPct val="90000"/>
              </a:lnSpc>
              <a:spcBef>
                <a:spcPts val="0"/>
              </a:spcBef>
              <a:spcAft>
                <a:spcPts val="0"/>
              </a:spcAft>
              <a:buNone/>
            </a:pPr>
            <a:endParaRPr lang="en-US" sz="2400" b="0" dirty="0">
              <a:effectLst/>
            </a:endParaRPr>
          </a:p>
          <a:p>
            <a:pPr marL="342900" indent="-342900" rtl="0">
              <a:lnSpc>
                <a:spcPct val="90000"/>
              </a:lnSpc>
              <a:spcBef>
                <a:spcPts val="0"/>
              </a:spcBef>
              <a:spcAft>
                <a:spcPts val="0"/>
              </a:spcAft>
              <a:buFont typeface="Arial" panose="020B0604020202020204" pitchFamily="34" charset="0"/>
              <a:buChar char="•"/>
            </a:pPr>
            <a:r>
              <a:rPr lang="en-US" sz="2400" b="1" i="0" u="none" strike="noStrike" dirty="0" err="1">
                <a:effectLst/>
              </a:rPr>
              <a:t>ldpi</a:t>
            </a:r>
            <a:r>
              <a:rPr lang="en-US" sz="2400" b="0" i="0" u="none" strike="noStrike" dirty="0">
                <a:effectLst/>
              </a:rPr>
              <a:t>: low density per inch</a:t>
            </a:r>
            <a:endParaRPr lang="en-US" sz="2400" b="0" dirty="0">
              <a:effectLst/>
            </a:endParaRPr>
          </a:p>
          <a:p>
            <a:pPr marL="342900" indent="-342900" rtl="0">
              <a:lnSpc>
                <a:spcPct val="90000"/>
              </a:lnSpc>
              <a:spcBef>
                <a:spcPts val="0"/>
              </a:spcBef>
              <a:spcAft>
                <a:spcPts val="0"/>
              </a:spcAft>
              <a:buFont typeface="Arial" panose="020B0604020202020204" pitchFamily="34" charset="0"/>
              <a:buChar char="•"/>
            </a:pPr>
            <a:r>
              <a:rPr lang="en-US" sz="2400" b="1" i="0" u="none" strike="noStrike" dirty="0" err="1">
                <a:effectLst/>
              </a:rPr>
              <a:t>mdpi</a:t>
            </a:r>
            <a:r>
              <a:rPr lang="en-US" sz="2400" b="0" i="0" u="none" strike="noStrike" dirty="0">
                <a:effectLst/>
              </a:rPr>
              <a:t>: medium density per inch</a:t>
            </a:r>
            <a:endParaRPr lang="en-US" sz="2400" b="0" dirty="0">
              <a:effectLst/>
            </a:endParaRPr>
          </a:p>
          <a:p>
            <a:pPr marL="342900" indent="-342900" rtl="0">
              <a:lnSpc>
                <a:spcPct val="90000"/>
              </a:lnSpc>
              <a:spcBef>
                <a:spcPts val="0"/>
              </a:spcBef>
              <a:spcAft>
                <a:spcPts val="0"/>
              </a:spcAft>
              <a:buFont typeface="Arial" panose="020B0604020202020204" pitchFamily="34" charset="0"/>
              <a:buChar char="•"/>
            </a:pPr>
            <a:r>
              <a:rPr lang="en-US" sz="2400" b="1" i="0" u="none" strike="noStrike" dirty="0" err="1">
                <a:effectLst/>
              </a:rPr>
              <a:t>hdpi</a:t>
            </a:r>
            <a:r>
              <a:rPr lang="en-US" sz="2400" b="0" i="0" u="none" strike="noStrike" dirty="0">
                <a:effectLst/>
              </a:rPr>
              <a:t>: high density per inch</a:t>
            </a:r>
            <a:endParaRPr lang="en-US" sz="2400" b="0" dirty="0">
              <a:effectLst/>
            </a:endParaRPr>
          </a:p>
          <a:p>
            <a:pPr marL="342900" indent="-342900" rtl="0">
              <a:lnSpc>
                <a:spcPct val="90000"/>
              </a:lnSpc>
              <a:spcBef>
                <a:spcPts val="0"/>
              </a:spcBef>
              <a:spcAft>
                <a:spcPts val="0"/>
              </a:spcAft>
              <a:buFont typeface="Arial" panose="020B0604020202020204" pitchFamily="34" charset="0"/>
              <a:buChar char="•"/>
            </a:pPr>
            <a:r>
              <a:rPr lang="en-US" sz="2400" b="1" i="0" u="none" strike="noStrike" dirty="0" err="1">
                <a:effectLst/>
              </a:rPr>
              <a:t>xhdpi</a:t>
            </a:r>
            <a:r>
              <a:rPr lang="en-US" sz="2400" b="0" i="0" u="none" strike="noStrike" dirty="0">
                <a:effectLst/>
              </a:rPr>
              <a:t>: extra high density per inch.</a:t>
            </a:r>
          </a:p>
          <a:p>
            <a:pPr rtl="0">
              <a:lnSpc>
                <a:spcPct val="90000"/>
              </a:lnSpc>
              <a:spcBef>
                <a:spcPts val="0"/>
              </a:spcBef>
              <a:spcAft>
                <a:spcPts val="0"/>
              </a:spcAft>
            </a:pPr>
            <a:endParaRPr lang="en-US" sz="2400" b="0" dirty="0">
              <a:effectLst/>
            </a:endParaRPr>
          </a:p>
          <a:p>
            <a:pPr marL="0" indent="0" rtl="0">
              <a:lnSpc>
                <a:spcPct val="90000"/>
              </a:lnSpc>
              <a:spcBef>
                <a:spcPts val="0"/>
              </a:spcBef>
              <a:spcAft>
                <a:spcPts val="0"/>
              </a:spcAft>
              <a:buNone/>
            </a:pPr>
            <a:r>
              <a:rPr lang="en-US" sz="2400" b="0" i="0" u="none" strike="noStrike" dirty="0">
                <a:effectLst/>
              </a:rPr>
              <a:t>Every android device has different density size.</a:t>
            </a:r>
            <a:endParaRPr lang="en-US" sz="2400" b="0" dirty="0">
              <a:effectLst/>
            </a:endParaRPr>
          </a:p>
        </p:txBody>
      </p:sp>
    </p:spTree>
    <p:extLst>
      <p:ext uri="{BB962C8B-B14F-4D97-AF65-F5344CB8AC3E}">
        <p14:creationId xmlns:p14="http://schemas.microsoft.com/office/powerpoint/2010/main" val="721706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092734-5C62-77A4-ADA7-F973F0500EAE}"/>
              </a:ext>
            </a:extLst>
          </p:cNvPr>
          <p:cNvSpPr>
            <a:spLocks noGrp="1"/>
          </p:cNvSpPr>
          <p:nvPr>
            <p:ph type="title"/>
          </p:nvPr>
        </p:nvSpPr>
        <p:spPr/>
        <p:txBody>
          <a:bodyPr/>
          <a:lstStyle/>
          <a:p>
            <a:r>
              <a:rPr lang="en-US" dirty="0"/>
              <a:t>Screen Density</a:t>
            </a:r>
          </a:p>
        </p:txBody>
      </p:sp>
      <p:pic>
        <p:nvPicPr>
          <p:cNvPr id="5" name="Segnaposto contenuto 4">
            <a:extLst>
              <a:ext uri="{FF2B5EF4-FFF2-40B4-BE49-F238E27FC236}">
                <a16:creationId xmlns:a16="http://schemas.microsoft.com/office/drawing/2014/main" id="{BAE6449A-4418-72B4-512A-EF47383374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0286" y="3510346"/>
            <a:ext cx="6171428" cy="3073016"/>
          </a:xfrm>
        </p:spPr>
      </p:pic>
      <p:sp>
        <p:nvSpPr>
          <p:cNvPr id="7" name="CasellaDiTesto 6">
            <a:extLst>
              <a:ext uri="{FF2B5EF4-FFF2-40B4-BE49-F238E27FC236}">
                <a16:creationId xmlns:a16="http://schemas.microsoft.com/office/drawing/2014/main" id="{067D00F1-5762-FE9C-058C-A35FD727D9B6}"/>
              </a:ext>
            </a:extLst>
          </p:cNvPr>
          <p:cNvSpPr txBox="1"/>
          <p:nvPr/>
        </p:nvSpPr>
        <p:spPr>
          <a:xfrm>
            <a:off x="472190" y="1630421"/>
            <a:ext cx="11959652" cy="2569934"/>
          </a:xfrm>
          <a:prstGeom prst="rect">
            <a:avLst/>
          </a:prstGeom>
          <a:noFill/>
        </p:spPr>
        <p:txBody>
          <a:bodyPr wrap="square">
            <a:spAutoFit/>
          </a:bodyPr>
          <a:lstStyle/>
          <a:p>
            <a:pPr rtl="0">
              <a:spcBef>
                <a:spcPts val="0"/>
              </a:spcBef>
              <a:spcAft>
                <a:spcPts val="0"/>
              </a:spcAft>
            </a:pPr>
            <a:r>
              <a:rPr lang="en-US" sz="2300" b="0" i="0" u="none" strike="noStrike" dirty="0">
                <a:solidFill>
                  <a:srgbClr val="000000"/>
                </a:solidFill>
                <a:effectLst/>
                <a:latin typeface="+mj-lt"/>
              </a:rPr>
              <a:t>1 inch on low density we  have 10 pixel </a:t>
            </a:r>
            <a:endParaRPr lang="en-US" sz="2300" b="0" dirty="0">
              <a:effectLst/>
              <a:latin typeface="+mj-lt"/>
            </a:endParaRPr>
          </a:p>
          <a:p>
            <a:pPr rtl="0">
              <a:spcBef>
                <a:spcPts val="0"/>
              </a:spcBef>
              <a:spcAft>
                <a:spcPts val="0"/>
              </a:spcAft>
            </a:pPr>
            <a:r>
              <a:rPr lang="en-US" sz="2300" b="0" i="0" u="none" strike="noStrike" dirty="0">
                <a:solidFill>
                  <a:srgbClr val="000000"/>
                </a:solidFill>
                <a:effectLst/>
                <a:latin typeface="+mj-lt"/>
              </a:rPr>
              <a:t>1 inch on medium density we  have 20 pixel</a:t>
            </a:r>
            <a:endParaRPr lang="en-US" sz="2300" b="0" dirty="0">
              <a:effectLst/>
              <a:latin typeface="+mj-lt"/>
            </a:endParaRPr>
          </a:p>
          <a:p>
            <a:pPr rtl="0">
              <a:spcBef>
                <a:spcPts val="0"/>
              </a:spcBef>
              <a:spcAft>
                <a:spcPts val="0"/>
              </a:spcAft>
            </a:pPr>
            <a:r>
              <a:rPr lang="en-US" sz="2300" b="0" i="0" u="none" strike="noStrike" dirty="0">
                <a:solidFill>
                  <a:srgbClr val="000000"/>
                </a:solidFill>
                <a:effectLst/>
                <a:latin typeface="+mj-lt"/>
              </a:rPr>
              <a:t>1 inch on high density we  have 30  pixel</a:t>
            </a:r>
            <a:endParaRPr lang="en-US" sz="2300" b="0" dirty="0">
              <a:effectLst/>
              <a:latin typeface="+mj-lt"/>
            </a:endParaRPr>
          </a:p>
          <a:p>
            <a:pPr rtl="0">
              <a:spcBef>
                <a:spcPts val="0"/>
              </a:spcBef>
              <a:spcAft>
                <a:spcPts val="0"/>
              </a:spcAft>
            </a:pPr>
            <a:r>
              <a:rPr lang="en-US" sz="2300" b="0" i="0" u="none" strike="noStrike" dirty="0">
                <a:solidFill>
                  <a:srgbClr val="000000"/>
                </a:solidFill>
                <a:effectLst/>
                <a:latin typeface="+mj-lt"/>
              </a:rPr>
              <a:t>if we use pixels as base unit, we must manage the difference density and different screen sizes </a:t>
            </a:r>
          </a:p>
          <a:p>
            <a:pPr rtl="0">
              <a:spcBef>
                <a:spcPts val="0"/>
              </a:spcBef>
              <a:spcAft>
                <a:spcPts val="0"/>
              </a:spcAft>
            </a:pPr>
            <a:r>
              <a:rPr lang="en-US" sz="2300" b="0" i="0" u="none" strike="noStrike" dirty="0">
                <a:solidFill>
                  <a:srgbClr val="000000"/>
                </a:solidFill>
                <a:effectLst/>
                <a:latin typeface="+mj-lt"/>
              </a:rPr>
              <a:t>ex: 10 pixels are perfectly on </a:t>
            </a:r>
            <a:r>
              <a:rPr lang="en-US" sz="2300" b="0" i="0" u="none" strike="noStrike" dirty="0" err="1">
                <a:solidFill>
                  <a:srgbClr val="000000"/>
                </a:solidFill>
                <a:effectLst/>
                <a:latin typeface="+mj-lt"/>
              </a:rPr>
              <a:t>ldpi</a:t>
            </a:r>
            <a:r>
              <a:rPr lang="en-US" sz="2300" b="0" i="0" u="none" strike="noStrike" dirty="0">
                <a:solidFill>
                  <a:srgbClr val="000000"/>
                </a:solidFill>
                <a:effectLst/>
                <a:latin typeface="+mj-lt"/>
              </a:rPr>
              <a:t>, the </a:t>
            </a:r>
            <a:r>
              <a:rPr lang="en-US" sz="2300" b="0" i="0" u="none" strike="noStrike" dirty="0" err="1">
                <a:solidFill>
                  <a:srgbClr val="000000"/>
                </a:solidFill>
                <a:effectLst/>
                <a:latin typeface="+mj-lt"/>
              </a:rPr>
              <a:t>mdpi</a:t>
            </a:r>
            <a:r>
              <a:rPr lang="en-US" sz="2300" b="0" i="0" u="none" strike="noStrike" dirty="0">
                <a:solidFill>
                  <a:srgbClr val="000000"/>
                </a:solidFill>
                <a:effectLst/>
                <a:latin typeface="+mj-lt"/>
              </a:rPr>
              <a:t> is half size of screen and </a:t>
            </a:r>
            <a:r>
              <a:rPr lang="en-US" sz="2300" b="0" i="0" u="none" strike="noStrike" dirty="0" err="1">
                <a:solidFill>
                  <a:srgbClr val="000000"/>
                </a:solidFill>
                <a:effectLst/>
                <a:latin typeface="+mj-lt"/>
              </a:rPr>
              <a:t>hdpi</a:t>
            </a:r>
            <a:r>
              <a:rPr lang="en-US" sz="2300" b="0" i="0" u="none" strike="noStrike" dirty="0">
                <a:solidFill>
                  <a:srgbClr val="000000"/>
                </a:solidFill>
                <a:effectLst/>
                <a:latin typeface="+mj-lt"/>
              </a:rPr>
              <a:t> is ¼ of the screen.</a:t>
            </a:r>
            <a:endParaRPr lang="en-US" sz="2300" b="0" dirty="0">
              <a:effectLst/>
              <a:latin typeface="+mj-lt"/>
            </a:endParaRPr>
          </a:p>
          <a:p>
            <a:br>
              <a:rPr lang="en-US" sz="2300" dirty="0">
                <a:latin typeface="+mj-lt"/>
              </a:rPr>
            </a:br>
            <a:endParaRPr lang="en-US" sz="2300" dirty="0">
              <a:latin typeface="+mj-lt"/>
            </a:endParaRPr>
          </a:p>
        </p:txBody>
      </p:sp>
    </p:spTree>
    <p:extLst>
      <p:ext uri="{BB962C8B-B14F-4D97-AF65-F5344CB8AC3E}">
        <p14:creationId xmlns:p14="http://schemas.microsoft.com/office/powerpoint/2010/main" val="2720755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B9ABF2-3965-7763-ED22-F58DD3E8FBD2}"/>
              </a:ext>
            </a:extLst>
          </p:cNvPr>
          <p:cNvSpPr>
            <a:spLocks noGrp="1"/>
          </p:cNvSpPr>
          <p:nvPr>
            <p:ph type="title"/>
          </p:nvPr>
        </p:nvSpPr>
        <p:spPr/>
        <p:txBody>
          <a:bodyPr/>
          <a:lstStyle/>
          <a:p>
            <a:r>
              <a:rPr lang="en-US" dirty="0"/>
              <a:t>Summary</a:t>
            </a:r>
          </a:p>
        </p:txBody>
      </p:sp>
      <p:sp>
        <p:nvSpPr>
          <p:cNvPr id="3" name="Segnaposto contenuto 2">
            <a:extLst>
              <a:ext uri="{FF2B5EF4-FFF2-40B4-BE49-F238E27FC236}">
                <a16:creationId xmlns:a16="http://schemas.microsoft.com/office/drawing/2014/main" id="{51CF772F-1EBD-B478-0E02-D63958C6FAF1}"/>
              </a:ext>
            </a:extLst>
          </p:cNvPr>
          <p:cNvSpPr>
            <a:spLocks noGrp="1"/>
          </p:cNvSpPr>
          <p:nvPr>
            <p:ph idx="1"/>
          </p:nvPr>
        </p:nvSpPr>
        <p:spPr/>
        <p:txBody>
          <a:bodyPr/>
          <a:lstStyle/>
          <a:p>
            <a:pPr marL="0" indent="0">
              <a:buNone/>
            </a:pPr>
            <a:r>
              <a:rPr lang="en-US" dirty="0"/>
              <a:t>Now that we know the basic elements to create a small working application, let’s go into graphic aspects such as: what objects to show, where to place them, what they should look like</a:t>
            </a:r>
          </a:p>
          <a:p>
            <a:pPr marL="0" indent="0">
              <a:buNone/>
            </a:pPr>
            <a:endParaRPr lang="en-US" dirty="0"/>
          </a:p>
          <a:p>
            <a:pPr>
              <a:buFont typeface="Wingdings" panose="05000000000000000000" pitchFamily="2" charset="2"/>
              <a:buChar char="Ø"/>
            </a:pPr>
            <a:r>
              <a:rPr lang="en-US" b="1" dirty="0">
                <a:solidFill>
                  <a:schemeClr val="accent6">
                    <a:lumMod val="75000"/>
                  </a:schemeClr>
                </a:solidFill>
              </a:rPr>
              <a:t>Manifest &amp; Resources</a:t>
            </a:r>
          </a:p>
          <a:p>
            <a:pPr>
              <a:buFont typeface="Wingdings" panose="05000000000000000000" pitchFamily="2" charset="2"/>
              <a:buChar char="Ø"/>
            </a:pPr>
            <a:r>
              <a:rPr lang="en-US" b="1" dirty="0">
                <a:solidFill>
                  <a:schemeClr val="accent6">
                    <a:lumMod val="75000"/>
                  </a:schemeClr>
                </a:solidFill>
              </a:rPr>
              <a:t>Concepts on screens</a:t>
            </a:r>
          </a:p>
          <a:p>
            <a:pPr>
              <a:buFont typeface="Wingdings" panose="05000000000000000000" pitchFamily="2" charset="2"/>
              <a:buChar char="Ø"/>
            </a:pPr>
            <a:r>
              <a:rPr lang="en-US" b="1" dirty="0">
                <a:solidFill>
                  <a:schemeClr val="accent6">
                    <a:lumMod val="75000"/>
                  </a:schemeClr>
                </a:solidFill>
              </a:rPr>
              <a:t>Layout &amp; attributes</a:t>
            </a:r>
          </a:p>
          <a:p>
            <a:endParaRPr lang="en-US" dirty="0"/>
          </a:p>
        </p:txBody>
      </p:sp>
    </p:spTree>
    <p:extLst>
      <p:ext uri="{BB962C8B-B14F-4D97-AF65-F5344CB8AC3E}">
        <p14:creationId xmlns:p14="http://schemas.microsoft.com/office/powerpoint/2010/main" val="192801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9EB90C-48B2-9CA8-E634-6F595CE4B053}"/>
              </a:ext>
            </a:extLst>
          </p:cNvPr>
          <p:cNvSpPr>
            <a:spLocks noGrp="1"/>
          </p:cNvSpPr>
          <p:nvPr>
            <p:ph type="title"/>
          </p:nvPr>
        </p:nvSpPr>
        <p:spPr>
          <a:xfrm>
            <a:off x="609600" y="274638"/>
            <a:ext cx="10972800" cy="1143000"/>
          </a:xfrm>
        </p:spPr>
        <p:txBody>
          <a:bodyPr anchor="ctr">
            <a:normAutofit/>
          </a:bodyPr>
          <a:lstStyle/>
          <a:p>
            <a:r>
              <a:rPr lang="en-US" dirty="0"/>
              <a:t>Issue: using pixels</a:t>
            </a:r>
          </a:p>
        </p:txBody>
      </p:sp>
      <p:sp>
        <p:nvSpPr>
          <p:cNvPr id="8" name="CasellaDiTesto 7">
            <a:extLst>
              <a:ext uri="{FF2B5EF4-FFF2-40B4-BE49-F238E27FC236}">
                <a16:creationId xmlns:a16="http://schemas.microsoft.com/office/drawing/2014/main" id="{DA6EB1F3-E7DF-8B44-F713-A7890393B334}"/>
              </a:ext>
            </a:extLst>
          </p:cNvPr>
          <p:cNvSpPr txBox="1"/>
          <p:nvPr/>
        </p:nvSpPr>
        <p:spPr>
          <a:xfrm>
            <a:off x="610435" y="1512023"/>
            <a:ext cx="11174334" cy="954107"/>
          </a:xfrm>
          <a:prstGeom prst="rect">
            <a:avLst/>
          </a:prstGeom>
          <a:noFill/>
        </p:spPr>
        <p:txBody>
          <a:bodyPr wrap="square">
            <a:spAutoFit/>
          </a:bodyPr>
          <a:lstStyle/>
          <a:p>
            <a:r>
              <a:rPr lang="en-US" sz="2800" dirty="0"/>
              <a:t>Pixel are a minute area of illumination on a display screen, one of many from which an image is composed. </a:t>
            </a:r>
          </a:p>
        </p:txBody>
      </p:sp>
      <p:sp>
        <p:nvSpPr>
          <p:cNvPr id="11" name="Segnaposto contenuto 2">
            <a:extLst>
              <a:ext uri="{FF2B5EF4-FFF2-40B4-BE49-F238E27FC236}">
                <a16:creationId xmlns:a16="http://schemas.microsoft.com/office/drawing/2014/main" id="{4633DD4D-74C8-7FD4-80B5-6590424E1DDF}"/>
              </a:ext>
            </a:extLst>
          </p:cNvPr>
          <p:cNvSpPr>
            <a:spLocks noGrp="1"/>
          </p:cNvSpPr>
          <p:nvPr>
            <p:ph sz="half" idx="1"/>
          </p:nvPr>
        </p:nvSpPr>
        <p:spPr>
          <a:xfrm>
            <a:off x="609600" y="2560516"/>
            <a:ext cx="5384800" cy="3607816"/>
          </a:xfrm>
        </p:spPr>
        <p:txBody>
          <a:bodyPr>
            <a:normAutofit lnSpcReduction="10000"/>
          </a:bodyPr>
          <a:lstStyle/>
          <a:p>
            <a:pPr marL="0" indent="0">
              <a:buNone/>
            </a:pPr>
            <a:r>
              <a:rPr lang="en-US" sz="3200" dirty="0"/>
              <a:t>Defining dimensions with pixels is a problem because different screens have different pixel densities, so the same number of pixels may correspond to different physical sizes on different devices.</a:t>
            </a:r>
          </a:p>
          <a:p>
            <a:pPr marL="0" indent="0">
              <a:buNone/>
            </a:pPr>
            <a:endParaRPr lang="en-US" dirty="0"/>
          </a:p>
        </p:txBody>
      </p:sp>
      <p:pic>
        <p:nvPicPr>
          <p:cNvPr id="12" name="Immagine 11" descr="Immagine che contiene testo, segnale, parcheggio&#10;&#10;Descrizione generata automaticamente">
            <a:extLst>
              <a:ext uri="{FF2B5EF4-FFF2-40B4-BE49-F238E27FC236}">
                <a16:creationId xmlns:a16="http://schemas.microsoft.com/office/drawing/2014/main" id="{421AFA67-2D9F-8B7C-9A13-752B8C421C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9222" y="2101443"/>
            <a:ext cx="4900724" cy="4525963"/>
          </a:xfrm>
          <a:prstGeom prst="rect">
            <a:avLst/>
          </a:prstGeom>
          <a:noFill/>
        </p:spPr>
      </p:pic>
    </p:spTree>
    <p:extLst>
      <p:ext uri="{BB962C8B-B14F-4D97-AF65-F5344CB8AC3E}">
        <p14:creationId xmlns:p14="http://schemas.microsoft.com/office/powerpoint/2010/main" val="990942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B88A00-EAEB-BE9C-A3E1-451EAB6D50F2}"/>
              </a:ext>
            </a:extLst>
          </p:cNvPr>
          <p:cNvSpPr>
            <a:spLocks noGrp="1"/>
          </p:cNvSpPr>
          <p:nvPr>
            <p:ph type="title"/>
          </p:nvPr>
        </p:nvSpPr>
        <p:spPr>
          <a:xfrm>
            <a:off x="609600" y="274638"/>
            <a:ext cx="10972800" cy="1143000"/>
          </a:xfrm>
        </p:spPr>
        <p:txBody>
          <a:bodyPr anchor="ctr">
            <a:normAutofit/>
          </a:bodyPr>
          <a:lstStyle/>
          <a:p>
            <a:r>
              <a:rPr lang="en-US" dirty="0"/>
              <a:t>Solution: DPI</a:t>
            </a:r>
          </a:p>
        </p:txBody>
      </p:sp>
      <p:sp>
        <p:nvSpPr>
          <p:cNvPr id="3" name="Segnaposto contenuto 2">
            <a:extLst>
              <a:ext uri="{FF2B5EF4-FFF2-40B4-BE49-F238E27FC236}">
                <a16:creationId xmlns:a16="http://schemas.microsoft.com/office/drawing/2014/main" id="{55FCFB9D-CC31-6F2E-4072-F56FA4B1A0A3}"/>
              </a:ext>
            </a:extLst>
          </p:cNvPr>
          <p:cNvSpPr>
            <a:spLocks noGrp="1"/>
          </p:cNvSpPr>
          <p:nvPr>
            <p:ph sz="half" idx="1"/>
          </p:nvPr>
        </p:nvSpPr>
        <p:spPr>
          <a:xfrm>
            <a:off x="609600" y="1600201"/>
            <a:ext cx="6017418" cy="4525963"/>
          </a:xfrm>
        </p:spPr>
        <p:txBody>
          <a:bodyPr>
            <a:noAutofit/>
          </a:bodyPr>
          <a:lstStyle/>
          <a:p>
            <a:pPr marL="0" indent="0" rtl="0">
              <a:lnSpc>
                <a:spcPct val="90000"/>
              </a:lnSpc>
              <a:spcBef>
                <a:spcPts val="0"/>
              </a:spcBef>
              <a:spcAft>
                <a:spcPts val="0"/>
              </a:spcAft>
              <a:buNone/>
            </a:pPr>
            <a:r>
              <a:rPr lang="en-US" sz="2200" b="0" i="0" u="none" strike="noStrike" dirty="0">
                <a:effectLst/>
              </a:rPr>
              <a:t>DPI (</a:t>
            </a:r>
            <a:r>
              <a:rPr lang="en-US" sz="2200" b="1" i="0" u="none" strike="noStrike" dirty="0">
                <a:effectLst/>
              </a:rPr>
              <a:t>density independent pixel/device independent pixel)</a:t>
            </a:r>
            <a:r>
              <a:rPr lang="en-US" sz="2200" b="1" dirty="0"/>
              <a:t> </a:t>
            </a:r>
            <a:r>
              <a:rPr lang="en-US" sz="2200" dirty="0"/>
              <a:t>i</a:t>
            </a:r>
            <a:r>
              <a:rPr lang="en-US" sz="2200" b="0" i="0" u="none" strike="noStrike" dirty="0">
                <a:effectLst/>
              </a:rPr>
              <a:t>s a virtual pixel where we can  define dimensions and position.</a:t>
            </a:r>
          </a:p>
          <a:p>
            <a:pPr marL="0" indent="0" rtl="0">
              <a:lnSpc>
                <a:spcPct val="90000"/>
              </a:lnSpc>
              <a:spcBef>
                <a:spcPts val="0"/>
              </a:spcBef>
              <a:spcAft>
                <a:spcPts val="0"/>
              </a:spcAft>
              <a:buNone/>
            </a:pPr>
            <a:r>
              <a:rPr lang="en-US" sz="2200" b="0" i="0" u="none" strike="noStrike" dirty="0">
                <a:effectLst/>
              </a:rPr>
              <a:t>Android deals how big or small a pixel should appear across different device. </a:t>
            </a:r>
          </a:p>
          <a:p>
            <a:pPr marL="0" indent="0" rtl="0">
              <a:lnSpc>
                <a:spcPct val="90000"/>
              </a:lnSpc>
              <a:spcBef>
                <a:spcPts val="0"/>
              </a:spcBef>
              <a:spcAft>
                <a:spcPts val="0"/>
              </a:spcAft>
              <a:buNone/>
            </a:pPr>
            <a:endParaRPr lang="en-US" sz="2200" b="0" i="0" u="none" strike="noStrike" dirty="0">
              <a:effectLst/>
            </a:endParaRPr>
          </a:p>
          <a:p>
            <a:pPr marL="0" indent="0" rtl="0">
              <a:spcBef>
                <a:spcPts val="0"/>
              </a:spcBef>
              <a:spcAft>
                <a:spcPts val="0"/>
              </a:spcAft>
              <a:buNone/>
            </a:pPr>
            <a:r>
              <a:rPr lang="en-US" sz="2200" b="0" i="0" u="none" strike="noStrike" dirty="0">
                <a:solidFill>
                  <a:srgbClr val="000000"/>
                </a:solidFill>
                <a:effectLst/>
                <a:latin typeface="+mj-lt"/>
              </a:rPr>
              <a:t>On Android all resources by default are considered for </a:t>
            </a:r>
            <a:r>
              <a:rPr lang="en-US" sz="2200" b="0" i="0" u="none" strike="noStrike" dirty="0" err="1">
                <a:solidFill>
                  <a:srgbClr val="000000"/>
                </a:solidFill>
                <a:effectLst/>
                <a:latin typeface="+mj-lt"/>
              </a:rPr>
              <a:t>mdpi</a:t>
            </a:r>
            <a:r>
              <a:rPr lang="en-US" sz="2200" b="0" i="0" u="none" strike="noStrike" dirty="0">
                <a:solidFill>
                  <a:srgbClr val="000000"/>
                </a:solidFill>
                <a:effectLst/>
                <a:latin typeface="+mj-lt"/>
              </a:rPr>
              <a:t> and scaled for other configurations Whenever we give unit in DP or device independent pixels what happens is for </a:t>
            </a:r>
            <a:r>
              <a:rPr lang="en-US" sz="2200" dirty="0" err="1">
                <a:solidFill>
                  <a:srgbClr val="000000"/>
                </a:solidFill>
                <a:latin typeface="+mj-lt"/>
              </a:rPr>
              <a:t>l</a:t>
            </a:r>
            <a:r>
              <a:rPr lang="en-US" sz="2200" b="0" i="0" u="none" strike="noStrike" dirty="0" err="1">
                <a:solidFill>
                  <a:srgbClr val="000000"/>
                </a:solidFill>
                <a:effectLst/>
                <a:latin typeface="+mj-lt"/>
              </a:rPr>
              <a:t>dpi</a:t>
            </a:r>
            <a:r>
              <a:rPr lang="en-US" sz="2200" b="0" i="0" u="none" strike="noStrike" dirty="0">
                <a:solidFill>
                  <a:srgbClr val="000000"/>
                </a:solidFill>
                <a:effectLst/>
                <a:latin typeface="+mj-lt"/>
              </a:rPr>
              <a:t>  is multiplied by 0,75  to give us the actual pixels. </a:t>
            </a:r>
            <a:endParaRPr lang="en-US" sz="2200" b="0" dirty="0">
              <a:effectLst/>
              <a:latin typeface="+mj-lt"/>
            </a:endParaRPr>
          </a:p>
          <a:p>
            <a:pPr marL="0" indent="0" rtl="0">
              <a:spcBef>
                <a:spcPts val="0"/>
              </a:spcBef>
              <a:spcAft>
                <a:spcPts val="0"/>
              </a:spcAft>
              <a:buNone/>
            </a:pPr>
            <a:r>
              <a:rPr lang="en-US" sz="2200" b="0" i="0" u="none" strike="noStrike" dirty="0">
                <a:solidFill>
                  <a:srgbClr val="000000"/>
                </a:solidFill>
                <a:effectLst/>
                <a:latin typeface="+mj-lt"/>
              </a:rPr>
              <a:t>This is useful so we don't have to worry about how our drawable  will look like with different densities on different screens. </a:t>
            </a:r>
            <a:endParaRPr lang="en-US" sz="2200" b="0" dirty="0">
              <a:effectLst/>
              <a:latin typeface="+mj-lt"/>
            </a:endParaRPr>
          </a:p>
        </p:txBody>
      </p:sp>
      <p:pic>
        <p:nvPicPr>
          <p:cNvPr id="5" name="Immagine 4">
            <a:extLst>
              <a:ext uri="{FF2B5EF4-FFF2-40B4-BE49-F238E27FC236}">
                <a16:creationId xmlns:a16="http://schemas.microsoft.com/office/drawing/2014/main" id="{FBF6E387-40C4-ACBB-87F2-70EA9E1837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1871" y="1627980"/>
            <a:ext cx="4955382" cy="4955382"/>
          </a:xfrm>
          <a:prstGeom prst="rect">
            <a:avLst/>
          </a:prstGeom>
          <a:noFill/>
        </p:spPr>
      </p:pic>
    </p:spTree>
    <p:extLst>
      <p:ext uri="{BB962C8B-B14F-4D97-AF65-F5344CB8AC3E}">
        <p14:creationId xmlns:p14="http://schemas.microsoft.com/office/powerpoint/2010/main" val="3317267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36D47A-9050-6803-E31D-245E8C5A8855}"/>
              </a:ext>
            </a:extLst>
          </p:cNvPr>
          <p:cNvSpPr>
            <a:spLocks noGrp="1"/>
          </p:cNvSpPr>
          <p:nvPr>
            <p:ph type="title"/>
          </p:nvPr>
        </p:nvSpPr>
        <p:spPr/>
        <p:txBody>
          <a:bodyPr/>
          <a:lstStyle/>
          <a:p>
            <a:r>
              <a:rPr lang="en-US" dirty="0"/>
              <a:t>DPI conversion</a:t>
            </a:r>
          </a:p>
        </p:txBody>
      </p:sp>
      <p:sp>
        <p:nvSpPr>
          <p:cNvPr id="3" name="Segnaposto contenuto 2">
            <a:extLst>
              <a:ext uri="{FF2B5EF4-FFF2-40B4-BE49-F238E27FC236}">
                <a16:creationId xmlns:a16="http://schemas.microsoft.com/office/drawing/2014/main" id="{09165DF4-351A-2A2C-26B0-434DD4B35D97}"/>
              </a:ext>
            </a:extLst>
          </p:cNvPr>
          <p:cNvSpPr>
            <a:spLocks noGrp="1"/>
          </p:cNvSpPr>
          <p:nvPr>
            <p:ph sz="half" idx="1"/>
          </p:nvPr>
        </p:nvSpPr>
        <p:spPr>
          <a:xfrm>
            <a:off x="609600" y="1600201"/>
            <a:ext cx="10972800" cy="4525963"/>
          </a:xfrm>
        </p:spPr>
        <p:txBody>
          <a:bodyPr/>
          <a:lstStyle/>
          <a:p>
            <a:pPr marL="0" indent="0">
              <a:buNone/>
            </a:pPr>
            <a:br>
              <a:rPr lang="en-US" dirty="0"/>
            </a:br>
            <a:endParaRPr lang="en-US" dirty="0"/>
          </a:p>
        </p:txBody>
      </p:sp>
      <p:pic>
        <p:nvPicPr>
          <p:cNvPr id="8" name="Immagine 7">
            <a:extLst>
              <a:ext uri="{FF2B5EF4-FFF2-40B4-BE49-F238E27FC236}">
                <a16:creationId xmlns:a16="http://schemas.microsoft.com/office/drawing/2014/main" id="{702BE300-F88B-4841-83F0-B86EF50CDCAA}"/>
              </a:ext>
            </a:extLst>
          </p:cNvPr>
          <p:cNvPicPr>
            <a:picLocks noChangeAspect="1"/>
          </p:cNvPicPr>
          <p:nvPr/>
        </p:nvPicPr>
        <p:blipFill rotWithShape="1">
          <a:blip r:embed="rId2">
            <a:extLst>
              <a:ext uri="{28A0092B-C50C-407E-A947-70E740481C1C}">
                <a14:useLocalDpi xmlns:a14="http://schemas.microsoft.com/office/drawing/2010/main" val="0"/>
              </a:ext>
            </a:extLst>
          </a:blip>
          <a:srcRect t="14645"/>
          <a:stretch/>
        </p:blipFill>
        <p:spPr>
          <a:xfrm>
            <a:off x="2303870" y="2730801"/>
            <a:ext cx="7154923" cy="3852561"/>
          </a:xfrm>
          <a:prstGeom prst="rect">
            <a:avLst/>
          </a:prstGeom>
        </p:spPr>
      </p:pic>
      <p:sp>
        <p:nvSpPr>
          <p:cNvPr id="12" name="CasellaDiTesto 11">
            <a:extLst>
              <a:ext uri="{FF2B5EF4-FFF2-40B4-BE49-F238E27FC236}">
                <a16:creationId xmlns:a16="http://schemas.microsoft.com/office/drawing/2014/main" id="{9E9A7364-7C9F-6FA3-4514-7FB34DF2EEC6}"/>
              </a:ext>
            </a:extLst>
          </p:cNvPr>
          <p:cNvSpPr txBox="1"/>
          <p:nvPr/>
        </p:nvSpPr>
        <p:spPr>
          <a:xfrm>
            <a:off x="375519" y="1600201"/>
            <a:ext cx="11440961" cy="1477328"/>
          </a:xfrm>
          <a:prstGeom prst="rect">
            <a:avLst/>
          </a:prstGeom>
          <a:noFill/>
        </p:spPr>
        <p:txBody>
          <a:bodyPr wrap="square">
            <a:spAutoFit/>
          </a:bodyPr>
          <a:lstStyle/>
          <a:p>
            <a:pPr marL="0" indent="0" rtl="0">
              <a:lnSpc>
                <a:spcPct val="90000"/>
              </a:lnSpc>
              <a:spcBef>
                <a:spcPts val="0"/>
              </a:spcBef>
              <a:spcAft>
                <a:spcPts val="0"/>
              </a:spcAft>
              <a:buNone/>
            </a:pPr>
            <a:r>
              <a:rPr lang="en-US" sz="2000" b="0" i="0" u="none" strike="noStrike" dirty="0">
                <a:effectLst/>
              </a:rPr>
              <a:t>At runtime, the system convert dp into </a:t>
            </a:r>
            <a:r>
              <a:rPr lang="en-US" sz="2000" b="0" i="0" u="none" strike="noStrike" dirty="0" err="1">
                <a:effectLst/>
              </a:rPr>
              <a:t>px</a:t>
            </a:r>
            <a:r>
              <a:rPr lang="en-US" sz="2000" b="0" i="0" u="none" strike="noStrike" dirty="0">
                <a:effectLst/>
              </a:rPr>
              <a:t>.  </a:t>
            </a:r>
            <a:r>
              <a:rPr lang="en-US" sz="2000" b="1" i="1" u="none" strike="noStrike" dirty="0" err="1">
                <a:effectLst/>
              </a:rPr>
              <a:t>px</a:t>
            </a:r>
            <a:r>
              <a:rPr lang="en-US" sz="2000" b="1" i="1" u="none" strike="noStrike" dirty="0">
                <a:effectLst/>
              </a:rPr>
              <a:t>=dp*(dpi on our device/160)</a:t>
            </a:r>
          </a:p>
          <a:p>
            <a:pPr marL="0" indent="0" rtl="0">
              <a:lnSpc>
                <a:spcPct val="90000"/>
              </a:lnSpc>
              <a:spcBef>
                <a:spcPts val="0"/>
              </a:spcBef>
              <a:spcAft>
                <a:spcPts val="0"/>
              </a:spcAft>
              <a:buNone/>
            </a:pPr>
            <a:r>
              <a:rPr lang="en-US" sz="2000" dirty="0"/>
              <a:t>When our app will be run on different devices, Android automatically applies the scaling factor to that particular device, and it  make sure  that the size of the user interface control is proportional to the size of the screen. </a:t>
            </a:r>
          </a:p>
          <a:p>
            <a:pPr marL="0" indent="0" rtl="0">
              <a:lnSpc>
                <a:spcPct val="90000"/>
              </a:lnSpc>
              <a:spcBef>
                <a:spcPts val="0"/>
              </a:spcBef>
              <a:spcAft>
                <a:spcPts val="0"/>
              </a:spcAft>
              <a:buNone/>
            </a:pPr>
            <a:endParaRPr lang="en-US" sz="2000" b="0" i="0" u="none" strike="noStrike" dirty="0">
              <a:effectLst/>
            </a:endParaRPr>
          </a:p>
        </p:txBody>
      </p:sp>
    </p:spTree>
    <p:extLst>
      <p:ext uri="{BB962C8B-B14F-4D97-AF65-F5344CB8AC3E}">
        <p14:creationId xmlns:p14="http://schemas.microsoft.com/office/powerpoint/2010/main" val="3919247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3A151E-B7FD-6D31-656D-8174FFCCF43D}"/>
              </a:ext>
            </a:extLst>
          </p:cNvPr>
          <p:cNvSpPr>
            <a:spLocks noGrp="1"/>
          </p:cNvSpPr>
          <p:nvPr>
            <p:ph type="title"/>
          </p:nvPr>
        </p:nvSpPr>
        <p:spPr/>
        <p:txBody>
          <a:bodyPr/>
          <a:lstStyle/>
          <a:p>
            <a:r>
              <a:rPr lang="en-US" dirty="0"/>
              <a:t>DPI</a:t>
            </a:r>
          </a:p>
        </p:txBody>
      </p:sp>
      <p:sp>
        <p:nvSpPr>
          <p:cNvPr id="3" name="Segnaposto contenuto 2">
            <a:extLst>
              <a:ext uri="{FF2B5EF4-FFF2-40B4-BE49-F238E27FC236}">
                <a16:creationId xmlns:a16="http://schemas.microsoft.com/office/drawing/2014/main" id="{D3053C12-2F20-FB75-2967-25B0EA64B4D9}"/>
              </a:ext>
            </a:extLst>
          </p:cNvPr>
          <p:cNvSpPr>
            <a:spLocks noGrp="1"/>
          </p:cNvSpPr>
          <p:nvPr>
            <p:ph sz="half" idx="1"/>
          </p:nvPr>
        </p:nvSpPr>
        <p:spPr>
          <a:xfrm>
            <a:off x="609600" y="1596552"/>
            <a:ext cx="5384800" cy="507316"/>
          </a:xfrm>
        </p:spPr>
        <p:txBody>
          <a:bodyPr>
            <a:normAutofit lnSpcReduction="10000"/>
          </a:bodyPr>
          <a:lstStyle/>
          <a:p>
            <a:pPr marL="0" indent="0">
              <a:buNone/>
            </a:pPr>
            <a:r>
              <a:rPr lang="en-US" dirty="0"/>
              <a:t>Without DPI:</a:t>
            </a:r>
          </a:p>
          <a:p>
            <a:pPr marL="0" indent="0">
              <a:buNone/>
            </a:pPr>
            <a:endParaRPr lang="en-US" dirty="0"/>
          </a:p>
        </p:txBody>
      </p:sp>
      <p:sp>
        <p:nvSpPr>
          <p:cNvPr id="4" name="Segnaposto contenuto 3">
            <a:extLst>
              <a:ext uri="{FF2B5EF4-FFF2-40B4-BE49-F238E27FC236}">
                <a16:creationId xmlns:a16="http://schemas.microsoft.com/office/drawing/2014/main" id="{15697D3C-1D1D-60AA-1F05-F65A4E84AAFC}"/>
              </a:ext>
            </a:extLst>
          </p:cNvPr>
          <p:cNvSpPr>
            <a:spLocks noGrp="1"/>
          </p:cNvSpPr>
          <p:nvPr>
            <p:ph sz="half" idx="2"/>
          </p:nvPr>
        </p:nvSpPr>
        <p:spPr>
          <a:xfrm>
            <a:off x="609600" y="3889416"/>
            <a:ext cx="5384800" cy="652821"/>
          </a:xfrm>
        </p:spPr>
        <p:txBody>
          <a:bodyPr>
            <a:normAutofit lnSpcReduction="10000"/>
          </a:bodyPr>
          <a:lstStyle/>
          <a:p>
            <a:pPr marL="0" indent="0">
              <a:buNone/>
            </a:pPr>
            <a:r>
              <a:rPr lang="en-US" dirty="0"/>
              <a:t>With DPI:</a:t>
            </a:r>
          </a:p>
          <a:p>
            <a:pPr marL="0" indent="0">
              <a:buNone/>
            </a:pPr>
            <a:endParaRPr lang="en-US" dirty="0"/>
          </a:p>
          <a:p>
            <a:endParaRPr lang="en-US" dirty="0"/>
          </a:p>
        </p:txBody>
      </p:sp>
      <p:pic>
        <p:nvPicPr>
          <p:cNvPr id="5" name="Immagine 4">
            <a:extLst>
              <a:ext uri="{FF2B5EF4-FFF2-40B4-BE49-F238E27FC236}">
                <a16:creationId xmlns:a16="http://schemas.microsoft.com/office/drawing/2014/main" id="{2E27C3E0-E242-96F3-3B47-743D0B962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3016" y="2103868"/>
            <a:ext cx="7198033" cy="1729431"/>
          </a:xfrm>
          <a:prstGeom prst="rect">
            <a:avLst/>
          </a:prstGeom>
        </p:spPr>
      </p:pic>
      <p:pic>
        <p:nvPicPr>
          <p:cNvPr id="7" name="Immagine 6">
            <a:extLst>
              <a:ext uri="{FF2B5EF4-FFF2-40B4-BE49-F238E27FC236}">
                <a16:creationId xmlns:a16="http://schemas.microsoft.com/office/drawing/2014/main" id="{064EEC46-907A-55D4-80A3-022B9AD068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3016" y="4542237"/>
            <a:ext cx="7198033" cy="1610160"/>
          </a:xfrm>
          <a:prstGeom prst="rect">
            <a:avLst/>
          </a:prstGeom>
        </p:spPr>
      </p:pic>
    </p:spTree>
    <p:extLst>
      <p:ext uri="{BB962C8B-B14F-4D97-AF65-F5344CB8AC3E}">
        <p14:creationId xmlns:p14="http://schemas.microsoft.com/office/powerpoint/2010/main" val="3545381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8C4642-B3D9-44A0-5012-D86170FB9175}"/>
              </a:ext>
            </a:extLst>
          </p:cNvPr>
          <p:cNvSpPr>
            <a:spLocks noGrp="1"/>
          </p:cNvSpPr>
          <p:nvPr>
            <p:ph type="title"/>
          </p:nvPr>
        </p:nvSpPr>
        <p:spPr>
          <a:xfrm>
            <a:off x="609600" y="274638"/>
            <a:ext cx="10972800" cy="1143000"/>
          </a:xfrm>
        </p:spPr>
        <p:txBody>
          <a:bodyPr anchor="ctr">
            <a:normAutofit/>
          </a:bodyPr>
          <a:lstStyle/>
          <a:p>
            <a:r>
              <a:rPr lang="en-US" dirty="0"/>
              <a:t>Further aspects</a:t>
            </a:r>
          </a:p>
        </p:txBody>
      </p:sp>
      <p:sp>
        <p:nvSpPr>
          <p:cNvPr id="11" name="Text Placeholder 2">
            <a:extLst>
              <a:ext uri="{FF2B5EF4-FFF2-40B4-BE49-F238E27FC236}">
                <a16:creationId xmlns:a16="http://schemas.microsoft.com/office/drawing/2014/main" id="{E9D2C160-6CA4-D638-EA98-94B92EB22F80}"/>
              </a:ext>
            </a:extLst>
          </p:cNvPr>
          <p:cNvSpPr>
            <a:spLocks noGrp="1"/>
          </p:cNvSpPr>
          <p:nvPr>
            <p:ph type="body" idx="1"/>
          </p:nvPr>
        </p:nvSpPr>
        <p:spPr>
          <a:xfrm>
            <a:off x="474688" y="1913626"/>
            <a:ext cx="5386917" cy="755493"/>
          </a:xfrm>
        </p:spPr>
        <p:txBody>
          <a:bodyPr>
            <a:noAutofit/>
          </a:bodyPr>
          <a:lstStyle/>
          <a:p>
            <a:pPr>
              <a:lnSpc>
                <a:spcPct val="90000"/>
              </a:lnSpc>
              <a:spcBef>
                <a:spcPts val="0"/>
              </a:spcBef>
            </a:pPr>
            <a:r>
              <a:rPr lang="en-US" b="1" i="0" u="none" strike="noStrike" dirty="0">
                <a:effectLst/>
              </a:rPr>
              <a:t>Aspect ratio: </a:t>
            </a:r>
            <a:r>
              <a:rPr lang="en-US" b="0" i="0" u="none" strike="noStrike" dirty="0">
                <a:effectLst/>
              </a:rPr>
              <a:t>ratio between</a:t>
            </a:r>
            <a:r>
              <a:rPr lang="en-US" b="1" dirty="0"/>
              <a:t> </a:t>
            </a:r>
            <a:r>
              <a:rPr lang="en-US" b="0" i="0" u="none" strike="noStrike" dirty="0">
                <a:effectLst/>
              </a:rPr>
              <a:t>width/height can be landscape or portrait.</a:t>
            </a:r>
            <a:endParaRPr lang="en-US" b="0" dirty="0">
              <a:effectLst/>
            </a:endParaRPr>
          </a:p>
        </p:txBody>
      </p:sp>
      <p:sp>
        <p:nvSpPr>
          <p:cNvPr id="13" name="Text Placeholder 4">
            <a:extLst>
              <a:ext uri="{FF2B5EF4-FFF2-40B4-BE49-F238E27FC236}">
                <a16:creationId xmlns:a16="http://schemas.microsoft.com/office/drawing/2014/main" id="{DCF7E786-55B2-3D8D-407F-0D31D9E15BAD}"/>
              </a:ext>
            </a:extLst>
          </p:cNvPr>
          <p:cNvSpPr>
            <a:spLocks noGrp="1"/>
          </p:cNvSpPr>
          <p:nvPr>
            <p:ph type="body" sz="quarter" idx="3"/>
          </p:nvPr>
        </p:nvSpPr>
        <p:spPr>
          <a:xfrm>
            <a:off x="6096000" y="1728552"/>
            <a:ext cx="5701259" cy="1881135"/>
          </a:xfrm>
        </p:spPr>
        <p:txBody>
          <a:bodyPr>
            <a:normAutofit fontScale="92500" lnSpcReduction="20000"/>
          </a:bodyPr>
          <a:lstStyle/>
          <a:p>
            <a:r>
              <a:rPr lang="en-US" b="1" dirty="0"/>
              <a:t>S</a:t>
            </a:r>
            <a:r>
              <a:rPr lang="en-US" b="1" i="0" u="none" strike="noStrike" dirty="0">
                <a:effectLst/>
              </a:rPr>
              <a:t>creen resolution</a:t>
            </a:r>
            <a:r>
              <a:rPr lang="en-US" b="0" i="0" u="none" strike="noStrike" dirty="0">
                <a:effectLst/>
              </a:rPr>
              <a:t>: number of pixels on the screen</a:t>
            </a:r>
            <a:r>
              <a:rPr lang="en-US" dirty="0"/>
              <a:t>. </a:t>
            </a:r>
            <a:r>
              <a:rPr lang="en-US" b="0" i="0" u="none" strike="noStrike" dirty="0">
                <a:effectLst/>
              </a:rPr>
              <a:t>In our developing we don’t work with screen resolution because it varies  heavily in base of which device we use. We work only with screen size and screen density for cross device support.</a:t>
            </a:r>
            <a:endParaRPr lang="en-US" b="0" dirty="0">
              <a:effectLst/>
            </a:endParaRPr>
          </a:p>
        </p:txBody>
      </p:sp>
      <p:pic>
        <p:nvPicPr>
          <p:cNvPr id="6" name="Immagine 5">
            <a:extLst>
              <a:ext uri="{FF2B5EF4-FFF2-40B4-BE49-F238E27FC236}">
                <a16:creationId xmlns:a16="http://schemas.microsoft.com/office/drawing/2014/main" id="{0FEF6A5F-B7DA-C916-2DEE-3F83840921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572" y="3382650"/>
            <a:ext cx="5389033" cy="2532845"/>
          </a:xfrm>
          <a:prstGeom prst="rect">
            <a:avLst/>
          </a:prstGeom>
          <a:noFill/>
        </p:spPr>
      </p:pic>
      <p:pic>
        <p:nvPicPr>
          <p:cNvPr id="9" name="Immagine 8" descr="Immagine che contiene testo&#10;&#10;Descrizione generata automaticamente">
            <a:extLst>
              <a:ext uri="{FF2B5EF4-FFF2-40B4-BE49-F238E27FC236}">
                <a16:creationId xmlns:a16="http://schemas.microsoft.com/office/drawing/2014/main" id="{3DA5686F-5D65-EA56-941E-036086997900}"/>
              </a:ext>
            </a:extLst>
          </p:cNvPr>
          <p:cNvPicPr>
            <a:picLocks noChangeAspect="1"/>
          </p:cNvPicPr>
          <p:nvPr/>
        </p:nvPicPr>
        <p:blipFill rotWithShape="1">
          <a:blip r:embed="rId3">
            <a:extLst>
              <a:ext uri="{28A0092B-C50C-407E-A947-70E740481C1C}">
                <a14:useLocalDpi xmlns:a14="http://schemas.microsoft.com/office/drawing/2010/main" val="0"/>
              </a:ext>
            </a:extLst>
          </a:blip>
          <a:srcRect t="6255"/>
          <a:stretch/>
        </p:blipFill>
        <p:spPr>
          <a:xfrm>
            <a:off x="6168545" y="3609688"/>
            <a:ext cx="5556167" cy="3248312"/>
          </a:xfrm>
          <a:prstGeom prst="rect">
            <a:avLst/>
          </a:prstGeom>
        </p:spPr>
      </p:pic>
    </p:spTree>
    <p:extLst>
      <p:ext uri="{BB962C8B-B14F-4D97-AF65-F5344CB8AC3E}">
        <p14:creationId xmlns:p14="http://schemas.microsoft.com/office/powerpoint/2010/main" val="1541910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8A0A6C-B52B-B61B-9720-DF0FC2C0AF6C}"/>
              </a:ext>
            </a:extLst>
          </p:cNvPr>
          <p:cNvSpPr>
            <a:spLocks noGrp="1"/>
          </p:cNvSpPr>
          <p:nvPr>
            <p:ph type="title"/>
          </p:nvPr>
        </p:nvSpPr>
        <p:spPr>
          <a:xfrm>
            <a:off x="609600" y="274638"/>
            <a:ext cx="10972800" cy="1143000"/>
          </a:xfrm>
        </p:spPr>
        <p:txBody>
          <a:bodyPr anchor="ctr">
            <a:normAutofit/>
          </a:bodyPr>
          <a:lstStyle/>
          <a:p>
            <a:r>
              <a:rPr lang="en-US" dirty="0"/>
              <a:t>Scaled Pixel</a:t>
            </a:r>
          </a:p>
        </p:txBody>
      </p:sp>
      <p:sp>
        <p:nvSpPr>
          <p:cNvPr id="3" name="Segnaposto contenuto 2">
            <a:extLst>
              <a:ext uri="{FF2B5EF4-FFF2-40B4-BE49-F238E27FC236}">
                <a16:creationId xmlns:a16="http://schemas.microsoft.com/office/drawing/2014/main" id="{30DC24A2-A2E8-E6BA-5FAE-DE1E1296BFB8}"/>
              </a:ext>
            </a:extLst>
          </p:cNvPr>
          <p:cNvSpPr>
            <a:spLocks noGrp="1"/>
          </p:cNvSpPr>
          <p:nvPr>
            <p:ph sz="half" idx="1"/>
          </p:nvPr>
        </p:nvSpPr>
        <p:spPr>
          <a:xfrm>
            <a:off x="609600" y="1600201"/>
            <a:ext cx="5384800" cy="4710658"/>
          </a:xfrm>
        </p:spPr>
        <p:txBody>
          <a:bodyPr>
            <a:normAutofit lnSpcReduction="10000"/>
          </a:bodyPr>
          <a:lstStyle/>
          <a:p>
            <a:pPr marL="0" indent="0" rtl="0">
              <a:lnSpc>
                <a:spcPct val="90000"/>
              </a:lnSpc>
              <a:spcBef>
                <a:spcPts val="0"/>
              </a:spcBef>
              <a:spcAft>
                <a:spcPts val="0"/>
              </a:spcAft>
              <a:buNone/>
            </a:pPr>
            <a:r>
              <a:rPr lang="en-US" sz="2400" i="0" u="none" strike="noStrike" dirty="0">
                <a:effectLst/>
                <a:latin typeface="+mj-lt"/>
              </a:rPr>
              <a:t>Scaled pixel </a:t>
            </a:r>
            <a:r>
              <a:rPr lang="en-US" sz="2400" b="1" i="0" u="none" strike="noStrike" dirty="0">
                <a:effectLst/>
                <a:latin typeface="+mj-lt"/>
              </a:rPr>
              <a:t>(sp</a:t>
            </a:r>
            <a:r>
              <a:rPr lang="en-US" sz="2400" b="1" dirty="0">
                <a:latin typeface="+mj-lt"/>
              </a:rPr>
              <a:t>)</a:t>
            </a:r>
            <a:r>
              <a:rPr lang="en-US" sz="2400" b="0" i="0" u="none" strike="noStrike" dirty="0">
                <a:effectLst/>
                <a:latin typeface="+mj-lt"/>
              </a:rPr>
              <a:t> </a:t>
            </a:r>
            <a:r>
              <a:rPr lang="en-US" sz="2400" dirty="0">
                <a:latin typeface="+mj-lt"/>
              </a:rPr>
              <a:t>are v</a:t>
            </a:r>
            <a:r>
              <a:rPr lang="en-US" sz="2400" b="0" i="0" u="none" strike="noStrike" dirty="0">
                <a:effectLst/>
                <a:latin typeface="+mj-lt"/>
              </a:rPr>
              <a:t>irtual pixel according to density and user font preferences, is the same concept of DPI for fonts. </a:t>
            </a:r>
            <a:endParaRPr lang="en-US" sz="2400" dirty="0">
              <a:latin typeface="+mj-lt"/>
            </a:endParaRPr>
          </a:p>
          <a:p>
            <a:pPr marL="0" indent="0" rtl="0">
              <a:lnSpc>
                <a:spcPct val="90000"/>
              </a:lnSpc>
              <a:spcBef>
                <a:spcPts val="0"/>
              </a:spcBef>
              <a:spcAft>
                <a:spcPts val="0"/>
              </a:spcAft>
              <a:buNone/>
            </a:pPr>
            <a:endParaRPr lang="en-US" sz="2400" dirty="0">
              <a:latin typeface="+mj-lt"/>
            </a:endParaRPr>
          </a:p>
          <a:p>
            <a:pPr marL="0" indent="0" rtl="0">
              <a:lnSpc>
                <a:spcPct val="90000"/>
              </a:lnSpc>
              <a:spcBef>
                <a:spcPts val="0"/>
              </a:spcBef>
              <a:spcAft>
                <a:spcPts val="0"/>
              </a:spcAft>
              <a:buNone/>
            </a:pPr>
            <a:r>
              <a:rPr lang="en-US" sz="2400" b="0" i="0" u="none" strike="noStrike" dirty="0">
                <a:effectLst/>
                <a:latin typeface="+mj-lt"/>
              </a:rPr>
              <a:t>Whenever we using font, we want to be sure that it will be the same in proportion across different screen sizes, devices, densities sp are responsible to do it.</a:t>
            </a:r>
          </a:p>
          <a:p>
            <a:pPr marL="0" indent="0" rtl="0">
              <a:lnSpc>
                <a:spcPct val="90000"/>
              </a:lnSpc>
              <a:spcBef>
                <a:spcPts val="0"/>
              </a:spcBef>
              <a:spcAft>
                <a:spcPts val="0"/>
              </a:spcAft>
              <a:buNone/>
            </a:pPr>
            <a:endParaRPr lang="en-US" sz="2400" b="0" i="0" u="none" strike="noStrike" dirty="0">
              <a:effectLst/>
              <a:latin typeface="+mj-lt"/>
            </a:endParaRPr>
          </a:p>
          <a:p>
            <a:pPr marL="0" indent="0">
              <a:lnSpc>
                <a:spcPct val="90000"/>
              </a:lnSpc>
              <a:buNone/>
            </a:pPr>
            <a:r>
              <a:rPr lang="en-US" sz="2400" b="1" dirty="0">
                <a:solidFill>
                  <a:schemeClr val="accent6">
                    <a:lumMod val="75000"/>
                  </a:schemeClr>
                </a:solidFill>
                <a:latin typeface="+mj-lt"/>
              </a:rPr>
              <a:t>Morality:</a:t>
            </a:r>
            <a:endParaRPr lang="en-US" sz="2400" dirty="0">
              <a:latin typeface="+mj-lt"/>
            </a:endParaRPr>
          </a:p>
          <a:p>
            <a:pPr rtl="0">
              <a:spcBef>
                <a:spcPts val="0"/>
              </a:spcBef>
              <a:spcAft>
                <a:spcPts val="0"/>
              </a:spcAft>
              <a:buFont typeface="Wingdings" panose="05000000000000000000" pitchFamily="2" charset="2"/>
              <a:buChar char="§"/>
            </a:pPr>
            <a:r>
              <a:rPr lang="en-US" sz="2400" b="0" i="0" u="none" strike="noStrike" dirty="0">
                <a:solidFill>
                  <a:srgbClr val="000000"/>
                </a:solidFill>
                <a:effectLst/>
                <a:latin typeface="+mj-lt"/>
              </a:rPr>
              <a:t>Use dpi for normal sizes such as dimensions: wide of Button ,</a:t>
            </a:r>
            <a:r>
              <a:rPr lang="en-US" sz="2400" dirty="0">
                <a:solidFill>
                  <a:srgbClr val="000000"/>
                </a:solidFill>
                <a:latin typeface="+mj-lt"/>
              </a:rPr>
              <a:t>T</a:t>
            </a:r>
            <a:r>
              <a:rPr lang="en-US" sz="2400" b="0" i="0" u="none" strike="noStrike" dirty="0">
                <a:solidFill>
                  <a:srgbClr val="000000"/>
                </a:solidFill>
                <a:effectLst/>
                <a:latin typeface="+mj-lt"/>
              </a:rPr>
              <a:t>extView. </a:t>
            </a:r>
            <a:endParaRPr lang="en-US" sz="2400" b="0" dirty="0">
              <a:effectLst/>
              <a:latin typeface="+mj-lt"/>
            </a:endParaRPr>
          </a:p>
          <a:p>
            <a:pPr rtl="0">
              <a:spcBef>
                <a:spcPts val="0"/>
              </a:spcBef>
              <a:spcAft>
                <a:spcPts val="0"/>
              </a:spcAft>
              <a:buFont typeface="Wingdings" panose="05000000000000000000" pitchFamily="2" charset="2"/>
              <a:buChar char="§"/>
            </a:pPr>
            <a:r>
              <a:rPr lang="en-US" sz="2400" b="0" i="0" u="none" strike="noStrike" dirty="0">
                <a:solidFill>
                  <a:srgbClr val="000000"/>
                </a:solidFill>
                <a:effectLst/>
                <a:latin typeface="+mj-lt"/>
              </a:rPr>
              <a:t>Use sp only for fonts.</a:t>
            </a:r>
            <a:endParaRPr lang="en-US" sz="2400" b="0" dirty="0">
              <a:effectLst/>
              <a:latin typeface="+mj-lt"/>
            </a:endParaRPr>
          </a:p>
          <a:p>
            <a:pPr marL="0" indent="0">
              <a:buNone/>
            </a:pPr>
            <a:endParaRPr lang="en-US" sz="2400" dirty="0">
              <a:latin typeface="+mj-lt"/>
            </a:endParaRPr>
          </a:p>
        </p:txBody>
      </p:sp>
      <p:pic>
        <p:nvPicPr>
          <p:cNvPr id="5" name="Immagine 4" descr="Immagine che contiene testo&#10;&#10;Descrizione generata automaticamente">
            <a:extLst>
              <a:ext uri="{FF2B5EF4-FFF2-40B4-BE49-F238E27FC236}">
                <a16:creationId xmlns:a16="http://schemas.microsoft.com/office/drawing/2014/main" id="{698D45A6-E432-E5F0-0222-D56AE29F73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7483" y="1600201"/>
            <a:ext cx="5014917" cy="4525963"/>
          </a:xfrm>
          <a:prstGeom prst="rect">
            <a:avLst/>
          </a:prstGeom>
          <a:noFill/>
        </p:spPr>
      </p:pic>
    </p:spTree>
    <p:extLst>
      <p:ext uri="{BB962C8B-B14F-4D97-AF65-F5344CB8AC3E}">
        <p14:creationId xmlns:p14="http://schemas.microsoft.com/office/powerpoint/2010/main" val="1267975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97FD2C-6481-AA06-77EB-CFE3B09815C9}"/>
              </a:ext>
            </a:extLst>
          </p:cNvPr>
          <p:cNvSpPr>
            <a:spLocks noGrp="1"/>
          </p:cNvSpPr>
          <p:nvPr>
            <p:ph type="title"/>
          </p:nvPr>
        </p:nvSpPr>
        <p:spPr/>
        <p:txBody>
          <a:bodyPr/>
          <a:lstStyle/>
          <a:p>
            <a:r>
              <a:rPr lang="en-US" dirty="0"/>
              <a:t>Unit of measure</a:t>
            </a:r>
          </a:p>
        </p:txBody>
      </p:sp>
      <p:sp>
        <p:nvSpPr>
          <p:cNvPr id="8" name="CasellaDiTesto 7">
            <a:extLst>
              <a:ext uri="{FF2B5EF4-FFF2-40B4-BE49-F238E27FC236}">
                <a16:creationId xmlns:a16="http://schemas.microsoft.com/office/drawing/2014/main" id="{C011425E-E740-35CE-5FF9-BF1A11F87631}"/>
              </a:ext>
            </a:extLst>
          </p:cNvPr>
          <p:cNvSpPr txBox="1"/>
          <p:nvPr/>
        </p:nvSpPr>
        <p:spPr>
          <a:xfrm>
            <a:off x="609600" y="1570461"/>
            <a:ext cx="10363200" cy="3662541"/>
          </a:xfrm>
          <a:prstGeom prst="rect">
            <a:avLst/>
          </a:prstGeom>
          <a:noFill/>
        </p:spPr>
        <p:txBody>
          <a:bodyPr wrap="square">
            <a:spAutoFit/>
          </a:bodyPr>
          <a:lstStyle/>
          <a:p>
            <a:pPr rtl="0">
              <a:spcBef>
                <a:spcPts val="0"/>
              </a:spcBef>
              <a:spcAft>
                <a:spcPts val="0"/>
              </a:spcAft>
            </a:pPr>
            <a:r>
              <a:rPr lang="en-US" sz="2800" dirty="0">
                <a:latin typeface="+mj-lt"/>
              </a:rPr>
              <a:t>So, when we talk about screens, we can have 6 units of measurement, </a:t>
            </a:r>
            <a:r>
              <a:rPr lang="en-US" sz="2800" dirty="0">
                <a:solidFill>
                  <a:srgbClr val="000000"/>
                </a:solidFill>
                <a:latin typeface="+mj-lt"/>
              </a:rPr>
              <a:t>but we</a:t>
            </a:r>
            <a:r>
              <a:rPr lang="en-US" sz="2800" b="0" i="0" u="none" strike="noStrike" dirty="0">
                <a:solidFill>
                  <a:srgbClr val="000000"/>
                </a:solidFill>
                <a:effectLst/>
                <a:latin typeface="+mj-lt"/>
              </a:rPr>
              <a:t> </a:t>
            </a:r>
            <a:r>
              <a:rPr lang="en-US" sz="2800" dirty="0">
                <a:solidFill>
                  <a:srgbClr val="000000"/>
                </a:solidFill>
                <a:latin typeface="+mj-lt"/>
              </a:rPr>
              <a:t>d</a:t>
            </a:r>
            <a:r>
              <a:rPr lang="en-US" sz="2800" b="0" i="0" u="none" strike="noStrike" dirty="0">
                <a:solidFill>
                  <a:srgbClr val="000000"/>
                </a:solidFill>
                <a:effectLst/>
                <a:latin typeface="+mj-lt"/>
              </a:rPr>
              <a:t>o are not suppose use physical units:</a:t>
            </a:r>
            <a:br>
              <a:rPr lang="en-US" sz="2400" dirty="0"/>
            </a:br>
            <a:endParaRPr lang="en-US" sz="2400" dirty="0"/>
          </a:p>
          <a:p>
            <a:pPr marL="285750" indent="-285750">
              <a:buFont typeface="Arial" panose="020B0604020202020204" pitchFamily="34" charset="0"/>
              <a:buChar char="•"/>
            </a:pPr>
            <a:r>
              <a:rPr lang="en-US" sz="2400" b="1" dirty="0"/>
              <a:t>mm</a:t>
            </a:r>
            <a:r>
              <a:rPr lang="en-US" sz="2400" dirty="0"/>
              <a:t>: millimeters </a:t>
            </a:r>
            <a:r>
              <a:rPr lang="en-US" sz="2400" b="0" i="0" dirty="0">
                <a:solidFill>
                  <a:srgbClr val="FF0000"/>
                </a:solidFill>
                <a:effectLst/>
                <a:latin typeface="arial" panose="020B0604020202020204" pitchFamily="34" charset="0"/>
              </a:rPr>
              <a:t>✘</a:t>
            </a:r>
            <a:r>
              <a:rPr lang="en-US" sz="2400" dirty="0">
                <a:solidFill>
                  <a:srgbClr val="FF0000"/>
                </a:solidFill>
              </a:rPr>
              <a:t> </a:t>
            </a:r>
          </a:p>
          <a:p>
            <a:pPr marL="285750" indent="-285750">
              <a:buFont typeface="Arial" panose="020B0604020202020204" pitchFamily="34" charset="0"/>
              <a:buChar char="•"/>
            </a:pPr>
            <a:r>
              <a:rPr lang="en-US" sz="2400" b="1" dirty="0"/>
              <a:t>in:</a:t>
            </a:r>
            <a:r>
              <a:rPr lang="en-US" sz="2400" dirty="0"/>
              <a:t> inch </a:t>
            </a:r>
            <a:r>
              <a:rPr lang="en-US" sz="2400" b="0" i="0" dirty="0">
                <a:solidFill>
                  <a:srgbClr val="FF0000"/>
                </a:solidFill>
                <a:effectLst/>
                <a:latin typeface="arial" panose="020B0604020202020204" pitchFamily="34" charset="0"/>
              </a:rPr>
              <a:t>✘</a:t>
            </a:r>
            <a:endParaRPr lang="en-US" sz="2400" dirty="0">
              <a:solidFill>
                <a:srgbClr val="FF0000"/>
              </a:solidFill>
            </a:endParaRPr>
          </a:p>
          <a:p>
            <a:pPr marL="285750" indent="-285750">
              <a:buFont typeface="Arial" panose="020B0604020202020204" pitchFamily="34" charset="0"/>
              <a:buChar char="•"/>
            </a:pPr>
            <a:r>
              <a:rPr lang="en-US" sz="2400" b="1" dirty="0" err="1"/>
              <a:t>pt</a:t>
            </a:r>
            <a:r>
              <a:rPr lang="en-US" sz="2400" b="1" dirty="0"/>
              <a:t>:</a:t>
            </a:r>
            <a:r>
              <a:rPr lang="en-US" sz="2400" dirty="0"/>
              <a:t> 1/72 of inch</a:t>
            </a:r>
            <a:r>
              <a:rPr lang="en-US" sz="2400" b="0" i="0" dirty="0">
                <a:solidFill>
                  <a:srgbClr val="FF0000"/>
                </a:solidFill>
                <a:effectLst/>
                <a:latin typeface="arial" panose="020B0604020202020204" pitchFamily="34" charset="0"/>
              </a:rPr>
              <a:t>✘</a:t>
            </a:r>
            <a:endParaRPr lang="en-US" sz="2400" dirty="0">
              <a:solidFill>
                <a:srgbClr val="FF0000"/>
              </a:solidFill>
            </a:endParaRPr>
          </a:p>
          <a:p>
            <a:pPr marL="285750" indent="-285750">
              <a:buFont typeface="Arial" panose="020B0604020202020204" pitchFamily="34" charset="0"/>
              <a:buChar char="•"/>
            </a:pPr>
            <a:r>
              <a:rPr lang="en-US" sz="2400" b="1" dirty="0"/>
              <a:t>dp:</a:t>
            </a:r>
            <a:r>
              <a:rPr lang="en-US" sz="2400" dirty="0"/>
              <a:t> based on 160 dpi screen and scaled appropriately for other devices </a:t>
            </a:r>
            <a:r>
              <a:rPr lang="en-US" sz="2800" b="0" i="0" dirty="0">
                <a:solidFill>
                  <a:srgbClr val="00B050"/>
                </a:solidFill>
                <a:effectLst/>
                <a:latin typeface="arial" panose="020B0604020202020204" pitchFamily="34" charset="0"/>
              </a:rPr>
              <a:t>✓</a:t>
            </a:r>
            <a:endParaRPr lang="en-US" sz="2800" dirty="0">
              <a:solidFill>
                <a:srgbClr val="00B050"/>
              </a:solidFill>
            </a:endParaRPr>
          </a:p>
          <a:p>
            <a:pPr marL="285750" indent="-285750">
              <a:buFont typeface="Arial" panose="020B0604020202020204" pitchFamily="34" charset="0"/>
              <a:buChar char="•"/>
            </a:pPr>
            <a:r>
              <a:rPr lang="en-US" sz="2400" b="1" dirty="0"/>
              <a:t>sp:</a:t>
            </a:r>
            <a:r>
              <a:rPr lang="en-US" sz="2400" dirty="0"/>
              <a:t> for fonts based on user font preference </a:t>
            </a:r>
            <a:r>
              <a:rPr lang="en-US" sz="2800" b="0" i="0" dirty="0">
                <a:solidFill>
                  <a:srgbClr val="00B050"/>
                </a:solidFill>
                <a:effectLst/>
                <a:latin typeface="arial" panose="020B0604020202020204" pitchFamily="34" charset="0"/>
              </a:rPr>
              <a:t>✓</a:t>
            </a:r>
            <a:endParaRPr lang="en-US" sz="2800" dirty="0">
              <a:solidFill>
                <a:srgbClr val="00B050"/>
              </a:solidFill>
            </a:endParaRPr>
          </a:p>
          <a:p>
            <a:pPr marL="285750" indent="-285750">
              <a:buFont typeface="Arial" panose="020B0604020202020204" pitchFamily="34" charset="0"/>
              <a:buChar char="•"/>
            </a:pPr>
            <a:r>
              <a:rPr lang="en-US" sz="2400" b="1" dirty="0" err="1"/>
              <a:t>px</a:t>
            </a:r>
            <a:r>
              <a:rPr lang="en-US" sz="2400" b="1" dirty="0"/>
              <a:t>:</a:t>
            </a:r>
            <a:r>
              <a:rPr lang="en-US" sz="2400" dirty="0"/>
              <a:t> base on physical screen size. </a:t>
            </a:r>
            <a:r>
              <a:rPr lang="en-US" sz="2400" b="0" i="0" dirty="0">
                <a:solidFill>
                  <a:srgbClr val="FF0000"/>
                </a:solidFill>
                <a:effectLst/>
                <a:latin typeface="arial" panose="020B0604020202020204" pitchFamily="34" charset="0"/>
              </a:rPr>
              <a:t>✘</a:t>
            </a:r>
            <a:endParaRPr lang="en-US" sz="2400" dirty="0">
              <a:solidFill>
                <a:srgbClr val="FF0000"/>
              </a:solidFill>
            </a:endParaRPr>
          </a:p>
        </p:txBody>
      </p:sp>
    </p:spTree>
    <p:extLst>
      <p:ext uri="{BB962C8B-B14F-4D97-AF65-F5344CB8AC3E}">
        <p14:creationId xmlns:p14="http://schemas.microsoft.com/office/powerpoint/2010/main" val="2893663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3B58FE-9D6F-7D83-C334-0C363DC97A12}"/>
              </a:ext>
            </a:extLst>
          </p:cNvPr>
          <p:cNvSpPr>
            <a:spLocks noGrp="1"/>
          </p:cNvSpPr>
          <p:nvPr>
            <p:ph type="ctrTitle"/>
          </p:nvPr>
        </p:nvSpPr>
        <p:spPr/>
        <p:txBody>
          <a:bodyPr>
            <a:normAutofit/>
          </a:bodyPr>
          <a:lstStyle/>
          <a:p>
            <a:r>
              <a:rPr lang="en-US" sz="5400" dirty="0"/>
              <a:t>	View &amp; </a:t>
            </a:r>
            <a:r>
              <a:rPr lang="en-US" sz="5400" dirty="0" err="1"/>
              <a:t>ViewGroup</a:t>
            </a:r>
            <a:endParaRPr lang="en-US" sz="5400" dirty="0"/>
          </a:p>
        </p:txBody>
      </p:sp>
      <p:sp>
        <p:nvSpPr>
          <p:cNvPr id="3" name="Sottotitolo 2">
            <a:extLst>
              <a:ext uri="{FF2B5EF4-FFF2-40B4-BE49-F238E27FC236}">
                <a16:creationId xmlns:a16="http://schemas.microsoft.com/office/drawing/2014/main" id="{73C39A25-ED67-6F6A-72E9-77EB8451E7E9}"/>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764316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9FD868-CF61-5EE7-B140-CD6DADB5FE3C}"/>
              </a:ext>
            </a:extLst>
          </p:cNvPr>
          <p:cNvSpPr>
            <a:spLocks noGrp="1"/>
          </p:cNvSpPr>
          <p:nvPr>
            <p:ph type="title"/>
          </p:nvPr>
        </p:nvSpPr>
        <p:spPr/>
        <p:txBody>
          <a:bodyPr/>
          <a:lstStyle/>
          <a:p>
            <a:r>
              <a:rPr lang="en-US" dirty="0"/>
              <a:t>View &amp; ViewGroup</a:t>
            </a:r>
          </a:p>
        </p:txBody>
      </p:sp>
      <p:pic>
        <p:nvPicPr>
          <p:cNvPr id="8" name="Immagine 7">
            <a:extLst>
              <a:ext uri="{FF2B5EF4-FFF2-40B4-BE49-F238E27FC236}">
                <a16:creationId xmlns:a16="http://schemas.microsoft.com/office/drawing/2014/main" id="{0369793B-5F90-FD4A-24EA-5917376FE5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60" y="1768157"/>
            <a:ext cx="10439400" cy="4572000"/>
          </a:xfrm>
          <a:prstGeom prst="rect">
            <a:avLst/>
          </a:prstGeom>
        </p:spPr>
      </p:pic>
    </p:spTree>
    <p:extLst>
      <p:ext uri="{BB962C8B-B14F-4D97-AF65-F5344CB8AC3E}">
        <p14:creationId xmlns:p14="http://schemas.microsoft.com/office/powerpoint/2010/main" val="4061037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1206CA-0395-271E-3337-067E480D5483}"/>
              </a:ext>
            </a:extLst>
          </p:cNvPr>
          <p:cNvSpPr>
            <a:spLocks noGrp="1"/>
          </p:cNvSpPr>
          <p:nvPr>
            <p:ph type="title"/>
          </p:nvPr>
        </p:nvSpPr>
        <p:spPr/>
        <p:txBody>
          <a:bodyPr/>
          <a:lstStyle/>
          <a:p>
            <a:r>
              <a:rPr lang="en-US" dirty="0"/>
              <a:t>View &amp; ViewGroup</a:t>
            </a:r>
          </a:p>
        </p:txBody>
      </p:sp>
      <p:sp>
        <p:nvSpPr>
          <p:cNvPr id="6" name="Segnaposto contenuto 2">
            <a:extLst>
              <a:ext uri="{FF2B5EF4-FFF2-40B4-BE49-F238E27FC236}">
                <a16:creationId xmlns:a16="http://schemas.microsoft.com/office/drawing/2014/main" id="{962DABF5-FACA-41A3-5BE2-9B290250F2CF}"/>
              </a:ext>
            </a:extLst>
          </p:cNvPr>
          <p:cNvSpPr>
            <a:spLocks noGrp="1"/>
          </p:cNvSpPr>
          <p:nvPr>
            <p:ph sz="half" idx="1"/>
          </p:nvPr>
        </p:nvSpPr>
        <p:spPr>
          <a:xfrm>
            <a:off x="609600" y="1600200"/>
            <a:ext cx="6019800" cy="4525963"/>
          </a:xfrm>
        </p:spPr>
        <p:txBody>
          <a:bodyPr>
            <a:normAutofit/>
          </a:bodyPr>
          <a:lstStyle/>
          <a:p>
            <a:pPr rtl="0">
              <a:spcBef>
                <a:spcPts val="0"/>
              </a:spcBef>
              <a:spcAft>
                <a:spcPts val="0"/>
              </a:spcAft>
            </a:pPr>
            <a:r>
              <a:rPr lang="en-US" sz="2000" b="1" dirty="0">
                <a:latin typeface="+mj-lt"/>
              </a:rPr>
              <a:t>View</a:t>
            </a:r>
            <a:r>
              <a:rPr lang="en-US" sz="2000" dirty="0">
                <a:latin typeface="+mj-lt"/>
              </a:rPr>
              <a:t>: all elements in the layout are built using a hierarchy of View and ViewGroup objects. </a:t>
            </a:r>
            <a:r>
              <a:rPr lang="en-US" sz="2000" b="0" i="0" u="none" strike="noStrike" dirty="0">
                <a:solidFill>
                  <a:srgbClr val="000000"/>
                </a:solidFill>
                <a:effectLst/>
                <a:latin typeface="+mj-lt"/>
              </a:rPr>
              <a:t>A view is an object that takes rectangular area on the screen and is responsible for handling events in that area ex: button is a View, when is hit is respond in a way.</a:t>
            </a:r>
          </a:p>
          <a:p>
            <a:pPr marL="0" indent="0" rtl="0">
              <a:spcBef>
                <a:spcPts val="0"/>
              </a:spcBef>
              <a:spcAft>
                <a:spcPts val="0"/>
              </a:spcAft>
              <a:buNone/>
            </a:pPr>
            <a:endParaRPr lang="en-US" sz="2000" b="0" i="0" u="none" strike="noStrike" dirty="0">
              <a:solidFill>
                <a:srgbClr val="000000"/>
              </a:solidFill>
              <a:effectLst/>
              <a:latin typeface="+mj-lt"/>
            </a:endParaRPr>
          </a:p>
          <a:p>
            <a:pPr>
              <a:spcBef>
                <a:spcPts val="0"/>
              </a:spcBef>
            </a:pPr>
            <a:r>
              <a:rPr lang="en-US" sz="2000" b="1" dirty="0">
                <a:latin typeface="+mj-lt"/>
              </a:rPr>
              <a:t>ViewGroup</a:t>
            </a:r>
            <a:r>
              <a:rPr lang="en-US" sz="2000" dirty="0">
                <a:latin typeface="+mj-lt"/>
              </a:rPr>
              <a:t>: </a:t>
            </a:r>
            <a:r>
              <a:rPr lang="en-US" sz="2000" b="0" i="0" u="none" strike="noStrike" dirty="0">
                <a:solidFill>
                  <a:srgbClr val="000000"/>
                </a:solidFill>
                <a:effectLst/>
                <a:latin typeface="+mj-lt"/>
              </a:rPr>
              <a:t>An object that surrounds the view and is invisible and is responsible for holding </a:t>
            </a:r>
            <a:r>
              <a:rPr lang="en-US" sz="2000" dirty="0">
                <a:solidFill>
                  <a:srgbClr val="000000"/>
                </a:solidFill>
                <a:latin typeface="+mj-lt"/>
              </a:rPr>
              <a:t>Vi</a:t>
            </a:r>
            <a:r>
              <a:rPr lang="en-US" sz="2000" b="0" i="0" u="none" strike="noStrike" dirty="0">
                <a:solidFill>
                  <a:srgbClr val="000000"/>
                </a:solidFill>
                <a:effectLst/>
                <a:latin typeface="+mj-lt"/>
              </a:rPr>
              <a:t>ews in a certain design, a single ViewGroup can contains other </a:t>
            </a:r>
            <a:r>
              <a:rPr lang="en-US" sz="2000" dirty="0">
                <a:solidFill>
                  <a:srgbClr val="000000"/>
                </a:solidFill>
                <a:latin typeface="+mj-lt"/>
              </a:rPr>
              <a:t>V</a:t>
            </a:r>
            <a:r>
              <a:rPr lang="en-US" sz="2000" b="0" i="0" u="none" strike="noStrike" dirty="0">
                <a:solidFill>
                  <a:srgbClr val="000000"/>
                </a:solidFill>
                <a:effectLst/>
                <a:latin typeface="+mj-lt"/>
              </a:rPr>
              <a:t>iewGroup</a:t>
            </a:r>
            <a:r>
              <a:rPr lang="en-US" sz="2000" dirty="0">
                <a:solidFill>
                  <a:srgbClr val="000000"/>
                </a:solidFill>
                <a:latin typeface="+mj-lt"/>
              </a:rPr>
              <a:t>. We can consider it as </a:t>
            </a:r>
            <a:r>
              <a:rPr lang="en-US" sz="2000" b="0" i="0" u="none" strike="noStrike" dirty="0">
                <a:solidFill>
                  <a:srgbClr val="000000"/>
                </a:solidFill>
                <a:effectLst/>
                <a:latin typeface="+mj-lt"/>
              </a:rPr>
              <a:t>something that arranging other element that displays information.</a:t>
            </a:r>
            <a:endParaRPr lang="en-US" sz="2000" b="0" dirty="0">
              <a:effectLst/>
              <a:latin typeface="+mj-lt"/>
            </a:endParaRPr>
          </a:p>
          <a:p>
            <a:pPr marL="0" indent="0">
              <a:buNone/>
            </a:pPr>
            <a:endParaRPr lang="en-US" sz="1600" dirty="0">
              <a:latin typeface="+mj-lt"/>
            </a:endParaRPr>
          </a:p>
        </p:txBody>
      </p:sp>
      <p:pic>
        <p:nvPicPr>
          <p:cNvPr id="8" name="Immagine 7">
            <a:extLst>
              <a:ext uri="{FF2B5EF4-FFF2-40B4-BE49-F238E27FC236}">
                <a16:creationId xmlns:a16="http://schemas.microsoft.com/office/drawing/2014/main" id="{6D1A65B3-2AB0-1A55-4344-531DE20295E3}"/>
              </a:ext>
            </a:extLst>
          </p:cNvPr>
          <p:cNvPicPr>
            <a:picLocks noChangeAspect="1"/>
          </p:cNvPicPr>
          <p:nvPr/>
        </p:nvPicPr>
        <p:blipFill rotWithShape="1">
          <a:blip r:embed="rId2"/>
          <a:srcRect l="9569" r="7666" b="3007"/>
          <a:stretch/>
        </p:blipFill>
        <p:spPr>
          <a:xfrm>
            <a:off x="7132320" y="1600200"/>
            <a:ext cx="2118360" cy="4708525"/>
          </a:xfrm>
          <a:prstGeom prst="roundRect">
            <a:avLst/>
          </a:prstGeom>
          <a:ln>
            <a:solidFill>
              <a:srgbClr val="002060"/>
            </a:solidFill>
          </a:ln>
        </p:spPr>
      </p:pic>
      <p:sp>
        <p:nvSpPr>
          <p:cNvPr id="9" name="CasellaDiTesto 8">
            <a:extLst>
              <a:ext uri="{FF2B5EF4-FFF2-40B4-BE49-F238E27FC236}">
                <a16:creationId xmlns:a16="http://schemas.microsoft.com/office/drawing/2014/main" id="{AC3DF701-B661-CD80-91CE-F7DFBF5487E0}"/>
              </a:ext>
            </a:extLst>
          </p:cNvPr>
          <p:cNvSpPr txBox="1"/>
          <p:nvPr/>
        </p:nvSpPr>
        <p:spPr>
          <a:xfrm>
            <a:off x="9890760" y="4236720"/>
            <a:ext cx="1143000" cy="369332"/>
          </a:xfrm>
          <a:prstGeom prst="rect">
            <a:avLst/>
          </a:prstGeom>
          <a:noFill/>
        </p:spPr>
        <p:txBody>
          <a:bodyPr wrap="square" rtlCol="0">
            <a:spAutoFit/>
          </a:bodyPr>
          <a:lstStyle/>
          <a:p>
            <a:r>
              <a:rPr lang="en-US" b="1" dirty="0"/>
              <a:t>View</a:t>
            </a:r>
          </a:p>
        </p:txBody>
      </p:sp>
      <p:sp>
        <p:nvSpPr>
          <p:cNvPr id="22" name="CasellaDiTesto 21">
            <a:extLst>
              <a:ext uri="{FF2B5EF4-FFF2-40B4-BE49-F238E27FC236}">
                <a16:creationId xmlns:a16="http://schemas.microsoft.com/office/drawing/2014/main" id="{0919BAB2-8490-2709-C7F6-92B44B9D2A3C}"/>
              </a:ext>
            </a:extLst>
          </p:cNvPr>
          <p:cNvSpPr txBox="1"/>
          <p:nvPr/>
        </p:nvSpPr>
        <p:spPr>
          <a:xfrm>
            <a:off x="9704846" y="3314542"/>
            <a:ext cx="1514828" cy="369332"/>
          </a:xfrm>
          <a:prstGeom prst="rect">
            <a:avLst/>
          </a:prstGeom>
          <a:noFill/>
        </p:spPr>
        <p:txBody>
          <a:bodyPr wrap="square" rtlCol="0">
            <a:spAutoFit/>
          </a:bodyPr>
          <a:lstStyle/>
          <a:p>
            <a:r>
              <a:rPr lang="en-US" b="1" dirty="0"/>
              <a:t>ViewGroup</a:t>
            </a:r>
          </a:p>
        </p:txBody>
      </p:sp>
      <p:cxnSp>
        <p:nvCxnSpPr>
          <p:cNvPr id="24" name="Connettore diritto 23">
            <a:extLst>
              <a:ext uri="{FF2B5EF4-FFF2-40B4-BE49-F238E27FC236}">
                <a16:creationId xmlns:a16="http://schemas.microsoft.com/office/drawing/2014/main" id="{2E53979C-A274-7710-4850-207ABDC52ABA}"/>
              </a:ext>
            </a:extLst>
          </p:cNvPr>
          <p:cNvCxnSpPr>
            <a:cxnSpLocks/>
            <a:endCxn id="22" idx="1"/>
          </p:cNvCxnSpPr>
          <p:nvPr/>
        </p:nvCxnSpPr>
        <p:spPr>
          <a:xfrm>
            <a:off x="9250680" y="3379966"/>
            <a:ext cx="454166" cy="119242"/>
          </a:xfrm>
          <a:prstGeom prst="line">
            <a:avLst/>
          </a:prstGeom>
        </p:spPr>
        <p:style>
          <a:lnRef idx="2">
            <a:schemeClr val="accent3"/>
          </a:lnRef>
          <a:fillRef idx="0">
            <a:schemeClr val="accent3"/>
          </a:fillRef>
          <a:effectRef idx="1">
            <a:schemeClr val="accent3"/>
          </a:effectRef>
          <a:fontRef idx="minor">
            <a:schemeClr val="tx1"/>
          </a:fontRef>
        </p:style>
      </p:cxnSp>
      <p:sp>
        <p:nvSpPr>
          <p:cNvPr id="25" name="Rettangolo 24">
            <a:extLst>
              <a:ext uri="{FF2B5EF4-FFF2-40B4-BE49-F238E27FC236}">
                <a16:creationId xmlns:a16="http://schemas.microsoft.com/office/drawing/2014/main" id="{E582B244-F0F0-C61F-C423-EB8BCE15FA7B}"/>
              </a:ext>
            </a:extLst>
          </p:cNvPr>
          <p:cNvSpPr/>
          <p:nvPr/>
        </p:nvSpPr>
        <p:spPr>
          <a:xfrm>
            <a:off x="7132320" y="1941923"/>
            <a:ext cx="2072640" cy="4184240"/>
          </a:xfrm>
          <a:prstGeom prst="rect">
            <a:avLst/>
          </a:prstGeom>
          <a:noFill/>
          <a:ln w="57150">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CasellaDiTesto 26">
            <a:extLst>
              <a:ext uri="{FF2B5EF4-FFF2-40B4-BE49-F238E27FC236}">
                <a16:creationId xmlns:a16="http://schemas.microsoft.com/office/drawing/2014/main" id="{2445EB02-397F-FC79-7152-71367D0C4687}"/>
              </a:ext>
            </a:extLst>
          </p:cNvPr>
          <p:cNvSpPr txBox="1"/>
          <p:nvPr/>
        </p:nvSpPr>
        <p:spPr>
          <a:xfrm>
            <a:off x="9704846" y="2499360"/>
            <a:ext cx="1514828" cy="369332"/>
          </a:xfrm>
          <a:prstGeom prst="rect">
            <a:avLst/>
          </a:prstGeom>
          <a:noFill/>
        </p:spPr>
        <p:txBody>
          <a:bodyPr wrap="square" rtlCol="0">
            <a:spAutoFit/>
          </a:bodyPr>
          <a:lstStyle/>
          <a:p>
            <a:r>
              <a:rPr lang="en-US" b="1" dirty="0"/>
              <a:t>Activity</a:t>
            </a:r>
          </a:p>
        </p:txBody>
      </p:sp>
      <p:cxnSp>
        <p:nvCxnSpPr>
          <p:cNvPr id="28" name="Connettore diritto 27">
            <a:extLst>
              <a:ext uri="{FF2B5EF4-FFF2-40B4-BE49-F238E27FC236}">
                <a16:creationId xmlns:a16="http://schemas.microsoft.com/office/drawing/2014/main" id="{DCF2C1D1-54F8-3A90-0F0B-D59364646191}"/>
              </a:ext>
            </a:extLst>
          </p:cNvPr>
          <p:cNvCxnSpPr>
            <a:endCxn id="27" idx="1"/>
          </p:cNvCxnSpPr>
          <p:nvPr/>
        </p:nvCxnSpPr>
        <p:spPr>
          <a:xfrm>
            <a:off x="9268954" y="2331720"/>
            <a:ext cx="435892" cy="352306"/>
          </a:xfrm>
          <a:prstGeom prst="line">
            <a:avLst/>
          </a:prstGeom>
        </p:spPr>
        <p:style>
          <a:lnRef idx="2">
            <a:schemeClr val="accent2"/>
          </a:lnRef>
          <a:fillRef idx="0">
            <a:schemeClr val="accent2"/>
          </a:fillRef>
          <a:effectRef idx="1">
            <a:schemeClr val="accent2"/>
          </a:effectRef>
          <a:fontRef idx="minor">
            <a:schemeClr val="tx1"/>
          </a:fontRef>
        </p:style>
      </p:cxnSp>
      <p:sp>
        <p:nvSpPr>
          <p:cNvPr id="21" name="Rettangolo 20">
            <a:extLst>
              <a:ext uri="{FF2B5EF4-FFF2-40B4-BE49-F238E27FC236}">
                <a16:creationId xmlns:a16="http://schemas.microsoft.com/office/drawing/2014/main" id="{29C4F54C-B656-0271-FA01-6BC068B57879}"/>
              </a:ext>
            </a:extLst>
          </p:cNvPr>
          <p:cNvSpPr/>
          <p:nvPr/>
        </p:nvSpPr>
        <p:spPr>
          <a:xfrm>
            <a:off x="7132320" y="2499360"/>
            <a:ext cx="2072640" cy="3505200"/>
          </a:xfrm>
          <a:prstGeom prst="rect">
            <a:avLst/>
          </a:prstGeom>
          <a:noFill/>
          <a:ln w="38100">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1" name="Connettore diritto 10">
            <a:extLst>
              <a:ext uri="{FF2B5EF4-FFF2-40B4-BE49-F238E27FC236}">
                <a16:creationId xmlns:a16="http://schemas.microsoft.com/office/drawing/2014/main" id="{7863E079-2502-B7AF-2DEC-91A390CF61EC}"/>
              </a:ext>
            </a:extLst>
          </p:cNvPr>
          <p:cNvCxnSpPr>
            <a:cxnSpLocks/>
          </p:cNvCxnSpPr>
          <p:nvPr/>
        </p:nvCxnSpPr>
        <p:spPr>
          <a:xfrm>
            <a:off x="8732520" y="3725446"/>
            <a:ext cx="1072868" cy="695940"/>
          </a:xfrm>
          <a:prstGeom prst="line">
            <a:avLst/>
          </a:prstGeom>
        </p:spPr>
        <p:style>
          <a:lnRef idx="3">
            <a:schemeClr val="accent6"/>
          </a:lnRef>
          <a:fillRef idx="0">
            <a:schemeClr val="accent6"/>
          </a:fillRef>
          <a:effectRef idx="2">
            <a:schemeClr val="accent6"/>
          </a:effectRef>
          <a:fontRef idx="minor">
            <a:schemeClr val="tx1"/>
          </a:fontRef>
        </p:style>
      </p:cxnSp>
      <p:cxnSp>
        <p:nvCxnSpPr>
          <p:cNvPr id="13" name="Connettore diritto 12">
            <a:extLst>
              <a:ext uri="{FF2B5EF4-FFF2-40B4-BE49-F238E27FC236}">
                <a16:creationId xmlns:a16="http://schemas.microsoft.com/office/drawing/2014/main" id="{D9FAF5A5-47F9-AB0D-3CF0-2280CA0D8A9E}"/>
              </a:ext>
            </a:extLst>
          </p:cNvPr>
          <p:cNvCxnSpPr>
            <a:cxnSpLocks/>
          </p:cNvCxnSpPr>
          <p:nvPr/>
        </p:nvCxnSpPr>
        <p:spPr>
          <a:xfrm>
            <a:off x="8732520" y="4421386"/>
            <a:ext cx="1072868"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Connettore diritto 15">
            <a:extLst>
              <a:ext uri="{FF2B5EF4-FFF2-40B4-BE49-F238E27FC236}">
                <a16:creationId xmlns:a16="http://schemas.microsoft.com/office/drawing/2014/main" id="{526E50C7-3B92-FBB5-FB52-661FD0EFEE6C}"/>
              </a:ext>
            </a:extLst>
          </p:cNvPr>
          <p:cNvCxnSpPr>
            <a:cxnSpLocks/>
          </p:cNvCxnSpPr>
          <p:nvPr/>
        </p:nvCxnSpPr>
        <p:spPr>
          <a:xfrm flipV="1">
            <a:off x="8732520" y="4421386"/>
            <a:ext cx="1072868" cy="912614"/>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057172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77B10F-7FBD-80E2-60FF-36A4E6C8962F}"/>
              </a:ext>
            </a:extLst>
          </p:cNvPr>
          <p:cNvSpPr>
            <a:spLocks noGrp="1"/>
          </p:cNvSpPr>
          <p:nvPr>
            <p:ph type="title"/>
          </p:nvPr>
        </p:nvSpPr>
        <p:spPr/>
        <p:txBody>
          <a:bodyPr/>
          <a:lstStyle/>
          <a:p>
            <a:r>
              <a:rPr lang="en-US" dirty="0"/>
              <a:t>XML</a:t>
            </a:r>
          </a:p>
        </p:txBody>
      </p:sp>
      <p:sp>
        <p:nvSpPr>
          <p:cNvPr id="3" name="Segnaposto contenuto 2">
            <a:extLst>
              <a:ext uri="{FF2B5EF4-FFF2-40B4-BE49-F238E27FC236}">
                <a16:creationId xmlns:a16="http://schemas.microsoft.com/office/drawing/2014/main" id="{0B761119-1165-AB0F-D81D-15FFDE961C01}"/>
              </a:ext>
            </a:extLst>
          </p:cNvPr>
          <p:cNvSpPr>
            <a:spLocks noGrp="1"/>
          </p:cNvSpPr>
          <p:nvPr>
            <p:ph idx="1"/>
          </p:nvPr>
        </p:nvSpPr>
        <p:spPr/>
        <p:txBody>
          <a:bodyPr>
            <a:normAutofit/>
          </a:bodyPr>
          <a:lstStyle/>
          <a:p>
            <a:r>
              <a:rPr lang="en-US" sz="2400" dirty="0"/>
              <a:t>One of the greatest strengths of Android is the separation of the logic of the application from its appearance. We saw that each activity is associated with an xml file.</a:t>
            </a:r>
          </a:p>
          <a:p>
            <a:r>
              <a:rPr lang="en-US" sz="2400" dirty="0"/>
              <a:t>The XML language is a markup metalanguage, or a language based on a syntactic mechanism that allows you to define and control the meaning of the elements contained in a document or text. In Android, XML files are used to declare our graphical components. This is how Android keeps programming logic and design separate. </a:t>
            </a:r>
          </a:p>
          <a:p>
            <a:endParaRPr lang="en-US" dirty="0"/>
          </a:p>
        </p:txBody>
      </p:sp>
      <p:sp>
        <p:nvSpPr>
          <p:cNvPr id="4" name="Rectangle 1">
            <a:extLst>
              <a:ext uri="{FF2B5EF4-FFF2-40B4-BE49-F238E27FC236}">
                <a16:creationId xmlns:a16="http://schemas.microsoft.com/office/drawing/2014/main" id="{6ECDD6DB-2C32-E65B-4ADF-114B18C20766}"/>
              </a:ext>
            </a:extLst>
          </p:cNvPr>
          <p:cNvSpPr>
            <a:spLocks noChangeArrowheads="1"/>
          </p:cNvSpPr>
          <p:nvPr/>
        </p:nvSpPr>
        <p:spPr bwMode="auto">
          <a:xfrm>
            <a:off x="2093626" y="4970836"/>
            <a:ext cx="7525063" cy="95410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E8BF6A"/>
                </a:solidFill>
                <a:effectLst/>
                <a:latin typeface="JetBrains Mono"/>
              </a:rPr>
              <a:t>&lt;</a:t>
            </a:r>
            <a:r>
              <a:rPr kumimoji="0" lang="en-US" altLang="en-US" sz="2800" b="0" i="0" u="none" strike="noStrike" cap="none" normalizeH="0" baseline="0" dirty="0" err="1">
                <a:ln>
                  <a:noFill/>
                </a:ln>
                <a:solidFill>
                  <a:schemeClr val="accent4"/>
                </a:solidFill>
                <a:effectLst/>
                <a:latin typeface="JetBrains Mono"/>
              </a:rPr>
              <a:t>tagName</a:t>
            </a:r>
            <a:r>
              <a:rPr kumimoji="0" lang="en-US" altLang="en-US" sz="2800" b="0" i="0" u="none" strike="noStrike" cap="none" normalizeH="0" baseline="0" dirty="0">
                <a:ln>
                  <a:noFill/>
                </a:ln>
                <a:solidFill>
                  <a:srgbClr val="E8BF6A"/>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E8BF6A"/>
                </a:solidFill>
                <a:effectLst/>
                <a:latin typeface="JetBrains Mono"/>
              </a:rPr>
              <a:t>Attribute</a:t>
            </a:r>
            <a:r>
              <a:rPr lang="en-US" altLang="en-US" sz="2800" dirty="0" err="1">
                <a:solidFill>
                  <a:srgbClr val="E8BF6A"/>
                </a:solidFill>
                <a:latin typeface="JetBrains Mono"/>
              </a:rPr>
              <a:t>:</a:t>
            </a:r>
            <a:r>
              <a:rPr lang="en-US" altLang="en-US" sz="2800" dirty="0" err="1">
                <a:solidFill>
                  <a:schemeClr val="bg1"/>
                </a:solidFill>
                <a:latin typeface="JetBrains Mono"/>
              </a:rPr>
              <a:t>nameAttribute</a:t>
            </a:r>
            <a:r>
              <a:rPr lang="en-US" altLang="en-US" sz="2800" dirty="0">
                <a:solidFill>
                  <a:srgbClr val="92D050"/>
                </a:solidFill>
                <a:latin typeface="JetBrains Mono"/>
              </a:rPr>
              <a:t>=</a:t>
            </a:r>
            <a:r>
              <a:rPr kumimoji="0" lang="en-US" altLang="en-US" sz="2800" b="0" i="0" u="none" strike="noStrike" cap="none" normalizeH="0" baseline="0" dirty="0">
                <a:ln>
                  <a:noFill/>
                </a:ln>
                <a:solidFill>
                  <a:srgbClr val="92D050"/>
                </a:solidFill>
                <a:effectLst/>
                <a:latin typeface="JetBrains Mono"/>
              </a:rPr>
              <a:t>“values”</a:t>
            </a:r>
            <a:r>
              <a:rPr kumimoji="0" lang="en-US" altLang="en-US" sz="2800" b="0" i="0" u="none" strike="noStrike" cap="none" normalizeH="0" baseline="0" dirty="0">
                <a:ln>
                  <a:noFill/>
                </a:ln>
                <a:solidFill>
                  <a:srgbClr val="FFFF00"/>
                </a:solidFill>
                <a:effectLst/>
                <a:latin typeface="JetBrains Mono"/>
              </a:rPr>
              <a:t>/&gt;</a:t>
            </a:r>
            <a:r>
              <a:rPr kumimoji="0" lang="en-US" altLang="en-US" sz="2800" b="0" i="0" u="none" strike="noStrike" cap="none" normalizeH="0" baseline="0" dirty="0">
                <a:ln>
                  <a:noFill/>
                </a:ln>
                <a:solidFill>
                  <a:srgbClr val="92D050"/>
                </a:solidFill>
                <a:effectLst/>
                <a:latin typeface="JetBrains Mono"/>
              </a:rPr>
              <a:t> </a:t>
            </a:r>
            <a:endParaRPr kumimoji="0" lang="en-US" altLang="en-US" sz="2800" b="0" i="0" u="none" strike="noStrike" cap="none" normalizeH="0" baseline="0" dirty="0">
              <a:ln>
                <a:noFill/>
              </a:ln>
              <a:solidFill>
                <a:srgbClr val="92D050"/>
              </a:solidFill>
              <a:effectLst/>
              <a:latin typeface="Arial" panose="020B0604020202020204" pitchFamily="34" charset="0"/>
            </a:endParaRPr>
          </a:p>
        </p:txBody>
      </p:sp>
    </p:spTree>
    <p:extLst>
      <p:ext uri="{BB962C8B-B14F-4D97-AF65-F5344CB8AC3E}">
        <p14:creationId xmlns:p14="http://schemas.microsoft.com/office/powerpoint/2010/main" val="31240289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a:extLst>
              <a:ext uri="{FF2B5EF4-FFF2-40B4-BE49-F238E27FC236}">
                <a16:creationId xmlns:a16="http://schemas.microsoft.com/office/drawing/2014/main" id="{4BCB0D87-5F08-06E6-9555-B56384EEB6BE}"/>
              </a:ext>
            </a:extLst>
          </p:cNvPr>
          <p:cNvPicPr>
            <a:picLocks noChangeAspect="1"/>
          </p:cNvPicPr>
          <p:nvPr/>
        </p:nvPicPr>
        <p:blipFill rotWithShape="1">
          <a:blip r:embed="rId3">
            <a:extLst>
              <a:ext uri="{28A0092B-C50C-407E-A947-70E740481C1C}">
                <a14:useLocalDpi xmlns:a14="http://schemas.microsoft.com/office/drawing/2010/main" val="0"/>
              </a:ext>
            </a:extLst>
          </a:blip>
          <a:srcRect l="583" t="6262" r="75313" b="834"/>
          <a:stretch/>
        </p:blipFill>
        <p:spPr>
          <a:xfrm>
            <a:off x="78245" y="2696095"/>
            <a:ext cx="2350999" cy="4122851"/>
          </a:xfrm>
          <a:prstGeom prst="rect">
            <a:avLst/>
          </a:prstGeom>
          <a:noFill/>
        </p:spPr>
      </p:pic>
      <p:sp>
        <p:nvSpPr>
          <p:cNvPr id="2" name="Titolo 1">
            <a:extLst>
              <a:ext uri="{FF2B5EF4-FFF2-40B4-BE49-F238E27FC236}">
                <a16:creationId xmlns:a16="http://schemas.microsoft.com/office/drawing/2014/main" id="{9F715C1E-81AB-4BB6-8065-C343E958FFE0}"/>
              </a:ext>
            </a:extLst>
          </p:cNvPr>
          <p:cNvSpPr>
            <a:spLocks noGrp="1"/>
          </p:cNvSpPr>
          <p:nvPr>
            <p:ph type="title"/>
          </p:nvPr>
        </p:nvSpPr>
        <p:spPr>
          <a:xfrm>
            <a:off x="609600" y="274638"/>
            <a:ext cx="10972800" cy="1143000"/>
          </a:xfrm>
        </p:spPr>
        <p:txBody>
          <a:bodyPr anchor="ctr">
            <a:normAutofit/>
          </a:bodyPr>
          <a:lstStyle/>
          <a:p>
            <a:r>
              <a:rPr lang="en-US" dirty="0"/>
              <a:t>Layout </a:t>
            </a:r>
          </a:p>
        </p:txBody>
      </p:sp>
      <p:pic>
        <p:nvPicPr>
          <p:cNvPr id="11" name="Immagine 10">
            <a:extLst>
              <a:ext uri="{FF2B5EF4-FFF2-40B4-BE49-F238E27FC236}">
                <a16:creationId xmlns:a16="http://schemas.microsoft.com/office/drawing/2014/main" id="{D59AD9F9-78D1-E277-B5C8-9974775CD7D0}"/>
              </a:ext>
            </a:extLst>
          </p:cNvPr>
          <p:cNvPicPr>
            <a:picLocks noChangeAspect="1"/>
          </p:cNvPicPr>
          <p:nvPr/>
        </p:nvPicPr>
        <p:blipFill rotWithShape="1">
          <a:blip r:embed="rId3">
            <a:extLst>
              <a:ext uri="{28A0092B-C50C-407E-A947-70E740481C1C}">
                <a14:useLocalDpi xmlns:a14="http://schemas.microsoft.com/office/drawing/2010/main" val="0"/>
              </a:ext>
            </a:extLst>
          </a:blip>
          <a:srcRect l="76573" t="3529" r="-677" b="3568"/>
          <a:stretch/>
        </p:blipFill>
        <p:spPr>
          <a:xfrm>
            <a:off x="4780243" y="2655809"/>
            <a:ext cx="2350999" cy="4122849"/>
          </a:xfrm>
          <a:prstGeom prst="rect">
            <a:avLst/>
          </a:prstGeom>
          <a:noFill/>
        </p:spPr>
      </p:pic>
      <p:pic>
        <p:nvPicPr>
          <p:cNvPr id="13" name="Immagine 12">
            <a:extLst>
              <a:ext uri="{FF2B5EF4-FFF2-40B4-BE49-F238E27FC236}">
                <a16:creationId xmlns:a16="http://schemas.microsoft.com/office/drawing/2014/main" id="{CC704CFF-77A4-47C3-883C-EA29E41756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1762" y="2764972"/>
            <a:ext cx="4160958" cy="3380779"/>
          </a:xfrm>
          <a:prstGeom prst="rect">
            <a:avLst/>
          </a:prstGeom>
        </p:spPr>
      </p:pic>
      <p:pic>
        <p:nvPicPr>
          <p:cNvPr id="14" name="Immagine 13">
            <a:extLst>
              <a:ext uri="{FF2B5EF4-FFF2-40B4-BE49-F238E27FC236}">
                <a16:creationId xmlns:a16="http://schemas.microsoft.com/office/drawing/2014/main" id="{DF85D307-AE1E-F674-444B-D871634B1DE4}"/>
              </a:ext>
            </a:extLst>
          </p:cNvPr>
          <p:cNvPicPr>
            <a:picLocks noChangeAspect="1"/>
          </p:cNvPicPr>
          <p:nvPr/>
        </p:nvPicPr>
        <p:blipFill rotWithShape="1">
          <a:blip r:embed="rId3">
            <a:extLst>
              <a:ext uri="{28A0092B-C50C-407E-A947-70E740481C1C}">
                <a14:useLocalDpi xmlns:a14="http://schemas.microsoft.com/office/drawing/2010/main" val="0"/>
              </a:ext>
            </a:extLst>
          </a:blip>
          <a:srcRect l="51110" t="3548" r="24786" b="3548"/>
          <a:stretch/>
        </p:blipFill>
        <p:spPr>
          <a:xfrm>
            <a:off x="2429244" y="2615521"/>
            <a:ext cx="2350999" cy="4122850"/>
          </a:xfrm>
          <a:prstGeom prst="rect">
            <a:avLst/>
          </a:prstGeom>
          <a:noFill/>
        </p:spPr>
      </p:pic>
      <p:sp>
        <p:nvSpPr>
          <p:cNvPr id="3" name="Segnaposto contenuto 2">
            <a:extLst>
              <a:ext uri="{FF2B5EF4-FFF2-40B4-BE49-F238E27FC236}">
                <a16:creationId xmlns:a16="http://schemas.microsoft.com/office/drawing/2014/main" id="{BA6A36D1-41FD-4AC0-814C-5EC142B674E9}"/>
              </a:ext>
            </a:extLst>
          </p:cNvPr>
          <p:cNvSpPr>
            <a:spLocks noGrp="1"/>
          </p:cNvSpPr>
          <p:nvPr>
            <p:ph sz="half" idx="1"/>
          </p:nvPr>
        </p:nvSpPr>
        <p:spPr>
          <a:xfrm>
            <a:off x="609600" y="1417638"/>
            <a:ext cx="11127698" cy="1278457"/>
          </a:xfrm>
        </p:spPr>
        <p:txBody>
          <a:bodyPr>
            <a:normAutofit lnSpcReduction="10000"/>
          </a:bodyPr>
          <a:lstStyle/>
          <a:p>
            <a:pPr marL="0" indent="0">
              <a:buNone/>
            </a:pPr>
            <a:r>
              <a:rPr lang="en-US" dirty="0"/>
              <a:t>A layout defines the structure for a user interface in your app, such as in an activity. As we saw on Swing, we can have different layout  such as: linear layout, relative layout, grid layout and constraint layout</a:t>
            </a:r>
          </a:p>
        </p:txBody>
      </p:sp>
    </p:spTree>
    <p:extLst>
      <p:ext uri="{BB962C8B-B14F-4D97-AF65-F5344CB8AC3E}">
        <p14:creationId xmlns:p14="http://schemas.microsoft.com/office/powerpoint/2010/main" val="14240921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3B58FE-9D6F-7D83-C334-0C363DC97A12}"/>
              </a:ext>
            </a:extLst>
          </p:cNvPr>
          <p:cNvSpPr>
            <a:spLocks noGrp="1"/>
          </p:cNvSpPr>
          <p:nvPr>
            <p:ph type="ctrTitle"/>
          </p:nvPr>
        </p:nvSpPr>
        <p:spPr/>
        <p:txBody>
          <a:bodyPr>
            <a:normAutofit/>
          </a:bodyPr>
          <a:lstStyle/>
          <a:p>
            <a:r>
              <a:rPr lang="en-US" sz="5400" dirty="0"/>
              <a:t>	Linear Layout</a:t>
            </a:r>
          </a:p>
        </p:txBody>
      </p:sp>
      <p:sp>
        <p:nvSpPr>
          <p:cNvPr id="3" name="Sottotitolo 2">
            <a:extLst>
              <a:ext uri="{FF2B5EF4-FFF2-40B4-BE49-F238E27FC236}">
                <a16:creationId xmlns:a16="http://schemas.microsoft.com/office/drawing/2014/main" id="{73C39A25-ED67-6F6A-72E9-77EB8451E7E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729935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60DCB3-9B8F-F440-C8C2-AB8FA6875126}"/>
              </a:ext>
            </a:extLst>
          </p:cNvPr>
          <p:cNvSpPr>
            <a:spLocks noGrp="1"/>
          </p:cNvSpPr>
          <p:nvPr>
            <p:ph type="title"/>
          </p:nvPr>
        </p:nvSpPr>
        <p:spPr>
          <a:xfrm>
            <a:off x="609600" y="274638"/>
            <a:ext cx="10972800" cy="1143000"/>
          </a:xfrm>
        </p:spPr>
        <p:txBody>
          <a:bodyPr anchor="ctr">
            <a:normAutofit/>
          </a:bodyPr>
          <a:lstStyle/>
          <a:p>
            <a:r>
              <a:rPr lang="en-US" dirty="0"/>
              <a:t>Linear Layout</a:t>
            </a:r>
          </a:p>
        </p:txBody>
      </p:sp>
      <p:sp>
        <p:nvSpPr>
          <p:cNvPr id="3" name="Segnaposto contenuto 2">
            <a:extLst>
              <a:ext uri="{FF2B5EF4-FFF2-40B4-BE49-F238E27FC236}">
                <a16:creationId xmlns:a16="http://schemas.microsoft.com/office/drawing/2014/main" id="{2F1347C9-32CD-4D05-2D8A-E485CEC86316}"/>
              </a:ext>
            </a:extLst>
          </p:cNvPr>
          <p:cNvSpPr>
            <a:spLocks noGrp="1"/>
          </p:cNvSpPr>
          <p:nvPr>
            <p:ph sz="half" idx="1"/>
          </p:nvPr>
        </p:nvSpPr>
        <p:spPr>
          <a:xfrm>
            <a:off x="609600" y="1600201"/>
            <a:ext cx="5384800" cy="4525963"/>
          </a:xfrm>
        </p:spPr>
        <p:txBody>
          <a:bodyPr>
            <a:normAutofit fontScale="92500" lnSpcReduction="10000"/>
          </a:bodyPr>
          <a:lstStyle/>
          <a:p>
            <a:pPr marL="0" indent="0" rtl="0">
              <a:spcBef>
                <a:spcPts val="0"/>
              </a:spcBef>
              <a:spcAft>
                <a:spcPts val="600"/>
              </a:spcAft>
              <a:buNone/>
            </a:pPr>
            <a:r>
              <a:rPr lang="en-US" sz="2600" dirty="0"/>
              <a:t>Contains a set of elements that distributes sequentially from top to bottom (if defined with vertical orientation) or from left to right (if it has horizontal orientation, the default value). It is a very simple and rather natural layout for smartphone and tablet displays. I</a:t>
            </a:r>
            <a:r>
              <a:rPr lang="en-US" sz="2600" b="0" i="0" u="none" strike="noStrike" dirty="0">
                <a:effectLst/>
              </a:rPr>
              <a:t>s responsible from placing the view side by side along different column and same row.</a:t>
            </a:r>
          </a:p>
          <a:p>
            <a:pPr marL="0" indent="0" rtl="0">
              <a:spcBef>
                <a:spcPts val="0"/>
              </a:spcBef>
              <a:spcAft>
                <a:spcPts val="600"/>
              </a:spcAft>
              <a:buNone/>
            </a:pPr>
            <a:endParaRPr lang="en-US" sz="2600" b="0" i="0" u="none" strike="noStrike" dirty="0">
              <a:effectLst/>
            </a:endParaRPr>
          </a:p>
          <a:p>
            <a:pPr marL="0" indent="0" rtl="0">
              <a:spcBef>
                <a:spcPts val="0"/>
              </a:spcBef>
              <a:spcAft>
                <a:spcPts val="600"/>
              </a:spcAft>
              <a:buNone/>
            </a:pPr>
            <a:r>
              <a:rPr lang="en-US" sz="2600" b="1" dirty="0"/>
              <a:t>Note</a:t>
            </a:r>
            <a:r>
              <a:rPr lang="en-US" sz="2600" dirty="0"/>
              <a:t>: layouts can contain one or more layouts</a:t>
            </a:r>
          </a:p>
        </p:txBody>
      </p:sp>
      <p:pic>
        <p:nvPicPr>
          <p:cNvPr id="6" name="Immagine 5">
            <a:extLst>
              <a:ext uri="{FF2B5EF4-FFF2-40B4-BE49-F238E27FC236}">
                <a16:creationId xmlns:a16="http://schemas.microsoft.com/office/drawing/2014/main" id="{CC429B3D-634E-FA77-FA48-1BC8A265BC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7602" y="1645921"/>
            <a:ext cx="5486400" cy="4186450"/>
          </a:xfrm>
          <a:prstGeom prst="rect">
            <a:avLst/>
          </a:prstGeom>
          <a:noFill/>
        </p:spPr>
      </p:pic>
    </p:spTree>
    <p:extLst>
      <p:ext uri="{BB962C8B-B14F-4D97-AF65-F5344CB8AC3E}">
        <p14:creationId xmlns:p14="http://schemas.microsoft.com/office/powerpoint/2010/main" val="28605933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C65D3A-57EB-B636-D795-AF4C4599F7F5}"/>
              </a:ext>
            </a:extLst>
          </p:cNvPr>
          <p:cNvSpPr>
            <a:spLocks noGrp="1"/>
          </p:cNvSpPr>
          <p:nvPr>
            <p:ph type="title"/>
          </p:nvPr>
        </p:nvSpPr>
        <p:spPr/>
        <p:txBody>
          <a:bodyPr/>
          <a:lstStyle/>
          <a:p>
            <a:r>
              <a:rPr lang="en-US" dirty="0"/>
              <a:t>Create a Linear Layout</a:t>
            </a:r>
          </a:p>
        </p:txBody>
      </p:sp>
      <p:sp>
        <p:nvSpPr>
          <p:cNvPr id="5" name="Rectangle 1">
            <a:extLst>
              <a:ext uri="{FF2B5EF4-FFF2-40B4-BE49-F238E27FC236}">
                <a16:creationId xmlns:a16="http://schemas.microsoft.com/office/drawing/2014/main" id="{487ABC6C-F9D6-1C18-13F1-40F827C6BFFC}"/>
              </a:ext>
            </a:extLst>
          </p:cNvPr>
          <p:cNvSpPr>
            <a:spLocks noGrp="1" noChangeArrowheads="1"/>
          </p:cNvSpPr>
          <p:nvPr>
            <p:ph sz="half" idx="1"/>
          </p:nvPr>
        </p:nvSpPr>
        <p:spPr bwMode="auto">
          <a:xfrm>
            <a:off x="6096000" y="1864547"/>
            <a:ext cx="5856514" cy="440120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E8BF6A"/>
                </a:solidFill>
                <a:effectLst/>
                <a:latin typeface="JetBrains Mono"/>
              </a:rPr>
              <a:t>&lt;</a:t>
            </a:r>
            <a:r>
              <a:rPr kumimoji="0" lang="en-US" altLang="en-US" sz="2000" b="0" i="0" u="none" strike="noStrike" cap="none" normalizeH="0" baseline="0" dirty="0" err="1">
                <a:ln>
                  <a:noFill/>
                </a:ln>
                <a:solidFill>
                  <a:srgbClr val="E8BF6A"/>
                </a:solidFill>
                <a:effectLst/>
                <a:latin typeface="JetBrains Mono"/>
              </a:rPr>
              <a:t>LinearLayout</a:t>
            </a:r>
            <a:r>
              <a:rPr kumimoji="0" lang="en-US" altLang="en-US" sz="2000" b="0" i="0" u="none" strike="noStrike" cap="none" normalizeH="0" baseline="0" dirty="0">
                <a:ln>
                  <a:noFill/>
                </a:ln>
                <a:solidFill>
                  <a:srgbClr val="E8BF6A"/>
                </a:solidFill>
                <a:effectLst/>
                <a:latin typeface="JetBrains Mono"/>
              </a:rPr>
              <a:t>&gt;</a:t>
            </a:r>
            <a:br>
              <a:rPr kumimoji="0" lang="en-US" altLang="en-US" sz="2000" b="0" i="0" u="none" strike="noStrike" cap="none" normalizeH="0" baseline="0" dirty="0">
                <a:ln>
                  <a:noFill/>
                </a:ln>
                <a:solidFill>
                  <a:srgbClr val="6A8759"/>
                </a:solidFill>
                <a:effectLst/>
                <a:latin typeface="JetBrains Mono"/>
              </a:rPr>
            </a:br>
            <a:r>
              <a:rPr kumimoji="0" lang="en-US" altLang="en-US" sz="2000" b="0" i="0" u="none" strike="noStrike" cap="none" normalizeH="0" baseline="0" dirty="0">
                <a:ln>
                  <a:noFill/>
                </a:ln>
                <a:solidFill>
                  <a:srgbClr val="6A8759"/>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6A8759"/>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6A8759"/>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6A8759"/>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6A8759"/>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6A8759"/>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6A8759"/>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6A8759"/>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6A8759"/>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6A8759"/>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6A8759"/>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rgbClr val="E8BF6A"/>
                </a:solidFill>
                <a:effectLst/>
                <a:latin typeface="JetBrains Mono"/>
              </a:rPr>
            </a:br>
            <a:r>
              <a:rPr kumimoji="0" lang="en-US" altLang="en-US" sz="2000" b="0" i="0" u="none" strike="noStrike" cap="none" normalizeH="0" baseline="0" dirty="0">
                <a:ln>
                  <a:noFill/>
                </a:ln>
                <a:solidFill>
                  <a:srgbClr val="E8BF6A"/>
                </a:solidFill>
                <a:effectLst/>
                <a:latin typeface="JetBrains Mono"/>
              </a:rPr>
              <a:t>&lt;/</a:t>
            </a:r>
            <a:r>
              <a:rPr kumimoji="0" lang="en-US" altLang="en-US" sz="2000" b="0" i="0" u="none" strike="noStrike" cap="none" normalizeH="0" baseline="0" dirty="0" err="1">
                <a:ln>
                  <a:noFill/>
                </a:ln>
                <a:solidFill>
                  <a:srgbClr val="E8BF6A"/>
                </a:solidFill>
                <a:effectLst/>
                <a:latin typeface="JetBrains Mono"/>
              </a:rPr>
              <a:t>LinearLayout</a:t>
            </a:r>
            <a:r>
              <a:rPr kumimoji="0" lang="en-US" altLang="en-US" sz="2000" b="0" i="0" u="none" strike="noStrike" cap="none" normalizeH="0" baseline="0" dirty="0">
                <a:ln>
                  <a:noFill/>
                </a:ln>
                <a:solidFill>
                  <a:srgbClr val="E8BF6A"/>
                </a:solidFill>
                <a:effectLst/>
                <a:latin typeface="JetBrains Mono"/>
              </a:rPr>
              <a:t>&gt;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 name="CasellaDiTesto 5">
            <a:extLst>
              <a:ext uri="{FF2B5EF4-FFF2-40B4-BE49-F238E27FC236}">
                <a16:creationId xmlns:a16="http://schemas.microsoft.com/office/drawing/2014/main" id="{81A2D1C0-3E09-DF13-386C-DA28D622898E}"/>
              </a:ext>
            </a:extLst>
          </p:cNvPr>
          <p:cNvSpPr txBox="1"/>
          <p:nvPr/>
        </p:nvSpPr>
        <p:spPr>
          <a:xfrm>
            <a:off x="507637" y="1864547"/>
            <a:ext cx="5159829" cy="4801314"/>
          </a:xfrm>
          <a:prstGeom prst="rect">
            <a:avLst/>
          </a:prstGeom>
          <a:noFill/>
        </p:spPr>
        <p:txBody>
          <a:bodyPr wrap="square" rtlCol="0">
            <a:spAutoFit/>
          </a:bodyPr>
          <a:lstStyle/>
          <a:p>
            <a:pPr marL="342900" indent="-342900" rtl="0" fontAlgn="base">
              <a:spcBef>
                <a:spcPts val="0"/>
              </a:spcBef>
              <a:spcAft>
                <a:spcPts val="0"/>
              </a:spcAft>
              <a:buFont typeface="+mj-lt"/>
              <a:buAutoNum type="arabicPeriod"/>
            </a:pPr>
            <a:r>
              <a:rPr lang="en-US" dirty="0">
                <a:solidFill>
                  <a:srgbClr val="000000"/>
                </a:solidFill>
                <a:latin typeface="+mj-lt"/>
              </a:rPr>
              <a:t>In our activity_name.xml o</a:t>
            </a:r>
            <a:r>
              <a:rPr lang="en-US" b="0" i="0" u="none" strike="noStrike" dirty="0">
                <a:solidFill>
                  <a:srgbClr val="000000"/>
                </a:solidFill>
                <a:effectLst/>
                <a:latin typeface="+mj-lt"/>
              </a:rPr>
              <a:t>pen </a:t>
            </a:r>
            <a:r>
              <a:rPr lang="en-US" b="1" i="0" u="none" strike="noStrike" dirty="0">
                <a:solidFill>
                  <a:srgbClr val="000000"/>
                </a:solidFill>
                <a:effectLst/>
                <a:latin typeface="+mj-lt"/>
              </a:rPr>
              <a:t>tag  &lt;</a:t>
            </a:r>
            <a:r>
              <a:rPr lang="en-US" b="1" i="0" u="none" strike="noStrike" dirty="0" err="1">
                <a:solidFill>
                  <a:srgbClr val="000000"/>
                </a:solidFill>
                <a:effectLst/>
                <a:latin typeface="+mj-lt"/>
              </a:rPr>
              <a:t>LinearLayout</a:t>
            </a:r>
            <a:r>
              <a:rPr lang="en-US" b="1" i="0" u="none" strike="noStrike" dirty="0">
                <a:solidFill>
                  <a:srgbClr val="000000"/>
                </a:solidFill>
                <a:effectLst/>
                <a:latin typeface="+mj-lt"/>
              </a:rPr>
              <a:t>&gt; &lt;/</a:t>
            </a:r>
            <a:r>
              <a:rPr lang="en-US" b="1" i="0" u="none" strike="noStrike" dirty="0" err="1">
                <a:solidFill>
                  <a:srgbClr val="000000"/>
                </a:solidFill>
                <a:effectLst/>
                <a:latin typeface="+mj-lt"/>
              </a:rPr>
              <a:t>LinearLayout</a:t>
            </a:r>
            <a:r>
              <a:rPr lang="en-US" b="1" i="0" u="none" strike="noStrike" dirty="0">
                <a:solidFill>
                  <a:srgbClr val="000000"/>
                </a:solidFill>
                <a:effectLst/>
                <a:latin typeface="+mj-lt"/>
              </a:rPr>
              <a:t>&gt;</a:t>
            </a:r>
            <a:r>
              <a:rPr lang="en-US" b="0" i="0" u="none" strike="noStrike" dirty="0">
                <a:solidFill>
                  <a:srgbClr val="000000"/>
                </a:solidFill>
                <a:effectLst/>
                <a:latin typeface="+mj-lt"/>
              </a:rPr>
              <a:t>,which said to Android:</a:t>
            </a:r>
          </a:p>
          <a:p>
            <a:pPr rtl="0" fontAlgn="base">
              <a:spcBef>
                <a:spcPts val="0"/>
              </a:spcBef>
              <a:spcAft>
                <a:spcPts val="0"/>
              </a:spcAft>
            </a:pPr>
            <a:endParaRPr lang="en-US" b="0" i="0" u="none" strike="noStrike" dirty="0">
              <a:solidFill>
                <a:srgbClr val="000000"/>
              </a:solidFill>
              <a:effectLst/>
              <a:latin typeface="+mj-lt"/>
            </a:endParaRPr>
          </a:p>
          <a:p>
            <a:pPr marL="342900" indent="-342900" rtl="0" fontAlgn="base">
              <a:spcBef>
                <a:spcPts val="0"/>
              </a:spcBef>
              <a:spcAft>
                <a:spcPts val="0"/>
              </a:spcAft>
              <a:buFont typeface="Wingdings" panose="05000000000000000000" pitchFamily="2" charset="2"/>
              <a:buChar char="Ø"/>
            </a:pPr>
            <a:r>
              <a:rPr lang="en-US" b="0" i="0" u="none" strike="noStrike" dirty="0">
                <a:solidFill>
                  <a:srgbClr val="000000"/>
                </a:solidFill>
                <a:effectLst/>
                <a:latin typeface="+mj-lt"/>
              </a:rPr>
              <a:t>who is the root of the entire view structure.</a:t>
            </a:r>
            <a:endParaRPr lang="en-US" dirty="0">
              <a:solidFill>
                <a:srgbClr val="000000"/>
              </a:solidFill>
              <a:latin typeface="+mj-lt"/>
            </a:endParaRPr>
          </a:p>
          <a:p>
            <a:pPr marL="342900" indent="-342900" rtl="0" fontAlgn="base">
              <a:spcBef>
                <a:spcPts val="0"/>
              </a:spcBef>
              <a:spcAft>
                <a:spcPts val="0"/>
              </a:spcAft>
              <a:buFont typeface="Wingdings" panose="05000000000000000000" pitchFamily="2" charset="2"/>
              <a:buChar char="Ø"/>
            </a:pPr>
            <a:r>
              <a:rPr lang="en-US" dirty="0">
                <a:solidFill>
                  <a:srgbClr val="000000"/>
                </a:solidFill>
                <a:latin typeface="+mj-lt"/>
              </a:rPr>
              <a:t>who</a:t>
            </a:r>
            <a:r>
              <a:rPr lang="en-US" b="0" i="0" u="none" strike="noStrike" dirty="0">
                <a:solidFill>
                  <a:srgbClr val="000000"/>
                </a:solidFill>
                <a:effectLst/>
                <a:latin typeface="+mj-lt"/>
              </a:rPr>
              <a:t> should be the object responsible for managing all the elements inside it. </a:t>
            </a:r>
          </a:p>
          <a:p>
            <a:pPr rtl="0" fontAlgn="base">
              <a:spcBef>
                <a:spcPts val="0"/>
              </a:spcBef>
              <a:spcAft>
                <a:spcPts val="0"/>
              </a:spcAft>
            </a:pPr>
            <a:endParaRPr lang="en-US" b="0" i="0" u="none" strike="noStrike" dirty="0">
              <a:solidFill>
                <a:srgbClr val="000000"/>
              </a:solidFill>
              <a:effectLst/>
              <a:latin typeface="+mj-lt"/>
            </a:endParaRPr>
          </a:p>
          <a:p>
            <a:pPr rtl="0">
              <a:spcBef>
                <a:spcPts val="0"/>
              </a:spcBef>
              <a:spcAft>
                <a:spcPts val="0"/>
              </a:spcAft>
            </a:pPr>
            <a:r>
              <a:rPr lang="en-US" b="0" i="0" u="none" strike="noStrike" dirty="0">
                <a:solidFill>
                  <a:srgbClr val="000000"/>
                </a:solidFill>
                <a:effectLst/>
                <a:latin typeface="+mj-lt"/>
              </a:rPr>
              <a:t>When we define our UI appearance in XML, we always have a ViewGroup inside which all the other Views and ViewGroups are placed. The main ViewGroup is called </a:t>
            </a:r>
            <a:r>
              <a:rPr lang="en-US" b="1" i="0" u="none" strike="noStrike" dirty="0">
                <a:solidFill>
                  <a:srgbClr val="000000"/>
                </a:solidFill>
                <a:effectLst/>
                <a:latin typeface="+mj-lt"/>
              </a:rPr>
              <a:t>View hierarchy root</a:t>
            </a:r>
            <a:r>
              <a:rPr lang="en-US" b="0" i="0" u="none" strike="noStrike" dirty="0">
                <a:solidFill>
                  <a:srgbClr val="000000"/>
                </a:solidFill>
                <a:effectLst/>
                <a:latin typeface="+mj-lt"/>
              </a:rPr>
              <a:t>. </a:t>
            </a:r>
          </a:p>
          <a:p>
            <a:pPr rtl="0">
              <a:spcBef>
                <a:spcPts val="0"/>
              </a:spcBef>
              <a:spcAft>
                <a:spcPts val="0"/>
              </a:spcAft>
            </a:pPr>
            <a:r>
              <a:rPr lang="en-US" b="0" i="0" u="none" strike="noStrike" dirty="0">
                <a:solidFill>
                  <a:srgbClr val="000000"/>
                </a:solidFill>
                <a:effectLst/>
                <a:latin typeface="+mj-lt"/>
              </a:rPr>
              <a:t>Every XML definition in </a:t>
            </a:r>
            <a:r>
              <a:rPr lang="en-US" dirty="0">
                <a:solidFill>
                  <a:srgbClr val="000000"/>
                </a:solidFill>
                <a:latin typeface="+mj-lt"/>
              </a:rPr>
              <a:t>A</a:t>
            </a:r>
            <a:r>
              <a:rPr lang="en-US" b="0" i="0" u="none" strike="noStrike" dirty="0">
                <a:solidFill>
                  <a:srgbClr val="000000"/>
                </a:solidFill>
                <a:effectLst/>
                <a:latin typeface="+mj-lt"/>
              </a:rPr>
              <a:t>ndroid for appearance requires the mentioning of the root.</a:t>
            </a:r>
          </a:p>
          <a:p>
            <a:pPr marL="342900" indent="-342900" rtl="0">
              <a:spcBef>
                <a:spcPts val="0"/>
              </a:spcBef>
              <a:spcAft>
                <a:spcPts val="0"/>
              </a:spcAft>
              <a:buFont typeface="+mj-lt"/>
              <a:buAutoNum type="arabicPeriod"/>
            </a:pPr>
            <a:endParaRPr lang="en-US" b="0" dirty="0">
              <a:effectLst/>
              <a:latin typeface="+mj-lt"/>
            </a:endParaRPr>
          </a:p>
          <a:p>
            <a:pPr rtl="0" fontAlgn="base">
              <a:spcBef>
                <a:spcPts val="0"/>
              </a:spcBef>
              <a:spcAft>
                <a:spcPts val="0"/>
              </a:spcAft>
            </a:pPr>
            <a:br>
              <a:rPr lang="en-US" dirty="0">
                <a:latin typeface="+mj-lt"/>
              </a:rPr>
            </a:br>
            <a:endParaRPr lang="en-US" dirty="0">
              <a:latin typeface="+mj-lt"/>
            </a:endParaRPr>
          </a:p>
        </p:txBody>
      </p:sp>
    </p:spTree>
    <p:extLst>
      <p:ext uri="{BB962C8B-B14F-4D97-AF65-F5344CB8AC3E}">
        <p14:creationId xmlns:p14="http://schemas.microsoft.com/office/powerpoint/2010/main" val="41915778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C65D3A-57EB-B636-D795-AF4C4599F7F5}"/>
              </a:ext>
            </a:extLst>
          </p:cNvPr>
          <p:cNvSpPr>
            <a:spLocks noGrp="1"/>
          </p:cNvSpPr>
          <p:nvPr>
            <p:ph type="title"/>
          </p:nvPr>
        </p:nvSpPr>
        <p:spPr/>
        <p:txBody>
          <a:bodyPr/>
          <a:lstStyle/>
          <a:p>
            <a:r>
              <a:rPr lang="en-US" dirty="0"/>
              <a:t>Create a Linear Layout</a:t>
            </a:r>
          </a:p>
        </p:txBody>
      </p:sp>
      <p:sp>
        <p:nvSpPr>
          <p:cNvPr id="3" name="Segnaposto contenuto 2">
            <a:extLst>
              <a:ext uri="{FF2B5EF4-FFF2-40B4-BE49-F238E27FC236}">
                <a16:creationId xmlns:a16="http://schemas.microsoft.com/office/drawing/2014/main" id="{F5D84E0B-AB3F-040A-09DB-78807675B441}"/>
              </a:ext>
            </a:extLst>
          </p:cNvPr>
          <p:cNvSpPr>
            <a:spLocks noGrp="1"/>
          </p:cNvSpPr>
          <p:nvPr>
            <p:ph sz="half" idx="1"/>
          </p:nvPr>
        </p:nvSpPr>
        <p:spPr/>
        <p:txBody>
          <a:bodyPr>
            <a:normAutofit fontScale="77500" lnSpcReduction="20000"/>
          </a:bodyPr>
          <a:lstStyle/>
          <a:p>
            <a:pPr marL="0" indent="0" rtl="0" fontAlgn="base">
              <a:spcBef>
                <a:spcPts val="0"/>
              </a:spcBef>
              <a:spcAft>
                <a:spcPts val="0"/>
              </a:spcAft>
              <a:buNone/>
            </a:pPr>
            <a:endParaRPr lang="en-US" sz="3500" b="0" dirty="0">
              <a:effectLst/>
              <a:latin typeface="+mj-lt"/>
            </a:endParaRPr>
          </a:p>
          <a:p>
            <a:pPr fontAlgn="base">
              <a:spcBef>
                <a:spcPts val="0"/>
              </a:spcBef>
              <a:buFont typeface="+mj-lt"/>
              <a:buAutoNum type="arabicPeriod" startAt="2"/>
            </a:pPr>
            <a:r>
              <a:rPr lang="en-US" sz="3500" b="0" i="0" u="none" strike="noStrike" dirty="0">
                <a:solidFill>
                  <a:srgbClr val="000000"/>
                </a:solidFill>
                <a:effectLst/>
                <a:latin typeface="+mj-lt"/>
              </a:rPr>
              <a:t>Indicate the namespace where is coming from (automatically defined) is a URL</a:t>
            </a:r>
            <a:r>
              <a:rPr lang="en-US" sz="3500" dirty="0">
                <a:solidFill>
                  <a:srgbClr val="000000"/>
                </a:solidFill>
                <a:latin typeface="+mj-lt"/>
              </a:rPr>
              <a:t>.</a:t>
            </a:r>
            <a:r>
              <a:rPr lang="en-US" sz="3500" b="0" i="0" u="none" strike="noStrike" dirty="0">
                <a:solidFill>
                  <a:srgbClr val="000000"/>
                </a:solidFill>
                <a:effectLst/>
                <a:latin typeface="+mj-lt"/>
              </a:rPr>
              <a:t> </a:t>
            </a:r>
          </a:p>
          <a:p>
            <a:pPr marL="0" indent="0" fontAlgn="base">
              <a:spcBef>
                <a:spcPts val="0"/>
              </a:spcBef>
              <a:buNone/>
            </a:pPr>
            <a:endParaRPr lang="en-US" sz="3500" b="0" i="0" u="none" strike="noStrike" dirty="0">
              <a:solidFill>
                <a:srgbClr val="000000"/>
              </a:solidFill>
              <a:effectLst/>
              <a:latin typeface="+mj-lt"/>
            </a:endParaRPr>
          </a:p>
          <a:p>
            <a:pPr marL="514350" indent="-514350" fontAlgn="base">
              <a:spcBef>
                <a:spcPts val="0"/>
              </a:spcBef>
              <a:buFont typeface="+mj-lt"/>
              <a:buAutoNum type="arabicPeriod" startAt="3"/>
            </a:pPr>
            <a:r>
              <a:rPr lang="en-US" sz="3500" dirty="0">
                <a:solidFill>
                  <a:srgbClr val="000000"/>
                </a:solidFill>
                <a:latin typeface="+mj-lt"/>
              </a:rPr>
              <a:t>S</a:t>
            </a:r>
            <a:r>
              <a:rPr lang="en-US" sz="3500" b="0" i="0" u="none" strike="noStrike" dirty="0">
                <a:solidFill>
                  <a:srgbClr val="000000"/>
                </a:solidFill>
                <a:effectLst/>
                <a:latin typeface="+mj-lt"/>
              </a:rPr>
              <a:t>pecify Layout dimension: </a:t>
            </a:r>
          </a:p>
          <a:p>
            <a:pPr fontAlgn="base">
              <a:spcBef>
                <a:spcPts val="0"/>
              </a:spcBef>
            </a:pPr>
            <a:r>
              <a:rPr lang="en-US" sz="3500" b="0" i="0" u="none" strike="noStrike" dirty="0" err="1">
                <a:solidFill>
                  <a:srgbClr val="000000"/>
                </a:solidFill>
                <a:effectLst/>
                <a:latin typeface="+mj-lt"/>
              </a:rPr>
              <a:t>match_parent</a:t>
            </a:r>
            <a:r>
              <a:rPr lang="en-US" sz="3500" dirty="0">
                <a:solidFill>
                  <a:srgbClr val="000000"/>
                </a:solidFill>
                <a:latin typeface="+mj-lt"/>
              </a:rPr>
              <a:t>: </a:t>
            </a:r>
            <a:r>
              <a:rPr lang="en-US" sz="3500" b="0" i="0" u="none" strike="noStrike" dirty="0">
                <a:solidFill>
                  <a:srgbClr val="000000"/>
                </a:solidFill>
                <a:effectLst/>
                <a:latin typeface="+mj-lt"/>
              </a:rPr>
              <a:t>takes all the available space.</a:t>
            </a:r>
          </a:p>
          <a:p>
            <a:pPr fontAlgn="base">
              <a:spcBef>
                <a:spcPts val="0"/>
              </a:spcBef>
            </a:pPr>
            <a:r>
              <a:rPr lang="en-US" sz="3500" b="0" i="0" u="none" strike="noStrike" dirty="0" err="1">
                <a:solidFill>
                  <a:srgbClr val="000000"/>
                </a:solidFill>
                <a:effectLst/>
                <a:latin typeface="+mj-lt"/>
              </a:rPr>
              <a:t>wrap_content</a:t>
            </a:r>
            <a:r>
              <a:rPr lang="en-US" sz="3500" dirty="0">
                <a:solidFill>
                  <a:srgbClr val="000000"/>
                </a:solidFill>
                <a:latin typeface="+mj-lt"/>
              </a:rPr>
              <a:t>: It only occupies the space needed to be seen.</a:t>
            </a:r>
          </a:p>
          <a:p>
            <a:pPr fontAlgn="base">
              <a:spcBef>
                <a:spcPts val="0"/>
              </a:spcBef>
            </a:pPr>
            <a:r>
              <a:rPr lang="en-US" sz="3400" b="0" i="0" u="none" strike="noStrike" dirty="0">
                <a:solidFill>
                  <a:srgbClr val="000000"/>
                </a:solidFill>
                <a:effectLst/>
                <a:latin typeface="+mj-lt"/>
              </a:rPr>
              <a:t>we must occupy the maximum space of screen. </a:t>
            </a:r>
          </a:p>
          <a:p>
            <a:pPr marL="514350" indent="-514350" fontAlgn="base">
              <a:spcBef>
                <a:spcPts val="0"/>
              </a:spcBef>
              <a:buFont typeface="+mj-lt"/>
              <a:buAutoNum type="arabicPeriod" startAt="4"/>
            </a:pPr>
            <a:r>
              <a:rPr lang="en-US" sz="3400" b="0" i="0" u="none" strike="noStrike" dirty="0">
                <a:solidFill>
                  <a:srgbClr val="000000"/>
                </a:solidFill>
                <a:effectLst/>
                <a:latin typeface="+mj-lt"/>
              </a:rPr>
              <a:t>Set orientation </a:t>
            </a:r>
          </a:p>
          <a:p>
            <a:pPr marL="0" indent="0" fontAlgn="base">
              <a:spcBef>
                <a:spcPts val="0"/>
              </a:spcBef>
              <a:buNone/>
            </a:pPr>
            <a:endParaRPr lang="en-US" sz="3500" dirty="0">
              <a:solidFill>
                <a:srgbClr val="000000"/>
              </a:solidFill>
              <a:latin typeface="+mj-lt"/>
            </a:endParaRPr>
          </a:p>
          <a:p>
            <a:pPr marL="342900" indent="-342900" rtl="0" fontAlgn="base">
              <a:spcBef>
                <a:spcPts val="0"/>
              </a:spcBef>
              <a:spcAft>
                <a:spcPts val="0"/>
              </a:spcAft>
              <a:buFont typeface="+mj-lt"/>
              <a:buAutoNum type="arabicPeriod" startAt="2"/>
            </a:pPr>
            <a:endParaRPr lang="en-US" sz="2800" b="0" i="0" u="none" strike="noStrike" dirty="0">
              <a:solidFill>
                <a:srgbClr val="000000"/>
              </a:solidFill>
              <a:effectLst/>
              <a:latin typeface="Arial" panose="020B0604020202020204" pitchFamily="34" charset="0"/>
            </a:endParaRPr>
          </a:p>
          <a:p>
            <a:endParaRPr lang="en-US" dirty="0"/>
          </a:p>
          <a:p>
            <a:endParaRPr lang="en-US" dirty="0"/>
          </a:p>
        </p:txBody>
      </p:sp>
      <p:sp>
        <p:nvSpPr>
          <p:cNvPr id="7" name="Rectangle 1">
            <a:extLst>
              <a:ext uri="{FF2B5EF4-FFF2-40B4-BE49-F238E27FC236}">
                <a16:creationId xmlns:a16="http://schemas.microsoft.com/office/drawing/2014/main" id="{6AD4BF44-C833-E472-A928-BC95E006A49A}"/>
              </a:ext>
            </a:extLst>
          </p:cNvPr>
          <p:cNvSpPr txBox="1">
            <a:spLocks noChangeArrowheads="1"/>
          </p:cNvSpPr>
          <p:nvPr/>
        </p:nvSpPr>
        <p:spPr bwMode="auto">
          <a:xfrm>
            <a:off x="6096000" y="1601847"/>
            <a:ext cx="5856514" cy="452431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defTabSz="914400" eaLnBrk="0" fontAlgn="base" hangingPunct="0">
              <a:spcBef>
                <a:spcPct val="0"/>
              </a:spcBef>
              <a:spcAft>
                <a:spcPct val="0"/>
              </a:spcAft>
              <a:buFontTx/>
              <a:buNone/>
            </a:pPr>
            <a:r>
              <a:rPr lang="en-US" altLang="en-US" sz="1600" dirty="0">
                <a:solidFill>
                  <a:srgbClr val="E8BF6A"/>
                </a:solidFill>
                <a:latin typeface="JetBrains Mono"/>
              </a:rPr>
              <a:t>&lt;</a:t>
            </a:r>
            <a:r>
              <a:rPr lang="en-US" altLang="en-US" sz="1600" dirty="0" err="1">
                <a:solidFill>
                  <a:srgbClr val="E8BF6A"/>
                </a:solidFill>
                <a:latin typeface="JetBrains Mono"/>
              </a:rPr>
              <a:t>LinearLayout</a:t>
            </a:r>
            <a:r>
              <a:rPr lang="en-US" altLang="en-US" sz="1600" dirty="0">
                <a:solidFill>
                  <a:srgbClr val="E8BF6A"/>
                </a:solidFill>
                <a:latin typeface="JetBrains Mono"/>
              </a:rPr>
              <a:t> </a:t>
            </a:r>
            <a:r>
              <a:rPr lang="en-US" altLang="en-US" sz="1600" dirty="0" err="1">
                <a:solidFill>
                  <a:srgbClr val="BABABA"/>
                </a:solidFill>
                <a:latin typeface="JetBrains Mono"/>
              </a:rPr>
              <a:t>xmlns:</a:t>
            </a:r>
            <a:r>
              <a:rPr lang="en-US" altLang="en-US" sz="1600" dirty="0" err="1">
                <a:solidFill>
                  <a:srgbClr val="9876AA"/>
                </a:solidFill>
                <a:latin typeface="JetBrains Mono"/>
              </a:rPr>
              <a:t>android</a:t>
            </a:r>
            <a:r>
              <a:rPr lang="en-US" altLang="en-US" sz="1600" dirty="0">
                <a:solidFill>
                  <a:srgbClr val="6A8759"/>
                </a:solidFill>
                <a:latin typeface="JetBrains Mono"/>
              </a:rPr>
              <a:t>=http://schemas.android.com/apk/res/android”</a:t>
            </a:r>
          </a:p>
          <a:p>
            <a:pPr marL="0" indent="0" defTabSz="914400" eaLnBrk="0" fontAlgn="base" hangingPunct="0">
              <a:spcBef>
                <a:spcPct val="0"/>
              </a:spcBef>
              <a:spcAft>
                <a:spcPct val="0"/>
              </a:spcAft>
              <a:buFontTx/>
              <a:buNone/>
            </a:pPr>
            <a:r>
              <a:rPr kumimoji="0" lang="en-US" altLang="en-US" sz="1600" b="0" i="0" u="none" strike="noStrike" cap="none" normalizeH="0" baseline="0" dirty="0" err="1">
                <a:ln>
                  <a:noFill/>
                </a:ln>
                <a:solidFill>
                  <a:srgbClr val="BABABA"/>
                </a:solidFill>
                <a:effectLst/>
                <a:latin typeface="JetBrains Mono"/>
              </a:rPr>
              <a:t>xmlns:</a:t>
            </a:r>
            <a:r>
              <a:rPr kumimoji="0" lang="en-US" altLang="en-US" sz="1600" b="0" i="0" u="none" strike="noStrike" cap="none" normalizeH="0" baseline="0" dirty="0" err="1">
                <a:ln>
                  <a:noFill/>
                </a:ln>
                <a:solidFill>
                  <a:srgbClr val="9876AA"/>
                </a:solidFill>
                <a:effectLst/>
                <a:latin typeface="JetBrains Mono"/>
              </a:rPr>
              <a:t>app</a:t>
            </a:r>
            <a:r>
              <a:rPr kumimoji="0" lang="en-US" altLang="en-US" sz="1600" b="0" i="0" u="none" strike="noStrike" cap="none" normalizeH="0" baseline="0" dirty="0">
                <a:ln>
                  <a:noFill/>
                </a:ln>
                <a:solidFill>
                  <a:srgbClr val="6A8759"/>
                </a:solidFill>
                <a:effectLst/>
                <a:latin typeface="JetBrains Mono"/>
              </a:rPr>
              <a:t>="http://schemas.android.com/</a:t>
            </a:r>
            <a:r>
              <a:rPr kumimoji="0" lang="en-US" altLang="en-US" sz="1600" b="0" i="0" u="none" strike="noStrike" cap="none" normalizeH="0" baseline="0" dirty="0" err="1">
                <a:ln>
                  <a:noFill/>
                </a:ln>
                <a:solidFill>
                  <a:srgbClr val="6A8759"/>
                </a:solidFill>
                <a:effectLst/>
                <a:latin typeface="JetBrains Mono"/>
              </a:rPr>
              <a:t>apk</a:t>
            </a:r>
            <a:r>
              <a:rPr kumimoji="0" lang="en-US" altLang="en-US" sz="1600" b="0" i="0" u="none" strike="noStrike" cap="none" normalizeH="0" baseline="0" dirty="0">
                <a:ln>
                  <a:noFill/>
                </a:ln>
                <a:solidFill>
                  <a:srgbClr val="6A8759"/>
                </a:solidFill>
                <a:effectLst/>
                <a:latin typeface="JetBrains Mono"/>
              </a:rPr>
              <a:t>/res-auto"</a:t>
            </a:r>
            <a:br>
              <a:rPr kumimoji="0" lang="en-US" altLang="en-US" sz="1600" b="0" i="0" u="none" strike="noStrike" cap="none" normalizeH="0" baseline="0" dirty="0">
                <a:ln>
                  <a:noFill/>
                </a:ln>
                <a:solidFill>
                  <a:srgbClr val="6A8759"/>
                </a:solidFill>
                <a:effectLst/>
                <a:latin typeface="JetBrains Mono"/>
              </a:rPr>
            </a:br>
            <a:r>
              <a:rPr kumimoji="0" lang="en-US" altLang="en-US" sz="1600" b="0" i="0" u="none" strike="noStrike" cap="none" normalizeH="0" baseline="0" dirty="0" err="1">
                <a:ln>
                  <a:noFill/>
                </a:ln>
                <a:solidFill>
                  <a:srgbClr val="BABABA"/>
                </a:solidFill>
                <a:effectLst/>
                <a:latin typeface="JetBrains Mono"/>
              </a:rPr>
              <a:t>xmlns:</a:t>
            </a:r>
            <a:r>
              <a:rPr kumimoji="0" lang="en-US" altLang="en-US" sz="1600" b="0" i="0" u="none" strike="noStrike" cap="none" normalizeH="0" baseline="0" dirty="0" err="1">
                <a:ln>
                  <a:noFill/>
                </a:ln>
                <a:solidFill>
                  <a:srgbClr val="9876AA"/>
                </a:solidFill>
                <a:effectLst/>
                <a:latin typeface="JetBrains Mono"/>
              </a:rPr>
              <a:t>tools</a:t>
            </a:r>
            <a:r>
              <a:rPr kumimoji="0" lang="en-US" altLang="en-US" sz="1600" b="0" i="0" u="none" strike="noStrike" cap="none" normalizeH="0" baseline="0" dirty="0">
                <a:ln>
                  <a:noFill/>
                </a:ln>
                <a:solidFill>
                  <a:srgbClr val="6A8759"/>
                </a:solidFill>
                <a:effectLst/>
                <a:latin typeface="JetBrains Mono"/>
              </a:rPr>
              <a:t>=“http://schemas.android.com/tools”</a:t>
            </a:r>
          </a:p>
          <a:p>
            <a:pPr marL="0" indent="0" defTabSz="914400" eaLnBrk="0" fontAlgn="base" hangingPunct="0">
              <a:spcBef>
                <a:spcPct val="0"/>
              </a:spcBef>
              <a:spcAft>
                <a:spcPct val="0"/>
              </a:spcAft>
              <a:buNone/>
            </a:pPr>
            <a:r>
              <a:rPr kumimoji="0" lang="en-US" altLang="en-US" sz="1600" b="0" i="0" u="none" strike="noStrike" cap="none" normalizeH="0" baseline="0" dirty="0" err="1">
                <a:ln>
                  <a:noFill/>
                </a:ln>
                <a:solidFill>
                  <a:srgbClr val="9876AA"/>
                </a:solidFill>
                <a:effectLst/>
                <a:latin typeface="JetBrains Mono"/>
              </a:rPr>
              <a:t>android</a:t>
            </a:r>
            <a:r>
              <a:rPr kumimoji="0" lang="en-US" altLang="en-US" sz="1600" b="0" i="0" u="none" strike="noStrike" cap="none" normalizeH="0" baseline="0" dirty="0" err="1">
                <a:ln>
                  <a:noFill/>
                </a:ln>
                <a:solidFill>
                  <a:srgbClr val="BABABA"/>
                </a:solidFill>
                <a:effectLst/>
                <a:latin typeface="JetBrains Mono"/>
              </a:rPr>
              <a:t>:layout_width</a:t>
            </a:r>
            <a:r>
              <a:rPr kumimoji="0" lang="en-US" altLang="en-US" sz="1600" b="0" i="0" u="none" strike="noStrike" cap="none" normalizeH="0" baseline="0" dirty="0">
                <a:ln>
                  <a:noFill/>
                </a:ln>
                <a:solidFill>
                  <a:srgbClr val="6A8759"/>
                </a:solidFill>
                <a:effectLst/>
                <a:latin typeface="JetBrains Mono"/>
              </a:rPr>
              <a:t>="</a:t>
            </a:r>
            <a:r>
              <a:rPr kumimoji="0" lang="en-US" altLang="en-US" sz="1600" b="0" i="0" u="none" strike="noStrike" cap="none" normalizeH="0" baseline="0" dirty="0" err="1">
                <a:ln>
                  <a:noFill/>
                </a:ln>
                <a:solidFill>
                  <a:srgbClr val="6A8759"/>
                </a:solidFill>
                <a:effectLst/>
                <a:latin typeface="JetBrains Mono"/>
              </a:rPr>
              <a:t>match_parent</a:t>
            </a:r>
            <a:r>
              <a:rPr kumimoji="0" lang="en-US" altLang="en-US" sz="1600" b="0" i="0" u="none" strike="noStrike" cap="none" normalizeH="0" baseline="0" dirty="0">
                <a:ln>
                  <a:noFill/>
                </a:ln>
                <a:solidFill>
                  <a:srgbClr val="6A8759"/>
                </a:solidFill>
                <a:effectLst/>
                <a:latin typeface="JetBrains Mono"/>
              </a:rPr>
              <a:t>"</a:t>
            </a:r>
            <a:br>
              <a:rPr kumimoji="0" lang="en-US" altLang="en-US" sz="1600" b="0" i="0" u="none" strike="noStrike" cap="none" normalizeH="0" baseline="0" dirty="0">
                <a:ln>
                  <a:noFill/>
                </a:ln>
                <a:solidFill>
                  <a:srgbClr val="6A8759"/>
                </a:solidFill>
                <a:effectLst/>
                <a:latin typeface="JetBrains Mono"/>
              </a:rPr>
            </a:br>
            <a:r>
              <a:rPr kumimoji="0" lang="en-US" altLang="en-US" sz="1600" b="0" i="0" u="none" strike="noStrike" cap="none" normalizeH="0" baseline="0" dirty="0" err="1">
                <a:ln>
                  <a:noFill/>
                </a:ln>
                <a:solidFill>
                  <a:srgbClr val="9876AA"/>
                </a:solidFill>
                <a:effectLst/>
                <a:latin typeface="JetBrains Mono"/>
              </a:rPr>
              <a:t>android</a:t>
            </a:r>
            <a:r>
              <a:rPr kumimoji="0" lang="en-US" altLang="en-US" sz="1600" b="0" i="0" u="none" strike="noStrike" cap="none" normalizeH="0" baseline="0" dirty="0" err="1">
                <a:ln>
                  <a:noFill/>
                </a:ln>
                <a:solidFill>
                  <a:srgbClr val="BABABA"/>
                </a:solidFill>
                <a:effectLst/>
                <a:latin typeface="JetBrains Mono"/>
              </a:rPr>
              <a:t>:layout_height</a:t>
            </a:r>
            <a:r>
              <a:rPr kumimoji="0" lang="en-US" altLang="en-US" sz="1600" b="0" i="0" u="none" strike="noStrike" cap="none" normalizeH="0" baseline="0" dirty="0">
                <a:ln>
                  <a:noFill/>
                </a:ln>
                <a:solidFill>
                  <a:srgbClr val="6A8759"/>
                </a:solidFill>
                <a:effectLst/>
                <a:latin typeface="JetBrains Mono"/>
              </a:rPr>
              <a:t>="</a:t>
            </a:r>
            <a:r>
              <a:rPr kumimoji="0" lang="en-US" altLang="en-US" sz="1600" b="0" i="0" u="none" strike="noStrike" cap="none" normalizeH="0" baseline="0" dirty="0" err="1">
                <a:ln>
                  <a:noFill/>
                </a:ln>
                <a:solidFill>
                  <a:srgbClr val="6A8759"/>
                </a:solidFill>
                <a:effectLst/>
                <a:latin typeface="JetBrains Mono"/>
              </a:rPr>
              <a:t>match_parent</a:t>
            </a:r>
            <a:r>
              <a:rPr kumimoji="0" lang="en-US" altLang="en-US" sz="1600" b="0" i="0" u="none" strike="noStrike" cap="none" normalizeH="0" baseline="0" dirty="0">
                <a:ln>
                  <a:noFill/>
                </a:ln>
                <a:solidFill>
                  <a:srgbClr val="6A8759"/>
                </a:solidFill>
                <a:effectLst/>
                <a:latin typeface="JetBrains Mono"/>
              </a:rPr>
              <a:t>“</a:t>
            </a:r>
            <a:endParaRPr lang="en-US" altLang="en-US" sz="3600" dirty="0">
              <a:latin typeface="Arial" panose="020B0604020202020204" pitchFamily="34" charset="0"/>
            </a:endParaRPr>
          </a:p>
          <a:p>
            <a:pPr marL="0" indent="0" defTabSz="914400" eaLnBrk="0" fontAlgn="base" hangingPunct="0">
              <a:spcBef>
                <a:spcPct val="0"/>
              </a:spcBef>
              <a:spcAft>
                <a:spcPct val="0"/>
              </a:spcAft>
              <a:buNone/>
            </a:pPr>
            <a:r>
              <a:rPr kumimoji="0" lang="en-US" altLang="en-US" sz="1600" b="0" i="0" u="none" strike="noStrike" cap="none" normalizeH="0" baseline="0" dirty="0" err="1">
                <a:ln>
                  <a:noFill/>
                </a:ln>
                <a:solidFill>
                  <a:srgbClr val="9876AA"/>
                </a:solidFill>
                <a:effectLst/>
                <a:latin typeface="JetBrains Mono"/>
              </a:rPr>
              <a:t>android</a:t>
            </a:r>
            <a:r>
              <a:rPr kumimoji="0" lang="en-US" altLang="en-US" sz="1600" b="0" i="0" u="none" strike="noStrike" cap="none" normalizeH="0" baseline="0" dirty="0" err="1">
                <a:ln>
                  <a:noFill/>
                </a:ln>
                <a:solidFill>
                  <a:srgbClr val="BABABA"/>
                </a:solidFill>
                <a:effectLst/>
                <a:latin typeface="JetBrains Mono"/>
              </a:rPr>
              <a:t>:orientation</a:t>
            </a:r>
            <a:r>
              <a:rPr kumimoji="0" lang="en-US" altLang="en-US" sz="1600" b="0" i="0" u="none" strike="noStrike" cap="none" normalizeH="0" baseline="0" dirty="0">
                <a:ln>
                  <a:noFill/>
                </a:ln>
                <a:solidFill>
                  <a:srgbClr val="6A8759"/>
                </a:solidFill>
                <a:effectLst/>
                <a:latin typeface="JetBrains Mono"/>
              </a:rPr>
              <a:t>="vertical"</a:t>
            </a:r>
            <a:endParaRPr lang="en-US" altLang="en-US" sz="1600" dirty="0">
              <a:solidFill>
                <a:srgbClr val="6A8759"/>
              </a:solidFill>
              <a:latin typeface="JetBrains Mono"/>
            </a:endParaRPr>
          </a:p>
          <a:p>
            <a:pPr marL="0" indent="0" defTabSz="914400" eaLnBrk="0" fontAlgn="base" hangingPunct="0">
              <a:spcBef>
                <a:spcPct val="0"/>
              </a:spcBef>
              <a:spcAft>
                <a:spcPct val="0"/>
              </a:spcAft>
              <a:buFontTx/>
              <a:buNone/>
            </a:pPr>
            <a:r>
              <a:rPr lang="en-US" altLang="en-US" sz="1600" dirty="0">
                <a:solidFill>
                  <a:srgbClr val="E8BF6A"/>
                </a:solidFill>
                <a:latin typeface="JetBrains Mono"/>
              </a:rPr>
              <a:t>/&gt;</a:t>
            </a:r>
            <a:br>
              <a:rPr lang="en-US" altLang="en-US" sz="1600" dirty="0">
                <a:solidFill>
                  <a:srgbClr val="E8BF6A"/>
                </a:solidFill>
                <a:latin typeface="JetBrains Mono"/>
              </a:rPr>
            </a:br>
            <a:endParaRPr lang="en-US" altLang="en-US" sz="1600" dirty="0">
              <a:solidFill>
                <a:srgbClr val="E8BF6A"/>
              </a:solidFill>
              <a:latin typeface="JetBrains Mono"/>
            </a:endParaRPr>
          </a:p>
          <a:p>
            <a:pPr marL="0" indent="0" defTabSz="914400" eaLnBrk="0" fontAlgn="base" hangingPunct="0">
              <a:spcBef>
                <a:spcPct val="0"/>
              </a:spcBef>
              <a:spcAft>
                <a:spcPct val="0"/>
              </a:spcAft>
              <a:buFontTx/>
              <a:buNone/>
            </a:pPr>
            <a:endParaRPr lang="en-US" altLang="en-US" sz="1600" dirty="0">
              <a:solidFill>
                <a:srgbClr val="E8BF6A"/>
              </a:solidFill>
              <a:latin typeface="JetBrains Mono"/>
            </a:endParaRPr>
          </a:p>
          <a:p>
            <a:pPr marL="0" indent="0" defTabSz="914400" eaLnBrk="0" fontAlgn="base" hangingPunct="0">
              <a:spcBef>
                <a:spcPct val="0"/>
              </a:spcBef>
              <a:spcAft>
                <a:spcPct val="0"/>
              </a:spcAft>
              <a:buFontTx/>
              <a:buNone/>
            </a:pPr>
            <a:endParaRPr lang="en-US" altLang="en-US" sz="1600" dirty="0">
              <a:solidFill>
                <a:srgbClr val="E8BF6A"/>
              </a:solidFill>
              <a:latin typeface="JetBrains Mono"/>
            </a:endParaRPr>
          </a:p>
          <a:p>
            <a:pPr marL="0" indent="0" defTabSz="914400" eaLnBrk="0" fontAlgn="base" hangingPunct="0">
              <a:spcBef>
                <a:spcPct val="0"/>
              </a:spcBef>
              <a:spcAft>
                <a:spcPct val="0"/>
              </a:spcAft>
              <a:buFontTx/>
              <a:buNone/>
            </a:pPr>
            <a:endParaRPr lang="en-US" altLang="en-US" sz="1600" dirty="0">
              <a:solidFill>
                <a:srgbClr val="E8BF6A"/>
              </a:solidFill>
              <a:latin typeface="JetBrains Mono"/>
            </a:endParaRPr>
          </a:p>
          <a:p>
            <a:pPr marL="0" indent="0" defTabSz="914400" eaLnBrk="0" fontAlgn="base" hangingPunct="0">
              <a:spcBef>
                <a:spcPct val="0"/>
              </a:spcBef>
              <a:spcAft>
                <a:spcPct val="0"/>
              </a:spcAft>
              <a:buFontTx/>
              <a:buNone/>
            </a:pPr>
            <a:endParaRPr lang="en-US" altLang="en-US" sz="1600" dirty="0">
              <a:solidFill>
                <a:srgbClr val="E8BF6A"/>
              </a:solidFill>
              <a:latin typeface="JetBrains Mono"/>
            </a:endParaRPr>
          </a:p>
          <a:p>
            <a:pPr marL="0" indent="0" defTabSz="914400" eaLnBrk="0" fontAlgn="base" hangingPunct="0">
              <a:spcBef>
                <a:spcPct val="0"/>
              </a:spcBef>
              <a:spcAft>
                <a:spcPct val="0"/>
              </a:spcAft>
              <a:buFontTx/>
              <a:buNone/>
            </a:pPr>
            <a:endParaRPr lang="en-US" altLang="en-US" sz="1600" dirty="0">
              <a:solidFill>
                <a:srgbClr val="E8BF6A"/>
              </a:solidFill>
              <a:latin typeface="JetBrains Mono"/>
            </a:endParaRPr>
          </a:p>
          <a:p>
            <a:pPr marL="0" indent="0" defTabSz="914400" eaLnBrk="0" fontAlgn="base" hangingPunct="0">
              <a:spcBef>
                <a:spcPct val="0"/>
              </a:spcBef>
              <a:spcAft>
                <a:spcPct val="0"/>
              </a:spcAft>
              <a:buFontTx/>
              <a:buNone/>
            </a:pPr>
            <a:endParaRPr lang="en-US" altLang="en-US" sz="1600" dirty="0">
              <a:solidFill>
                <a:srgbClr val="E8BF6A"/>
              </a:solidFill>
              <a:latin typeface="JetBrains Mono"/>
            </a:endParaRPr>
          </a:p>
          <a:p>
            <a:pPr marL="0" indent="0" defTabSz="914400" eaLnBrk="0" fontAlgn="base" hangingPunct="0">
              <a:spcBef>
                <a:spcPct val="0"/>
              </a:spcBef>
              <a:spcAft>
                <a:spcPct val="0"/>
              </a:spcAft>
              <a:buFontTx/>
              <a:buNone/>
            </a:pPr>
            <a:endParaRPr lang="en-US" altLang="en-US" sz="1600" dirty="0">
              <a:solidFill>
                <a:srgbClr val="E8BF6A"/>
              </a:solidFill>
              <a:latin typeface="JetBrains Mono"/>
            </a:endParaRPr>
          </a:p>
          <a:p>
            <a:pPr marL="0" indent="0" defTabSz="914400" eaLnBrk="0" fontAlgn="base" hangingPunct="0">
              <a:spcBef>
                <a:spcPct val="0"/>
              </a:spcBef>
              <a:spcAft>
                <a:spcPct val="0"/>
              </a:spcAft>
              <a:buFontTx/>
              <a:buNone/>
            </a:pPr>
            <a:br>
              <a:rPr lang="en-US" altLang="en-US" sz="1600" dirty="0">
                <a:solidFill>
                  <a:srgbClr val="E8BF6A"/>
                </a:solidFill>
                <a:latin typeface="JetBrains Mono"/>
              </a:rPr>
            </a:br>
            <a:r>
              <a:rPr lang="en-US" altLang="en-US" sz="1600" dirty="0">
                <a:solidFill>
                  <a:srgbClr val="E8BF6A"/>
                </a:solidFill>
                <a:latin typeface="JetBrains Mono"/>
              </a:rPr>
              <a:t>&lt;/</a:t>
            </a:r>
            <a:r>
              <a:rPr lang="en-US" altLang="en-US" sz="1600" dirty="0" err="1">
                <a:solidFill>
                  <a:srgbClr val="E8BF6A"/>
                </a:solidFill>
                <a:latin typeface="JetBrains Mono"/>
              </a:rPr>
              <a:t>LinearLayout</a:t>
            </a:r>
            <a:r>
              <a:rPr lang="en-US" altLang="en-US" sz="1600" dirty="0">
                <a:solidFill>
                  <a:srgbClr val="E8BF6A"/>
                </a:solidFill>
                <a:latin typeface="JetBrains Mono"/>
              </a:rPr>
              <a:t>&gt;</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41723529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7B8997-B009-42ED-4FF6-24E312948FCE}"/>
              </a:ext>
            </a:extLst>
          </p:cNvPr>
          <p:cNvSpPr>
            <a:spLocks noGrp="1"/>
          </p:cNvSpPr>
          <p:nvPr>
            <p:ph type="title"/>
          </p:nvPr>
        </p:nvSpPr>
        <p:spPr/>
        <p:txBody>
          <a:bodyPr/>
          <a:lstStyle/>
          <a:p>
            <a:r>
              <a:rPr lang="en-US" dirty="0"/>
              <a:t>Comparison</a:t>
            </a:r>
          </a:p>
        </p:txBody>
      </p:sp>
      <p:pic>
        <p:nvPicPr>
          <p:cNvPr id="6" name="Segnaposto contenuto 5" descr="Immagine che contiene testo&#10;&#10;Descrizione generata automaticamente">
            <a:extLst>
              <a:ext uri="{FF2B5EF4-FFF2-40B4-BE49-F238E27FC236}">
                <a16:creationId xmlns:a16="http://schemas.microsoft.com/office/drawing/2014/main" id="{968C8E04-3307-7F9C-912A-6101E9ED5675}"/>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1680" t="20743" r="79736"/>
          <a:stretch/>
        </p:blipFill>
        <p:spPr>
          <a:xfrm>
            <a:off x="9417956" y="2497196"/>
            <a:ext cx="2013858" cy="3959213"/>
          </a:xfrm>
        </p:spPr>
      </p:pic>
      <p:pic>
        <p:nvPicPr>
          <p:cNvPr id="8" name="Segnaposto contenuto 5" descr="Immagine che contiene testo&#10;&#10;Descrizione generata automaticamente">
            <a:extLst>
              <a:ext uri="{FF2B5EF4-FFF2-40B4-BE49-F238E27FC236}">
                <a16:creationId xmlns:a16="http://schemas.microsoft.com/office/drawing/2014/main" id="{4E6F58E6-7688-EEFC-CA91-22A360FD23D8}"/>
              </a:ext>
            </a:extLst>
          </p:cNvPr>
          <p:cNvPicPr>
            <a:picLocks noChangeAspect="1"/>
          </p:cNvPicPr>
          <p:nvPr/>
        </p:nvPicPr>
        <p:blipFill rotWithShape="1">
          <a:blip r:embed="rId2">
            <a:extLst>
              <a:ext uri="{28A0092B-C50C-407E-A947-70E740481C1C}">
                <a14:useLocalDpi xmlns:a14="http://schemas.microsoft.com/office/drawing/2010/main" val="0"/>
              </a:ext>
            </a:extLst>
          </a:blip>
          <a:srcRect l="55327" t="20761" r="26089" b="2482"/>
          <a:stretch/>
        </p:blipFill>
        <p:spPr>
          <a:xfrm>
            <a:off x="7255265" y="2497196"/>
            <a:ext cx="2061028" cy="3924186"/>
          </a:xfrm>
          <a:prstGeom prst="rect">
            <a:avLst/>
          </a:prstGeom>
        </p:spPr>
      </p:pic>
      <p:grpSp>
        <p:nvGrpSpPr>
          <p:cNvPr id="3" name="Gruppo 2">
            <a:extLst>
              <a:ext uri="{FF2B5EF4-FFF2-40B4-BE49-F238E27FC236}">
                <a16:creationId xmlns:a16="http://schemas.microsoft.com/office/drawing/2014/main" id="{E4EFF0B1-02F0-283E-E3A8-3FECA97795A2}"/>
              </a:ext>
            </a:extLst>
          </p:cNvPr>
          <p:cNvGrpSpPr/>
          <p:nvPr/>
        </p:nvGrpSpPr>
        <p:grpSpPr>
          <a:xfrm>
            <a:off x="1427902" y="2462169"/>
            <a:ext cx="4194695" cy="3959213"/>
            <a:chOff x="1427902" y="2462169"/>
            <a:chExt cx="4194695" cy="3959213"/>
          </a:xfrm>
        </p:grpSpPr>
        <p:pic>
          <p:nvPicPr>
            <p:cNvPr id="7" name="Segnaposto contenuto 5" descr="Immagine che contiene testo&#10;&#10;Descrizione generata automaticamente">
              <a:extLst>
                <a:ext uri="{FF2B5EF4-FFF2-40B4-BE49-F238E27FC236}">
                  <a16:creationId xmlns:a16="http://schemas.microsoft.com/office/drawing/2014/main" id="{CF2F262F-3057-06A6-B63C-CCF2AE57B00F}"/>
                </a:ext>
              </a:extLst>
            </p:cNvPr>
            <p:cNvPicPr>
              <a:picLocks noChangeAspect="1"/>
            </p:cNvPicPr>
            <p:nvPr/>
          </p:nvPicPr>
          <p:blipFill rotWithShape="1">
            <a:blip r:embed="rId2">
              <a:extLst>
                <a:ext uri="{28A0092B-C50C-407E-A947-70E740481C1C}">
                  <a14:useLocalDpi xmlns:a14="http://schemas.microsoft.com/office/drawing/2010/main" val="0"/>
                </a:ext>
              </a:extLst>
            </a:blip>
            <a:srcRect l="27165" t="20864" r="54861" b="2481"/>
            <a:stretch/>
          </p:blipFill>
          <p:spPr>
            <a:xfrm>
              <a:off x="3608738" y="2462169"/>
              <a:ext cx="2013859" cy="3959213"/>
            </a:xfrm>
            <a:prstGeom prst="rect">
              <a:avLst/>
            </a:prstGeom>
          </p:spPr>
        </p:pic>
        <p:pic>
          <p:nvPicPr>
            <p:cNvPr id="9" name="Segnaposto contenuto 5" descr="Immagine che contiene testo&#10;&#10;Descrizione generata automaticamente">
              <a:extLst>
                <a:ext uri="{FF2B5EF4-FFF2-40B4-BE49-F238E27FC236}">
                  <a16:creationId xmlns:a16="http://schemas.microsoft.com/office/drawing/2014/main" id="{44D56A4B-6675-4A01-D387-91C21A453AB3}"/>
                </a:ext>
              </a:extLst>
            </p:cNvPr>
            <p:cNvPicPr>
              <a:picLocks noChangeAspect="1"/>
            </p:cNvPicPr>
            <p:nvPr/>
          </p:nvPicPr>
          <p:blipFill rotWithShape="1">
            <a:blip r:embed="rId2">
              <a:extLst>
                <a:ext uri="{28A0092B-C50C-407E-A947-70E740481C1C}">
                  <a14:useLocalDpi xmlns:a14="http://schemas.microsoft.com/office/drawing/2010/main" val="0"/>
                </a:ext>
              </a:extLst>
            </a:blip>
            <a:srcRect l="81055" t="20743" r="361" b="2896"/>
            <a:stretch/>
          </p:blipFill>
          <p:spPr>
            <a:xfrm>
              <a:off x="1427902" y="2462169"/>
              <a:ext cx="2079173" cy="3938255"/>
            </a:xfrm>
            <a:prstGeom prst="rect">
              <a:avLst/>
            </a:prstGeom>
          </p:spPr>
        </p:pic>
      </p:grpSp>
      <p:sp>
        <p:nvSpPr>
          <p:cNvPr id="10" name="CasellaDiTesto 9">
            <a:extLst>
              <a:ext uri="{FF2B5EF4-FFF2-40B4-BE49-F238E27FC236}">
                <a16:creationId xmlns:a16="http://schemas.microsoft.com/office/drawing/2014/main" id="{AA531B4D-52F3-B0E3-E0C4-E601A485707A}"/>
              </a:ext>
            </a:extLst>
          </p:cNvPr>
          <p:cNvSpPr txBox="1"/>
          <p:nvPr/>
        </p:nvSpPr>
        <p:spPr>
          <a:xfrm>
            <a:off x="1071108" y="1550201"/>
            <a:ext cx="5091700" cy="830997"/>
          </a:xfrm>
          <a:prstGeom prst="rect">
            <a:avLst/>
          </a:prstGeom>
          <a:noFill/>
        </p:spPr>
        <p:txBody>
          <a:bodyPr wrap="square" rtlCol="0">
            <a:spAutoFit/>
          </a:bodyPr>
          <a:lstStyle/>
          <a:p>
            <a:r>
              <a:rPr lang="en-US" sz="2800" b="1" dirty="0" err="1"/>
              <a:t>match_parent</a:t>
            </a:r>
            <a:r>
              <a:rPr lang="en-US" sz="2800" b="1" dirty="0"/>
              <a:t>: </a:t>
            </a:r>
            <a:r>
              <a:rPr lang="en-US" sz="2000" dirty="0"/>
              <a:t>Object can take space as much as they want inside  column or row.</a:t>
            </a:r>
            <a:endParaRPr lang="en-US" dirty="0"/>
          </a:p>
        </p:txBody>
      </p:sp>
      <p:sp>
        <p:nvSpPr>
          <p:cNvPr id="12" name="CasellaDiTesto 11">
            <a:extLst>
              <a:ext uri="{FF2B5EF4-FFF2-40B4-BE49-F238E27FC236}">
                <a16:creationId xmlns:a16="http://schemas.microsoft.com/office/drawing/2014/main" id="{7C50D8AE-CB5C-BF3F-F6C2-A4B8356BB9C9}"/>
              </a:ext>
            </a:extLst>
          </p:cNvPr>
          <p:cNvSpPr txBox="1"/>
          <p:nvPr/>
        </p:nvSpPr>
        <p:spPr>
          <a:xfrm>
            <a:off x="6440712" y="1550201"/>
            <a:ext cx="5969002" cy="830997"/>
          </a:xfrm>
          <a:prstGeom prst="rect">
            <a:avLst/>
          </a:prstGeom>
          <a:noFill/>
        </p:spPr>
        <p:txBody>
          <a:bodyPr wrap="square">
            <a:spAutoFit/>
          </a:bodyPr>
          <a:lstStyle/>
          <a:p>
            <a:r>
              <a:rPr lang="en-US" sz="2800" b="1" dirty="0" err="1"/>
              <a:t>wrap_content</a:t>
            </a:r>
            <a:r>
              <a:rPr lang="en-US" sz="2800" b="1" dirty="0"/>
              <a:t>: </a:t>
            </a:r>
            <a:r>
              <a:rPr lang="en-US" sz="2000" dirty="0"/>
              <a:t>Object take just essential   </a:t>
            </a:r>
          </a:p>
          <a:p>
            <a:r>
              <a:rPr lang="en-US" sz="2000" dirty="0"/>
              <a:t> space to be saw on the screen inside column or row.</a:t>
            </a:r>
            <a:endParaRPr lang="en-US" sz="2800" dirty="0"/>
          </a:p>
        </p:txBody>
      </p:sp>
    </p:spTree>
    <p:extLst>
      <p:ext uri="{BB962C8B-B14F-4D97-AF65-F5344CB8AC3E}">
        <p14:creationId xmlns:p14="http://schemas.microsoft.com/office/powerpoint/2010/main" val="1564245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C65D3A-57EB-B636-D795-AF4C4599F7F5}"/>
              </a:ext>
            </a:extLst>
          </p:cNvPr>
          <p:cNvSpPr>
            <a:spLocks noGrp="1"/>
          </p:cNvSpPr>
          <p:nvPr>
            <p:ph type="title"/>
          </p:nvPr>
        </p:nvSpPr>
        <p:spPr/>
        <p:txBody>
          <a:bodyPr/>
          <a:lstStyle/>
          <a:p>
            <a:r>
              <a:rPr lang="en-US" dirty="0"/>
              <a:t>Create a Linear Layout</a:t>
            </a:r>
          </a:p>
        </p:txBody>
      </p:sp>
      <p:sp>
        <p:nvSpPr>
          <p:cNvPr id="5" name="Rectangle 1">
            <a:extLst>
              <a:ext uri="{FF2B5EF4-FFF2-40B4-BE49-F238E27FC236}">
                <a16:creationId xmlns:a16="http://schemas.microsoft.com/office/drawing/2014/main" id="{487ABC6C-F9D6-1C18-13F1-40F827C6BFFC}"/>
              </a:ext>
            </a:extLst>
          </p:cNvPr>
          <p:cNvSpPr>
            <a:spLocks noGrp="1" noChangeArrowheads="1"/>
          </p:cNvSpPr>
          <p:nvPr>
            <p:ph sz="half" idx="1"/>
          </p:nvPr>
        </p:nvSpPr>
        <p:spPr bwMode="auto">
          <a:xfrm>
            <a:off x="6096000" y="1479823"/>
            <a:ext cx="5856514" cy="517064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E8BF6A"/>
                </a:solidFill>
                <a:effectLst/>
                <a:latin typeface="JetBrains Mono"/>
              </a:rPr>
              <a:t>&lt;</a:t>
            </a:r>
            <a:r>
              <a:rPr kumimoji="0" lang="en-US" altLang="en-US" sz="1000" b="0" i="0" u="none" strike="noStrike" cap="none" normalizeH="0" baseline="0" dirty="0" err="1">
                <a:ln>
                  <a:noFill/>
                </a:ln>
                <a:solidFill>
                  <a:srgbClr val="E8BF6A"/>
                </a:solidFill>
                <a:effectLst/>
                <a:latin typeface="JetBrains Mono"/>
              </a:rPr>
              <a:t>LinearLayout</a:t>
            </a:r>
            <a:r>
              <a:rPr kumimoji="0" lang="en-US" altLang="en-US" sz="1000" b="0" i="0" u="none" strike="noStrike" cap="none" normalizeH="0" baseline="0" dirty="0">
                <a:ln>
                  <a:noFill/>
                </a:ln>
                <a:solidFill>
                  <a:srgbClr val="E8BF6A"/>
                </a:solidFill>
                <a:effectLst/>
                <a:latin typeface="JetBrains Mono"/>
              </a:rPr>
              <a:t> </a:t>
            </a:r>
            <a:r>
              <a:rPr kumimoji="0" lang="en-US" altLang="en-US" sz="1000" b="0" i="0" u="none" strike="noStrike" cap="none" normalizeH="0" baseline="0" dirty="0" err="1">
                <a:ln>
                  <a:noFill/>
                </a:ln>
                <a:solidFill>
                  <a:srgbClr val="BABABA"/>
                </a:solidFill>
                <a:effectLst/>
                <a:latin typeface="JetBrains Mono"/>
              </a:rPr>
              <a:t>xmlns:</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a:ln>
                  <a:noFill/>
                </a:ln>
                <a:solidFill>
                  <a:srgbClr val="6A8759"/>
                </a:solidFill>
                <a:effectLst/>
                <a:latin typeface="JetBrains Mono"/>
              </a:rPr>
              <a:t>="http://schemas.android.com/</a:t>
            </a:r>
            <a:r>
              <a:rPr kumimoji="0" lang="en-US" altLang="en-US" sz="1000" b="0" i="0" u="none" strike="noStrike" cap="none" normalizeH="0" baseline="0" dirty="0" err="1">
                <a:ln>
                  <a:noFill/>
                </a:ln>
                <a:solidFill>
                  <a:srgbClr val="6A8759"/>
                </a:solidFill>
                <a:effectLst/>
                <a:latin typeface="JetBrains Mono"/>
              </a:rPr>
              <a:t>apk</a:t>
            </a:r>
            <a:r>
              <a:rPr kumimoji="0" lang="en-US" altLang="en-US" sz="1000" b="0" i="0" u="none" strike="noStrike" cap="none" normalizeH="0" baseline="0" dirty="0">
                <a:ln>
                  <a:noFill/>
                </a:ln>
                <a:solidFill>
                  <a:srgbClr val="6A8759"/>
                </a:solidFill>
                <a:effectLst/>
                <a:latin typeface="JetBrains Mono"/>
              </a:rPr>
              <a:t>/res/android"</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err="1">
                <a:ln>
                  <a:noFill/>
                </a:ln>
                <a:solidFill>
                  <a:srgbClr val="BABABA"/>
                </a:solidFill>
                <a:effectLst/>
                <a:latin typeface="JetBrains Mono"/>
              </a:rPr>
              <a:t>xmlns:</a:t>
            </a:r>
            <a:r>
              <a:rPr kumimoji="0" lang="en-US" altLang="en-US" sz="1000" b="0" i="0" u="none" strike="noStrike" cap="none" normalizeH="0" baseline="0" dirty="0" err="1">
                <a:ln>
                  <a:noFill/>
                </a:ln>
                <a:solidFill>
                  <a:srgbClr val="9876AA"/>
                </a:solidFill>
                <a:effectLst/>
                <a:latin typeface="JetBrains Mono"/>
              </a:rPr>
              <a:t>app</a:t>
            </a:r>
            <a:r>
              <a:rPr kumimoji="0" lang="en-US" altLang="en-US" sz="1000" b="0" i="0" u="none" strike="noStrike" cap="none" normalizeH="0" baseline="0" dirty="0">
                <a:ln>
                  <a:noFill/>
                </a:ln>
                <a:solidFill>
                  <a:srgbClr val="6A8759"/>
                </a:solidFill>
                <a:effectLst/>
                <a:latin typeface="JetBrains Mono"/>
              </a:rPr>
              <a:t>="http://schemas.android.com/</a:t>
            </a:r>
            <a:r>
              <a:rPr kumimoji="0" lang="en-US" altLang="en-US" sz="1000" b="0" i="0" u="none" strike="noStrike" cap="none" normalizeH="0" baseline="0" dirty="0" err="1">
                <a:ln>
                  <a:noFill/>
                </a:ln>
                <a:solidFill>
                  <a:srgbClr val="6A8759"/>
                </a:solidFill>
                <a:effectLst/>
                <a:latin typeface="JetBrains Mono"/>
              </a:rPr>
              <a:t>apk</a:t>
            </a:r>
            <a:r>
              <a:rPr kumimoji="0" lang="en-US" altLang="en-US" sz="1000" b="0" i="0" u="none" strike="noStrike" cap="none" normalizeH="0" baseline="0" dirty="0">
                <a:ln>
                  <a:noFill/>
                </a:ln>
                <a:solidFill>
                  <a:srgbClr val="6A8759"/>
                </a:solidFill>
                <a:effectLst/>
                <a:latin typeface="JetBrains Mono"/>
              </a:rPr>
              <a:t>/res-auto"</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err="1">
                <a:ln>
                  <a:noFill/>
                </a:ln>
                <a:solidFill>
                  <a:srgbClr val="BABABA"/>
                </a:solidFill>
                <a:effectLst/>
                <a:latin typeface="JetBrains Mono"/>
              </a:rPr>
              <a:t>xmlns:</a:t>
            </a:r>
            <a:r>
              <a:rPr kumimoji="0" lang="en-US" altLang="en-US" sz="1000" b="0" i="0" u="none" strike="noStrike" cap="none" normalizeH="0" baseline="0" dirty="0" err="1">
                <a:ln>
                  <a:noFill/>
                </a:ln>
                <a:solidFill>
                  <a:srgbClr val="9876AA"/>
                </a:solidFill>
                <a:effectLst/>
                <a:latin typeface="JetBrains Mono"/>
              </a:rPr>
              <a:t>tools</a:t>
            </a:r>
            <a:r>
              <a:rPr kumimoji="0" lang="en-US" altLang="en-US" sz="1000" b="0" i="0" u="none" strike="noStrike" cap="none" normalizeH="0" baseline="0" dirty="0">
                <a:ln>
                  <a:noFill/>
                </a:ln>
                <a:solidFill>
                  <a:srgbClr val="6A8759"/>
                </a:solidFill>
                <a:effectLst/>
                <a:latin typeface="JetBrains Mono"/>
              </a:rPr>
              <a:t>="http://schemas.android.com/tools"</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:layout_width</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match_parent</a:t>
            </a:r>
            <a:r>
              <a:rPr kumimoji="0" lang="en-US" altLang="en-US" sz="1000" b="0" i="0" u="none" strike="noStrike" cap="none" normalizeH="0" baseline="0" dirty="0">
                <a:ln>
                  <a:noFill/>
                </a:ln>
                <a:solidFill>
                  <a:srgbClr val="6A8759"/>
                </a:solidFill>
                <a:effectLst/>
                <a:latin typeface="JetBrains Mono"/>
              </a:rPr>
              <a:t>"</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:layout_height</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match_parent</a:t>
            </a:r>
            <a:r>
              <a:rPr kumimoji="0" lang="en-US" altLang="en-US" sz="1000" b="0" i="0" u="none" strike="noStrike" cap="none" normalizeH="0" baseline="0" dirty="0">
                <a:ln>
                  <a:noFill/>
                </a:ln>
                <a:solidFill>
                  <a:srgbClr val="6A8759"/>
                </a:solidFill>
                <a:effectLst/>
                <a:latin typeface="JetBrains Mono"/>
              </a:rPr>
              <a:t>"</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:orientation</a:t>
            </a:r>
            <a:r>
              <a:rPr kumimoji="0" lang="en-US" altLang="en-US" sz="1000" b="0" i="0" u="none" strike="noStrike" cap="none" normalizeH="0" baseline="0" dirty="0">
                <a:ln>
                  <a:noFill/>
                </a:ln>
                <a:solidFill>
                  <a:srgbClr val="6A8759"/>
                </a:solidFill>
                <a:effectLst/>
                <a:latin typeface="JetBrains Mono"/>
              </a:rPr>
              <a:t>="vertical"</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tools</a:t>
            </a:r>
            <a:r>
              <a:rPr kumimoji="0" lang="en-US" altLang="en-US" sz="1000" b="0" i="0" u="none" strike="noStrike" cap="none" normalizeH="0" baseline="0" dirty="0" err="1">
                <a:ln>
                  <a:noFill/>
                </a:ln>
                <a:solidFill>
                  <a:srgbClr val="BABABA"/>
                </a:solidFill>
                <a:effectLst/>
                <a:latin typeface="JetBrains Mono"/>
              </a:rPr>
              <a:t>:context</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HomeActivity</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a:ln>
                  <a:noFill/>
                </a:ln>
                <a:solidFill>
                  <a:srgbClr val="E8BF6A"/>
                </a:solidFill>
                <a:effectLst/>
                <a:latin typeface="JetBrains Mono"/>
              </a:rPr>
              <a:t>&gt;</a:t>
            </a:r>
            <a:br>
              <a:rPr kumimoji="0" lang="en-US" altLang="en-US" sz="1000" b="0" i="0" u="none" strike="noStrike" cap="none" normalizeH="0" baseline="0" dirty="0">
                <a:ln>
                  <a:noFill/>
                </a:ln>
                <a:solidFill>
                  <a:srgbClr val="E8BF6A"/>
                </a:solidFill>
                <a:effectLst/>
                <a:latin typeface="JetBrains Mono"/>
              </a:rPr>
            </a:br>
            <a:br>
              <a:rPr kumimoji="0" lang="en-US" altLang="en-US" sz="1000" b="0" i="0" u="none" strike="noStrike" cap="none" normalizeH="0" baseline="0" dirty="0">
                <a:ln>
                  <a:noFill/>
                </a:ln>
                <a:solidFill>
                  <a:srgbClr val="E8BF6A"/>
                </a:solidFill>
                <a:effectLst/>
                <a:latin typeface="JetBrains Mono"/>
              </a:rPr>
            </a:br>
            <a:r>
              <a:rPr kumimoji="0" lang="en-US" altLang="en-US" sz="1000" b="0" i="0" u="none" strike="noStrike" cap="none" normalizeH="0" baseline="0" dirty="0">
                <a:ln>
                  <a:noFill/>
                </a:ln>
                <a:solidFill>
                  <a:srgbClr val="E8BF6A"/>
                </a:solidFill>
                <a:effectLst/>
                <a:latin typeface="JetBrains Mono"/>
              </a:rPr>
              <a:t>&lt;</a:t>
            </a:r>
            <a:r>
              <a:rPr kumimoji="0" lang="en-US" altLang="en-US" sz="1000" b="0" i="0" u="none" strike="noStrike" cap="none" normalizeH="0" baseline="0" dirty="0" err="1">
                <a:ln>
                  <a:noFill/>
                </a:ln>
                <a:solidFill>
                  <a:srgbClr val="E8BF6A"/>
                </a:solidFill>
                <a:effectLst/>
                <a:latin typeface="JetBrains Mono"/>
              </a:rPr>
              <a:t>EditText</a:t>
            </a:r>
            <a:br>
              <a:rPr kumimoji="0" lang="en-US" altLang="en-US" sz="1000" b="0" i="0" u="none" strike="noStrike" cap="none" normalizeH="0" baseline="0" dirty="0">
                <a:ln>
                  <a:noFill/>
                </a:ln>
                <a:solidFill>
                  <a:srgbClr val="E8BF6A"/>
                </a:solidFill>
                <a:effectLst/>
                <a:latin typeface="JetBrains Mono"/>
              </a:rPr>
            </a:br>
            <a:r>
              <a:rPr kumimoji="0" lang="en-US" altLang="en-US" sz="1000" b="0" i="0" u="none" strike="noStrike" cap="none" normalizeH="0" baseline="0" dirty="0">
                <a:ln>
                  <a:noFill/>
                </a:ln>
                <a:solidFill>
                  <a:srgbClr val="E8BF6A"/>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:id</a:t>
            </a:r>
            <a:r>
              <a:rPr kumimoji="0" lang="en-US" altLang="en-US" sz="1000" b="0" i="0" u="none" strike="noStrike" cap="none" normalizeH="0" baseline="0" dirty="0">
                <a:ln>
                  <a:noFill/>
                </a:ln>
                <a:solidFill>
                  <a:srgbClr val="6A8759"/>
                </a:solidFill>
                <a:effectLst/>
                <a:latin typeface="JetBrains Mono"/>
              </a:rPr>
              <a:t>="@+id/</a:t>
            </a:r>
            <a:r>
              <a:rPr kumimoji="0" lang="en-US" altLang="en-US" sz="1000" b="0" i="0" u="none" strike="noStrike" cap="none" normalizeH="0" baseline="0" dirty="0" err="1">
                <a:ln>
                  <a:noFill/>
                </a:ln>
                <a:solidFill>
                  <a:srgbClr val="6A8759"/>
                </a:solidFill>
                <a:effectLst/>
                <a:latin typeface="JetBrains Mono"/>
              </a:rPr>
              <a:t>editText</a:t>
            </a:r>
            <a:r>
              <a:rPr kumimoji="0" lang="en-US" altLang="en-US" sz="1000" b="0" i="0" u="none" strike="noStrike" cap="none" normalizeH="0" baseline="0" dirty="0">
                <a:ln>
                  <a:noFill/>
                </a:ln>
                <a:solidFill>
                  <a:srgbClr val="6A8759"/>
                </a:solidFill>
                <a:effectLst/>
                <a:latin typeface="JetBrains Mono"/>
              </a:rPr>
              <a:t>“</a:t>
            </a:r>
          </a:p>
          <a:p>
            <a:pPr marL="0" indent="0" defTabSz="914400" eaLnBrk="0" fontAlgn="base" hangingPunct="0">
              <a:spcBef>
                <a:spcPct val="0"/>
              </a:spcBef>
              <a:spcAft>
                <a:spcPct val="0"/>
              </a:spcAft>
              <a:buNone/>
            </a:pPr>
            <a:r>
              <a:rPr kumimoji="0" lang="en-US" altLang="en-US" sz="1000" b="0" i="0" u="none" strike="noStrike" cap="none" normalizeH="0" baseline="0" dirty="0">
                <a:ln>
                  <a:noFill/>
                </a:ln>
                <a:solidFill>
                  <a:srgbClr val="9876AA"/>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:layout_width</a:t>
            </a:r>
            <a:r>
              <a:rPr kumimoji="0" lang="en-US" altLang="en-US" sz="1000" b="0" i="0" u="none" strike="noStrike" cap="none" normalizeH="0" baseline="0" dirty="0">
                <a:ln>
                  <a:noFill/>
                </a:ln>
                <a:solidFill>
                  <a:srgbClr val="6A8759"/>
                </a:solidFill>
                <a:effectLst/>
                <a:latin typeface="JetBrains Mono"/>
              </a:rPr>
              <a:t>="133dp"</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:layout_height</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match_parent</a:t>
            </a:r>
            <a:r>
              <a:rPr kumimoji="0" lang="en-US" altLang="en-US" sz="1000" b="0" i="0" u="none" strike="noStrike" cap="none" normalizeH="0" baseline="0" dirty="0">
                <a:ln>
                  <a:noFill/>
                </a:ln>
                <a:solidFill>
                  <a:srgbClr val="6A8759"/>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6A8759"/>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6A8759"/>
                </a:solidFill>
                <a:latin typeface="JetBrains Mono"/>
              </a:rPr>
              <a:t>……</a:t>
            </a:r>
            <a:endParaRPr kumimoji="0" lang="en-US" altLang="en-US" sz="1000" b="0" i="0" u="none" strike="noStrike" cap="none" normalizeH="0" baseline="0" dirty="0">
              <a:ln>
                <a:noFill/>
              </a:ln>
              <a:solidFill>
                <a:srgbClr val="6A8759"/>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a:ln>
                  <a:noFill/>
                </a:ln>
                <a:solidFill>
                  <a:srgbClr val="E8BF6A"/>
                </a:solidFill>
                <a:effectLst/>
                <a:latin typeface="JetBrains Mono"/>
              </a:rPr>
              <a:t>/&gt;</a:t>
            </a:r>
            <a:br>
              <a:rPr kumimoji="0" lang="en-US" altLang="en-US" sz="1000" b="0" i="0" u="none" strike="noStrike" cap="none" normalizeH="0" baseline="0" dirty="0">
                <a:ln>
                  <a:noFill/>
                </a:ln>
                <a:solidFill>
                  <a:srgbClr val="E8BF6A"/>
                </a:solidFill>
                <a:effectLst/>
                <a:latin typeface="JetBrains Mono"/>
              </a:rPr>
            </a:br>
            <a:br>
              <a:rPr kumimoji="0" lang="en-US" altLang="en-US" sz="1000" b="0" i="0" u="none" strike="noStrike" cap="none" normalizeH="0" baseline="0" dirty="0">
                <a:ln>
                  <a:noFill/>
                </a:ln>
                <a:solidFill>
                  <a:srgbClr val="E8BF6A"/>
                </a:solidFill>
                <a:effectLst/>
                <a:latin typeface="JetBrains Mono"/>
              </a:rPr>
            </a:br>
            <a:r>
              <a:rPr kumimoji="0" lang="en-US" altLang="en-US" sz="1000" b="0" i="0" u="none" strike="noStrike" cap="none" normalizeH="0" baseline="0" dirty="0">
                <a:ln>
                  <a:noFill/>
                </a:ln>
                <a:solidFill>
                  <a:srgbClr val="E8BF6A"/>
                </a:solidFill>
                <a:effectLst/>
                <a:latin typeface="JetBrains Mono"/>
              </a:rPr>
              <a:t>&lt;Button</a:t>
            </a:r>
            <a:br>
              <a:rPr kumimoji="0" lang="en-US" altLang="en-US" sz="1000" b="0" i="0" u="none" strike="noStrike" cap="none" normalizeH="0" baseline="0" dirty="0">
                <a:ln>
                  <a:noFill/>
                </a:ln>
                <a:solidFill>
                  <a:srgbClr val="E8BF6A"/>
                </a:solidFill>
                <a:effectLst/>
                <a:latin typeface="JetBrains Mono"/>
              </a:rPr>
            </a:br>
            <a:r>
              <a:rPr kumimoji="0" lang="en-US" altLang="en-US" sz="1000" b="0" i="0" u="none" strike="noStrike" cap="none" normalizeH="0" baseline="0" dirty="0">
                <a:ln>
                  <a:noFill/>
                </a:ln>
                <a:solidFill>
                  <a:srgbClr val="E8BF6A"/>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:id</a:t>
            </a:r>
            <a:r>
              <a:rPr kumimoji="0" lang="en-US" altLang="en-US" sz="1000" b="0" i="0" u="none" strike="noStrike" cap="none" normalizeH="0" baseline="0" dirty="0">
                <a:ln>
                  <a:noFill/>
                </a:ln>
                <a:solidFill>
                  <a:srgbClr val="6A8759"/>
                </a:solidFill>
                <a:effectLst/>
                <a:latin typeface="JetBrains Mono"/>
              </a:rPr>
              <a:t>="@+id/</a:t>
            </a:r>
            <a:r>
              <a:rPr kumimoji="0" lang="en-US" altLang="en-US" sz="1000" b="0" i="0" u="none" strike="noStrike" cap="none" normalizeH="0" baseline="0" dirty="0" err="1">
                <a:ln>
                  <a:noFill/>
                </a:ln>
                <a:solidFill>
                  <a:srgbClr val="6A8759"/>
                </a:solidFill>
                <a:effectLst/>
                <a:latin typeface="JetBrains Mono"/>
              </a:rPr>
              <a:t>loginButton</a:t>
            </a:r>
            <a:r>
              <a:rPr kumimoji="0" lang="en-US" altLang="en-US" sz="1000" b="0" i="0" u="none" strike="noStrike" cap="none" normalizeH="0" baseline="0" dirty="0">
                <a:ln>
                  <a:noFill/>
                </a:ln>
                <a:solidFill>
                  <a:srgbClr val="6A8759"/>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876AA"/>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:layout_width</a:t>
            </a:r>
            <a:r>
              <a:rPr kumimoji="0" lang="en-US" altLang="en-US" sz="1000" b="0" i="0" u="none" strike="noStrike" cap="none" normalizeH="0" baseline="0" dirty="0">
                <a:ln>
                  <a:noFill/>
                </a:ln>
                <a:solidFill>
                  <a:srgbClr val="6A8759"/>
                </a:solidFill>
                <a:effectLst/>
                <a:latin typeface="JetBrains Mono"/>
              </a:rPr>
              <a:t>=“33dp"</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:layout_height</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match_parent</a:t>
            </a:r>
            <a:r>
              <a:rPr kumimoji="0" lang="en-US" altLang="en-US" sz="1000" b="0" i="0" u="none" strike="noStrike" cap="none" normalizeH="0" baseline="0" dirty="0">
                <a:ln>
                  <a:noFill/>
                </a:ln>
                <a:solidFill>
                  <a:srgbClr val="6A8759"/>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6A8759"/>
                </a:solidFill>
                <a:latin typeface="JetBrains Mono"/>
              </a:rPr>
              <a:t>…..</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E8BF6A"/>
                </a:solidFill>
                <a:effectLst/>
                <a:latin typeface="JetBrains Mono"/>
              </a:rPr>
              <a:t>/&gt;</a:t>
            </a:r>
            <a:br>
              <a:rPr kumimoji="0" lang="en-US" altLang="en-US" sz="1000" b="0" i="0" u="none" strike="noStrike" cap="none" normalizeH="0" baseline="0" dirty="0">
                <a:ln>
                  <a:noFill/>
                </a:ln>
                <a:solidFill>
                  <a:srgbClr val="E8BF6A"/>
                </a:solidFill>
                <a:effectLst/>
                <a:latin typeface="JetBrains Mono"/>
              </a:rPr>
            </a:br>
            <a:br>
              <a:rPr kumimoji="0" lang="en-US" altLang="en-US" sz="1000" b="0" i="0" u="none" strike="noStrike" cap="none" normalizeH="0" baseline="0" dirty="0">
                <a:ln>
                  <a:noFill/>
                </a:ln>
                <a:solidFill>
                  <a:srgbClr val="E8BF6A"/>
                </a:solidFill>
                <a:effectLst/>
                <a:latin typeface="JetBrains Mono"/>
              </a:rPr>
            </a:br>
            <a:r>
              <a:rPr kumimoji="0" lang="en-US" altLang="en-US" sz="1000" b="0" i="0" u="none" strike="noStrike" cap="none" normalizeH="0" baseline="0" dirty="0">
                <a:ln>
                  <a:noFill/>
                </a:ln>
                <a:solidFill>
                  <a:srgbClr val="E8BF6A"/>
                </a:solidFill>
                <a:effectLst/>
                <a:latin typeface="JetBrains Mono"/>
              </a:rPr>
              <a:t>&lt;</a:t>
            </a:r>
            <a:r>
              <a:rPr kumimoji="0" lang="en-US" altLang="en-US" sz="1000" b="0" i="0" u="none" strike="noStrike" cap="none" normalizeH="0" baseline="0" dirty="0" err="1">
                <a:ln>
                  <a:noFill/>
                </a:ln>
                <a:solidFill>
                  <a:srgbClr val="E8BF6A"/>
                </a:solidFill>
                <a:effectLst/>
                <a:latin typeface="JetBrains Mono"/>
              </a:rPr>
              <a:t>TextView</a:t>
            </a:r>
            <a:br>
              <a:rPr kumimoji="0" lang="en-US" altLang="en-US" sz="1000" b="0" i="0" u="none" strike="noStrike" cap="none" normalizeH="0" baseline="0" dirty="0">
                <a:ln>
                  <a:noFill/>
                </a:ln>
                <a:solidFill>
                  <a:srgbClr val="E8BF6A"/>
                </a:solidFill>
                <a:effectLst/>
                <a:latin typeface="JetBrains Mono"/>
              </a:rPr>
            </a:br>
            <a:r>
              <a:rPr kumimoji="0" lang="en-US" altLang="en-US" sz="1000" b="0" i="0" u="none" strike="noStrike" cap="none" normalizeH="0" baseline="0" dirty="0">
                <a:ln>
                  <a:noFill/>
                </a:ln>
                <a:solidFill>
                  <a:srgbClr val="E8BF6A"/>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:id</a:t>
            </a:r>
            <a:r>
              <a:rPr kumimoji="0" lang="en-US" altLang="en-US" sz="1000" b="0" i="0" u="none" strike="noStrike" cap="none" normalizeH="0" baseline="0" dirty="0">
                <a:ln>
                  <a:noFill/>
                </a:ln>
                <a:solidFill>
                  <a:srgbClr val="6A8759"/>
                </a:solidFill>
                <a:effectLst/>
                <a:latin typeface="JetBrains Mono"/>
              </a:rPr>
              <a:t>="@+id/</a:t>
            </a:r>
            <a:r>
              <a:rPr kumimoji="0" lang="en-US" altLang="en-US" sz="1000" b="0" i="0" u="none" strike="noStrike" cap="none" normalizeH="0" baseline="0" dirty="0" err="1">
                <a:ln>
                  <a:noFill/>
                </a:ln>
                <a:solidFill>
                  <a:srgbClr val="6A8759"/>
                </a:solidFill>
                <a:effectLst/>
                <a:latin typeface="JetBrains Mono"/>
              </a:rPr>
              <a:t>textView</a:t>
            </a:r>
            <a:r>
              <a:rPr kumimoji="0" lang="en-US" altLang="en-US" sz="1000" b="0" i="0" u="none" strike="noStrike" cap="none" normalizeH="0" baseline="0" dirty="0">
                <a:ln>
                  <a:noFill/>
                </a:ln>
                <a:solidFill>
                  <a:srgbClr val="6A8759"/>
                </a:solidFill>
                <a:effectLst/>
                <a:latin typeface="JetBrains Mono"/>
              </a:rPr>
              <a:t>“</a:t>
            </a:r>
          </a:p>
          <a:p>
            <a:pPr marL="0" indent="0" defTabSz="914400" eaLnBrk="0" fontAlgn="base" hangingPunct="0">
              <a:spcBef>
                <a:spcPct val="0"/>
              </a:spcBef>
              <a:spcAft>
                <a:spcPct val="0"/>
              </a:spcAft>
              <a:buNone/>
            </a:pPr>
            <a:r>
              <a:rPr kumimoji="0" lang="en-US" altLang="en-US" sz="1000" b="0" i="0" u="none" strike="noStrike" cap="none" normalizeH="0" baseline="0" dirty="0">
                <a:ln>
                  <a:noFill/>
                </a:ln>
                <a:solidFill>
                  <a:srgbClr val="9876AA"/>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:layout_width</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wrap_content</a:t>
            </a:r>
            <a:r>
              <a:rPr kumimoji="0" lang="en-US" altLang="en-US" sz="1000" b="0" i="0" u="none" strike="noStrike" cap="none" normalizeH="0" baseline="0" dirty="0">
                <a:ln>
                  <a:noFill/>
                </a:ln>
                <a:solidFill>
                  <a:srgbClr val="6A8759"/>
                </a:solidFill>
                <a:effectLst/>
                <a:latin typeface="JetBrains Mono"/>
              </a:rPr>
              <a:t>"</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:layout_height</a:t>
            </a:r>
            <a:r>
              <a:rPr kumimoji="0" lang="en-US" altLang="en-US" sz="1000" b="0" i="0" u="none" strike="noStrike" cap="none" normalizeH="0" baseline="0" dirty="0">
                <a:ln>
                  <a:noFill/>
                </a:ln>
                <a:solidFill>
                  <a:srgbClr val="6A8759"/>
                </a:solidFill>
                <a:effectLst/>
                <a:latin typeface="JetBrains Mono"/>
              </a:rPr>
              <a:t>=“68dp"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6A8759"/>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6A8759"/>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6A8759"/>
                </a:solidFill>
                <a:latin typeface="JetBrains Mono"/>
              </a:rPr>
              <a:t>   …….</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E8BF6A"/>
                </a:solidFill>
                <a:effectLst/>
                <a:latin typeface="JetBrains Mono"/>
              </a:rPr>
              <a:t>/&gt;</a:t>
            </a:r>
            <a:br>
              <a:rPr kumimoji="0" lang="en-US" altLang="en-US" sz="1000" b="0" i="0" u="none" strike="noStrike" cap="none" normalizeH="0" baseline="0" dirty="0">
                <a:ln>
                  <a:noFill/>
                </a:ln>
                <a:solidFill>
                  <a:srgbClr val="E8BF6A"/>
                </a:solidFill>
                <a:effectLst/>
                <a:latin typeface="JetBrains Mono"/>
              </a:rPr>
            </a:br>
            <a:br>
              <a:rPr kumimoji="0" lang="en-US" altLang="en-US" sz="1000" b="0" i="0" u="none" strike="noStrike" cap="none" normalizeH="0" baseline="0" dirty="0">
                <a:ln>
                  <a:noFill/>
                </a:ln>
                <a:solidFill>
                  <a:srgbClr val="E8BF6A"/>
                </a:solidFill>
                <a:effectLst/>
                <a:latin typeface="JetBrains Mono"/>
              </a:rPr>
            </a:br>
            <a:r>
              <a:rPr kumimoji="0" lang="en-US" altLang="en-US" sz="1000" b="0" i="0" u="none" strike="noStrike" cap="none" normalizeH="0" baseline="0" dirty="0">
                <a:ln>
                  <a:noFill/>
                </a:ln>
                <a:solidFill>
                  <a:srgbClr val="E8BF6A"/>
                </a:solidFill>
                <a:effectLst/>
                <a:latin typeface="JetBrains Mono"/>
              </a:rPr>
              <a:t>&lt;/</a:t>
            </a:r>
            <a:r>
              <a:rPr kumimoji="0" lang="en-US" altLang="en-US" sz="1000" b="0" i="0" u="none" strike="noStrike" cap="none" normalizeH="0" baseline="0" dirty="0" err="1">
                <a:ln>
                  <a:noFill/>
                </a:ln>
                <a:solidFill>
                  <a:srgbClr val="E8BF6A"/>
                </a:solidFill>
                <a:effectLst/>
                <a:latin typeface="JetBrains Mono"/>
              </a:rPr>
              <a:t>LinearLayout</a:t>
            </a:r>
            <a:r>
              <a:rPr kumimoji="0" lang="en-US" altLang="en-US" sz="1000" b="0" i="0" u="none" strike="noStrike" cap="none" normalizeH="0" baseline="0" dirty="0">
                <a:ln>
                  <a:noFill/>
                </a:ln>
                <a:solidFill>
                  <a:srgbClr val="E8BF6A"/>
                </a:solidFill>
                <a:effectLst/>
                <a:latin typeface="JetBrains Mono"/>
              </a:rPr>
              <a:t>&gt;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CasellaDiTesto 5">
            <a:extLst>
              <a:ext uri="{FF2B5EF4-FFF2-40B4-BE49-F238E27FC236}">
                <a16:creationId xmlns:a16="http://schemas.microsoft.com/office/drawing/2014/main" id="{81A2D1C0-3E09-DF13-386C-DA28D622898E}"/>
              </a:ext>
            </a:extLst>
          </p:cNvPr>
          <p:cNvSpPr txBox="1"/>
          <p:nvPr/>
        </p:nvSpPr>
        <p:spPr>
          <a:xfrm>
            <a:off x="609600" y="1756822"/>
            <a:ext cx="5159829" cy="2308324"/>
          </a:xfrm>
          <a:prstGeom prst="rect">
            <a:avLst/>
          </a:prstGeom>
          <a:noFill/>
        </p:spPr>
        <p:txBody>
          <a:bodyPr wrap="square" rtlCol="0">
            <a:spAutoFit/>
          </a:bodyPr>
          <a:lstStyle/>
          <a:p>
            <a:pPr marL="342900" indent="-342900" rtl="0" fontAlgn="base">
              <a:spcBef>
                <a:spcPts val="0"/>
              </a:spcBef>
              <a:spcAft>
                <a:spcPts val="0"/>
              </a:spcAft>
              <a:buFont typeface="+mj-lt"/>
              <a:buAutoNum type="arabicPeriod" startAt="5"/>
            </a:pPr>
            <a:r>
              <a:rPr lang="en-US" b="0" i="0" u="none" strike="noStrike" dirty="0">
                <a:solidFill>
                  <a:srgbClr val="000000"/>
                </a:solidFill>
                <a:effectLst/>
                <a:latin typeface="Arial" panose="020B0604020202020204" pitchFamily="34" charset="0"/>
              </a:rPr>
              <a:t>specify the view, in terms of  width and height.</a:t>
            </a:r>
          </a:p>
          <a:p>
            <a:pPr rtl="0" fontAlgn="base">
              <a:spcBef>
                <a:spcPts val="0"/>
              </a:spcBef>
              <a:spcAft>
                <a:spcPts val="0"/>
              </a:spcAft>
            </a:pPr>
            <a:endParaRPr lang="en-US" b="0" i="0" u="none" strike="noStrike" dirty="0">
              <a:solidFill>
                <a:srgbClr val="000000"/>
              </a:solidFill>
              <a:effectLst/>
              <a:latin typeface="Arial" panose="020B0604020202020204" pitchFamily="34" charset="0"/>
            </a:endParaRPr>
          </a:p>
          <a:p>
            <a:pPr rtl="0">
              <a:spcBef>
                <a:spcPts val="0"/>
              </a:spcBef>
              <a:spcAft>
                <a:spcPts val="0"/>
              </a:spcAft>
            </a:pPr>
            <a:r>
              <a:rPr lang="en-US" b="0" i="0" u="none" strike="noStrike" dirty="0">
                <a:solidFill>
                  <a:srgbClr val="000000"/>
                </a:solidFill>
                <a:effectLst/>
                <a:latin typeface="Arial" panose="020B0604020202020204" pitchFamily="34" charset="0"/>
              </a:rPr>
              <a:t>Linear </a:t>
            </a:r>
            <a:r>
              <a:rPr lang="en-US" dirty="0">
                <a:solidFill>
                  <a:srgbClr val="000000"/>
                </a:solidFill>
                <a:latin typeface="Arial" panose="020B0604020202020204" pitchFamily="34" charset="0"/>
              </a:rPr>
              <a:t>L</a:t>
            </a:r>
            <a:r>
              <a:rPr lang="en-US" b="0" i="0" u="none" strike="noStrike" dirty="0">
                <a:solidFill>
                  <a:srgbClr val="000000"/>
                </a:solidFill>
                <a:effectLst/>
                <a:latin typeface="Arial" panose="020B0604020202020204" pitchFamily="34" charset="0"/>
              </a:rPr>
              <a:t>ayout support to way to arrange object:</a:t>
            </a:r>
            <a:endParaRPr lang="en-US" b="0" dirty="0">
              <a:effectLst/>
            </a:endParaRPr>
          </a:p>
          <a:p>
            <a:pPr marL="285750" indent="-285750" rtl="0">
              <a:spcBef>
                <a:spcPts val="0"/>
              </a:spcBef>
              <a:spcAft>
                <a:spcPts val="0"/>
              </a:spcAft>
              <a:buFont typeface="Arial" panose="020B0604020202020204" pitchFamily="34" charset="0"/>
              <a:buChar char="•"/>
            </a:pPr>
            <a:r>
              <a:rPr lang="en-US" b="1" i="0" u="none" strike="noStrike" dirty="0">
                <a:solidFill>
                  <a:srgbClr val="000000"/>
                </a:solidFill>
                <a:effectLst/>
                <a:latin typeface="Arial" panose="020B0604020202020204" pitchFamily="34" charset="0"/>
              </a:rPr>
              <a:t>horizontal</a:t>
            </a:r>
            <a:r>
              <a:rPr lang="en-US" b="0" i="0" u="none" strike="noStrike" dirty="0">
                <a:solidFill>
                  <a:srgbClr val="000000"/>
                </a:solidFill>
                <a:effectLst/>
                <a:latin typeface="Arial" panose="020B0604020202020204" pitchFamily="34" charset="0"/>
              </a:rPr>
              <a:t>: everything is going to come one near each other</a:t>
            </a:r>
            <a:endParaRPr lang="en-US" b="0" dirty="0">
              <a:effectLst/>
            </a:endParaRPr>
          </a:p>
          <a:p>
            <a:pPr marL="285750" indent="-285750" rtl="0">
              <a:spcBef>
                <a:spcPts val="0"/>
              </a:spcBef>
              <a:spcAft>
                <a:spcPts val="0"/>
              </a:spcAft>
              <a:buFont typeface="Arial" panose="020B0604020202020204" pitchFamily="34" charset="0"/>
              <a:buChar char="•"/>
            </a:pPr>
            <a:r>
              <a:rPr lang="en-US" b="1" i="0" u="none" strike="noStrike" dirty="0">
                <a:solidFill>
                  <a:srgbClr val="000000"/>
                </a:solidFill>
                <a:effectLst/>
                <a:latin typeface="Arial" panose="020B0604020202020204" pitchFamily="34" charset="0"/>
              </a:rPr>
              <a:t>vertical</a:t>
            </a:r>
            <a:r>
              <a:rPr lang="en-US" b="0" i="0" u="none" strike="noStrike" dirty="0">
                <a:solidFill>
                  <a:srgbClr val="000000"/>
                </a:solidFill>
                <a:effectLst/>
                <a:latin typeface="Arial" panose="020B0604020202020204" pitchFamily="34" charset="0"/>
              </a:rPr>
              <a:t>: everything is below each other.</a:t>
            </a:r>
            <a:br>
              <a:rPr lang="en-US" dirty="0"/>
            </a:br>
            <a:endParaRPr lang="en-US" dirty="0"/>
          </a:p>
        </p:txBody>
      </p:sp>
      <p:pic>
        <p:nvPicPr>
          <p:cNvPr id="10" name="Immagine 9">
            <a:extLst>
              <a:ext uri="{FF2B5EF4-FFF2-40B4-BE49-F238E27FC236}">
                <a16:creationId xmlns:a16="http://schemas.microsoft.com/office/drawing/2014/main" id="{A5650298-2BFB-747B-EBBD-F35A8760E110}"/>
              </a:ext>
            </a:extLst>
          </p:cNvPr>
          <p:cNvPicPr>
            <a:picLocks noChangeAspect="1"/>
          </p:cNvPicPr>
          <p:nvPr/>
        </p:nvPicPr>
        <p:blipFill rotWithShape="1">
          <a:blip r:embed="rId2"/>
          <a:srcRect t="1480"/>
          <a:stretch/>
        </p:blipFill>
        <p:spPr>
          <a:xfrm>
            <a:off x="1393053" y="3794759"/>
            <a:ext cx="1456531" cy="2567201"/>
          </a:xfrm>
          <a:prstGeom prst="rect">
            <a:avLst/>
          </a:prstGeom>
          <a:ln>
            <a:solidFill>
              <a:schemeClr val="tx1"/>
            </a:solidFill>
          </a:ln>
        </p:spPr>
      </p:pic>
      <p:pic>
        <p:nvPicPr>
          <p:cNvPr id="14" name="Immagine 13">
            <a:extLst>
              <a:ext uri="{FF2B5EF4-FFF2-40B4-BE49-F238E27FC236}">
                <a16:creationId xmlns:a16="http://schemas.microsoft.com/office/drawing/2014/main" id="{BDA82097-B633-A4ED-F936-1D95C9E1356A}"/>
              </a:ext>
            </a:extLst>
          </p:cNvPr>
          <p:cNvPicPr>
            <a:picLocks noChangeAspect="1"/>
          </p:cNvPicPr>
          <p:nvPr/>
        </p:nvPicPr>
        <p:blipFill rotWithShape="1">
          <a:blip r:embed="rId3"/>
          <a:srcRect t="508" r="1674" b="1604"/>
          <a:stretch/>
        </p:blipFill>
        <p:spPr>
          <a:xfrm>
            <a:off x="3581241" y="3794759"/>
            <a:ext cx="1456531" cy="2591947"/>
          </a:xfrm>
          <a:prstGeom prst="rect">
            <a:avLst/>
          </a:prstGeom>
          <a:ln>
            <a:solidFill>
              <a:schemeClr val="tx1"/>
            </a:solidFill>
          </a:ln>
        </p:spPr>
      </p:pic>
      <p:cxnSp>
        <p:nvCxnSpPr>
          <p:cNvPr id="16" name="Connettore diritto 15">
            <a:extLst>
              <a:ext uri="{FF2B5EF4-FFF2-40B4-BE49-F238E27FC236}">
                <a16:creationId xmlns:a16="http://schemas.microsoft.com/office/drawing/2014/main" id="{99C23F75-4914-E653-8776-042A3225AC26}"/>
              </a:ext>
            </a:extLst>
          </p:cNvPr>
          <p:cNvCxnSpPr>
            <a:cxnSpLocks/>
          </p:cNvCxnSpPr>
          <p:nvPr/>
        </p:nvCxnSpPr>
        <p:spPr>
          <a:xfrm>
            <a:off x="1393053" y="3962400"/>
            <a:ext cx="1456531" cy="0"/>
          </a:xfrm>
          <a:prstGeom prst="line">
            <a:avLst/>
          </a:prstGeom>
        </p:spPr>
        <p:style>
          <a:lnRef idx="2">
            <a:schemeClr val="dk1"/>
          </a:lnRef>
          <a:fillRef idx="0">
            <a:schemeClr val="dk1"/>
          </a:fillRef>
          <a:effectRef idx="1">
            <a:schemeClr val="dk1"/>
          </a:effectRef>
          <a:fontRef idx="minor">
            <a:schemeClr val="tx1"/>
          </a:fontRef>
        </p:style>
      </p:cxnSp>
      <p:cxnSp>
        <p:nvCxnSpPr>
          <p:cNvPr id="17" name="Connettore diritto 16">
            <a:extLst>
              <a:ext uri="{FF2B5EF4-FFF2-40B4-BE49-F238E27FC236}">
                <a16:creationId xmlns:a16="http://schemas.microsoft.com/office/drawing/2014/main" id="{398439C5-F535-B8D8-9331-7CD78ED10A7F}"/>
              </a:ext>
            </a:extLst>
          </p:cNvPr>
          <p:cNvCxnSpPr>
            <a:cxnSpLocks/>
          </p:cNvCxnSpPr>
          <p:nvPr/>
        </p:nvCxnSpPr>
        <p:spPr>
          <a:xfrm>
            <a:off x="1393052" y="4143375"/>
            <a:ext cx="1456531" cy="0"/>
          </a:xfrm>
          <a:prstGeom prst="line">
            <a:avLst/>
          </a:prstGeom>
        </p:spPr>
        <p:style>
          <a:lnRef idx="2">
            <a:schemeClr val="dk1"/>
          </a:lnRef>
          <a:fillRef idx="0">
            <a:schemeClr val="dk1"/>
          </a:fillRef>
          <a:effectRef idx="1">
            <a:schemeClr val="dk1"/>
          </a:effectRef>
          <a:fontRef idx="minor">
            <a:schemeClr val="tx1"/>
          </a:fontRef>
        </p:style>
      </p:cxnSp>
      <p:cxnSp>
        <p:nvCxnSpPr>
          <p:cNvPr id="18" name="Connettore diritto 17">
            <a:extLst>
              <a:ext uri="{FF2B5EF4-FFF2-40B4-BE49-F238E27FC236}">
                <a16:creationId xmlns:a16="http://schemas.microsoft.com/office/drawing/2014/main" id="{409E62E4-E6DF-2397-BC71-64399FDFEA23}"/>
              </a:ext>
            </a:extLst>
          </p:cNvPr>
          <p:cNvCxnSpPr>
            <a:cxnSpLocks/>
          </p:cNvCxnSpPr>
          <p:nvPr/>
        </p:nvCxnSpPr>
        <p:spPr>
          <a:xfrm>
            <a:off x="1393051" y="4352925"/>
            <a:ext cx="1456531" cy="0"/>
          </a:xfrm>
          <a:prstGeom prst="line">
            <a:avLst/>
          </a:prstGeom>
        </p:spPr>
        <p:style>
          <a:lnRef idx="2">
            <a:schemeClr val="dk1"/>
          </a:lnRef>
          <a:fillRef idx="0">
            <a:schemeClr val="dk1"/>
          </a:fillRef>
          <a:effectRef idx="1">
            <a:schemeClr val="dk1"/>
          </a:effectRef>
          <a:fontRef idx="minor">
            <a:schemeClr val="tx1"/>
          </a:fontRef>
        </p:style>
      </p:cxnSp>
      <p:cxnSp>
        <p:nvCxnSpPr>
          <p:cNvPr id="21" name="Connettore diritto 20">
            <a:extLst>
              <a:ext uri="{FF2B5EF4-FFF2-40B4-BE49-F238E27FC236}">
                <a16:creationId xmlns:a16="http://schemas.microsoft.com/office/drawing/2014/main" id="{DEE41D62-83CE-33B8-157A-8B2664391752}"/>
              </a:ext>
            </a:extLst>
          </p:cNvPr>
          <p:cNvCxnSpPr>
            <a:cxnSpLocks/>
          </p:cNvCxnSpPr>
          <p:nvPr/>
        </p:nvCxnSpPr>
        <p:spPr>
          <a:xfrm>
            <a:off x="1393048" y="4562475"/>
            <a:ext cx="1456531" cy="0"/>
          </a:xfrm>
          <a:prstGeom prst="line">
            <a:avLst/>
          </a:prstGeom>
        </p:spPr>
        <p:style>
          <a:lnRef idx="2">
            <a:schemeClr val="dk1"/>
          </a:lnRef>
          <a:fillRef idx="0">
            <a:schemeClr val="dk1"/>
          </a:fillRef>
          <a:effectRef idx="1">
            <a:schemeClr val="dk1"/>
          </a:effectRef>
          <a:fontRef idx="minor">
            <a:schemeClr val="tx1"/>
          </a:fontRef>
        </p:style>
      </p:cxnSp>
      <p:cxnSp>
        <p:nvCxnSpPr>
          <p:cNvPr id="24" name="Connettore diritto 23">
            <a:extLst>
              <a:ext uri="{FF2B5EF4-FFF2-40B4-BE49-F238E27FC236}">
                <a16:creationId xmlns:a16="http://schemas.microsoft.com/office/drawing/2014/main" id="{A4DE945D-A388-1A91-7126-210D772D7050}"/>
              </a:ext>
            </a:extLst>
          </p:cNvPr>
          <p:cNvCxnSpPr>
            <a:cxnSpLocks/>
          </p:cNvCxnSpPr>
          <p:nvPr/>
        </p:nvCxnSpPr>
        <p:spPr>
          <a:xfrm>
            <a:off x="3952875" y="3794759"/>
            <a:ext cx="0" cy="2591947"/>
          </a:xfrm>
          <a:prstGeom prst="line">
            <a:avLst/>
          </a:prstGeom>
        </p:spPr>
        <p:style>
          <a:lnRef idx="2">
            <a:schemeClr val="dk1"/>
          </a:lnRef>
          <a:fillRef idx="0">
            <a:schemeClr val="dk1"/>
          </a:fillRef>
          <a:effectRef idx="1">
            <a:schemeClr val="dk1"/>
          </a:effectRef>
          <a:fontRef idx="minor">
            <a:schemeClr val="tx1"/>
          </a:fontRef>
        </p:style>
      </p:cxnSp>
      <p:cxnSp>
        <p:nvCxnSpPr>
          <p:cNvPr id="27" name="Connettore diritto 26">
            <a:extLst>
              <a:ext uri="{FF2B5EF4-FFF2-40B4-BE49-F238E27FC236}">
                <a16:creationId xmlns:a16="http://schemas.microsoft.com/office/drawing/2014/main" id="{82E96A40-6604-7B59-A7BC-7E2902CCCB71}"/>
              </a:ext>
            </a:extLst>
          </p:cNvPr>
          <p:cNvCxnSpPr>
            <a:cxnSpLocks/>
          </p:cNvCxnSpPr>
          <p:nvPr/>
        </p:nvCxnSpPr>
        <p:spPr>
          <a:xfrm>
            <a:off x="4257675" y="3782385"/>
            <a:ext cx="0" cy="2591947"/>
          </a:xfrm>
          <a:prstGeom prst="line">
            <a:avLst/>
          </a:prstGeom>
        </p:spPr>
        <p:style>
          <a:lnRef idx="2">
            <a:schemeClr val="dk1"/>
          </a:lnRef>
          <a:fillRef idx="0">
            <a:schemeClr val="dk1"/>
          </a:fillRef>
          <a:effectRef idx="1">
            <a:schemeClr val="dk1"/>
          </a:effectRef>
          <a:fontRef idx="minor">
            <a:schemeClr val="tx1"/>
          </a:fontRef>
        </p:style>
      </p:cxnSp>
      <p:cxnSp>
        <p:nvCxnSpPr>
          <p:cNvPr id="28" name="Connettore diritto 27">
            <a:extLst>
              <a:ext uri="{FF2B5EF4-FFF2-40B4-BE49-F238E27FC236}">
                <a16:creationId xmlns:a16="http://schemas.microsoft.com/office/drawing/2014/main" id="{B1BCA50D-F849-3C12-EDB1-587EC5E2B30E}"/>
              </a:ext>
            </a:extLst>
          </p:cNvPr>
          <p:cNvCxnSpPr>
            <a:cxnSpLocks/>
          </p:cNvCxnSpPr>
          <p:nvPr/>
        </p:nvCxnSpPr>
        <p:spPr>
          <a:xfrm>
            <a:off x="4638675" y="3782385"/>
            <a:ext cx="0" cy="2591947"/>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931434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1A9EB7-101A-6BBC-92EB-79F4E377016F}"/>
              </a:ext>
            </a:extLst>
          </p:cNvPr>
          <p:cNvSpPr>
            <a:spLocks noGrp="1"/>
          </p:cNvSpPr>
          <p:nvPr>
            <p:ph type="ctrTitle"/>
          </p:nvPr>
        </p:nvSpPr>
        <p:spPr/>
        <p:txBody>
          <a:bodyPr/>
          <a:lstStyle/>
          <a:p>
            <a:r>
              <a:rPr lang="en-US" dirty="0"/>
              <a:t>Attributes</a:t>
            </a:r>
          </a:p>
        </p:txBody>
      </p:sp>
      <p:sp>
        <p:nvSpPr>
          <p:cNvPr id="3" name="Sottotitolo 2">
            <a:extLst>
              <a:ext uri="{FF2B5EF4-FFF2-40B4-BE49-F238E27FC236}">
                <a16:creationId xmlns:a16="http://schemas.microsoft.com/office/drawing/2014/main" id="{74F51150-FADD-D0F2-B4F8-10D0660337D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872498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59F15D-E692-4544-67CD-519A41F61432}"/>
              </a:ext>
            </a:extLst>
          </p:cNvPr>
          <p:cNvSpPr>
            <a:spLocks noGrp="1"/>
          </p:cNvSpPr>
          <p:nvPr>
            <p:ph type="title"/>
          </p:nvPr>
        </p:nvSpPr>
        <p:spPr>
          <a:xfrm>
            <a:off x="609600" y="274638"/>
            <a:ext cx="10972800" cy="1143000"/>
          </a:xfrm>
        </p:spPr>
        <p:txBody>
          <a:bodyPr anchor="ctr">
            <a:normAutofit/>
          </a:bodyPr>
          <a:lstStyle/>
          <a:p>
            <a:pPr>
              <a:lnSpc>
                <a:spcPct val="90000"/>
              </a:lnSpc>
            </a:pPr>
            <a:r>
              <a:rPr lang="en-US" dirty="0"/>
              <a:t>layout_weight</a:t>
            </a:r>
          </a:p>
        </p:txBody>
      </p:sp>
      <p:sp>
        <p:nvSpPr>
          <p:cNvPr id="3" name="Segnaposto contenuto 2">
            <a:extLst>
              <a:ext uri="{FF2B5EF4-FFF2-40B4-BE49-F238E27FC236}">
                <a16:creationId xmlns:a16="http://schemas.microsoft.com/office/drawing/2014/main" id="{E54946AE-AF98-C497-1731-7BDE40053AE4}"/>
              </a:ext>
            </a:extLst>
          </p:cNvPr>
          <p:cNvSpPr>
            <a:spLocks noGrp="1"/>
          </p:cNvSpPr>
          <p:nvPr>
            <p:ph sz="half" idx="1"/>
          </p:nvPr>
        </p:nvSpPr>
        <p:spPr>
          <a:xfrm>
            <a:off x="609600" y="1600201"/>
            <a:ext cx="11201400" cy="1511299"/>
          </a:xfrm>
        </p:spPr>
        <p:txBody>
          <a:bodyPr>
            <a:normAutofit/>
          </a:bodyPr>
          <a:lstStyle/>
          <a:p>
            <a:pPr marL="0" indent="0" rtl="0">
              <a:lnSpc>
                <a:spcPct val="90000"/>
              </a:lnSpc>
              <a:spcBef>
                <a:spcPts val="0"/>
              </a:spcBef>
              <a:spcAft>
                <a:spcPts val="600"/>
              </a:spcAft>
              <a:buNone/>
            </a:pPr>
            <a:r>
              <a:rPr lang="en-US" sz="1600" b="0" i="0" u="none" strike="noStrike" dirty="0">
                <a:effectLst/>
              </a:rPr>
              <a:t>Each view has different attributes that can be used or not depending on the layout chosen. A supported attribute for the Linear Layout is the </a:t>
            </a:r>
            <a:r>
              <a:rPr lang="en-US" sz="1600" b="1" i="0" u="none" strike="noStrike" dirty="0">
                <a:effectLst/>
              </a:rPr>
              <a:t>layout_weight</a:t>
            </a:r>
            <a:r>
              <a:rPr lang="en-US" sz="1600" b="0" i="0" u="none" strike="noStrike" dirty="0">
                <a:effectLst/>
              </a:rPr>
              <a:t>. </a:t>
            </a:r>
            <a:endParaRPr lang="en-US" sz="1600" dirty="0"/>
          </a:p>
          <a:p>
            <a:pPr marL="0" indent="0" rtl="0">
              <a:lnSpc>
                <a:spcPct val="90000"/>
              </a:lnSpc>
              <a:spcBef>
                <a:spcPts val="0"/>
              </a:spcBef>
              <a:spcAft>
                <a:spcPts val="600"/>
              </a:spcAft>
              <a:buNone/>
            </a:pPr>
            <a:r>
              <a:rPr lang="en-US" sz="1600" b="0" i="0" u="none" strike="noStrike" dirty="0">
                <a:effectLst/>
              </a:rPr>
              <a:t>This attribute assigns an "importance" value to a view in terms of how much space it should occupy on the screen. A larger weight value allows it to expand to fill any remaining space in the parent view. Child views can specify a weight value, and then any remaining space in the view group is assigned to children in the proportion of their declared weight. By default, layout_weight is zero</a:t>
            </a:r>
            <a:r>
              <a:rPr lang="en-US" sz="1600" dirty="0"/>
              <a:t>.</a:t>
            </a:r>
          </a:p>
        </p:txBody>
      </p:sp>
      <p:pic>
        <p:nvPicPr>
          <p:cNvPr id="9" name="Immagine 8">
            <a:extLst>
              <a:ext uri="{FF2B5EF4-FFF2-40B4-BE49-F238E27FC236}">
                <a16:creationId xmlns:a16="http://schemas.microsoft.com/office/drawing/2014/main" id="{A1D1005D-0537-2E48-00B3-37E7BCE966B2}"/>
              </a:ext>
            </a:extLst>
          </p:cNvPr>
          <p:cNvPicPr>
            <a:picLocks noChangeAspect="1"/>
          </p:cNvPicPr>
          <p:nvPr/>
        </p:nvPicPr>
        <p:blipFill rotWithShape="1">
          <a:blip r:embed="rId2"/>
          <a:srcRect t="1" b="43962"/>
          <a:stretch/>
        </p:blipFill>
        <p:spPr>
          <a:xfrm>
            <a:off x="703052" y="4988993"/>
            <a:ext cx="4896788" cy="715386"/>
          </a:xfrm>
          <a:prstGeom prst="rect">
            <a:avLst/>
          </a:prstGeom>
          <a:ln>
            <a:solidFill>
              <a:schemeClr val="tx1"/>
            </a:solidFill>
          </a:ln>
        </p:spPr>
      </p:pic>
      <p:sp>
        <p:nvSpPr>
          <p:cNvPr id="10" name="Rectangle 1">
            <a:extLst>
              <a:ext uri="{FF2B5EF4-FFF2-40B4-BE49-F238E27FC236}">
                <a16:creationId xmlns:a16="http://schemas.microsoft.com/office/drawing/2014/main" id="{0C346530-8B49-3413-5F03-A87F08F18102}"/>
              </a:ext>
            </a:extLst>
          </p:cNvPr>
          <p:cNvSpPr>
            <a:spLocks noChangeArrowheads="1"/>
          </p:cNvSpPr>
          <p:nvPr/>
        </p:nvSpPr>
        <p:spPr bwMode="auto">
          <a:xfrm>
            <a:off x="7376312" y="2961518"/>
            <a:ext cx="4229100" cy="369331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solidFill>
                  <a:srgbClr val="E8BF6A"/>
                </a:solidFill>
                <a:effectLst/>
                <a:latin typeface="JetBrains Mono"/>
              </a:rPr>
              <a:t>&lt;Button</a:t>
            </a:r>
            <a:br>
              <a:rPr kumimoji="0" lang="en-US" altLang="en-US" b="1" i="0" u="none" strike="noStrike" cap="none" normalizeH="0" baseline="0" dirty="0">
                <a:solidFill>
                  <a:srgbClr val="E8BF6A"/>
                </a:solidFill>
                <a:effectLst/>
                <a:latin typeface="JetBrains Mono"/>
              </a:rPr>
            </a:br>
            <a:r>
              <a:rPr kumimoji="0" lang="en-US" altLang="en-US" b="1" i="0" u="none" strike="noStrike" cap="none" normalizeH="0" baseline="0" dirty="0">
                <a:solidFill>
                  <a:srgbClr val="E8BF6A"/>
                </a:solidFill>
                <a:effectLst/>
                <a:latin typeface="JetBrains Mono"/>
              </a:rPr>
              <a:t>    </a:t>
            </a:r>
            <a:r>
              <a:rPr kumimoji="0" lang="en-US" altLang="en-US" b="1" i="0" u="none" strike="noStrike" cap="none" normalizeH="0" baseline="0" dirty="0" err="1">
                <a:solidFill>
                  <a:srgbClr val="9876AA"/>
                </a:solidFill>
                <a:effectLst/>
                <a:latin typeface="JetBrains Mono"/>
              </a:rPr>
              <a:t>android</a:t>
            </a:r>
            <a:r>
              <a:rPr kumimoji="0" lang="en-US" altLang="en-US" b="1" i="0" u="none" strike="noStrike" cap="none" normalizeH="0" baseline="0" dirty="0" err="1">
                <a:solidFill>
                  <a:srgbClr val="BABABA"/>
                </a:solidFill>
                <a:effectLst/>
                <a:latin typeface="JetBrains Mono"/>
              </a:rPr>
              <a:t>:id</a:t>
            </a:r>
            <a:r>
              <a:rPr kumimoji="0" lang="en-US" altLang="en-US" b="1" i="0" u="none" strike="noStrike" cap="none" normalizeH="0" baseline="0" dirty="0">
                <a:solidFill>
                  <a:srgbClr val="6A8759"/>
                </a:solidFill>
                <a:effectLst/>
                <a:latin typeface="JetBrains Mono"/>
              </a:rPr>
              <a:t>="@+id/Button1"</a:t>
            </a:r>
            <a:br>
              <a:rPr kumimoji="0" lang="en-US" altLang="en-US" b="1" i="0" u="none" strike="noStrike" cap="none" normalizeH="0" baseline="0" dirty="0">
                <a:solidFill>
                  <a:srgbClr val="6A8759"/>
                </a:solidFill>
                <a:effectLst/>
                <a:latin typeface="JetBrains Mono"/>
              </a:rPr>
            </a:br>
            <a:r>
              <a:rPr kumimoji="0" lang="en-US" altLang="en-US" b="1" i="0" u="none" strike="noStrike" cap="none" normalizeH="0" baseline="0" dirty="0">
                <a:solidFill>
                  <a:srgbClr val="6A8759"/>
                </a:solidFill>
                <a:effectLst/>
                <a:latin typeface="JetBrains Mono"/>
              </a:rPr>
              <a:t>    </a:t>
            </a:r>
            <a:r>
              <a:rPr kumimoji="0" lang="en-US" altLang="en-US" b="1" i="0" u="none" strike="noStrike" cap="none" normalizeH="0" baseline="0" dirty="0" err="1">
                <a:solidFill>
                  <a:srgbClr val="9876AA"/>
                </a:solidFill>
                <a:effectLst/>
                <a:latin typeface="JetBrains Mono"/>
              </a:rPr>
              <a:t>android</a:t>
            </a:r>
            <a:r>
              <a:rPr kumimoji="0" lang="en-US" altLang="en-US" b="1" i="0" u="none" strike="noStrike" cap="none" normalizeH="0" baseline="0" dirty="0" err="1">
                <a:solidFill>
                  <a:srgbClr val="BABABA"/>
                </a:solidFill>
                <a:effectLst/>
                <a:latin typeface="JetBrains Mono"/>
              </a:rPr>
              <a:t>:layout_weight</a:t>
            </a:r>
            <a:r>
              <a:rPr kumimoji="0" lang="en-US" altLang="en-US" b="1" i="0" u="none" strike="noStrike" cap="none" normalizeH="0" baseline="0" dirty="0">
                <a:solidFill>
                  <a:srgbClr val="6A8759"/>
                </a:solidFill>
                <a:effectLst/>
                <a:latin typeface="JetBrains Mono"/>
              </a:rPr>
              <a:t>="2"</a:t>
            </a:r>
            <a:br>
              <a:rPr kumimoji="0" lang="en-US" altLang="en-US" b="1" i="0" u="none" strike="noStrike" cap="none" normalizeH="0" baseline="0" dirty="0">
                <a:solidFill>
                  <a:srgbClr val="6A8759"/>
                </a:solidFill>
                <a:effectLst/>
                <a:latin typeface="JetBrains Mono"/>
              </a:rPr>
            </a:br>
            <a:r>
              <a:rPr kumimoji="0" lang="en-US" altLang="en-US" b="1" i="0" u="none" strike="noStrike" cap="none" normalizeH="0" baseline="0" dirty="0">
                <a:solidFill>
                  <a:srgbClr val="6A8759"/>
                </a:solidFill>
                <a:effectLst/>
                <a:latin typeface="JetBrains Mono"/>
              </a:rPr>
              <a:t>    </a:t>
            </a:r>
            <a:r>
              <a:rPr kumimoji="0" lang="en-US" altLang="en-US" b="1" i="0" u="none" strike="noStrike" cap="none" normalizeH="0" baseline="0" dirty="0" err="1">
                <a:solidFill>
                  <a:srgbClr val="9876AA"/>
                </a:solidFill>
                <a:effectLst/>
                <a:latin typeface="JetBrains Mono"/>
              </a:rPr>
              <a:t>android</a:t>
            </a:r>
            <a:r>
              <a:rPr kumimoji="0" lang="en-US" altLang="en-US" b="1" i="0" u="none" strike="noStrike" cap="none" normalizeH="0" baseline="0" dirty="0" err="1">
                <a:solidFill>
                  <a:srgbClr val="BABABA"/>
                </a:solidFill>
                <a:effectLst/>
                <a:latin typeface="JetBrains Mono"/>
              </a:rPr>
              <a:t>:text</a:t>
            </a:r>
            <a:r>
              <a:rPr kumimoji="0" lang="en-US" altLang="en-US" b="1" i="0" u="none" strike="noStrike" cap="none" normalizeH="0" baseline="0" dirty="0">
                <a:solidFill>
                  <a:srgbClr val="6A8759"/>
                </a:solidFill>
                <a:effectLst/>
                <a:latin typeface="JetBrains Mono"/>
              </a:rPr>
              <a:t>="Button 1" </a:t>
            </a:r>
            <a:r>
              <a:rPr kumimoji="0" lang="en-US" altLang="en-US" b="1" i="0" u="none" strike="noStrike" cap="none" normalizeH="0" baseline="0" dirty="0">
                <a:solidFill>
                  <a:srgbClr val="E8BF6A"/>
                </a:solidFill>
                <a:effectLst/>
                <a:latin typeface="JetBrains Mono"/>
              </a:rPr>
              <a:t>/&gt;</a:t>
            </a:r>
            <a:br>
              <a:rPr kumimoji="0" lang="en-US" altLang="en-US" b="1" i="0" u="none" strike="noStrike" cap="none" normalizeH="0" baseline="0" dirty="0">
                <a:solidFill>
                  <a:srgbClr val="E8BF6A"/>
                </a:solidFill>
                <a:effectLst/>
                <a:latin typeface="JetBrains Mono"/>
              </a:rPr>
            </a:br>
            <a:br>
              <a:rPr kumimoji="0" lang="en-US" altLang="en-US" b="1" i="0" u="none" strike="noStrike" cap="none" normalizeH="0" baseline="0" dirty="0">
                <a:solidFill>
                  <a:srgbClr val="E8BF6A"/>
                </a:solidFill>
                <a:effectLst/>
                <a:latin typeface="JetBrains Mono"/>
              </a:rPr>
            </a:br>
            <a:r>
              <a:rPr kumimoji="0" lang="en-US" altLang="en-US" b="1" i="0" u="none" strike="noStrike" cap="none" normalizeH="0" baseline="0" dirty="0">
                <a:solidFill>
                  <a:srgbClr val="E8BF6A"/>
                </a:solidFill>
                <a:effectLst/>
                <a:latin typeface="JetBrains Mono"/>
              </a:rPr>
              <a:t>&lt;Button</a:t>
            </a:r>
            <a:br>
              <a:rPr kumimoji="0" lang="en-US" altLang="en-US" b="1" i="0" u="none" strike="noStrike" cap="none" normalizeH="0" baseline="0" dirty="0">
                <a:solidFill>
                  <a:srgbClr val="E8BF6A"/>
                </a:solidFill>
                <a:effectLst/>
                <a:latin typeface="JetBrains Mono"/>
              </a:rPr>
            </a:br>
            <a:r>
              <a:rPr kumimoji="0" lang="en-US" altLang="en-US" b="1" i="0" u="none" strike="noStrike" cap="none" normalizeH="0" baseline="0" dirty="0">
                <a:solidFill>
                  <a:srgbClr val="E8BF6A"/>
                </a:solidFill>
                <a:effectLst/>
                <a:latin typeface="JetBrains Mono"/>
              </a:rPr>
              <a:t>    </a:t>
            </a:r>
            <a:r>
              <a:rPr kumimoji="0" lang="en-US" altLang="en-US" b="1" i="0" u="none" strike="noStrike" cap="none" normalizeH="0" baseline="0" dirty="0" err="1">
                <a:solidFill>
                  <a:srgbClr val="9876AA"/>
                </a:solidFill>
                <a:effectLst/>
                <a:latin typeface="JetBrains Mono"/>
              </a:rPr>
              <a:t>android</a:t>
            </a:r>
            <a:r>
              <a:rPr kumimoji="0" lang="en-US" altLang="en-US" b="1" i="0" u="none" strike="noStrike" cap="none" normalizeH="0" baseline="0" dirty="0" err="1">
                <a:solidFill>
                  <a:srgbClr val="BABABA"/>
                </a:solidFill>
                <a:effectLst/>
                <a:latin typeface="JetBrains Mono"/>
              </a:rPr>
              <a:t>:id</a:t>
            </a:r>
            <a:r>
              <a:rPr kumimoji="0" lang="en-US" altLang="en-US" b="1" i="0" u="none" strike="noStrike" cap="none" normalizeH="0" baseline="0" dirty="0">
                <a:solidFill>
                  <a:srgbClr val="6A8759"/>
                </a:solidFill>
                <a:effectLst/>
                <a:latin typeface="JetBrains Mono"/>
              </a:rPr>
              <a:t>="@+id/Button2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solidFill>
                  <a:srgbClr val="6A8759"/>
                </a:solidFill>
                <a:effectLst/>
                <a:latin typeface="JetBrains Mono"/>
              </a:rPr>
              <a:t>    </a:t>
            </a:r>
            <a:r>
              <a:rPr kumimoji="0" lang="en-US" altLang="en-US" b="1" i="0" u="none" strike="noStrike" cap="none" normalizeH="0" baseline="0" dirty="0" err="1">
                <a:solidFill>
                  <a:srgbClr val="9876AA"/>
                </a:solidFill>
                <a:effectLst/>
                <a:latin typeface="JetBrains Mono"/>
              </a:rPr>
              <a:t>android</a:t>
            </a:r>
            <a:r>
              <a:rPr kumimoji="0" lang="en-US" altLang="en-US" b="1" i="0" u="none" strike="noStrike" cap="none" normalizeH="0" baseline="0" dirty="0" err="1">
                <a:solidFill>
                  <a:srgbClr val="BABABA"/>
                </a:solidFill>
                <a:effectLst/>
                <a:latin typeface="JetBrains Mono"/>
              </a:rPr>
              <a:t>:layout_weight</a:t>
            </a:r>
            <a:r>
              <a:rPr kumimoji="0" lang="en-US" altLang="en-US" b="1" i="0" u="none" strike="noStrike" cap="none" normalizeH="0" baseline="0" dirty="0">
                <a:solidFill>
                  <a:srgbClr val="6A8759"/>
                </a:solidFill>
                <a:effectLst/>
                <a:latin typeface="JetBrains Mono"/>
              </a:rPr>
              <a:t>="10"</a:t>
            </a:r>
            <a:br>
              <a:rPr kumimoji="0" lang="en-US" altLang="en-US" b="1" i="0" u="none" strike="noStrike" cap="none" normalizeH="0" baseline="0" dirty="0">
                <a:solidFill>
                  <a:srgbClr val="6A8759"/>
                </a:solidFill>
                <a:effectLst/>
                <a:latin typeface="JetBrains Mono"/>
              </a:rPr>
            </a:br>
            <a:r>
              <a:rPr kumimoji="0" lang="en-US" altLang="en-US" b="1" i="0" u="none" strike="noStrike" cap="none" normalizeH="0" baseline="0" dirty="0">
                <a:solidFill>
                  <a:srgbClr val="6A8759"/>
                </a:solidFill>
                <a:effectLst/>
                <a:latin typeface="JetBrains Mono"/>
              </a:rPr>
              <a:t>    </a:t>
            </a:r>
            <a:r>
              <a:rPr kumimoji="0" lang="en-US" altLang="en-US" b="1" i="0" u="none" strike="noStrike" cap="none" normalizeH="0" baseline="0" dirty="0" err="1">
                <a:solidFill>
                  <a:srgbClr val="9876AA"/>
                </a:solidFill>
                <a:effectLst/>
                <a:latin typeface="JetBrains Mono"/>
              </a:rPr>
              <a:t>android</a:t>
            </a:r>
            <a:r>
              <a:rPr kumimoji="0" lang="en-US" altLang="en-US" b="1" i="0" u="none" strike="noStrike" cap="none" normalizeH="0" baseline="0" dirty="0" err="1">
                <a:solidFill>
                  <a:srgbClr val="BABABA"/>
                </a:solidFill>
                <a:effectLst/>
                <a:latin typeface="JetBrains Mono"/>
              </a:rPr>
              <a:t>:text</a:t>
            </a:r>
            <a:r>
              <a:rPr kumimoji="0" lang="en-US" altLang="en-US" b="1" i="0" u="none" strike="noStrike" cap="none" normalizeH="0" baseline="0" dirty="0">
                <a:solidFill>
                  <a:srgbClr val="6A8759"/>
                </a:solidFill>
                <a:effectLst/>
                <a:latin typeface="JetBrains Mono"/>
              </a:rPr>
              <a:t>="Button 2" </a:t>
            </a:r>
            <a:r>
              <a:rPr kumimoji="0" lang="en-US" altLang="en-US" b="1" i="0" u="none" strike="noStrike" cap="none" normalizeH="0" baseline="0" dirty="0">
                <a:solidFill>
                  <a:srgbClr val="E8BF6A"/>
                </a:solidFill>
                <a:effectLst/>
                <a:latin typeface="JetBrains Mono"/>
              </a:rPr>
              <a:t>/&gt;</a:t>
            </a:r>
            <a:br>
              <a:rPr kumimoji="0" lang="en-US" altLang="en-US" b="1" i="0" u="none" strike="noStrike" cap="none" normalizeH="0" baseline="0" dirty="0">
                <a:solidFill>
                  <a:srgbClr val="E8BF6A"/>
                </a:solidFill>
                <a:effectLst/>
                <a:latin typeface="JetBrains Mono"/>
              </a:rPr>
            </a:br>
            <a:br>
              <a:rPr kumimoji="0" lang="en-US" altLang="en-US" b="1" i="0" u="none" strike="noStrike" cap="none" normalizeH="0" baseline="0" dirty="0">
                <a:solidFill>
                  <a:srgbClr val="E8BF6A"/>
                </a:solidFill>
                <a:effectLst/>
                <a:latin typeface="JetBrains Mono"/>
              </a:rPr>
            </a:br>
            <a:r>
              <a:rPr kumimoji="0" lang="en-US" altLang="en-US" b="1" i="0" u="none" strike="noStrike" cap="none" normalizeH="0" baseline="0" dirty="0">
                <a:solidFill>
                  <a:srgbClr val="E8BF6A"/>
                </a:solidFill>
                <a:effectLst/>
                <a:latin typeface="JetBrains Mono"/>
              </a:rPr>
              <a:t>&lt;Button</a:t>
            </a:r>
          </a:p>
          <a:p>
            <a:pPr eaLnBrk="0" fontAlgn="base" hangingPunct="0">
              <a:spcBef>
                <a:spcPct val="0"/>
              </a:spcBef>
              <a:spcAft>
                <a:spcPct val="0"/>
              </a:spcAft>
            </a:pPr>
            <a:r>
              <a:rPr kumimoji="0" lang="en-US" altLang="en-US" b="1" i="0" u="none" strike="noStrike" cap="none" normalizeH="0" baseline="0" dirty="0">
                <a:solidFill>
                  <a:srgbClr val="E8BF6A"/>
                </a:solidFill>
                <a:effectLst/>
                <a:latin typeface="JetBrains Mono"/>
              </a:rPr>
              <a:t>   </a:t>
            </a:r>
            <a:r>
              <a:rPr kumimoji="0" lang="en-US" altLang="en-US" b="1" i="0" u="none" strike="noStrike" cap="none" normalizeH="0" baseline="0" dirty="0" err="1">
                <a:solidFill>
                  <a:srgbClr val="9876AA"/>
                </a:solidFill>
                <a:effectLst/>
                <a:latin typeface="JetBrains Mono"/>
              </a:rPr>
              <a:t>android</a:t>
            </a:r>
            <a:r>
              <a:rPr kumimoji="0" lang="en-US" altLang="en-US" b="1" i="0" u="none" strike="noStrike" cap="none" normalizeH="0" baseline="0" dirty="0" err="1">
                <a:solidFill>
                  <a:srgbClr val="BABABA"/>
                </a:solidFill>
                <a:effectLst/>
                <a:latin typeface="JetBrains Mono"/>
              </a:rPr>
              <a:t>:id</a:t>
            </a:r>
            <a:r>
              <a:rPr kumimoji="0" lang="en-US" altLang="en-US" b="1" i="0" u="none" strike="noStrike" cap="none" normalizeH="0" baseline="0" dirty="0">
                <a:solidFill>
                  <a:srgbClr val="6A8759"/>
                </a:solidFill>
                <a:effectLst/>
                <a:latin typeface="JetBrains Mono"/>
              </a:rPr>
              <a:t>="@+id/Button3</a:t>
            </a:r>
            <a:br>
              <a:rPr kumimoji="0" lang="en-US" altLang="en-US" b="1" i="0" u="none" strike="noStrike" cap="none" normalizeH="0" baseline="0" dirty="0">
                <a:solidFill>
                  <a:srgbClr val="6A8759"/>
                </a:solidFill>
                <a:effectLst/>
                <a:latin typeface="JetBrains Mono"/>
              </a:rPr>
            </a:br>
            <a:r>
              <a:rPr kumimoji="0" lang="en-US" altLang="en-US" b="1" i="0" u="none" strike="noStrike" cap="none" normalizeH="0" baseline="0" dirty="0">
                <a:solidFill>
                  <a:srgbClr val="6A8759"/>
                </a:solidFill>
                <a:effectLst/>
                <a:latin typeface="JetBrains Mono"/>
              </a:rPr>
              <a:t>   </a:t>
            </a:r>
            <a:r>
              <a:rPr kumimoji="0" lang="en-US" altLang="en-US" b="1" i="0" u="none" strike="noStrike" cap="none" normalizeH="0" baseline="0" dirty="0" err="1">
                <a:solidFill>
                  <a:srgbClr val="9876AA"/>
                </a:solidFill>
                <a:effectLst/>
                <a:latin typeface="JetBrains Mono"/>
              </a:rPr>
              <a:t>android</a:t>
            </a:r>
            <a:r>
              <a:rPr kumimoji="0" lang="en-US" altLang="en-US" b="1" i="0" u="none" strike="noStrike" cap="none" normalizeH="0" baseline="0" dirty="0" err="1">
                <a:solidFill>
                  <a:srgbClr val="BABABA"/>
                </a:solidFill>
                <a:effectLst/>
                <a:latin typeface="JetBrains Mono"/>
              </a:rPr>
              <a:t>:text</a:t>
            </a:r>
            <a:r>
              <a:rPr kumimoji="0" lang="en-US" altLang="en-US" b="1" i="0" u="none" strike="noStrike" cap="none" normalizeH="0" baseline="0" dirty="0">
                <a:solidFill>
                  <a:srgbClr val="6A8759"/>
                </a:solidFill>
                <a:effectLst/>
                <a:latin typeface="JetBrains Mono"/>
              </a:rPr>
              <a:t>="Button 3" </a:t>
            </a:r>
            <a:r>
              <a:rPr kumimoji="0" lang="en-US" altLang="en-US" b="1" i="0" u="none" strike="noStrike" cap="none" normalizeH="0" baseline="0" dirty="0">
                <a:solidFill>
                  <a:srgbClr val="E8BF6A"/>
                </a:solidFill>
                <a:effectLst/>
                <a:latin typeface="JetBrains Mono"/>
              </a:rPr>
              <a:t>/&gt;</a:t>
            </a:r>
            <a:endParaRPr kumimoji="0" lang="en-US" altLang="en-US" sz="4000" b="1" i="0" u="none" strike="noStrike" cap="none" normalizeH="0" baseline="0" dirty="0">
              <a:effectLst/>
              <a:latin typeface="Arial" panose="020B0604020202020204" pitchFamily="34" charset="0"/>
            </a:endParaRPr>
          </a:p>
        </p:txBody>
      </p:sp>
      <p:pic>
        <p:nvPicPr>
          <p:cNvPr id="12" name="Immagine 11">
            <a:extLst>
              <a:ext uri="{FF2B5EF4-FFF2-40B4-BE49-F238E27FC236}">
                <a16:creationId xmlns:a16="http://schemas.microsoft.com/office/drawing/2014/main" id="{564150D1-1535-BCAE-10F7-6AF9FC004547}"/>
              </a:ext>
            </a:extLst>
          </p:cNvPr>
          <p:cNvPicPr>
            <a:picLocks noChangeAspect="1"/>
          </p:cNvPicPr>
          <p:nvPr/>
        </p:nvPicPr>
        <p:blipFill rotWithShape="1">
          <a:blip r:embed="rId3"/>
          <a:srcRect r="20218" b="36733"/>
          <a:stretch/>
        </p:blipFill>
        <p:spPr>
          <a:xfrm>
            <a:off x="685710" y="3409652"/>
            <a:ext cx="4914130" cy="930928"/>
          </a:xfrm>
          <a:prstGeom prst="rect">
            <a:avLst/>
          </a:prstGeom>
          <a:ln>
            <a:solidFill>
              <a:schemeClr val="tx1"/>
            </a:solidFill>
          </a:ln>
        </p:spPr>
      </p:pic>
      <p:sp>
        <p:nvSpPr>
          <p:cNvPr id="13" name="CasellaDiTesto 12">
            <a:extLst>
              <a:ext uri="{FF2B5EF4-FFF2-40B4-BE49-F238E27FC236}">
                <a16:creationId xmlns:a16="http://schemas.microsoft.com/office/drawing/2014/main" id="{04CAC1A6-C6EF-D1D1-5357-4FF16AF4F180}"/>
              </a:ext>
            </a:extLst>
          </p:cNvPr>
          <p:cNvSpPr txBox="1"/>
          <p:nvPr/>
        </p:nvSpPr>
        <p:spPr>
          <a:xfrm>
            <a:off x="2521219" y="2961518"/>
            <a:ext cx="1384300" cy="461665"/>
          </a:xfrm>
          <a:prstGeom prst="rect">
            <a:avLst/>
          </a:prstGeom>
          <a:noFill/>
        </p:spPr>
        <p:txBody>
          <a:bodyPr wrap="square" rtlCol="0">
            <a:spAutoFit/>
          </a:bodyPr>
          <a:lstStyle/>
          <a:p>
            <a:r>
              <a:rPr lang="en-US" sz="2400" b="1" dirty="0"/>
              <a:t>Without</a:t>
            </a:r>
          </a:p>
        </p:txBody>
      </p:sp>
      <p:sp>
        <p:nvSpPr>
          <p:cNvPr id="15" name="CasellaDiTesto 14">
            <a:extLst>
              <a:ext uri="{FF2B5EF4-FFF2-40B4-BE49-F238E27FC236}">
                <a16:creationId xmlns:a16="http://schemas.microsoft.com/office/drawing/2014/main" id="{FAA49136-04AE-1927-D2BD-7B23E7257337}"/>
              </a:ext>
            </a:extLst>
          </p:cNvPr>
          <p:cNvSpPr txBox="1"/>
          <p:nvPr/>
        </p:nvSpPr>
        <p:spPr>
          <a:xfrm>
            <a:off x="2639123" y="4412896"/>
            <a:ext cx="1148493" cy="461665"/>
          </a:xfrm>
          <a:prstGeom prst="rect">
            <a:avLst/>
          </a:prstGeom>
          <a:noFill/>
        </p:spPr>
        <p:txBody>
          <a:bodyPr wrap="square">
            <a:spAutoFit/>
          </a:bodyPr>
          <a:lstStyle/>
          <a:p>
            <a:r>
              <a:rPr lang="en-US" sz="2400" b="1" dirty="0"/>
              <a:t>With</a:t>
            </a:r>
          </a:p>
        </p:txBody>
      </p:sp>
      <p:sp>
        <p:nvSpPr>
          <p:cNvPr id="16" name="Freccia a destra 15">
            <a:extLst>
              <a:ext uri="{FF2B5EF4-FFF2-40B4-BE49-F238E27FC236}">
                <a16:creationId xmlns:a16="http://schemas.microsoft.com/office/drawing/2014/main" id="{445D1A7F-DC51-B1A5-4B11-57826621708D}"/>
              </a:ext>
            </a:extLst>
          </p:cNvPr>
          <p:cNvSpPr/>
          <p:nvPr/>
        </p:nvSpPr>
        <p:spPr>
          <a:xfrm>
            <a:off x="6091178" y="5060949"/>
            <a:ext cx="1104900" cy="393700"/>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63041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2E8704-47C8-649F-E5C5-6E482533865E}"/>
              </a:ext>
            </a:extLst>
          </p:cNvPr>
          <p:cNvSpPr>
            <a:spLocks noGrp="1"/>
          </p:cNvSpPr>
          <p:nvPr>
            <p:ph type="title"/>
          </p:nvPr>
        </p:nvSpPr>
        <p:spPr/>
        <p:txBody>
          <a:bodyPr/>
          <a:lstStyle/>
          <a:p>
            <a:r>
              <a:rPr lang="en-US" dirty="0"/>
              <a:t>Note</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41510520-68D3-F328-9F92-B647592552E9}"/>
                  </a:ext>
                </a:extLst>
              </p:cNvPr>
              <p:cNvSpPr>
                <a:spLocks noGrp="1"/>
              </p:cNvSpPr>
              <p:nvPr>
                <p:ph sz="half" idx="1"/>
              </p:nvPr>
            </p:nvSpPr>
            <p:spPr>
              <a:xfrm>
                <a:off x="713677" y="1746585"/>
                <a:ext cx="10335323" cy="2457115"/>
              </a:xfrm>
            </p:spPr>
            <p:txBody>
              <a:bodyPr>
                <a:normAutofit/>
              </a:bodyPr>
              <a:lstStyle/>
              <a:p>
                <a:r>
                  <a:rPr lang="en-US" sz="1600" b="0" i="0" u="none" strike="noStrike" dirty="0">
                    <a:solidFill>
                      <a:srgbClr val="000000"/>
                    </a:solidFill>
                    <a:effectLst/>
                    <a:latin typeface="Arial" panose="020B0604020202020204" pitchFamily="34" charset="0"/>
                  </a:rPr>
                  <a:t>As long as we have one component, we can give any value</a:t>
                </a:r>
              </a:p>
              <a:p>
                <a:r>
                  <a:rPr lang="en-US" sz="1600" b="0" i="0" u="none" strike="noStrike" dirty="0">
                    <a:solidFill>
                      <a:srgbClr val="000000"/>
                    </a:solidFill>
                    <a:effectLst/>
                    <a:latin typeface="Arial" panose="020B0604020202020204" pitchFamily="34" charset="0"/>
                  </a:rPr>
                  <a:t>if we have more component the space is assigned by the level of priority. If we say layout_weight=1 is priority 1 (lowest) and so on.</a:t>
                </a:r>
              </a:p>
              <a:p>
                <a:r>
                  <a:rPr lang="en-US" sz="1600" b="0" i="0" u="none" strike="noStrike" dirty="0">
                    <a:solidFill>
                      <a:srgbClr val="000000"/>
                    </a:solidFill>
                    <a:effectLst/>
                    <a:latin typeface="Arial" panose="020B0604020202020204" pitchFamily="34" charset="0"/>
                  </a:rPr>
                  <a:t>if we have more component with the same priority the space is shared equally.</a:t>
                </a:r>
              </a:p>
              <a:p>
                <a:r>
                  <a:rPr lang="en-US" sz="1600" b="0" i="0" u="none" strike="noStrike" dirty="0">
                    <a:solidFill>
                      <a:srgbClr val="000000"/>
                    </a:solidFill>
                    <a:effectLst/>
                    <a:latin typeface="Arial" panose="020B0604020202020204" pitchFamily="34" charset="0"/>
                  </a:rPr>
                  <a:t>Android allocates space by performing a calculation:</a:t>
                </a:r>
              </a:p>
              <a:p>
                <a:pPr marL="400050" lvl="1" indent="0">
                  <a:buNone/>
                </a:pPr>
                <a14:m>
                  <m:oMath xmlns:m="http://schemas.openxmlformats.org/officeDocument/2006/math">
                    <m:r>
                      <a:rPr lang="it-IT" sz="1600" b="1" i="1" smtClean="0">
                        <a:solidFill>
                          <a:srgbClr val="000000"/>
                        </a:solidFill>
                        <a:latin typeface="Cambria Math" panose="02040503050406030204" pitchFamily="18" charset="0"/>
                      </a:rPr>
                      <m:t>𝑻𝒐𝒕𝒂𝒍</m:t>
                    </m:r>
                    <m:r>
                      <a:rPr lang="it-IT" sz="1600" b="1" i="1" smtClean="0">
                        <a:solidFill>
                          <a:srgbClr val="000000"/>
                        </a:solidFill>
                        <a:latin typeface="Cambria Math" panose="02040503050406030204" pitchFamily="18" charset="0"/>
                      </a:rPr>
                      <m:t>_</m:t>
                    </m:r>
                    <m:r>
                      <a:rPr lang="it-IT" sz="1600" b="1" i="1" smtClean="0">
                        <a:solidFill>
                          <a:srgbClr val="000000"/>
                        </a:solidFill>
                        <a:latin typeface="Cambria Math" panose="02040503050406030204" pitchFamily="18" charset="0"/>
                      </a:rPr>
                      <m:t>𝒘𝒆𝒊𝒈𝒉𝒕</m:t>
                    </m:r>
                    <m:r>
                      <a:rPr lang="it-IT" sz="1600" b="1" i="1" smtClean="0">
                        <a:solidFill>
                          <a:srgbClr val="000000"/>
                        </a:solidFill>
                        <a:latin typeface="Cambria Math" panose="02040503050406030204" pitchFamily="18" charset="0"/>
                      </a:rPr>
                      <m:t> </m:t>
                    </m:r>
                  </m:oMath>
                </a14:m>
                <a:r>
                  <a:rPr lang="en-US" sz="1600" b="0" i="0" u="none" strike="noStrike" dirty="0">
                    <a:solidFill>
                      <a:srgbClr val="000000"/>
                    </a:solidFill>
                    <a:effectLst/>
                    <a:latin typeface="Arial" panose="020B0604020202020204" pitchFamily="34" charset="0"/>
                  </a:rPr>
                  <a:t>=</a:t>
                </a:r>
                <a14:m>
                  <m:oMath xmlns:m="http://schemas.openxmlformats.org/officeDocument/2006/math">
                    <m:nary>
                      <m:naryPr>
                        <m:chr m:val="∑"/>
                        <m:ctrlPr>
                          <a:rPr lang="en-US" sz="1600" b="0" i="1" u="none" strike="noStrike" smtClean="0">
                            <a:solidFill>
                              <a:srgbClr val="000000"/>
                            </a:solidFill>
                            <a:effectLst/>
                            <a:latin typeface="Cambria Math" panose="02040503050406030204" pitchFamily="18" charset="0"/>
                          </a:rPr>
                        </m:ctrlPr>
                      </m:naryPr>
                      <m:sub>
                        <m:r>
                          <m:rPr>
                            <m:brk m:alnAt="23"/>
                          </m:rPr>
                          <a:rPr lang="it-IT" sz="1600" b="0" i="1" u="none" strike="noStrike" smtClean="0">
                            <a:solidFill>
                              <a:srgbClr val="000000"/>
                            </a:solidFill>
                            <a:effectLst/>
                            <a:latin typeface="Cambria Math" panose="02040503050406030204" pitchFamily="18" charset="0"/>
                          </a:rPr>
                          <m:t>𝑖</m:t>
                        </m:r>
                        <m:r>
                          <a:rPr lang="it-IT" sz="1600" b="0" i="1" u="none" strike="noStrike" smtClean="0">
                            <a:solidFill>
                              <a:srgbClr val="000000"/>
                            </a:solidFill>
                            <a:effectLst/>
                            <a:latin typeface="Cambria Math" panose="02040503050406030204" pitchFamily="18" charset="0"/>
                          </a:rPr>
                          <m:t>=0</m:t>
                        </m:r>
                      </m:sub>
                      <m:sup>
                        <m:r>
                          <a:rPr lang="it-IT" sz="1600" b="0" i="1" u="none" strike="noStrike" smtClean="0">
                            <a:solidFill>
                              <a:srgbClr val="000000"/>
                            </a:solidFill>
                            <a:effectLst/>
                            <a:latin typeface="Cambria Math" panose="02040503050406030204" pitchFamily="18" charset="0"/>
                          </a:rPr>
                          <m:t>𝑛</m:t>
                        </m:r>
                      </m:sup>
                      <m:e>
                        <m:sSub>
                          <m:sSubPr>
                            <m:ctrlPr>
                              <a:rPr lang="en-US" sz="1600" b="0" i="1" u="none" strike="noStrike" smtClean="0">
                                <a:solidFill>
                                  <a:srgbClr val="000000"/>
                                </a:solidFill>
                                <a:effectLst/>
                                <a:latin typeface="Cambria Math" panose="02040503050406030204" pitchFamily="18" charset="0"/>
                              </a:rPr>
                            </m:ctrlPr>
                          </m:sSubPr>
                          <m:e>
                            <m:r>
                              <a:rPr lang="it-IT" sz="1600" b="0" i="1" u="none" strike="noStrike" smtClean="0">
                                <a:solidFill>
                                  <a:srgbClr val="000000"/>
                                </a:solidFill>
                                <a:effectLst/>
                                <a:latin typeface="Cambria Math" panose="02040503050406030204" pitchFamily="18" charset="0"/>
                              </a:rPr>
                              <m:t>𝑤</m:t>
                            </m:r>
                          </m:e>
                          <m:sub>
                            <m:r>
                              <a:rPr lang="it-IT" sz="1600" b="0" i="1" u="none" strike="noStrike" smtClean="0">
                                <a:solidFill>
                                  <a:srgbClr val="000000"/>
                                </a:solidFill>
                                <a:effectLst/>
                                <a:latin typeface="Cambria Math" panose="02040503050406030204" pitchFamily="18" charset="0"/>
                              </a:rPr>
                              <m:t>𝑖</m:t>
                            </m:r>
                          </m:sub>
                        </m:sSub>
                      </m:e>
                    </m:nary>
                    <m:r>
                      <a:rPr lang="it-IT" sz="1600" b="0" i="1" u="none" strike="noStrike" smtClean="0">
                        <a:solidFill>
                          <a:srgbClr val="000000"/>
                        </a:solidFill>
                        <a:effectLst/>
                        <a:latin typeface="Cambria Math" panose="02040503050406030204" pitchFamily="18" charset="0"/>
                      </a:rPr>
                      <m:t>  </m:t>
                    </m:r>
                  </m:oMath>
                </a14:m>
                <a:r>
                  <a:rPr lang="en-US" sz="1600" dirty="0">
                    <a:solidFill>
                      <a:srgbClr val="000000"/>
                    </a:solidFill>
                    <a:latin typeface="Arial" panose="020B0604020202020204" pitchFamily="34" charset="0"/>
                  </a:rPr>
                  <a:t>And assign to view </a:t>
                </a:r>
                <a:r>
                  <a:rPr lang="en-US" sz="1600" dirty="0">
                    <a:solidFill>
                      <a:srgbClr val="000000"/>
                    </a:solidFill>
                  </a:rPr>
                  <a:t> </a:t>
                </a:r>
                <a14:m>
                  <m:oMath xmlns:m="http://schemas.openxmlformats.org/officeDocument/2006/math">
                    <m:sSub>
                      <m:sSubPr>
                        <m:ctrlPr>
                          <a:rPr lang="en-US" sz="1600" i="1">
                            <a:solidFill>
                              <a:srgbClr val="000000"/>
                            </a:solidFill>
                            <a:latin typeface="Cambria Math" panose="02040503050406030204" pitchFamily="18" charset="0"/>
                          </a:rPr>
                        </m:ctrlPr>
                      </m:sSubPr>
                      <m:e>
                        <m:r>
                          <a:rPr lang="it-IT" sz="1600" b="0" i="1" smtClean="0">
                            <a:solidFill>
                              <a:srgbClr val="000000"/>
                            </a:solidFill>
                            <a:latin typeface="Cambria Math" panose="02040503050406030204" pitchFamily="18" charset="0"/>
                          </a:rPr>
                          <m:t>𝑣</m:t>
                        </m:r>
                      </m:e>
                      <m:sub>
                        <m:r>
                          <a:rPr lang="it-IT" sz="1600" i="1">
                            <a:solidFill>
                              <a:srgbClr val="000000"/>
                            </a:solidFill>
                            <a:latin typeface="Cambria Math" panose="02040503050406030204" pitchFamily="18" charset="0"/>
                          </a:rPr>
                          <m:t>𝑖</m:t>
                        </m:r>
                      </m:sub>
                    </m:sSub>
                    <m:r>
                      <a:rPr lang="it-IT" sz="1600" i="1">
                        <a:solidFill>
                          <a:srgbClr val="000000"/>
                        </a:solidFill>
                        <a:latin typeface="Cambria Math" panose="02040503050406030204" pitchFamily="18" charset="0"/>
                      </a:rPr>
                      <m:t> </m:t>
                    </m:r>
                    <m:r>
                      <a:rPr lang="it-IT" sz="1600" b="0" i="1" dirty="0" smtClean="0">
                        <a:solidFill>
                          <a:srgbClr val="000000"/>
                        </a:solidFill>
                        <a:latin typeface="Cambria Math" panose="02040503050406030204" pitchFamily="18" charset="0"/>
                      </a:rPr>
                      <m:t>=</m:t>
                    </m:r>
                    <m:f>
                      <m:fPr>
                        <m:ctrlPr>
                          <a:rPr lang="en-US" sz="1600" b="1" i="1">
                            <a:solidFill>
                              <a:srgbClr val="000000"/>
                            </a:solidFill>
                            <a:latin typeface="Cambria Math" panose="02040503050406030204" pitchFamily="18" charset="0"/>
                          </a:rPr>
                        </m:ctrlPr>
                      </m:fPr>
                      <m:num>
                        <m:sSub>
                          <m:sSubPr>
                            <m:ctrlPr>
                              <a:rPr lang="en-US" sz="1600" i="1">
                                <a:solidFill>
                                  <a:srgbClr val="000000"/>
                                </a:solidFill>
                                <a:latin typeface="Cambria Math" panose="02040503050406030204" pitchFamily="18" charset="0"/>
                              </a:rPr>
                            </m:ctrlPr>
                          </m:sSubPr>
                          <m:e>
                            <m:r>
                              <a:rPr lang="it-IT" sz="1600" i="1">
                                <a:solidFill>
                                  <a:srgbClr val="000000"/>
                                </a:solidFill>
                                <a:latin typeface="Cambria Math" panose="02040503050406030204" pitchFamily="18" charset="0"/>
                              </a:rPr>
                              <m:t>𝑤</m:t>
                            </m:r>
                          </m:e>
                          <m:sub>
                            <m:r>
                              <a:rPr lang="it-IT" sz="1600" i="1">
                                <a:solidFill>
                                  <a:srgbClr val="000000"/>
                                </a:solidFill>
                                <a:latin typeface="Cambria Math" panose="02040503050406030204" pitchFamily="18" charset="0"/>
                              </a:rPr>
                              <m:t>𝑖</m:t>
                            </m:r>
                          </m:sub>
                        </m:sSub>
                      </m:num>
                      <m:den>
                        <m:r>
                          <a:rPr lang="it-IT" sz="1600" b="1" i="1">
                            <a:solidFill>
                              <a:srgbClr val="000000"/>
                            </a:solidFill>
                            <a:latin typeface="Cambria Math" panose="02040503050406030204" pitchFamily="18" charset="0"/>
                          </a:rPr>
                          <m:t>𝑻𝒐𝒕𝒂𝒍</m:t>
                        </m:r>
                        <m:r>
                          <a:rPr lang="it-IT" sz="1600" b="1" i="1">
                            <a:solidFill>
                              <a:srgbClr val="000000"/>
                            </a:solidFill>
                            <a:latin typeface="Cambria Math" panose="02040503050406030204" pitchFamily="18" charset="0"/>
                          </a:rPr>
                          <m:t>_</m:t>
                        </m:r>
                        <m:r>
                          <a:rPr lang="it-IT" sz="1600" b="1" i="1">
                            <a:solidFill>
                              <a:srgbClr val="000000"/>
                            </a:solidFill>
                            <a:latin typeface="Cambria Math" panose="02040503050406030204" pitchFamily="18" charset="0"/>
                          </a:rPr>
                          <m:t>𝒘𝒆𝒊𝒈𝒉𝒕</m:t>
                        </m:r>
                      </m:den>
                    </m:f>
                  </m:oMath>
                </a14:m>
                <a:r>
                  <a:rPr lang="it-IT" sz="1600" dirty="0">
                    <a:solidFill>
                      <a:srgbClr val="000000"/>
                    </a:solidFill>
                  </a:rPr>
                  <a:t> of screen space.</a:t>
                </a:r>
                <a:endParaRPr lang="en-US" sz="1600" b="0" i="0" u="none" strike="noStrike" dirty="0">
                  <a:solidFill>
                    <a:srgbClr val="000000"/>
                  </a:solidFill>
                  <a:effectLst/>
                  <a:latin typeface="Arial" panose="020B0604020202020204" pitchFamily="34" charset="0"/>
                </a:endParaRPr>
              </a:p>
              <a:p>
                <a:r>
                  <a:rPr lang="en-US" sz="1600" dirty="0">
                    <a:solidFill>
                      <a:srgbClr val="000000"/>
                    </a:solidFill>
                    <a:latin typeface="Arial" panose="020B0604020202020204" pitchFamily="34" charset="0"/>
                  </a:rPr>
                  <a:t>View without weight attributes will not be considered into calculation</a:t>
                </a:r>
                <a:endParaRPr lang="it-IT" sz="1400" dirty="0">
                  <a:solidFill>
                    <a:srgbClr val="000000"/>
                  </a:solidFill>
                </a:endParaRPr>
              </a:p>
              <a:p>
                <a:pPr marL="400050" lvl="1" indent="0">
                  <a:buNone/>
                </a:pPr>
                <a:endParaRPr lang="it-IT" sz="1400" dirty="0">
                  <a:solidFill>
                    <a:srgbClr val="000000"/>
                  </a:solidFill>
                </a:endParaRPr>
              </a:p>
              <a:p>
                <a:pPr marL="400050" lvl="1" indent="0">
                  <a:buNone/>
                </a:pPr>
                <a:endParaRPr lang="it-IT" sz="1800" dirty="0">
                  <a:solidFill>
                    <a:srgbClr val="000000"/>
                  </a:solidFill>
                </a:endParaRPr>
              </a:p>
              <a:p>
                <a:pPr marL="400050" lvl="1" indent="0">
                  <a:buNone/>
                </a:pPr>
                <a:endParaRPr lang="en-US" sz="1600" dirty="0">
                  <a:solidFill>
                    <a:srgbClr val="000000"/>
                  </a:solidFill>
                  <a:latin typeface="Arial" panose="020B0604020202020204" pitchFamily="34" charset="0"/>
                </a:endParaRPr>
              </a:p>
              <a:p>
                <a:pPr marL="400050" lvl="1" indent="0">
                  <a:buNone/>
                </a:pPr>
                <a:endParaRPr lang="en-US" sz="1800" b="1" dirty="0">
                  <a:solidFill>
                    <a:srgbClr val="000000"/>
                  </a:solidFill>
                  <a:latin typeface="Arial" panose="020B0604020202020204" pitchFamily="34" charset="0"/>
                </a:endParaRPr>
              </a:p>
              <a:p>
                <a:pPr marL="0" indent="0">
                  <a:buNone/>
                </a:pPr>
                <a:endParaRPr lang="en-US" sz="1800" b="0" i="0" u="none" strike="noStrike" dirty="0">
                  <a:solidFill>
                    <a:srgbClr val="000000"/>
                  </a:solidFill>
                  <a:effectLst/>
                  <a:latin typeface="Arial" panose="020B0604020202020204" pitchFamily="34" charset="0"/>
                </a:endParaRPr>
              </a:p>
              <a:p>
                <a:endParaRPr lang="en-US" dirty="0"/>
              </a:p>
            </p:txBody>
          </p:sp>
        </mc:Choice>
        <mc:Fallback xmlns="">
          <p:sp>
            <p:nvSpPr>
              <p:cNvPr id="3" name="Segnaposto contenuto 2">
                <a:extLst>
                  <a:ext uri="{FF2B5EF4-FFF2-40B4-BE49-F238E27FC236}">
                    <a16:creationId xmlns:a16="http://schemas.microsoft.com/office/drawing/2014/main" id="{41510520-68D3-F328-9F92-B647592552E9}"/>
                  </a:ext>
                </a:extLst>
              </p:cNvPr>
              <p:cNvSpPr>
                <a:spLocks noGrp="1" noRot="1" noChangeAspect="1" noMove="1" noResize="1" noEditPoints="1" noAdjustHandles="1" noChangeArrowheads="1" noChangeShapeType="1" noTextEdit="1"/>
              </p:cNvSpPr>
              <p:nvPr>
                <p:ph sz="half" idx="1"/>
              </p:nvPr>
            </p:nvSpPr>
            <p:spPr>
              <a:xfrm>
                <a:off x="713677" y="1746585"/>
                <a:ext cx="10335323" cy="2457115"/>
              </a:xfrm>
              <a:blipFill>
                <a:blip r:embed="rId2"/>
                <a:stretch>
                  <a:fillRect l="-236" t="-744" r="-649"/>
                </a:stretch>
              </a:blipFill>
            </p:spPr>
            <p:txBody>
              <a:bodyPr/>
              <a:lstStyle/>
              <a:p>
                <a:r>
                  <a:rPr lang="en-US">
                    <a:noFill/>
                  </a:rPr>
                  <a:t> </a:t>
                </a:r>
              </a:p>
            </p:txBody>
          </p:sp>
        </mc:Fallback>
      </mc:AlternateContent>
      <p:pic>
        <p:nvPicPr>
          <p:cNvPr id="8" name="Immagine 7">
            <a:extLst>
              <a:ext uri="{FF2B5EF4-FFF2-40B4-BE49-F238E27FC236}">
                <a16:creationId xmlns:a16="http://schemas.microsoft.com/office/drawing/2014/main" id="{559D2252-6116-F3DD-9EA0-85B0B365C370}"/>
              </a:ext>
            </a:extLst>
          </p:cNvPr>
          <p:cNvPicPr>
            <a:picLocks noChangeAspect="1"/>
          </p:cNvPicPr>
          <p:nvPr/>
        </p:nvPicPr>
        <p:blipFill rotWithShape="1">
          <a:blip r:embed="rId3"/>
          <a:srcRect b="44962"/>
          <a:stretch/>
        </p:blipFill>
        <p:spPr>
          <a:xfrm>
            <a:off x="3084140" y="4303041"/>
            <a:ext cx="5594395" cy="802719"/>
          </a:xfrm>
          <a:prstGeom prst="rect">
            <a:avLst/>
          </a:prstGeom>
          <a:ln>
            <a:solidFill>
              <a:schemeClr val="tx1"/>
            </a:solidFill>
          </a:ln>
        </p:spPr>
      </p:pic>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F535ADE8-CF09-7DB8-156E-5977545D6DA9}"/>
                  </a:ext>
                </a:extLst>
              </p:cNvPr>
              <p:cNvSpPr txBox="1"/>
              <p:nvPr/>
            </p:nvSpPr>
            <p:spPr>
              <a:xfrm>
                <a:off x="1228725" y="5583587"/>
                <a:ext cx="10353675" cy="785536"/>
              </a:xfrm>
              <a:prstGeom prst="rect">
                <a:avLst/>
              </a:prstGeom>
              <a:noFill/>
            </p:spPr>
            <p:txBody>
              <a:bodyPr wrap="square">
                <a:spAutoFit/>
              </a:bodyPr>
              <a:lstStyle/>
              <a:p>
                <a:pPr marL="0" indent="0">
                  <a:buNone/>
                </a:pPr>
                <a:r>
                  <a:rPr lang="it-IT" sz="1800" dirty="0">
                    <a:solidFill>
                      <a:srgbClr val="000000"/>
                    </a:solidFill>
                    <a:latin typeface="+mj-lt"/>
                  </a:rPr>
                  <a:t>In our case </a:t>
                </a:r>
                <a14:m>
                  <m:oMath xmlns:m="http://schemas.openxmlformats.org/officeDocument/2006/math">
                    <m:r>
                      <a:rPr lang="it-IT" sz="1400" b="1" i="1" smtClean="0">
                        <a:solidFill>
                          <a:srgbClr val="000000"/>
                        </a:solidFill>
                        <a:latin typeface="Cambria Math" panose="02040503050406030204" pitchFamily="18" charset="0"/>
                      </a:rPr>
                      <m:t>𝑻𝒐𝒕𝒂𝒍</m:t>
                    </m:r>
                    <m:r>
                      <a:rPr lang="it-IT" sz="1400" b="1" i="1" smtClean="0">
                        <a:solidFill>
                          <a:srgbClr val="000000"/>
                        </a:solidFill>
                        <a:latin typeface="Cambria Math" panose="02040503050406030204" pitchFamily="18" charset="0"/>
                      </a:rPr>
                      <m:t>_</m:t>
                    </m:r>
                    <m:r>
                      <a:rPr lang="it-IT" sz="1400" b="1" i="1" smtClean="0">
                        <a:solidFill>
                          <a:srgbClr val="000000"/>
                        </a:solidFill>
                        <a:latin typeface="Cambria Math" panose="02040503050406030204" pitchFamily="18" charset="0"/>
                      </a:rPr>
                      <m:t>𝒘𝒆𝒊𝒈𝒉𝒕</m:t>
                    </m:r>
                    <m:r>
                      <a:rPr lang="it-IT" sz="1400" b="1" i="1" smtClean="0">
                        <a:solidFill>
                          <a:srgbClr val="000000"/>
                        </a:solidFill>
                        <a:latin typeface="Cambria Math" panose="02040503050406030204" pitchFamily="18" charset="0"/>
                      </a:rPr>
                      <m:t> </m:t>
                    </m:r>
                  </m:oMath>
                </a14:m>
                <a:r>
                  <a:rPr lang="it-IT" sz="1800" dirty="0">
                    <a:solidFill>
                      <a:srgbClr val="000000"/>
                    </a:solidFill>
                    <a:latin typeface="+mj-lt"/>
                  </a:rPr>
                  <a:t>=12, Button1 takes </a:t>
                </a:r>
                <a14:m>
                  <m:oMath xmlns:m="http://schemas.openxmlformats.org/officeDocument/2006/math">
                    <m:f>
                      <m:fPr>
                        <m:ctrlPr>
                          <a:rPr lang="it-IT" sz="1800" i="1" smtClean="0">
                            <a:solidFill>
                              <a:srgbClr val="000000"/>
                            </a:solidFill>
                            <a:latin typeface="Cambria Math" panose="02040503050406030204" pitchFamily="18" charset="0"/>
                          </a:rPr>
                        </m:ctrlPr>
                      </m:fPr>
                      <m:num>
                        <m:r>
                          <a:rPr lang="it-IT" sz="1800" b="0" i="1" smtClean="0">
                            <a:solidFill>
                              <a:srgbClr val="000000"/>
                            </a:solidFill>
                            <a:latin typeface="Cambria Math" panose="02040503050406030204" pitchFamily="18" charset="0"/>
                          </a:rPr>
                          <m:t>2</m:t>
                        </m:r>
                      </m:num>
                      <m:den>
                        <m:r>
                          <a:rPr lang="it-IT" sz="1800" b="0" i="1" smtClean="0">
                            <a:solidFill>
                              <a:srgbClr val="000000"/>
                            </a:solidFill>
                            <a:latin typeface="Cambria Math" panose="02040503050406030204" pitchFamily="18" charset="0"/>
                          </a:rPr>
                          <m:t>12</m:t>
                        </m:r>
                      </m:den>
                    </m:f>
                  </m:oMath>
                </a14:m>
                <a:r>
                  <a:rPr lang="it-IT" sz="1800" dirty="0">
                    <a:solidFill>
                      <a:srgbClr val="000000"/>
                    </a:solidFill>
                    <a:latin typeface="+mj-lt"/>
                  </a:rPr>
                  <a:t> of screen space , </a:t>
                </a:r>
                <a:r>
                  <a:rPr lang="en-US" sz="1800" dirty="0">
                    <a:solidFill>
                      <a:srgbClr val="000000"/>
                    </a:solidFill>
                    <a:latin typeface="+mj-lt"/>
                  </a:rPr>
                  <a:t>instead</a:t>
                </a:r>
                <a:r>
                  <a:rPr lang="it-IT" sz="1800" dirty="0">
                    <a:solidFill>
                      <a:srgbClr val="000000"/>
                    </a:solidFill>
                    <a:latin typeface="+mj-lt"/>
                  </a:rPr>
                  <a:t> Button2 takes </a:t>
                </a:r>
                <a14:m>
                  <m:oMath xmlns:m="http://schemas.openxmlformats.org/officeDocument/2006/math">
                    <m:f>
                      <m:fPr>
                        <m:ctrlPr>
                          <a:rPr lang="it-IT" sz="1800" i="1">
                            <a:solidFill>
                              <a:srgbClr val="000000"/>
                            </a:solidFill>
                            <a:latin typeface="Cambria Math" panose="02040503050406030204" pitchFamily="18" charset="0"/>
                          </a:rPr>
                        </m:ctrlPr>
                      </m:fPr>
                      <m:num>
                        <m:r>
                          <a:rPr lang="it-IT" sz="1800" b="0" i="1" smtClean="0">
                            <a:solidFill>
                              <a:srgbClr val="000000"/>
                            </a:solidFill>
                            <a:latin typeface="Cambria Math" panose="02040503050406030204" pitchFamily="18" charset="0"/>
                          </a:rPr>
                          <m:t>10</m:t>
                        </m:r>
                      </m:num>
                      <m:den>
                        <m:r>
                          <a:rPr lang="it-IT" sz="1800" i="1">
                            <a:solidFill>
                              <a:srgbClr val="000000"/>
                            </a:solidFill>
                            <a:latin typeface="Cambria Math" panose="02040503050406030204" pitchFamily="18" charset="0"/>
                          </a:rPr>
                          <m:t>12</m:t>
                        </m:r>
                      </m:den>
                    </m:f>
                    <m:r>
                      <a:rPr lang="it-IT" sz="1800" b="0" i="1" smtClean="0">
                        <a:solidFill>
                          <a:srgbClr val="000000"/>
                        </a:solidFill>
                        <a:latin typeface="Cambria Math" panose="02040503050406030204" pitchFamily="18" charset="0"/>
                      </a:rPr>
                      <m:t> </m:t>
                    </m:r>
                  </m:oMath>
                </a14:m>
                <a:r>
                  <a:rPr lang="it-IT" sz="1800" dirty="0">
                    <a:solidFill>
                      <a:srgbClr val="000000"/>
                    </a:solidFill>
                    <a:latin typeface="+mj-lt"/>
                  </a:rPr>
                  <a:t>of screen space, Button3 not </a:t>
                </a:r>
                <a:r>
                  <a:rPr lang="en-US" sz="1800" dirty="0">
                    <a:solidFill>
                      <a:srgbClr val="000000"/>
                    </a:solidFill>
                    <a:latin typeface="+mj-lt"/>
                  </a:rPr>
                  <a:t>considered.</a:t>
                </a:r>
                <a:endParaRPr lang="en-US" sz="1800" b="0" i="0" u="none" strike="noStrike" dirty="0">
                  <a:solidFill>
                    <a:srgbClr val="000000"/>
                  </a:solidFill>
                  <a:effectLst/>
                  <a:latin typeface="+mj-lt"/>
                </a:endParaRPr>
              </a:p>
            </p:txBody>
          </p:sp>
        </mc:Choice>
        <mc:Fallback xmlns="">
          <p:sp>
            <p:nvSpPr>
              <p:cNvPr id="10" name="CasellaDiTesto 9">
                <a:extLst>
                  <a:ext uri="{FF2B5EF4-FFF2-40B4-BE49-F238E27FC236}">
                    <a16:creationId xmlns:a16="http://schemas.microsoft.com/office/drawing/2014/main" id="{F535ADE8-CF09-7DB8-156E-5977545D6DA9}"/>
                  </a:ext>
                </a:extLst>
              </p:cNvPr>
              <p:cNvSpPr txBox="1">
                <a:spLocks noRot="1" noChangeAspect="1" noMove="1" noResize="1" noEditPoints="1" noAdjustHandles="1" noChangeArrowheads="1" noChangeShapeType="1" noTextEdit="1"/>
              </p:cNvSpPr>
              <p:nvPr/>
            </p:nvSpPr>
            <p:spPr>
              <a:xfrm>
                <a:off x="1228725" y="5583587"/>
                <a:ext cx="10353675" cy="785536"/>
              </a:xfrm>
              <a:prstGeom prst="rect">
                <a:avLst/>
              </a:prstGeom>
              <a:blipFill>
                <a:blip r:embed="rId4"/>
                <a:stretch>
                  <a:fillRect l="-530" b="-8527"/>
                </a:stretch>
              </a:blipFill>
            </p:spPr>
            <p:txBody>
              <a:bodyPr/>
              <a:lstStyle/>
              <a:p>
                <a:r>
                  <a:rPr lang="en-US">
                    <a:noFill/>
                  </a:rPr>
                  <a:t> </a:t>
                </a:r>
              </a:p>
            </p:txBody>
          </p:sp>
        </mc:Fallback>
      </mc:AlternateContent>
      <p:sp>
        <p:nvSpPr>
          <p:cNvPr id="11" name="CasellaDiTesto 10">
            <a:extLst>
              <a:ext uri="{FF2B5EF4-FFF2-40B4-BE49-F238E27FC236}">
                <a16:creationId xmlns:a16="http://schemas.microsoft.com/office/drawing/2014/main" id="{A4355FC6-04D0-5467-81D8-CFA62DF46C91}"/>
              </a:ext>
            </a:extLst>
          </p:cNvPr>
          <p:cNvSpPr txBox="1"/>
          <p:nvPr/>
        </p:nvSpPr>
        <p:spPr>
          <a:xfrm>
            <a:off x="3736995" y="5076012"/>
            <a:ext cx="355600" cy="369332"/>
          </a:xfrm>
          <a:prstGeom prst="rect">
            <a:avLst/>
          </a:prstGeom>
          <a:noFill/>
        </p:spPr>
        <p:txBody>
          <a:bodyPr wrap="square" rtlCol="0">
            <a:spAutoFit/>
          </a:bodyPr>
          <a:lstStyle/>
          <a:p>
            <a:r>
              <a:rPr lang="en-US" b="1" dirty="0"/>
              <a:t>2</a:t>
            </a:r>
          </a:p>
        </p:txBody>
      </p:sp>
      <p:sp>
        <p:nvSpPr>
          <p:cNvPr id="12" name="CasellaDiTesto 11">
            <a:extLst>
              <a:ext uri="{FF2B5EF4-FFF2-40B4-BE49-F238E27FC236}">
                <a16:creationId xmlns:a16="http://schemas.microsoft.com/office/drawing/2014/main" id="{4E60F05D-0073-F73B-54DD-F83DBC761DAD}"/>
              </a:ext>
            </a:extLst>
          </p:cNvPr>
          <p:cNvSpPr txBox="1"/>
          <p:nvPr/>
        </p:nvSpPr>
        <p:spPr>
          <a:xfrm>
            <a:off x="5940401" y="5076012"/>
            <a:ext cx="590595" cy="369332"/>
          </a:xfrm>
          <a:prstGeom prst="rect">
            <a:avLst/>
          </a:prstGeom>
          <a:noFill/>
        </p:spPr>
        <p:txBody>
          <a:bodyPr wrap="square" rtlCol="0">
            <a:spAutoFit/>
          </a:bodyPr>
          <a:lstStyle/>
          <a:p>
            <a:r>
              <a:rPr lang="en-US" b="1" dirty="0"/>
              <a:t>10</a:t>
            </a:r>
          </a:p>
        </p:txBody>
      </p:sp>
    </p:spTree>
    <p:extLst>
      <p:ext uri="{BB962C8B-B14F-4D97-AF65-F5344CB8AC3E}">
        <p14:creationId xmlns:p14="http://schemas.microsoft.com/office/powerpoint/2010/main" val="4134208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F628D4-8D77-4BA5-9D99-A7E428B98547}"/>
              </a:ext>
            </a:extLst>
          </p:cNvPr>
          <p:cNvSpPr>
            <a:spLocks noGrp="1"/>
          </p:cNvSpPr>
          <p:nvPr>
            <p:ph type="title"/>
          </p:nvPr>
        </p:nvSpPr>
        <p:spPr>
          <a:xfrm>
            <a:off x="609600" y="274638"/>
            <a:ext cx="10972800" cy="1143000"/>
          </a:xfrm>
        </p:spPr>
        <p:txBody>
          <a:bodyPr anchor="ctr">
            <a:normAutofit/>
          </a:bodyPr>
          <a:lstStyle/>
          <a:p>
            <a:r>
              <a:rPr lang="en-US" dirty="0"/>
              <a:t>AndroidManifest.xml</a:t>
            </a:r>
          </a:p>
        </p:txBody>
      </p:sp>
      <p:sp>
        <p:nvSpPr>
          <p:cNvPr id="3" name="CasellaDiTesto 2">
            <a:extLst>
              <a:ext uri="{FF2B5EF4-FFF2-40B4-BE49-F238E27FC236}">
                <a16:creationId xmlns:a16="http://schemas.microsoft.com/office/drawing/2014/main" id="{7AD5ADCA-17B3-404C-9277-9581648BB1B9}"/>
              </a:ext>
            </a:extLst>
          </p:cNvPr>
          <p:cNvSpPr txBox="1"/>
          <p:nvPr/>
        </p:nvSpPr>
        <p:spPr>
          <a:xfrm>
            <a:off x="609600" y="1798820"/>
            <a:ext cx="10972800" cy="4955203"/>
          </a:xfrm>
          <a:prstGeom prst="rect">
            <a:avLst/>
          </a:prstGeom>
          <a:noFill/>
        </p:spPr>
        <p:txBody>
          <a:bodyPr wrap="square" rtlCol="0">
            <a:spAutoFit/>
          </a:bodyPr>
          <a:lstStyle/>
          <a:p>
            <a:r>
              <a:rPr lang="en-US" sz="2000" dirty="0"/>
              <a:t>In addition to this, XML is used for an important file that defines all the features of our application: the Android manifest. </a:t>
            </a:r>
            <a:r>
              <a:rPr lang="en-US" sz="2000" b="0" i="0" u="none" strike="noStrike" dirty="0">
                <a:solidFill>
                  <a:srgbClr val="000000"/>
                </a:solidFill>
                <a:effectLst/>
              </a:rPr>
              <a:t>Is a document that help to know which components are defined in our application. is composed by:</a:t>
            </a:r>
            <a:br>
              <a:rPr lang="en-US" sz="2000" b="0" dirty="0">
                <a:effectLst/>
              </a:rPr>
            </a:br>
            <a:endParaRPr lang="en-US" sz="2000" b="0" dirty="0">
              <a:solidFill>
                <a:schemeClr val="accent6">
                  <a:lumMod val="75000"/>
                </a:schemeClr>
              </a:solidFill>
              <a:effectLst/>
            </a:endParaRPr>
          </a:p>
          <a:p>
            <a:pPr marL="285750" indent="-285750" rtl="0">
              <a:spcBef>
                <a:spcPts val="0"/>
              </a:spcBef>
              <a:spcAft>
                <a:spcPts val="0"/>
              </a:spcAft>
              <a:buFont typeface="Arial" panose="020B0604020202020204" pitchFamily="34" charset="0"/>
              <a:buChar char="•"/>
            </a:pPr>
            <a:r>
              <a:rPr lang="en-US" sz="2000" b="1" dirty="0">
                <a:solidFill>
                  <a:schemeClr val="accent6">
                    <a:lumMod val="75000"/>
                  </a:schemeClr>
                </a:solidFill>
              </a:rPr>
              <a:t>P</a:t>
            </a:r>
            <a:r>
              <a:rPr lang="en-US" sz="2000" b="1" i="0" u="none" strike="noStrike" dirty="0">
                <a:solidFill>
                  <a:schemeClr val="accent6">
                    <a:lumMod val="75000"/>
                  </a:schemeClr>
                </a:solidFill>
                <a:effectLst/>
              </a:rPr>
              <a:t>ermission</a:t>
            </a:r>
            <a:r>
              <a:rPr lang="en-US" sz="2000" b="0" i="0" u="none" strike="noStrike" dirty="0">
                <a:solidFill>
                  <a:srgbClr val="000000"/>
                </a:solidFill>
                <a:effectLst/>
              </a:rPr>
              <a:t>: if our app require permission to use connection from internet, use camera, have access to phone contact read and write data  all this permission are declared in it.</a:t>
            </a:r>
          </a:p>
          <a:p>
            <a:pPr marL="285750" indent="-285750" rtl="0">
              <a:spcBef>
                <a:spcPts val="0"/>
              </a:spcBef>
              <a:spcAft>
                <a:spcPts val="0"/>
              </a:spcAft>
              <a:buFont typeface="Arial" panose="020B0604020202020204" pitchFamily="34" charset="0"/>
              <a:buChar char="•"/>
            </a:pPr>
            <a:r>
              <a:rPr lang="en-US" sz="2000" b="1" dirty="0">
                <a:solidFill>
                  <a:schemeClr val="accent6">
                    <a:lumMod val="75000"/>
                  </a:schemeClr>
                </a:solidFill>
              </a:rPr>
              <a:t>Definition of </a:t>
            </a:r>
            <a:r>
              <a:rPr lang="en-US" sz="2000" b="1" dirty="0" err="1">
                <a:solidFill>
                  <a:schemeClr val="accent6">
                    <a:lumMod val="75000"/>
                  </a:schemeClr>
                </a:solidFill>
              </a:rPr>
              <a:t>Activites</a:t>
            </a:r>
            <a:r>
              <a:rPr lang="en-US" sz="2000" b="1" dirty="0">
                <a:solidFill>
                  <a:schemeClr val="accent6">
                    <a:lumMod val="75000"/>
                  </a:schemeClr>
                </a:solidFill>
              </a:rPr>
              <a:t>.</a:t>
            </a:r>
            <a:endParaRPr lang="en-US" sz="2000" b="1" i="0" u="none" strike="noStrike" dirty="0">
              <a:solidFill>
                <a:schemeClr val="accent6">
                  <a:lumMod val="75000"/>
                </a:schemeClr>
              </a:solidFill>
              <a:effectLst/>
            </a:endParaRPr>
          </a:p>
          <a:p>
            <a:pPr marL="285750" indent="-285750" rtl="0" fontAlgn="base">
              <a:spcBef>
                <a:spcPts val="0"/>
              </a:spcBef>
              <a:spcAft>
                <a:spcPts val="0"/>
              </a:spcAft>
              <a:buFont typeface="Arial" panose="020B0604020202020204" pitchFamily="34" charset="0"/>
              <a:buChar char="•"/>
            </a:pPr>
            <a:r>
              <a:rPr lang="en-US" sz="2000" b="1" dirty="0">
                <a:solidFill>
                  <a:schemeClr val="accent6">
                    <a:lumMod val="75000"/>
                  </a:schemeClr>
                </a:solidFill>
              </a:rPr>
              <a:t>D</a:t>
            </a:r>
            <a:r>
              <a:rPr lang="en-US" sz="2000" b="1" i="0" u="none" strike="noStrike" dirty="0">
                <a:solidFill>
                  <a:schemeClr val="accent6">
                    <a:lumMod val="75000"/>
                  </a:schemeClr>
                </a:solidFill>
                <a:effectLst/>
              </a:rPr>
              <a:t>eclaration API Level.</a:t>
            </a:r>
          </a:p>
          <a:p>
            <a:pPr marL="285750" indent="-285750" rtl="0" fontAlgn="base">
              <a:spcBef>
                <a:spcPts val="0"/>
              </a:spcBef>
              <a:spcAft>
                <a:spcPts val="0"/>
              </a:spcAft>
              <a:buFont typeface="Arial" panose="020B0604020202020204" pitchFamily="34" charset="0"/>
              <a:buChar char="•"/>
            </a:pPr>
            <a:endParaRPr lang="en-US" sz="2000" b="1" dirty="0">
              <a:solidFill>
                <a:srgbClr val="000000"/>
              </a:solidFill>
            </a:endParaRPr>
          </a:p>
          <a:p>
            <a:r>
              <a:rPr lang="en-US" sz="2000" dirty="0">
                <a:solidFill>
                  <a:srgbClr val="000000"/>
                </a:solidFill>
              </a:rPr>
              <a:t>Also:</a:t>
            </a:r>
          </a:p>
          <a:p>
            <a:endParaRPr lang="en-US" sz="2000" dirty="0"/>
          </a:p>
          <a:p>
            <a:pPr algn="just">
              <a:buFont typeface="Arial" panose="020B0604020202020204" pitchFamily="34" charset="0"/>
              <a:buChar char="•"/>
            </a:pPr>
            <a:r>
              <a:rPr lang="en-US" sz="2000" b="0" i="0" dirty="0">
                <a:solidFill>
                  <a:srgbClr val="000000"/>
                </a:solidFill>
                <a:effectLst/>
              </a:rPr>
              <a:t>is </a:t>
            </a:r>
            <a:r>
              <a:rPr lang="en-US" sz="2000" b="1" i="0" dirty="0">
                <a:solidFill>
                  <a:srgbClr val="000000"/>
                </a:solidFill>
                <a:effectLst/>
              </a:rPr>
              <a:t>responsible to protect the application</a:t>
            </a:r>
            <a:r>
              <a:rPr lang="en-US" sz="2000" b="0" i="0" dirty="0">
                <a:solidFill>
                  <a:srgbClr val="000000"/>
                </a:solidFill>
                <a:effectLst/>
              </a:rPr>
              <a:t> to access any protected parts by providing the permissions.</a:t>
            </a:r>
          </a:p>
          <a:p>
            <a:pPr algn="just">
              <a:buFont typeface="Arial" panose="020B0604020202020204" pitchFamily="34" charset="0"/>
              <a:buChar char="•"/>
            </a:pPr>
            <a:r>
              <a:rPr lang="en-US" sz="2000" b="0" i="0" dirty="0">
                <a:solidFill>
                  <a:srgbClr val="000000"/>
                </a:solidFill>
                <a:effectLst/>
              </a:rPr>
              <a:t>It </a:t>
            </a:r>
            <a:r>
              <a:rPr lang="en-US" sz="2000" b="1" i="0" dirty="0">
                <a:solidFill>
                  <a:srgbClr val="000000"/>
                </a:solidFill>
                <a:effectLst/>
              </a:rPr>
              <a:t>lists the instrumentation classes</a:t>
            </a:r>
            <a:r>
              <a:rPr lang="en-US" sz="2000" b="0" i="0" dirty="0">
                <a:solidFill>
                  <a:srgbClr val="000000"/>
                </a:solidFill>
                <a:effectLst/>
              </a:rPr>
              <a:t>. The instrumentation classes provides profiling and other </a:t>
            </a:r>
            <a:r>
              <a:rPr lang="en-US" sz="2000" b="0" i="0" dirty="0" err="1">
                <a:solidFill>
                  <a:srgbClr val="000000"/>
                </a:solidFill>
                <a:effectLst/>
              </a:rPr>
              <a:t>informations</a:t>
            </a:r>
            <a:r>
              <a:rPr lang="en-US" sz="2000" b="0" i="0" dirty="0">
                <a:solidFill>
                  <a:srgbClr val="000000"/>
                </a:solidFill>
                <a:effectLst/>
              </a:rPr>
              <a:t>. These </a:t>
            </a:r>
            <a:r>
              <a:rPr lang="en-US" sz="2000" b="0" i="0" dirty="0" err="1">
                <a:solidFill>
                  <a:srgbClr val="000000"/>
                </a:solidFill>
                <a:effectLst/>
              </a:rPr>
              <a:t>informations</a:t>
            </a:r>
            <a:r>
              <a:rPr lang="en-US" sz="2000" b="0" i="0" dirty="0">
                <a:solidFill>
                  <a:srgbClr val="000000"/>
                </a:solidFill>
                <a:effectLst/>
              </a:rPr>
              <a:t> are removed just before the application is published etc.</a:t>
            </a:r>
          </a:p>
          <a:p>
            <a:endParaRPr lang="en-US" dirty="0"/>
          </a:p>
          <a:p>
            <a:endParaRPr lang="en-US" dirty="0"/>
          </a:p>
        </p:txBody>
      </p:sp>
    </p:spTree>
    <p:extLst>
      <p:ext uri="{BB962C8B-B14F-4D97-AF65-F5344CB8AC3E}">
        <p14:creationId xmlns:p14="http://schemas.microsoft.com/office/powerpoint/2010/main" val="39134367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2E8704-47C8-649F-E5C5-6E482533865E}"/>
              </a:ext>
            </a:extLst>
          </p:cNvPr>
          <p:cNvSpPr>
            <a:spLocks noGrp="1"/>
          </p:cNvSpPr>
          <p:nvPr>
            <p:ph type="title"/>
          </p:nvPr>
        </p:nvSpPr>
        <p:spPr/>
        <p:txBody>
          <a:bodyPr/>
          <a:lstStyle/>
          <a:p>
            <a:r>
              <a:rPr lang="en-US" dirty="0"/>
              <a:t>Note</a:t>
            </a:r>
          </a:p>
        </p:txBody>
      </p:sp>
      <p:sp>
        <p:nvSpPr>
          <p:cNvPr id="3" name="Segnaposto contenuto 2">
            <a:extLst>
              <a:ext uri="{FF2B5EF4-FFF2-40B4-BE49-F238E27FC236}">
                <a16:creationId xmlns:a16="http://schemas.microsoft.com/office/drawing/2014/main" id="{41510520-68D3-F328-9F92-B647592552E9}"/>
              </a:ext>
            </a:extLst>
          </p:cNvPr>
          <p:cNvSpPr>
            <a:spLocks noGrp="1"/>
          </p:cNvSpPr>
          <p:nvPr>
            <p:ph sz="half" idx="1"/>
          </p:nvPr>
        </p:nvSpPr>
        <p:spPr>
          <a:xfrm>
            <a:off x="609600" y="1685612"/>
            <a:ext cx="6940407" cy="4640491"/>
          </a:xfrm>
        </p:spPr>
        <p:txBody>
          <a:bodyPr>
            <a:normAutofit/>
          </a:bodyPr>
          <a:lstStyle/>
          <a:p>
            <a:r>
              <a:rPr lang="en-US" sz="2200" dirty="0">
                <a:solidFill>
                  <a:srgbClr val="000000"/>
                </a:solidFill>
                <a:latin typeface="+mj-lt"/>
              </a:rPr>
              <a:t>When layout_weight is used, other attributes became redundant : </a:t>
            </a:r>
          </a:p>
          <a:p>
            <a:pPr lvl="1"/>
            <a:r>
              <a:rPr lang="en-US" sz="1900" dirty="0" err="1">
                <a:solidFill>
                  <a:srgbClr val="000000"/>
                </a:solidFill>
                <a:latin typeface="+mj-lt"/>
              </a:rPr>
              <a:t>layout_height</a:t>
            </a:r>
            <a:r>
              <a:rPr lang="en-US" sz="1900" dirty="0">
                <a:solidFill>
                  <a:srgbClr val="000000"/>
                </a:solidFill>
                <a:latin typeface="+mj-lt"/>
              </a:rPr>
              <a:t>=layout_weight , in horizontal </a:t>
            </a:r>
            <a:r>
              <a:rPr lang="en-US" sz="1900" dirty="0" err="1">
                <a:solidFill>
                  <a:srgbClr val="000000"/>
                </a:solidFill>
                <a:latin typeface="+mj-lt"/>
              </a:rPr>
              <a:t>linear_layout</a:t>
            </a:r>
            <a:r>
              <a:rPr lang="en-US" sz="1900" dirty="0">
                <a:solidFill>
                  <a:srgbClr val="000000"/>
                </a:solidFill>
                <a:latin typeface="+mj-lt"/>
              </a:rPr>
              <a:t>.</a:t>
            </a:r>
          </a:p>
          <a:p>
            <a:pPr lvl="1"/>
            <a:r>
              <a:rPr lang="en-US" sz="1900" dirty="0" err="1">
                <a:solidFill>
                  <a:srgbClr val="000000"/>
                </a:solidFill>
                <a:latin typeface="+mj-lt"/>
              </a:rPr>
              <a:t>layout_width</a:t>
            </a:r>
            <a:r>
              <a:rPr lang="en-US" sz="1900" dirty="0">
                <a:solidFill>
                  <a:srgbClr val="000000"/>
                </a:solidFill>
                <a:latin typeface="+mj-lt"/>
              </a:rPr>
              <a:t>=layout_weight, in vertical </a:t>
            </a:r>
            <a:r>
              <a:rPr lang="en-US" sz="1900" dirty="0" err="1">
                <a:solidFill>
                  <a:srgbClr val="000000"/>
                </a:solidFill>
                <a:latin typeface="+mj-lt"/>
              </a:rPr>
              <a:t>linear_layout</a:t>
            </a:r>
            <a:r>
              <a:rPr lang="en-US" sz="1900" dirty="0">
                <a:solidFill>
                  <a:srgbClr val="000000"/>
                </a:solidFill>
                <a:latin typeface="+mj-lt"/>
              </a:rPr>
              <a:t>.</a:t>
            </a:r>
          </a:p>
          <a:p>
            <a:pPr marL="457200" lvl="1" indent="0">
              <a:buNone/>
            </a:pPr>
            <a:r>
              <a:rPr lang="en-US" sz="1900" dirty="0">
                <a:solidFill>
                  <a:srgbClr val="000000"/>
                </a:solidFill>
                <a:latin typeface="+mj-lt"/>
              </a:rPr>
              <a:t>For that reason, we must set </a:t>
            </a:r>
            <a:r>
              <a:rPr lang="en-US" sz="1900" dirty="0" err="1">
                <a:solidFill>
                  <a:srgbClr val="000000"/>
                </a:solidFill>
                <a:latin typeface="+mj-lt"/>
              </a:rPr>
              <a:t>layout_width</a:t>
            </a:r>
            <a:r>
              <a:rPr lang="en-US" sz="1900" dirty="0">
                <a:solidFill>
                  <a:srgbClr val="000000"/>
                </a:solidFill>
                <a:latin typeface="+mj-lt"/>
              </a:rPr>
              <a:t>/ </a:t>
            </a:r>
            <a:r>
              <a:rPr lang="en-US" sz="1900" dirty="0" err="1">
                <a:solidFill>
                  <a:srgbClr val="000000"/>
                </a:solidFill>
                <a:latin typeface="+mj-lt"/>
              </a:rPr>
              <a:t>layout_height</a:t>
            </a:r>
            <a:r>
              <a:rPr lang="en-US" sz="1900" dirty="0">
                <a:solidFill>
                  <a:srgbClr val="000000"/>
                </a:solidFill>
                <a:latin typeface="+mj-lt"/>
              </a:rPr>
              <a:t>= 0dp to avoid that Android perform other calculation since we use layout_weight.</a:t>
            </a:r>
          </a:p>
          <a:p>
            <a:pPr marL="457200" lvl="1" indent="0">
              <a:buNone/>
            </a:pPr>
            <a:endParaRPr lang="en-US" sz="1900" dirty="0">
              <a:solidFill>
                <a:srgbClr val="000000"/>
              </a:solidFill>
              <a:latin typeface="+mj-lt"/>
            </a:endParaRPr>
          </a:p>
          <a:p>
            <a:r>
              <a:rPr lang="en-US" sz="2200" dirty="0">
                <a:solidFill>
                  <a:srgbClr val="000000"/>
                </a:solidFill>
                <a:latin typeface="+mj-lt"/>
              </a:rPr>
              <a:t>Layout_weight depends on which orientation of linear layout we are working with:</a:t>
            </a:r>
          </a:p>
          <a:p>
            <a:pPr lvl="1"/>
            <a:r>
              <a:rPr lang="en-US" sz="1900" dirty="0">
                <a:solidFill>
                  <a:srgbClr val="000000"/>
                </a:solidFill>
                <a:latin typeface="+mj-lt"/>
              </a:rPr>
              <a:t>Horizontal linear layout, modify view’s width</a:t>
            </a:r>
          </a:p>
          <a:p>
            <a:pPr lvl="1"/>
            <a:r>
              <a:rPr lang="en-US" sz="1900" dirty="0">
                <a:solidFill>
                  <a:srgbClr val="000000"/>
                </a:solidFill>
                <a:latin typeface="+mj-lt"/>
              </a:rPr>
              <a:t>Vertical linear layout, modify view’s height</a:t>
            </a:r>
          </a:p>
          <a:p>
            <a:pPr marL="457200" lvl="1" indent="0">
              <a:buNone/>
            </a:pPr>
            <a:endParaRPr lang="en-US" sz="1800" dirty="0">
              <a:solidFill>
                <a:srgbClr val="000000"/>
              </a:solidFill>
              <a:latin typeface="+mj-lt"/>
            </a:endParaRPr>
          </a:p>
          <a:p>
            <a:pPr marL="457200" lvl="1" indent="0">
              <a:buNone/>
            </a:pPr>
            <a:endParaRPr lang="en-US" sz="1800" dirty="0">
              <a:solidFill>
                <a:srgbClr val="000000"/>
              </a:solidFill>
              <a:latin typeface="+mj-lt"/>
            </a:endParaRPr>
          </a:p>
          <a:p>
            <a:pPr lvl="1"/>
            <a:endParaRPr lang="en-US" sz="1600" dirty="0">
              <a:solidFill>
                <a:srgbClr val="000000"/>
              </a:solidFill>
              <a:latin typeface="+mj-lt"/>
            </a:endParaRPr>
          </a:p>
          <a:p>
            <a:pPr marL="400050" lvl="1" indent="0">
              <a:buNone/>
            </a:pPr>
            <a:endParaRPr lang="it-IT" sz="1400" dirty="0">
              <a:solidFill>
                <a:srgbClr val="000000"/>
              </a:solidFill>
              <a:latin typeface="+mj-lt"/>
            </a:endParaRPr>
          </a:p>
          <a:p>
            <a:pPr marL="400050" lvl="1" indent="0">
              <a:buNone/>
            </a:pPr>
            <a:endParaRPr lang="it-IT" sz="1800" dirty="0">
              <a:solidFill>
                <a:srgbClr val="000000"/>
              </a:solidFill>
              <a:latin typeface="+mj-lt"/>
            </a:endParaRPr>
          </a:p>
          <a:p>
            <a:pPr marL="400050" lvl="1" indent="0">
              <a:buNone/>
            </a:pPr>
            <a:endParaRPr lang="en-US" sz="1600" dirty="0">
              <a:solidFill>
                <a:srgbClr val="000000"/>
              </a:solidFill>
              <a:latin typeface="+mj-lt"/>
            </a:endParaRPr>
          </a:p>
          <a:p>
            <a:pPr marL="400050" lvl="1" indent="0">
              <a:buNone/>
            </a:pPr>
            <a:endParaRPr lang="en-US" sz="1800" b="1" dirty="0">
              <a:solidFill>
                <a:srgbClr val="000000"/>
              </a:solidFill>
              <a:latin typeface="+mj-lt"/>
            </a:endParaRPr>
          </a:p>
          <a:p>
            <a:pPr marL="0" indent="0">
              <a:buNone/>
            </a:pPr>
            <a:endParaRPr lang="en-US" sz="1800" b="0" i="0" u="none" strike="noStrike" dirty="0">
              <a:solidFill>
                <a:srgbClr val="000000"/>
              </a:solidFill>
              <a:effectLst/>
              <a:latin typeface="+mj-lt"/>
            </a:endParaRPr>
          </a:p>
          <a:p>
            <a:endParaRPr lang="en-US" dirty="0">
              <a:latin typeface="+mj-lt"/>
            </a:endParaRPr>
          </a:p>
        </p:txBody>
      </p:sp>
      <p:pic>
        <p:nvPicPr>
          <p:cNvPr id="5" name="Immagine 4">
            <a:extLst>
              <a:ext uri="{FF2B5EF4-FFF2-40B4-BE49-F238E27FC236}">
                <a16:creationId xmlns:a16="http://schemas.microsoft.com/office/drawing/2014/main" id="{BDD791D1-0698-42A3-DEAB-8020E43552A4}"/>
              </a:ext>
            </a:extLst>
          </p:cNvPr>
          <p:cNvPicPr>
            <a:picLocks noChangeAspect="1"/>
          </p:cNvPicPr>
          <p:nvPr/>
        </p:nvPicPr>
        <p:blipFill>
          <a:blip r:embed="rId2"/>
          <a:stretch>
            <a:fillRect/>
          </a:stretch>
        </p:blipFill>
        <p:spPr>
          <a:xfrm>
            <a:off x="9762982" y="1685612"/>
            <a:ext cx="2038635" cy="4477375"/>
          </a:xfrm>
          <a:prstGeom prst="rect">
            <a:avLst/>
          </a:prstGeom>
          <a:ln>
            <a:solidFill>
              <a:schemeClr val="tx1"/>
            </a:solidFill>
          </a:ln>
        </p:spPr>
      </p:pic>
      <p:pic>
        <p:nvPicPr>
          <p:cNvPr id="7" name="Immagine 6">
            <a:extLst>
              <a:ext uri="{FF2B5EF4-FFF2-40B4-BE49-F238E27FC236}">
                <a16:creationId xmlns:a16="http://schemas.microsoft.com/office/drawing/2014/main" id="{5C1F39C2-DB54-7723-83B5-F5D22A0648C5}"/>
              </a:ext>
            </a:extLst>
          </p:cNvPr>
          <p:cNvPicPr>
            <a:picLocks noChangeAspect="1"/>
          </p:cNvPicPr>
          <p:nvPr/>
        </p:nvPicPr>
        <p:blipFill rotWithShape="1">
          <a:blip r:embed="rId3"/>
          <a:srcRect l="926" t="1716" r="1"/>
          <a:stretch/>
        </p:blipFill>
        <p:spPr>
          <a:xfrm>
            <a:off x="7550007" y="1685612"/>
            <a:ext cx="2083097" cy="4477375"/>
          </a:xfrm>
          <a:prstGeom prst="rect">
            <a:avLst/>
          </a:prstGeom>
          <a:ln>
            <a:solidFill>
              <a:schemeClr val="tx1"/>
            </a:solidFill>
          </a:ln>
        </p:spPr>
      </p:pic>
    </p:spTree>
    <p:extLst>
      <p:ext uri="{BB962C8B-B14F-4D97-AF65-F5344CB8AC3E}">
        <p14:creationId xmlns:p14="http://schemas.microsoft.com/office/powerpoint/2010/main" val="21111854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C3FE65-6D98-2F37-C0E0-F6357B2450BB}"/>
              </a:ext>
            </a:extLst>
          </p:cNvPr>
          <p:cNvSpPr>
            <a:spLocks noGrp="1"/>
          </p:cNvSpPr>
          <p:nvPr>
            <p:ph type="title"/>
          </p:nvPr>
        </p:nvSpPr>
        <p:spPr/>
        <p:txBody>
          <a:bodyPr/>
          <a:lstStyle/>
          <a:p>
            <a:r>
              <a:rPr lang="en-US" dirty="0"/>
              <a:t>layout_gravity</a:t>
            </a:r>
          </a:p>
        </p:txBody>
      </p:sp>
      <p:sp>
        <p:nvSpPr>
          <p:cNvPr id="3" name="Segnaposto contenuto 2">
            <a:extLst>
              <a:ext uri="{FF2B5EF4-FFF2-40B4-BE49-F238E27FC236}">
                <a16:creationId xmlns:a16="http://schemas.microsoft.com/office/drawing/2014/main" id="{025E768E-9506-7735-9282-C852AE99675A}"/>
              </a:ext>
            </a:extLst>
          </p:cNvPr>
          <p:cNvSpPr>
            <a:spLocks noGrp="1"/>
          </p:cNvSpPr>
          <p:nvPr>
            <p:ph idx="1"/>
          </p:nvPr>
        </p:nvSpPr>
        <p:spPr/>
        <p:txBody>
          <a:bodyPr>
            <a:normAutofit lnSpcReduction="10000"/>
          </a:bodyPr>
          <a:lstStyle/>
          <a:p>
            <a:pPr marL="0" indent="0" rtl="0">
              <a:spcBef>
                <a:spcPts val="0"/>
              </a:spcBef>
              <a:spcAft>
                <a:spcPts val="0"/>
              </a:spcAft>
              <a:buNone/>
            </a:pPr>
            <a:r>
              <a:rPr lang="en-US" sz="2400" b="0" i="0" u="none" strike="noStrike" dirty="0">
                <a:solidFill>
                  <a:srgbClr val="000000"/>
                </a:solidFill>
                <a:effectLst/>
                <a:latin typeface="+mj-lt"/>
              </a:rPr>
              <a:t>Control where a View should appear inside its parent, if the view and the parent are both the same size, we </a:t>
            </a:r>
            <a:r>
              <a:rPr lang="en-US" sz="2400" dirty="0">
                <a:solidFill>
                  <a:srgbClr val="000000"/>
                </a:solidFill>
                <a:latin typeface="+mj-lt"/>
              </a:rPr>
              <a:t>not aspect to see </a:t>
            </a:r>
            <a:r>
              <a:rPr lang="en-US" sz="2400" b="0" i="0" u="none" strike="noStrike" dirty="0">
                <a:solidFill>
                  <a:srgbClr val="000000"/>
                </a:solidFill>
                <a:effectLst/>
                <a:latin typeface="+mj-lt"/>
              </a:rPr>
              <a:t>any changes. </a:t>
            </a:r>
          </a:p>
          <a:p>
            <a:pPr marL="0" indent="0" rtl="0">
              <a:spcBef>
                <a:spcPts val="0"/>
              </a:spcBef>
              <a:spcAft>
                <a:spcPts val="0"/>
              </a:spcAft>
              <a:buNone/>
            </a:pPr>
            <a:r>
              <a:rPr lang="en-US" sz="2400" b="0" i="0" u="none" strike="noStrike" dirty="0">
                <a:solidFill>
                  <a:srgbClr val="000000"/>
                </a:solidFill>
                <a:effectLst/>
                <a:latin typeface="+mj-lt"/>
              </a:rPr>
              <a:t>Gravity main  xml values are: </a:t>
            </a:r>
          </a:p>
          <a:p>
            <a:pPr>
              <a:spcBef>
                <a:spcPts val="0"/>
              </a:spcBef>
              <a:buFont typeface="Wingdings" panose="05000000000000000000" pitchFamily="2" charset="2"/>
              <a:buChar char="Ø"/>
            </a:pPr>
            <a:r>
              <a:rPr lang="en-US" sz="2400" b="1" dirty="0">
                <a:solidFill>
                  <a:schemeClr val="accent6">
                    <a:lumMod val="75000"/>
                  </a:schemeClr>
                </a:solidFill>
                <a:latin typeface="+mj-lt"/>
              </a:rPr>
              <a:t>left</a:t>
            </a:r>
            <a:r>
              <a:rPr lang="en-US" sz="2400" dirty="0">
                <a:solidFill>
                  <a:srgbClr val="000000"/>
                </a:solidFill>
                <a:latin typeface="+mj-lt"/>
              </a:rPr>
              <a:t>: </a:t>
            </a:r>
            <a:r>
              <a:rPr lang="en-US" sz="2400" b="0" i="0" dirty="0">
                <a:solidFill>
                  <a:srgbClr val="202124"/>
                </a:solidFill>
                <a:effectLst/>
                <a:latin typeface="+mj-lt"/>
              </a:rPr>
              <a:t>Push object to the left of its container, not changing its size.</a:t>
            </a:r>
            <a:endParaRPr lang="en-US" sz="2400" dirty="0">
              <a:solidFill>
                <a:srgbClr val="000000"/>
              </a:solidFill>
              <a:latin typeface="+mj-lt"/>
            </a:endParaRPr>
          </a:p>
          <a:p>
            <a:pPr>
              <a:spcBef>
                <a:spcPts val="0"/>
              </a:spcBef>
              <a:buFont typeface="Wingdings" panose="05000000000000000000" pitchFamily="2" charset="2"/>
              <a:buChar char="Ø"/>
            </a:pPr>
            <a:r>
              <a:rPr lang="en-US" sz="2400" b="1" i="0" u="none" strike="noStrike" dirty="0">
                <a:solidFill>
                  <a:schemeClr val="accent6">
                    <a:lumMod val="75000"/>
                  </a:schemeClr>
                </a:solidFill>
                <a:effectLst/>
                <a:latin typeface="+mj-lt"/>
              </a:rPr>
              <a:t>right</a:t>
            </a:r>
            <a:r>
              <a:rPr lang="en-US" sz="2400" b="0" i="0" u="none" strike="noStrike" dirty="0">
                <a:solidFill>
                  <a:srgbClr val="000000"/>
                </a:solidFill>
                <a:effectLst/>
                <a:latin typeface="+mj-lt"/>
              </a:rPr>
              <a:t>: </a:t>
            </a:r>
            <a:r>
              <a:rPr lang="en-US" sz="2400" b="0" i="0" dirty="0">
                <a:solidFill>
                  <a:srgbClr val="202124"/>
                </a:solidFill>
                <a:effectLst/>
                <a:latin typeface="+mj-lt"/>
              </a:rPr>
              <a:t>Push object to the right of its container, not changing its size.</a:t>
            </a:r>
          </a:p>
          <a:p>
            <a:pPr>
              <a:spcBef>
                <a:spcPts val="0"/>
              </a:spcBef>
              <a:buFont typeface="Wingdings" panose="05000000000000000000" pitchFamily="2" charset="2"/>
              <a:buChar char="Ø"/>
            </a:pPr>
            <a:r>
              <a:rPr lang="en-US" sz="2400" b="1" i="0" dirty="0">
                <a:solidFill>
                  <a:schemeClr val="accent6">
                    <a:lumMod val="75000"/>
                  </a:schemeClr>
                </a:solidFill>
                <a:effectLst/>
                <a:latin typeface="+mj-lt"/>
              </a:rPr>
              <a:t>center</a:t>
            </a:r>
            <a:r>
              <a:rPr lang="en-US" sz="2400" b="0" i="0" dirty="0">
                <a:solidFill>
                  <a:srgbClr val="202124"/>
                </a:solidFill>
                <a:effectLst/>
                <a:latin typeface="+mj-lt"/>
              </a:rPr>
              <a:t>: </a:t>
            </a:r>
            <a:r>
              <a:rPr lang="en-US" sz="2400" b="0" i="0" dirty="0">
                <a:effectLst/>
                <a:latin typeface="+mj-lt"/>
              </a:rPr>
              <a:t>Place the object in the center of its container in both the vertical and horizontal axis, not changing its size.</a:t>
            </a:r>
          </a:p>
          <a:p>
            <a:pPr>
              <a:spcBef>
                <a:spcPts val="0"/>
              </a:spcBef>
              <a:buFont typeface="Wingdings" panose="05000000000000000000" pitchFamily="2" charset="2"/>
              <a:buChar char="Ø"/>
            </a:pPr>
            <a:r>
              <a:rPr lang="en-US" sz="2400" b="1" dirty="0">
                <a:solidFill>
                  <a:schemeClr val="accent6">
                    <a:lumMod val="75000"/>
                  </a:schemeClr>
                </a:solidFill>
                <a:latin typeface="+mj-lt"/>
              </a:rPr>
              <a:t>top</a:t>
            </a:r>
            <a:r>
              <a:rPr lang="en-US" sz="2400" dirty="0">
                <a:solidFill>
                  <a:schemeClr val="accent6">
                    <a:lumMod val="75000"/>
                  </a:schemeClr>
                </a:solidFill>
                <a:latin typeface="+mj-lt"/>
              </a:rPr>
              <a:t> </a:t>
            </a:r>
            <a:r>
              <a:rPr lang="en-US" sz="2400" dirty="0">
                <a:solidFill>
                  <a:srgbClr val="202124"/>
                </a:solidFill>
                <a:latin typeface="+mj-lt"/>
              </a:rPr>
              <a:t>: </a:t>
            </a:r>
            <a:r>
              <a:rPr lang="en-US" sz="2400" b="0" i="0" dirty="0">
                <a:solidFill>
                  <a:srgbClr val="202124"/>
                </a:solidFill>
                <a:effectLst/>
                <a:latin typeface="+mj-lt"/>
              </a:rPr>
              <a:t>Push object to the top of its container, not changing its size.</a:t>
            </a:r>
          </a:p>
          <a:p>
            <a:pPr>
              <a:spcBef>
                <a:spcPts val="0"/>
              </a:spcBef>
              <a:buFont typeface="Wingdings" panose="05000000000000000000" pitchFamily="2" charset="2"/>
              <a:buChar char="Ø"/>
            </a:pPr>
            <a:r>
              <a:rPr lang="en-US" sz="2400" b="1" dirty="0">
                <a:solidFill>
                  <a:schemeClr val="accent6">
                    <a:lumMod val="75000"/>
                  </a:schemeClr>
                </a:solidFill>
                <a:latin typeface="+mj-lt"/>
              </a:rPr>
              <a:t>bottom</a:t>
            </a:r>
            <a:r>
              <a:rPr lang="en-US" sz="2400" dirty="0">
                <a:solidFill>
                  <a:srgbClr val="202124"/>
                </a:solidFill>
                <a:latin typeface="+mj-lt"/>
              </a:rPr>
              <a:t>: </a:t>
            </a:r>
            <a:r>
              <a:rPr lang="en-US" sz="2400" b="0" i="0" dirty="0">
                <a:solidFill>
                  <a:srgbClr val="202124"/>
                </a:solidFill>
                <a:effectLst/>
                <a:latin typeface="+mj-lt"/>
              </a:rPr>
              <a:t>Push object to the bottom of its container, not changing its size.</a:t>
            </a:r>
          </a:p>
          <a:p>
            <a:pPr marL="0" indent="0">
              <a:spcBef>
                <a:spcPts val="0"/>
              </a:spcBef>
              <a:buNone/>
            </a:pPr>
            <a:endParaRPr lang="en-US" sz="2400" dirty="0">
              <a:solidFill>
                <a:srgbClr val="000000"/>
              </a:solidFill>
              <a:latin typeface="+mj-lt"/>
            </a:endParaRPr>
          </a:p>
          <a:p>
            <a:pPr marL="0" indent="0" rtl="0">
              <a:spcBef>
                <a:spcPts val="0"/>
              </a:spcBef>
              <a:spcAft>
                <a:spcPts val="0"/>
              </a:spcAft>
              <a:buNone/>
            </a:pPr>
            <a:r>
              <a:rPr lang="en-US" sz="2400" b="0" i="0" u="none" strike="noStrike" dirty="0">
                <a:solidFill>
                  <a:srgbClr val="000000"/>
                </a:solidFill>
                <a:effectLst/>
                <a:latin typeface="+mj-lt"/>
              </a:rPr>
              <a:t>Also </a:t>
            </a:r>
            <a:r>
              <a:rPr lang="en-US" sz="2400" dirty="0">
                <a:solidFill>
                  <a:srgbClr val="000000"/>
                </a:solidFill>
                <a:latin typeface="+mj-lt"/>
              </a:rPr>
              <a:t>we can use a mix of them such as:  </a:t>
            </a:r>
            <a:r>
              <a:rPr lang="en-US" sz="2400" dirty="0" err="1">
                <a:solidFill>
                  <a:srgbClr val="000000"/>
                </a:solidFill>
                <a:latin typeface="+mj-lt"/>
              </a:rPr>
              <a:t>top|left</a:t>
            </a:r>
            <a:r>
              <a:rPr lang="en-US" sz="2400" dirty="0">
                <a:solidFill>
                  <a:srgbClr val="000000"/>
                </a:solidFill>
                <a:latin typeface="+mj-lt"/>
              </a:rPr>
              <a:t>.</a:t>
            </a:r>
          </a:p>
          <a:p>
            <a:pPr marL="0" indent="0" rtl="0">
              <a:spcBef>
                <a:spcPts val="0"/>
              </a:spcBef>
              <a:spcAft>
                <a:spcPts val="0"/>
              </a:spcAft>
              <a:buNone/>
            </a:pPr>
            <a:r>
              <a:rPr lang="en-US" sz="2400" b="0" i="0" u="none" strike="noStrike" dirty="0">
                <a:solidFill>
                  <a:srgbClr val="000000"/>
                </a:solidFill>
                <a:effectLst/>
                <a:latin typeface="+mj-lt"/>
              </a:rPr>
              <a:t>Not any values works for all layouts, instead having errors we do not see any changing on the screen.</a:t>
            </a:r>
            <a:endParaRPr lang="en-US" sz="4000" dirty="0">
              <a:latin typeface="+mj-lt"/>
            </a:endParaRPr>
          </a:p>
        </p:txBody>
      </p:sp>
    </p:spTree>
    <p:extLst>
      <p:ext uri="{BB962C8B-B14F-4D97-AF65-F5344CB8AC3E}">
        <p14:creationId xmlns:p14="http://schemas.microsoft.com/office/powerpoint/2010/main" val="17294729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99AD5D-A9C6-6632-0BC6-C41206EEB3E2}"/>
              </a:ext>
            </a:extLst>
          </p:cNvPr>
          <p:cNvSpPr>
            <a:spLocks noGrp="1"/>
          </p:cNvSpPr>
          <p:nvPr>
            <p:ph type="title"/>
          </p:nvPr>
        </p:nvSpPr>
        <p:spPr/>
        <p:txBody>
          <a:bodyPr/>
          <a:lstStyle/>
          <a:p>
            <a:r>
              <a:rPr lang="en-US" dirty="0" err="1"/>
              <a:t>layout_gravity</a:t>
            </a:r>
            <a:r>
              <a:rPr lang="en-US" dirty="0"/>
              <a:t>: Horizontal</a:t>
            </a:r>
          </a:p>
        </p:txBody>
      </p:sp>
      <p:sp>
        <p:nvSpPr>
          <p:cNvPr id="3" name="Segnaposto contenuto 2">
            <a:extLst>
              <a:ext uri="{FF2B5EF4-FFF2-40B4-BE49-F238E27FC236}">
                <a16:creationId xmlns:a16="http://schemas.microsoft.com/office/drawing/2014/main" id="{8C92D54D-182E-E7F3-EF9C-3E9130B21C1C}"/>
              </a:ext>
            </a:extLst>
          </p:cNvPr>
          <p:cNvSpPr>
            <a:spLocks noGrp="1"/>
          </p:cNvSpPr>
          <p:nvPr>
            <p:ph idx="1"/>
          </p:nvPr>
        </p:nvSpPr>
        <p:spPr>
          <a:xfrm>
            <a:off x="899160" y="1600201"/>
            <a:ext cx="10972800" cy="1005984"/>
          </a:xfrm>
        </p:spPr>
        <p:txBody>
          <a:bodyPr>
            <a:normAutofit fontScale="70000" lnSpcReduction="20000"/>
          </a:bodyPr>
          <a:lstStyle/>
          <a:p>
            <a:pPr marL="0" indent="0">
              <a:buNone/>
            </a:pPr>
            <a:r>
              <a:rPr lang="en-US" sz="4000" dirty="0">
                <a:solidFill>
                  <a:srgbClr val="000000"/>
                </a:solidFill>
                <a:latin typeface="+mj-lt"/>
                <a:cs typeface="Arial" panose="020B0604020202020204" pitchFamily="34" charset="0"/>
              </a:rPr>
              <a:t>E</a:t>
            </a:r>
            <a:r>
              <a:rPr lang="en-US" sz="4000" b="0" i="0" u="none" strike="noStrike" dirty="0">
                <a:solidFill>
                  <a:srgbClr val="000000"/>
                </a:solidFill>
                <a:effectLst/>
                <a:latin typeface="+mj-lt"/>
                <a:cs typeface="Arial" panose="020B0604020202020204" pitchFamily="34" charset="0"/>
              </a:rPr>
              <a:t>lement can be arranged on top, bottom in the same column. For a horizontal linear layout, </a:t>
            </a:r>
            <a:r>
              <a:rPr lang="en-US" sz="4000" b="0" i="0" u="none" strike="noStrike" dirty="0" err="1">
                <a:solidFill>
                  <a:srgbClr val="000000"/>
                </a:solidFill>
                <a:effectLst/>
                <a:latin typeface="+mj-lt"/>
                <a:cs typeface="Arial" panose="020B0604020202020204" pitchFamily="34" charset="0"/>
              </a:rPr>
              <a:t>layout_gravity</a:t>
            </a:r>
            <a:r>
              <a:rPr lang="en-US" sz="4000" b="0" i="0" u="none" strike="noStrike" dirty="0">
                <a:solidFill>
                  <a:srgbClr val="000000"/>
                </a:solidFill>
                <a:effectLst/>
                <a:latin typeface="+mj-lt"/>
                <a:cs typeface="Arial" panose="020B0604020202020204" pitchFamily="34" charset="0"/>
              </a:rPr>
              <a:t> values do not change columns.</a:t>
            </a:r>
          </a:p>
          <a:p>
            <a:pPr marL="0" indent="0">
              <a:buNone/>
            </a:pPr>
            <a:endParaRPr lang="en-US" sz="4000" dirty="0">
              <a:latin typeface="+mj-lt"/>
              <a:cs typeface="Arial" panose="020B0604020202020204" pitchFamily="34" charset="0"/>
            </a:endParaRPr>
          </a:p>
        </p:txBody>
      </p:sp>
      <p:graphicFrame>
        <p:nvGraphicFramePr>
          <p:cNvPr id="4" name="Tabella 4">
            <a:extLst>
              <a:ext uri="{FF2B5EF4-FFF2-40B4-BE49-F238E27FC236}">
                <a16:creationId xmlns:a16="http://schemas.microsoft.com/office/drawing/2014/main" id="{3E6D1655-64C6-E8C0-58CC-1E2C2A50497A}"/>
              </a:ext>
            </a:extLst>
          </p:cNvPr>
          <p:cNvGraphicFramePr>
            <a:graphicFrameLocks noGrp="1"/>
          </p:cNvGraphicFramePr>
          <p:nvPr/>
        </p:nvGraphicFramePr>
        <p:xfrm>
          <a:off x="1150620" y="2606185"/>
          <a:ext cx="9898380" cy="3800764"/>
        </p:xfrm>
        <a:graphic>
          <a:graphicData uri="http://schemas.openxmlformats.org/drawingml/2006/table">
            <a:tbl>
              <a:tblPr firstRow="1" bandRow="1">
                <a:tableStyleId>{93296810-A885-4BE3-A3E7-6D5BEEA58F35}</a:tableStyleId>
              </a:tblPr>
              <a:tblGrid>
                <a:gridCol w="4949190">
                  <a:extLst>
                    <a:ext uri="{9D8B030D-6E8A-4147-A177-3AD203B41FA5}">
                      <a16:colId xmlns:a16="http://schemas.microsoft.com/office/drawing/2014/main" val="1640109204"/>
                    </a:ext>
                  </a:extLst>
                </a:gridCol>
                <a:gridCol w="4949190">
                  <a:extLst>
                    <a:ext uri="{9D8B030D-6E8A-4147-A177-3AD203B41FA5}">
                      <a16:colId xmlns:a16="http://schemas.microsoft.com/office/drawing/2014/main" val="4102758557"/>
                    </a:ext>
                  </a:extLst>
                </a:gridCol>
              </a:tblGrid>
              <a:tr h="533400">
                <a:tc>
                  <a:txBody>
                    <a:bodyPr/>
                    <a:lstStyle/>
                    <a:p>
                      <a:pPr algn="ctr"/>
                      <a:r>
                        <a:rPr lang="en-US" sz="2400" dirty="0"/>
                        <a:t>Values</a:t>
                      </a:r>
                    </a:p>
                  </a:txBody>
                  <a:tcPr/>
                </a:tc>
                <a:tc>
                  <a:txBody>
                    <a:bodyPr/>
                    <a:lstStyle/>
                    <a:p>
                      <a:pPr algn="ctr"/>
                      <a:r>
                        <a:rPr lang="en-US" sz="2400" dirty="0"/>
                        <a:t>Applicable?</a:t>
                      </a:r>
                    </a:p>
                  </a:txBody>
                  <a:tcPr/>
                </a:tc>
                <a:extLst>
                  <a:ext uri="{0D108BD9-81ED-4DB2-BD59-A6C34878D82A}">
                    <a16:rowId xmlns:a16="http://schemas.microsoft.com/office/drawing/2014/main" val="4151395655"/>
                  </a:ext>
                </a:extLst>
              </a:tr>
              <a:tr h="411942">
                <a:tc>
                  <a:txBody>
                    <a:bodyPr/>
                    <a:lstStyle/>
                    <a:p>
                      <a:pPr algn="ctr"/>
                      <a:r>
                        <a:rPr lang="en-US" sz="2000" b="1" u="none" strike="noStrike" kern="1200" dirty="0">
                          <a:solidFill>
                            <a:schemeClr val="dk1"/>
                          </a:solidFill>
                          <a:effectLst/>
                        </a:rPr>
                        <a:t>layout_gravity=”bottom” </a:t>
                      </a:r>
                      <a:endParaRPr lang="en-US" sz="20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dirty="0">
                          <a:solidFill>
                            <a:srgbClr val="00B050"/>
                          </a:solidFill>
                          <a:effectLst/>
                        </a:rPr>
                        <a:t>✓</a:t>
                      </a:r>
                      <a:endParaRPr lang="en-US" sz="1800" dirty="0">
                        <a:solidFill>
                          <a:srgbClr val="00B050"/>
                        </a:solidFill>
                      </a:endParaRPr>
                    </a:p>
                  </a:txBody>
                  <a:tcPr/>
                </a:tc>
                <a:extLst>
                  <a:ext uri="{0D108BD9-81ED-4DB2-BD59-A6C34878D82A}">
                    <a16:rowId xmlns:a16="http://schemas.microsoft.com/office/drawing/2014/main" val="2869532427"/>
                  </a:ext>
                </a:extLst>
              </a:tr>
              <a:tr h="411942">
                <a:tc>
                  <a:txBody>
                    <a:bodyPr/>
                    <a:lstStyle/>
                    <a:p>
                      <a:pPr algn="ctr"/>
                      <a:r>
                        <a:rPr lang="en-US" sz="2000" b="1" u="none" strike="noStrike" kern="1200" dirty="0">
                          <a:solidFill>
                            <a:schemeClr val="dk1"/>
                          </a:solidFill>
                          <a:effectLst/>
                        </a:rPr>
                        <a:t>layout_gravity=”top”</a:t>
                      </a:r>
                      <a:endParaRPr lang="en-US" sz="20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dirty="0">
                          <a:solidFill>
                            <a:srgbClr val="00B050"/>
                          </a:solidFill>
                          <a:effectLst/>
                        </a:rPr>
                        <a:t>✓</a:t>
                      </a:r>
                      <a:endParaRPr lang="en-US" sz="2000" dirty="0">
                        <a:solidFill>
                          <a:srgbClr val="00B050"/>
                        </a:solidFill>
                      </a:endParaRPr>
                    </a:p>
                  </a:txBody>
                  <a:tcPr/>
                </a:tc>
                <a:extLst>
                  <a:ext uri="{0D108BD9-81ED-4DB2-BD59-A6C34878D82A}">
                    <a16:rowId xmlns:a16="http://schemas.microsoft.com/office/drawing/2014/main" val="2359298540"/>
                  </a:ext>
                </a:extLst>
              </a:tr>
              <a:tr h="411942">
                <a:tc>
                  <a:txBody>
                    <a:bodyPr/>
                    <a:lstStyle/>
                    <a:p>
                      <a:pPr algn="ctr"/>
                      <a:r>
                        <a:rPr lang="en-US" sz="2000" b="1" u="none" strike="noStrike" kern="1200" dirty="0">
                          <a:solidFill>
                            <a:schemeClr val="dk1"/>
                          </a:solidFill>
                          <a:effectLst/>
                        </a:rPr>
                        <a:t>layout_gravity=”center”</a:t>
                      </a:r>
                      <a:endParaRPr lang="en-US" sz="20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dirty="0">
                          <a:solidFill>
                            <a:srgbClr val="00B050"/>
                          </a:solidFill>
                          <a:effectLst/>
                        </a:rPr>
                        <a:t>✓</a:t>
                      </a:r>
                      <a:endParaRPr lang="en-US" sz="2000" dirty="0">
                        <a:solidFill>
                          <a:srgbClr val="00B050"/>
                        </a:solidFill>
                      </a:endParaRPr>
                    </a:p>
                  </a:txBody>
                  <a:tcPr/>
                </a:tc>
                <a:extLst>
                  <a:ext uri="{0D108BD9-81ED-4DB2-BD59-A6C34878D82A}">
                    <a16:rowId xmlns:a16="http://schemas.microsoft.com/office/drawing/2014/main" val="393851481"/>
                  </a:ext>
                </a:extLst>
              </a:tr>
              <a:tr h="720898">
                <a:tc>
                  <a:txBody>
                    <a:bodyPr/>
                    <a:lstStyle/>
                    <a:p>
                      <a:pPr algn="ctr"/>
                      <a:r>
                        <a:rPr lang="en-US" sz="2000" b="1" u="none" strike="noStrike" kern="1200" dirty="0">
                          <a:solidFill>
                            <a:schemeClr val="dk1"/>
                          </a:solidFill>
                          <a:effectLst/>
                        </a:rPr>
                        <a:t>layout_gravity=”</a:t>
                      </a:r>
                      <a:r>
                        <a:rPr lang="en-US" sz="2000" b="1" u="none" strike="noStrike" kern="1200" dirty="0" err="1">
                          <a:solidFill>
                            <a:schemeClr val="dk1"/>
                          </a:solidFill>
                          <a:effectLst/>
                        </a:rPr>
                        <a:t>center_vertical</a:t>
                      </a:r>
                      <a:r>
                        <a:rPr lang="en-US" sz="2000" b="1" u="none" strike="noStrike" kern="1200" dirty="0">
                          <a:solidFill>
                            <a:schemeClr val="dk1"/>
                          </a:solidFill>
                          <a:effectLst/>
                        </a:rPr>
                        <a:t>” </a:t>
                      </a:r>
                      <a:endParaRPr lang="en-US" sz="2000" b="1" i="0" u="none" strike="noStrike" kern="1200" dirty="0">
                        <a:solidFill>
                          <a:schemeClr val="dk1"/>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dirty="0">
                          <a:solidFill>
                            <a:srgbClr val="00B050"/>
                          </a:solidFill>
                          <a:effectLst/>
                        </a:rPr>
                        <a:t>✓ </a:t>
                      </a:r>
                      <a:r>
                        <a:rPr lang="en-US" sz="1800" b="0" dirty="0">
                          <a:solidFill>
                            <a:schemeClr val="tx1"/>
                          </a:solidFill>
                          <a:effectLst/>
                        </a:rPr>
                        <a:t>at column, </a:t>
                      </a:r>
                      <a:r>
                        <a:rPr lang="en-US" sz="1800" b="0" u="none" strike="noStrike" kern="1200" dirty="0">
                          <a:solidFill>
                            <a:schemeClr val="tx1"/>
                          </a:solidFill>
                          <a:effectLst/>
                        </a:rPr>
                        <a:t>not on the center of the screen.</a:t>
                      </a:r>
                      <a:endParaRPr lang="en-US" dirty="0">
                        <a:solidFill>
                          <a:schemeClr val="tx1"/>
                        </a:solidFill>
                      </a:endParaRPr>
                    </a:p>
                  </a:txBody>
                  <a:tcPr/>
                </a:tc>
                <a:extLst>
                  <a:ext uri="{0D108BD9-81ED-4DB2-BD59-A6C34878D82A}">
                    <a16:rowId xmlns:a16="http://schemas.microsoft.com/office/drawing/2014/main" val="3536089387"/>
                  </a:ext>
                </a:extLst>
              </a:tr>
              <a:tr h="1029855">
                <a:tc>
                  <a:txBody>
                    <a:bodyPr/>
                    <a:lstStyle/>
                    <a:p>
                      <a:pPr algn="ctr"/>
                      <a:r>
                        <a:rPr lang="en-US" sz="2000" b="1" u="none" strike="noStrike" kern="1200" dirty="0">
                          <a:solidFill>
                            <a:schemeClr val="dk1"/>
                          </a:solidFill>
                          <a:effectLst/>
                        </a:rPr>
                        <a:t>layout_gravity=”</a:t>
                      </a:r>
                      <a:r>
                        <a:rPr lang="en-US" sz="2000" b="1" u="none" strike="noStrike" kern="1200" dirty="0" err="1">
                          <a:solidFill>
                            <a:schemeClr val="dk1"/>
                          </a:solidFill>
                          <a:effectLst/>
                        </a:rPr>
                        <a:t>center_horizontal</a:t>
                      </a:r>
                      <a:r>
                        <a:rPr lang="en-US" sz="2000" b="1" u="none" strike="noStrike" kern="1200" dirty="0">
                          <a:solidFill>
                            <a:schemeClr val="dk1"/>
                          </a:solidFill>
                          <a:effectLst/>
                        </a:rPr>
                        <a:t>” </a:t>
                      </a:r>
                      <a:endParaRPr lang="en-US" sz="2000" b="1" i="0" u="none" strike="noStrike" kern="1200" dirty="0">
                        <a:solidFill>
                          <a:schemeClr val="dk1"/>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i="0" dirty="0">
                          <a:solidFill>
                            <a:srgbClr val="FF0000"/>
                          </a:solidFill>
                          <a:effectLst/>
                          <a:latin typeface="arial" panose="020B0604020202020204" pitchFamily="34" charset="0"/>
                        </a:rPr>
                        <a:t>✘</a:t>
                      </a:r>
                      <a:endParaRPr lang="en-US" sz="2000" dirty="0">
                        <a:solidFill>
                          <a:srgbClr val="FF0000"/>
                        </a:solidFill>
                      </a:endParaRPr>
                    </a:p>
                    <a:p>
                      <a:pPr algn="ctr"/>
                      <a:r>
                        <a:rPr lang="en-US" sz="2000" b="0" u="none" strike="noStrike" kern="1200" dirty="0">
                          <a:solidFill>
                            <a:schemeClr val="dk1"/>
                          </a:solidFill>
                          <a:effectLst/>
                        </a:rPr>
                        <a:t>Not supported change column, nothing error is showed, after that View came back to the default location.</a:t>
                      </a:r>
                      <a:endParaRPr lang="en-US" sz="2000" dirty="0"/>
                    </a:p>
                  </a:txBody>
                  <a:tcPr/>
                </a:tc>
                <a:extLst>
                  <a:ext uri="{0D108BD9-81ED-4DB2-BD59-A6C34878D82A}">
                    <a16:rowId xmlns:a16="http://schemas.microsoft.com/office/drawing/2014/main" val="1450559309"/>
                  </a:ext>
                </a:extLst>
              </a:tr>
            </a:tbl>
          </a:graphicData>
        </a:graphic>
      </p:graphicFrame>
    </p:spTree>
    <p:extLst>
      <p:ext uri="{BB962C8B-B14F-4D97-AF65-F5344CB8AC3E}">
        <p14:creationId xmlns:p14="http://schemas.microsoft.com/office/powerpoint/2010/main" val="21561095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99AD5D-A9C6-6632-0BC6-C41206EEB3E2}"/>
              </a:ext>
            </a:extLst>
          </p:cNvPr>
          <p:cNvSpPr>
            <a:spLocks noGrp="1"/>
          </p:cNvSpPr>
          <p:nvPr>
            <p:ph type="title"/>
          </p:nvPr>
        </p:nvSpPr>
        <p:spPr/>
        <p:txBody>
          <a:bodyPr>
            <a:normAutofit/>
          </a:bodyPr>
          <a:lstStyle/>
          <a:p>
            <a:r>
              <a:rPr lang="en-US" dirty="0" err="1"/>
              <a:t>layout_gravity</a:t>
            </a:r>
            <a:r>
              <a:rPr lang="en-US" dirty="0"/>
              <a:t>: Vertical</a:t>
            </a:r>
          </a:p>
        </p:txBody>
      </p:sp>
      <p:sp>
        <p:nvSpPr>
          <p:cNvPr id="3" name="Segnaposto contenuto 2">
            <a:extLst>
              <a:ext uri="{FF2B5EF4-FFF2-40B4-BE49-F238E27FC236}">
                <a16:creationId xmlns:a16="http://schemas.microsoft.com/office/drawing/2014/main" id="{8C92D54D-182E-E7F3-EF9C-3E9130B21C1C}"/>
              </a:ext>
            </a:extLst>
          </p:cNvPr>
          <p:cNvSpPr>
            <a:spLocks noGrp="1"/>
          </p:cNvSpPr>
          <p:nvPr>
            <p:ph idx="1"/>
          </p:nvPr>
        </p:nvSpPr>
        <p:spPr>
          <a:xfrm>
            <a:off x="609600" y="1600201"/>
            <a:ext cx="10972800" cy="868679"/>
          </a:xfrm>
        </p:spPr>
        <p:txBody>
          <a:bodyPr>
            <a:normAutofit fontScale="77500" lnSpcReduction="20000"/>
          </a:bodyPr>
          <a:lstStyle/>
          <a:p>
            <a:pPr marL="0" indent="0">
              <a:buNone/>
            </a:pPr>
            <a:r>
              <a:rPr lang="en-US" sz="4000" dirty="0">
                <a:solidFill>
                  <a:srgbClr val="000000"/>
                </a:solidFill>
                <a:latin typeface="Calibri" panose="020F0502020204030204" pitchFamily="34" charset="0"/>
              </a:rPr>
              <a:t>O</a:t>
            </a:r>
            <a:r>
              <a:rPr lang="en-US" sz="4000" b="0" i="0" u="none" strike="noStrike" dirty="0">
                <a:solidFill>
                  <a:srgbClr val="000000"/>
                </a:solidFill>
                <a:effectLst/>
                <a:latin typeface="Calibri" panose="020F0502020204030204" pitchFamily="34" charset="0"/>
              </a:rPr>
              <a:t>bject are allowed to move in the same row, but not change column.</a:t>
            </a:r>
          </a:p>
          <a:p>
            <a:pPr marL="0" indent="0">
              <a:buNone/>
            </a:pPr>
            <a:endParaRPr lang="en-US" sz="4000" dirty="0">
              <a:latin typeface="+mj-lt"/>
              <a:cs typeface="Arial" panose="020B0604020202020204" pitchFamily="34" charset="0"/>
            </a:endParaRPr>
          </a:p>
        </p:txBody>
      </p:sp>
      <p:graphicFrame>
        <p:nvGraphicFramePr>
          <p:cNvPr id="4" name="Tabella 4">
            <a:extLst>
              <a:ext uri="{FF2B5EF4-FFF2-40B4-BE49-F238E27FC236}">
                <a16:creationId xmlns:a16="http://schemas.microsoft.com/office/drawing/2014/main" id="{3E6D1655-64C6-E8C0-58CC-1E2C2A50497A}"/>
              </a:ext>
            </a:extLst>
          </p:cNvPr>
          <p:cNvGraphicFramePr>
            <a:graphicFrameLocks noGrp="1"/>
          </p:cNvGraphicFramePr>
          <p:nvPr>
            <p:extLst>
              <p:ext uri="{D42A27DB-BD31-4B8C-83A1-F6EECF244321}">
                <p14:modId xmlns:p14="http://schemas.microsoft.com/office/powerpoint/2010/main" val="2520326001"/>
              </p:ext>
            </p:extLst>
          </p:nvPr>
        </p:nvGraphicFramePr>
        <p:xfrm>
          <a:off x="1017270" y="2529523"/>
          <a:ext cx="10157460" cy="3261213"/>
        </p:xfrm>
        <a:graphic>
          <a:graphicData uri="http://schemas.openxmlformats.org/drawingml/2006/table">
            <a:tbl>
              <a:tblPr firstRow="1" bandRow="1">
                <a:tableStyleId>{93296810-A885-4BE3-A3E7-6D5BEEA58F35}</a:tableStyleId>
              </a:tblPr>
              <a:tblGrid>
                <a:gridCol w="5078730">
                  <a:extLst>
                    <a:ext uri="{9D8B030D-6E8A-4147-A177-3AD203B41FA5}">
                      <a16:colId xmlns:a16="http://schemas.microsoft.com/office/drawing/2014/main" val="1640109204"/>
                    </a:ext>
                  </a:extLst>
                </a:gridCol>
                <a:gridCol w="5078730">
                  <a:extLst>
                    <a:ext uri="{9D8B030D-6E8A-4147-A177-3AD203B41FA5}">
                      <a16:colId xmlns:a16="http://schemas.microsoft.com/office/drawing/2014/main" val="4102758557"/>
                    </a:ext>
                  </a:extLst>
                </a:gridCol>
              </a:tblGrid>
              <a:tr h="544920">
                <a:tc>
                  <a:txBody>
                    <a:bodyPr/>
                    <a:lstStyle/>
                    <a:p>
                      <a:pPr algn="ctr"/>
                      <a:r>
                        <a:rPr lang="en-US" sz="2400" dirty="0"/>
                        <a:t>Values</a:t>
                      </a:r>
                    </a:p>
                  </a:txBody>
                  <a:tcPr/>
                </a:tc>
                <a:tc>
                  <a:txBody>
                    <a:bodyPr/>
                    <a:lstStyle/>
                    <a:p>
                      <a:pPr algn="ctr"/>
                      <a:r>
                        <a:rPr lang="en-US" sz="2400" dirty="0"/>
                        <a:t>Applicable?</a:t>
                      </a:r>
                    </a:p>
                  </a:txBody>
                  <a:tcPr/>
                </a:tc>
                <a:extLst>
                  <a:ext uri="{0D108BD9-81ED-4DB2-BD59-A6C34878D82A}">
                    <a16:rowId xmlns:a16="http://schemas.microsoft.com/office/drawing/2014/main" val="4151395655"/>
                  </a:ext>
                </a:extLst>
              </a:tr>
              <a:tr h="472264">
                <a:tc>
                  <a:txBody>
                    <a:bodyPr/>
                    <a:lstStyle/>
                    <a:p>
                      <a:pPr algn="ctr"/>
                      <a:r>
                        <a:rPr lang="en-US" sz="2000" b="1" u="none" strike="noStrike" kern="1200" dirty="0">
                          <a:solidFill>
                            <a:schemeClr val="dk1"/>
                          </a:solidFill>
                          <a:effectLst/>
                        </a:rPr>
                        <a:t>layout_gravity=”bottom” </a:t>
                      </a:r>
                      <a:endParaRPr lang="en-US" sz="20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dirty="0">
                          <a:solidFill>
                            <a:srgbClr val="FF0000"/>
                          </a:solidFill>
                          <a:effectLst/>
                          <a:latin typeface="arial" panose="020B0604020202020204" pitchFamily="34" charset="0"/>
                        </a:rPr>
                        <a:t>✘</a:t>
                      </a:r>
                      <a:endParaRPr lang="en-US" sz="1800" dirty="0">
                        <a:solidFill>
                          <a:srgbClr val="FF0000"/>
                        </a:solidFill>
                      </a:endParaRPr>
                    </a:p>
                  </a:txBody>
                  <a:tcPr/>
                </a:tc>
                <a:extLst>
                  <a:ext uri="{0D108BD9-81ED-4DB2-BD59-A6C34878D82A}">
                    <a16:rowId xmlns:a16="http://schemas.microsoft.com/office/drawing/2014/main" val="2869532427"/>
                  </a:ext>
                </a:extLst>
              </a:tr>
              <a:tr h="472264">
                <a:tc>
                  <a:txBody>
                    <a:bodyPr/>
                    <a:lstStyle/>
                    <a:p>
                      <a:pPr algn="ctr"/>
                      <a:r>
                        <a:rPr lang="en-US" sz="2000" b="1" u="none" strike="noStrike" kern="1200" dirty="0">
                          <a:solidFill>
                            <a:schemeClr val="dk1"/>
                          </a:solidFill>
                          <a:effectLst/>
                        </a:rPr>
                        <a:t>layout_gravity=”top”</a:t>
                      </a:r>
                      <a:endParaRPr lang="en-US" sz="20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i="0" dirty="0">
                          <a:solidFill>
                            <a:srgbClr val="FF0000"/>
                          </a:solidFill>
                          <a:effectLst/>
                          <a:latin typeface="arial" panose="020B0604020202020204" pitchFamily="34" charset="0"/>
                        </a:rPr>
                        <a:t>✘</a:t>
                      </a:r>
                    </a:p>
                  </a:txBody>
                  <a:tcPr/>
                </a:tc>
                <a:extLst>
                  <a:ext uri="{0D108BD9-81ED-4DB2-BD59-A6C34878D82A}">
                    <a16:rowId xmlns:a16="http://schemas.microsoft.com/office/drawing/2014/main" val="2359298540"/>
                  </a:ext>
                </a:extLst>
              </a:tr>
              <a:tr h="472264">
                <a:tc>
                  <a:txBody>
                    <a:bodyPr/>
                    <a:lstStyle/>
                    <a:p>
                      <a:pPr algn="ctr"/>
                      <a:r>
                        <a:rPr lang="en-US" sz="2000" b="1" u="none" strike="noStrike" kern="1200" dirty="0">
                          <a:solidFill>
                            <a:schemeClr val="dk1"/>
                          </a:solidFill>
                          <a:effectLst/>
                        </a:rPr>
                        <a:t>layout_gravity=”center”</a:t>
                      </a:r>
                      <a:endParaRPr lang="en-US" sz="20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i="0" dirty="0">
                          <a:solidFill>
                            <a:srgbClr val="FF0000"/>
                          </a:solidFill>
                          <a:effectLst/>
                          <a:latin typeface="arial" panose="020B0604020202020204" pitchFamily="34" charset="0"/>
                        </a:rPr>
                        <a:t>✘</a:t>
                      </a:r>
                      <a:endParaRPr lang="en-US" sz="2000" dirty="0">
                        <a:solidFill>
                          <a:srgbClr val="FF0000"/>
                        </a:solidFill>
                      </a:endParaRPr>
                    </a:p>
                  </a:txBody>
                  <a:tcPr/>
                </a:tc>
                <a:extLst>
                  <a:ext uri="{0D108BD9-81ED-4DB2-BD59-A6C34878D82A}">
                    <a16:rowId xmlns:a16="http://schemas.microsoft.com/office/drawing/2014/main" val="393851481"/>
                  </a:ext>
                </a:extLst>
              </a:tr>
              <a:tr h="472264">
                <a:tc>
                  <a:txBody>
                    <a:bodyPr/>
                    <a:lstStyle/>
                    <a:p>
                      <a:pPr algn="ctr"/>
                      <a:r>
                        <a:rPr lang="en-US" sz="2000" b="1" u="none" strike="noStrike" kern="1200" dirty="0">
                          <a:solidFill>
                            <a:schemeClr val="dk1"/>
                          </a:solidFill>
                          <a:effectLst/>
                        </a:rPr>
                        <a:t>layout_gravity=”</a:t>
                      </a:r>
                      <a:r>
                        <a:rPr lang="en-US" sz="2000" b="1" u="none" strike="noStrike" kern="1200" dirty="0" err="1">
                          <a:solidFill>
                            <a:schemeClr val="dk1"/>
                          </a:solidFill>
                          <a:effectLst/>
                        </a:rPr>
                        <a:t>center_vertical</a:t>
                      </a:r>
                      <a:r>
                        <a:rPr lang="en-US" sz="2000" b="1" u="none" strike="noStrike" kern="1200" dirty="0">
                          <a:solidFill>
                            <a:schemeClr val="dk1"/>
                          </a:solidFill>
                          <a:effectLst/>
                        </a:rPr>
                        <a:t>” </a:t>
                      </a:r>
                      <a:endParaRPr lang="en-US" sz="2000" b="1" i="0" u="none" strike="noStrike" kern="1200" dirty="0">
                        <a:solidFill>
                          <a:schemeClr val="dk1"/>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dirty="0">
                          <a:solidFill>
                            <a:srgbClr val="FF0000"/>
                          </a:solidFill>
                          <a:effectLst/>
                          <a:latin typeface="arial" panose="020B0604020202020204" pitchFamily="34" charset="0"/>
                        </a:rPr>
                        <a:t>✘</a:t>
                      </a:r>
                      <a:endParaRPr lang="en-US" dirty="0">
                        <a:solidFill>
                          <a:schemeClr val="tx1"/>
                        </a:solidFill>
                      </a:endParaRPr>
                    </a:p>
                  </a:txBody>
                  <a:tcPr/>
                </a:tc>
                <a:extLst>
                  <a:ext uri="{0D108BD9-81ED-4DB2-BD59-A6C34878D82A}">
                    <a16:rowId xmlns:a16="http://schemas.microsoft.com/office/drawing/2014/main" val="3536089387"/>
                  </a:ext>
                </a:extLst>
              </a:tr>
              <a:tr h="827237">
                <a:tc>
                  <a:txBody>
                    <a:bodyPr/>
                    <a:lstStyle/>
                    <a:p>
                      <a:pPr algn="ctr"/>
                      <a:r>
                        <a:rPr lang="en-US" sz="2000" b="1" u="none" strike="noStrike" kern="1200" dirty="0">
                          <a:solidFill>
                            <a:schemeClr val="dk1"/>
                          </a:solidFill>
                          <a:effectLst/>
                        </a:rPr>
                        <a:t>layout_gravity=”</a:t>
                      </a:r>
                      <a:r>
                        <a:rPr lang="en-US" sz="2000" b="1" u="none" strike="noStrike" kern="1200" dirty="0" err="1">
                          <a:solidFill>
                            <a:schemeClr val="dk1"/>
                          </a:solidFill>
                          <a:effectLst/>
                        </a:rPr>
                        <a:t>center_horizontal</a:t>
                      </a:r>
                      <a:r>
                        <a:rPr lang="en-US" sz="2000" b="1" u="none" strike="noStrike" kern="1200" dirty="0">
                          <a:solidFill>
                            <a:schemeClr val="dk1"/>
                          </a:solidFill>
                          <a:effectLst/>
                        </a:rPr>
                        <a:t>” </a:t>
                      </a:r>
                      <a:endParaRPr lang="en-US" sz="2000" b="1" i="0" u="none" strike="noStrike" kern="1200" dirty="0">
                        <a:solidFill>
                          <a:schemeClr val="dk1"/>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dirty="0">
                          <a:solidFill>
                            <a:srgbClr val="00B050"/>
                          </a:solidFill>
                          <a:effectLst/>
                        </a:rPr>
                        <a:t>✓</a:t>
                      </a:r>
                      <a:endParaRPr lang="en-US" sz="2000" dirty="0">
                        <a:solidFill>
                          <a:srgbClr val="FF0000"/>
                        </a:solidFill>
                      </a:endParaRPr>
                    </a:p>
                  </a:txBody>
                  <a:tcPr/>
                </a:tc>
                <a:extLst>
                  <a:ext uri="{0D108BD9-81ED-4DB2-BD59-A6C34878D82A}">
                    <a16:rowId xmlns:a16="http://schemas.microsoft.com/office/drawing/2014/main" val="1450559309"/>
                  </a:ext>
                </a:extLst>
              </a:tr>
            </a:tbl>
          </a:graphicData>
        </a:graphic>
      </p:graphicFrame>
    </p:spTree>
    <p:extLst>
      <p:ext uri="{BB962C8B-B14F-4D97-AF65-F5344CB8AC3E}">
        <p14:creationId xmlns:p14="http://schemas.microsoft.com/office/powerpoint/2010/main" val="20071152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75EFA5-0912-2B5D-BA34-924EA6FE5C4B}"/>
              </a:ext>
            </a:extLst>
          </p:cNvPr>
          <p:cNvSpPr>
            <a:spLocks noGrp="1"/>
          </p:cNvSpPr>
          <p:nvPr>
            <p:ph type="title"/>
          </p:nvPr>
        </p:nvSpPr>
        <p:spPr/>
        <p:txBody>
          <a:bodyPr/>
          <a:lstStyle/>
          <a:p>
            <a:r>
              <a:rPr lang="en-US" dirty="0"/>
              <a:t>gravity</a:t>
            </a:r>
          </a:p>
        </p:txBody>
      </p:sp>
      <p:sp>
        <p:nvSpPr>
          <p:cNvPr id="3" name="Segnaposto contenuto 2">
            <a:extLst>
              <a:ext uri="{FF2B5EF4-FFF2-40B4-BE49-F238E27FC236}">
                <a16:creationId xmlns:a16="http://schemas.microsoft.com/office/drawing/2014/main" id="{AB197853-6E43-6B9A-A84A-8660C0CD4AA8}"/>
              </a:ext>
            </a:extLst>
          </p:cNvPr>
          <p:cNvSpPr>
            <a:spLocks noGrp="1"/>
          </p:cNvSpPr>
          <p:nvPr>
            <p:ph idx="1"/>
          </p:nvPr>
        </p:nvSpPr>
        <p:spPr>
          <a:xfrm>
            <a:off x="609600" y="1600201"/>
            <a:ext cx="10972800" cy="4442380"/>
          </a:xfrm>
        </p:spPr>
        <p:txBody>
          <a:bodyPr>
            <a:normAutofit/>
          </a:bodyPr>
          <a:lstStyle/>
          <a:p>
            <a:pPr marL="0" indent="0" rtl="0">
              <a:spcBef>
                <a:spcPts val="0"/>
              </a:spcBef>
              <a:spcAft>
                <a:spcPts val="0"/>
              </a:spcAft>
              <a:buNone/>
            </a:pPr>
            <a:r>
              <a:rPr lang="en-US" sz="2400" b="0" i="0" u="none" strike="noStrike" dirty="0">
                <a:solidFill>
                  <a:srgbClr val="000000"/>
                </a:solidFill>
                <a:effectLst/>
              </a:rPr>
              <a:t>Control where the contents of the View should appear inside the View ex: the text of </a:t>
            </a:r>
            <a:r>
              <a:rPr lang="en-US" sz="2400" b="0" i="0" u="none" strike="noStrike" dirty="0" err="1">
                <a:solidFill>
                  <a:srgbClr val="000000"/>
                </a:solidFill>
                <a:effectLst/>
              </a:rPr>
              <a:t>textView</a:t>
            </a:r>
            <a:r>
              <a:rPr lang="en-US" sz="2400" b="0" i="0" u="none" strike="noStrike" dirty="0">
                <a:solidFill>
                  <a:srgbClr val="000000"/>
                </a:solidFill>
                <a:effectLst/>
              </a:rPr>
              <a:t>. The view must be bigger than the content inside to see the effect of it, if the View is </a:t>
            </a:r>
            <a:r>
              <a:rPr lang="en-US" sz="2400" b="0" i="0" u="none" strike="noStrike" dirty="0" err="1">
                <a:solidFill>
                  <a:srgbClr val="000000"/>
                </a:solidFill>
                <a:effectLst/>
              </a:rPr>
              <a:t>wrap_content</a:t>
            </a:r>
            <a:r>
              <a:rPr lang="en-US" sz="2400" b="0" i="0" u="none" strike="noStrike" dirty="0">
                <a:solidFill>
                  <a:srgbClr val="000000"/>
                </a:solidFill>
                <a:effectLst/>
              </a:rPr>
              <a:t> is height and width we never will see any effect. </a:t>
            </a:r>
          </a:p>
          <a:p>
            <a:pPr marL="0" indent="0" rtl="0">
              <a:spcBef>
                <a:spcPts val="0"/>
              </a:spcBef>
              <a:spcAft>
                <a:spcPts val="0"/>
              </a:spcAft>
              <a:buNone/>
            </a:pPr>
            <a:r>
              <a:rPr lang="en-US" sz="2400" dirty="0">
                <a:solidFill>
                  <a:srgbClr val="000000"/>
                </a:solidFill>
              </a:rPr>
              <a:t>Values are:</a:t>
            </a:r>
          </a:p>
          <a:p>
            <a:pPr marL="0" indent="0" rtl="0">
              <a:spcBef>
                <a:spcPts val="0"/>
              </a:spcBef>
              <a:spcAft>
                <a:spcPts val="0"/>
              </a:spcAft>
              <a:buNone/>
            </a:pPr>
            <a:endParaRPr lang="en-US" sz="2400" dirty="0">
              <a:solidFill>
                <a:srgbClr val="000000"/>
              </a:solidFill>
            </a:endParaRPr>
          </a:p>
          <a:p>
            <a:pPr rtl="0">
              <a:spcBef>
                <a:spcPts val="0"/>
              </a:spcBef>
              <a:spcAft>
                <a:spcPts val="0"/>
              </a:spcAft>
              <a:buFont typeface="Wingdings" panose="05000000000000000000" pitchFamily="2" charset="2"/>
              <a:buChar char="Ø"/>
            </a:pPr>
            <a:r>
              <a:rPr lang="en-US" sz="2400" i="0" u="none" strike="noStrike" dirty="0" err="1">
                <a:effectLst/>
              </a:rPr>
              <a:t>android:gravity</a:t>
            </a:r>
            <a:r>
              <a:rPr lang="en-US" sz="2400" i="0" u="none" strike="noStrike" dirty="0">
                <a:solidFill>
                  <a:schemeClr val="accent6">
                    <a:lumMod val="75000"/>
                  </a:schemeClr>
                </a:solidFill>
                <a:effectLst/>
              </a:rPr>
              <a:t>=”</a:t>
            </a:r>
            <a:r>
              <a:rPr lang="en-US" sz="2400" i="1" u="none" strike="noStrike" dirty="0">
                <a:solidFill>
                  <a:schemeClr val="accent6">
                    <a:lumMod val="75000"/>
                  </a:schemeClr>
                </a:solidFill>
                <a:effectLst/>
              </a:rPr>
              <a:t>right</a:t>
            </a:r>
            <a:r>
              <a:rPr lang="en-US" sz="2400" i="0" u="none" strike="noStrike" dirty="0">
                <a:solidFill>
                  <a:schemeClr val="accent6">
                    <a:lumMod val="75000"/>
                  </a:schemeClr>
                </a:solidFill>
                <a:effectLst/>
              </a:rPr>
              <a:t>”</a:t>
            </a:r>
            <a:endParaRPr lang="en-US" sz="1800" dirty="0">
              <a:solidFill>
                <a:schemeClr val="accent6">
                  <a:lumMod val="75000"/>
                </a:schemeClr>
              </a:solidFill>
              <a:effectLst/>
            </a:endParaRPr>
          </a:p>
          <a:p>
            <a:pPr rtl="0">
              <a:spcBef>
                <a:spcPts val="0"/>
              </a:spcBef>
              <a:spcAft>
                <a:spcPts val="0"/>
              </a:spcAft>
              <a:buFont typeface="Wingdings" panose="05000000000000000000" pitchFamily="2" charset="2"/>
              <a:buChar char="Ø"/>
            </a:pPr>
            <a:r>
              <a:rPr lang="en-US" sz="2400" i="0" u="none" strike="noStrike" dirty="0" err="1">
                <a:effectLst/>
              </a:rPr>
              <a:t>android:gravity</a:t>
            </a:r>
            <a:r>
              <a:rPr lang="en-US" sz="2400" i="0" u="none" strike="noStrike" dirty="0">
                <a:solidFill>
                  <a:schemeClr val="accent6">
                    <a:lumMod val="75000"/>
                  </a:schemeClr>
                </a:solidFill>
                <a:effectLst/>
              </a:rPr>
              <a:t>=”</a:t>
            </a:r>
            <a:r>
              <a:rPr lang="en-US" sz="2400" i="1" u="none" strike="noStrike" dirty="0">
                <a:solidFill>
                  <a:schemeClr val="accent6">
                    <a:lumMod val="75000"/>
                  </a:schemeClr>
                </a:solidFill>
                <a:effectLst/>
              </a:rPr>
              <a:t>left</a:t>
            </a:r>
            <a:r>
              <a:rPr lang="en-US" sz="2400" i="0" u="none" strike="noStrike" dirty="0">
                <a:solidFill>
                  <a:schemeClr val="accent6">
                    <a:lumMod val="75000"/>
                  </a:schemeClr>
                </a:solidFill>
                <a:effectLst/>
              </a:rPr>
              <a:t>”</a:t>
            </a:r>
            <a:endParaRPr lang="en-US" sz="1800" dirty="0">
              <a:solidFill>
                <a:schemeClr val="accent6">
                  <a:lumMod val="75000"/>
                </a:schemeClr>
              </a:solidFill>
              <a:effectLst/>
            </a:endParaRPr>
          </a:p>
          <a:p>
            <a:pPr rtl="0">
              <a:spcBef>
                <a:spcPts val="0"/>
              </a:spcBef>
              <a:spcAft>
                <a:spcPts val="0"/>
              </a:spcAft>
              <a:buFont typeface="Wingdings" panose="05000000000000000000" pitchFamily="2" charset="2"/>
              <a:buChar char="Ø"/>
            </a:pPr>
            <a:r>
              <a:rPr lang="en-US" sz="2400" i="0" u="none" strike="noStrike" dirty="0" err="1">
                <a:effectLst/>
              </a:rPr>
              <a:t>android:gravity</a:t>
            </a:r>
            <a:r>
              <a:rPr lang="en-US" sz="2400" i="0" u="none" strike="noStrike" dirty="0">
                <a:solidFill>
                  <a:schemeClr val="accent6">
                    <a:lumMod val="75000"/>
                  </a:schemeClr>
                </a:solidFill>
                <a:effectLst/>
              </a:rPr>
              <a:t>=”</a:t>
            </a:r>
            <a:r>
              <a:rPr lang="en-US" sz="2400" i="1" u="none" strike="noStrike" dirty="0" err="1">
                <a:solidFill>
                  <a:schemeClr val="accent6">
                    <a:lumMod val="75000"/>
                  </a:schemeClr>
                </a:solidFill>
                <a:effectLst/>
              </a:rPr>
              <a:t>center_vertical</a:t>
            </a:r>
            <a:r>
              <a:rPr lang="en-US" sz="2400" i="0" u="none" strike="noStrike" dirty="0">
                <a:solidFill>
                  <a:schemeClr val="accent6">
                    <a:lumMod val="75000"/>
                  </a:schemeClr>
                </a:solidFill>
                <a:effectLst/>
              </a:rPr>
              <a:t>”</a:t>
            </a:r>
            <a:endParaRPr lang="en-US" sz="1800" dirty="0">
              <a:solidFill>
                <a:schemeClr val="accent6">
                  <a:lumMod val="75000"/>
                </a:schemeClr>
              </a:solidFill>
              <a:effectLst/>
            </a:endParaRPr>
          </a:p>
          <a:p>
            <a:pPr rtl="0">
              <a:spcBef>
                <a:spcPts val="0"/>
              </a:spcBef>
              <a:spcAft>
                <a:spcPts val="0"/>
              </a:spcAft>
              <a:buFont typeface="Wingdings" panose="05000000000000000000" pitchFamily="2" charset="2"/>
              <a:buChar char="Ø"/>
            </a:pPr>
            <a:r>
              <a:rPr lang="en-US" sz="2400" i="0" u="none" strike="noStrike" dirty="0" err="1">
                <a:effectLst/>
              </a:rPr>
              <a:t>android:gravity</a:t>
            </a:r>
            <a:r>
              <a:rPr lang="en-US" sz="2400" i="0" u="none" strike="noStrike" dirty="0">
                <a:solidFill>
                  <a:schemeClr val="accent6">
                    <a:lumMod val="75000"/>
                  </a:schemeClr>
                </a:solidFill>
                <a:effectLst/>
              </a:rPr>
              <a:t>=”</a:t>
            </a:r>
            <a:r>
              <a:rPr lang="en-US" sz="2400" i="1" u="none" strike="noStrike" dirty="0">
                <a:solidFill>
                  <a:schemeClr val="accent6">
                    <a:lumMod val="75000"/>
                  </a:schemeClr>
                </a:solidFill>
                <a:effectLst/>
              </a:rPr>
              <a:t>center</a:t>
            </a:r>
            <a:r>
              <a:rPr lang="en-US" sz="2400" i="0" u="none" strike="noStrike" dirty="0">
                <a:solidFill>
                  <a:schemeClr val="accent6">
                    <a:lumMod val="75000"/>
                  </a:schemeClr>
                </a:solidFill>
                <a:effectLst/>
              </a:rPr>
              <a:t>”</a:t>
            </a:r>
            <a:endParaRPr lang="en-US" sz="1800" dirty="0">
              <a:solidFill>
                <a:schemeClr val="accent6">
                  <a:lumMod val="75000"/>
                </a:schemeClr>
              </a:solidFill>
              <a:effectLst/>
            </a:endParaRPr>
          </a:p>
          <a:p>
            <a:pPr rtl="0">
              <a:spcBef>
                <a:spcPts val="0"/>
              </a:spcBef>
              <a:spcAft>
                <a:spcPts val="0"/>
              </a:spcAft>
              <a:buFont typeface="Wingdings" panose="05000000000000000000" pitchFamily="2" charset="2"/>
              <a:buChar char="Ø"/>
            </a:pPr>
            <a:r>
              <a:rPr lang="en-US" sz="2400" i="0" u="none" strike="noStrike" dirty="0" err="1">
                <a:effectLst/>
              </a:rPr>
              <a:t>android:gravity</a:t>
            </a:r>
            <a:r>
              <a:rPr lang="en-US" sz="2400" i="0" u="none" strike="noStrike" dirty="0">
                <a:solidFill>
                  <a:schemeClr val="accent6">
                    <a:lumMod val="75000"/>
                  </a:schemeClr>
                </a:solidFill>
                <a:effectLst/>
              </a:rPr>
              <a:t>=”</a:t>
            </a:r>
            <a:r>
              <a:rPr lang="en-US" sz="2400" i="1" u="none" strike="noStrike" dirty="0" err="1">
                <a:solidFill>
                  <a:schemeClr val="accent6">
                    <a:lumMod val="75000"/>
                  </a:schemeClr>
                </a:solidFill>
                <a:effectLst/>
              </a:rPr>
              <a:t>bottom|right</a:t>
            </a:r>
            <a:r>
              <a:rPr lang="en-US" sz="2400" i="0" u="none" strike="noStrike" dirty="0">
                <a:solidFill>
                  <a:schemeClr val="accent6">
                    <a:lumMod val="75000"/>
                  </a:schemeClr>
                </a:solidFill>
                <a:effectLst/>
              </a:rPr>
              <a:t>”</a:t>
            </a:r>
            <a:endParaRPr lang="en-US" sz="1800" dirty="0">
              <a:solidFill>
                <a:schemeClr val="accent6">
                  <a:lumMod val="75000"/>
                </a:schemeClr>
              </a:solidFill>
              <a:effectLst/>
            </a:endParaRPr>
          </a:p>
          <a:p>
            <a:pPr marL="0" indent="0">
              <a:buNone/>
            </a:pPr>
            <a:endParaRPr lang="en-US" sz="2400" b="0" i="0" u="none" strike="noStrike" dirty="0">
              <a:solidFill>
                <a:srgbClr val="000000"/>
              </a:solidFill>
              <a:effectLst/>
            </a:endParaRPr>
          </a:p>
        </p:txBody>
      </p:sp>
      <p:sp>
        <p:nvSpPr>
          <p:cNvPr id="4" name="Rettangolo 3">
            <a:extLst>
              <a:ext uri="{FF2B5EF4-FFF2-40B4-BE49-F238E27FC236}">
                <a16:creationId xmlns:a16="http://schemas.microsoft.com/office/drawing/2014/main" id="{33565525-C35F-9567-E2C5-AF5083B8AD3A}"/>
              </a:ext>
            </a:extLst>
          </p:cNvPr>
          <p:cNvSpPr/>
          <p:nvPr/>
        </p:nvSpPr>
        <p:spPr>
          <a:xfrm>
            <a:off x="6635115" y="3097896"/>
            <a:ext cx="4358640" cy="2815512"/>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b="1" dirty="0">
              <a:solidFill>
                <a:schemeClr val="bg1">
                  <a:lumMod val="50000"/>
                </a:schemeClr>
              </a:solidFill>
            </a:endParaRPr>
          </a:p>
        </p:txBody>
      </p:sp>
      <p:sp>
        <p:nvSpPr>
          <p:cNvPr id="6" name="CasellaDiTesto 5">
            <a:extLst>
              <a:ext uri="{FF2B5EF4-FFF2-40B4-BE49-F238E27FC236}">
                <a16:creationId xmlns:a16="http://schemas.microsoft.com/office/drawing/2014/main" id="{D3649D94-618B-A6F1-5510-7000E8DD4DE0}"/>
              </a:ext>
            </a:extLst>
          </p:cNvPr>
          <p:cNvSpPr txBox="1"/>
          <p:nvPr/>
        </p:nvSpPr>
        <p:spPr>
          <a:xfrm>
            <a:off x="6659880" y="3198167"/>
            <a:ext cx="822960" cy="461665"/>
          </a:xfrm>
          <a:prstGeom prst="rect">
            <a:avLst/>
          </a:prstGeom>
          <a:noFill/>
        </p:spPr>
        <p:txBody>
          <a:bodyPr wrap="square" rtlCol="0">
            <a:spAutoFit/>
          </a:bodyPr>
          <a:lstStyle/>
          <a:p>
            <a:r>
              <a:rPr lang="en-US" sz="2400" b="1" dirty="0">
                <a:solidFill>
                  <a:srgbClr val="002060"/>
                </a:solidFill>
              </a:rPr>
              <a:t>Left</a:t>
            </a:r>
          </a:p>
        </p:txBody>
      </p:sp>
      <p:sp>
        <p:nvSpPr>
          <p:cNvPr id="8" name="CasellaDiTesto 7">
            <a:extLst>
              <a:ext uri="{FF2B5EF4-FFF2-40B4-BE49-F238E27FC236}">
                <a16:creationId xmlns:a16="http://schemas.microsoft.com/office/drawing/2014/main" id="{EDB3F7AB-910A-160B-D34D-4B1ACCF49749}"/>
              </a:ext>
            </a:extLst>
          </p:cNvPr>
          <p:cNvSpPr txBox="1"/>
          <p:nvPr/>
        </p:nvSpPr>
        <p:spPr>
          <a:xfrm>
            <a:off x="10146030" y="3245940"/>
            <a:ext cx="990600" cy="461665"/>
          </a:xfrm>
          <a:prstGeom prst="rect">
            <a:avLst/>
          </a:prstGeom>
          <a:noFill/>
        </p:spPr>
        <p:txBody>
          <a:bodyPr wrap="square">
            <a:spAutoFit/>
          </a:bodyPr>
          <a:lstStyle/>
          <a:p>
            <a:r>
              <a:rPr lang="en-US" sz="2400" b="1" dirty="0">
                <a:solidFill>
                  <a:srgbClr val="FF0000"/>
                </a:solidFill>
              </a:rPr>
              <a:t>Right</a:t>
            </a:r>
          </a:p>
        </p:txBody>
      </p:sp>
      <p:sp>
        <p:nvSpPr>
          <p:cNvPr id="10" name="CasellaDiTesto 9">
            <a:extLst>
              <a:ext uri="{FF2B5EF4-FFF2-40B4-BE49-F238E27FC236}">
                <a16:creationId xmlns:a16="http://schemas.microsoft.com/office/drawing/2014/main" id="{93A6B3BB-0361-46D4-34C0-5E45471D853B}"/>
              </a:ext>
            </a:extLst>
          </p:cNvPr>
          <p:cNvSpPr txBox="1"/>
          <p:nvPr/>
        </p:nvSpPr>
        <p:spPr>
          <a:xfrm>
            <a:off x="7724775" y="4389754"/>
            <a:ext cx="2179320" cy="461665"/>
          </a:xfrm>
          <a:prstGeom prst="rect">
            <a:avLst/>
          </a:prstGeom>
          <a:noFill/>
        </p:spPr>
        <p:txBody>
          <a:bodyPr wrap="square">
            <a:spAutoFit/>
          </a:bodyPr>
          <a:lstStyle/>
          <a:p>
            <a:pPr algn="ctr"/>
            <a:r>
              <a:rPr lang="en-US" sz="2400" b="1" dirty="0">
                <a:solidFill>
                  <a:schemeClr val="bg1">
                    <a:lumMod val="50000"/>
                  </a:schemeClr>
                </a:solidFill>
              </a:rPr>
              <a:t>Center</a:t>
            </a:r>
          </a:p>
        </p:txBody>
      </p:sp>
      <p:sp>
        <p:nvSpPr>
          <p:cNvPr id="12" name="CasellaDiTesto 11">
            <a:extLst>
              <a:ext uri="{FF2B5EF4-FFF2-40B4-BE49-F238E27FC236}">
                <a16:creationId xmlns:a16="http://schemas.microsoft.com/office/drawing/2014/main" id="{8941CC2D-41D4-2967-26FE-BE53E478B927}"/>
              </a:ext>
            </a:extLst>
          </p:cNvPr>
          <p:cNvSpPr txBox="1"/>
          <p:nvPr/>
        </p:nvSpPr>
        <p:spPr>
          <a:xfrm>
            <a:off x="8183880" y="5394303"/>
            <a:ext cx="1310640" cy="461665"/>
          </a:xfrm>
          <a:prstGeom prst="rect">
            <a:avLst/>
          </a:prstGeom>
          <a:noFill/>
        </p:spPr>
        <p:txBody>
          <a:bodyPr wrap="square">
            <a:spAutoFit/>
          </a:bodyPr>
          <a:lstStyle/>
          <a:p>
            <a:r>
              <a:rPr lang="en-US" sz="2400" b="1" dirty="0">
                <a:solidFill>
                  <a:schemeClr val="accent1"/>
                </a:solidFill>
              </a:rPr>
              <a:t>Bottom</a:t>
            </a:r>
          </a:p>
        </p:txBody>
      </p:sp>
      <p:sp>
        <p:nvSpPr>
          <p:cNvPr id="18" name="CasellaDiTesto 17">
            <a:extLst>
              <a:ext uri="{FF2B5EF4-FFF2-40B4-BE49-F238E27FC236}">
                <a16:creationId xmlns:a16="http://schemas.microsoft.com/office/drawing/2014/main" id="{CFB0F466-292C-890A-0EA2-CB0B3AEBD2DC}"/>
              </a:ext>
            </a:extLst>
          </p:cNvPr>
          <p:cNvSpPr txBox="1"/>
          <p:nvPr/>
        </p:nvSpPr>
        <p:spPr>
          <a:xfrm>
            <a:off x="7414260" y="3097896"/>
            <a:ext cx="2849880" cy="830997"/>
          </a:xfrm>
          <a:prstGeom prst="rect">
            <a:avLst/>
          </a:prstGeom>
          <a:noFill/>
        </p:spPr>
        <p:txBody>
          <a:bodyPr wrap="square">
            <a:spAutoFit/>
          </a:bodyPr>
          <a:lstStyle/>
          <a:p>
            <a:pPr algn="ctr"/>
            <a:r>
              <a:rPr lang="en-US" sz="2400" b="1" dirty="0">
                <a:solidFill>
                  <a:srgbClr val="92D050"/>
                </a:solidFill>
              </a:rPr>
              <a:t>Top </a:t>
            </a:r>
          </a:p>
          <a:p>
            <a:pPr algn="ctr"/>
            <a:r>
              <a:rPr lang="en-US" sz="2400" b="1" dirty="0" err="1">
                <a:solidFill>
                  <a:srgbClr val="92D050"/>
                </a:solidFill>
              </a:rPr>
              <a:t>Center_horizontal</a:t>
            </a:r>
            <a:endParaRPr lang="en-US" sz="2400" b="1" dirty="0">
              <a:solidFill>
                <a:srgbClr val="92D050"/>
              </a:solidFill>
            </a:endParaRPr>
          </a:p>
        </p:txBody>
      </p:sp>
      <p:sp>
        <p:nvSpPr>
          <p:cNvPr id="23" name="CasellaDiTesto 22">
            <a:extLst>
              <a:ext uri="{FF2B5EF4-FFF2-40B4-BE49-F238E27FC236}">
                <a16:creationId xmlns:a16="http://schemas.microsoft.com/office/drawing/2014/main" id="{73CF217E-EE4C-2601-68DD-A87E40EF7FB1}"/>
              </a:ext>
            </a:extLst>
          </p:cNvPr>
          <p:cNvSpPr txBox="1"/>
          <p:nvPr/>
        </p:nvSpPr>
        <p:spPr>
          <a:xfrm>
            <a:off x="6112193" y="4400867"/>
            <a:ext cx="2575560" cy="369332"/>
          </a:xfrm>
          <a:prstGeom prst="rect">
            <a:avLst/>
          </a:prstGeom>
          <a:noFill/>
        </p:spPr>
        <p:txBody>
          <a:bodyPr wrap="square">
            <a:spAutoFit/>
          </a:bodyPr>
          <a:lstStyle/>
          <a:p>
            <a:pPr algn="ctr"/>
            <a:r>
              <a:rPr lang="en-US" b="1" dirty="0" err="1">
                <a:solidFill>
                  <a:schemeClr val="bg1">
                    <a:lumMod val="50000"/>
                  </a:schemeClr>
                </a:solidFill>
              </a:rPr>
              <a:t>Center_vertical</a:t>
            </a:r>
            <a:endParaRPr lang="en-US" b="1" dirty="0">
              <a:solidFill>
                <a:schemeClr val="bg1">
                  <a:lumMod val="50000"/>
                </a:schemeClr>
              </a:solidFill>
            </a:endParaRPr>
          </a:p>
        </p:txBody>
      </p:sp>
    </p:spTree>
    <p:extLst>
      <p:ext uri="{BB962C8B-B14F-4D97-AF65-F5344CB8AC3E}">
        <p14:creationId xmlns:p14="http://schemas.microsoft.com/office/powerpoint/2010/main" val="33943166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Immagine 23">
            <a:extLst>
              <a:ext uri="{FF2B5EF4-FFF2-40B4-BE49-F238E27FC236}">
                <a16:creationId xmlns:a16="http://schemas.microsoft.com/office/drawing/2014/main" id="{B8CDAA70-98B1-E561-5A80-A737431EF3EE}"/>
              </a:ext>
            </a:extLst>
          </p:cNvPr>
          <p:cNvPicPr>
            <a:picLocks noChangeAspect="1"/>
          </p:cNvPicPr>
          <p:nvPr/>
        </p:nvPicPr>
        <p:blipFill>
          <a:blip r:embed="rId3"/>
          <a:stretch>
            <a:fillRect/>
          </a:stretch>
        </p:blipFill>
        <p:spPr>
          <a:xfrm>
            <a:off x="6689048" y="2365392"/>
            <a:ext cx="3917994" cy="3271052"/>
          </a:xfrm>
          <a:prstGeom prst="rect">
            <a:avLst/>
          </a:prstGeom>
        </p:spPr>
      </p:pic>
      <p:sp>
        <p:nvSpPr>
          <p:cNvPr id="2" name="Titolo 1">
            <a:extLst>
              <a:ext uri="{FF2B5EF4-FFF2-40B4-BE49-F238E27FC236}">
                <a16:creationId xmlns:a16="http://schemas.microsoft.com/office/drawing/2014/main" id="{F997E187-3046-3A91-B812-A298EC846A96}"/>
              </a:ext>
            </a:extLst>
          </p:cNvPr>
          <p:cNvSpPr>
            <a:spLocks noGrp="1"/>
          </p:cNvSpPr>
          <p:nvPr>
            <p:ph type="title"/>
          </p:nvPr>
        </p:nvSpPr>
        <p:spPr/>
        <p:txBody>
          <a:bodyPr/>
          <a:lstStyle/>
          <a:p>
            <a:r>
              <a:rPr lang="en-US" dirty="0" err="1"/>
              <a:t>layout_margin</a:t>
            </a:r>
            <a:r>
              <a:rPr lang="en-US" dirty="0"/>
              <a:t> &amp; padding</a:t>
            </a:r>
          </a:p>
        </p:txBody>
      </p:sp>
      <p:sp>
        <p:nvSpPr>
          <p:cNvPr id="3" name="Segnaposto contenuto 2">
            <a:extLst>
              <a:ext uri="{FF2B5EF4-FFF2-40B4-BE49-F238E27FC236}">
                <a16:creationId xmlns:a16="http://schemas.microsoft.com/office/drawing/2014/main" id="{AF05E69D-8527-378E-FD65-E9CB2D1D1C47}"/>
              </a:ext>
            </a:extLst>
          </p:cNvPr>
          <p:cNvSpPr>
            <a:spLocks noGrp="1"/>
          </p:cNvSpPr>
          <p:nvPr>
            <p:ph idx="1"/>
          </p:nvPr>
        </p:nvSpPr>
        <p:spPr>
          <a:xfrm>
            <a:off x="609600" y="1600201"/>
            <a:ext cx="5608322" cy="830997"/>
          </a:xfrm>
        </p:spPr>
        <p:txBody>
          <a:bodyPr>
            <a:normAutofit/>
          </a:bodyPr>
          <a:lstStyle/>
          <a:p>
            <a:pPr marL="0" indent="0">
              <a:buNone/>
            </a:pPr>
            <a:r>
              <a:rPr lang="en-US" sz="2400" b="1" dirty="0" err="1"/>
              <a:t>layout_margin</a:t>
            </a:r>
            <a:r>
              <a:rPr lang="en-US" sz="2400" dirty="0"/>
              <a:t>: margin is the space outside the view between itself and its container. </a:t>
            </a:r>
          </a:p>
        </p:txBody>
      </p:sp>
      <p:sp>
        <p:nvSpPr>
          <p:cNvPr id="5" name="CasellaDiTesto 4">
            <a:extLst>
              <a:ext uri="{FF2B5EF4-FFF2-40B4-BE49-F238E27FC236}">
                <a16:creationId xmlns:a16="http://schemas.microsoft.com/office/drawing/2014/main" id="{66879D60-AD10-6708-F4C9-04F493AA3814}"/>
              </a:ext>
            </a:extLst>
          </p:cNvPr>
          <p:cNvSpPr txBox="1"/>
          <p:nvPr/>
        </p:nvSpPr>
        <p:spPr>
          <a:xfrm>
            <a:off x="6217922" y="1600201"/>
            <a:ext cx="6355078" cy="830997"/>
          </a:xfrm>
          <a:prstGeom prst="rect">
            <a:avLst/>
          </a:prstGeom>
          <a:noFill/>
        </p:spPr>
        <p:txBody>
          <a:bodyPr wrap="square">
            <a:spAutoFit/>
          </a:bodyPr>
          <a:lstStyle/>
          <a:p>
            <a:r>
              <a:rPr lang="en-US" sz="2400" b="1" dirty="0"/>
              <a:t>padding</a:t>
            </a:r>
            <a:r>
              <a:rPr lang="en-US" sz="2400" dirty="0"/>
              <a:t>: space inside the view between its boundaries and its content.</a:t>
            </a:r>
          </a:p>
        </p:txBody>
      </p:sp>
      <p:pic>
        <p:nvPicPr>
          <p:cNvPr id="13" name="Immagine 12">
            <a:extLst>
              <a:ext uri="{FF2B5EF4-FFF2-40B4-BE49-F238E27FC236}">
                <a16:creationId xmlns:a16="http://schemas.microsoft.com/office/drawing/2014/main" id="{36A9C4ED-3D64-4613-31D6-9EE6F3BBA3C9}"/>
              </a:ext>
            </a:extLst>
          </p:cNvPr>
          <p:cNvPicPr>
            <a:picLocks noChangeAspect="1"/>
          </p:cNvPicPr>
          <p:nvPr/>
        </p:nvPicPr>
        <p:blipFill rotWithShape="1">
          <a:blip r:embed="rId4"/>
          <a:srcRect t="1812" b="6537"/>
          <a:stretch/>
        </p:blipFill>
        <p:spPr>
          <a:xfrm>
            <a:off x="1309326" y="2365392"/>
            <a:ext cx="3705948" cy="3205246"/>
          </a:xfrm>
          <a:prstGeom prst="rect">
            <a:avLst/>
          </a:prstGeom>
        </p:spPr>
      </p:pic>
      <p:sp>
        <p:nvSpPr>
          <p:cNvPr id="15" name="CasellaDiTesto 14">
            <a:extLst>
              <a:ext uri="{FF2B5EF4-FFF2-40B4-BE49-F238E27FC236}">
                <a16:creationId xmlns:a16="http://schemas.microsoft.com/office/drawing/2014/main" id="{CE053954-2541-F770-4C46-1BFA0557EE33}"/>
              </a:ext>
            </a:extLst>
          </p:cNvPr>
          <p:cNvSpPr txBox="1"/>
          <p:nvPr/>
        </p:nvSpPr>
        <p:spPr>
          <a:xfrm>
            <a:off x="944880" y="5755304"/>
            <a:ext cx="4648200" cy="707886"/>
          </a:xfrm>
          <a:prstGeom prst="rect">
            <a:avLst/>
          </a:prstGeom>
          <a:noFill/>
        </p:spPr>
        <p:txBody>
          <a:bodyPr wrap="square" rtlCol="0">
            <a:spAutoFit/>
          </a:bodyPr>
          <a:lstStyle/>
          <a:p>
            <a:r>
              <a:rPr lang="en-US" sz="2000" dirty="0"/>
              <a:t>The Welcome </a:t>
            </a:r>
            <a:r>
              <a:rPr lang="en-US" sz="2000" dirty="0" err="1"/>
              <a:t>TextView</a:t>
            </a:r>
            <a:r>
              <a:rPr lang="en-US" sz="2000" dirty="0"/>
              <a:t> has a padding of 50dp which correspond to its height.</a:t>
            </a:r>
          </a:p>
        </p:txBody>
      </p:sp>
      <p:sp>
        <p:nvSpPr>
          <p:cNvPr id="21" name="CasellaDiTesto 20">
            <a:extLst>
              <a:ext uri="{FF2B5EF4-FFF2-40B4-BE49-F238E27FC236}">
                <a16:creationId xmlns:a16="http://schemas.microsoft.com/office/drawing/2014/main" id="{8CD3C7B9-2F93-810C-E8F2-3B8E84BBD818}"/>
              </a:ext>
            </a:extLst>
          </p:cNvPr>
          <p:cNvSpPr txBox="1"/>
          <p:nvPr/>
        </p:nvSpPr>
        <p:spPr>
          <a:xfrm>
            <a:off x="6263640" y="5792919"/>
            <a:ext cx="6309360" cy="707886"/>
          </a:xfrm>
          <a:prstGeom prst="rect">
            <a:avLst/>
          </a:prstGeom>
          <a:noFill/>
        </p:spPr>
        <p:txBody>
          <a:bodyPr wrap="square">
            <a:spAutoFit/>
          </a:bodyPr>
          <a:lstStyle/>
          <a:p>
            <a:r>
              <a:rPr lang="en-US" sz="2000" dirty="0"/>
              <a:t>The Welcome </a:t>
            </a:r>
            <a:r>
              <a:rPr lang="en-US" sz="2000" dirty="0" err="1"/>
              <a:t>TextView</a:t>
            </a:r>
            <a:r>
              <a:rPr lang="en-US" sz="2000" dirty="0"/>
              <a:t>  is distant from all other 50dp views always remaining within its linear layout line.</a:t>
            </a:r>
          </a:p>
        </p:txBody>
      </p:sp>
      <p:sp>
        <p:nvSpPr>
          <p:cNvPr id="22" name="Rettangolo 21">
            <a:extLst>
              <a:ext uri="{FF2B5EF4-FFF2-40B4-BE49-F238E27FC236}">
                <a16:creationId xmlns:a16="http://schemas.microsoft.com/office/drawing/2014/main" id="{E32D0915-8DDB-8C6E-1194-9E501B9E7EAE}"/>
              </a:ext>
            </a:extLst>
          </p:cNvPr>
          <p:cNvSpPr/>
          <p:nvPr/>
        </p:nvSpPr>
        <p:spPr>
          <a:xfrm>
            <a:off x="6689048" y="2910839"/>
            <a:ext cx="3917994" cy="15159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680871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CC2F4C-B8C4-72AB-E7E1-3F87043FA8FD}"/>
              </a:ext>
            </a:extLst>
          </p:cNvPr>
          <p:cNvSpPr>
            <a:spLocks noGrp="1"/>
          </p:cNvSpPr>
          <p:nvPr>
            <p:ph type="title"/>
          </p:nvPr>
        </p:nvSpPr>
        <p:spPr/>
        <p:txBody>
          <a:bodyPr/>
          <a:lstStyle/>
          <a:p>
            <a:r>
              <a:rPr lang="en-US" dirty="0"/>
              <a:t>Note</a:t>
            </a:r>
          </a:p>
        </p:txBody>
      </p:sp>
      <p:sp>
        <p:nvSpPr>
          <p:cNvPr id="3" name="Segnaposto contenuto 2">
            <a:extLst>
              <a:ext uri="{FF2B5EF4-FFF2-40B4-BE49-F238E27FC236}">
                <a16:creationId xmlns:a16="http://schemas.microsoft.com/office/drawing/2014/main" id="{058C2C2B-BF14-F2D2-C295-13212414AEAC}"/>
              </a:ext>
            </a:extLst>
          </p:cNvPr>
          <p:cNvSpPr>
            <a:spLocks noGrp="1"/>
          </p:cNvSpPr>
          <p:nvPr>
            <p:ph idx="1"/>
          </p:nvPr>
        </p:nvSpPr>
        <p:spPr>
          <a:xfrm>
            <a:off x="609600" y="1600201"/>
            <a:ext cx="10972800" cy="1223217"/>
          </a:xfrm>
        </p:spPr>
        <p:txBody>
          <a:bodyPr>
            <a:normAutofit/>
          </a:bodyPr>
          <a:lstStyle/>
          <a:p>
            <a:pPr>
              <a:spcBef>
                <a:spcPts val="0"/>
              </a:spcBef>
            </a:pPr>
            <a:r>
              <a:rPr lang="en-US" sz="2400" b="0" i="0" u="none" strike="noStrike" dirty="0">
                <a:solidFill>
                  <a:srgbClr val="000000"/>
                </a:solidFill>
                <a:effectLst/>
              </a:rPr>
              <a:t>If we have a single </a:t>
            </a:r>
            <a:r>
              <a:rPr lang="en-US" sz="2400" dirty="0">
                <a:solidFill>
                  <a:srgbClr val="000000"/>
                </a:solidFill>
              </a:rPr>
              <a:t>View, A</a:t>
            </a:r>
            <a:r>
              <a:rPr lang="en-US" sz="2400" b="0" i="0" u="none" strike="noStrike" dirty="0">
                <a:solidFill>
                  <a:srgbClr val="000000"/>
                </a:solidFill>
                <a:effectLst/>
              </a:rPr>
              <a:t>ndroid padding applied to the parent looks the same as the Android margin applied to the child.</a:t>
            </a:r>
          </a:p>
          <a:p>
            <a:pPr>
              <a:spcBef>
                <a:spcPts val="0"/>
              </a:spcBef>
            </a:pPr>
            <a:r>
              <a:rPr lang="en-US" sz="2400" dirty="0">
                <a:solidFill>
                  <a:srgbClr val="000000"/>
                </a:solidFill>
              </a:rPr>
              <a:t>We can apply both the attributes</a:t>
            </a:r>
            <a:endParaRPr lang="en-US" sz="2400" b="0" i="0" u="none" strike="noStrike" dirty="0">
              <a:solidFill>
                <a:srgbClr val="000000"/>
              </a:solidFill>
              <a:effectLst/>
            </a:endParaRPr>
          </a:p>
          <a:p>
            <a:pPr>
              <a:spcBef>
                <a:spcPts val="0"/>
              </a:spcBef>
            </a:pPr>
            <a:endParaRPr lang="en-US" sz="4000" b="0" dirty="0">
              <a:effectLst/>
            </a:endParaRPr>
          </a:p>
          <a:p>
            <a:pPr marL="0" indent="0">
              <a:buNone/>
            </a:pPr>
            <a:endParaRPr lang="en-US" dirty="0"/>
          </a:p>
        </p:txBody>
      </p:sp>
      <p:pic>
        <p:nvPicPr>
          <p:cNvPr id="11" name="Immagine 10">
            <a:extLst>
              <a:ext uri="{FF2B5EF4-FFF2-40B4-BE49-F238E27FC236}">
                <a16:creationId xmlns:a16="http://schemas.microsoft.com/office/drawing/2014/main" id="{864B7BF9-0AFF-A9CE-B918-1745D5BFC9BB}"/>
              </a:ext>
            </a:extLst>
          </p:cNvPr>
          <p:cNvPicPr>
            <a:picLocks noChangeAspect="1"/>
          </p:cNvPicPr>
          <p:nvPr/>
        </p:nvPicPr>
        <p:blipFill>
          <a:blip r:embed="rId2"/>
          <a:stretch>
            <a:fillRect/>
          </a:stretch>
        </p:blipFill>
        <p:spPr>
          <a:xfrm>
            <a:off x="7652052" y="2211809"/>
            <a:ext cx="2010056" cy="4467849"/>
          </a:xfrm>
          <a:prstGeom prst="rect">
            <a:avLst/>
          </a:prstGeom>
          <a:ln>
            <a:solidFill>
              <a:schemeClr val="tx1"/>
            </a:solidFill>
          </a:ln>
        </p:spPr>
      </p:pic>
      <p:pic>
        <p:nvPicPr>
          <p:cNvPr id="14" name="Immagine 13">
            <a:extLst>
              <a:ext uri="{FF2B5EF4-FFF2-40B4-BE49-F238E27FC236}">
                <a16:creationId xmlns:a16="http://schemas.microsoft.com/office/drawing/2014/main" id="{0BD72A5F-3A51-915B-D997-5C4C670D2499}"/>
              </a:ext>
            </a:extLst>
          </p:cNvPr>
          <p:cNvPicPr>
            <a:picLocks noChangeAspect="1"/>
          </p:cNvPicPr>
          <p:nvPr/>
        </p:nvPicPr>
        <p:blipFill rotWithShape="1">
          <a:blip r:embed="rId3"/>
          <a:srcRect t="737" r="2315"/>
          <a:stretch/>
        </p:blipFill>
        <p:spPr>
          <a:xfrm>
            <a:off x="3080915" y="3005981"/>
            <a:ext cx="2010057" cy="2817930"/>
          </a:xfrm>
          <a:prstGeom prst="rect">
            <a:avLst/>
          </a:prstGeom>
          <a:ln>
            <a:solidFill>
              <a:schemeClr val="tx1"/>
            </a:solidFill>
          </a:ln>
        </p:spPr>
      </p:pic>
      <p:cxnSp>
        <p:nvCxnSpPr>
          <p:cNvPr id="23" name="Connettore a gomito 22">
            <a:extLst>
              <a:ext uri="{FF2B5EF4-FFF2-40B4-BE49-F238E27FC236}">
                <a16:creationId xmlns:a16="http://schemas.microsoft.com/office/drawing/2014/main" id="{24DF726F-D714-DB43-4230-4919928156C9}"/>
              </a:ext>
            </a:extLst>
          </p:cNvPr>
          <p:cNvCxnSpPr>
            <a:cxnSpLocks/>
            <a:stCxn id="4" idx="2"/>
            <a:endCxn id="14" idx="2"/>
          </p:cNvCxnSpPr>
          <p:nvPr/>
        </p:nvCxnSpPr>
        <p:spPr>
          <a:xfrm rot="16200000" flipH="1">
            <a:off x="2709305" y="4447271"/>
            <a:ext cx="516559" cy="2236719"/>
          </a:xfrm>
          <a:prstGeom prst="bentConnector3">
            <a:avLst>
              <a:gd name="adj1" fmla="val 144254"/>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6" name="Connettore a gomito 25">
            <a:extLst>
              <a:ext uri="{FF2B5EF4-FFF2-40B4-BE49-F238E27FC236}">
                <a16:creationId xmlns:a16="http://schemas.microsoft.com/office/drawing/2014/main" id="{BAFA1C4F-DD07-E120-8F24-A0FFA7E54C5B}"/>
              </a:ext>
            </a:extLst>
          </p:cNvPr>
          <p:cNvCxnSpPr>
            <a:cxnSpLocks/>
          </p:cNvCxnSpPr>
          <p:nvPr/>
        </p:nvCxnSpPr>
        <p:spPr>
          <a:xfrm rot="10800000" flipV="1">
            <a:off x="4249002" y="5755789"/>
            <a:ext cx="2398022" cy="68121"/>
          </a:xfrm>
          <a:prstGeom prst="bentConnector4">
            <a:avLst>
              <a:gd name="adj1" fmla="val -45"/>
              <a:gd name="adj2" fmla="val 435579"/>
            </a:avLst>
          </a:prstGeom>
          <a:ln>
            <a:tailEnd type="triangle"/>
          </a:ln>
        </p:spPr>
        <p:style>
          <a:lnRef idx="2">
            <a:schemeClr val="accent6"/>
          </a:lnRef>
          <a:fillRef idx="0">
            <a:schemeClr val="accent6"/>
          </a:fillRef>
          <a:effectRef idx="1">
            <a:schemeClr val="accent6"/>
          </a:effectRef>
          <a:fontRef idx="minor">
            <a:schemeClr val="tx1"/>
          </a:fontRef>
        </p:style>
      </p:cxnSp>
      <p:sp>
        <p:nvSpPr>
          <p:cNvPr id="4" name="Rectangle 1">
            <a:extLst>
              <a:ext uri="{FF2B5EF4-FFF2-40B4-BE49-F238E27FC236}">
                <a16:creationId xmlns:a16="http://schemas.microsoft.com/office/drawing/2014/main" id="{DFB30613-31D6-22E3-5593-3E57316F8D01}"/>
              </a:ext>
            </a:extLst>
          </p:cNvPr>
          <p:cNvSpPr>
            <a:spLocks noChangeArrowheads="1"/>
          </p:cNvSpPr>
          <p:nvPr/>
        </p:nvSpPr>
        <p:spPr bwMode="auto">
          <a:xfrm>
            <a:off x="609600" y="2906695"/>
            <a:ext cx="2479249" cy="240065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E8BF6A"/>
                </a:solidFill>
                <a:effectLst/>
                <a:latin typeface="JetBrains Mono"/>
              </a:rPr>
              <a:t>&lt;</a:t>
            </a:r>
            <a:r>
              <a:rPr kumimoji="0" lang="en-US" altLang="en-US" sz="1000" b="1" i="0" u="none" strike="noStrike" cap="none" normalizeH="0" baseline="0" dirty="0" err="1">
                <a:ln>
                  <a:noFill/>
                </a:ln>
                <a:solidFill>
                  <a:srgbClr val="E8BF6A"/>
                </a:solidFill>
                <a:effectLst/>
                <a:latin typeface="JetBrains Mono"/>
              </a:rPr>
              <a:t>RelativeLayout</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:layout_width</a:t>
            </a:r>
            <a:r>
              <a:rPr kumimoji="0" lang="en-US" altLang="en-US" sz="1000" b="1" i="0" u="none" strike="noStrike" cap="none" normalizeH="0" baseline="0" dirty="0">
                <a:ln>
                  <a:noFill/>
                </a:ln>
                <a:solidFill>
                  <a:srgbClr val="6A8759"/>
                </a:solidFill>
                <a:effectLst/>
                <a:latin typeface="JetBrains Mono"/>
              </a:rPr>
              <a:t>="</a:t>
            </a:r>
            <a:r>
              <a:rPr kumimoji="0" lang="en-US" altLang="en-US" sz="1000" b="1" i="0" u="none" strike="noStrike" cap="none" normalizeH="0" baseline="0" dirty="0" err="1">
                <a:ln>
                  <a:noFill/>
                </a:ln>
                <a:solidFill>
                  <a:srgbClr val="6A8759"/>
                </a:solidFill>
                <a:effectLst/>
                <a:latin typeface="JetBrains Mono"/>
              </a:rPr>
              <a:t>match_parent</a:t>
            </a:r>
            <a:r>
              <a:rPr kumimoji="0" lang="en-US" altLang="en-US" sz="1000" b="1" i="0" u="none" strike="noStrike" cap="none" normalizeH="0" baseline="0" dirty="0">
                <a:ln>
                  <a:noFill/>
                </a:ln>
                <a:solidFill>
                  <a:srgbClr val="6A8759"/>
                </a:solidFill>
                <a:effectLst/>
                <a:latin typeface="JetBrains Mono"/>
              </a:rPr>
              <a:t>"</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:layout_height</a:t>
            </a:r>
            <a:r>
              <a:rPr kumimoji="0" lang="en-US" altLang="en-US" sz="1000" b="1" i="0" u="none" strike="noStrike" cap="none" normalizeH="0" baseline="0" dirty="0">
                <a:ln>
                  <a:noFill/>
                </a:ln>
                <a:solidFill>
                  <a:srgbClr val="6A8759"/>
                </a:solidFill>
                <a:effectLst/>
                <a:latin typeface="JetBrains Mono"/>
              </a:rPr>
              <a:t>="</a:t>
            </a:r>
            <a:r>
              <a:rPr kumimoji="0" lang="en-US" altLang="en-US" sz="1000" b="1" i="0" u="none" strike="noStrike" cap="none" normalizeH="0" baseline="0" dirty="0" err="1">
                <a:ln>
                  <a:noFill/>
                </a:ln>
                <a:solidFill>
                  <a:srgbClr val="6A8759"/>
                </a:solidFill>
                <a:effectLst/>
                <a:latin typeface="JetBrains Mono"/>
              </a:rPr>
              <a:t>match_parent</a:t>
            </a:r>
            <a:r>
              <a:rPr kumimoji="0" lang="en-US" altLang="en-US" sz="1000" b="1" i="0" u="none" strike="noStrike" cap="none" normalizeH="0" baseline="0" dirty="0">
                <a:ln>
                  <a:noFill/>
                </a:ln>
                <a:solidFill>
                  <a:srgbClr val="6A8759"/>
                </a:solidFill>
                <a:effectLst/>
                <a:latin typeface="JetBrains Mono"/>
              </a:rPr>
              <a:t>"</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:orientation</a:t>
            </a:r>
            <a:r>
              <a:rPr kumimoji="0" lang="en-US" altLang="en-US" sz="1000" b="1" i="0" u="none" strike="noStrike" cap="none" normalizeH="0" baseline="0" dirty="0">
                <a:ln>
                  <a:noFill/>
                </a:ln>
                <a:solidFill>
                  <a:srgbClr val="6A8759"/>
                </a:solidFill>
                <a:effectLst/>
                <a:latin typeface="JetBrains Mono"/>
              </a:rPr>
              <a:t>="vertical" </a:t>
            </a:r>
            <a:r>
              <a:rPr kumimoji="0" lang="en-US" altLang="en-US" sz="1000" b="1" i="0" u="none" strike="noStrike" cap="none" normalizeH="0" baseline="0" dirty="0">
                <a:ln>
                  <a:noFill/>
                </a:ln>
                <a:solidFill>
                  <a:srgbClr val="E8BF6A"/>
                </a:solidFill>
                <a:effectLst/>
                <a:latin typeface="JetBrains Mono"/>
              </a:rPr>
              <a:t>&gt;</a:t>
            </a:r>
            <a:br>
              <a:rPr kumimoji="0" lang="en-US" altLang="en-US" sz="1000" b="1" i="0" u="none" strike="noStrike" cap="none" normalizeH="0" baseline="0" dirty="0">
                <a:ln>
                  <a:noFill/>
                </a:ln>
                <a:solidFill>
                  <a:srgbClr val="E8BF6A"/>
                </a:solidFill>
                <a:effectLst/>
                <a:latin typeface="JetBrains Mono"/>
              </a:rPr>
            </a:br>
            <a:br>
              <a:rPr kumimoji="0" lang="en-US" altLang="en-US" sz="1000" b="1" i="0" u="none" strike="noStrike" cap="none" normalizeH="0" baseline="0" dirty="0">
                <a:ln>
                  <a:noFill/>
                </a:ln>
                <a:solidFill>
                  <a:srgbClr val="E8BF6A"/>
                </a:solidFill>
                <a:effectLst/>
                <a:latin typeface="JetBrains Mono"/>
              </a:rPr>
            </a:br>
            <a:r>
              <a:rPr kumimoji="0" lang="en-US" altLang="en-US" sz="1000" b="1" i="0" u="none" strike="noStrike" cap="none" normalizeH="0" baseline="0" dirty="0">
                <a:ln>
                  <a:noFill/>
                </a:ln>
                <a:solidFill>
                  <a:srgbClr val="E8BF6A"/>
                </a:solidFill>
                <a:effectLst/>
                <a:latin typeface="JetBrains Mono"/>
              </a:rPr>
              <a:t>    &lt;Button</a:t>
            </a:r>
            <a:br>
              <a:rPr kumimoji="0" lang="en-US" altLang="en-US" sz="1000" b="1" i="0" u="none" strike="noStrike" cap="none" normalizeH="0" baseline="0" dirty="0">
                <a:ln>
                  <a:noFill/>
                </a:ln>
                <a:solidFill>
                  <a:srgbClr val="E8BF6A"/>
                </a:solidFill>
                <a:effectLst/>
                <a:latin typeface="JetBrains Mono"/>
              </a:rPr>
            </a:br>
            <a:r>
              <a:rPr kumimoji="0" lang="en-US" altLang="en-US" sz="1000" b="1" i="0" u="none" strike="noStrike" cap="none" normalizeH="0" baseline="0" dirty="0">
                <a:ln>
                  <a:noFill/>
                </a:ln>
                <a:solidFill>
                  <a:srgbClr val="E8BF6A"/>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:id</a:t>
            </a:r>
            <a:r>
              <a:rPr kumimoji="0" lang="en-US" altLang="en-US" sz="1000" b="1" i="0" u="none" strike="noStrike" cap="none" normalizeH="0" baseline="0" dirty="0">
                <a:ln>
                  <a:noFill/>
                </a:ln>
                <a:solidFill>
                  <a:srgbClr val="6A8759"/>
                </a:solidFill>
                <a:effectLst/>
                <a:latin typeface="JetBrains Mono"/>
              </a:rPr>
              <a:t>="@+id/Button1"</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:layout_width</a:t>
            </a:r>
            <a:r>
              <a:rPr kumimoji="0" lang="en-US" altLang="en-US" sz="1000" b="1" i="0" u="none" strike="noStrike" cap="none" normalizeH="0" baseline="0" dirty="0">
                <a:ln>
                  <a:noFill/>
                </a:ln>
                <a:solidFill>
                  <a:srgbClr val="6A8759"/>
                </a:solidFill>
                <a:effectLst/>
                <a:latin typeface="JetBrains Mono"/>
              </a:rPr>
              <a:t>="117dp"</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:layout_height</a:t>
            </a:r>
            <a:r>
              <a:rPr kumimoji="0" lang="en-US" altLang="en-US" sz="1000" b="1" i="0" u="none" strike="noStrike" cap="none" normalizeH="0" baseline="0" dirty="0">
                <a:ln>
                  <a:noFill/>
                </a:ln>
                <a:solidFill>
                  <a:srgbClr val="6A8759"/>
                </a:solidFill>
                <a:effectLst/>
                <a:latin typeface="JetBrains Mono"/>
              </a:rPr>
              <a:t>="96dp"</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:backgroundTint</a:t>
            </a:r>
            <a:r>
              <a:rPr kumimoji="0" lang="en-US" altLang="en-US" sz="1000" b="1" i="0" u="none" strike="noStrike" cap="none" normalizeH="0" baseline="0" dirty="0">
                <a:ln>
                  <a:noFill/>
                </a:ln>
                <a:solidFill>
                  <a:srgbClr val="6A8759"/>
                </a:solidFill>
                <a:effectLst/>
                <a:latin typeface="JetBrains Mono"/>
              </a:rPr>
              <a:t>="#F44336"</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:layout_margin</a:t>
            </a:r>
            <a:r>
              <a:rPr kumimoji="0" lang="en-US" altLang="en-US" sz="1000" b="1" i="0" u="none" strike="noStrike" cap="none" normalizeH="0" baseline="0" dirty="0">
                <a:ln>
                  <a:noFill/>
                </a:ln>
                <a:solidFill>
                  <a:srgbClr val="6A8759"/>
                </a:solidFill>
                <a:effectLst/>
                <a:latin typeface="JetBrains Mono"/>
              </a:rPr>
              <a:t>="20dp"</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:text</a:t>
            </a:r>
            <a:r>
              <a:rPr kumimoji="0" lang="en-US" altLang="en-US" sz="1000" b="1" i="0" u="none" strike="noStrike" cap="none" normalizeH="0" baseline="0" dirty="0">
                <a:ln>
                  <a:noFill/>
                </a:ln>
                <a:solidFill>
                  <a:srgbClr val="6A8759"/>
                </a:solidFill>
                <a:effectLst/>
                <a:latin typeface="JetBrains Mono"/>
              </a:rPr>
              <a:t>="Button 1"</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:textSize</a:t>
            </a:r>
            <a:r>
              <a:rPr kumimoji="0" lang="en-US" altLang="en-US" sz="1000" b="1" i="0" u="none" strike="noStrike" cap="none" normalizeH="0" baseline="0" dirty="0">
                <a:ln>
                  <a:noFill/>
                </a:ln>
                <a:solidFill>
                  <a:srgbClr val="6A8759"/>
                </a:solidFill>
                <a:effectLst/>
                <a:latin typeface="JetBrains Mono"/>
              </a:rPr>
              <a:t>="15sp" </a:t>
            </a:r>
            <a:r>
              <a:rPr kumimoji="0" lang="en-US" altLang="en-US" sz="1000" b="1" i="0" u="none" strike="noStrike" cap="none" normalizeH="0" baseline="0" dirty="0">
                <a:ln>
                  <a:noFill/>
                </a:ln>
                <a:solidFill>
                  <a:srgbClr val="E8BF6A"/>
                </a:solidFill>
                <a:effectLst/>
                <a:latin typeface="JetBrains Mono"/>
              </a:rPr>
              <a:t>/&gt;</a:t>
            </a:r>
            <a:br>
              <a:rPr kumimoji="0" lang="en-US" altLang="en-US" sz="1000" b="1" i="0" u="none" strike="noStrike" cap="none" normalizeH="0" baseline="0" dirty="0">
                <a:ln>
                  <a:noFill/>
                </a:ln>
                <a:solidFill>
                  <a:srgbClr val="E8BF6A"/>
                </a:solidFill>
                <a:effectLst/>
                <a:latin typeface="JetBrains Mono"/>
              </a:rPr>
            </a:br>
            <a:br>
              <a:rPr kumimoji="0" lang="en-US" altLang="en-US" sz="1000" b="1" i="0" u="none" strike="noStrike" cap="none" normalizeH="0" baseline="0" dirty="0">
                <a:ln>
                  <a:noFill/>
                </a:ln>
                <a:solidFill>
                  <a:srgbClr val="E8BF6A"/>
                </a:solidFill>
                <a:effectLst/>
                <a:latin typeface="JetBrains Mono"/>
              </a:rPr>
            </a:br>
            <a:r>
              <a:rPr kumimoji="0" lang="en-US" altLang="en-US" sz="1000" b="1" i="0" u="none" strike="noStrike" cap="none" normalizeH="0" baseline="0" dirty="0">
                <a:ln>
                  <a:noFill/>
                </a:ln>
                <a:solidFill>
                  <a:srgbClr val="E8BF6A"/>
                </a:solidFill>
                <a:effectLst/>
                <a:latin typeface="JetBrains Mono"/>
              </a:rPr>
              <a:t>&lt;/</a:t>
            </a:r>
            <a:r>
              <a:rPr kumimoji="0" lang="en-US" altLang="en-US" sz="1000" b="1" i="0" u="none" strike="noStrike" cap="none" normalizeH="0" baseline="0" dirty="0" err="1">
                <a:ln>
                  <a:noFill/>
                </a:ln>
                <a:solidFill>
                  <a:srgbClr val="E8BF6A"/>
                </a:solidFill>
                <a:effectLst/>
                <a:latin typeface="JetBrains Mono"/>
              </a:rPr>
              <a:t>RelativeLayout</a:t>
            </a:r>
            <a:r>
              <a:rPr kumimoji="0" lang="en-US" altLang="en-US" sz="1000" b="1" i="0" u="none" strike="noStrike" cap="none" normalizeH="0" baseline="0" dirty="0">
                <a:ln>
                  <a:noFill/>
                </a:ln>
                <a:solidFill>
                  <a:srgbClr val="E8BF6A"/>
                </a:solidFill>
                <a:effectLst/>
                <a:latin typeface="JetBrains Mono"/>
              </a:rPr>
              <a:t>&gt;</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8F3A9D2E-C95B-595A-FE14-5BC34B62701E}"/>
              </a:ext>
            </a:extLst>
          </p:cNvPr>
          <p:cNvSpPr>
            <a:spLocks noChangeArrowheads="1"/>
          </p:cNvSpPr>
          <p:nvPr/>
        </p:nvSpPr>
        <p:spPr bwMode="auto">
          <a:xfrm>
            <a:off x="5383622" y="3429000"/>
            <a:ext cx="2347274" cy="240065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E8BF6A"/>
                </a:solidFill>
                <a:effectLst/>
                <a:latin typeface="JetBrains Mono"/>
              </a:rPr>
              <a:t>&lt;</a:t>
            </a:r>
            <a:r>
              <a:rPr kumimoji="0" lang="en-US" altLang="en-US" sz="1000" b="1" i="0" u="none" strike="noStrike" cap="none" normalizeH="0" baseline="0" dirty="0" err="1">
                <a:ln>
                  <a:noFill/>
                </a:ln>
                <a:solidFill>
                  <a:srgbClr val="E8BF6A"/>
                </a:solidFill>
                <a:effectLst/>
                <a:latin typeface="JetBrains Mono"/>
              </a:rPr>
              <a:t>RelativeLayout</a:t>
            </a:r>
            <a:br>
              <a:rPr kumimoji="0" lang="en-US" altLang="en-US" sz="1000" b="1" i="0" u="none" strike="noStrike" cap="none" normalizeH="0" baseline="0" dirty="0">
                <a:ln>
                  <a:noFill/>
                </a:ln>
                <a:solidFill>
                  <a:srgbClr val="E8BF6A"/>
                </a:solidFill>
                <a:effectLst/>
                <a:latin typeface="JetBrains Mono"/>
              </a:rPr>
            </a:b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:layout_width</a:t>
            </a:r>
            <a:r>
              <a:rPr kumimoji="0" lang="en-US" altLang="en-US" sz="1000" b="1" i="0" u="none" strike="noStrike" cap="none" normalizeH="0" baseline="0" dirty="0">
                <a:ln>
                  <a:noFill/>
                </a:ln>
                <a:solidFill>
                  <a:srgbClr val="6A8759"/>
                </a:solidFill>
                <a:effectLst/>
                <a:latin typeface="JetBrains Mono"/>
              </a:rPr>
              <a:t>="</a:t>
            </a:r>
            <a:r>
              <a:rPr kumimoji="0" lang="en-US" altLang="en-US" sz="1000" b="1" i="0" u="none" strike="noStrike" cap="none" normalizeH="0" baseline="0" dirty="0" err="1">
                <a:ln>
                  <a:noFill/>
                </a:ln>
                <a:solidFill>
                  <a:srgbClr val="6A8759"/>
                </a:solidFill>
                <a:effectLst/>
                <a:latin typeface="JetBrains Mono"/>
              </a:rPr>
              <a:t>match_parent</a:t>
            </a:r>
            <a:r>
              <a:rPr kumimoji="0" lang="en-US" altLang="en-US" sz="1000" b="1" i="0" u="none" strike="noStrike" cap="none" normalizeH="0" baseline="0" dirty="0">
                <a:ln>
                  <a:noFill/>
                </a:ln>
                <a:solidFill>
                  <a:srgbClr val="6A8759"/>
                </a:solidFill>
                <a:effectLst/>
                <a:latin typeface="JetBrains Mono"/>
              </a:rPr>
              <a:t>"</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:layout_height</a:t>
            </a:r>
            <a:r>
              <a:rPr kumimoji="0" lang="en-US" altLang="en-US" sz="1000" b="1" i="0" u="none" strike="noStrike" cap="none" normalizeH="0" baseline="0" dirty="0">
                <a:ln>
                  <a:noFill/>
                </a:ln>
                <a:solidFill>
                  <a:srgbClr val="6A8759"/>
                </a:solidFill>
                <a:effectLst/>
                <a:latin typeface="JetBrains Mono"/>
              </a:rPr>
              <a:t>="</a:t>
            </a:r>
            <a:r>
              <a:rPr kumimoji="0" lang="en-US" altLang="en-US" sz="1000" b="1" i="0" u="none" strike="noStrike" cap="none" normalizeH="0" baseline="0" dirty="0" err="1">
                <a:ln>
                  <a:noFill/>
                </a:ln>
                <a:solidFill>
                  <a:srgbClr val="6A8759"/>
                </a:solidFill>
                <a:effectLst/>
                <a:latin typeface="JetBrains Mono"/>
              </a:rPr>
              <a:t>match_parent</a:t>
            </a:r>
            <a:r>
              <a:rPr kumimoji="0" lang="en-US" altLang="en-US" sz="1000" b="1" i="0" u="none" strike="noStrike" cap="none" normalizeH="0" baseline="0" dirty="0">
                <a:ln>
                  <a:noFill/>
                </a:ln>
                <a:solidFill>
                  <a:srgbClr val="6A8759"/>
                </a:solidFill>
                <a:effectLst/>
                <a:latin typeface="JetBrains Mono"/>
              </a:rPr>
              <a:t>"</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:orientation</a:t>
            </a:r>
            <a:r>
              <a:rPr kumimoji="0" lang="en-US" altLang="en-US" sz="1000" b="1" i="0" u="none" strike="noStrike" cap="none" normalizeH="0" baseline="0" dirty="0">
                <a:ln>
                  <a:noFill/>
                </a:ln>
                <a:solidFill>
                  <a:srgbClr val="6A8759"/>
                </a:solidFill>
                <a:effectLst/>
                <a:latin typeface="JetBrains Mono"/>
              </a:rPr>
              <a:t>="vertical"</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:padding</a:t>
            </a:r>
            <a:r>
              <a:rPr kumimoji="0" lang="en-US" altLang="en-US" sz="1000" b="1" i="0" u="none" strike="noStrike" cap="none" normalizeH="0" baseline="0" dirty="0">
                <a:ln>
                  <a:noFill/>
                </a:ln>
                <a:solidFill>
                  <a:srgbClr val="6A8759"/>
                </a:solidFill>
                <a:effectLst/>
                <a:latin typeface="JetBrains Mono"/>
              </a:rPr>
              <a:t>="20dp"</a:t>
            </a:r>
            <a:r>
              <a:rPr kumimoji="0" lang="en-US" altLang="en-US" sz="1000" b="1" i="0" u="none" strike="noStrike" cap="none" normalizeH="0" baseline="0" dirty="0">
                <a:ln>
                  <a:noFill/>
                </a:ln>
                <a:solidFill>
                  <a:srgbClr val="E8BF6A"/>
                </a:solidFill>
                <a:effectLst/>
                <a:latin typeface="JetBrains Mono"/>
              </a:rPr>
              <a:t>&gt;</a:t>
            </a:r>
            <a:br>
              <a:rPr kumimoji="0" lang="en-US" altLang="en-US" sz="1000" b="1" i="0" u="none" strike="noStrike" cap="none" normalizeH="0" baseline="0" dirty="0">
                <a:ln>
                  <a:noFill/>
                </a:ln>
                <a:solidFill>
                  <a:srgbClr val="E8BF6A"/>
                </a:solidFill>
                <a:effectLst/>
                <a:latin typeface="JetBrains Mono"/>
              </a:rPr>
            </a:br>
            <a:br>
              <a:rPr kumimoji="0" lang="en-US" altLang="en-US" sz="1000" b="1" i="0" u="none" strike="noStrike" cap="none" normalizeH="0" baseline="0" dirty="0">
                <a:ln>
                  <a:noFill/>
                </a:ln>
                <a:solidFill>
                  <a:srgbClr val="E8BF6A"/>
                </a:solidFill>
                <a:effectLst/>
                <a:latin typeface="JetBrains Mono"/>
              </a:rPr>
            </a:br>
            <a:r>
              <a:rPr kumimoji="0" lang="en-US" altLang="en-US" sz="1000" b="1" i="0" u="none" strike="noStrike" cap="none" normalizeH="0" baseline="0" dirty="0">
                <a:ln>
                  <a:noFill/>
                </a:ln>
                <a:solidFill>
                  <a:srgbClr val="E8BF6A"/>
                </a:solidFill>
                <a:effectLst/>
                <a:latin typeface="JetBrains Mono"/>
              </a:rPr>
              <a:t>    &lt;Button</a:t>
            </a:r>
            <a:br>
              <a:rPr kumimoji="0" lang="en-US" altLang="en-US" sz="1000" b="1" i="0" u="none" strike="noStrike" cap="none" normalizeH="0" baseline="0" dirty="0">
                <a:ln>
                  <a:noFill/>
                </a:ln>
                <a:solidFill>
                  <a:srgbClr val="E8BF6A"/>
                </a:solidFill>
                <a:effectLst/>
                <a:latin typeface="JetBrains Mono"/>
              </a:rPr>
            </a:br>
            <a:r>
              <a:rPr kumimoji="0" lang="en-US" altLang="en-US" sz="1000" b="1" i="0" u="none" strike="noStrike" cap="none" normalizeH="0" baseline="0" dirty="0">
                <a:ln>
                  <a:noFill/>
                </a:ln>
                <a:solidFill>
                  <a:srgbClr val="E8BF6A"/>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:id</a:t>
            </a:r>
            <a:r>
              <a:rPr kumimoji="0" lang="en-US" altLang="en-US" sz="1000" b="1" i="0" u="none" strike="noStrike" cap="none" normalizeH="0" baseline="0" dirty="0">
                <a:ln>
                  <a:noFill/>
                </a:ln>
                <a:solidFill>
                  <a:srgbClr val="6A8759"/>
                </a:solidFill>
                <a:effectLst/>
                <a:latin typeface="JetBrains Mono"/>
              </a:rPr>
              <a:t>="@+id/Button1"</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:layout_width</a:t>
            </a:r>
            <a:r>
              <a:rPr kumimoji="0" lang="en-US" altLang="en-US" sz="1000" b="1" i="0" u="none" strike="noStrike" cap="none" normalizeH="0" baseline="0" dirty="0">
                <a:ln>
                  <a:noFill/>
                </a:ln>
                <a:solidFill>
                  <a:srgbClr val="6A8759"/>
                </a:solidFill>
                <a:effectLst/>
                <a:latin typeface="JetBrains Mono"/>
              </a:rPr>
              <a:t>="117dp"</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:layout_height</a:t>
            </a:r>
            <a:r>
              <a:rPr kumimoji="0" lang="en-US" altLang="en-US" sz="1000" b="1" i="0" u="none" strike="noStrike" cap="none" normalizeH="0" baseline="0" dirty="0">
                <a:ln>
                  <a:noFill/>
                </a:ln>
                <a:solidFill>
                  <a:srgbClr val="6A8759"/>
                </a:solidFill>
                <a:effectLst/>
                <a:latin typeface="JetBrains Mono"/>
              </a:rPr>
              <a:t>="96dp"</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:backgroundTint</a:t>
            </a:r>
            <a:r>
              <a:rPr kumimoji="0" lang="en-US" altLang="en-US" sz="1000" b="1" i="0" u="none" strike="noStrike" cap="none" normalizeH="0" baseline="0" dirty="0">
                <a:ln>
                  <a:noFill/>
                </a:ln>
                <a:solidFill>
                  <a:srgbClr val="6A8759"/>
                </a:solidFill>
                <a:effectLst/>
                <a:latin typeface="JetBrains Mono"/>
              </a:rPr>
              <a:t>="#F44336"</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:text</a:t>
            </a:r>
            <a:r>
              <a:rPr kumimoji="0" lang="en-US" altLang="en-US" sz="1000" b="1" i="0" u="none" strike="noStrike" cap="none" normalizeH="0" baseline="0" dirty="0">
                <a:ln>
                  <a:noFill/>
                </a:ln>
                <a:solidFill>
                  <a:srgbClr val="6A8759"/>
                </a:solidFill>
                <a:effectLst/>
                <a:latin typeface="JetBrains Mono"/>
              </a:rPr>
              <a:t>="Button 1"</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:textSize</a:t>
            </a:r>
            <a:r>
              <a:rPr kumimoji="0" lang="en-US" altLang="en-US" sz="1000" b="1" i="0" u="none" strike="noStrike" cap="none" normalizeH="0" baseline="0" dirty="0">
                <a:ln>
                  <a:noFill/>
                </a:ln>
                <a:solidFill>
                  <a:srgbClr val="6A8759"/>
                </a:solidFill>
                <a:effectLst/>
                <a:latin typeface="JetBrains Mono"/>
              </a:rPr>
              <a:t>="15sp" </a:t>
            </a:r>
            <a:r>
              <a:rPr kumimoji="0" lang="en-US" altLang="en-US" sz="1000" b="1" i="0" u="none" strike="noStrike" cap="none" normalizeH="0" baseline="0" dirty="0">
                <a:ln>
                  <a:noFill/>
                </a:ln>
                <a:solidFill>
                  <a:srgbClr val="E8BF6A"/>
                </a:solidFill>
                <a:effectLst/>
                <a:latin typeface="JetBrains Mono"/>
              </a:rPr>
              <a:t>/&gt;</a:t>
            </a:r>
            <a:br>
              <a:rPr kumimoji="0" lang="en-US" altLang="en-US" sz="1000" b="1" i="0" u="none" strike="noStrike" cap="none" normalizeH="0" baseline="0" dirty="0">
                <a:ln>
                  <a:noFill/>
                </a:ln>
                <a:solidFill>
                  <a:srgbClr val="E8BF6A"/>
                </a:solidFill>
                <a:effectLst/>
                <a:latin typeface="JetBrains Mono"/>
              </a:rPr>
            </a:br>
            <a:br>
              <a:rPr kumimoji="0" lang="en-US" altLang="en-US" sz="1000" b="1" i="0" u="none" strike="noStrike" cap="none" normalizeH="0" baseline="0" dirty="0">
                <a:ln>
                  <a:noFill/>
                </a:ln>
                <a:solidFill>
                  <a:srgbClr val="E8BF6A"/>
                </a:solidFill>
                <a:effectLst/>
                <a:latin typeface="JetBrains Mono"/>
              </a:rPr>
            </a:br>
            <a:r>
              <a:rPr kumimoji="0" lang="en-US" altLang="en-US" sz="1000" b="1" i="0" u="none" strike="noStrike" cap="none" normalizeH="0" baseline="0" dirty="0">
                <a:ln>
                  <a:noFill/>
                </a:ln>
                <a:solidFill>
                  <a:srgbClr val="E8BF6A"/>
                </a:solidFill>
                <a:effectLst/>
                <a:latin typeface="JetBrains Mono"/>
              </a:rPr>
              <a:t>&lt;/</a:t>
            </a:r>
            <a:r>
              <a:rPr kumimoji="0" lang="en-US" altLang="en-US" sz="1000" b="1" i="0" u="none" strike="noStrike" cap="none" normalizeH="0" baseline="0" dirty="0" err="1">
                <a:ln>
                  <a:noFill/>
                </a:ln>
                <a:solidFill>
                  <a:srgbClr val="E8BF6A"/>
                </a:solidFill>
                <a:effectLst/>
                <a:latin typeface="JetBrains Mono"/>
              </a:rPr>
              <a:t>RelativeLayout</a:t>
            </a:r>
            <a:r>
              <a:rPr kumimoji="0" lang="en-US" altLang="en-US" sz="1000" b="1" i="0" u="none" strike="noStrike" cap="none" normalizeH="0" baseline="0" dirty="0">
                <a:ln>
                  <a:noFill/>
                </a:ln>
                <a:solidFill>
                  <a:srgbClr val="E8BF6A"/>
                </a:solidFill>
                <a:effectLst/>
                <a:latin typeface="JetBrains Mono"/>
              </a:rPr>
              <a:t>&gt;</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26100494-9EC4-0F58-E03C-B3D236484CFC}"/>
              </a:ext>
            </a:extLst>
          </p:cNvPr>
          <p:cNvSpPr>
            <a:spLocks noChangeArrowheads="1"/>
          </p:cNvSpPr>
          <p:nvPr/>
        </p:nvSpPr>
        <p:spPr bwMode="auto">
          <a:xfrm>
            <a:off x="9657547" y="2612259"/>
            <a:ext cx="2458589" cy="255454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E8BF6A"/>
                </a:solidFill>
                <a:effectLst/>
                <a:latin typeface="JetBrains Mono"/>
              </a:rPr>
              <a:t>&lt;</a:t>
            </a:r>
            <a:r>
              <a:rPr kumimoji="0" lang="en-US" altLang="en-US" sz="1000" b="1" i="0" u="none" strike="noStrike" cap="none" normalizeH="0" baseline="0" dirty="0" err="1">
                <a:ln>
                  <a:noFill/>
                </a:ln>
                <a:solidFill>
                  <a:srgbClr val="E8BF6A"/>
                </a:solidFill>
                <a:effectLst/>
                <a:latin typeface="JetBrains Mono"/>
              </a:rPr>
              <a:t>RelativeLayout</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:layout_width</a:t>
            </a:r>
            <a:r>
              <a:rPr kumimoji="0" lang="en-US" altLang="en-US" sz="1000" b="1" i="0" u="none" strike="noStrike" cap="none" normalizeH="0" baseline="0" dirty="0">
                <a:ln>
                  <a:noFill/>
                </a:ln>
                <a:solidFill>
                  <a:srgbClr val="6A8759"/>
                </a:solidFill>
                <a:effectLst/>
                <a:latin typeface="JetBrains Mono"/>
              </a:rPr>
              <a:t>="</a:t>
            </a:r>
            <a:r>
              <a:rPr kumimoji="0" lang="en-US" altLang="en-US" sz="1000" b="1" i="0" u="none" strike="noStrike" cap="none" normalizeH="0" baseline="0" dirty="0" err="1">
                <a:ln>
                  <a:noFill/>
                </a:ln>
                <a:solidFill>
                  <a:srgbClr val="6A8759"/>
                </a:solidFill>
                <a:effectLst/>
                <a:latin typeface="JetBrains Mono"/>
              </a:rPr>
              <a:t>match_parent</a:t>
            </a:r>
            <a:r>
              <a:rPr kumimoji="0" lang="en-US" altLang="en-US" sz="1000" b="1" i="0" u="none" strike="noStrike" cap="none" normalizeH="0" baseline="0" dirty="0">
                <a:ln>
                  <a:noFill/>
                </a:ln>
                <a:solidFill>
                  <a:srgbClr val="6A8759"/>
                </a:solidFill>
                <a:effectLst/>
                <a:latin typeface="JetBrains Mono"/>
              </a:rPr>
              <a:t>"</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:layout_height</a:t>
            </a:r>
            <a:r>
              <a:rPr kumimoji="0" lang="en-US" altLang="en-US" sz="1000" b="1" i="0" u="none" strike="noStrike" cap="none" normalizeH="0" baseline="0" dirty="0">
                <a:ln>
                  <a:noFill/>
                </a:ln>
                <a:solidFill>
                  <a:srgbClr val="6A8759"/>
                </a:solidFill>
                <a:effectLst/>
                <a:latin typeface="JetBrains Mono"/>
              </a:rPr>
              <a:t>="</a:t>
            </a:r>
            <a:r>
              <a:rPr kumimoji="0" lang="en-US" altLang="en-US" sz="1000" b="1" i="0" u="none" strike="noStrike" cap="none" normalizeH="0" baseline="0" dirty="0" err="1">
                <a:ln>
                  <a:noFill/>
                </a:ln>
                <a:solidFill>
                  <a:srgbClr val="6A8759"/>
                </a:solidFill>
                <a:effectLst/>
                <a:latin typeface="JetBrains Mono"/>
              </a:rPr>
              <a:t>match_parent</a:t>
            </a:r>
            <a:r>
              <a:rPr kumimoji="0" lang="en-US" altLang="en-US" sz="1000" b="1" i="0" u="none" strike="noStrike" cap="none" normalizeH="0" baseline="0" dirty="0">
                <a:ln>
                  <a:noFill/>
                </a:ln>
                <a:solidFill>
                  <a:srgbClr val="6A8759"/>
                </a:solidFill>
                <a:effectLst/>
                <a:latin typeface="JetBrains Mono"/>
              </a:rPr>
              <a:t>"</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:layout_margin</a:t>
            </a:r>
            <a:r>
              <a:rPr kumimoji="0" lang="en-US" altLang="en-US" sz="1000" b="1" i="0" u="none" strike="noStrike" cap="none" normalizeH="0" baseline="0" dirty="0">
                <a:ln>
                  <a:noFill/>
                </a:ln>
                <a:solidFill>
                  <a:srgbClr val="6A8759"/>
                </a:solidFill>
                <a:effectLst/>
                <a:latin typeface="JetBrains Mono"/>
              </a:rPr>
              <a:t>="20dp"</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:orientation</a:t>
            </a:r>
            <a:r>
              <a:rPr kumimoji="0" lang="en-US" altLang="en-US" sz="1000" b="1" i="0" u="none" strike="noStrike" cap="none" normalizeH="0" baseline="0" dirty="0">
                <a:ln>
                  <a:noFill/>
                </a:ln>
                <a:solidFill>
                  <a:srgbClr val="6A8759"/>
                </a:solidFill>
                <a:effectLst/>
                <a:latin typeface="JetBrains Mono"/>
              </a:rPr>
              <a:t>="vertical" </a:t>
            </a:r>
            <a:r>
              <a:rPr kumimoji="0" lang="en-US" altLang="en-US" sz="1000" b="1" i="0" u="none" strike="noStrike" cap="none" normalizeH="0" baseline="0" dirty="0">
                <a:ln>
                  <a:noFill/>
                </a:ln>
                <a:solidFill>
                  <a:srgbClr val="E8BF6A"/>
                </a:solidFill>
                <a:effectLst/>
                <a:latin typeface="JetBrains Mono"/>
              </a:rPr>
              <a:t>&gt;</a:t>
            </a:r>
            <a:br>
              <a:rPr kumimoji="0" lang="en-US" altLang="en-US" sz="1000" b="1" i="0" u="none" strike="noStrike" cap="none" normalizeH="0" baseline="0" dirty="0">
                <a:ln>
                  <a:noFill/>
                </a:ln>
                <a:solidFill>
                  <a:srgbClr val="E8BF6A"/>
                </a:solidFill>
                <a:effectLst/>
                <a:latin typeface="JetBrains Mono"/>
              </a:rPr>
            </a:br>
            <a:br>
              <a:rPr kumimoji="0" lang="en-US" altLang="en-US" sz="1000" b="1" i="0" u="none" strike="noStrike" cap="none" normalizeH="0" baseline="0" dirty="0">
                <a:ln>
                  <a:noFill/>
                </a:ln>
                <a:solidFill>
                  <a:srgbClr val="E8BF6A"/>
                </a:solidFill>
                <a:effectLst/>
                <a:latin typeface="JetBrains Mono"/>
              </a:rPr>
            </a:br>
            <a:r>
              <a:rPr kumimoji="0" lang="en-US" altLang="en-US" sz="1000" b="1" i="0" u="none" strike="noStrike" cap="none" normalizeH="0" baseline="0" dirty="0">
                <a:ln>
                  <a:noFill/>
                </a:ln>
                <a:solidFill>
                  <a:srgbClr val="E8BF6A"/>
                </a:solidFill>
                <a:effectLst/>
                <a:latin typeface="JetBrains Mono"/>
              </a:rPr>
              <a:t>    &lt;Button</a:t>
            </a:r>
            <a:br>
              <a:rPr kumimoji="0" lang="en-US" altLang="en-US" sz="1000" b="1" i="0" u="none" strike="noStrike" cap="none" normalizeH="0" baseline="0" dirty="0">
                <a:ln>
                  <a:noFill/>
                </a:ln>
                <a:solidFill>
                  <a:srgbClr val="E8BF6A"/>
                </a:solidFill>
                <a:effectLst/>
                <a:latin typeface="JetBrains Mono"/>
              </a:rPr>
            </a:br>
            <a:r>
              <a:rPr kumimoji="0" lang="en-US" altLang="en-US" sz="1000" b="1" i="0" u="none" strike="noStrike" cap="none" normalizeH="0" baseline="0" dirty="0">
                <a:ln>
                  <a:noFill/>
                </a:ln>
                <a:solidFill>
                  <a:srgbClr val="E8BF6A"/>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:id</a:t>
            </a:r>
            <a:r>
              <a:rPr kumimoji="0" lang="en-US" altLang="en-US" sz="1000" b="1" i="0" u="none" strike="noStrike" cap="none" normalizeH="0" baseline="0" dirty="0">
                <a:ln>
                  <a:noFill/>
                </a:ln>
                <a:solidFill>
                  <a:srgbClr val="6A8759"/>
                </a:solidFill>
                <a:effectLst/>
                <a:latin typeface="JetBrains Mono"/>
              </a:rPr>
              <a:t>="@+id/Button1"</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:text</a:t>
            </a:r>
            <a:r>
              <a:rPr kumimoji="0" lang="en-US" altLang="en-US" sz="1000" b="1" i="0" u="none" strike="noStrike" cap="none" normalizeH="0" baseline="0" dirty="0">
                <a:ln>
                  <a:noFill/>
                </a:ln>
                <a:solidFill>
                  <a:srgbClr val="6A8759"/>
                </a:solidFill>
                <a:effectLst/>
                <a:latin typeface="JetBrains Mono"/>
              </a:rPr>
              <a:t>="Button 1"</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:layout_width</a:t>
            </a:r>
            <a:r>
              <a:rPr kumimoji="0" lang="en-US" altLang="en-US" sz="1000" b="1" i="0" u="none" strike="noStrike" cap="none" normalizeH="0" baseline="0" dirty="0">
                <a:ln>
                  <a:noFill/>
                </a:ln>
                <a:solidFill>
                  <a:srgbClr val="6A8759"/>
                </a:solidFill>
                <a:effectLst/>
                <a:latin typeface="JetBrains Mono"/>
              </a:rPr>
              <a:t>="</a:t>
            </a:r>
            <a:r>
              <a:rPr kumimoji="0" lang="en-US" altLang="en-US" sz="1000" b="1" i="0" u="none" strike="noStrike" cap="none" normalizeH="0" baseline="0" dirty="0" err="1">
                <a:ln>
                  <a:noFill/>
                </a:ln>
                <a:solidFill>
                  <a:srgbClr val="6A8759"/>
                </a:solidFill>
                <a:effectLst/>
                <a:latin typeface="JetBrains Mono"/>
              </a:rPr>
              <a:t>wrap_content</a:t>
            </a:r>
            <a:r>
              <a:rPr kumimoji="0" lang="en-US" altLang="en-US" sz="1000" b="1" i="0" u="none" strike="noStrike" cap="none" normalizeH="0" baseline="0" dirty="0">
                <a:ln>
                  <a:noFill/>
                </a:ln>
                <a:solidFill>
                  <a:srgbClr val="6A8759"/>
                </a:solidFill>
                <a:effectLst/>
                <a:latin typeface="JetBrains Mono"/>
              </a:rPr>
              <a:t>"</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:layout_height</a:t>
            </a:r>
            <a:r>
              <a:rPr kumimoji="0" lang="en-US" altLang="en-US" sz="1000" b="1" i="0" u="none" strike="noStrike" cap="none" normalizeH="0" baseline="0" dirty="0">
                <a:ln>
                  <a:noFill/>
                </a:ln>
                <a:solidFill>
                  <a:srgbClr val="6A8759"/>
                </a:solidFill>
                <a:effectLst/>
                <a:latin typeface="JetBrains Mono"/>
              </a:rPr>
              <a:t>="85dp"</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:padding</a:t>
            </a:r>
            <a:r>
              <a:rPr kumimoji="0" lang="en-US" altLang="en-US" sz="1000" b="1" i="0" u="none" strike="noStrike" cap="none" normalizeH="0" baseline="0" dirty="0">
                <a:ln>
                  <a:noFill/>
                </a:ln>
                <a:solidFill>
                  <a:srgbClr val="6A8759"/>
                </a:solidFill>
                <a:effectLst/>
                <a:latin typeface="JetBrains Mono"/>
              </a:rPr>
              <a:t>="20dp"</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:textSize</a:t>
            </a:r>
            <a:r>
              <a:rPr kumimoji="0" lang="en-US" altLang="en-US" sz="1000" b="1" i="0" u="none" strike="noStrike" cap="none" normalizeH="0" baseline="0" dirty="0">
                <a:ln>
                  <a:noFill/>
                </a:ln>
                <a:solidFill>
                  <a:srgbClr val="6A8759"/>
                </a:solidFill>
                <a:effectLst/>
                <a:latin typeface="JetBrains Mono"/>
              </a:rPr>
              <a:t>="15sp"</a:t>
            </a:r>
            <a:r>
              <a:rPr kumimoji="0" lang="en-US" altLang="en-US" sz="1000" b="1" i="0" u="none" strike="noStrike" cap="none" normalizeH="0" baseline="0" dirty="0">
                <a:ln>
                  <a:noFill/>
                </a:ln>
                <a:solidFill>
                  <a:srgbClr val="E8BF6A"/>
                </a:solidFill>
                <a:effectLst/>
                <a:latin typeface="JetBrains Mono"/>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b="1" dirty="0">
                <a:solidFill>
                  <a:srgbClr val="E8BF6A"/>
                </a:solidFill>
                <a:latin typeface="JetBrains Mono"/>
              </a:rPr>
              <a:t>…….. </a:t>
            </a:r>
            <a:br>
              <a:rPr kumimoji="0" lang="en-US" altLang="en-US" sz="1000" b="1" i="0" u="none" strike="noStrike" cap="none" normalizeH="0" baseline="0" dirty="0">
                <a:ln>
                  <a:noFill/>
                </a:ln>
                <a:solidFill>
                  <a:srgbClr val="E8BF6A"/>
                </a:solidFill>
                <a:effectLst/>
                <a:latin typeface="JetBrains Mono"/>
              </a:rPr>
            </a:br>
            <a:br>
              <a:rPr kumimoji="0" lang="en-US" altLang="en-US" sz="1000" b="1" i="0" u="none" strike="noStrike" cap="none" normalizeH="0" baseline="0" dirty="0">
                <a:ln>
                  <a:noFill/>
                </a:ln>
                <a:solidFill>
                  <a:srgbClr val="E8BF6A"/>
                </a:solidFill>
                <a:effectLst/>
                <a:latin typeface="JetBrains Mono"/>
              </a:rPr>
            </a:br>
            <a:r>
              <a:rPr kumimoji="0" lang="en-US" altLang="en-US" sz="1000" b="1" i="0" u="none" strike="noStrike" cap="none" normalizeH="0" baseline="0" dirty="0">
                <a:ln>
                  <a:noFill/>
                </a:ln>
                <a:solidFill>
                  <a:srgbClr val="E8BF6A"/>
                </a:solidFill>
                <a:effectLst/>
                <a:latin typeface="JetBrains Mono"/>
              </a:rPr>
              <a:t>&lt;/</a:t>
            </a:r>
            <a:r>
              <a:rPr kumimoji="0" lang="en-US" altLang="en-US" sz="1000" b="1" i="0" u="none" strike="noStrike" cap="none" normalizeH="0" baseline="0" dirty="0" err="1">
                <a:ln>
                  <a:noFill/>
                </a:ln>
                <a:solidFill>
                  <a:srgbClr val="E8BF6A"/>
                </a:solidFill>
                <a:effectLst/>
                <a:latin typeface="JetBrains Mono"/>
              </a:rPr>
              <a:t>RelativeLayout</a:t>
            </a:r>
            <a:r>
              <a:rPr kumimoji="0" lang="en-US" altLang="en-US" sz="1000" b="1" i="0" u="none" strike="noStrike" cap="none" normalizeH="0" baseline="0" dirty="0">
                <a:ln>
                  <a:noFill/>
                </a:ln>
                <a:solidFill>
                  <a:srgbClr val="E8BF6A"/>
                </a:solidFill>
                <a:effectLst/>
                <a:latin typeface="JetBrains Mono"/>
              </a:rPr>
              <a:t>&gt;</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42087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3B58FE-9D6F-7D83-C334-0C363DC97A12}"/>
              </a:ext>
            </a:extLst>
          </p:cNvPr>
          <p:cNvSpPr>
            <a:spLocks noGrp="1"/>
          </p:cNvSpPr>
          <p:nvPr>
            <p:ph type="ctrTitle"/>
          </p:nvPr>
        </p:nvSpPr>
        <p:spPr/>
        <p:txBody>
          <a:bodyPr>
            <a:normAutofit/>
          </a:bodyPr>
          <a:lstStyle/>
          <a:p>
            <a:r>
              <a:rPr lang="en-US" sz="5400" dirty="0"/>
              <a:t>Relative Layout</a:t>
            </a:r>
          </a:p>
        </p:txBody>
      </p:sp>
      <p:sp>
        <p:nvSpPr>
          <p:cNvPr id="3" name="Sottotitolo 2">
            <a:extLst>
              <a:ext uri="{FF2B5EF4-FFF2-40B4-BE49-F238E27FC236}">
                <a16:creationId xmlns:a16="http://schemas.microsoft.com/office/drawing/2014/main" id="{73C39A25-ED67-6F6A-72E9-77EB8451E7E9}"/>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732132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D8D68B-3DBC-D124-DC85-401CC8FA92B8}"/>
              </a:ext>
            </a:extLst>
          </p:cNvPr>
          <p:cNvSpPr>
            <a:spLocks noGrp="1"/>
          </p:cNvSpPr>
          <p:nvPr>
            <p:ph type="title"/>
          </p:nvPr>
        </p:nvSpPr>
        <p:spPr/>
        <p:txBody>
          <a:bodyPr/>
          <a:lstStyle/>
          <a:p>
            <a:r>
              <a:rPr lang="en-US" dirty="0"/>
              <a:t>Relative Layout</a:t>
            </a:r>
          </a:p>
        </p:txBody>
      </p:sp>
      <p:sp>
        <p:nvSpPr>
          <p:cNvPr id="3" name="Segnaposto contenuto 2">
            <a:extLst>
              <a:ext uri="{FF2B5EF4-FFF2-40B4-BE49-F238E27FC236}">
                <a16:creationId xmlns:a16="http://schemas.microsoft.com/office/drawing/2014/main" id="{6ADA2183-F238-0112-C3CD-B8C145E09FC6}"/>
              </a:ext>
            </a:extLst>
          </p:cNvPr>
          <p:cNvSpPr>
            <a:spLocks noGrp="1"/>
          </p:cNvSpPr>
          <p:nvPr>
            <p:ph idx="1"/>
          </p:nvPr>
        </p:nvSpPr>
        <p:spPr>
          <a:xfrm>
            <a:off x="512303" y="1604965"/>
            <a:ext cx="4406900" cy="4525963"/>
          </a:xfrm>
        </p:spPr>
        <p:txBody>
          <a:bodyPr>
            <a:normAutofit/>
          </a:bodyPr>
          <a:lstStyle/>
          <a:p>
            <a:pPr marL="0" indent="0" rtl="0">
              <a:spcBef>
                <a:spcPts val="0"/>
              </a:spcBef>
              <a:spcAft>
                <a:spcPts val="0"/>
              </a:spcAft>
              <a:buNone/>
            </a:pPr>
            <a:r>
              <a:rPr lang="en-US" sz="1800" b="0" i="0" u="none" strike="noStrike" dirty="0">
                <a:solidFill>
                  <a:srgbClr val="000000"/>
                </a:solidFill>
                <a:effectLst/>
              </a:rPr>
              <a:t>Is used to specify where the View will be placed with respect to some other View or parent</a:t>
            </a:r>
            <a:endParaRPr lang="en-US" b="0" dirty="0">
              <a:effectLst/>
            </a:endParaRPr>
          </a:p>
          <a:p>
            <a:pPr marL="0" indent="0" rtl="0">
              <a:spcBef>
                <a:spcPts val="0"/>
              </a:spcBef>
              <a:spcAft>
                <a:spcPts val="0"/>
              </a:spcAft>
              <a:buNone/>
            </a:pPr>
            <a:r>
              <a:rPr lang="en-US" sz="1800" b="0" i="0" u="none" strike="noStrike" dirty="0">
                <a:solidFill>
                  <a:srgbClr val="000000"/>
                </a:solidFill>
                <a:effectLst/>
              </a:rPr>
              <a:t>Allows 2 things: </a:t>
            </a:r>
            <a:endParaRPr lang="en-US" b="0" dirty="0">
              <a:effectLst/>
            </a:endParaRPr>
          </a:p>
          <a:p>
            <a:pPr fontAlgn="base">
              <a:spcBef>
                <a:spcPts val="0"/>
              </a:spcBef>
              <a:buFont typeface="Wingdings" panose="05000000000000000000" pitchFamily="2" charset="2"/>
              <a:buChar char="Ø"/>
            </a:pPr>
            <a:r>
              <a:rPr lang="en-US" sz="1800" b="0" i="0" u="none" strike="noStrike" dirty="0">
                <a:solidFill>
                  <a:srgbClr val="000000"/>
                </a:solidFill>
                <a:effectLst/>
              </a:rPr>
              <a:t>place our view with respect to itself, that is with respect to the relative layout or the parent which is called </a:t>
            </a:r>
          </a:p>
          <a:p>
            <a:pPr fontAlgn="base">
              <a:spcBef>
                <a:spcPts val="0"/>
              </a:spcBef>
              <a:buFont typeface="Wingdings" panose="05000000000000000000" pitchFamily="2" charset="2"/>
              <a:buChar char="Ø"/>
            </a:pPr>
            <a:endParaRPr lang="en-US" sz="1800" b="0" i="0" u="sng" strike="noStrike" dirty="0">
              <a:solidFill>
                <a:srgbClr val="000000"/>
              </a:solidFill>
              <a:effectLst/>
            </a:endParaRPr>
          </a:p>
          <a:p>
            <a:pPr fontAlgn="base">
              <a:spcBef>
                <a:spcPts val="0"/>
              </a:spcBef>
              <a:buFont typeface="Wingdings" panose="05000000000000000000" pitchFamily="2" charset="2"/>
              <a:buChar char="Ø"/>
            </a:pPr>
            <a:r>
              <a:rPr lang="en-US" sz="1800" b="0" i="0" u="none" strike="noStrike" dirty="0">
                <a:solidFill>
                  <a:srgbClr val="000000"/>
                </a:solidFill>
                <a:effectLst/>
              </a:rPr>
              <a:t>place  the view with respect to some other view which has been placed already on the screen has a </a:t>
            </a:r>
            <a:r>
              <a:rPr lang="en-US" sz="1800" dirty="0" err="1">
                <a:solidFill>
                  <a:srgbClr val="000000"/>
                </a:solidFill>
              </a:rPr>
              <a:t>T</a:t>
            </a:r>
            <a:r>
              <a:rPr lang="en-US" sz="1800" b="0" i="0" u="none" strike="noStrike" dirty="0" err="1">
                <a:solidFill>
                  <a:srgbClr val="000000"/>
                </a:solidFill>
                <a:effectLst/>
              </a:rPr>
              <a:t>extView</a:t>
            </a:r>
            <a:r>
              <a:rPr lang="en-US" sz="1800" b="0" i="0" u="none" strike="noStrike" dirty="0">
                <a:solidFill>
                  <a:srgbClr val="000000"/>
                </a:solidFill>
                <a:effectLst/>
              </a:rPr>
              <a:t> and a Button</a:t>
            </a:r>
            <a:endParaRPr lang="en-US" b="0" dirty="0">
              <a:effectLst/>
            </a:endParaRPr>
          </a:p>
          <a:p>
            <a:pPr marL="0" indent="0">
              <a:buNone/>
            </a:pPr>
            <a:br>
              <a:rPr lang="en-US" sz="2400" dirty="0"/>
            </a:br>
            <a:endParaRPr lang="en-US" sz="2400" dirty="0"/>
          </a:p>
        </p:txBody>
      </p:sp>
      <p:pic>
        <p:nvPicPr>
          <p:cNvPr id="5" name="Immagine 4">
            <a:extLst>
              <a:ext uri="{FF2B5EF4-FFF2-40B4-BE49-F238E27FC236}">
                <a16:creationId xmlns:a16="http://schemas.microsoft.com/office/drawing/2014/main" id="{CBABF30C-6E26-A8F9-61FD-5C36C7BF1FB1}"/>
              </a:ext>
            </a:extLst>
          </p:cNvPr>
          <p:cNvPicPr>
            <a:picLocks noChangeAspect="1"/>
          </p:cNvPicPr>
          <p:nvPr/>
        </p:nvPicPr>
        <p:blipFill rotWithShape="1">
          <a:blip r:embed="rId3"/>
          <a:srcRect r="2509"/>
          <a:stretch/>
        </p:blipFill>
        <p:spPr>
          <a:xfrm>
            <a:off x="5278722" y="1852140"/>
            <a:ext cx="2062262" cy="4574433"/>
          </a:xfrm>
          <a:prstGeom prst="rect">
            <a:avLst/>
          </a:prstGeom>
          <a:ln w="12700">
            <a:solidFill>
              <a:srgbClr val="FF0000"/>
            </a:solidFill>
          </a:ln>
        </p:spPr>
      </p:pic>
      <p:sp>
        <p:nvSpPr>
          <p:cNvPr id="6" name="Rectangle 1">
            <a:extLst>
              <a:ext uri="{FF2B5EF4-FFF2-40B4-BE49-F238E27FC236}">
                <a16:creationId xmlns:a16="http://schemas.microsoft.com/office/drawing/2014/main" id="{B054E86F-354A-6BED-49B6-254ACC2C6F5C}"/>
              </a:ext>
            </a:extLst>
          </p:cNvPr>
          <p:cNvSpPr>
            <a:spLocks noChangeArrowheads="1"/>
          </p:cNvSpPr>
          <p:nvPr/>
        </p:nvSpPr>
        <p:spPr bwMode="auto">
          <a:xfrm>
            <a:off x="7795756" y="1600201"/>
            <a:ext cx="4169691" cy="507831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E8BF6A"/>
                </a:solidFill>
                <a:effectLst/>
                <a:latin typeface="JetBrains Mono"/>
              </a:rPr>
              <a:t>&lt;</a:t>
            </a:r>
            <a:r>
              <a:rPr kumimoji="0" lang="en-US" altLang="en-US" sz="900" b="1" i="0" u="none" strike="noStrike" cap="none" normalizeH="0" baseline="0" dirty="0" err="1">
                <a:ln>
                  <a:noFill/>
                </a:ln>
                <a:solidFill>
                  <a:srgbClr val="E8BF6A"/>
                </a:solidFill>
                <a:effectLst/>
                <a:latin typeface="JetBrains Mono"/>
              </a:rPr>
              <a:t>RelativeLayout</a:t>
            </a:r>
            <a:r>
              <a:rPr kumimoji="0" lang="en-US" altLang="en-US" sz="900" b="1" i="0" u="none" strike="noStrike" cap="none" normalizeH="0" baseline="0" dirty="0">
                <a:ln>
                  <a:noFill/>
                </a:ln>
                <a:solidFill>
                  <a:srgbClr val="E8BF6A"/>
                </a:solidFill>
                <a:effectLst/>
                <a:latin typeface="JetBrains Mono"/>
              </a:rPr>
              <a:t> </a:t>
            </a:r>
            <a:r>
              <a:rPr kumimoji="0" lang="en-US" altLang="en-US" sz="900" b="1" i="0" u="none" strike="noStrike" cap="none" normalizeH="0" baseline="0" dirty="0" err="1">
                <a:ln>
                  <a:noFill/>
                </a:ln>
                <a:solidFill>
                  <a:srgbClr val="BABABA"/>
                </a:solidFill>
                <a:effectLst/>
                <a:latin typeface="JetBrains Mono"/>
              </a:rPr>
              <a:t>xmlns:</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a:ln>
                  <a:noFill/>
                </a:ln>
                <a:solidFill>
                  <a:srgbClr val="6A8759"/>
                </a:solidFill>
                <a:effectLst/>
                <a:latin typeface="JetBrains Mono"/>
              </a:rPr>
              <a:t>="http://schemas.android.com/</a:t>
            </a:r>
            <a:r>
              <a:rPr kumimoji="0" lang="en-US" altLang="en-US" sz="900" b="1" i="0" u="none" strike="noStrike" cap="none" normalizeH="0" baseline="0" dirty="0" err="1">
                <a:ln>
                  <a:noFill/>
                </a:ln>
                <a:solidFill>
                  <a:srgbClr val="6A8759"/>
                </a:solidFill>
                <a:effectLst/>
                <a:latin typeface="JetBrains Mono"/>
              </a:rPr>
              <a:t>apk</a:t>
            </a:r>
            <a:r>
              <a:rPr kumimoji="0" lang="en-US" altLang="en-US" sz="900" b="1" i="0" u="none" strike="noStrike" cap="none" normalizeH="0" baseline="0" dirty="0">
                <a:ln>
                  <a:noFill/>
                </a:ln>
                <a:solidFill>
                  <a:srgbClr val="6A8759"/>
                </a:solidFill>
                <a:effectLst/>
                <a:latin typeface="JetBrains Mono"/>
              </a:rPr>
              <a:t>/res/android"</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BABABA"/>
                </a:solidFill>
                <a:effectLst/>
                <a:latin typeface="JetBrains Mono"/>
              </a:rPr>
              <a:t>xmlns:</a:t>
            </a:r>
            <a:r>
              <a:rPr kumimoji="0" lang="en-US" altLang="en-US" sz="900" b="1" i="0" u="none" strike="noStrike" cap="none" normalizeH="0" baseline="0" dirty="0" err="1">
                <a:ln>
                  <a:noFill/>
                </a:ln>
                <a:solidFill>
                  <a:srgbClr val="9876AA"/>
                </a:solidFill>
                <a:effectLst/>
                <a:latin typeface="JetBrains Mono"/>
              </a:rPr>
              <a:t>tools</a:t>
            </a:r>
            <a:r>
              <a:rPr kumimoji="0" lang="en-US" altLang="en-US" sz="900" b="1" i="0" u="none" strike="noStrike" cap="none" normalizeH="0" baseline="0" dirty="0">
                <a:ln>
                  <a:noFill/>
                </a:ln>
                <a:solidFill>
                  <a:srgbClr val="6A8759"/>
                </a:solidFill>
                <a:effectLst/>
                <a:latin typeface="JetBrains Mono"/>
              </a:rPr>
              <a:t>="http://schemas.android.com/tools"</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:layout_width</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match_parent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:layout_height</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match_parent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tools</a:t>
            </a:r>
            <a:r>
              <a:rPr kumimoji="0" lang="en-US" altLang="en-US" sz="900" b="1" i="0" u="none" strike="noStrike" cap="none" normalizeH="0" baseline="0" dirty="0" err="1">
                <a:ln>
                  <a:noFill/>
                </a:ln>
                <a:solidFill>
                  <a:srgbClr val="BABABA"/>
                </a:solidFill>
                <a:effectLst/>
                <a:latin typeface="JetBrains Mono"/>
              </a:rPr>
              <a:t>:ignore</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MissingDefaultResource</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a:ln>
                  <a:noFill/>
                </a:ln>
                <a:solidFill>
                  <a:srgbClr val="E8BF6A"/>
                </a:solidFill>
                <a:effectLst/>
                <a:latin typeface="JetBrains Mono"/>
              </a:rPr>
              <a:t>&gt;</a:t>
            </a:r>
            <a:br>
              <a:rPr kumimoji="0" lang="en-US" altLang="en-US" sz="900" b="1" i="0" u="none" strike="noStrike" cap="none" normalizeH="0" baseline="0" dirty="0">
                <a:ln>
                  <a:noFill/>
                </a:ln>
                <a:solidFill>
                  <a:srgbClr val="E8BF6A"/>
                </a:solidFill>
                <a:effectLst/>
                <a:latin typeface="JetBrains Mono"/>
              </a:rPr>
            </a:b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&lt;</a:t>
            </a:r>
            <a:r>
              <a:rPr kumimoji="0" lang="en-US" altLang="en-US" sz="900" b="1" i="0" u="none" strike="noStrike" cap="none" normalizeH="0" baseline="0" dirty="0" err="1">
                <a:ln>
                  <a:noFill/>
                </a:ln>
                <a:solidFill>
                  <a:srgbClr val="E8BF6A"/>
                </a:solidFill>
                <a:effectLst/>
                <a:latin typeface="JetBrains Mono"/>
              </a:rPr>
              <a:t>TextView</a:t>
            </a: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:id</a:t>
            </a:r>
            <a:r>
              <a:rPr kumimoji="0" lang="en-US" altLang="en-US" sz="900" b="1" i="0" u="none" strike="noStrike" cap="none" normalizeH="0" baseline="0" dirty="0">
                <a:ln>
                  <a:noFill/>
                </a:ln>
                <a:solidFill>
                  <a:srgbClr val="6A8759"/>
                </a:solidFill>
                <a:effectLst/>
                <a:latin typeface="JetBrains Mono"/>
              </a:rPr>
              <a:t>="@+id/Welcome"</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:layout_width</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wrap_content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:layout_height</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wrap_content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:layout_above</a:t>
            </a:r>
            <a:r>
              <a:rPr kumimoji="0" lang="en-US" altLang="en-US" sz="900" b="1" i="0" u="none" strike="noStrike" cap="none" normalizeH="0" baseline="0" dirty="0">
                <a:ln>
                  <a:noFill/>
                </a:ln>
                <a:solidFill>
                  <a:srgbClr val="6A8759"/>
                </a:solidFill>
                <a:effectLst/>
                <a:latin typeface="JetBrains Mono"/>
              </a:rPr>
              <a:t>="@id/</a:t>
            </a:r>
            <a:r>
              <a:rPr kumimoji="0" lang="en-US" altLang="en-US" sz="900" b="1" i="0" u="none" strike="noStrike" cap="none" normalizeH="0" baseline="0" dirty="0" err="1">
                <a:ln>
                  <a:noFill/>
                </a:ln>
                <a:solidFill>
                  <a:srgbClr val="6A8759"/>
                </a:solidFill>
                <a:effectLst/>
                <a:latin typeface="JetBrains Mono"/>
              </a:rPr>
              <a:t>login_button</a:t>
            </a:r>
            <a:r>
              <a:rPr kumimoji="0" lang="en-US" altLang="en-US" sz="900" b="1" i="0" u="none" strike="noStrike" cap="none" normalizeH="0" baseline="0" dirty="0">
                <a:ln>
                  <a:noFill/>
                </a:ln>
                <a:solidFill>
                  <a:srgbClr val="6A8759"/>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b="1" dirty="0">
                <a:solidFill>
                  <a:srgbClr val="6A8759"/>
                </a:solidFill>
                <a:latin typeface="JetBrains Mono"/>
              </a:rPr>
              <a:t>	……</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:padding</a:t>
            </a:r>
            <a:r>
              <a:rPr kumimoji="0" lang="en-US" altLang="en-US" sz="900" b="1" i="0" u="none" strike="noStrike" cap="none" normalizeH="0" baseline="0" dirty="0">
                <a:ln>
                  <a:noFill/>
                </a:ln>
                <a:solidFill>
                  <a:srgbClr val="6A8759"/>
                </a:solidFill>
                <a:effectLst/>
                <a:latin typeface="JetBrains Mono"/>
              </a:rPr>
              <a:t>="20dp"</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:text</a:t>
            </a:r>
            <a:r>
              <a:rPr kumimoji="0" lang="en-US" altLang="en-US" sz="900" b="1" i="0" u="none" strike="noStrike" cap="none" normalizeH="0" baseline="0" dirty="0">
                <a:ln>
                  <a:noFill/>
                </a:ln>
                <a:solidFill>
                  <a:srgbClr val="6A8759"/>
                </a:solidFill>
                <a:effectLst/>
                <a:latin typeface="JetBrains Mono"/>
              </a:rPr>
              <a:t>="Welcome"</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:textAlignment</a:t>
            </a:r>
            <a:r>
              <a:rPr kumimoji="0" lang="en-US" altLang="en-US" sz="900" b="1" i="0" u="none" strike="noStrike" cap="none" normalizeH="0" baseline="0" dirty="0">
                <a:ln>
                  <a:noFill/>
                </a:ln>
                <a:solidFill>
                  <a:srgbClr val="6A8759"/>
                </a:solidFill>
                <a:effectLst/>
                <a:latin typeface="JetBrains Mono"/>
              </a:rPr>
              <a:t>="center"</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:textColor</a:t>
            </a:r>
            <a:r>
              <a:rPr kumimoji="0" lang="en-US" altLang="en-US" sz="900" b="1" i="0" u="none" strike="noStrike" cap="none" normalizeH="0" baseline="0" dirty="0">
                <a:ln>
                  <a:noFill/>
                </a:ln>
                <a:solidFill>
                  <a:srgbClr val="6A8759"/>
                </a:solidFill>
                <a:effectLst/>
                <a:latin typeface="JetBrains Mono"/>
              </a:rPr>
              <a:t>="@color/black"</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:textSize</a:t>
            </a:r>
            <a:r>
              <a:rPr kumimoji="0" lang="en-US" altLang="en-US" sz="900" b="1" i="0" u="none" strike="noStrike" cap="none" normalizeH="0" baseline="0" dirty="0">
                <a:ln>
                  <a:noFill/>
                </a:ln>
                <a:solidFill>
                  <a:srgbClr val="6A8759"/>
                </a:solidFill>
                <a:effectLst/>
                <a:latin typeface="JetBrains Mono"/>
              </a:rPr>
              <a:t>="35sp" </a:t>
            </a:r>
            <a:r>
              <a:rPr kumimoji="0" lang="en-US" altLang="en-US" sz="900" b="1" i="0" u="none" strike="noStrike" cap="none" normalizeH="0" baseline="0" dirty="0">
                <a:ln>
                  <a:noFill/>
                </a:ln>
                <a:solidFill>
                  <a:srgbClr val="E8BF6A"/>
                </a:solidFill>
                <a:effectLst/>
                <a:latin typeface="JetBrains Mono"/>
              </a:rPr>
              <a:t>/&gt;</a:t>
            </a:r>
            <a:br>
              <a:rPr kumimoji="0" lang="en-US" altLang="en-US" sz="900" b="1" i="0" u="none" strike="noStrike" cap="none" normalizeH="0" baseline="0" dirty="0">
                <a:ln>
                  <a:noFill/>
                </a:ln>
                <a:solidFill>
                  <a:srgbClr val="E8BF6A"/>
                </a:solidFill>
                <a:effectLst/>
                <a:latin typeface="JetBrains Mono"/>
              </a:rPr>
            </a:b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&lt;Button</a:t>
            </a: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:id</a:t>
            </a:r>
            <a:r>
              <a:rPr kumimoji="0" lang="en-US" altLang="en-US" sz="900" b="1" i="0" u="none" strike="noStrike" cap="none" normalizeH="0" baseline="0" dirty="0">
                <a:ln>
                  <a:noFill/>
                </a:ln>
                <a:solidFill>
                  <a:srgbClr val="6A8759"/>
                </a:solidFill>
                <a:effectLst/>
                <a:latin typeface="JetBrains Mono"/>
              </a:rPr>
              <a:t>="@+id/</a:t>
            </a:r>
            <a:r>
              <a:rPr kumimoji="0" lang="en-US" altLang="en-US" sz="900" b="1" i="0" u="none" strike="noStrike" cap="none" normalizeH="0" baseline="0" dirty="0" err="1">
                <a:ln>
                  <a:noFill/>
                </a:ln>
                <a:solidFill>
                  <a:srgbClr val="6A8759"/>
                </a:solidFill>
                <a:effectLst/>
                <a:latin typeface="JetBrains Mono"/>
              </a:rPr>
              <a:t>login_button</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:layout_width</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wrap_content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:layout_height</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wrap_content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:text</a:t>
            </a:r>
            <a:r>
              <a:rPr kumimoji="0" lang="en-US" altLang="en-US" sz="900" b="1" i="0" u="none" strike="noStrike" cap="none" normalizeH="0" baseline="0" dirty="0">
                <a:ln>
                  <a:noFill/>
                </a:ln>
                <a:solidFill>
                  <a:srgbClr val="6A8759"/>
                </a:solidFill>
                <a:effectLst/>
                <a:latin typeface="JetBrains Mono"/>
              </a:rPr>
              <a:t>="Login“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b="1" dirty="0">
                <a:solidFill>
                  <a:srgbClr val="6A8759"/>
                </a:solidFill>
                <a:latin typeface="JetBrains Mono"/>
              </a:rPr>
              <a:t>	……</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:textSize</a:t>
            </a:r>
            <a:r>
              <a:rPr kumimoji="0" lang="en-US" altLang="en-US" sz="900" b="1" i="0" u="none" strike="noStrike" cap="none" normalizeH="0" baseline="0" dirty="0">
                <a:ln>
                  <a:noFill/>
                </a:ln>
                <a:solidFill>
                  <a:srgbClr val="6A8759"/>
                </a:solidFill>
                <a:effectLst/>
                <a:latin typeface="JetBrains Mono"/>
              </a:rPr>
              <a:t>="23sp" </a:t>
            </a:r>
            <a:r>
              <a:rPr kumimoji="0" lang="en-US" altLang="en-US" sz="900" b="1" i="0" u="none" strike="noStrike" cap="none" normalizeH="0" baseline="0" dirty="0">
                <a:ln>
                  <a:noFill/>
                </a:ln>
                <a:solidFill>
                  <a:srgbClr val="E8BF6A"/>
                </a:solidFill>
                <a:effectLst/>
                <a:latin typeface="JetBrains Mono"/>
              </a:rPr>
              <a:t>/&gt;</a:t>
            </a:r>
            <a:br>
              <a:rPr kumimoji="0" lang="en-US" altLang="en-US" sz="900" b="1" i="0" u="none" strike="noStrike" cap="none" normalizeH="0" baseline="0" dirty="0">
                <a:ln>
                  <a:noFill/>
                </a:ln>
                <a:solidFill>
                  <a:srgbClr val="E8BF6A"/>
                </a:solidFill>
                <a:effectLst/>
                <a:latin typeface="JetBrains Mono"/>
              </a:rPr>
            </a:br>
            <a:br>
              <a:rPr kumimoji="0" lang="en-US" altLang="en-US" sz="900" b="1" i="0" u="none" strike="noStrike" cap="none" normalizeH="0" baseline="0" dirty="0">
                <a:ln>
                  <a:noFill/>
                </a:ln>
                <a:solidFill>
                  <a:srgbClr val="E8BF6A"/>
                </a:solidFill>
                <a:effectLst/>
                <a:latin typeface="JetBrains Mono"/>
              </a:rPr>
            </a:b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&lt;Button</a:t>
            </a: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:id</a:t>
            </a:r>
            <a:r>
              <a:rPr kumimoji="0" lang="en-US" altLang="en-US" sz="900" b="1" i="0" u="none" strike="noStrike" cap="none" normalizeH="0" baseline="0" dirty="0">
                <a:ln>
                  <a:noFill/>
                </a:ln>
                <a:solidFill>
                  <a:srgbClr val="6A8759"/>
                </a:solidFill>
                <a:effectLst/>
                <a:latin typeface="JetBrains Mono"/>
              </a:rPr>
              <a:t>="@+id/create"</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:layout_below</a:t>
            </a:r>
            <a:r>
              <a:rPr kumimoji="0" lang="en-US" altLang="en-US" sz="900" b="1" i="0" u="none" strike="noStrike" cap="none" normalizeH="0" baseline="0" dirty="0">
                <a:ln>
                  <a:noFill/>
                </a:ln>
                <a:solidFill>
                  <a:srgbClr val="6A8759"/>
                </a:solidFill>
                <a:effectLst/>
                <a:latin typeface="JetBrains Mono"/>
              </a:rPr>
              <a:t>="@id/</a:t>
            </a:r>
            <a:r>
              <a:rPr kumimoji="0" lang="en-US" altLang="en-US" sz="900" b="1" i="0" u="none" strike="noStrike" cap="none" normalizeH="0" baseline="0" dirty="0" err="1">
                <a:ln>
                  <a:noFill/>
                </a:ln>
                <a:solidFill>
                  <a:srgbClr val="6A8759"/>
                </a:solidFill>
                <a:effectLst/>
                <a:latin typeface="JetBrains Mono"/>
              </a:rPr>
              <a:t>login_button</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:layout_alignParentBottom</a:t>
            </a:r>
            <a:r>
              <a:rPr kumimoji="0" lang="en-US" altLang="en-US" sz="900" b="1" i="0" u="none" strike="noStrike" cap="none" normalizeH="0" baseline="0" dirty="0">
                <a:ln>
                  <a:noFill/>
                </a:ln>
                <a:solidFill>
                  <a:srgbClr val="6A8759"/>
                </a:solidFill>
                <a:effectLst/>
                <a:latin typeface="JetBrains Mono"/>
              </a:rPr>
              <a:t>="true”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b="1" dirty="0">
                <a:solidFill>
                  <a:srgbClr val="6A8759"/>
                </a:solidFill>
                <a:latin typeface="JetBrains Mono"/>
              </a:rPr>
              <a:t>	……</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:text</a:t>
            </a:r>
            <a:r>
              <a:rPr kumimoji="0" lang="en-US" altLang="en-US" sz="900" b="1" i="0" u="none" strike="noStrike" cap="none" normalizeH="0" baseline="0" dirty="0">
                <a:ln>
                  <a:noFill/>
                </a:ln>
                <a:solidFill>
                  <a:srgbClr val="6A8759"/>
                </a:solidFill>
                <a:effectLst/>
                <a:latin typeface="JetBrains Mono"/>
              </a:rPr>
              <a:t>="Create new account"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:textSize</a:t>
            </a:r>
            <a:r>
              <a:rPr kumimoji="0" lang="en-US" altLang="en-US" sz="900" b="1" i="0" u="none" strike="noStrike" cap="none" normalizeH="0" baseline="0" dirty="0">
                <a:ln>
                  <a:noFill/>
                </a:ln>
                <a:solidFill>
                  <a:srgbClr val="6A8759"/>
                </a:solidFill>
                <a:effectLst/>
                <a:latin typeface="JetBrains Mono"/>
              </a:rPr>
              <a:t>="13sp" </a:t>
            </a:r>
            <a:r>
              <a:rPr kumimoji="0" lang="en-US" altLang="en-US" sz="900" b="1" i="0" u="none" strike="noStrike" cap="none" normalizeH="0" baseline="0" dirty="0">
                <a:ln>
                  <a:noFill/>
                </a:ln>
                <a:solidFill>
                  <a:srgbClr val="E8BF6A"/>
                </a:solidFill>
                <a:effectLst/>
                <a:latin typeface="JetBrains Mono"/>
              </a:rPr>
              <a:t>/&gt;</a:t>
            </a:r>
            <a:endParaRPr lang="en-US" altLang="en-US" sz="900" b="1" dirty="0">
              <a:solidFill>
                <a:srgbClr val="E8BF6A"/>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&lt;/</a:t>
            </a:r>
            <a:r>
              <a:rPr kumimoji="0" lang="en-US" altLang="en-US" sz="900" b="1" i="0" u="none" strike="noStrike" cap="none" normalizeH="0" baseline="0" dirty="0" err="1">
                <a:ln>
                  <a:noFill/>
                </a:ln>
                <a:solidFill>
                  <a:srgbClr val="E8BF6A"/>
                </a:solidFill>
                <a:effectLst/>
                <a:latin typeface="JetBrains Mono"/>
              </a:rPr>
              <a:t>RelativeLayout</a:t>
            </a:r>
            <a:r>
              <a:rPr kumimoji="0" lang="en-US" altLang="en-US" sz="900" b="1" i="0" u="none" strike="noStrike" cap="none" normalizeH="0" baseline="0" dirty="0">
                <a:ln>
                  <a:noFill/>
                </a:ln>
                <a:solidFill>
                  <a:srgbClr val="E8BF6A"/>
                </a:solidFill>
                <a:effectLst/>
                <a:latin typeface="JetBrains Mono"/>
              </a:rPr>
              <a:t>&gt;</a:t>
            </a: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p:cxnSp>
        <p:nvCxnSpPr>
          <p:cNvPr id="12" name="Connettore 2 11">
            <a:extLst>
              <a:ext uri="{FF2B5EF4-FFF2-40B4-BE49-F238E27FC236}">
                <a16:creationId xmlns:a16="http://schemas.microsoft.com/office/drawing/2014/main" id="{E20B115B-2AC3-55D9-7C34-908D963C4D24}"/>
              </a:ext>
            </a:extLst>
          </p:cNvPr>
          <p:cNvCxnSpPr>
            <a:cxnSpLocks/>
          </p:cNvCxnSpPr>
          <p:nvPr/>
        </p:nvCxnSpPr>
        <p:spPr>
          <a:xfrm flipH="1">
            <a:off x="6845300" y="5434756"/>
            <a:ext cx="1079500" cy="44534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 name="Connettore 2 9">
            <a:extLst>
              <a:ext uri="{FF2B5EF4-FFF2-40B4-BE49-F238E27FC236}">
                <a16:creationId xmlns:a16="http://schemas.microsoft.com/office/drawing/2014/main" id="{2838F0CC-DBF1-180F-4F87-80D2B9848ABF}"/>
              </a:ext>
            </a:extLst>
          </p:cNvPr>
          <p:cNvCxnSpPr>
            <a:cxnSpLocks/>
          </p:cNvCxnSpPr>
          <p:nvPr/>
        </p:nvCxnSpPr>
        <p:spPr>
          <a:xfrm flipH="1">
            <a:off x="6756400" y="4139356"/>
            <a:ext cx="116840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 name="Connettore 2 15">
            <a:extLst>
              <a:ext uri="{FF2B5EF4-FFF2-40B4-BE49-F238E27FC236}">
                <a16:creationId xmlns:a16="http://schemas.microsoft.com/office/drawing/2014/main" id="{07DAE0CD-8ECE-C18F-531E-DF5898285677}"/>
              </a:ext>
            </a:extLst>
          </p:cNvPr>
          <p:cNvCxnSpPr>
            <a:cxnSpLocks/>
          </p:cNvCxnSpPr>
          <p:nvPr/>
        </p:nvCxnSpPr>
        <p:spPr>
          <a:xfrm flipH="1">
            <a:off x="7340984" y="1787998"/>
            <a:ext cx="539750" cy="43450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4" name="Connettore 2 13">
            <a:extLst>
              <a:ext uri="{FF2B5EF4-FFF2-40B4-BE49-F238E27FC236}">
                <a16:creationId xmlns:a16="http://schemas.microsoft.com/office/drawing/2014/main" id="{F871C1DA-A16C-AEA3-7BC6-3A8DA580D4E1}"/>
              </a:ext>
            </a:extLst>
          </p:cNvPr>
          <p:cNvCxnSpPr>
            <a:cxnSpLocks/>
          </p:cNvCxnSpPr>
          <p:nvPr/>
        </p:nvCxnSpPr>
        <p:spPr>
          <a:xfrm flipH="1" flipV="1">
            <a:off x="6756400" y="2222500"/>
            <a:ext cx="1124334" cy="403175"/>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0" name="Connettore 2 19">
            <a:extLst>
              <a:ext uri="{FF2B5EF4-FFF2-40B4-BE49-F238E27FC236}">
                <a16:creationId xmlns:a16="http://schemas.microsoft.com/office/drawing/2014/main" id="{74DD8172-4DE1-E830-4A71-F1D91DF867DE}"/>
              </a:ext>
            </a:extLst>
          </p:cNvPr>
          <p:cNvCxnSpPr>
            <a:cxnSpLocks/>
          </p:cNvCxnSpPr>
          <p:nvPr/>
        </p:nvCxnSpPr>
        <p:spPr>
          <a:xfrm flipH="1" flipV="1">
            <a:off x="7385050" y="6299200"/>
            <a:ext cx="410706" cy="28416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5316129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27D627-B0D5-4CE9-154C-6E6C7FB21C1B}"/>
              </a:ext>
            </a:extLst>
          </p:cNvPr>
          <p:cNvSpPr>
            <a:spLocks noGrp="1"/>
          </p:cNvSpPr>
          <p:nvPr>
            <p:ph type="title"/>
          </p:nvPr>
        </p:nvSpPr>
        <p:spPr/>
        <p:txBody>
          <a:bodyPr/>
          <a:lstStyle/>
          <a:p>
            <a:r>
              <a:rPr lang="en-US" dirty="0"/>
              <a:t>Attributes</a:t>
            </a:r>
          </a:p>
        </p:txBody>
      </p:sp>
      <p:graphicFrame>
        <p:nvGraphicFramePr>
          <p:cNvPr id="4" name="Tabella 4">
            <a:extLst>
              <a:ext uri="{FF2B5EF4-FFF2-40B4-BE49-F238E27FC236}">
                <a16:creationId xmlns:a16="http://schemas.microsoft.com/office/drawing/2014/main" id="{20944554-F392-49B8-A6C6-9FCC8438B0C5}"/>
              </a:ext>
            </a:extLst>
          </p:cNvPr>
          <p:cNvGraphicFramePr>
            <a:graphicFrameLocks noGrp="1"/>
          </p:cNvGraphicFramePr>
          <p:nvPr>
            <p:ph idx="1"/>
            <p:extLst>
              <p:ext uri="{D42A27DB-BD31-4B8C-83A1-F6EECF244321}">
                <p14:modId xmlns:p14="http://schemas.microsoft.com/office/powerpoint/2010/main" val="199021744"/>
              </p:ext>
            </p:extLst>
          </p:nvPr>
        </p:nvGraphicFramePr>
        <p:xfrm>
          <a:off x="736600" y="2831867"/>
          <a:ext cx="10845800" cy="3337560"/>
        </p:xfrm>
        <a:graphic>
          <a:graphicData uri="http://schemas.openxmlformats.org/drawingml/2006/table">
            <a:tbl>
              <a:tblPr firstRow="1" bandRow="1">
                <a:tableStyleId>{10A1B5D5-9B99-4C35-A422-299274C87663}</a:tableStyleId>
              </a:tblPr>
              <a:tblGrid>
                <a:gridCol w="5359400">
                  <a:extLst>
                    <a:ext uri="{9D8B030D-6E8A-4147-A177-3AD203B41FA5}">
                      <a16:colId xmlns:a16="http://schemas.microsoft.com/office/drawing/2014/main" val="568611370"/>
                    </a:ext>
                  </a:extLst>
                </a:gridCol>
                <a:gridCol w="5486400">
                  <a:extLst>
                    <a:ext uri="{9D8B030D-6E8A-4147-A177-3AD203B41FA5}">
                      <a16:colId xmlns:a16="http://schemas.microsoft.com/office/drawing/2014/main" val="3224858138"/>
                    </a:ext>
                  </a:extLst>
                </a:gridCol>
              </a:tblGrid>
              <a:tr h="370840">
                <a:tc>
                  <a:txBody>
                    <a:bodyPr/>
                    <a:lstStyle/>
                    <a:p>
                      <a:pPr algn="ctr"/>
                      <a:r>
                        <a:rPr lang="en-US" dirty="0"/>
                        <a:t>Attributes</a:t>
                      </a:r>
                    </a:p>
                  </a:txBody>
                  <a:tcPr/>
                </a:tc>
                <a:tc>
                  <a:txBody>
                    <a:bodyPr/>
                    <a:lstStyle/>
                    <a:p>
                      <a:pPr algn="ctr"/>
                      <a:r>
                        <a:rPr lang="en-US" dirty="0"/>
                        <a:t>Description</a:t>
                      </a:r>
                    </a:p>
                  </a:txBody>
                  <a:tcPr/>
                </a:tc>
                <a:extLst>
                  <a:ext uri="{0D108BD9-81ED-4DB2-BD59-A6C34878D82A}">
                    <a16:rowId xmlns:a16="http://schemas.microsoft.com/office/drawing/2014/main" val="3154719127"/>
                  </a:ext>
                </a:extLst>
              </a:tr>
              <a:tr h="370840">
                <a:tc>
                  <a:txBody>
                    <a:bodyPr/>
                    <a:lstStyle/>
                    <a:p>
                      <a:pPr rtl="0"/>
                      <a:r>
                        <a:rPr lang="en-US" sz="1800" b="1" u="none" strike="noStrike" kern="1200" dirty="0" err="1">
                          <a:solidFill>
                            <a:schemeClr val="tx1"/>
                          </a:solidFill>
                          <a:effectLst/>
                        </a:rPr>
                        <a:t>android:layout_alignParentBottom</a:t>
                      </a:r>
                      <a:r>
                        <a:rPr lang="en-US" sz="1800" b="1" u="none" strike="noStrike" kern="1200" dirty="0">
                          <a:solidFill>
                            <a:schemeClr val="tx1"/>
                          </a:solidFill>
                          <a:effectLst/>
                        </a:rPr>
                        <a:t>=”true”</a:t>
                      </a:r>
                      <a:endParaRPr lang="en-US" b="1" dirty="0">
                        <a:effectLst/>
                      </a:endParaRPr>
                    </a:p>
                  </a:txBody>
                  <a:tcPr/>
                </a:tc>
                <a:tc>
                  <a:txBody>
                    <a:bodyPr/>
                    <a:lstStyle/>
                    <a:p>
                      <a:r>
                        <a:rPr lang="en-US" dirty="0"/>
                        <a:t>aligns the view at the bottom of the parent layout</a:t>
                      </a:r>
                    </a:p>
                  </a:txBody>
                  <a:tcPr/>
                </a:tc>
                <a:extLst>
                  <a:ext uri="{0D108BD9-81ED-4DB2-BD59-A6C34878D82A}">
                    <a16:rowId xmlns:a16="http://schemas.microsoft.com/office/drawing/2014/main" val="3772890193"/>
                  </a:ext>
                </a:extLst>
              </a:tr>
              <a:tr h="370840">
                <a:tc>
                  <a:txBody>
                    <a:bodyPr/>
                    <a:lstStyle/>
                    <a:p>
                      <a:pPr rtl="0"/>
                      <a:r>
                        <a:rPr lang="en-US" sz="1800" b="1" u="none" strike="noStrike" kern="1200" dirty="0" err="1">
                          <a:solidFill>
                            <a:schemeClr val="tx1"/>
                          </a:solidFill>
                          <a:effectLst/>
                        </a:rPr>
                        <a:t>android:layout_alignParentLeft</a:t>
                      </a:r>
                      <a:r>
                        <a:rPr lang="en-US" sz="1800" b="1" u="none" strike="noStrike" kern="1200" dirty="0">
                          <a:solidFill>
                            <a:schemeClr val="tx1"/>
                          </a:solidFill>
                          <a:effectLst/>
                        </a:rPr>
                        <a:t>=”true”</a:t>
                      </a:r>
                      <a:endParaRPr lang="en-US" b="1" dirty="0">
                        <a:effectLst/>
                      </a:endParaRPr>
                    </a:p>
                  </a:txBody>
                  <a:tcPr/>
                </a:tc>
                <a:tc>
                  <a:txBody>
                    <a:bodyPr/>
                    <a:lstStyle/>
                    <a:p>
                      <a:r>
                        <a:rPr lang="en-US" dirty="0"/>
                        <a:t>aligns the left view to the parent layout</a:t>
                      </a:r>
                    </a:p>
                  </a:txBody>
                  <a:tcPr/>
                </a:tc>
                <a:extLst>
                  <a:ext uri="{0D108BD9-81ED-4DB2-BD59-A6C34878D82A}">
                    <a16:rowId xmlns:a16="http://schemas.microsoft.com/office/drawing/2014/main" val="3948754575"/>
                  </a:ext>
                </a:extLst>
              </a:tr>
              <a:tr h="370840">
                <a:tc>
                  <a:txBody>
                    <a:bodyPr/>
                    <a:lstStyle/>
                    <a:p>
                      <a:pPr rtl="0"/>
                      <a:r>
                        <a:rPr lang="en-US" sz="1800" b="1" u="none" strike="noStrike" kern="1200" dirty="0" err="1">
                          <a:solidFill>
                            <a:schemeClr val="tx1"/>
                          </a:solidFill>
                          <a:effectLst/>
                        </a:rPr>
                        <a:t>android:layout_alignParentRight</a:t>
                      </a:r>
                      <a:r>
                        <a:rPr lang="en-US" sz="1800" b="1" u="none" strike="noStrike" kern="1200" dirty="0">
                          <a:solidFill>
                            <a:schemeClr val="tx1"/>
                          </a:solidFill>
                          <a:effectLst/>
                        </a:rPr>
                        <a:t>=”true”</a:t>
                      </a:r>
                      <a:endParaRPr lang="en-US" b="1" dirty="0">
                        <a:effectLst/>
                      </a:endParaRPr>
                    </a:p>
                  </a:txBody>
                  <a:tcPr/>
                </a:tc>
                <a:tc>
                  <a:txBody>
                    <a:bodyPr/>
                    <a:lstStyle/>
                    <a:p>
                      <a:r>
                        <a:rPr lang="en-US" dirty="0"/>
                        <a:t>aligns the right view to the parent layout</a:t>
                      </a:r>
                    </a:p>
                  </a:txBody>
                  <a:tcPr/>
                </a:tc>
                <a:extLst>
                  <a:ext uri="{0D108BD9-81ED-4DB2-BD59-A6C34878D82A}">
                    <a16:rowId xmlns:a16="http://schemas.microsoft.com/office/drawing/2014/main" val="2699935785"/>
                  </a:ext>
                </a:extLst>
              </a:tr>
              <a:tr h="370840">
                <a:tc>
                  <a:txBody>
                    <a:bodyPr/>
                    <a:lstStyle/>
                    <a:p>
                      <a:pPr rtl="0"/>
                      <a:r>
                        <a:rPr lang="en-US" sz="1800" b="1" u="none" strike="noStrike" kern="1200" dirty="0" err="1">
                          <a:solidFill>
                            <a:schemeClr val="tx1"/>
                          </a:solidFill>
                          <a:effectLst/>
                        </a:rPr>
                        <a:t>android:layout_alingParentTop</a:t>
                      </a:r>
                      <a:r>
                        <a:rPr lang="en-US" sz="1800" b="1" u="none" strike="noStrike" kern="1200" dirty="0">
                          <a:solidFill>
                            <a:schemeClr val="tx1"/>
                          </a:solidFill>
                          <a:effectLst/>
                        </a:rPr>
                        <a:t>=”true”</a:t>
                      </a:r>
                      <a:endParaRPr lang="en-US" b="1" dirty="0">
                        <a:effectLst/>
                      </a:endParaRPr>
                    </a:p>
                  </a:txBody>
                  <a:tcPr/>
                </a:tc>
                <a:tc>
                  <a:txBody>
                    <a:bodyPr/>
                    <a:lstStyle/>
                    <a:p>
                      <a:r>
                        <a:rPr lang="en-US" dirty="0"/>
                        <a:t>aligns the top view to the parent layout</a:t>
                      </a:r>
                    </a:p>
                  </a:txBody>
                  <a:tcPr/>
                </a:tc>
                <a:extLst>
                  <a:ext uri="{0D108BD9-81ED-4DB2-BD59-A6C34878D82A}">
                    <a16:rowId xmlns:a16="http://schemas.microsoft.com/office/drawing/2014/main" val="1308631192"/>
                  </a:ext>
                </a:extLst>
              </a:tr>
              <a:tr h="370840">
                <a:tc>
                  <a:txBody>
                    <a:bodyPr/>
                    <a:lstStyle/>
                    <a:p>
                      <a:pPr rtl="0"/>
                      <a:r>
                        <a:rPr lang="en-US" sz="1800" b="1" u="none" strike="noStrike" kern="1200" dirty="0" err="1">
                          <a:solidFill>
                            <a:schemeClr val="tx1"/>
                          </a:solidFill>
                          <a:effectLst/>
                        </a:rPr>
                        <a:t>android:layout_above</a:t>
                      </a:r>
                      <a:r>
                        <a:rPr lang="en-US" sz="1800" b="1" u="none" strike="noStrike" kern="1200" dirty="0">
                          <a:solidFill>
                            <a:schemeClr val="tx1"/>
                          </a:solidFill>
                          <a:effectLst/>
                        </a:rPr>
                        <a:t>=“@</a:t>
                      </a:r>
                      <a:r>
                        <a:rPr lang="en-US" sz="1800" b="1" u="none" strike="noStrike" kern="1200" dirty="0" err="1">
                          <a:solidFill>
                            <a:schemeClr val="tx1"/>
                          </a:solidFill>
                          <a:effectLst/>
                        </a:rPr>
                        <a:t>ViewId</a:t>
                      </a:r>
                      <a:r>
                        <a:rPr lang="en-US" sz="1800" b="1" u="none" strike="noStrike" kern="1200" dirty="0">
                          <a:solidFill>
                            <a:schemeClr val="tx1"/>
                          </a:solidFill>
                          <a:effectLst/>
                        </a:rPr>
                        <a:t>"</a:t>
                      </a:r>
                      <a:endParaRPr lang="en-US" b="1" dirty="0">
                        <a:effectLst/>
                      </a:endParaRPr>
                    </a:p>
                  </a:txBody>
                  <a:tcPr/>
                </a:tc>
                <a:tc>
                  <a:txBody>
                    <a:bodyPr/>
                    <a:lstStyle/>
                    <a:p>
                      <a:r>
                        <a:rPr lang="en-US" dirty="0"/>
                        <a:t>place the view above another view</a:t>
                      </a:r>
                    </a:p>
                  </a:txBody>
                  <a:tcPr/>
                </a:tc>
                <a:extLst>
                  <a:ext uri="{0D108BD9-81ED-4DB2-BD59-A6C34878D82A}">
                    <a16:rowId xmlns:a16="http://schemas.microsoft.com/office/drawing/2014/main" val="81286329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u="none" strike="noStrike" kern="1200" dirty="0" err="1">
                          <a:solidFill>
                            <a:schemeClr val="tx1"/>
                          </a:solidFill>
                          <a:effectLst/>
                        </a:rPr>
                        <a:t>android:layout_below</a:t>
                      </a:r>
                      <a:r>
                        <a:rPr lang="en-US" sz="1800" b="1" u="none" strike="noStrike" kern="1200" dirty="0">
                          <a:solidFill>
                            <a:schemeClr val="tx1"/>
                          </a:solidFill>
                          <a:effectLst/>
                        </a:rPr>
                        <a:t>=“@</a:t>
                      </a:r>
                      <a:r>
                        <a:rPr lang="en-US" sz="1800" b="1" u="none" strike="noStrike" kern="1200" dirty="0" err="1">
                          <a:solidFill>
                            <a:schemeClr val="tx1"/>
                          </a:solidFill>
                          <a:effectLst/>
                        </a:rPr>
                        <a:t>ViewId</a:t>
                      </a:r>
                      <a:r>
                        <a:rPr lang="en-US" sz="1800" b="1" u="none" strike="noStrike" kern="1200" dirty="0">
                          <a:solidFill>
                            <a:schemeClr val="tx1"/>
                          </a:solidFill>
                          <a:effectLst/>
                        </a:rPr>
                        <a:t>"</a:t>
                      </a:r>
                      <a:endParaRPr lang="en-US" b="1" dirty="0">
                        <a:effectLst/>
                      </a:endParaRPr>
                    </a:p>
                  </a:txBody>
                  <a:tcPr/>
                </a:tc>
                <a:tc>
                  <a:txBody>
                    <a:bodyPr/>
                    <a:lstStyle/>
                    <a:p>
                      <a:r>
                        <a:rPr lang="en-US" dirty="0"/>
                        <a:t>place the view below another view</a:t>
                      </a:r>
                    </a:p>
                  </a:txBody>
                  <a:tcPr/>
                </a:tc>
                <a:extLst>
                  <a:ext uri="{0D108BD9-81ED-4DB2-BD59-A6C34878D82A}">
                    <a16:rowId xmlns:a16="http://schemas.microsoft.com/office/drawing/2014/main" val="292450696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u="none" strike="noStrike" kern="1200" dirty="0" err="1">
                          <a:solidFill>
                            <a:schemeClr val="tx1"/>
                          </a:solidFill>
                          <a:effectLst/>
                        </a:rPr>
                        <a:t>android:layout_toLeftOf</a:t>
                      </a:r>
                      <a:r>
                        <a:rPr lang="en-US" sz="1800" b="1" u="none" strike="noStrike" kern="1200" dirty="0">
                          <a:solidFill>
                            <a:schemeClr val="tx1"/>
                          </a:solidFill>
                          <a:effectLst/>
                        </a:rPr>
                        <a:t>="@</a:t>
                      </a:r>
                      <a:r>
                        <a:rPr lang="en-US" sz="1800" b="1" u="none" strike="noStrike" kern="1200" dirty="0" err="1">
                          <a:solidFill>
                            <a:schemeClr val="tx1"/>
                          </a:solidFill>
                          <a:effectLst/>
                        </a:rPr>
                        <a:t>ViewId</a:t>
                      </a:r>
                      <a:r>
                        <a:rPr lang="en-US" sz="1800" b="1" u="none" strike="noStrike" kern="1200" dirty="0">
                          <a:solidFill>
                            <a:schemeClr val="tx1"/>
                          </a:solidFill>
                          <a:effectLst/>
                        </a:rPr>
                        <a:t>"</a:t>
                      </a:r>
                      <a:endParaRPr lang="en-US" b="1" dirty="0">
                        <a:effectLst/>
                      </a:endParaRPr>
                    </a:p>
                  </a:txBody>
                  <a:tcPr/>
                </a:tc>
                <a:tc>
                  <a:txBody>
                    <a:bodyPr/>
                    <a:lstStyle/>
                    <a:p>
                      <a:r>
                        <a:rPr lang="en-US" dirty="0"/>
                        <a:t>place the view to the left of another view</a:t>
                      </a:r>
                    </a:p>
                  </a:txBody>
                  <a:tcPr/>
                </a:tc>
                <a:extLst>
                  <a:ext uri="{0D108BD9-81ED-4DB2-BD59-A6C34878D82A}">
                    <a16:rowId xmlns:a16="http://schemas.microsoft.com/office/drawing/2014/main" val="412935450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u="none" strike="noStrike" kern="1200" dirty="0" err="1">
                          <a:solidFill>
                            <a:schemeClr val="tx1"/>
                          </a:solidFill>
                          <a:effectLst/>
                        </a:rPr>
                        <a:t>android:layout_toRightOf</a:t>
                      </a:r>
                      <a:r>
                        <a:rPr lang="en-US" sz="1800" b="1" u="none" strike="noStrike" kern="1200" dirty="0">
                          <a:solidFill>
                            <a:schemeClr val="tx1"/>
                          </a:solidFill>
                          <a:effectLst/>
                        </a:rPr>
                        <a:t>="@</a:t>
                      </a:r>
                      <a:r>
                        <a:rPr lang="en-US" sz="1800" b="1" u="none" strike="noStrike" kern="1200" dirty="0" err="1">
                          <a:solidFill>
                            <a:schemeClr val="tx1"/>
                          </a:solidFill>
                          <a:effectLst/>
                        </a:rPr>
                        <a:t>ViewId</a:t>
                      </a:r>
                      <a:r>
                        <a:rPr lang="en-US" sz="1800" b="1" u="none" strike="noStrike" kern="1200" dirty="0">
                          <a:solidFill>
                            <a:schemeClr val="tx1"/>
                          </a:solidFill>
                          <a:effectLst/>
                        </a:rPr>
                        <a:t>"</a:t>
                      </a:r>
                      <a:endParaRPr lang="en-US" b="1" dirty="0">
                        <a:effectLst/>
                      </a:endParaRPr>
                    </a:p>
                  </a:txBody>
                  <a:tcPr/>
                </a:tc>
                <a:tc>
                  <a:txBody>
                    <a:bodyPr/>
                    <a:lstStyle/>
                    <a:p>
                      <a:r>
                        <a:rPr lang="en-US" dirty="0"/>
                        <a:t>place the view to the right of another view</a:t>
                      </a:r>
                    </a:p>
                  </a:txBody>
                  <a:tcPr/>
                </a:tc>
                <a:extLst>
                  <a:ext uri="{0D108BD9-81ED-4DB2-BD59-A6C34878D82A}">
                    <a16:rowId xmlns:a16="http://schemas.microsoft.com/office/drawing/2014/main" val="3391303115"/>
                  </a:ext>
                </a:extLst>
              </a:tr>
            </a:tbl>
          </a:graphicData>
        </a:graphic>
      </p:graphicFrame>
      <p:sp>
        <p:nvSpPr>
          <p:cNvPr id="5" name="CasellaDiTesto 4">
            <a:extLst>
              <a:ext uri="{FF2B5EF4-FFF2-40B4-BE49-F238E27FC236}">
                <a16:creationId xmlns:a16="http://schemas.microsoft.com/office/drawing/2014/main" id="{A56ADC2D-487A-4585-320D-F062949E4812}"/>
              </a:ext>
            </a:extLst>
          </p:cNvPr>
          <p:cNvSpPr txBox="1"/>
          <p:nvPr/>
        </p:nvSpPr>
        <p:spPr>
          <a:xfrm>
            <a:off x="609600" y="1562100"/>
            <a:ext cx="11379200" cy="1477328"/>
          </a:xfrm>
          <a:prstGeom prst="rect">
            <a:avLst/>
          </a:prstGeom>
          <a:noFill/>
        </p:spPr>
        <p:txBody>
          <a:bodyPr wrap="square" rtlCol="0">
            <a:spAutoFit/>
          </a:bodyPr>
          <a:lstStyle/>
          <a:p>
            <a:pPr rtl="0">
              <a:spcBef>
                <a:spcPts val="0"/>
              </a:spcBef>
              <a:spcAft>
                <a:spcPts val="0"/>
              </a:spcAft>
            </a:pPr>
            <a:r>
              <a:rPr lang="en-US" dirty="0"/>
              <a:t>Most of relative layout attributes takes View’s id of which we are referring to instead </a:t>
            </a:r>
            <a:r>
              <a:rPr lang="en-US" dirty="0" err="1"/>
              <a:t>boolean</a:t>
            </a:r>
            <a:r>
              <a:rPr lang="en-US" dirty="0"/>
              <a:t> values.</a:t>
            </a:r>
            <a:r>
              <a:rPr lang="en-US" sz="1800" b="0" i="0" u="none" strike="noStrike" dirty="0">
                <a:solidFill>
                  <a:srgbClr val="000000"/>
                </a:solidFill>
                <a:effectLst/>
              </a:rPr>
              <a:t> attributes such as </a:t>
            </a:r>
            <a:r>
              <a:rPr lang="en-US" sz="1800" b="0" i="0" u="none" strike="noStrike" dirty="0" err="1">
                <a:solidFill>
                  <a:srgbClr val="000000"/>
                </a:solidFill>
                <a:effectLst/>
              </a:rPr>
              <a:t>layout_gravity</a:t>
            </a:r>
            <a:r>
              <a:rPr lang="en-US" sz="1800" b="0" i="0" u="none" strike="noStrike" dirty="0">
                <a:solidFill>
                  <a:srgbClr val="000000"/>
                </a:solidFill>
                <a:effectLst/>
              </a:rPr>
              <a:t> do not exist in relative layout, because we have full customization of where we want to place or view on the screen. A relative layout that is not the root and is nested inside some other layout may have a layout weight.</a:t>
            </a:r>
            <a:endParaRPr lang="en-US" b="0" dirty="0">
              <a:effectLst/>
            </a:endParaRPr>
          </a:p>
          <a:p>
            <a:br>
              <a:rPr lang="en-US" dirty="0"/>
            </a:br>
            <a:endParaRPr lang="en-US" dirty="0"/>
          </a:p>
        </p:txBody>
      </p:sp>
    </p:spTree>
    <p:extLst>
      <p:ext uri="{BB962C8B-B14F-4D97-AF65-F5344CB8AC3E}">
        <p14:creationId xmlns:p14="http://schemas.microsoft.com/office/powerpoint/2010/main" val="3551873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F628D4-8D77-4BA5-9D99-A7E428B98547}"/>
              </a:ext>
            </a:extLst>
          </p:cNvPr>
          <p:cNvSpPr>
            <a:spLocks noGrp="1"/>
          </p:cNvSpPr>
          <p:nvPr>
            <p:ph type="title"/>
          </p:nvPr>
        </p:nvSpPr>
        <p:spPr>
          <a:xfrm>
            <a:off x="609600" y="274638"/>
            <a:ext cx="10972800" cy="1143000"/>
          </a:xfrm>
        </p:spPr>
        <p:txBody>
          <a:bodyPr anchor="ctr">
            <a:normAutofit/>
          </a:bodyPr>
          <a:lstStyle/>
          <a:p>
            <a:r>
              <a:rPr lang="en-US" dirty="0"/>
              <a:t>Content</a:t>
            </a:r>
          </a:p>
        </p:txBody>
      </p:sp>
      <p:sp>
        <p:nvSpPr>
          <p:cNvPr id="3" name="CasellaDiTesto 2">
            <a:extLst>
              <a:ext uri="{FF2B5EF4-FFF2-40B4-BE49-F238E27FC236}">
                <a16:creationId xmlns:a16="http://schemas.microsoft.com/office/drawing/2014/main" id="{7AD5ADCA-17B3-404C-9277-9581648BB1B9}"/>
              </a:ext>
            </a:extLst>
          </p:cNvPr>
          <p:cNvSpPr txBox="1"/>
          <p:nvPr/>
        </p:nvSpPr>
        <p:spPr>
          <a:xfrm>
            <a:off x="609600" y="1798820"/>
            <a:ext cx="5384800" cy="646331"/>
          </a:xfrm>
          <a:prstGeom prst="rect">
            <a:avLst/>
          </a:prstGeom>
          <a:noFill/>
        </p:spPr>
        <p:txBody>
          <a:bodyPr wrap="square" rtlCol="0">
            <a:spAutoFit/>
          </a:bodyPr>
          <a:lstStyle/>
          <a:p>
            <a:endParaRPr lang="en-US" dirty="0"/>
          </a:p>
          <a:p>
            <a:endParaRPr lang="en-US" dirty="0"/>
          </a:p>
        </p:txBody>
      </p:sp>
      <p:sp>
        <p:nvSpPr>
          <p:cNvPr id="5" name="CasellaDiTesto 4">
            <a:extLst>
              <a:ext uri="{FF2B5EF4-FFF2-40B4-BE49-F238E27FC236}">
                <a16:creationId xmlns:a16="http://schemas.microsoft.com/office/drawing/2014/main" id="{B2BE75D8-19B2-4A0D-B7DA-88A910FC4F9C}"/>
              </a:ext>
            </a:extLst>
          </p:cNvPr>
          <p:cNvSpPr txBox="1"/>
          <p:nvPr/>
        </p:nvSpPr>
        <p:spPr>
          <a:xfrm>
            <a:off x="5416550" y="1521820"/>
            <a:ext cx="6165850" cy="1754326"/>
          </a:xfrm>
          <a:prstGeom prst="rect">
            <a:avLst/>
          </a:prstGeom>
          <a:noFill/>
        </p:spPr>
        <p:txBody>
          <a:bodyPr wrap="square" rtlCol="0">
            <a:spAutoFit/>
          </a:bodyPr>
          <a:lstStyle/>
          <a:p>
            <a:r>
              <a:rPr lang="en-US" b="1" i="0" dirty="0">
                <a:solidFill>
                  <a:schemeClr val="accent2">
                    <a:lumMod val="50000"/>
                  </a:schemeClr>
                </a:solidFill>
                <a:effectLst/>
                <a:latin typeface="erdana"/>
              </a:rPr>
              <a:t>&lt;manifest&gt;: </a:t>
            </a:r>
            <a:r>
              <a:rPr lang="en-US" dirty="0">
                <a:solidFill>
                  <a:srgbClr val="333333"/>
                </a:solidFill>
                <a:latin typeface="inter-regular"/>
              </a:rPr>
              <a:t>represents the </a:t>
            </a:r>
            <a:r>
              <a:rPr lang="en-US" b="0" i="0" dirty="0">
                <a:solidFill>
                  <a:srgbClr val="333333"/>
                </a:solidFill>
                <a:effectLst/>
                <a:latin typeface="inter-regular"/>
              </a:rPr>
              <a:t> root element. It has </a:t>
            </a:r>
            <a:r>
              <a:rPr lang="en-US" b="1" i="0" dirty="0">
                <a:solidFill>
                  <a:srgbClr val="333333"/>
                </a:solidFill>
                <a:effectLst/>
                <a:latin typeface="inter-bold"/>
              </a:rPr>
              <a:t>package</a:t>
            </a:r>
            <a:r>
              <a:rPr lang="en-US" b="0" i="0" dirty="0">
                <a:solidFill>
                  <a:srgbClr val="333333"/>
                </a:solidFill>
                <a:effectLst/>
                <a:latin typeface="inter-regular"/>
              </a:rPr>
              <a:t> attribute that describes the package name that </a:t>
            </a:r>
            <a:r>
              <a:rPr lang="en-US" dirty="0"/>
              <a:t>resolves any relative name of class in our package so we can write .</a:t>
            </a:r>
            <a:r>
              <a:rPr lang="en-US" i="1" dirty="0" err="1"/>
              <a:t>NameActivity</a:t>
            </a:r>
            <a:r>
              <a:rPr lang="en-US" i="1" dirty="0"/>
              <a:t> </a:t>
            </a:r>
            <a:r>
              <a:rPr lang="en-US" dirty="0"/>
              <a:t>without having specifying the entire Activity path.</a:t>
            </a:r>
            <a:endParaRPr lang="en-US" b="0" i="0" dirty="0">
              <a:solidFill>
                <a:srgbClr val="333333"/>
              </a:solidFill>
              <a:effectLst/>
              <a:latin typeface="inter-regular"/>
            </a:endParaRPr>
          </a:p>
          <a:p>
            <a:pPr marL="285750" indent="-285750">
              <a:buFont typeface="Arial" panose="020B0604020202020204" pitchFamily="34" charset="0"/>
              <a:buChar char="•"/>
            </a:pPr>
            <a:endParaRPr lang="en-US" b="1" i="0" dirty="0">
              <a:solidFill>
                <a:srgbClr val="610B4B"/>
              </a:solidFill>
              <a:effectLst/>
              <a:latin typeface="erdana"/>
            </a:endParaRPr>
          </a:p>
        </p:txBody>
      </p:sp>
      <p:sp>
        <p:nvSpPr>
          <p:cNvPr id="4" name="Rectangle 1">
            <a:extLst>
              <a:ext uri="{FF2B5EF4-FFF2-40B4-BE49-F238E27FC236}">
                <a16:creationId xmlns:a16="http://schemas.microsoft.com/office/drawing/2014/main" id="{FD3B71E8-010E-B56A-A0C8-F8F460FE1BA9}"/>
              </a:ext>
            </a:extLst>
          </p:cNvPr>
          <p:cNvSpPr>
            <a:spLocks noChangeArrowheads="1"/>
          </p:cNvSpPr>
          <p:nvPr/>
        </p:nvSpPr>
        <p:spPr bwMode="auto">
          <a:xfrm>
            <a:off x="95251" y="1417638"/>
            <a:ext cx="5105400" cy="53399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solidFill>
                  <a:srgbClr val="E8BF6A"/>
                </a:solidFill>
                <a:effectLst/>
                <a:latin typeface="JetBrains Mono"/>
              </a:rPr>
              <a:t>&lt;?</a:t>
            </a:r>
            <a:r>
              <a:rPr kumimoji="0" lang="en-US" altLang="en-US" sz="1100" b="0" i="0" u="none" strike="noStrike" cap="none" normalizeH="0" baseline="0" dirty="0">
                <a:solidFill>
                  <a:srgbClr val="BABABA"/>
                </a:solidFill>
                <a:effectLst/>
                <a:latin typeface="JetBrains Mono"/>
              </a:rPr>
              <a:t>xml version</a:t>
            </a:r>
            <a:r>
              <a:rPr kumimoji="0" lang="en-US" altLang="en-US" sz="1100" b="0" i="0" u="none" strike="noStrike" cap="none" normalizeH="0" baseline="0" dirty="0">
                <a:solidFill>
                  <a:srgbClr val="6A8759"/>
                </a:solidFill>
                <a:effectLst/>
                <a:latin typeface="JetBrains Mono"/>
              </a:rPr>
              <a:t>="1.0" </a:t>
            </a:r>
            <a:r>
              <a:rPr kumimoji="0" lang="en-US" altLang="en-US" sz="1100" b="0" i="0" u="none" strike="noStrike" cap="none" normalizeH="0" baseline="0" dirty="0">
                <a:solidFill>
                  <a:srgbClr val="BABABA"/>
                </a:solidFill>
                <a:effectLst/>
                <a:latin typeface="JetBrains Mono"/>
              </a:rPr>
              <a:t>encoding</a:t>
            </a:r>
            <a:r>
              <a:rPr kumimoji="0" lang="en-US" altLang="en-US" sz="1100" b="0" i="0" u="none" strike="noStrike" cap="none" normalizeH="0" baseline="0" dirty="0">
                <a:solidFill>
                  <a:srgbClr val="6A8759"/>
                </a:solidFill>
                <a:effectLst/>
                <a:latin typeface="JetBrains Mono"/>
              </a:rPr>
              <a:t>="utf-8"</a:t>
            </a:r>
            <a:r>
              <a:rPr kumimoji="0" lang="en-US" altLang="en-US" sz="1100" b="0" i="0" u="none" strike="noStrike" cap="none" normalizeH="0" baseline="0" dirty="0">
                <a:solidFill>
                  <a:srgbClr val="E8BF6A"/>
                </a:solidFill>
                <a:effectLst/>
                <a:latin typeface="JetBrains Mono"/>
              </a:rPr>
              <a:t>?&gt;</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effectLst/>
                <a:highlight>
                  <a:srgbClr val="FFFF00"/>
                </a:highlight>
                <a:latin typeface="JetBrains Mono"/>
              </a:rPr>
              <a:t>&lt;manifest </a:t>
            </a:r>
            <a:r>
              <a:rPr kumimoji="0" lang="en-US" altLang="en-US" sz="1100" b="0" i="0" u="none" strike="noStrike" cap="none" normalizeH="0" baseline="0" dirty="0" err="1">
                <a:solidFill>
                  <a:srgbClr val="BABABA"/>
                </a:solidFill>
                <a:effectLst/>
                <a:latin typeface="JetBrains Mono"/>
              </a:rPr>
              <a:t>xmlns:</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a:solidFill>
                  <a:srgbClr val="6A8759"/>
                </a:solidFill>
                <a:effectLst/>
                <a:latin typeface="JetBrains Mono"/>
              </a:rPr>
              <a:t>="http://schemas.android.com/</a:t>
            </a:r>
            <a:r>
              <a:rPr kumimoji="0" lang="en-US" altLang="en-US" sz="1100" b="0" i="0" u="none" strike="noStrike" cap="none" normalizeH="0" baseline="0" dirty="0" err="1">
                <a:solidFill>
                  <a:srgbClr val="6A8759"/>
                </a:solidFill>
                <a:effectLst/>
                <a:latin typeface="JetBrains Mono"/>
              </a:rPr>
              <a:t>apk</a:t>
            </a:r>
            <a:r>
              <a:rPr kumimoji="0" lang="en-US" altLang="en-US" sz="1100" b="0" i="0" u="none" strike="noStrike" cap="none" normalizeH="0" baseline="0" dirty="0">
                <a:solidFill>
                  <a:srgbClr val="6A8759"/>
                </a:solidFill>
                <a:effectLst/>
                <a:latin typeface="JetBrains Mono"/>
              </a:rPr>
              <a:t>/res/android"</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BABABA"/>
                </a:solidFill>
                <a:effectLst/>
                <a:latin typeface="JetBrains Mono"/>
              </a:rPr>
              <a:t>xmlns:</a:t>
            </a:r>
            <a:r>
              <a:rPr kumimoji="0" lang="en-US" altLang="en-US" sz="1100" b="0" i="0" u="none" strike="noStrike" cap="none" normalizeH="0" baseline="0" dirty="0" err="1">
                <a:solidFill>
                  <a:srgbClr val="9876AA"/>
                </a:solidFill>
                <a:effectLst/>
                <a:latin typeface="JetBrains Mono"/>
              </a:rPr>
              <a:t>tools</a:t>
            </a:r>
            <a:r>
              <a:rPr kumimoji="0" lang="en-US" altLang="en-US" sz="1100" b="0" i="0" u="none" strike="noStrike" cap="none" normalizeH="0" baseline="0" dirty="0">
                <a:solidFill>
                  <a:srgbClr val="6A8759"/>
                </a:solidFill>
                <a:effectLst/>
                <a:latin typeface="JetBrains Mono"/>
              </a:rPr>
              <a:t>="http://schemas.android.com/tools"</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a:solidFill>
                  <a:srgbClr val="BABABA"/>
                </a:solidFill>
                <a:effectLst/>
                <a:latin typeface="JetBrains Mono"/>
              </a:rPr>
              <a:t>package</a:t>
            </a:r>
            <a:r>
              <a:rPr kumimoji="0" lang="en-US" altLang="en-US" sz="1100" b="0" i="0" u="none" strike="noStrike" cap="none" normalizeH="0" baseline="0" dirty="0">
                <a:solidFill>
                  <a:srgbClr val="6A8759"/>
                </a:solidFill>
                <a:effectLst/>
                <a:latin typeface="JetBrains Mono"/>
              </a:rPr>
              <a:t>="</a:t>
            </a:r>
            <a:r>
              <a:rPr kumimoji="0" lang="en-US" altLang="en-US" sz="1100" b="0" i="0" u="none" strike="noStrike" cap="none" normalizeH="0" baseline="0" dirty="0" err="1">
                <a:solidFill>
                  <a:srgbClr val="6A8759"/>
                </a:solidFill>
                <a:effectLst/>
                <a:latin typeface="JetBrains Mono"/>
              </a:rPr>
              <a:t>com.</a:t>
            </a:r>
            <a:r>
              <a:rPr lang="en-US" altLang="en-US" sz="1100" dirty="0" err="1">
                <a:solidFill>
                  <a:srgbClr val="6A8759"/>
                </a:solidFill>
                <a:latin typeface="JetBrains Mono"/>
              </a:rPr>
              <a:t>app</a:t>
            </a:r>
            <a:r>
              <a:rPr kumimoji="0" lang="en-US" altLang="en-US" sz="1100" b="0" i="0" u="none" strike="noStrike" cap="none" normalizeH="0" baseline="0" dirty="0">
                <a:solidFill>
                  <a:srgbClr val="6A8759"/>
                </a:solidFill>
                <a:effectLst/>
                <a:latin typeface="JetBrains Mono"/>
              </a:rPr>
              <a:t>"</a:t>
            </a:r>
            <a:r>
              <a:rPr kumimoji="0" lang="en-US" altLang="en-US" sz="1100" b="0" i="0" u="none" strike="noStrike" cap="none" normalizeH="0" baseline="0" dirty="0">
                <a:effectLst/>
                <a:highlight>
                  <a:srgbClr val="FFFF00"/>
                </a:highlight>
                <a:latin typeface="JetBrains Mono"/>
              </a:rPr>
              <a:t>&gt;</a:t>
            </a:r>
            <a:br>
              <a:rPr kumimoji="0" lang="en-US" altLang="en-US" sz="1100" b="0" i="0" u="none" strike="noStrike" cap="none" normalizeH="0" baseline="0" dirty="0">
                <a:solidFill>
                  <a:srgbClr val="E8BF6A"/>
                </a:solidFill>
                <a:effectLst/>
                <a:latin typeface="JetBrains Mono"/>
              </a:rPr>
            </a:br>
            <a:endParaRPr kumimoji="0" lang="en-US" altLang="en-US" sz="1100" b="0" i="0" u="none" strike="noStrike" cap="none" normalizeH="0" baseline="0" dirty="0">
              <a:solidFill>
                <a:srgbClr val="E8BF6A"/>
              </a:solidFill>
              <a:effectLst/>
              <a:latin typeface="JetBrains Mono"/>
            </a:endParaRPr>
          </a:p>
          <a:p>
            <a:pPr eaLnBrk="0" fontAlgn="base" hangingPunct="0">
              <a:spcBef>
                <a:spcPct val="0"/>
              </a:spcBef>
              <a:spcAft>
                <a:spcPct val="0"/>
              </a:spcAft>
            </a:pPr>
            <a:r>
              <a:rPr lang="en-US" altLang="en-US" sz="1100" dirty="0">
                <a:solidFill>
                  <a:srgbClr val="E8BF6A"/>
                </a:solidFill>
                <a:latin typeface="JetBrains Mono"/>
              </a:rPr>
              <a:t>&lt;uses-permission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android.permission.SEND_SMS</a:t>
            </a:r>
            <a:r>
              <a:rPr lang="en-US" altLang="en-US" sz="1100" dirty="0">
                <a:solidFill>
                  <a:srgbClr val="6A8759"/>
                </a:solidFill>
                <a:latin typeface="JetBrains Mono"/>
              </a:rPr>
              <a:t>"</a:t>
            </a:r>
            <a:r>
              <a:rPr lang="en-US" altLang="en-US" sz="1100" dirty="0">
                <a:solidFill>
                  <a:srgbClr val="E8BF6A"/>
                </a:solidFill>
                <a:latin typeface="JetBrains Mono"/>
              </a:rPr>
              <a:t>/&gt;</a:t>
            </a:r>
            <a:br>
              <a:rPr lang="en-US" altLang="en-US" sz="1100" dirty="0">
                <a:solidFill>
                  <a:srgbClr val="E8BF6A"/>
                </a:solidFill>
                <a:latin typeface="JetBrains Mono"/>
              </a:rPr>
            </a:br>
            <a:r>
              <a:rPr lang="en-US" altLang="en-US" sz="1100" dirty="0">
                <a:solidFill>
                  <a:srgbClr val="E8BF6A"/>
                </a:solidFill>
                <a:latin typeface="JetBrains Mono"/>
              </a:rPr>
              <a:t>&lt;uses-permission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android.permission.INTERNET</a:t>
            </a:r>
            <a:r>
              <a:rPr lang="en-US" altLang="en-US" sz="1100" dirty="0">
                <a:solidFill>
                  <a:srgbClr val="6A8759"/>
                </a:solidFill>
                <a:latin typeface="JetBrains Mono"/>
              </a:rPr>
              <a:t>"</a:t>
            </a:r>
            <a:r>
              <a:rPr lang="en-US" altLang="en-US" sz="1100" dirty="0">
                <a:solidFill>
                  <a:srgbClr val="E8BF6A"/>
                </a:solidFill>
                <a:latin typeface="JetBrains Mono"/>
              </a:rPr>
              <a:t>/&gt;</a:t>
            </a:r>
          </a:p>
          <a:p>
            <a:pPr eaLnBrk="0" fontAlgn="base" hangingPunct="0">
              <a:spcBef>
                <a:spcPct val="0"/>
              </a:spcBef>
              <a:spcAft>
                <a:spcPct val="0"/>
              </a:spcAft>
            </a:pPr>
            <a:r>
              <a:rPr lang="en-US" altLang="en-US" sz="1100" dirty="0">
                <a:solidFill>
                  <a:srgbClr val="E8BF6A"/>
                </a:solidFill>
                <a:latin typeface="JetBrains Mono"/>
              </a:rPr>
              <a:t>&lt;uses-feature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android.hardware.bluetooth</a:t>
            </a:r>
            <a:r>
              <a:rPr lang="en-US" altLang="en-US" sz="1100" dirty="0">
                <a:solidFill>
                  <a:srgbClr val="6A8759"/>
                </a:solidFill>
                <a:latin typeface="JetBrains Mono"/>
              </a:rPr>
              <a:t>"</a:t>
            </a:r>
            <a:br>
              <a:rPr lang="en-US" altLang="en-US" sz="1100" dirty="0">
                <a:solidFill>
                  <a:srgbClr val="6A8759"/>
                </a:solidFill>
                <a:latin typeface="JetBrains Mono"/>
              </a:rPr>
            </a:br>
            <a:r>
              <a:rPr lang="en-US" altLang="en-US" sz="1100" dirty="0">
                <a:solidFill>
                  <a:srgbClr val="6A8759"/>
                </a:solidFill>
                <a:latin typeface="JetBrains Mono"/>
              </a:rPr>
              <a:t>  </a:t>
            </a:r>
            <a:r>
              <a:rPr lang="en-US" altLang="en-US" sz="1100" dirty="0" err="1">
                <a:solidFill>
                  <a:srgbClr val="9876AA"/>
                </a:solidFill>
                <a:latin typeface="JetBrains Mono"/>
              </a:rPr>
              <a:t>android</a:t>
            </a:r>
            <a:r>
              <a:rPr lang="en-US" altLang="en-US" sz="1100" dirty="0" err="1">
                <a:solidFill>
                  <a:srgbClr val="BABABA"/>
                </a:solidFill>
                <a:latin typeface="JetBrains Mono"/>
              </a:rPr>
              <a:t>:required</a:t>
            </a:r>
            <a:r>
              <a:rPr lang="en-US" altLang="en-US" sz="1100" dirty="0">
                <a:solidFill>
                  <a:srgbClr val="6A8759"/>
                </a:solidFill>
                <a:latin typeface="JetBrains Mono"/>
              </a:rPr>
              <a:t>="true"</a:t>
            </a:r>
            <a:r>
              <a:rPr lang="en-US" altLang="en-US" sz="1100" dirty="0">
                <a:solidFill>
                  <a:srgbClr val="E8BF6A"/>
                </a:solidFill>
                <a:latin typeface="JetBrains Mono"/>
              </a:rPr>
              <a:t>/&gt;</a:t>
            </a:r>
            <a:endParaRPr lang="en-US" altLang="en-US" sz="1100" dirty="0">
              <a:latin typeface="Arial" panose="020B0604020202020204" pitchFamily="34" charset="0"/>
            </a:endParaRPr>
          </a:p>
          <a:p>
            <a:pPr eaLnBrk="0" fontAlgn="base" hangingPunct="0">
              <a:spcBef>
                <a:spcPct val="0"/>
              </a:spcBef>
              <a:spcAft>
                <a:spcPct val="0"/>
              </a:spcAft>
            </a:pP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&lt;application</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:allowBackup</a:t>
            </a:r>
            <a:r>
              <a:rPr kumimoji="0" lang="en-US" altLang="en-US" sz="1100" b="0" i="0" u="none" strike="noStrike" cap="none" normalizeH="0" baseline="0" dirty="0">
                <a:solidFill>
                  <a:srgbClr val="6A8759"/>
                </a:solidFill>
                <a:effectLst/>
                <a:latin typeface="JetBrains Mono"/>
              </a:rPr>
              <a:t>="true"</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:dataExtractionRules</a:t>
            </a:r>
            <a:r>
              <a:rPr kumimoji="0" lang="en-US" altLang="en-US" sz="1100" b="0" i="0" u="none" strike="noStrike" cap="none" normalizeH="0" baseline="0" dirty="0">
                <a:solidFill>
                  <a:srgbClr val="6A8759"/>
                </a:solidFill>
                <a:effectLst/>
                <a:latin typeface="JetBrains Mono"/>
              </a:rPr>
              <a:t>="@xml/</a:t>
            </a:r>
            <a:r>
              <a:rPr kumimoji="0" lang="en-US" altLang="en-US" sz="1100" b="0" i="0" u="none" strike="noStrike" cap="none" normalizeH="0" baseline="0" dirty="0" err="1">
                <a:solidFill>
                  <a:srgbClr val="6A8759"/>
                </a:solidFill>
                <a:effectLst/>
                <a:latin typeface="JetBrains Mono"/>
              </a:rPr>
              <a:t>data_extraction_rules</a:t>
            </a:r>
            <a:r>
              <a:rPr kumimoji="0" lang="en-US" altLang="en-US" sz="1100" b="0" i="0" u="none" strike="noStrike" cap="none" normalizeH="0" baseline="0" dirty="0">
                <a:solidFill>
                  <a:srgbClr val="6A8759"/>
                </a:solidFill>
                <a:effectLst/>
                <a:latin typeface="JetBrains Mono"/>
              </a:rPr>
              <a:t>"</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:fullBackupContent</a:t>
            </a:r>
            <a:r>
              <a:rPr kumimoji="0" lang="en-US" altLang="en-US" sz="1100" b="0" i="0" u="none" strike="noStrike" cap="none" normalizeH="0" baseline="0" dirty="0">
                <a:solidFill>
                  <a:srgbClr val="6A8759"/>
                </a:solidFill>
                <a:effectLst/>
                <a:latin typeface="JetBrains Mono"/>
              </a:rPr>
              <a:t>="@xml/</a:t>
            </a:r>
            <a:r>
              <a:rPr kumimoji="0" lang="en-US" altLang="en-US" sz="1100" b="0" i="0" u="none" strike="noStrike" cap="none" normalizeH="0" baseline="0" dirty="0" err="1">
                <a:solidFill>
                  <a:srgbClr val="6A8759"/>
                </a:solidFill>
                <a:effectLst/>
                <a:latin typeface="JetBrains Mono"/>
              </a:rPr>
              <a:t>backup_rules</a:t>
            </a:r>
            <a:r>
              <a:rPr kumimoji="0" lang="en-US" altLang="en-US" sz="1100" b="0" i="0" u="none" strike="noStrike" cap="none" normalizeH="0" baseline="0" dirty="0">
                <a:solidFill>
                  <a:srgbClr val="6A8759"/>
                </a:solidFill>
                <a:effectLst/>
                <a:latin typeface="JetBrains Mono"/>
              </a:rPr>
              <a:t>"</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:icon</a:t>
            </a:r>
            <a:r>
              <a:rPr kumimoji="0" lang="en-US" altLang="en-US" sz="1100" b="0" i="0" u="none" strike="noStrike" cap="none" normalizeH="0" baseline="0" dirty="0">
                <a:solidFill>
                  <a:srgbClr val="6A8759"/>
                </a:solidFill>
                <a:effectLst/>
                <a:latin typeface="JetBrains Mono"/>
              </a:rPr>
              <a:t>="@mipmap/</a:t>
            </a:r>
            <a:r>
              <a:rPr kumimoji="0" lang="en-US" altLang="en-US" sz="1100" b="0" i="0" u="none" strike="noStrike" cap="none" normalizeH="0" baseline="0" dirty="0" err="1">
                <a:solidFill>
                  <a:srgbClr val="6A8759"/>
                </a:solidFill>
                <a:effectLst/>
                <a:latin typeface="JetBrains Mono"/>
              </a:rPr>
              <a:t>ic_launcher</a:t>
            </a:r>
            <a:r>
              <a:rPr kumimoji="0" lang="en-US" altLang="en-US" sz="1100" b="0" i="0" u="none" strike="noStrike" cap="none" normalizeH="0" baseline="0" dirty="0">
                <a:solidFill>
                  <a:srgbClr val="6A8759"/>
                </a:solidFill>
                <a:effectLst/>
                <a:latin typeface="JetBrains Mono"/>
              </a:rPr>
              <a:t>"</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:label</a:t>
            </a:r>
            <a:r>
              <a:rPr kumimoji="0" lang="en-US" altLang="en-US" sz="1100" b="0" i="0" u="none" strike="noStrike" cap="none" normalizeH="0" baseline="0" dirty="0">
                <a:solidFill>
                  <a:srgbClr val="6A8759"/>
                </a:solidFill>
                <a:effectLst/>
                <a:latin typeface="JetBrains Mono"/>
              </a:rPr>
              <a:t>="@string/</a:t>
            </a:r>
            <a:r>
              <a:rPr kumimoji="0" lang="en-US" altLang="en-US" sz="1100" b="0" i="0" u="none" strike="noStrike" cap="none" normalizeH="0" baseline="0" dirty="0" err="1">
                <a:solidFill>
                  <a:srgbClr val="6A8759"/>
                </a:solidFill>
                <a:effectLst/>
                <a:latin typeface="JetBrains Mono"/>
              </a:rPr>
              <a:t>app_name</a:t>
            </a:r>
            <a:r>
              <a:rPr kumimoji="0" lang="en-US" altLang="en-US" sz="1100" b="0" i="0" u="none" strike="noStrike" cap="none" normalizeH="0" baseline="0" dirty="0">
                <a:solidFill>
                  <a:srgbClr val="6A8759"/>
                </a:solidFill>
                <a:effectLst/>
                <a:latin typeface="JetBrains Mono"/>
              </a:rPr>
              <a:t>"</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:roundIcon</a:t>
            </a:r>
            <a:r>
              <a:rPr kumimoji="0" lang="en-US" altLang="en-US" sz="1100" b="0" i="0" u="none" strike="noStrike" cap="none" normalizeH="0" baseline="0" dirty="0">
                <a:solidFill>
                  <a:srgbClr val="6A8759"/>
                </a:solidFill>
                <a:effectLst/>
                <a:latin typeface="JetBrains Mono"/>
              </a:rPr>
              <a:t>="@mipmap/</a:t>
            </a:r>
            <a:r>
              <a:rPr kumimoji="0" lang="en-US" altLang="en-US" sz="1100" b="0" i="0" u="none" strike="noStrike" cap="none" normalizeH="0" baseline="0" dirty="0" err="1">
                <a:solidFill>
                  <a:srgbClr val="6A8759"/>
                </a:solidFill>
                <a:effectLst/>
                <a:latin typeface="JetBrains Mono"/>
              </a:rPr>
              <a:t>ic_launcher_round</a:t>
            </a:r>
            <a:r>
              <a:rPr kumimoji="0" lang="en-US" altLang="en-US" sz="1100" b="0" i="0" u="none" strike="noStrike" cap="none" normalizeH="0" baseline="0" dirty="0">
                <a:solidFill>
                  <a:srgbClr val="6A8759"/>
                </a:solidFill>
                <a:effectLst/>
                <a:latin typeface="JetBrains Mono"/>
              </a:rPr>
              <a:t>"</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:supportsRtl</a:t>
            </a:r>
            <a:r>
              <a:rPr kumimoji="0" lang="en-US" altLang="en-US" sz="1100" b="0" i="0" u="none" strike="noStrike" cap="none" normalizeH="0" baseline="0" dirty="0">
                <a:solidFill>
                  <a:srgbClr val="6A8759"/>
                </a:solidFill>
                <a:effectLst/>
                <a:latin typeface="JetBrains Mono"/>
              </a:rPr>
              <a:t>="true"</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:theme</a:t>
            </a:r>
            <a:r>
              <a:rPr kumimoji="0" lang="en-US" altLang="en-US" sz="1100" b="0" i="0" u="none" strike="noStrike" cap="none" normalizeH="0" baseline="0" dirty="0">
                <a:solidFill>
                  <a:srgbClr val="6A8759"/>
                </a:solidFill>
                <a:effectLst/>
                <a:latin typeface="JetBrains Mono"/>
              </a:rPr>
              <a:t>="@style/</a:t>
            </a:r>
            <a:r>
              <a:rPr kumimoji="0" lang="en-US" altLang="en-US" sz="1100" b="0" i="0" u="none" strike="noStrike" cap="none" normalizeH="0" baseline="0" dirty="0" err="1">
                <a:solidFill>
                  <a:srgbClr val="6A8759"/>
                </a:solidFill>
                <a:effectLst/>
                <a:latin typeface="JetBrains Mono"/>
              </a:rPr>
              <a:t>Theme.CustomToast</a:t>
            </a:r>
            <a:r>
              <a:rPr kumimoji="0" lang="en-US" altLang="en-US" sz="1100" b="0" i="0" u="none" strike="noStrike" cap="none" normalizeH="0" baseline="0" dirty="0">
                <a:solidFill>
                  <a:srgbClr val="6A8759"/>
                </a:solidFill>
                <a:effectLst/>
                <a:latin typeface="JetBrains Mono"/>
              </a:rPr>
              <a:t>"</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9876AA"/>
                </a:solidFill>
                <a:effectLst/>
                <a:latin typeface="JetBrains Mono"/>
              </a:rPr>
              <a:t>tools</a:t>
            </a:r>
            <a:r>
              <a:rPr kumimoji="0" lang="en-US" altLang="en-US" sz="1100" b="0" i="0" u="none" strike="noStrike" cap="none" normalizeH="0" baseline="0" dirty="0" err="1">
                <a:solidFill>
                  <a:srgbClr val="BABABA"/>
                </a:solidFill>
                <a:effectLst/>
                <a:latin typeface="JetBrains Mono"/>
              </a:rPr>
              <a:t>:targetApi</a:t>
            </a:r>
            <a:r>
              <a:rPr kumimoji="0" lang="en-US" altLang="en-US" sz="1100" b="0" i="0" u="none" strike="noStrike" cap="none" normalizeH="0" baseline="0" dirty="0">
                <a:solidFill>
                  <a:srgbClr val="6A8759"/>
                </a:solidFill>
                <a:effectLst/>
                <a:latin typeface="JetBrains Mono"/>
              </a:rPr>
              <a:t>="31"</a:t>
            </a:r>
            <a:r>
              <a:rPr kumimoji="0" lang="en-US" altLang="en-US" sz="1100" b="0" i="0" u="none" strike="noStrike" cap="none" normalizeH="0" baseline="0" dirty="0">
                <a:solidFill>
                  <a:srgbClr val="E8BF6A"/>
                </a:solidFill>
                <a:effectLst/>
                <a:latin typeface="JetBrains Mono"/>
              </a:rPr>
              <a:t>&gt;</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&lt;activity</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:name</a:t>
            </a:r>
            <a:r>
              <a:rPr kumimoji="0" lang="en-US" altLang="en-US" sz="1100" b="0" i="0" u="none" strike="noStrike" cap="none" normalizeH="0" baseline="0" dirty="0">
                <a:solidFill>
                  <a:srgbClr val="6A8759"/>
                </a:solidFill>
                <a:effectLst/>
                <a:latin typeface="JetBrains Mono"/>
              </a:rPr>
              <a:t>=".</a:t>
            </a:r>
            <a:r>
              <a:rPr kumimoji="0" lang="en-US" altLang="en-US" sz="1100" b="0" i="0" u="none" strike="noStrike" cap="none" normalizeH="0" baseline="0" dirty="0" err="1">
                <a:solidFill>
                  <a:srgbClr val="6A8759"/>
                </a:solidFill>
                <a:effectLst/>
                <a:latin typeface="JetBrains Mono"/>
              </a:rPr>
              <a:t>MainActivity</a:t>
            </a:r>
            <a:r>
              <a:rPr kumimoji="0" lang="en-US" altLang="en-US" sz="1100" b="0" i="0" u="none" strike="noStrike" cap="none" normalizeH="0" baseline="0" dirty="0">
                <a:solidFill>
                  <a:srgbClr val="6A8759"/>
                </a:solidFill>
                <a:effectLst/>
                <a:latin typeface="JetBrains Mono"/>
              </a:rPr>
              <a:t>"</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:exported</a:t>
            </a:r>
            <a:r>
              <a:rPr kumimoji="0" lang="en-US" altLang="en-US" sz="1100" b="0" i="0" u="none" strike="noStrike" cap="none" normalizeH="0" baseline="0" dirty="0">
                <a:solidFill>
                  <a:srgbClr val="6A8759"/>
                </a:solidFill>
                <a:effectLst/>
                <a:latin typeface="JetBrains Mono"/>
              </a:rPr>
              <a:t>="true"</a:t>
            </a:r>
            <a:r>
              <a:rPr kumimoji="0" lang="en-US" altLang="en-US" sz="1100" b="0" i="0" u="none" strike="noStrike" cap="none" normalizeH="0" baseline="0" dirty="0">
                <a:solidFill>
                  <a:srgbClr val="E8BF6A"/>
                </a:solidFill>
                <a:effectLst/>
                <a:latin typeface="JetBrains Mono"/>
              </a:rPr>
              <a:t>&gt;</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&lt;intent-filter&gt;</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&lt;action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:name</a:t>
            </a:r>
            <a:r>
              <a:rPr kumimoji="0" lang="en-US" altLang="en-US" sz="1100" b="0" i="0" u="none" strike="noStrike" cap="none" normalizeH="0" baseline="0" dirty="0">
                <a:solidFill>
                  <a:srgbClr val="6A8759"/>
                </a:solidFill>
                <a:effectLst/>
                <a:latin typeface="JetBrains Mono"/>
              </a:rPr>
              <a:t>="</a:t>
            </a:r>
            <a:r>
              <a:rPr kumimoji="0" lang="en-US" altLang="en-US" sz="1100" b="0" i="0" u="none" strike="noStrike" cap="none" normalizeH="0" baseline="0" dirty="0" err="1">
                <a:solidFill>
                  <a:srgbClr val="6A8759"/>
                </a:solidFill>
                <a:effectLst/>
                <a:latin typeface="JetBrains Mono"/>
              </a:rPr>
              <a:t>android.intent.action.MAIN</a:t>
            </a: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a:solidFill>
                  <a:srgbClr val="E8BF6A"/>
                </a:solidFill>
                <a:effectLst/>
                <a:latin typeface="JetBrains Mono"/>
              </a:rPr>
              <a:t>/&gt;</a:t>
            </a:r>
            <a:br>
              <a:rPr kumimoji="0" lang="en-US" altLang="en-US" sz="1100" b="0" i="0" u="none" strike="noStrike" cap="none" normalizeH="0" baseline="0" dirty="0">
                <a:solidFill>
                  <a:srgbClr val="E8BF6A"/>
                </a:solidFill>
                <a:effectLst/>
                <a:latin typeface="JetBrains Mono"/>
              </a:rPr>
            </a:b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&lt;category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:name</a:t>
            </a:r>
            <a:r>
              <a:rPr kumimoji="0" lang="en-US" altLang="en-US" sz="1100" b="0" i="0" u="none" strike="noStrike" cap="none" normalizeH="0" baseline="0" dirty="0">
                <a:solidFill>
                  <a:srgbClr val="6A8759"/>
                </a:solidFill>
                <a:effectLst/>
                <a:latin typeface="JetBrains Mono"/>
              </a:rPr>
              <a:t>="</a:t>
            </a:r>
            <a:r>
              <a:rPr kumimoji="0" lang="en-US" altLang="en-US" sz="1100" b="0" i="0" u="none" strike="noStrike" cap="none" normalizeH="0" baseline="0" dirty="0" err="1">
                <a:solidFill>
                  <a:srgbClr val="6A8759"/>
                </a:solidFill>
                <a:effectLst/>
                <a:latin typeface="JetBrains Mono"/>
              </a:rPr>
              <a:t>android.intent.category.LAUNCHER</a:t>
            </a: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a:solidFill>
                  <a:srgbClr val="E8BF6A"/>
                </a:solidFill>
                <a:effectLst/>
                <a:latin typeface="JetBrains Mono"/>
              </a:rPr>
              <a:t>/&gt;</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&lt;/intent-filter&gt;</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&lt;/activity&gt;</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&lt;/application&gt;</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effectLst/>
                <a:highlight>
                  <a:srgbClr val="FFFF00"/>
                </a:highlight>
                <a:latin typeface="JetBrains Mono"/>
              </a:rPr>
              <a:t>&lt;/manifest&gt;</a:t>
            </a:r>
            <a:endParaRPr kumimoji="0" lang="en-US" altLang="en-US" sz="1100" b="0" i="0" u="none" strike="noStrike" cap="none" normalizeH="0" baseline="0" dirty="0">
              <a:effectLst/>
              <a:highlight>
                <a:srgbClr val="FFFF00"/>
              </a:highlight>
              <a:latin typeface="Arial" panose="020B0604020202020204" pitchFamily="34" charset="0"/>
            </a:endParaRPr>
          </a:p>
        </p:txBody>
      </p:sp>
    </p:spTree>
    <p:extLst>
      <p:ext uri="{BB962C8B-B14F-4D97-AF65-F5344CB8AC3E}">
        <p14:creationId xmlns:p14="http://schemas.microsoft.com/office/powerpoint/2010/main" val="16274866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CDCBF51-5DA2-3AC1-1A56-337A35632FEE}"/>
              </a:ext>
            </a:extLst>
          </p:cNvPr>
          <p:cNvSpPr>
            <a:spLocks noGrp="1"/>
          </p:cNvSpPr>
          <p:nvPr>
            <p:ph idx="1"/>
          </p:nvPr>
        </p:nvSpPr>
        <p:spPr>
          <a:xfrm>
            <a:off x="609600" y="1600201"/>
            <a:ext cx="10972800" cy="4602906"/>
          </a:xfrm>
        </p:spPr>
        <p:txBody>
          <a:bodyPr>
            <a:normAutofit/>
          </a:bodyPr>
          <a:lstStyle/>
          <a:p>
            <a:pPr marL="0" indent="0">
              <a:buNone/>
            </a:pPr>
            <a:r>
              <a:rPr lang="en-US" sz="2000" dirty="0"/>
              <a:t>Focusing on a basic login Screen, first we add a Welcome </a:t>
            </a:r>
            <a:r>
              <a:rPr lang="en-US" sz="2000" dirty="0" err="1"/>
              <a:t>TextView</a:t>
            </a:r>
            <a:r>
              <a:rPr lang="en-US" sz="2000" dirty="0"/>
              <a:t> and we can align it where we want, after we add the login button that will be appear on the top left, if we want put it below the text, we must use </a:t>
            </a:r>
            <a:r>
              <a:rPr lang="en-US" sz="2000" b="1" i="0" u="none" strike="noStrike" kern="1200" dirty="0" err="1">
                <a:solidFill>
                  <a:schemeClr val="tx1"/>
                </a:solidFill>
                <a:effectLst/>
                <a:latin typeface="+mn-lt"/>
                <a:ea typeface="+mn-ea"/>
                <a:cs typeface="+mn-cs"/>
              </a:rPr>
              <a:t>android:layout_below</a:t>
            </a:r>
            <a:r>
              <a:rPr lang="en-US" sz="2000" b="1" i="0" u="none" strike="noStrike" kern="1200" dirty="0">
                <a:solidFill>
                  <a:schemeClr val="tx1"/>
                </a:solidFill>
                <a:effectLst/>
                <a:latin typeface="+mn-lt"/>
                <a:ea typeface="+mn-ea"/>
                <a:cs typeface="+mn-cs"/>
              </a:rPr>
              <a:t> </a:t>
            </a:r>
            <a:r>
              <a:rPr lang="en-US" sz="2000" i="0" u="none" strike="noStrike" kern="1200" dirty="0">
                <a:solidFill>
                  <a:schemeClr val="tx1"/>
                </a:solidFill>
                <a:effectLst/>
                <a:latin typeface="+mn-lt"/>
                <a:ea typeface="+mn-ea"/>
                <a:cs typeface="+mn-cs"/>
              </a:rPr>
              <a:t>and give to each view an Id in order to refer you.</a:t>
            </a:r>
          </a:p>
          <a:p>
            <a:pPr rtl="0">
              <a:spcBef>
                <a:spcPts val="0"/>
              </a:spcBef>
              <a:spcAft>
                <a:spcPts val="0"/>
              </a:spcAft>
            </a:pPr>
            <a:r>
              <a:rPr lang="en-US" sz="1800" b="0" i="0" u="none" strike="noStrike" dirty="0">
                <a:solidFill>
                  <a:srgbClr val="000000"/>
                </a:solidFill>
                <a:effectLst/>
                <a:latin typeface="Arial" panose="020B0604020202020204" pitchFamily="34" charset="0"/>
              </a:rPr>
              <a:t>@+ tells that we are defined something for the first time</a:t>
            </a:r>
            <a:endParaRPr lang="en-US" sz="1200"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 tells that we are referring to something not new and already exists.</a:t>
            </a:r>
          </a:p>
          <a:p>
            <a:pPr marL="0" indent="0" rtl="0">
              <a:spcBef>
                <a:spcPts val="0"/>
              </a:spcBef>
              <a:spcAft>
                <a:spcPts val="0"/>
              </a:spcAft>
              <a:buNone/>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endParaRPr lang="en-US" sz="1200" b="0" dirty="0">
              <a:effectLst/>
            </a:endParaRPr>
          </a:p>
          <a:p>
            <a:pPr marL="0" indent="0">
              <a:buNone/>
            </a:pPr>
            <a:br>
              <a:rPr lang="en-US" sz="1200" dirty="0"/>
            </a:br>
            <a:endParaRPr lang="en-US" sz="2000" dirty="0"/>
          </a:p>
        </p:txBody>
      </p:sp>
      <p:sp>
        <p:nvSpPr>
          <p:cNvPr id="2" name="Titolo 1">
            <a:extLst>
              <a:ext uri="{FF2B5EF4-FFF2-40B4-BE49-F238E27FC236}">
                <a16:creationId xmlns:a16="http://schemas.microsoft.com/office/drawing/2014/main" id="{68797253-FE72-9141-339E-07293A6F32AB}"/>
              </a:ext>
            </a:extLst>
          </p:cNvPr>
          <p:cNvSpPr>
            <a:spLocks noGrp="1"/>
          </p:cNvSpPr>
          <p:nvPr>
            <p:ph type="title"/>
          </p:nvPr>
        </p:nvSpPr>
        <p:spPr/>
        <p:txBody>
          <a:bodyPr/>
          <a:lstStyle/>
          <a:p>
            <a:r>
              <a:rPr lang="en-US" dirty="0"/>
              <a:t>Example</a:t>
            </a:r>
          </a:p>
        </p:txBody>
      </p:sp>
      <p:pic>
        <p:nvPicPr>
          <p:cNvPr id="8" name="Immagine 7">
            <a:extLst>
              <a:ext uri="{FF2B5EF4-FFF2-40B4-BE49-F238E27FC236}">
                <a16:creationId xmlns:a16="http://schemas.microsoft.com/office/drawing/2014/main" id="{912B05F6-EE71-9B1B-0114-89A2B2A4A7D1}"/>
              </a:ext>
            </a:extLst>
          </p:cNvPr>
          <p:cNvPicPr>
            <a:picLocks noChangeAspect="1"/>
          </p:cNvPicPr>
          <p:nvPr/>
        </p:nvPicPr>
        <p:blipFill rotWithShape="1">
          <a:blip r:embed="rId2"/>
          <a:srcRect r="976" b="38317"/>
          <a:stretch/>
        </p:blipFill>
        <p:spPr>
          <a:xfrm>
            <a:off x="4885160" y="3587007"/>
            <a:ext cx="1759311" cy="2369880"/>
          </a:xfrm>
          <a:prstGeom prst="rect">
            <a:avLst/>
          </a:prstGeom>
          <a:ln w="19050">
            <a:solidFill>
              <a:srgbClr val="FF0000"/>
            </a:solidFill>
          </a:ln>
        </p:spPr>
      </p:pic>
      <p:sp>
        <p:nvSpPr>
          <p:cNvPr id="10" name="Rectangle 1">
            <a:extLst>
              <a:ext uri="{FF2B5EF4-FFF2-40B4-BE49-F238E27FC236}">
                <a16:creationId xmlns:a16="http://schemas.microsoft.com/office/drawing/2014/main" id="{0354FB6F-8066-77DE-FA61-57978EE31CBB}"/>
              </a:ext>
            </a:extLst>
          </p:cNvPr>
          <p:cNvSpPr>
            <a:spLocks noChangeArrowheads="1"/>
          </p:cNvSpPr>
          <p:nvPr/>
        </p:nvSpPr>
        <p:spPr bwMode="auto">
          <a:xfrm>
            <a:off x="1505289" y="3463896"/>
            <a:ext cx="2987675" cy="273921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E8BF6A"/>
                </a:solidFill>
                <a:effectLst/>
                <a:latin typeface="JetBrains Mono"/>
              </a:rPr>
              <a:t>&lt;</a:t>
            </a:r>
            <a:r>
              <a:rPr kumimoji="0" lang="en-US" altLang="en-US" sz="1200" b="1" i="0" u="none" strike="noStrike" cap="none" normalizeH="0" baseline="0" dirty="0" err="1">
                <a:ln>
                  <a:noFill/>
                </a:ln>
                <a:solidFill>
                  <a:srgbClr val="E8BF6A"/>
                </a:solidFill>
                <a:effectLst/>
                <a:latin typeface="JetBrains Mono"/>
              </a:rPr>
              <a:t>TextView</a:t>
            </a:r>
            <a:br>
              <a:rPr kumimoji="0" lang="en-US" altLang="en-US" sz="1200" b="1" i="0" u="none" strike="noStrike" cap="none" normalizeH="0" baseline="0" dirty="0">
                <a:ln>
                  <a:noFill/>
                </a:ln>
                <a:solidFill>
                  <a:srgbClr val="E8BF6A"/>
                </a:solidFill>
                <a:effectLst/>
                <a:latin typeface="JetBrains Mono"/>
              </a:rPr>
            </a:br>
            <a:r>
              <a:rPr kumimoji="0" lang="en-US" altLang="en-US" sz="1200" b="1" i="0" u="none" strike="noStrike" cap="none" normalizeH="0" baseline="0" dirty="0">
                <a:ln>
                  <a:noFill/>
                </a:ln>
                <a:solidFill>
                  <a:srgbClr val="E8BF6A"/>
                </a:solidFill>
                <a:effectLst/>
                <a:latin typeface="JetBrains Mono"/>
              </a:rPr>
              <a:t>    </a:t>
            </a:r>
            <a:r>
              <a:rPr kumimoji="0" lang="en-US" altLang="en-US" sz="1200" b="1" i="0" u="none" strike="noStrike" cap="none" normalizeH="0" baseline="0" dirty="0" err="1">
                <a:ln>
                  <a:noFill/>
                </a:ln>
                <a:solidFill>
                  <a:srgbClr val="9876AA"/>
                </a:solidFill>
                <a:effectLst/>
                <a:highlight>
                  <a:srgbClr val="00FFFF"/>
                </a:highlight>
                <a:latin typeface="JetBrains Mono"/>
              </a:rPr>
              <a:t>android</a:t>
            </a:r>
            <a:r>
              <a:rPr kumimoji="0" lang="en-US" altLang="en-US" sz="1200" b="1" i="0" u="none" strike="noStrike" cap="none" normalizeH="0" baseline="0" dirty="0" err="1">
                <a:ln>
                  <a:noFill/>
                </a:ln>
                <a:solidFill>
                  <a:srgbClr val="BABABA"/>
                </a:solidFill>
                <a:effectLst/>
                <a:highlight>
                  <a:srgbClr val="00FFFF"/>
                </a:highlight>
                <a:latin typeface="JetBrains Mono"/>
              </a:rPr>
              <a:t>:id</a:t>
            </a:r>
            <a:r>
              <a:rPr kumimoji="0" lang="en-US" altLang="en-US" sz="1200" b="1" i="0" u="none" strike="noStrike" cap="none" normalizeH="0" baseline="0" dirty="0">
                <a:ln>
                  <a:noFill/>
                </a:ln>
                <a:solidFill>
                  <a:srgbClr val="6A8759"/>
                </a:solidFill>
                <a:effectLst/>
                <a:highlight>
                  <a:srgbClr val="00FFFF"/>
                </a:highlight>
                <a:latin typeface="JetBrains Mono"/>
              </a:rPr>
              <a:t>="@+id/Welcome"</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:layout_width</a:t>
            </a:r>
            <a:r>
              <a:rPr kumimoji="0" lang="en-US" altLang="en-US" sz="1200" b="1" i="0" u="none" strike="noStrike" cap="none" normalizeH="0" baseline="0" dirty="0">
                <a:ln>
                  <a:noFill/>
                </a:ln>
                <a:solidFill>
                  <a:srgbClr val="6A8759"/>
                </a:solidFill>
                <a:effectLst/>
                <a:latin typeface="JetBrains Mono"/>
              </a:rPr>
              <a:t>="</a:t>
            </a:r>
            <a:r>
              <a:rPr kumimoji="0" lang="en-US" altLang="en-US" sz="1200" b="1" i="0" u="none" strike="noStrike" cap="none" normalizeH="0" baseline="0" dirty="0" err="1">
                <a:ln>
                  <a:noFill/>
                </a:ln>
                <a:solidFill>
                  <a:srgbClr val="6A8759"/>
                </a:solidFill>
                <a:effectLst/>
                <a:latin typeface="JetBrains Mono"/>
              </a:rPr>
              <a:t>wrap_content</a:t>
            </a:r>
            <a:r>
              <a:rPr kumimoji="0" lang="en-US" altLang="en-US" sz="1200" b="1" i="0" u="none" strike="noStrike" cap="none" normalizeH="0" baseline="0" dirty="0">
                <a:ln>
                  <a:noFill/>
                </a:ln>
                <a:solidFill>
                  <a:srgbClr val="6A8759"/>
                </a:solidFill>
                <a:effectLst/>
                <a:latin typeface="JetBrains Mono"/>
              </a:rPr>
              <a:t>"</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:layout_height</a:t>
            </a:r>
            <a:r>
              <a:rPr kumimoji="0" lang="en-US" altLang="en-US" sz="1200" b="1" i="0" u="none" strike="noStrike" cap="none" normalizeH="0" baseline="0" dirty="0">
                <a:ln>
                  <a:noFill/>
                </a:ln>
                <a:solidFill>
                  <a:srgbClr val="6A8759"/>
                </a:solidFill>
                <a:effectLst/>
                <a:latin typeface="JetBrains Mono"/>
              </a:rPr>
              <a:t>="</a:t>
            </a:r>
            <a:r>
              <a:rPr kumimoji="0" lang="en-US" altLang="en-US" sz="1200" b="1" i="0" u="none" strike="noStrike" cap="none" normalizeH="0" baseline="0" dirty="0" err="1">
                <a:ln>
                  <a:noFill/>
                </a:ln>
                <a:solidFill>
                  <a:srgbClr val="6A8759"/>
                </a:solidFill>
                <a:effectLst/>
                <a:latin typeface="JetBrains Mono"/>
              </a:rPr>
              <a:t>wrap_content</a:t>
            </a:r>
            <a:r>
              <a:rPr kumimoji="0" lang="en-US" altLang="en-US" sz="1200" b="1" i="0" u="none" strike="noStrike" cap="none" normalizeH="0" baseline="0" dirty="0">
                <a:ln>
                  <a:noFill/>
                </a:ln>
                <a:solidFill>
                  <a:srgbClr val="6A8759"/>
                </a:solidFill>
                <a:effectLst/>
                <a:latin typeface="JetBrains Mono"/>
              </a:rPr>
              <a:t>"</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:layout_alignParentLeft</a:t>
            </a:r>
            <a:r>
              <a:rPr kumimoji="0" lang="en-US" altLang="en-US" sz="1200" b="1" i="0" u="none" strike="noStrike" cap="none" normalizeH="0" baseline="0" dirty="0">
                <a:ln>
                  <a:noFill/>
                </a:ln>
                <a:solidFill>
                  <a:srgbClr val="6A8759"/>
                </a:solidFill>
                <a:effectLst/>
                <a:latin typeface="JetBrains Mono"/>
              </a:rPr>
              <a:t>="true"</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:layout_alignParentRight</a:t>
            </a:r>
            <a:r>
              <a:rPr kumimoji="0" lang="en-US" altLang="en-US" sz="1200" b="1" i="0" u="none" strike="noStrike" cap="none" normalizeH="0" baseline="0" dirty="0">
                <a:ln>
                  <a:noFill/>
                </a:ln>
                <a:solidFill>
                  <a:srgbClr val="6A8759"/>
                </a:solidFill>
                <a:effectLst/>
                <a:latin typeface="JetBrains Mono"/>
              </a:rPr>
              <a:t>="true"</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:layout_marginBottom</a:t>
            </a:r>
            <a:r>
              <a:rPr kumimoji="0" lang="en-US" altLang="en-US" sz="1200" b="1" i="0" u="none" strike="noStrike" cap="none" normalizeH="0" baseline="0" dirty="0">
                <a:ln>
                  <a:noFill/>
                </a:ln>
                <a:solidFill>
                  <a:srgbClr val="6A8759"/>
                </a:solidFill>
                <a:effectLst/>
                <a:latin typeface="JetBrains Mono"/>
              </a:rPr>
              <a:t>="155dp"</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:padding</a:t>
            </a:r>
            <a:r>
              <a:rPr kumimoji="0" lang="en-US" altLang="en-US" sz="1200" b="1" i="0" u="none" strike="noStrike" cap="none" normalizeH="0" baseline="0" dirty="0">
                <a:ln>
                  <a:noFill/>
                </a:ln>
                <a:solidFill>
                  <a:srgbClr val="6A8759"/>
                </a:solidFill>
                <a:effectLst/>
                <a:latin typeface="JetBrains Mono"/>
              </a:rPr>
              <a:t>="20dp"</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:text</a:t>
            </a:r>
            <a:r>
              <a:rPr kumimoji="0" lang="en-US" altLang="en-US" sz="1200" b="1" i="0" u="none" strike="noStrike" cap="none" normalizeH="0" baseline="0" dirty="0">
                <a:ln>
                  <a:noFill/>
                </a:ln>
                <a:solidFill>
                  <a:srgbClr val="6A8759"/>
                </a:solidFill>
                <a:effectLst/>
                <a:latin typeface="JetBrains Mono"/>
              </a:rPr>
              <a:t>="Welcome"</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:textAlignment</a:t>
            </a:r>
            <a:r>
              <a:rPr kumimoji="0" lang="en-US" altLang="en-US" sz="1200" b="1" i="0" u="none" strike="noStrike" cap="none" normalizeH="0" baseline="0" dirty="0">
                <a:ln>
                  <a:noFill/>
                </a:ln>
                <a:solidFill>
                  <a:srgbClr val="6A8759"/>
                </a:solidFill>
                <a:effectLst/>
                <a:latin typeface="JetBrains Mono"/>
              </a:rPr>
              <a:t>="center"</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:textColor</a:t>
            </a:r>
            <a:r>
              <a:rPr kumimoji="0" lang="en-US" altLang="en-US" sz="1200" b="1" i="0" u="none" strike="noStrike" cap="none" normalizeH="0" baseline="0" dirty="0">
                <a:ln>
                  <a:noFill/>
                </a:ln>
                <a:solidFill>
                  <a:srgbClr val="6A8759"/>
                </a:solidFill>
                <a:effectLst/>
                <a:latin typeface="JetBrains Mono"/>
              </a:rPr>
              <a:t>="@color/black"</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:textSize</a:t>
            </a:r>
            <a:r>
              <a:rPr kumimoji="0" lang="en-US" altLang="en-US" sz="1200" b="1" i="0" u="none" strike="noStrike" cap="none" normalizeH="0" baseline="0" dirty="0">
                <a:ln>
                  <a:noFill/>
                </a:ln>
                <a:solidFill>
                  <a:srgbClr val="6A8759"/>
                </a:solidFill>
                <a:effectLst/>
                <a:latin typeface="JetBrains Mono"/>
              </a:rPr>
              <a:t>="35sp" </a:t>
            </a:r>
            <a:r>
              <a:rPr kumimoji="0" lang="en-US" altLang="en-US" sz="1200" b="1"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br>
              <a:rPr kumimoji="0" lang="en-US" altLang="en-US" sz="1000" b="0" i="0" u="none" strike="noStrike" cap="none" normalizeH="0" baseline="0" dirty="0">
                <a:ln>
                  <a:noFill/>
                </a:ln>
                <a:solidFill>
                  <a:srgbClr val="E8BF6A"/>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CasellaDiTesto 11">
            <a:extLst>
              <a:ext uri="{FF2B5EF4-FFF2-40B4-BE49-F238E27FC236}">
                <a16:creationId xmlns:a16="http://schemas.microsoft.com/office/drawing/2014/main" id="{D8D62015-1246-055E-023E-3A9CD9E38FDA}"/>
              </a:ext>
            </a:extLst>
          </p:cNvPr>
          <p:cNvSpPr txBox="1"/>
          <p:nvPr/>
        </p:nvSpPr>
        <p:spPr>
          <a:xfrm>
            <a:off x="7428862" y="3587007"/>
            <a:ext cx="3810637" cy="2123658"/>
          </a:xfrm>
          <a:prstGeom prst="rect">
            <a:avLst/>
          </a:prstGeom>
          <a:noFill/>
        </p:spPr>
        <p:txBody>
          <a:bodyPr wrap="square">
            <a:spAutoFit/>
          </a:bodyPr>
          <a:lstStyle/>
          <a:p>
            <a:r>
              <a:rPr kumimoji="0" lang="en-US" altLang="en-US" sz="1200" b="1" i="0" u="none" strike="noStrike" cap="none" normalizeH="0" baseline="0" dirty="0">
                <a:ln>
                  <a:noFill/>
                </a:ln>
                <a:solidFill>
                  <a:srgbClr val="E8BF6A"/>
                </a:solidFill>
                <a:effectLst/>
                <a:latin typeface="JetBrains Mono"/>
              </a:rPr>
              <a:t>&lt;Button</a:t>
            </a:r>
            <a:br>
              <a:rPr kumimoji="0" lang="en-US" altLang="en-US" sz="1200" b="1" i="0" u="none" strike="noStrike" cap="none" normalizeH="0" baseline="0" dirty="0">
                <a:ln>
                  <a:noFill/>
                </a:ln>
                <a:solidFill>
                  <a:srgbClr val="E8BF6A"/>
                </a:solidFill>
                <a:effectLst/>
                <a:latin typeface="JetBrains Mono"/>
              </a:rPr>
            </a:br>
            <a:r>
              <a:rPr kumimoji="0" lang="en-US" altLang="en-US" sz="1200" b="1" i="0" u="none" strike="noStrike" cap="none" normalizeH="0" baseline="0" dirty="0">
                <a:ln>
                  <a:noFill/>
                </a:ln>
                <a:solidFill>
                  <a:srgbClr val="E8BF6A"/>
                </a:solidFill>
                <a:effectLst/>
                <a:highlight>
                  <a:srgbClr val="00FFFF"/>
                </a:highlight>
                <a:latin typeface="JetBrains Mono"/>
              </a:rPr>
              <a:t>    </a:t>
            </a:r>
            <a:r>
              <a:rPr kumimoji="0" lang="en-US" altLang="en-US" sz="1200" b="1" i="0" u="none" strike="noStrike" cap="none" normalizeH="0" baseline="0" dirty="0" err="1">
                <a:ln>
                  <a:noFill/>
                </a:ln>
                <a:solidFill>
                  <a:srgbClr val="9876AA"/>
                </a:solidFill>
                <a:effectLst/>
                <a:highlight>
                  <a:srgbClr val="00FFFF"/>
                </a:highlight>
                <a:latin typeface="JetBrains Mono"/>
              </a:rPr>
              <a:t>android</a:t>
            </a:r>
            <a:r>
              <a:rPr kumimoji="0" lang="en-US" altLang="en-US" sz="1200" b="1" i="0" u="none" strike="noStrike" cap="none" normalizeH="0" baseline="0" dirty="0" err="1">
                <a:ln>
                  <a:noFill/>
                </a:ln>
                <a:solidFill>
                  <a:srgbClr val="BABABA"/>
                </a:solidFill>
                <a:effectLst/>
                <a:highlight>
                  <a:srgbClr val="00FFFF"/>
                </a:highlight>
                <a:latin typeface="JetBrains Mono"/>
              </a:rPr>
              <a:t>:id</a:t>
            </a:r>
            <a:r>
              <a:rPr kumimoji="0" lang="en-US" altLang="en-US" sz="1200" b="1" i="0" u="none" strike="noStrike" cap="none" normalizeH="0" baseline="0" dirty="0">
                <a:ln>
                  <a:noFill/>
                </a:ln>
                <a:solidFill>
                  <a:srgbClr val="6A8759"/>
                </a:solidFill>
                <a:effectLst/>
                <a:highlight>
                  <a:srgbClr val="00FFFF"/>
                </a:highlight>
                <a:latin typeface="JetBrains Mono"/>
              </a:rPr>
              <a:t>="@+id/</a:t>
            </a:r>
            <a:r>
              <a:rPr kumimoji="0" lang="en-US" altLang="en-US" sz="1200" b="1" i="0" u="none" strike="noStrike" cap="none" normalizeH="0" baseline="0" dirty="0" err="1">
                <a:ln>
                  <a:noFill/>
                </a:ln>
                <a:solidFill>
                  <a:srgbClr val="6A8759"/>
                </a:solidFill>
                <a:effectLst/>
                <a:highlight>
                  <a:srgbClr val="00FFFF"/>
                </a:highlight>
                <a:latin typeface="JetBrains Mono"/>
              </a:rPr>
              <a:t>login_button</a:t>
            </a:r>
            <a:r>
              <a:rPr kumimoji="0" lang="en-US" altLang="en-US" sz="1200" b="1" i="0" u="none" strike="noStrike" cap="none" normalizeH="0" baseline="0" dirty="0">
                <a:ln>
                  <a:noFill/>
                </a:ln>
                <a:solidFill>
                  <a:srgbClr val="6A8759"/>
                </a:solidFill>
                <a:effectLst/>
                <a:highlight>
                  <a:srgbClr val="00FFFF"/>
                </a:highlight>
                <a:latin typeface="JetBrains Mono"/>
              </a:rPr>
              <a:t>"</a:t>
            </a:r>
            <a:br>
              <a:rPr kumimoji="0" lang="en-US" altLang="en-US" sz="1200" b="1" i="0" u="none" strike="noStrike" cap="none" normalizeH="0" baseline="0" dirty="0">
                <a:ln>
                  <a:noFill/>
                </a:ln>
                <a:solidFill>
                  <a:srgbClr val="6A8759"/>
                </a:solidFill>
                <a:effectLst/>
                <a:highlight>
                  <a:srgbClr val="00FFFF"/>
                </a:highligh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:layout_width</a:t>
            </a:r>
            <a:r>
              <a:rPr kumimoji="0" lang="en-US" altLang="en-US" sz="1200" b="1" i="0" u="none" strike="noStrike" cap="none" normalizeH="0" baseline="0" dirty="0">
                <a:ln>
                  <a:noFill/>
                </a:ln>
                <a:solidFill>
                  <a:srgbClr val="6A8759"/>
                </a:solidFill>
                <a:effectLst/>
                <a:latin typeface="JetBrains Mono"/>
              </a:rPr>
              <a:t>="</a:t>
            </a:r>
            <a:r>
              <a:rPr kumimoji="0" lang="en-US" altLang="en-US" sz="1200" b="1" i="0" u="none" strike="noStrike" cap="none" normalizeH="0" baseline="0" dirty="0" err="1">
                <a:ln>
                  <a:noFill/>
                </a:ln>
                <a:solidFill>
                  <a:srgbClr val="6A8759"/>
                </a:solidFill>
                <a:effectLst/>
                <a:latin typeface="JetBrains Mono"/>
              </a:rPr>
              <a:t>wrap_content</a:t>
            </a:r>
            <a:r>
              <a:rPr kumimoji="0" lang="en-US" altLang="en-US" sz="1200" b="1" i="0" u="none" strike="noStrike" cap="none" normalizeH="0" baseline="0" dirty="0">
                <a:ln>
                  <a:noFill/>
                </a:ln>
                <a:solidFill>
                  <a:srgbClr val="6A8759"/>
                </a:solidFill>
                <a:effectLst/>
                <a:latin typeface="JetBrains Mono"/>
              </a:rPr>
              <a:t>"</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:layout_height</a:t>
            </a:r>
            <a:r>
              <a:rPr kumimoji="0" lang="en-US" altLang="en-US" sz="1200" b="1" i="0" u="none" strike="noStrike" cap="none" normalizeH="0" baseline="0" dirty="0">
                <a:ln>
                  <a:noFill/>
                </a:ln>
                <a:solidFill>
                  <a:srgbClr val="6A8759"/>
                </a:solidFill>
                <a:effectLst/>
                <a:latin typeface="JetBrains Mono"/>
              </a:rPr>
              <a:t>="</a:t>
            </a:r>
            <a:r>
              <a:rPr kumimoji="0" lang="en-US" altLang="en-US" sz="1200" b="1" i="0" u="none" strike="noStrike" cap="none" normalizeH="0" baseline="0" dirty="0" err="1">
                <a:ln>
                  <a:noFill/>
                </a:ln>
                <a:solidFill>
                  <a:srgbClr val="6A8759"/>
                </a:solidFill>
                <a:effectLst/>
                <a:latin typeface="JetBrains Mono"/>
              </a:rPr>
              <a:t>wrap_content</a:t>
            </a:r>
            <a:r>
              <a:rPr kumimoji="0" lang="en-US" altLang="en-US" sz="1200" b="1" i="0" u="none" strike="noStrike" cap="none" normalizeH="0" baseline="0" dirty="0">
                <a:ln>
                  <a:noFill/>
                </a:ln>
                <a:solidFill>
                  <a:srgbClr val="6A8759"/>
                </a:solidFill>
                <a:effectLst/>
                <a:latin typeface="JetBrains Mono"/>
              </a:rPr>
              <a:t>"</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:layout_centerInParent</a:t>
            </a:r>
            <a:r>
              <a:rPr kumimoji="0" lang="en-US" altLang="en-US" sz="1200" b="1" i="0" u="none" strike="noStrike" cap="none" normalizeH="0" baseline="0" dirty="0">
                <a:ln>
                  <a:noFill/>
                </a:ln>
                <a:solidFill>
                  <a:srgbClr val="6A8759"/>
                </a:solidFill>
                <a:effectLst/>
                <a:latin typeface="JetBrains Mono"/>
              </a:rPr>
              <a:t>="true"</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highlight>
                  <a:srgbClr val="00FFFF"/>
                </a:highlight>
                <a:latin typeface="JetBrains Mono"/>
              </a:rPr>
              <a:t>android</a:t>
            </a:r>
            <a:r>
              <a:rPr kumimoji="0" lang="en-US" altLang="en-US" sz="1200" b="1" i="0" u="none" strike="noStrike" cap="none" normalizeH="0" baseline="0" dirty="0" err="1">
                <a:ln>
                  <a:noFill/>
                </a:ln>
                <a:solidFill>
                  <a:srgbClr val="BABABA"/>
                </a:solidFill>
                <a:effectLst/>
                <a:highlight>
                  <a:srgbClr val="00FFFF"/>
                </a:highlight>
                <a:latin typeface="JetBrains Mono"/>
              </a:rPr>
              <a:t>:layout_below</a:t>
            </a:r>
            <a:r>
              <a:rPr kumimoji="0" lang="en-US" altLang="en-US" sz="1200" b="1" i="0" u="none" strike="noStrike" cap="none" normalizeH="0" baseline="0" dirty="0">
                <a:ln>
                  <a:noFill/>
                </a:ln>
                <a:solidFill>
                  <a:srgbClr val="6A8759"/>
                </a:solidFill>
                <a:effectLst/>
                <a:highlight>
                  <a:srgbClr val="00FFFF"/>
                </a:highlight>
                <a:latin typeface="JetBrains Mono"/>
              </a:rPr>
              <a:t>="@id/Welcome"</a:t>
            </a:r>
            <a:br>
              <a:rPr kumimoji="0" lang="en-US" altLang="en-US" sz="1200" b="1" i="0" u="none" strike="noStrike" cap="none" normalizeH="0" baseline="0" dirty="0">
                <a:ln>
                  <a:noFill/>
                </a:ln>
                <a:solidFill>
                  <a:srgbClr val="6A8759"/>
                </a:solidFill>
                <a:effectLst/>
                <a:highlight>
                  <a:srgbClr val="00FFFF"/>
                </a:highligh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:layout_centerVertical</a:t>
            </a:r>
            <a:r>
              <a:rPr kumimoji="0" lang="en-US" altLang="en-US" sz="1200" b="1" i="0" u="none" strike="noStrike" cap="none" normalizeH="0" baseline="0" dirty="0">
                <a:ln>
                  <a:noFill/>
                </a:ln>
                <a:solidFill>
                  <a:srgbClr val="6A8759"/>
                </a:solidFill>
                <a:effectLst/>
                <a:latin typeface="JetBrains Mono"/>
              </a:rPr>
              <a:t>="true"</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:layout_marginTop</a:t>
            </a:r>
            <a:r>
              <a:rPr kumimoji="0" lang="en-US" altLang="en-US" sz="1200" b="1" i="0" u="none" strike="noStrike" cap="none" normalizeH="0" baseline="0" dirty="0">
                <a:ln>
                  <a:noFill/>
                </a:ln>
                <a:solidFill>
                  <a:srgbClr val="6A8759"/>
                </a:solidFill>
                <a:effectLst/>
                <a:latin typeface="JetBrains Mono"/>
              </a:rPr>
              <a:t>="160dp"</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:backgroundTint</a:t>
            </a:r>
            <a:r>
              <a:rPr kumimoji="0" lang="en-US" altLang="en-US" sz="1200" b="1" i="0" u="none" strike="noStrike" cap="none" normalizeH="0" baseline="0" dirty="0">
                <a:ln>
                  <a:noFill/>
                </a:ln>
                <a:solidFill>
                  <a:srgbClr val="6A8759"/>
                </a:solidFill>
                <a:effectLst/>
                <a:latin typeface="JetBrains Mono"/>
              </a:rPr>
              <a:t>="@color/purple_700"</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:text</a:t>
            </a:r>
            <a:r>
              <a:rPr kumimoji="0" lang="en-US" altLang="en-US" sz="1200" b="1" i="0" u="none" strike="noStrike" cap="none" normalizeH="0" baseline="0" dirty="0">
                <a:ln>
                  <a:noFill/>
                </a:ln>
                <a:solidFill>
                  <a:srgbClr val="6A8759"/>
                </a:solidFill>
                <a:effectLst/>
                <a:latin typeface="JetBrains Mono"/>
              </a:rPr>
              <a:t>="Login"</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:textSize</a:t>
            </a:r>
            <a:r>
              <a:rPr kumimoji="0" lang="en-US" altLang="en-US" sz="1200" b="1" i="0" u="none" strike="noStrike" cap="none" normalizeH="0" baseline="0" dirty="0">
                <a:ln>
                  <a:noFill/>
                </a:ln>
                <a:solidFill>
                  <a:srgbClr val="6A8759"/>
                </a:solidFill>
                <a:effectLst/>
                <a:latin typeface="JetBrains Mono"/>
              </a:rPr>
              <a:t>="23sp" </a:t>
            </a:r>
            <a:r>
              <a:rPr kumimoji="0" lang="en-US" altLang="en-US" sz="1200" b="1" i="0" u="none" strike="noStrike" cap="none" normalizeH="0" baseline="0" dirty="0">
                <a:ln>
                  <a:noFill/>
                </a:ln>
                <a:solidFill>
                  <a:srgbClr val="E8BF6A"/>
                </a:solidFill>
                <a:effectLst/>
                <a:latin typeface="JetBrains Mono"/>
              </a:rPr>
              <a:t>/&gt;</a:t>
            </a:r>
            <a:endParaRPr lang="en-US" sz="1200" b="1" dirty="0"/>
          </a:p>
        </p:txBody>
      </p:sp>
    </p:spTree>
    <p:extLst>
      <p:ext uri="{BB962C8B-B14F-4D97-AF65-F5344CB8AC3E}">
        <p14:creationId xmlns:p14="http://schemas.microsoft.com/office/powerpoint/2010/main" val="13281404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66CA8C-472C-B630-11DF-BB1BEB6FA8F1}"/>
              </a:ext>
            </a:extLst>
          </p:cNvPr>
          <p:cNvSpPr>
            <a:spLocks noGrp="1"/>
          </p:cNvSpPr>
          <p:nvPr>
            <p:ph type="title"/>
          </p:nvPr>
        </p:nvSpPr>
        <p:spPr/>
        <p:txBody>
          <a:bodyPr/>
          <a:lstStyle/>
          <a:p>
            <a:r>
              <a:rPr lang="en-US" dirty="0"/>
              <a:t>Issue</a:t>
            </a:r>
          </a:p>
        </p:txBody>
      </p:sp>
      <p:sp>
        <p:nvSpPr>
          <p:cNvPr id="3" name="Segnaposto contenuto 2">
            <a:extLst>
              <a:ext uri="{FF2B5EF4-FFF2-40B4-BE49-F238E27FC236}">
                <a16:creationId xmlns:a16="http://schemas.microsoft.com/office/drawing/2014/main" id="{36FD7953-2BC2-3814-1C17-060B7FC65330}"/>
              </a:ext>
            </a:extLst>
          </p:cNvPr>
          <p:cNvSpPr>
            <a:spLocks noGrp="1"/>
          </p:cNvSpPr>
          <p:nvPr>
            <p:ph idx="1"/>
          </p:nvPr>
        </p:nvSpPr>
        <p:spPr>
          <a:xfrm>
            <a:off x="609600" y="1600202"/>
            <a:ext cx="10972800" cy="985620"/>
          </a:xfrm>
        </p:spPr>
        <p:txBody>
          <a:bodyPr>
            <a:normAutofit/>
          </a:bodyPr>
          <a:lstStyle/>
          <a:p>
            <a:pPr marL="0" indent="0">
              <a:buNone/>
            </a:pPr>
            <a:r>
              <a:rPr lang="en-US" sz="2800" dirty="0"/>
              <a:t>Assume we create one button and one </a:t>
            </a:r>
            <a:r>
              <a:rPr lang="en-US" sz="2800" dirty="0" err="1"/>
              <a:t>TextView</a:t>
            </a:r>
            <a:r>
              <a:rPr lang="en-US" sz="2800" dirty="0"/>
              <a:t> and we want that the second one to be above the other one, so we can write something like:</a:t>
            </a:r>
          </a:p>
        </p:txBody>
      </p:sp>
      <p:sp>
        <p:nvSpPr>
          <p:cNvPr id="5" name="CasellaDiTesto 4">
            <a:extLst>
              <a:ext uri="{FF2B5EF4-FFF2-40B4-BE49-F238E27FC236}">
                <a16:creationId xmlns:a16="http://schemas.microsoft.com/office/drawing/2014/main" id="{7C889D8D-F43F-86BD-49F4-FFF1A8635B31}"/>
              </a:ext>
            </a:extLst>
          </p:cNvPr>
          <p:cNvSpPr txBox="1"/>
          <p:nvPr/>
        </p:nvSpPr>
        <p:spPr>
          <a:xfrm>
            <a:off x="507999" y="2585821"/>
            <a:ext cx="4661099" cy="3108543"/>
          </a:xfrm>
          <a:prstGeom prst="rect">
            <a:avLst/>
          </a:prstGeom>
          <a:noFill/>
        </p:spPr>
        <p:txBody>
          <a:bodyPr wrap="square">
            <a:spAutoFit/>
          </a:bodyPr>
          <a:lstStyle/>
          <a:p>
            <a:pPr rtl="0">
              <a:spcBef>
                <a:spcPts val="0"/>
              </a:spcBef>
              <a:spcAft>
                <a:spcPts val="0"/>
              </a:spcAft>
            </a:pPr>
            <a:r>
              <a:rPr lang="en-US" sz="1400" b="1" i="0" u="none" strike="noStrike" dirty="0">
                <a:solidFill>
                  <a:srgbClr val="E8BF6A"/>
                </a:solidFill>
                <a:effectLst/>
                <a:latin typeface="Courier New" panose="02070309020205020404" pitchFamily="49" charset="0"/>
              </a:rPr>
              <a:t>&lt;Button</a:t>
            </a:r>
            <a:endParaRPr lang="en-US" sz="1400" b="1" dirty="0">
              <a:effectLst/>
            </a:endParaRPr>
          </a:p>
          <a:p>
            <a:pPr rtl="0">
              <a:spcBef>
                <a:spcPts val="0"/>
              </a:spcBef>
              <a:spcAft>
                <a:spcPts val="0"/>
              </a:spcAft>
            </a:pPr>
            <a:r>
              <a:rPr lang="en-US" sz="1400" b="1" i="0" u="none" strike="noStrike" dirty="0">
                <a:solidFill>
                  <a:srgbClr val="E8BF6A"/>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:id</a:t>
            </a:r>
            <a:r>
              <a:rPr lang="en-US" sz="1400" b="1" i="0" u="none" strike="noStrike" dirty="0">
                <a:solidFill>
                  <a:srgbClr val="6A8759"/>
                </a:solidFill>
                <a:effectLst/>
                <a:latin typeface="Courier New" panose="02070309020205020404" pitchFamily="49" charset="0"/>
              </a:rPr>
              <a:t>="@+id/Button1"</a:t>
            </a:r>
            <a:endParaRPr lang="en-US" sz="1400" b="1" dirty="0">
              <a:effectLst/>
            </a:endParaRPr>
          </a:p>
          <a:p>
            <a:pPr rtl="0">
              <a:spcBef>
                <a:spcPts val="0"/>
              </a:spcBef>
              <a:spcAft>
                <a:spcPts val="0"/>
              </a:spcAft>
            </a:pPr>
            <a:r>
              <a:rPr lang="en-US" sz="1400" b="1" i="0" u="none" strike="noStrike" dirty="0">
                <a:solidFill>
                  <a:srgbClr val="6A8759"/>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:layout_width</a:t>
            </a:r>
            <a:r>
              <a:rPr lang="en-US" sz="1400" b="1" i="0" u="none" strike="noStrike" dirty="0">
                <a:solidFill>
                  <a:srgbClr val="6A8759"/>
                </a:solidFill>
                <a:effectLst/>
                <a:latin typeface="Courier New" panose="02070309020205020404" pitchFamily="49" charset="0"/>
              </a:rPr>
              <a:t>="</a:t>
            </a:r>
            <a:r>
              <a:rPr lang="en-US" sz="1400" b="1" i="0" u="none" strike="noStrike" dirty="0" err="1">
                <a:solidFill>
                  <a:srgbClr val="6A8759"/>
                </a:solidFill>
                <a:effectLst/>
                <a:latin typeface="Courier New" panose="02070309020205020404" pitchFamily="49" charset="0"/>
              </a:rPr>
              <a:t>wrap_content</a:t>
            </a:r>
            <a:r>
              <a:rPr lang="en-US" sz="1400" b="1" i="0" u="none" strike="noStrike" dirty="0">
                <a:solidFill>
                  <a:srgbClr val="6A8759"/>
                </a:solidFill>
                <a:effectLst/>
                <a:latin typeface="Courier New" panose="02070309020205020404" pitchFamily="49" charset="0"/>
              </a:rPr>
              <a:t>"</a:t>
            </a:r>
            <a:endParaRPr lang="en-US" sz="1400" b="1" dirty="0">
              <a:effectLst/>
            </a:endParaRPr>
          </a:p>
          <a:p>
            <a:pPr rtl="0">
              <a:spcBef>
                <a:spcPts val="0"/>
              </a:spcBef>
              <a:spcAft>
                <a:spcPts val="0"/>
              </a:spcAft>
            </a:pPr>
            <a:r>
              <a:rPr lang="en-US" sz="1400" b="1" i="0" u="none" strike="noStrike" dirty="0">
                <a:solidFill>
                  <a:srgbClr val="6A8759"/>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:layout_height</a:t>
            </a:r>
            <a:r>
              <a:rPr lang="en-US" sz="1400" b="1" i="0" u="none" strike="noStrike" dirty="0">
                <a:solidFill>
                  <a:srgbClr val="6A8759"/>
                </a:solidFill>
                <a:effectLst/>
                <a:latin typeface="Courier New" panose="02070309020205020404" pitchFamily="49" charset="0"/>
              </a:rPr>
              <a:t>="58dp"</a:t>
            </a:r>
            <a:endParaRPr lang="en-US" sz="1400" b="1" dirty="0">
              <a:effectLst/>
            </a:endParaRPr>
          </a:p>
          <a:p>
            <a:pPr rtl="0">
              <a:spcBef>
                <a:spcPts val="0"/>
              </a:spcBef>
              <a:spcAft>
                <a:spcPts val="0"/>
              </a:spcAft>
            </a:pPr>
            <a:r>
              <a:rPr lang="en-US" sz="1400" b="1" i="0" u="none" strike="noStrike" dirty="0">
                <a:solidFill>
                  <a:srgbClr val="6A8759"/>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:backgroundTint</a:t>
            </a:r>
            <a:r>
              <a:rPr lang="en-US" sz="1400" b="1" i="0" u="none" strike="noStrike" dirty="0">
                <a:solidFill>
                  <a:srgbClr val="6A8759"/>
                </a:solidFill>
                <a:effectLst/>
                <a:latin typeface="Courier New" panose="02070309020205020404" pitchFamily="49" charset="0"/>
              </a:rPr>
              <a:t>="#F44336"</a:t>
            </a:r>
            <a:endParaRPr lang="en-US" sz="1400" b="1" dirty="0">
              <a:effectLst/>
            </a:endParaRPr>
          </a:p>
          <a:p>
            <a:pPr rtl="0">
              <a:spcBef>
                <a:spcPts val="0"/>
              </a:spcBef>
              <a:spcAft>
                <a:spcPts val="0"/>
              </a:spcAft>
            </a:pPr>
            <a:r>
              <a:rPr lang="en-US" sz="1400" b="1" i="0" u="none" strike="noStrike" dirty="0">
                <a:solidFill>
                  <a:srgbClr val="6A8759"/>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:text</a:t>
            </a:r>
            <a:r>
              <a:rPr lang="en-US" sz="1400" b="1" i="0" u="none" strike="noStrike" dirty="0">
                <a:solidFill>
                  <a:srgbClr val="6A8759"/>
                </a:solidFill>
                <a:effectLst/>
                <a:latin typeface="Courier New" panose="02070309020205020404" pitchFamily="49" charset="0"/>
              </a:rPr>
              <a:t>="Button 1" </a:t>
            </a:r>
            <a:r>
              <a:rPr lang="en-US" sz="1400" b="1" i="0" u="none" strike="noStrike" dirty="0">
                <a:solidFill>
                  <a:srgbClr val="E8BF6A"/>
                </a:solidFill>
                <a:effectLst/>
                <a:latin typeface="Courier New" panose="02070309020205020404" pitchFamily="49" charset="0"/>
              </a:rPr>
              <a:t>/&gt;</a:t>
            </a:r>
            <a:endParaRPr lang="en-US" sz="1400" b="1" dirty="0">
              <a:effectLst/>
            </a:endParaRPr>
          </a:p>
          <a:p>
            <a:pPr rtl="0">
              <a:spcBef>
                <a:spcPts val="0"/>
              </a:spcBef>
              <a:spcAft>
                <a:spcPts val="0"/>
              </a:spcAft>
            </a:pPr>
            <a:br>
              <a:rPr lang="en-US" sz="1400" b="1" dirty="0">
                <a:effectLst/>
              </a:rPr>
            </a:br>
            <a:br>
              <a:rPr lang="en-US" sz="1400" b="1" dirty="0">
                <a:effectLst/>
              </a:rPr>
            </a:br>
            <a:r>
              <a:rPr lang="en-US" sz="1400" b="1" i="0" u="none" strike="noStrike" dirty="0">
                <a:solidFill>
                  <a:srgbClr val="E8BF6A"/>
                </a:solidFill>
                <a:effectLst/>
                <a:latin typeface="Courier New" panose="02070309020205020404" pitchFamily="49" charset="0"/>
              </a:rPr>
              <a:t>&lt;</a:t>
            </a:r>
            <a:r>
              <a:rPr lang="en-US" sz="1400" b="1" i="0" u="none" strike="noStrike" dirty="0" err="1">
                <a:solidFill>
                  <a:srgbClr val="E8BF6A"/>
                </a:solidFill>
                <a:effectLst/>
                <a:latin typeface="Courier New" panose="02070309020205020404" pitchFamily="49" charset="0"/>
              </a:rPr>
              <a:t>TextView</a:t>
            </a:r>
            <a:endParaRPr lang="en-US" sz="1400" b="1" dirty="0">
              <a:effectLst/>
            </a:endParaRPr>
          </a:p>
          <a:p>
            <a:pPr rtl="0">
              <a:spcBef>
                <a:spcPts val="0"/>
              </a:spcBef>
              <a:spcAft>
                <a:spcPts val="0"/>
              </a:spcAft>
            </a:pPr>
            <a:r>
              <a:rPr lang="en-US" sz="1400" b="1" i="0" u="none" strike="noStrike" dirty="0">
                <a:solidFill>
                  <a:srgbClr val="E8BF6A"/>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:layout_width</a:t>
            </a:r>
            <a:r>
              <a:rPr lang="en-US" sz="1400" b="1" i="0" u="none" strike="noStrike" dirty="0">
                <a:solidFill>
                  <a:srgbClr val="6A8759"/>
                </a:solidFill>
                <a:effectLst/>
                <a:latin typeface="Courier New" panose="02070309020205020404" pitchFamily="49" charset="0"/>
              </a:rPr>
              <a:t>="</a:t>
            </a:r>
            <a:r>
              <a:rPr lang="en-US" sz="1400" b="1" i="0" u="none" strike="noStrike" dirty="0" err="1">
                <a:solidFill>
                  <a:srgbClr val="6A8759"/>
                </a:solidFill>
                <a:effectLst/>
                <a:latin typeface="Courier New" panose="02070309020205020404" pitchFamily="49" charset="0"/>
              </a:rPr>
              <a:t>wrap_content</a:t>
            </a:r>
            <a:r>
              <a:rPr lang="en-US" sz="1400" b="1" i="0" u="none" strike="noStrike" dirty="0">
                <a:solidFill>
                  <a:srgbClr val="6A8759"/>
                </a:solidFill>
                <a:effectLst/>
                <a:latin typeface="Courier New" panose="02070309020205020404" pitchFamily="49" charset="0"/>
              </a:rPr>
              <a:t>"</a:t>
            </a:r>
            <a:endParaRPr lang="en-US" sz="1400" b="1" dirty="0">
              <a:effectLst/>
            </a:endParaRPr>
          </a:p>
          <a:p>
            <a:pPr rtl="0">
              <a:spcBef>
                <a:spcPts val="0"/>
              </a:spcBef>
              <a:spcAft>
                <a:spcPts val="0"/>
              </a:spcAft>
            </a:pPr>
            <a:r>
              <a:rPr lang="en-US" sz="1400" b="1" i="0" u="none" strike="noStrike" dirty="0">
                <a:solidFill>
                  <a:srgbClr val="6A8759"/>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:layout_height</a:t>
            </a:r>
            <a:r>
              <a:rPr lang="en-US" sz="1400" b="1" i="0" u="none" strike="noStrike" dirty="0">
                <a:solidFill>
                  <a:srgbClr val="6A8759"/>
                </a:solidFill>
                <a:effectLst/>
                <a:latin typeface="Courier New" panose="02070309020205020404" pitchFamily="49" charset="0"/>
              </a:rPr>
              <a:t>="</a:t>
            </a:r>
            <a:r>
              <a:rPr lang="en-US" sz="1400" b="1" i="0" u="none" strike="noStrike" dirty="0" err="1">
                <a:solidFill>
                  <a:srgbClr val="6A8759"/>
                </a:solidFill>
                <a:effectLst/>
                <a:latin typeface="Courier New" panose="02070309020205020404" pitchFamily="49" charset="0"/>
              </a:rPr>
              <a:t>wrap_content</a:t>
            </a:r>
            <a:r>
              <a:rPr lang="en-US" sz="1400" b="1" i="0" u="none" strike="noStrike" dirty="0">
                <a:solidFill>
                  <a:srgbClr val="6A8759"/>
                </a:solidFill>
                <a:effectLst/>
                <a:latin typeface="Courier New" panose="02070309020205020404" pitchFamily="49" charset="0"/>
              </a:rPr>
              <a:t>"</a:t>
            </a:r>
            <a:endParaRPr lang="en-US" sz="1400" b="1" dirty="0">
              <a:effectLst/>
            </a:endParaRPr>
          </a:p>
          <a:p>
            <a:pPr rtl="0">
              <a:spcBef>
                <a:spcPts val="0"/>
              </a:spcBef>
              <a:spcAft>
                <a:spcPts val="0"/>
              </a:spcAft>
            </a:pPr>
            <a:r>
              <a:rPr lang="en-US" sz="1400" b="1" i="0" u="none" strike="noStrike" dirty="0">
                <a:solidFill>
                  <a:srgbClr val="6A8759"/>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:layout_above</a:t>
            </a:r>
            <a:r>
              <a:rPr lang="en-US" sz="1400" b="1" i="0" u="none" strike="noStrike" dirty="0">
                <a:solidFill>
                  <a:srgbClr val="6A8759"/>
                </a:solidFill>
                <a:effectLst/>
                <a:latin typeface="Courier New" panose="02070309020205020404" pitchFamily="49" charset="0"/>
              </a:rPr>
              <a:t>="@id/Button1"</a:t>
            </a:r>
            <a:endParaRPr lang="en-US" sz="1400" b="1" dirty="0">
              <a:effectLst/>
            </a:endParaRPr>
          </a:p>
          <a:p>
            <a:pPr rtl="0">
              <a:spcBef>
                <a:spcPts val="0"/>
              </a:spcBef>
              <a:spcAft>
                <a:spcPts val="0"/>
              </a:spcAft>
            </a:pPr>
            <a:r>
              <a:rPr lang="en-US" sz="1400" b="1" i="0" u="none" strike="noStrike" dirty="0">
                <a:solidFill>
                  <a:srgbClr val="6A8759"/>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:textSize</a:t>
            </a:r>
            <a:r>
              <a:rPr lang="en-US" sz="1400" b="1" i="0" u="none" strike="noStrike" dirty="0">
                <a:solidFill>
                  <a:srgbClr val="6A8759"/>
                </a:solidFill>
                <a:effectLst/>
                <a:latin typeface="Courier New" panose="02070309020205020404" pitchFamily="49" charset="0"/>
              </a:rPr>
              <a:t>="40sp"</a:t>
            </a:r>
            <a:endParaRPr lang="en-US" sz="1400" b="1" dirty="0">
              <a:effectLst/>
            </a:endParaRPr>
          </a:p>
          <a:p>
            <a:r>
              <a:rPr lang="en-US" sz="1400" b="1" i="0" u="none" strike="noStrike" dirty="0">
                <a:solidFill>
                  <a:srgbClr val="6A8759"/>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:text</a:t>
            </a:r>
            <a:r>
              <a:rPr lang="en-US" sz="1400" b="1" i="0" u="none" strike="noStrike" dirty="0">
                <a:solidFill>
                  <a:srgbClr val="6A8759"/>
                </a:solidFill>
                <a:effectLst/>
                <a:latin typeface="Courier New" panose="02070309020205020404" pitchFamily="49" charset="0"/>
              </a:rPr>
              <a:t>="Hello!"</a:t>
            </a:r>
            <a:r>
              <a:rPr lang="en-US" sz="1400" b="1" i="0" u="none" strike="noStrike" dirty="0">
                <a:solidFill>
                  <a:srgbClr val="E8BF6A"/>
                </a:solidFill>
                <a:effectLst/>
                <a:latin typeface="Courier New" panose="02070309020205020404" pitchFamily="49" charset="0"/>
              </a:rPr>
              <a:t>/&gt;</a:t>
            </a:r>
            <a:endParaRPr lang="en-US" sz="1400" b="1" dirty="0"/>
          </a:p>
        </p:txBody>
      </p:sp>
      <p:sp>
        <p:nvSpPr>
          <p:cNvPr id="6" name="CasellaDiTesto 5">
            <a:extLst>
              <a:ext uri="{FF2B5EF4-FFF2-40B4-BE49-F238E27FC236}">
                <a16:creationId xmlns:a16="http://schemas.microsoft.com/office/drawing/2014/main" id="{99FE2F7D-BB3D-8907-24FF-754BB5033CD5}"/>
              </a:ext>
            </a:extLst>
          </p:cNvPr>
          <p:cNvSpPr txBox="1"/>
          <p:nvPr/>
        </p:nvSpPr>
        <p:spPr>
          <a:xfrm>
            <a:off x="3677799" y="3953538"/>
            <a:ext cx="2032000" cy="369332"/>
          </a:xfrm>
          <a:prstGeom prst="rect">
            <a:avLst/>
          </a:prstGeom>
          <a:noFill/>
        </p:spPr>
        <p:txBody>
          <a:bodyPr wrap="square" rtlCol="0">
            <a:spAutoFit/>
          </a:bodyPr>
          <a:lstStyle/>
          <a:p>
            <a:r>
              <a:rPr lang="en-US" dirty="0"/>
              <a:t>But we see this:</a:t>
            </a:r>
          </a:p>
        </p:txBody>
      </p:sp>
      <p:cxnSp>
        <p:nvCxnSpPr>
          <p:cNvPr id="8" name="Connettore 2 7">
            <a:extLst>
              <a:ext uri="{FF2B5EF4-FFF2-40B4-BE49-F238E27FC236}">
                <a16:creationId xmlns:a16="http://schemas.microsoft.com/office/drawing/2014/main" id="{AEB7E5CE-EF3B-D4C0-2A18-9EFB7EB7F86C}"/>
              </a:ext>
            </a:extLst>
          </p:cNvPr>
          <p:cNvCxnSpPr>
            <a:cxnSpLocks/>
          </p:cNvCxnSpPr>
          <p:nvPr/>
        </p:nvCxnSpPr>
        <p:spPr>
          <a:xfrm flipV="1">
            <a:off x="3810199" y="4318175"/>
            <a:ext cx="1358900"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3074" name="Picture 2">
            <a:extLst>
              <a:ext uri="{FF2B5EF4-FFF2-40B4-BE49-F238E27FC236}">
                <a16:creationId xmlns:a16="http://schemas.microsoft.com/office/drawing/2014/main" id="{06FAB9AF-3288-2588-FCB8-9773CDA90D7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65" r="8602" b="2701"/>
          <a:stretch/>
        </p:blipFill>
        <p:spPr bwMode="auto">
          <a:xfrm>
            <a:off x="5382736" y="2585821"/>
            <a:ext cx="2150577" cy="399754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9" name="CasellaDiTesto 8">
            <a:extLst>
              <a:ext uri="{FF2B5EF4-FFF2-40B4-BE49-F238E27FC236}">
                <a16:creationId xmlns:a16="http://schemas.microsoft.com/office/drawing/2014/main" id="{68132578-39F6-F8B1-2E05-21735D263540}"/>
              </a:ext>
            </a:extLst>
          </p:cNvPr>
          <p:cNvSpPr txBox="1"/>
          <p:nvPr/>
        </p:nvSpPr>
        <p:spPr>
          <a:xfrm>
            <a:off x="7670949" y="3348849"/>
            <a:ext cx="1610687" cy="923330"/>
          </a:xfrm>
          <a:prstGeom prst="rect">
            <a:avLst/>
          </a:prstGeom>
          <a:noFill/>
        </p:spPr>
        <p:txBody>
          <a:bodyPr wrap="square" rtlCol="0">
            <a:spAutoFit/>
          </a:bodyPr>
          <a:lstStyle/>
          <a:p>
            <a:r>
              <a:rPr lang="en-US" dirty="0"/>
              <a:t>Where the </a:t>
            </a:r>
            <a:r>
              <a:rPr lang="en-US" dirty="0" err="1"/>
              <a:t>TextView</a:t>
            </a:r>
            <a:r>
              <a:rPr lang="en-US" dirty="0"/>
              <a:t> gone?</a:t>
            </a:r>
          </a:p>
        </p:txBody>
      </p:sp>
      <p:cxnSp>
        <p:nvCxnSpPr>
          <p:cNvPr id="11" name="Connettore 2 10">
            <a:extLst>
              <a:ext uri="{FF2B5EF4-FFF2-40B4-BE49-F238E27FC236}">
                <a16:creationId xmlns:a16="http://schemas.microsoft.com/office/drawing/2014/main" id="{3413B7DA-89F1-69C0-17A0-85FD553BD275}"/>
              </a:ext>
            </a:extLst>
          </p:cNvPr>
          <p:cNvCxnSpPr>
            <a:cxnSpLocks/>
          </p:cNvCxnSpPr>
          <p:nvPr/>
        </p:nvCxnSpPr>
        <p:spPr>
          <a:xfrm>
            <a:off x="7670800" y="4288265"/>
            <a:ext cx="1378023"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6" name="CasellaDiTesto 15">
            <a:extLst>
              <a:ext uri="{FF2B5EF4-FFF2-40B4-BE49-F238E27FC236}">
                <a16:creationId xmlns:a16="http://schemas.microsoft.com/office/drawing/2014/main" id="{4D92BDB6-A56D-B9A0-8490-6949CC9EAF63}"/>
              </a:ext>
            </a:extLst>
          </p:cNvPr>
          <p:cNvSpPr txBox="1"/>
          <p:nvPr/>
        </p:nvSpPr>
        <p:spPr>
          <a:xfrm>
            <a:off x="9186310" y="2877921"/>
            <a:ext cx="2747214" cy="3139321"/>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Relative Layout by default place View on Top left corner of our screen, in this way we are trying to saw that the </a:t>
            </a:r>
            <a:r>
              <a:rPr lang="en-US" dirty="0" err="1">
                <a:solidFill>
                  <a:srgbClr val="000000"/>
                </a:solidFill>
                <a:latin typeface="Arial" panose="020B0604020202020204" pitchFamily="34" charset="0"/>
              </a:rPr>
              <a:t>T</a:t>
            </a:r>
            <a:r>
              <a:rPr lang="en-US" sz="1800" b="0" i="0" u="none" strike="noStrike" dirty="0" err="1">
                <a:solidFill>
                  <a:srgbClr val="000000"/>
                </a:solidFill>
                <a:effectLst/>
                <a:latin typeface="Arial" panose="020B0604020202020204" pitchFamily="34" charset="0"/>
              </a:rPr>
              <a:t>extview</a:t>
            </a:r>
            <a:r>
              <a:rPr lang="en-US" sz="1800" b="0" i="0" u="none" strike="noStrike" dirty="0">
                <a:solidFill>
                  <a:srgbClr val="000000"/>
                </a:solidFill>
                <a:effectLst/>
                <a:latin typeface="Arial" panose="020B0604020202020204" pitchFamily="34" charset="0"/>
              </a:rPr>
              <a:t> should be above the screen, so android create the object but not draw it. </a:t>
            </a:r>
            <a:endParaRPr lang="en-US" b="0" dirty="0">
              <a:effectLst/>
            </a:endParaRPr>
          </a:p>
          <a:p>
            <a:br>
              <a:rPr lang="en-US" dirty="0"/>
            </a:br>
            <a:endParaRPr lang="en-US" dirty="0"/>
          </a:p>
        </p:txBody>
      </p:sp>
    </p:spTree>
    <p:extLst>
      <p:ext uri="{BB962C8B-B14F-4D97-AF65-F5344CB8AC3E}">
        <p14:creationId xmlns:p14="http://schemas.microsoft.com/office/powerpoint/2010/main" val="6615142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66CA8C-472C-B630-11DF-BB1BEB6FA8F1}"/>
              </a:ext>
            </a:extLst>
          </p:cNvPr>
          <p:cNvSpPr>
            <a:spLocks noGrp="1"/>
          </p:cNvSpPr>
          <p:nvPr>
            <p:ph type="title"/>
          </p:nvPr>
        </p:nvSpPr>
        <p:spPr/>
        <p:txBody>
          <a:bodyPr/>
          <a:lstStyle/>
          <a:p>
            <a:r>
              <a:rPr lang="en-US" dirty="0"/>
              <a:t>Solution</a:t>
            </a:r>
          </a:p>
        </p:txBody>
      </p:sp>
      <p:sp>
        <p:nvSpPr>
          <p:cNvPr id="3" name="Segnaposto contenuto 2">
            <a:extLst>
              <a:ext uri="{FF2B5EF4-FFF2-40B4-BE49-F238E27FC236}">
                <a16:creationId xmlns:a16="http://schemas.microsoft.com/office/drawing/2014/main" id="{36FD7953-2BC2-3814-1C17-060B7FC65330}"/>
              </a:ext>
            </a:extLst>
          </p:cNvPr>
          <p:cNvSpPr>
            <a:spLocks noGrp="1"/>
          </p:cNvSpPr>
          <p:nvPr>
            <p:ph idx="1"/>
          </p:nvPr>
        </p:nvSpPr>
        <p:spPr>
          <a:xfrm>
            <a:off x="609600" y="1600202"/>
            <a:ext cx="10972800" cy="985620"/>
          </a:xfrm>
        </p:spPr>
        <p:txBody>
          <a:bodyPr>
            <a:normAutofit/>
          </a:bodyPr>
          <a:lstStyle/>
          <a:p>
            <a:pPr marL="0" indent="0">
              <a:buNone/>
            </a:pPr>
            <a:r>
              <a:rPr lang="en-US" sz="2400" b="0" i="0" u="none" strike="noStrike" dirty="0">
                <a:solidFill>
                  <a:srgbClr val="000000"/>
                </a:solidFill>
                <a:effectLst/>
                <a:latin typeface="Arial" panose="020B0604020202020204" pitchFamily="34" charset="0"/>
              </a:rPr>
              <a:t>Do the opposite thing: specify the button must be below the </a:t>
            </a:r>
            <a:r>
              <a:rPr lang="en-US" sz="2400" dirty="0" err="1">
                <a:solidFill>
                  <a:srgbClr val="000000"/>
                </a:solidFill>
                <a:latin typeface="Arial" panose="020B0604020202020204" pitchFamily="34" charset="0"/>
              </a:rPr>
              <a:t>T</a:t>
            </a:r>
            <a:r>
              <a:rPr lang="en-US" sz="2400" b="0" i="0" u="none" strike="noStrike" dirty="0" err="1">
                <a:solidFill>
                  <a:srgbClr val="000000"/>
                </a:solidFill>
                <a:effectLst/>
                <a:latin typeface="Arial" panose="020B0604020202020204" pitchFamily="34" charset="0"/>
              </a:rPr>
              <a:t>extView</a:t>
            </a:r>
            <a:r>
              <a:rPr lang="en-US" sz="2400" b="0" i="0" u="none" strike="noStrike" dirty="0">
                <a:solidFill>
                  <a:srgbClr val="000000"/>
                </a:solidFill>
                <a:effectLst/>
                <a:latin typeface="Arial" panose="020B0604020202020204" pitchFamily="34" charset="0"/>
              </a:rPr>
              <a:t> instead </a:t>
            </a:r>
            <a:endParaRPr lang="en-US" sz="3600" dirty="0"/>
          </a:p>
        </p:txBody>
      </p:sp>
      <p:sp>
        <p:nvSpPr>
          <p:cNvPr id="5" name="CasellaDiTesto 4">
            <a:extLst>
              <a:ext uri="{FF2B5EF4-FFF2-40B4-BE49-F238E27FC236}">
                <a16:creationId xmlns:a16="http://schemas.microsoft.com/office/drawing/2014/main" id="{7C889D8D-F43F-86BD-49F4-FFF1A8635B31}"/>
              </a:ext>
            </a:extLst>
          </p:cNvPr>
          <p:cNvSpPr txBox="1"/>
          <p:nvPr/>
        </p:nvSpPr>
        <p:spPr>
          <a:xfrm>
            <a:off x="507999" y="2218175"/>
            <a:ext cx="6420701" cy="3847207"/>
          </a:xfrm>
          <a:prstGeom prst="rect">
            <a:avLst/>
          </a:prstGeom>
          <a:noFill/>
        </p:spPr>
        <p:txBody>
          <a:bodyPr wrap="square">
            <a:spAutoFit/>
          </a:bodyPr>
          <a:lstStyle/>
          <a:p>
            <a:pPr rtl="0">
              <a:spcBef>
                <a:spcPts val="0"/>
              </a:spcBef>
              <a:spcAft>
                <a:spcPts val="0"/>
              </a:spcAft>
            </a:pPr>
            <a:r>
              <a:rPr lang="en-US" b="1" i="0" u="none" strike="noStrike" dirty="0">
                <a:solidFill>
                  <a:srgbClr val="E8BF6A"/>
                </a:solidFill>
                <a:effectLst/>
                <a:latin typeface="Courier New" panose="02070309020205020404" pitchFamily="49" charset="0"/>
              </a:rPr>
              <a:t>&lt;Button</a:t>
            </a:r>
            <a:endParaRPr lang="en-US" sz="1400" b="1" dirty="0">
              <a:effectLst/>
            </a:endParaRPr>
          </a:p>
          <a:p>
            <a:pPr rtl="0">
              <a:spcBef>
                <a:spcPts val="0"/>
              </a:spcBef>
              <a:spcAft>
                <a:spcPts val="0"/>
              </a:spcAft>
            </a:pPr>
            <a:r>
              <a:rPr lang="en-US" b="1" i="0" u="none" strike="noStrike" dirty="0">
                <a:solidFill>
                  <a:srgbClr val="E8BF6A"/>
                </a:solidFill>
                <a:effectLst/>
                <a:latin typeface="Courier New" panose="02070309020205020404" pitchFamily="49" charset="0"/>
              </a:rPr>
              <a:t>   </a:t>
            </a:r>
            <a:r>
              <a:rPr lang="en-US" b="1" i="0" u="none" strike="noStrike" dirty="0" err="1">
                <a:solidFill>
                  <a:srgbClr val="9876AA"/>
                </a:solidFill>
                <a:effectLst/>
                <a:latin typeface="Courier New" panose="02070309020205020404" pitchFamily="49" charset="0"/>
              </a:rPr>
              <a:t>android</a:t>
            </a:r>
            <a:r>
              <a:rPr lang="en-US" b="1" i="0" u="none" strike="noStrike" dirty="0" err="1">
                <a:solidFill>
                  <a:srgbClr val="BABABA"/>
                </a:solidFill>
                <a:effectLst/>
                <a:latin typeface="Courier New" panose="02070309020205020404" pitchFamily="49" charset="0"/>
              </a:rPr>
              <a:t>:id</a:t>
            </a:r>
            <a:r>
              <a:rPr lang="en-US" b="1" i="0" u="none" strike="noStrike" dirty="0">
                <a:solidFill>
                  <a:srgbClr val="6A8759"/>
                </a:solidFill>
                <a:effectLst/>
                <a:latin typeface="Courier New" panose="02070309020205020404" pitchFamily="49" charset="0"/>
              </a:rPr>
              <a:t>="@+id/Button1"</a:t>
            </a:r>
            <a:endParaRPr lang="en-US" sz="1400" b="1" dirty="0">
              <a:effectLst/>
            </a:endParaRPr>
          </a:p>
          <a:p>
            <a:pPr rtl="0">
              <a:spcBef>
                <a:spcPts val="0"/>
              </a:spcBef>
              <a:spcAft>
                <a:spcPts val="0"/>
              </a:spcAft>
            </a:pPr>
            <a:r>
              <a:rPr lang="en-US" b="1" i="0" u="none" strike="noStrike" dirty="0">
                <a:solidFill>
                  <a:srgbClr val="6A8759"/>
                </a:solidFill>
                <a:effectLst/>
                <a:latin typeface="Courier New" panose="02070309020205020404" pitchFamily="49" charset="0"/>
              </a:rPr>
              <a:t>   </a:t>
            </a:r>
            <a:r>
              <a:rPr lang="en-US" b="1" i="0" u="none" strike="noStrike" dirty="0" err="1">
                <a:solidFill>
                  <a:srgbClr val="9876AA"/>
                </a:solidFill>
                <a:effectLst/>
                <a:latin typeface="Courier New" panose="02070309020205020404" pitchFamily="49" charset="0"/>
              </a:rPr>
              <a:t>android</a:t>
            </a:r>
            <a:r>
              <a:rPr lang="en-US" b="1" i="0" u="none" strike="noStrike" dirty="0" err="1">
                <a:solidFill>
                  <a:srgbClr val="BABABA"/>
                </a:solidFill>
                <a:effectLst/>
                <a:latin typeface="Courier New" panose="02070309020205020404" pitchFamily="49" charset="0"/>
              </a:rPr>
              <a:t>:layout_width</a:t>
            </a:r>
            <a:r>
              <a:rPr lang="en-US" b="1" i="0" u="none" strike="noStrike" dirty="0">
                <a:solidFill>
                  <a:srgbClr val="6A8759"/>
                </a:solidFill>
                <a:effectLst/>
                <a:latin typeface="Courier New" panose="02070309020205020404" pitchFamily="49" charset="0"/>
              </a:rPr>
              <a:t>="</a:t>
            </a:r>
            <a:r>
              <a:rPr lang="en-US" b="1" i="0" u="none" strike="noStrike" dirty="0" err="1">
                <a:solidFill>
                  <a:srgbClr val="6A8759"/>
                </a:solidFill>
                <a:effectLst/>
                <a:latin typeface="Courier New" panose="02070309020205020404" pitchFamily="49" charset="0"/>
              </a:rPr>
              <a:t>wrap_content</a:t>
            </a:r>
            <a:r>
              <a:rPr lang="en-US" b="1" i="0" u="none" strike="noStrike" dirty="0">
                <a:solidFill>
                  <a:srgbClr val="6A8759"/>
                </a:solidFill>
                <a:effectLst/>
                <a:latin typeface="Courier New" panose="02070309020205020404" pitchFamily="49" charset="0"/>
              </a:rPr>
              <a:t>"</a:t>
            </a:r>
            <a:endParaRPr lang="en-US" sz="1400" b="1" dirty="0">
              <a:effectLst/>
            </a:endParaRPr>
          </a:p>
          <a:p>
            <a:pPr rtl="0">
              <a:spcBef>
                <a:spcPts val="0"/>
              </a:spcBef>
              <a:spcAft>
                <a:spcPts val="0"/>
              </a:spcAft>
            </a:pPr>
            <a:r>
              <a:rPr lang="en-US" b="1" i="0" u="none" strike="noStrike" dirty="0">
                <a:solidFill>
                  <a:srgbClr val="6A8759"/>
                </a:solidFill>
                <a:effectLst/>
                <a:latin typeface="Courier New" panose="02070309020205020404" pitchFamily="49" charset="0"/>
              </a:rPr>
              <a:t>   </a:t>
            </a:r>
            <a:r>
              <a:rPr lang="en-US" b="1" i="0" u="none" strike="noStrike" dirty="0" err="1">
                <a:solidFill>
                  <a:srgbClr val="9876AA"/>
                </a:solidFill>
                <a:effectLst/>
                <a:latin typeface="Courier New" panose="02070309020205020404" pitchFamily="49" charset="0"/>
              </a:rPr>
              <a:t>android</a:t>
            </a:r>
            <a:r>
              <a:rPr lang="en-US" b="1" i="0" u="none" strike="noStrike" dirty="0" err="1">
                <a:solidFill>
                  <a:srgbClr val="BABABA"/>
                </a:solidFill>
                <a:effectLst/>
                <a:latin typeface="Courier New" panose="02070309020205020404" pitchFamily="49" charset="0"/>
              </a:rPr>
              <a:t>:layout_height</a:t>
            </a:r>
            <a:r>
              <a:rPr lang="en-US" b="1" i="0" u="none" strike="noStrike" dirty="0">
                <a:solidFill>
                  <a:srgbClr val="6A8759"/>
                </a:solidFill>
                <a:effectLst/>
                <a:latin typeface="Courier New" panose="02070309020205020404" pitchFamily="49" charset="0"/>
              </a:rPr>
              <a:t>="58dp"</a:t>
            </a:r>
            <a:endParaRPr lang="en-US" sz="1400" b="1" dirty="0">
              <a:effectLst/>
            </a:endParaRPr>
          </a:p>
          <a:p>
            <a:pPr rtl="0">
              <a:spcBef>
                <a:spcPts val="0"/>
              </a:spcBef>
              <a:spcAft>
                <a:spcPts val="0"/>
              </a:spcAft>
            </a:pPr>
            <a:r>
              <a:rPr lang="en-US" b="1" i="0" u="none" strike="noStrike" dirty="0">
                <a:solidFill>
                  <a:srgbClr val="6A8759"/>
                </a:solidFill>
                <a:effectLst/>
                <a:latin typeface="Courier New" panose="02070309020205020404" pitchFamily="49" charset="0"/>
              </a:rPr>
              <a:t>   </a:t>
            </a:r>
            <a:r>
              <a:rPr lang="en-US" b="1" i="0" u="none" strike="noStrike" dirty="0" err="1">
                <a:solidFill>
                  <a:srgbClr val="9876AA"/>
                </a:solidFill>
                <a:effectLst/>
                <a:latin typeface="Courier New" panose="02070309020205020404" pitchFamily="49" charset="0"/>
              </a:rPr>
              <a:t>android</a:t>
            </a:r>
            <a:r>
              <a:rPr lang="en-US" b="1" i="0" u="none" strike="noStrike" dirty="0" err="1">
                <a:solidFill>
                  <a:srgbClr val="BABABA"/>
                </a:solidFill>
                <a:effectLst/>
                <a:latin typeface="Courier New" panose="02070309020205020404" pitchFamily="49" charset="0"/>
              </a:rPr>
              <a:t>:backgroundTint</a:t>
            </a:r>
            <a:r>
              <a:rPr lang="en-US" b="1" i="0" u="none" strike="noStrike" dirty="0">
                <a:solidFill>
                  <a:srgbClr val="6A8759"/>
                </a:solidFill>
                <a:effectLst/>
                <a:latin typeface="Courier New" panose="02070309020205020404" pitchFamily="49" charset="0"/>
              </a:rPr>
              <a:t>="#F44336"</a:t>
            </a:r>
            <a:endParaRPr lang="en-US" sz="1400" b="1" dirty="0">
              <a:effectLst/>
            </a:endParaRPr>
          </a:p>
          <a:p>
            <a:pPr rtl="0">
              <a:spcBef>
                <a:spcPts val="0"/>
              </a:spcBef>
              <a:spcAft>
                <a:spcPts val="0"/>
              </a:spcAft>
            </a:pPr>
            <a:r>
              <a:rPr lang="en-US" b="1" i="0" u="none" strike="noStrike" dirty="0">
                <a:solidFill>
                  <a:srgbClr val="6A8759"/>
                </a:solidFill>
                <a:effectLst/>
                <a:latin typeface="Courier New" panose="02070309020205020404" pitchFamily="49" charset="0"/>
              </a:rPr>
              <a:t>   </a:t>
            </a:r>
            <a:r>
              <a:rPr lang="en-US" b="1" i="0" u="none" strike="noStrike" dirty="0" err="1">
                <a:solidFill>
                  <a:srgbClr val="9876AA"/>
                </a:solidFill>
                <a:effectLst/>
                <a:latin typeface="Courier New" panose="02070309020205020404" pitchFamily="49" charset="0"/>
              </a:rPr>
              <a:t>android</a:t>
            </a:r>
            <a:r>
              <a:rPr lang="en-US" b="1" i="0" u="none" strike="noStrike" dirty="0" err="1">
                <a:solidFill>
                  <a:srgbClr val="BABABA"/>
                </a:solidFill>
                <a:effectLst/>
                <a:latin typeface="Courier New" panose="02070309020205020404" pitchFamily="49" charset="0"/>
              </a:rPr>
              <a:t>:text</a:t>
            </a:r>
            <a:r>
              <a:rPr lang="en-US" b="1" i="0" u="none" strike="noStrike" dirty="0">
                <a:solidFill>
                  <a:srgbClr val="6A8759"/>
                </a:solidFill>
                <a:effectLst/>
                <a:latin typeface="Courier New" panose="02070309020205020404" pitchFamily="49" charset="0"/>
              </a:rPr>
              <a:t>="Button 1"</a:t>
            </a:r>
            <a:endParaRPr lang="en-US" sz="1400" b="1" dirty="0">
              <a:effectLst/>
            </a:endParaRPr>
          </a:p>
          <a:p>
            <a:pPr rtl="0">
              <a:spcBef>
                <a:spcPts val="0"/>
              </a:spcBef>
              <a:spcAft>
                <a:spcPts val="0"/>
              </a:spcAft>
            </a:pPr>
            <a:r>
              <a:rPr lang="en-US" b="1" i="0" u="none" strike="noStrike" dirty="0">
                <a:solidFill>
                  <a:srgbClr val="6A8759"/>
                </a:solidFill>
                <a:effectLst/>
                <a:latin typeface="Courier New" panose="02070309020205020404" pitchFamily="49" charset="0"/>
              </a:rPr>
              <a:t>   </a:t>
            </a:r>
            <a:r>
              <a:rPr lang="en-US" b="1" i="0" u="none" strike="noStrike" dirty="0" err="1">
                <a:solidFill>
                  <a:srgbClr val="9876AA"/>
                </a:solidFill>
                <a:effectLst/>
                <a:highlight>
                  <a:srgbClr val="00FFFF"/>
                </a:highlight>
                <a:latin typeface="Courier New" panose="02070309020205020404" pitchFamily="49" charset="0"/>
              </a:rPr>
              <a:t>android</a:t>
            </a:r>
            <a:r>
              <a:rPr lang="en-US" b="1" i="0" u="none" strike="noStrike" dirty="0" err="1">
                <a:solidFill>
                  <a:srgbClr val="BABABA"/>
                </a:solidFill>
                <a:effectLst/>
                <a:highlight>
                  <a:srgbClr val="00FFFF"/>
                </a:highlight>
                <a:latin typeface="Courier New" panose="02070309020205020404" pitchFamily="49" charset="0"/>
              </a:rPr>
              <a:t>:layout_below</a:t>
            </a:r>
            <a:r>
              <a:rPr lang="en-US" b="1" i="0" u="none" strike="noStrike" dirty="0">
                <a:solidFill>
                  <a:srgbClr val="6A8759"/>
                </a:solidFill>
                <a:effectLst/>
                <a:highlight>
                  <a:srgbClr val="00FFFF"/>
                </a:highlight>
                <a:latin typeface="Courier New" panose="02070309020205020404" pitchFamily="49" charset="0"/>
              </a:rPr>
              <a:t>="@id/</a:t>
            </a:r>
            <a:r>
              <a:rPr lang="en-US" b="1" i="0" u="none" strike="noStrike" dirty="0" err="1">
                <a:solidFill>
                  <a:srgbClr val="6A8759"/>
                </a:solidFill>
                <a:effectLst/>
                <a:highlight>
                  <a:srgbClr val="00FFFF"/>
                </a:highlight>
                <a:latin typeface="Courier New" panose="02070309020205020404" pitchFamily="49" charset="0"/>
              </a:rPr>
              <a:t>TextView</a:t>
            </a:r>
            <a:r>
              <a:rPr lang="en-US" b="1" i="0" u="none" strike="noStrike" dirty="0">
                <a:solidFill>
                  <a:srgbClr val="6A8759"/>
                </a:solidFill>
                <a:effectLst/>
                <a:highlight>
                  <a:srgbClr val="00FFFF"/>
                </a:highlight>
                <a:latin typeface="Courier New" panose="02070309020205020404" pitchFamily="49" charset="0"/>
              </a:rPr>
              <a:t>"</a:t>
            </a:r>
            <a:r>
              <a:rPr lang="en-US" b="1" i="0" u="none" strike="noStrike" dirty="0">
                <a:solidFill>
                  <a:srgbClr val="E8BF6A"/>
                </a:solidFill>
                <a:effectLst/>
                <a:highlight>
                  <a:srgbClr val="00FFFF"/>
                </a:highlight>
                <a:latin typeface="Courier New" panose="02070309020205020404" pitchFamily="49" charset="0"/>
              </a:rPr>
              <a:t>/&gt;</a:t>
            </a:r>
            <a:endParaRPr lang="en-US" sz="1400" b="1" dirty="0">
              <a:effectLst/>
              <a:highlight>
                <a:srgbClr val="00FFFF"/>
              </a:highlight>
            </a:endParaRPr>
          </a:p>
          <a:p>
            <a:pPr rtl="0">
              <a:spcBef>
                <a:spcPts val="0"/>
              </a:spcBef>
              <a:spcAft>
                <a:spcPts val="0"/>
              </a:spcAft>
            </a:pPr>
            <a:br>
              <a:rPr lang="en-US" sz="1400" b="1" dirty="0">
                <a:effectLst/>
              </a:rPr>
            </a:br>
            <a:br>
              <a:rPr lang="en-US" sz="1400" b="1" dirty="0">
                <a:effectLst/>
              </a:rPr>
            </a:br>
            <a:r>
              <a:rPr lang="en-US" b="1" i="0" u="none" strike="noStrike" dirty="0">
                <a:solidFill>
                  <a:srgbClr val="E8BF6A"/>
                </a:solidFill>
                <a:effectLst/>
                <a:latin typeface="Courier New" panose="02070309020205020404" pitchFamily="49" charset="0"/>
              </a:rPr>
              <a:t>&lt;</a:t>
            </a:r>
            <a:r>
              <a:rPr lang="en-US" b="1" i="0" u="none" strike="noStrike" dirty="0" err="1">
                <a:solidFill>
                  <a:srgbClr val="E8BF6A"/>
                </a:solidFill>
                <a:effectLst/>
                <a:latin typeface="Courier New" panose="02070309020205020404" pitchFamily="49" charset="0"/>
              </a:rPr>
              <a:t>TextView</a:t>
            </a:r>
            <a:endParaRPr lang="en-US" sz="1400" b="1" dirty="0">
              <a:effectLst/>
            </a:endParaRPr>
          </a:p>
          <a:p>
            <a:pPr rtl="0">
              <a:spcBef>
                <a:spcPts val="0"/>
              </a:spcBef>
              <a:spcAft>
                <a:spcPts val="0"/>
              </a:spcAft>
            </a:pPr>
            <a:r>
              <a:rPr lang="en-US" b="1" i="0" u="none" strike="noStrike" dirty="0">
                <a:solidFill>
                  <a:srgbClr val="E8BF6A"/>
                </a:solidFill>
                <a:effectLst/>
                <a:latin typeface="Courier New" panose="02070309020205020404" pitchFamily="49" charset="0"/>
              </a:rPr>
              <a:t>   </a:t>
            </a:r>
            <a:r>
              <a:rPr lang="en-US" b="1" i="0" u="none" strike="noStrike" dirty="0" err="1">
                <a:solidFill>
                  <a:srgbClr val="9876AA"/>
                </a:solidFill>
                <a:effectLst/>
                <a:latin typeface="Courier New" panose="02070309020205020404" pitchFamily="49" charset="0"/>
              </a:rPr>
              <a:t>android</a:t>
            </a:r>
            <a:r>
              <a:rPr lang="en-US" b="1" i="0" u="none" strike="noStrike" dirty="0" err="1">
                <a:solidFill>
                  <a:srgbClr val="BABABA"/>
                </a:solidFill>
                <a:effectLst/>
                <a:latin typeface="Courier New" panose="02070309020205020404" pitchFamily="49" charset="0"/>
              </a:rPr>
              <a:t>:id</a:t>
            </a:r>
            <a:r>
              <a:rPr lang="en-US" b="1" i="0" u="none" strike="noStrike" dirty="0">
                <a:solidFill>
                  <a:srgbClr val="6A8759"/>
                </a:solidFill>
                <a:effectLst/>
                <a:latin typeface="Courier New" panose="02070309020205020404" pitchFamily="49" charset="0"/>
              </a:rPr>
              <a:t>="@+id/</a:t>
            </a:r>
            <a:r>
              <a:rPr lang="en-US" b="1" i="0" u="none" strike="noStrike" dirty="0" err="1">
                <a:solidFill>
                  <a:srgbClr val="6A8759"/>
                </a:solidFill>
                <a:effectLst/>
                <a:latin typeface="Courier New" panose="02070309020205020404" pitchFamily="49" charset="0"/>
              </a:rPr>
              <a:t>TextView</a:t>
            </a:r>
            <a:r>
              <a:rPr lang="en-US" b="1" i="0" u="none" strike="noStrike" dirty="0">
                <a:solidFill>
                  <a:srgbClr val="6A8759"/>
                </a:solidFill>
                <a:effectLst/>
                <a:latin typeface="Courier New" panose="02070309020205020404" pitchFamily="49" charset="0"/>
              </a:rPr>
              <a:t>"</a:t>
            </a:r>
            <a:endParaRPr lang="en-US" sz="1400" b="1" dirty="0">
              <a:effectLst/>
            </a:endParaRPr>
          </a:p>
          <a:p>
            <a:pPr rtl="0">
              <a:spcBef>
                <a:spcPts val="0"/>
              </a:spcBef>
              <a:spcAft>
                <a:spcPts val="0"/>
              </a:spcAft>
            </a:pPr>
            <a:r>
              <a:rPr lang="en-US" b="1" i="0" u="none" strike="noStrike" dirty="0">
                <a:solidFill>
                  <a:srgbClr val="6A8759"/>
                </a:solidFill>
                <a:effectLst/>
                <a:latin typeface="Courier New" panose="02070309020205020404" pitchFamily="49" charset="0"/>
              </a:rPr>
              <a:t>   </a:t>
            </a:r>
            <a:r>
              <a:rPr lang="en-US" b="1" i="0" u="none" strike="noStrike" dirty="0" err="1">
                <a:solidFill>
                  <a:srgbClr val="9876AA"/>
                </a:solidFill>
                <a:effectLst/>
                <a:latin typeface="Courier New" panose="02070309020205020404" pitchFamily="49" charset="0"/>
              </a:rPr>
              <a:t>android</a:t>
            </a:r>
            <a:r>
              <a:rPr lang="en-US" b="1" i="0" u="none" strike="noStrike" dirty="0" err="1">
                <a:solidFill>
                  <a:srgbClr val="BABABA"/>
                </a:solidFill>
                <a:effectLst/>
                <a:latin typeface="Courier New" panose="02070309020205020404" pitchFamily="49" charset="0"/>
              </a:rPr>
              <a:t>:layout_width</a:t>
            </a:r>
            <a:r>
              <a:rPr lang="en-US" b="1" i="0" u="none" strike="noStrike" dirty="0">
                <a:solidFill>
                  <a:srgbClr val="6A8759"/>
                </a:solidFill>
                <a:effectLst/>
                <a:latin typeface="Courier New" panose="02070309020205020404" pitchFamily="49" charset="0"/>
              </a:rPr>
              <a:t>="</a:t>
            </a:r>
            <a:r>
              <a:rPr lang="en-US" b="1" i="0" u="none" strike="noStrike" dirty="0" err="1">
                <a:solidFill>
                  <a:srgbClr val="6A8759"/>
                </a:solidFill>
                <a:effectLst/>
                <a:latin typeface="Courier New" panose="02070309020205020404" pitchFamily="49" charset="0"/>
              </a:rPr>
              <a:t>wrap_content</a:t>
            </a:r>
            <a:r>
              <a:rPr lang="en-US" b="1" i="0" u="none" strike="noStrike" dirty="0">
                <a:solidFill>
                  <a:srgbClr val="6A8759"/>
                </a:solidFill>
                <a:effectLst/>
                <a:latin typeface="Courier New" panose="02070309020205020404" pitchFamily="49" charset="0"/>
              </a:rPr>
              <a:t>"</a:t>
            </a:r>
            <a:endParaRPr lang="en-US" sz="1400" b="1" dirty="0">
              <a:effectLst/>
            </a:endParaRPr>
          </a:p>
          <a:p>
            <a:pPr rtl="0">
              <a:spcBef>
                <a:spcPts val="0"/>
              </a:spcBef>
              <a:spcAft>
                <a:spcPts val="0"/>
              </a:spcAft>
            </a:pPr>
            <a:r>
              <a:rPr lang="en-US" b="1" i="0" u="none" strike="noStrike" dirty="0">
                <a:solidFill>
                  <a:srgbClr val="6A8759"/>
                </a:solidFill>
                <a:effectLst/>
                <a:latin typeface="Courier New" panose="02070309020205020404" pitchFamily="49" charset="0"/>
              </a:rPr>
              <a:t>   </a:t>
            </a:r>
            <a:r>
              <a:rPr lang="en-US" b="1" i="0" u="none" strike="noStrike" dirty="0" err="1">
                <a:solidFill>
                  <a:srgbClr val="9876AA"/>
                </a:solidFill>
                <a:effectLst/>
                <a:latin typeface="Courier New" panose="02070309020205020404" pitchFamily="49" charset="0"/>
              </a:rPr>
              <a:t>android</a:t>
            </a:r>
            <a:r>
              <a:rPr lang="en-US" b="1" i="0" u="none" strike="noStrike" dirty="0" err="1">
                <a:solidFill>
                  <a:srgbClr val="BABABA"/>
                </a:solidFill>
                <a:effectLst/>
                <a:latin typeface="Courier New" panose="02070309020205020404" pitchFamily="49" charset="0"/>
              </a:rPr>
              <a:t>:layout_height</a:t>
            </a:r>
            <a:r>
              <a:rPr lang="en-US" b="1" i="0" u="none" strike="noStrike" dirty="0">
                <a:solidFill>
                  <a:srgbClr val="6A8759"/>
                </a:solidFill>
                <a:effectLst/>
                <a:latin typeface="Courier New" panose="02070309020205020404" pitchFamily="49" charset="0"/>
              </a:rPr>
              <a:t>="</a:t>
            </a:r>
            <a:r>
              <a:rPr lang="en-US" b="1" i="0" u="none" strike="noStrike" dirty="0" err="1">
                <a:solidFill>
                  <a:srgbClr val="6A8759"/>
                </a:solidFill>
                <a:effectLst/>
                <a:latin typeface="Courier New" panose="02070309020205020404" pitchFamily="49" charset="0"/>
              </a:rPr>
              <a:t>wrap_content</a:t>
            </a:r>
            <a:r>
              <a:rPr lang="en-US" b="1" i="0" u="none" strike="noStrike" dirty="0">
                <a:solidFill>
                  <a:srgbClr val="6A8759"/>
                </a:solidFill>
                <a:effectLst/>
                <a:latin typeface="Courier New" panose="02070309020205020404" pitchFamily="49" charset="0"/>
              </a:rPr>
              <a:t>"</a:t>
            </a:r>
            <a:endParaRPr lang="en-US" sz="1400" b="1" dirty="0">
              <a:effectLst/>
            </a:endParaRPr>
          </a:p>
          <a:p>
            <a:r>
              <a:rPr lang="en-US" b="1" i="0" u="none" strike="noStrike" dirty="0">
                <a:solidFill>
                  <a:srgbClr val="6A8759"/>
                </a:solidFill>
                <a:effectLst/>
                <a:latin typeface="Courier New" panose="02070309020205020404" pitchFamily="49" charset="0"/>
              </a:rPr>
              <a:t>   </a:t>
            </a:r>
            <a:r>
              <a:rPr lang="en-US" b="1" i="0" u="none" strike="noStrike" dirty="0" err="1">
                <a:solidFill>
                  <a:srgbClr val="9876AA"/>
                </a:solidFill>
                <a:effectLst/>
                <a:latin typeface="Courier New" panose="02070309020205020404" pitchFamily="49" charset="0"/>
              </a:rPr>
              <a:t>android</a:t>
            </a:r>
            <a:r>
              <a:rPr lang="en-US" b="1" i="0" u="none" strike="noStrike" dirty="0" err="1">
                <a:solidFill>
                  <a:srgbClr val="BABABA"/>
                </a:solidFill>
                <a:effectLst/>
                <a:latin typeface="Courier New" panose="02070309020205020404" pitchFamily="49" charset="0"/>
              </a:rPr>
              <a:t>:textSize</a:t>
            </a:r>
            <a:r>
              <a:rPr lang="en-US" b="1" i="0" u="none" strike="noStrike" dirty="0">
                <a:solidFill>
                  <a:srgbClr val="6A8759"/>
                </a:solidFill>
                <a:effectLst/>
                <a:latin typeface="Courier New" panose="02070309020205020404" pitchFamily="49" charset="0"/>
              </a:rPr>
              <a:t>="40sp"</a:t>
            </a:r>
            <a:endParaRPr lang="en-US" sz="1400" b="1" dirty="0"/>
          </a:p>
        </p:txBody>
      </p:sp>
      <p:pic>
        <p:nvPicPr>
          <p:cNvPr id="4098" name="Picture 2">
            <a:extLst>
              <a:ext uri="{FF2B5EF4-FFF2-40B4-BE49-F238E27FC236}">
                <a16:creationId xmlns:a16="http://schemas.microsoft.com/office/drawing/2014/main" id="{FDAC4E1E-9725-79FD-7185-C5A972DC1B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2" t="2038" r="2231" b="56169"/>
          <a:stretch/>
        </p:blipFill>
        <p:spPr bwMode="auto">
          <a:xfrm>
            <a:off x="7098383" y="3130327"/>
            <a:ext cx="3011799" cy="228370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2196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D18575-7DCC-95EF-03C8-6E4250FC4CD3}"/>
              </a:ext>
            </a:extLst>
          </p:cNvPr>
          <p:cNvSpPr>
            <a:spLocks noGrp="1"/>
          </p:cNvSpPr>
          <p:nvPr>
            <p:ph type="title"/>
          </p:nvPr>
        </p:nvSpPr>
        <p:spPr/>
        <p:txBody>
          <a:bodyPr/>
          <a:lstStyle/>
          <a:p>
            <a:r>
              <a:rPr lang="en-US" dirty="0"/>
              <a:t>Alignment between Views</a:t>
            </a:r>
          </a:p>
        </p:txBody>
      </p:sp>
      <p:graphicFrame>
        <p:nvGraphicFramePr>
          <p:cNvPr id="4" name="Tabella 4">
            <a:extLst>
              <a:ext uri="{FF2B5EF4-FFF2-40B4-BE49-F238E27FC236}">
                <a16:creationId xmlns:a16="http://schemas.microsoft.com/office/drawing/2014/main" id="{4204BBEC-C930-AB6D-C57C-0570B14D6A56}"/>
              </a:ext>
            </a:extLst>
          </p:cNvPr>
          <p:cNvGraphicFramePr>
            <a:graphicFrameLocks noGrp="1"/>
          </p:cNvGraphicFramePr>
          <p:nvPr>
            <p:ph idx="1"/>
            <p:extLst>
              <p:ext uri="{D42A27DB-BD31-4B8C-83A1-F6EECF244321}">
                <p14:modId xmlns:p14="http://schemas.microsoft.com/office/powerpoint/2010/main" val="4185885270"/>
              </p:ext>
            </p:extLst>
          </p:nvPr>
        </p:nvGraphicFramePr>
        <p:xfrm>
          <a:off x="1033806" y="7728825"/>
          <a:ext cx="10972800" cy="2225040"/>
        </p:xfrm>
        <a:graphic>
          <a:graphicData uri="http://schemas.openxmlformats.org/drawingml/2006/table">
            <a:tbl>
              <a:tblPr firstRow="1" bandRow="1">
                <a:tableStyleId>{93296810-A885-4BE3-A3E7-6D5BEEA58F35}</a:tableStyleId>
              </a:tblPr>
              <a:tblGrid>
                <a:gridCol w="5486400">
                  <a:extLst>
                    <a:ext uri="{9D8B030D-6E8A-4147-A177-3AD203B41FA5}">
                      <a16:colId xmlns:a16="http://schemas.microsoft.com/office/drawing/2014/main" val="4000083022"/>
                    </a:ext>
                  </a:extLst>
                </a:gridCol>
                <a:gridCol w="5486400">
                  <a:extLst>
                    <a:ext uri="{9D8B030D-6E8A-4147-A177-3AD203B41FA5}">
                      <a16:colId xmlns:a16="http://schemas.microsoft.com/office/drawing/2014/main" val="4134367275"/>
                    </a:ext>
                  </a:extLst>
                </a:gridCol>
              </a:tblGrid>
              <a:tr h="370840">
                <a:tc>
                  <a:txBody>
                    <a:bodyPr/>
                    <a:lstStyle/>
                    <a:p>
                      <a:pPr algn="ctr"/>
                      <a:r>
                        <a:rPr lang="en-US" dirty="0"/>
                        <a:t>Attributes</a:t>
                      </a:r>
                    </a:p>
                  </a:txBody>
                  <a:tcPr/>
                </a:tc>
                <a:tc>
                  <a:txBody>
                    <a:bodyPr/>
                    <a:lstStyle/>
                    <a:p>
                      <a:pPr algn="ctr"/>
                      <a:r>
                        <a:rPr lang="en-US" dirty="0"/>
                        <a:t>Description</a:t>
                      </a:r>
                    </a:p>
                  </a:txBody>
                  <a:tcPr/>
                </a:tc>
                <a:extLst>
                  <a:ext uri="{0D108BD9-81ED-4DB2-BD59-A6C34878D82A}">
                    <a16:rowId xmlns:a16="http://schemas.microsoft.com/office/drawing/2014/main" val="1582138382"/>
                  </a:ext>
                </a:extLst>
              </a:tr>
              <a:tr h="370840">
                <a:tc>
                  <a:txBody>
                    <a:bodyPr/>
                    <a:lstStyle/>
                    <a:p>
                      <a:r>
                        <a:rPr lang="en-US" sz="1800" b="1" i="0" u="none" strike="noStrike" kern="1200" dirty="0" err="1">
                          <a:solidFill>
                            <a:schemeClr val="dk1"/>
                          </a:solidFill>
                          <a:effectLst/>
                          <a:latin typeface="+mn-lt"/>
                          <a:ea typeface="+mn-ea"/>
                          <a:cs typeface="+mn-cs"/>
                        </a:rPr>
                        <a:t>android:layout_alignTop</a:t>
                      </a:r>
                      <a:r>
                        <a:rPr lang="en-US" sz="1800" b="1" i="0" u="none" strike="noStrike" kern="1200" dirty="0">
                          <a:solidFill>
                            <a:schemeClr val="dk1"/>
                          </a:solidFill>
                          <a:effectLst/>
                          <a:latin typeface="+mn-lt"/>
                          <a:ea typeface="+mn-ea"/>
                          <a:cs typeface="+mn-cs"/>
                        </a:rPr>
                        <a:t>="</a:t>
                      </a:r>
                      <a:r>
                        <a:rPr lang="en-US" sz="1800" b="1" u="none" strike="noStrike" kern="1200" dirty="0">
                          <a:solidFill>
                            <a:schemeClr val="tx1"/>
                          </a:solidFill>
                          <a:effectLst/>
                        </a:rPr>
                        <a:t>@</a:t>
                      </a:r>
                      <a:r>
                        <a:rPr lang="en-US" sz="1800" b="1" u="none" strike="noStrike" kern="1200" dirty="0" err="1">
                          <a:solidFill>
                            <a:schemeClr val="tx1"/>
                          </a:solidFill>
                          <a:effectLst/>
                        </a:rPr>
                        <a:t>ViewId</a:t>
                      </a:r>
                      <a:r>
                        <a:rPr lang="en-US" sz="1800" b="1" i="0" u="none" strike="noStrike" kern="1200" dirty="0">
                          <a:solidFill>
                            <a:schemeClr val="dk1"/>
                          </a:solidFill>
                          <a:effectLst/>
                          <a:latin typeface="+mn-lt"/>
                          <a:ea typeface="+mn-ea"/>
                          <a:cs typeface="+mn-cs"/>
                        </a:rPr>
                        <a:t>"</a:t>
                      </a:r>
                      <a:endParaRPr lang="en-US" b="1" dirty="0"/>
                    </a:p>
                  </a:txBody>
                  <a:tcPr/>
                </a:tc>
                <a:tc>
                  <a:txBody>
                    <a:bodyPr/>
                    <a:lstStyle/>
                    <a:p>
                      <a:endParaRPr lang="en-US" dirty="0"/>
                    </a:p>
                  </a:txBody>
                  <a:tcPr/>
                </a:tc>
                <a:extLst>
                  <a:ext uri="{0D108BD9-81ED-4DB2-BD59-A6C34878D82A}">
                    <a16:rowId xmlns:a16="http://schemas.microsoft.com/office/drawing/2014/main" val="1304369889"/>
                  </a:ext>
                </a:extLst>
              </a:tr>
              <a:tr h="370840">
                <a:tc>
                  <a:txBody>
                    <a:bodyPr/>
                    <a:lstStyle/>
                    <a:p>
                      <a:pPr rtl="0"/>
                      <a:r>
                        <a:rPr lang="en-US" sz="1800" b="1" i="0" u="none" strike="noStrike" kern="1200" dirty="0" err="1">
                          <a:solidFill>
                            <a:schemeClr val="dk1"/>
                          </a:solidFill>
                          <a:effectLst/>
                          <a:latin typeface="+mn-lt"/>
                          <a:ea typeface="+mn-ea"/>
                          <a:cs typeface="+mn-cs"/>
                        </a:rPr>
                        <a:t>android:layout_alignBottom</a:t>
                      </a:r>
                      <a:r>
                        <a:rPr lang="en-US" sz="1800" b="1" i="0" u="none" strike="noStrike" kern="1200" dirty="0">
                          <a:solidFill>
                            <a:schemeClr val="dk1"/>
                          </a:solidFill>
                          <a:effectLst/>
                          <a:latin typeface="+mn-lt"/>
                          <a:ea typeface="+mn-ea"/>
                          <a:cs typeface="+mn-cs"/>
                        </a:rPr>
                        <a:t>="</a:t>
                      </a:r>
                      <a:r>
                        <a:rPr lang="en-US" sz="1800" b="1" u="none" strike="noStrike" kern="1200" dirty="0">
                          <a:solidFill>
                            <a:schemeClr val="tx1"/>
                          </a:solidFill>
                          <a:effectLst/>
                        </a:rPr>
                        <a:t>@</a:t>
                      </a:r>
                      <a:r>
                        <a:rPr lang="en-US" sz="1800" b="1" u="none" strike="noStrike" kern="1200" dirty="0" err="1">
                          <a:solidFill>
                            <a:schemeClr val="tx1"/>
                          </a:solidFill>
                          <a:effectLst/>
                        </a:rPr>
                        <a:t>ViewId</a:t>
                      </a:r>
                      <a:r>
                        <a:rPr lang="en-US" sz="1800" b="1" i="0" u="none" strike="noStrike" kern="1200" dirty="0">
                          <a:solidFill>
                            <a:schemeClr val="dk1"/>
                          </a:solidFill>
                          <a:effectLst/>
                          <a:latin typeface="+mn-lt"/>
                          <a:ea typeface="+mn-ea"/>
                          <a:cs typeface="+mn-cs"/>
                        </a:rPr>
                        <a:t>"</a:t>
                      </a:r>
                      <a:endParaRPr lang="en-US" b="1" dirty="0">
                        <a:effectLst/>
                      </a:endParaRPr>
                    </a:p>
                  </a:txBody>
                  <a:tcPr/>
                </a:tc>
                <a:tc>
                  <a:txBody>
                    <a:bodyPr/>
                    <a:lstStyle/>
                    <a:p>
                      <a:endParaRPr lang="en-US"/>
                    </a:p>
                  </a:txBody>
                  <a:tcPr/>
                </a:tc>
                <a:extLst>
                  <a:ext uri="{0D108BD9-81ED-4DB2-BD59-A6C34878D82A}">
                    <a16:rowId xmlns:a16="http://schemas.microsoft.com/office/drawing/2014/main" val="234464431"/>
                  </a:ext>
                </a:extLst>
              </a:tr>
              <a:tr h="370840">
                <a:tc>
                  <a:txBody>
                    <a:bodyPr/>
                    <a:lstStyle/>
                    <a:p>
                      <a:r>
                        <a:rPr lang="en-US" sz="1800" b="1" i="0" u="none" strike="noStrike" kern="1200" dirty="0" err="1">
                          <a:solidFill>
                            <a:schemeClr val="dk1"/>
                          </a:solidFill>
                          <a:effectLst/>
                          <a:latin typeface="+mn-lt"/>
                          <a:ea typeface="+mn-ea"/>
                          <a:cs typeface="+mn-cs"/>
                        </a:rPr>
                        <a:t>android:layout_alignLeft</a:t>
                      </a:r>
                      <a:r>
                        <a:rPr lang="en-US" sz="1800" b="1" i="0" u="none" strike="noStrike" kern="1200" dirty="0">
                          <a:solidFill>
                            <a:schemeClr val="dk1"/>
                          </a:solidFill>
                          <a:effectLst/>
                          <a:latin typeface="+mn-lt"/>
                          <a:ea typeface="+mn-ea"/>
                          <a:cs typeface="+mn-cs"/>
                        </a:rPr>
                        <a:t>="</a:t>
                      </a:r>
                      <a:r>
                        <a:rPr lang="en-US" sz="1800" b="1" u="none" strike="noStrike" kern="1200" dirty="0">
                          <a:solidFill>
                            <a:schemeClr val="tx1"/>
                          </a:solidFill>
                          <a:effectLst/>
                        </a:rPr>
                        <a:t>@</a:t>
                      </a:r>
                      <a:r>
                        <a:rPr lang="en-US" sz="1800" b="1" u="none" strike="noStrike" kern="1200" dirty="0" err="1">
                          <a:solidFill>
                            <a:schemeClr val="tx1"/>
                          </a:solidFill>
                          <a:effectLst/>
                        </a:rPr>
                        <a:t>ViewId</a:t>
                      </a:r>
                      <a:r>
                        <a:rPr lang="en-US" sz="1800" b="1" i="0" u="none" strike="noStrike" kern="1200" dirty="0">
                          <a:solidFill>
                            <a:schemeClr val="dk1"/>
                          </a:solidFill>
                          <a:effectLst/>
                          <a:latin typeface="+mn-lt"/>
                          <a:ea typeface="+mn-ea"/>
                          <a:cs typeface="+mn-cs"/>
                        </a:rPr>
                        <a:t>"</a:t>
                      </a:r>
                      <a:endParaRPr lang="en-US" b="1" dirty="0"/>
                    </a:p>
                  </a:txBody>
                  <a:tcPr/>
                </a:tc>
                <a:tc>
                  <a:txBody>
                    <a:bodyPr/>
                    <a:lstStyle/>
                    <a:p>
                      <a:endParaRPr lang="en-US"/>
                    </a:p>
                  </a:txBody>
                  <a:tcPr/>
                </a:tc>
                <a:extLst>
                  <a:ext uri="{0D108BD9-81ED-4DB2-BD59-A6C34878D82A}">
                    <a16:rowId xmlns:a16="http://schemas.microsoft.com/office/drawing/2014/main" val="2093631327"/>
                  </a:ext>
                </a:extLst>
              </a:tr>
              <a:tr h="370840">
                <a:tc>
                  <a:txBody>
                    <a:bodyPr/>
                    <a:lstStyle/>
                    <a:p>
                      <a:r>
                        <a:rPr lang="en-US" sz="1800" b="1" i="0" u="none" strike="noStrike" kern="1200" dirty="0" err="1">
                          <a:solidFill>
                            <a:schemeClr val="dk1"/>
                          </a:solidFill>
                          <a:effectLst/>
                          <a:latin typeface="+mn-lt"/>
                          <a:ea typeface="+mn-ea"/>
                          <a:cs typeface="+mn-cs"/>
                        </a:rPr>
                        <a:t>android:layout_alignRight</a:t>
                      </a:r>
                      <a:r>
                        <a:rPr lang="en-US" sz="1800" b="1" i="0" u="none" strike="noStrike" kern="1200" dirty="0">
                          <a:solidFill>
                            <a:schemeClr val="dk1"/>
                          </a:solidFill>
                          <a:effectLst/>
                          <a:latin typeface="+mn-lt"/>
                          <a:ea typeface="+mn-ea"/>
                          <a:cs typeface="+mn-cs"/>
                        </a:rPr>
                        <a:t>="</a:t>
                      </a:r>
                      <a:r>
                        <a:rPr lang="en-US" sz="1800" b="1" u="none" strike="noStrike" kern="1200" dirty="0">
                          <a:solidFill>
                            <a:schemeClr val="tx1"/>
                          </a:solidFill>
                          <a:effectLst/>
                        </a:rPr>
                        <a:t>@</a:t>
                      </a:r>
                      <a:r>
                        <a:rPr lang="en-US" sz="1800" b="1" u="none" strike="noStrike" kern="1200" dirty="0" err="1">
                          <a:solidFill>
                            <a:schemeClr val="tx1"/>
                          </a:solidFill>
                          <a:effectLst/>
                        </a:rPr>
                        <a:t>ViewId</a:t>
                      </a:r>
                      <a:r>
                        <a:rPr lang="en-US" sz="1800" b="1" i="0" u="none" strike="noStrike" kern="1200" dirty="0">
                          <a:solidFill>
                            <a:schemeClr val="dk1"/>
                          </a:solidFill>
                          <a:effectLst/>
                          <a:latin typeface="+mn-lt"/>
                          <a:ea typeface="+mn-ea"/>
                          <a:cs typeface="+mn-cs"/>
                        </a:rPr>
                        <a:t>"</a:t>
                      </a:r>
                      <a:endParaRPr lang="en-US" b="1" dirty="0"/>
                    </a:p>
                  </a:txBody>
                  <a:tcPr/>
                </a:tc>
                <a:tc>
                  <a:txBody>
                    <a:bodyPr/>
                    <a:lstStyle/>
                    <a:p>
                      <a:endParaRPr lang="en-US"/>
                    </a:p>
                  </a:txBody>
                  <a:tcPr/>
                </a:tc>
                <a:extLst>
                  <a:ext uri="{0D108BD9-81ED-4DB2-BD59-A6C34878D82A}">
                    <a16:rowId xmlns:a16="http://schemas.microsoft.com/office/drawing/2014/main" val="3479030732"/>
                  </a:ext>
                </a:extLst>
              </a:tr>
              <a:tr h="370840">
                <a:tc>
                  <a:txBody>
                    <a:bodyPr/>
                    <a:lstStyle/>
                    <a:p>
                      <a:r>
                        <a:rPr lang="en-US" sz="1800" b="1" i="0" u="none" strike="noStrike" kern="1200" dirty="0" err="1">
                          <a:solidFill>
                            <a:schemeClr val="dk1"/>
                          </a:solidFill>
                          <a:effectLst/>
                          <a:latin typeface="+mn-lt"/>
                          <a:ea typeface="+mn-ea"/>
                          <a:cs typeface="+mn-cs"/>
                        </a:rPr>
                        <a:t>android:layout_alignBaseline</a:t>
                      </a:r>
                      <a:r>
                        <a:rPr lang="en-US" sz="1800" b="1" i="0" u="none" strike="noStrike" kern="1200" dirty="0">
                          <a:solidFill>
                            <a:schemeClr val="dk1"/>
                          </a:solidFill>
                          <a:effectLst/>
                          <a:latin typeface="+mn-lt"/>
                          <a:ea typeface="+mn-ea"/>
                          <a:cs typeface="+mn-cs"/>
                        </a:rPr>
                        <a:t>="</a:t>
                      </a:r>
                      <a:r>
                        <a:rPr lang="en-US" sz="1800" b="1" u="none" strike="noStrike" kern="1200" dirty="0">
                          <a:solidFill>
                            <a:schemeClr val="tx1"/>
                          </a:solidFill>
                          <a:effectLst/>
                        </a:rPr>
                        <a:t>@</a:t>
                      </a:r>
                      <a:r>
                        <a:rPr lang="en-US" sz="1800" b="1" u="none" strike="noStrike" kern="1200" dirty="0" err="1">
                          <a:solidFill>
                            <a:schemeClr val="tx1"/>
                          </a:solidFill>
                          <a:effectLst/>
                        </a:rPr>
                        <a:t>ViewId</a:t>
                      </a:r>
                      <a:r>
                        <a:rPr lang="en-US" sz="1800" b="1" i="0" u="none" strike="noStrike" kern="1200" dirty="0">
                          <a:solidFill>
                            <a:schemeClr val="dk1"/>
                          </a:solidFill>
                          <a:effectLst/>
                          <a:latin typeface="+mn-lt"/>
                          <a:ea typeface="+mn-ea"/>
                          <a:cs typeface="+mn-cs"/>
                        </a:rPr>
                        <a:t>"</a:t>
                      </a:r>
                      <a:endParaRPr lang="en-US" b="1" dirty="0"/>
                    </a:p>
                  </a:txBody>
                  <a:tcPr/>
                </a:tc>
                <a:tc>
                  <a:txBody>
                    <a:bodyPr/>
                    <a:lstStyle/>
                    <a:p>
                      <a:endParaRPr lang="en-US" dirty="0"/>
                    </a:p>
                  </a:txBody>
                  <a:tcPr/>
                </a:tc>
                <a:extLst>
                  <a:ext uri="{0D108BD9-81ED-4DB2-BD59-A6C34878D82A}">
                    <a16:rowId xmlns:a16="http://schemas.microsoft.com/office/drawing/2014/main" val="4139716422"/>
                  </a:ext>
                </a:extLst>
              </a:tr>
            </a:tbl>
          </a:graphicData>
        </a:graphic>
      </p:graphicFrame>
      <p:pic>
        <p:nvPicPr>
          <p:cNvPr id="1026" name="Picture 2">
            <a:extLst>
              <a:ext uri="{FF2B5EF4-FFF2-40B4-BE49-F238E27FC236}">
                <a16:creationId xmlns:a16="http://schemas.microsoft.com/office/drawing/2014/main" id="{CEEA40C8-1264-B146-37CD-42B0F3444CC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4813" r="29357" b="38164"/>
          <a:stretch/>
        </p:blipFill>
        <p:spPr bwMode="auto">
          <a:xfrm>
            <a:off x="1087287" y="3978987"/>
            <a:ext cx="2038104" cy="138087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6" name="CasellaDiTesto 5">
            <a:extLst>
              <a:ext uri="{FF2B5EF4-FFF2-40B4-BE49-F238E27FC236}">
                <a16:creationId xmlns:a16="http://schemas.microsoft.com/office/drawing/2014/main" id="{792035A0-8B36-04E9-04C5-9B5B07AFBA74}"/>
              </a:ext>
            </a:extLst>
          </p:cNvPr>
          <p:cNvSpPr txBox="1"/>
          <p:nvPr/>
        </p:nvSpPr>
        <p:spPr>
          <a:xfrm>
            <a:off x="236553" y="5186037"/>
            <a:ext cx="3907857" cy="646331"/>
          </a:xfrm>
          <a:prstGeom prst="rect">
            <a:avLst/>
          </a:prstGeom>
          <a:noFill/>
        </p:spPr>
        <p:txBody>
          <a:bodyPr wrap="square">
            <a:spAutoFit/>
          </a:bodyPr>
          <a:lstStyle/>
          <a:p>
            <a:pPr rtl="0">
              <a:spcBef>
                <a:spcPts val="0"/>
              </a:spcBef>
              <a:spcAft>
                <a:spcPts val="0"/>
              </a:spcAft>
            </a:pPr>
            <a:r>
              <a:rPr lang="en-US" sz="1200" b="1" i="0" u="none" strike="noStrike" dirty="0">
                <a:solidFill>
                  <a:srgbClr val="E8BF6A"/>
                </a:solidFill>
                <a:effectLst/>
                <a:latin typeface="Courier New" panose="02070309020205020404" pitchFamily="49" charset="0"/>
              </a:rPr>
              <a:t>&lt;Button</a:t>
            </a:r>
            <a:endParaRPr lang="en-US" sz="1200" b="1" dirty="0">
              <a:effectLst/>
            </a:endParaRPr>
          </a:p>
          <a:p>
            <a:pPr rtl="0">
              <a:spcBef>
                <a:spcPts val="0"/>
              </a:spcBef>
              <a:spcAft>
                <a:spcPts val="0"/>
              </a:spcAft>
            </a:pPr>
            <a:r>
              <a:rPr lang="en-US" sz="1200" b="1" i="0" u="none" strike="noStrike" dirty="0">
                <a:solidFill>
                  <a:srgbClr val="E8BF6A"/>
                </a:solidFill>
                <a:effectLst/>
                <a:latin typeface="Courier New" panose="02070309020205020404" pitchFamily="49" charset="0"/>
              </a:rPr>
              <a:t>  …</a:t>
            </a:r>
            <a:br>
              <a:rPr lang="en-US" sz="1200" b="1" dirty="0">
                <a:effectLst/>
              </a:rPr>
            </a:br>
            <a:r>
              <a:rPr lang="en-US" sz="1200" b="1" i="0" u="none" strike="noStrike" dirty="0">
                <a:solidFill>
                  <a:srgbClr val="BABABA"/>
                </a:solidFill>
                <a:effectLst/>
                <a:latin typeface="Courier New" panose="02070309020205020404" pitchFamily="49" charset="0"/>
              </a:rPr>
              <a:t>   </a:t>
            </a:r>
            <a:r>
              <a:rPr lang="en-US" sz="1200" b="1" i="0" u="none" strike="noStrike" dirty="0" err="1">
                <a:solidFill>
                  <a:srgbClr val="9876AA"/>
                </a:solidFill>
                <a:effectLst/>
                <a:latin typeface="Courier New" panose="02070309020205020404" pitchFamily="49" charset="0"/>
              </a:rPr>
              <a:t>android</a:t>
            </a:r>
            <a:r>
              <a:rPr lang="en-US" sz="1200" b="1" i="0" u="none" strike="noStrike" dirty="0" err="1">
                <a:solidFill>
                  <a:srgbClr val="BABABA"/>
                </a:solidFill>
                <a:effectLst/>
                <a:latin typeface="Courier New" panose="02070309020205020404" pitchFamily="49" charset="0"/>
              </a:rPr>
              <a:t>:layout_below</a:t>
            </a:r>
            <a:r>
              <a:rPr lang="en-US" sz="1200" b="1" i="0" u="none" strike="noStrike" dirty="0">
                <a:solidFill>
                  <a:srgbClr val="6A8759"/>
                </a:solidFill>
                <a:effectLst/>
                <a:latin typeface="Courier New" panose="02070309020205020404" pitchFamily="49" charset="0"/>
              </a:rPr>
              <a:t>="@id/</a:t>
            </a:r>
            <a:r>
              <a:rPr lang="en-US" sz="1200" b="1" i="0" u="none" strike="noStrike" dirty="0" err="1">
                <a:solidFill>
                  <a:srgbClr val="6A8759"/>
                </a:solidFill>
                <a:effectLst/>
                <a:latin typeface="Courier New" panose="02070309020205020404" pitchFamily="49" charset="0"/>
              </a:rPr>
              <a:t>TextView</a:t>
            </a:r>
            <a:r>
              <a:rPr lang="en-US" sz="1200" b="1" i="0" u="none" strike="noStrike" dirty="0">
                <a:solidFill>
                  <a:srgbClr val="6A8759"/>
                </a:solidFill>
                <a:effectLst/>
                <a:latin typeface="Courier New" panose="02070309020205020404" pitchFamily="49" charset="0"/>
              </a:rPr>
              <a:t>"</a:t>
            </a:r>
            <a:r>
              <a:rPr lang="en-US" sz="1200" b="1" i="0" u="none" strike="noStrike" dirty="0">
                <a:solidFill>
                  <a:srgbClr val="E8BF6A"/>
                </a:solidFill>
                <a:effectLst/>
                <a:latin typeface="Courier New" panose="02070309020205020404" pitchFamily="49" charset="0"/>
              </a:rPr>
              <a:t>/&gt;</a:t>
            </a:r>
            <a:endParaRPr lang="en-US" sz="1200" b="1" dirty="0"/>
          </a:p>
        </p:txBody>
      </p:sp>
      <p:pic>
        <p:nvPicPr>
          <p:cNvPr id="1028" name="Picture 4">
            <a:extLst>
              <a:ext uri="{FF2B5EF4-FFF2-40B4-BE49-F238E27FC236}">
                <a16:creationId xmlns:a16="http://schemas.microsoft.com/office/drawing/2014/main" id="{96BA9FD2-9209-34B7-D0E1-4087478DDAB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356" t="37968" r="15356" b="33928"/>
          <a:stretch/>
        </p:blipFill>
        <p:spPr bwMode="auto">
          <a:xfrm>
            <a:off x="1318268" y="1636492"/>
            <a:ext cx="1576142" cy="114300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9" name="CasellaDiTesto 8">
            <a:extLst>
              <a:ext uri="{FF2B5EF4-FFF2-40B4-BE49-F238E27FC236}">
                <a16:creationId xmlns:a16="http://schemas.microsoft.com/office/drawing/2014/main" id="{5ECC2904-7A2E-019F-08C5-28FF1CE08842}"/>
              </a:ext>
            </a:extLst>
          </p:cNvPr>
          <p:cNvSpPr txBox="1"/>
          <p:nvPr/>
        </p:nvSpPr>
        <p:spPr>
          <a:xfrm>
            <a:off x="141191" y="2470840"/>
            <a:ext cx="4098579" cy="830997"/>
          </a:xfrm>
          <a:prstGeom prst="rect">
            <a:avLst/>
          </a:prstGeom>
          <a:noFill/>
        </p:spPr>
        <p:txBody>
          <a:bodyPr wrap="square">
            <a:spAutoFit/>
          </a:bodyPr>
          <a:lstStyle/>
          <a:p>
            <a:pPr algn="just" rtl="0">
              <a:spcBef>
                <a:spcPts val="0"/>
              </a:spcBef>
              <a:spcAft>
                <a:spcPts val="0"/>
              </a:spcAft>
            </a:pPr>
            <a:r>
              <a:rPr lang="en-US" sz="1200" b="1" i="0" u="none" strike="noStrike" dirty="0">
                <a:solidFill>
                  <a:srgbClr val="E8BF6A"/>
                </a:solidFill>
                <a:effectLst/>
                <a:latin typeface="Courier New" panose="02070309020205020404" pitchFamily="49" charset="0"/>
              </a:rPr>
              <a:t>&lt;Button</a:t>
            </a:r>
            <a:endParaRPr lang="en-US" sz="1200" b="1" dirty="0">
              <a:effectLst/>
            </a:endParaRPr>
          </a:p>
          <a:p>
            <a:pPr algn="just" rtl="0">
              <a:spcBef>
                <a:spcPts val="0"/>
              </a:spcBef>
              <a:spcAft>
                <a:spcPts val="0"/>
              </a:spcAft>
            </a:pPr>
            <a:r>
              <a:rPr lang="en-US" sz="1200" b="1" i="0" u="none" strike="noStrike" dirty="0">
                <a:solidFill>
                  <a:srgbClr val="E8BF6A"/>
                </a:solidFill>
                <a:effectLst/>
                <a:latin typeface="Courier New" panose="02070309020205020404" pitchFamily="49" charset="0"/>
              </a:rPr>
              <a:t>   …… </a:t>
            </a:r>
          </a:p>
          <a:p>
            <a:pPr rtl="0">
              <a:spcBef>
                <a:spcPts val="0"/>
              </a:spcBef>
              <a:spcAft>
                <a:spcPts val="0"/>
              </a:spcAft>
            </a:pPr>
            <a:r>
              <a:rPr lang="en-US" sz="1200" b="1" i="0" u="none" strike="noStrike" dirty="0">
                <a:solidFill>
                  <a:srgbClr val="9876AA"/>
                </a:solidFill>
                <a:effectLst/>
                <a:latin typeface="Courier New" panose="02070309020205020404" pitchFamily="49" charset="0"/>
              </a:rPr>
              <a:t>   </a:t>
            </a:r>
            <a:r>
              <a:rPr lang="en-US" sz="1200" b="1" i="0" u="none" strike="noStrike" dirty="0" err="1">
                <a:solidFill>
                  <a:srgbClr val="9876AA"/>
                </a:solidFill>
                <a:effectLst/>
                <a:latin typeface="Courier New" panose="02070309020205020404" pitchFamily="49" charset="0"/>
              </a:rPr>
              <a:t>android</a:t>
            </a:r>
            <a:r>
              <a:rPr lang="en-US" sz="1200" b="1" i="0" u="none" strike="noStrike" dirty="0" err="1">
                <a:solidFill>
                  <a:srgbClr val="BABABA"/>
                </a:solidFill>
                <a:effectLst/>
                <a:latin typeface="Courier New" panose="02070309020205020404" pitchFamily="49" charset="0"/>
              </a:rPr>
              <a:t>:layout_alignLeft</a:t>
            </a:r>
            <a:r>
              <a:rPr lang="en-US" sz="1200" b="1" i="0" u="none" strike="noStrike" dirty="0">
                <a:solidFill>
                  <a:srgbClr val="6A8759"/>
                </a:solidFill>
                <a:effectLst/>
                <a:latin typeface="Courier New" panose="02070309020205020404" pitchFamily="49" charset="0"/>
              </a:rPr>
              <a:t>="@id/</a:t>
            </a:r>
            <a:r>
              <a:rPr lang="en-US" sz="1200" b="1" i="0" u="none" strike="noStrike" dirty="0" err="1">
                <a:solidFill>
                  <a:srgbClr val="6A8759"/>
                </a:solidFill>
                <a:effectLst/>
                <a:latin typeface="Courier New" panose="02070309020205020404" pitchFamily="49" charset="0"/>
              </a:rPr>
              <a:t>TextView</a:t>
            </a:r>
            <a:r>
              <a:rPr lang="en-US" sz="1200" b="1" i="0" u="none" strike="noStrike" dirty="0">
                <a:solidFill>
                  <a:srgbClr val="6A8759"/>
                </a:solidFill>
                <a:effectLst/>
                <a:latin typeface="Courier New" panose="02070309020205020404" pitchFamily="49" charset="0"/>
              </a:rPr>
              <a:t>"</a:t>
            </a:r>
            <a:br>
              <a:rPr lang="en-US" sz="1200" b="1" dirty="0">
                <a:effectLst/>
              </a:rPr>
            </a:br>
            <a:r>
              <a:rPr lang="en-US" sz="1200" b="1" i="0" u="none" strike="noStrike" dirty="0">
                <a:solidFill>
                  <a:srgbClr val="6A8759"/>
                </a:solidFill>
                <a:effectLst/>
                <a:latin typeface="Courier New" panose="02070309020205020404" pitchFamily="49" charset="0"/>
              </a:rPr>
              <a:t>   </a:t>
            </a:r>
            <a:r>
              <a:rPr lang="en-US" sz="1200" b="1" i="0" u="none" strike="noStrike" dirty="0" err="1">
                <a:solidFill>
                  <a:srgbClr val="9876AA"/>
                </a:solidFill>
                <a:effectLst/>
                <a:latin typeface="Courier New" panose="02070309020205020404" pitchFamily="49" charset="0"/>
              </a:rPr>
              <a:t>android</a:t>
            </a:r>
            <a:r>
              <a:rPr lang="en-US" sz="1200" b="1" i="0" u="none" strike="noStrike" dirty="0" err="1">
                <a:solidFill>
                  <a:srgbClr val="BABABA"/>
                </a:solidFill>
                <a:effectLst/>
                <a:latin typeface="Courier New" panose="02070309020205020404" pitchFamily="49" charset="0"/>
              </a:rPr>
              <a:t>:layout_below</a:t>
            </a:r>
            <a:r>
              <a:rPr lang="en-US" sz="1200" b="1" i="0" u="none" strike="noStrike" dirty="0">
                <a:solidFill>
                  <a:srgbClr val="6A8759"/>
                </a:solidFill>
                <a:effectLst/>
                <a:latin typeface="Courier New" panose="02070309020205020404" pitchFamily="49" charset="0"/>
              </a:rPr>
              <a:t>="@id/</a:t>
            </a:r>
            <a:r>
              <a:rPr lang="en-US" sz="1200" b="1" i="0" u="sng" strike="noStrike" dirty="0" err="1">
                <a:solidFill>
                  <a:srgbClr val="6A8759"/>
                </a:solidFill>
                <a:effectLst/>
                <a:latin typeface="Courier New" panose="02070309020205020404" pitchFamily="49" charset="0"/>
              </a:rPr>
              <a:t>TextView</a:t>
            </a:r>
            <a:r>
              <a:rPr lang="en-US" sz="1200" b="1" i="0" u="none" strike="noStrike" dirty="0">
                <a:solidFill>
                  <a:srgbClr val="6A8759"/>
                </a:solidFill>
                <a:effectLst/>
                <a:latin typeface="Courier New" panose="02070309020205020404" pitchFamily="49" charset="0"/>
              </a:rPr>
              <a:t>"</a:t>
            </a:r>
            <a:r>
              <a:rPr lang="en-US" sz="1200" b="1" i="0" u="none" strike="noStrike" dirty="0">
                <a:solidFill>
                  <a:srgbClr val="E8BF6A"/>
                </a:solidFill>
                <a:effectLst/>
                <a:latin typeface="Courier New" panose="02070309020205020404" pitchFamily="49" charset="0"/>
              </a:rPr>
              <a:t>/&gt;</a:t>
            </a:r>
            <a:endParaRPr lang="en-US" sz="1200" b="1" dirty="0">
              <a:effectLst/>
            </a:endParaRPr>
          </a:p>
        </p:txBody>
      </p:sp>
      <p:pic>
        <p:nvPicPr>
          <p:cNvPr id="1030" name="Picture 6">
            <a:extLst>
              <a:ext uri="{FF2B5EF4-FFF2-40B4-BE49-F238E27FC236}">
                <a16:creationId xmlns:a16="http://schemas.microsoft.com/office/drawing/2014/main" id="{50E1717D-7107-1931-AF75-D1269ABD296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36" t="45442" r="18491" b="31649"/>
          <a:stretch/>
        </p:blipFill>
        <p:spPr bwMode="auto">
          <a:xfrm>
            <a:off x="8651286" y="1640052"/>
            <a:ext cx="1908426" cy="95347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6" name="CasellaDiTesto 15">
            <a:extLst>
              <a:ext uri="{FF2B5EF4-FFF2-40B4-BE49-F238E27FC236}">
                <a16:creationId xmlns:a16="http://schemas.microsoft.com/office/drawing/2014/main" id="{CC5991C6-459E-C311-8B77-C6630A0B8964}"/>
              </a:ext>
            </a:extLst>
          </p:cNvPr>
          <p:cNvSpPr txBox="1"/>
          <p:nvPr/>
        </p:nvSpPr>
        <p:spPr>
          <a:xfrm>
            <a:off x="7762117" y="2579514"/>
            <a:ext cx="5646655" cy="646331"/>
          </a:xfrm>
          <a:prstGeom prst="rect">
            <a:avLst/>
          </a:prstGeom>
          <a:noFill/>
        </p:spPr>
        <p:txBody>
          <a:bodyPr wrap="square">
            <a:spAutoFit/>
          </a:bodyPr>
          <a:lstStyle/>
          <a:p>
            <a:pPr rtl="0">
              <a:spcBef>
                <a:spcPts val="0"/>
              </a:spcBef>
              <a:spcAft>
                <a:spcPts val="0"/>
              </a:spcAft>
            </a:pPr>
            <a:r>
              <a:rPr lang="en-US" sz="1200" b="1" dirty="0">
                <a:solidFill>
                  <a:srgbClr val="E8BF6A"/>
                </a:solidFill>
                <a:latin typeface="Courier New" panose="02070309020205020404" pitchFamily="49" charset="0"/>
              </a:rPr>
              <a:t>&lt;</a:t>
            </a:r>
            <a:r>
              <a:rPr lang="en-US" sz="1200" b="1" i="0" u="none" strike="noStrike" dirty="0">
                <a:solidFill>
                  <a:srgbClr val="E8BF6A"/>
                </a:solidFill>
                <a:effectLst/>
                <a:latin typeface="Courier New" panose="02070309020205020404" pitchFamily="49" charset="0"/>
              </a:rPr>
              <a:t>Button .....</a:t>
            </a:r>
            <a:endParaRPr lang="en-US" sz="1200" b="1" dirty="0">
              <a:effectLst/>
            </a:endParaRPr>
          </a:p>
          <a:p>
            <a:pPr rtl="0">
              <a:spcBef>
                <a:spcPts val="0"/>
              </a:spcBef>
              <a:spcAft>
                <a:spcPts val="0"/>
              </a:spcAft>
            </a:pPr>
            <a:r>
              <a:rPr lang="en-US" sz="1200" b="1" i="0" u="none" strike="noStrike" dirty="0">
                <a:solidFill>
                  <a:srgbClr val="E8BF6A"/>
                </a:solidFill>
                <a:effectLst/>
                <a:latin typeface="Courier New" panose="02070309020205020404" pitchFamily="49" charset="0"/>
              </a:rPr>
              <a:t>   </a:t>
            </a:r>
            <a:r>
              <a:rPr lang="en-US" sz="1200" b="1" i="0" u="none" strike="noStrike" dirty="0" err="1">
                <a:solidFill>
                  <a:srgbClr val="9876AA"/>
                </a:solidFill>
                <a:effectLst/>
                <a:latin typeface="Courier New" panose="02070309020205020404" pitchFamily="49" charset="0"/>
              </a:rPr>
              <a:t>android</a:t>
            </a:r>
            <a:r>
              <a:rPr lang="en-US" sz="1200" b="1" i="0" u="none" strike="noStrike" dirty="0" err="1">
                <a:solidFill>
                  <a:srgbClr val="BABABA"/>
                </a:solidFill>
                <a:effectLst/>
                <a:latin typeface="Courier New" panose="02070309020205020404" pitchFamily="49" charset="0"/>
              </a:rPr>
              <a:t>:layout_below</a:t>
            </a:r>
            <a:r>
              <a:rPr lang="en-US" sz="1200" b="1" i="0" u="none" strike="noStrike" dirty="0">
                <a:solidFill>
                  <a:srgbClr val="6A8759"/>
                </a:solidFill>
                <a:effectLst/>
                <a:latin typeface="Courier New" panose="02070309020205020404" pitchFamily="49" charset="0"/>
              </a:rPr>
              <a:t>="@id/</a:t>
            </a:r>
            <a:r>
              <a:rPr lang="en-US" sz="1200" b="1" i="0" u="none" strike="noStrike" dirty="0" err="1">
                <a:solidFill>
                  <a:srgbClr val="6A8759"/>
                </a:solidFill>
                <a:effectLst/>
                <a:latin typeface="Courier New" panose="02070309020205020404" pitchFamily="49" charset="0"/>
              </a:rPr>
              <a:t>TextView</a:t>
            </a:r>
            <a:r>
              <a:rPr lang="en-US" sz="1200" b="1" i="0" u="none" strike="noStrike" dirty="0">
                <a:solidFill>
                  <a:srgbClr val="6A8759"/>
                </a:solidFill>
                <a:effectLst/>
                <a:latin typeface="Courier New" panose="02070309020205020404" pitchFamily="49" charset="0"/>
              </a:rPr>
              <a:t>"</a:t>
            </a:r>
            <a:endParaRPr lang="en-US" sz="1200" b="1" dirty="0">
              <a:effectLst/>
            </a:endParaRPr>
          </a:p>
          <a:p>
            <a:pPr rtl="0">
              <a:spcBef>
                <a:spcPts val="0"/>
              </a:spcBef>
              <a:spcAft>
                <a:spcPts val="0"/>
              </a:spcAft>
            </a:pPr>
            <a:r>
              <a:rPr lang="en-US" sz="1200" b="1" i="0" u="none" strike="noStrike" dirty="0">
                <a:solidFill>
                  <a:srgbClr val="6A8759"/>
                </a:solidFill>
                <a:effectLst/>
                <a:latin typeface="Courier New" panose="02070309020205020404" pitchFamily="49" charset="0"/>
              </a:rPr>
              <a:t>   </a:t>
            </a:r>
            <a:r>
              <a:rPr lang="en-US" sz="1200" b="1" i="0" u="none" strike="noStrike" dirty="0" err="1">
                <a:solidFill>
                  <a:srgbClr val="9876AA"/>
                </a:solidFill>
                <a:effectLst/>
                <a:latin typeface="Courier New" panose="02070309020205020404" pitchFamily="49" charset="0"/>
              </a:rPr>
              <a:t>android</a:t>
            </a:r>
            <a:r>
              <a:rPr lang="en-US" sz="1200" b="1" i="0" u="none" strike="noStrike" dirty="0" err="1">
                <a:solidFill>
                  <a:srgbClr val="BABABA"/>
                </a:solidFill>
                <a:effectLst/>
                <a:latin typeface="Courier New" panose="02070309020205020404" pitchFamily="49" charset="0"/>
              </a:rPr>
              <a:t>:layout_toRightOf</a:t>
            </a:r>
            <a:r>
              <a:rPr lang="en-US" sz="1200" b="1" i="0" u="none" strike="noStrike" dirty="0">
                <a:solidFill>
                  <a:srgbClr val="6A8759"/>
                </a:solidFill>
                <a:effectLst/>
                <a:latin typeface="Courier New" panose="02070309020205020404" pitchFamily="49" charset="0"/>
              </a:rPr>
              <a:t>="@id/</a:t>
            </a:r>
            <a:r>
              <a:rPr lang="en-US" sz="1200" b="1" i="0" u="none" strike="noStrike" dirty="0" err="1">
                <a:solidFill>
                  <a:srgbClr val="6A8759"/>
                </a:solidFill>
                <a:effectLst/>
                <a:latin typeface="Courier New" panose="02070309020205020404" pitchFamily="49" charset="0"/>
              </a:rPr>
              <a:t>TextView</a:t>
            </a:r>
            <a:r>
              <a:rPr lang="en-US" sz="1200" b="1" i="0" u="none" strike="noStrike" dirty="0">
                <a:solidFill>
                  <a:srgbClr val="6A8759"/>
                </a:solidFill>
                <a:effectLst/>
                <a:latin typeface="Courier New" panose="02070309020205020404" pitchFamily="49" charset="0"/>
              </a:rPr>
              <a:t>"</a:t>
            </a:r>
            <a:r>
              <a:rPr lang="en-US" sz="1200" b="1" i="0" u="none" strike="noStrike" dirty="0">
                <a:solidFill>
                  <a:srgbClr val="E8BF6A"/>
                </a:solidFill>
                <a:effectLst/>
                <a:latin typeface="Courier New" panose="02070309020205020404" pitchFamily="49" charset="0"/>
              </a:rPr>
              <a:t>/&gt;</a:t>
            </a:r>
            <a:endParaRPr lang="en-US" sz="1200" b="1" dirty="0"/>
          </a:p>
        </p:txBody>
      </p:sp>
      <p:pic>
        <p:nvPicPr>
          <p:cNvPr id="1038" name="Picture 14">
            <a:extLst>
              <a:ext uri="{FF2B5EF4-FFF2-40B4-BE49-F238E27FC236}">
                <a16:creationId xmlns:a16="http://schemas.microsoft.com/office/drawing/2014/main" id="{34075693-2B39-7104-DFDC-F442E1B65D9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860" t="33945" r="9713" b="31218"/>
          <a:stretch/>
        </p:blipFill>
        <p:spPr bwMode="auto">
          <a:xfrm>
            <a:off x="4547621" y="2855408"/>
            <a:ext cx="1818581" cy="114718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17A9E83C-7B32-34D9-FBF3-8F89945D34C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500" t="35766" r="2500" b="30147"/>
          <a:stretch/>
        </p:blipFill>
        <p:spPr bwMode="auto">
          <a:xfrm>
            <a:off x="8775693" y="4403167"/>
            <a:ext cx="1659612" cy="105819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8" name="CasellaDiTesto 17">
            <a:extLst>
              <a:ext uri="{FF2B5EF4-FFF2-40B4-BE49-F238E27FC236}">
                <a16:creationId xmlns:a16="http://schemas.microsoft.com/office/drawing/2014/main" id="{EC5FD24D-0B5A-8CA9-96A9-9FFDEE14C23E}"/>
              </a:ext>
            </a:extLst>
          </p:cNvPr>
          <p:cNvSpPr txBox="1"/>
          <p:nvPr/>
        </p:nvSpPr>
        <p:spPr>
          <a:xfrm>
            <a:off x="3584766" y="3707944"/>
            <a:ext cx="4121206" cy="1938992"/>
          </a:xfrm>
          <a:prstGeom prst="rect">
            <a:avLst/>
          </a:prstGeom>
          <a:noFill/>
        </p:spPr>
        <p:txBody>
          <a:bodyPr wrap="square">
            <a:spAutoFit/>
          </a:bodyPr>
          <a:lstStyle/>
          <a:p>
            <a:pPr rtl="0">
              <a:spcBef>
                <a:spcPts val="0"/>
              </a:spcBef>
              <a:spcAft>
                <a:spcPts val="0"/>
              </a:spcAft>
            </a:pPr>
            <a:r>
              <a:rPr lang="en-US" sz="1200" b="1" i="0" u="none" strike="noStrike" dirty="0">
                <a:solidFill>
                  <a:srgbClr val="E8BF6A"/>
                </a:solidFill>
                <a:effectLst/>
                <a:latin typeface="Courier New" panose="02070309020205020404" pitchFamily="49" charset="0"/>
              </a:rPr>
              <a:t>&lt;Button</a:t>
            </a:r>
          </a:p>
          <a:p>
            <a:pPr rtl="0">
              <a:spcBef>
                <a:spcPts val="0"/>
              </a:spcBef>
              <a:spcAft>
                <a:spcPts val="0"/>
              </a:spcAft>
            </a:pPr>
            <a:r>
              <a:rPr lang="en-US" sz="1200" b="1" dirty="0">
                <a:solidFill>
                  <a:srgbClr val="E8BF6A"/>
                </a:solidFill>
                <a:latin typeface="Courier New" panose="02070309020205020404" pitchFamily="49" charset="0"/>
              </a:rPr>
              <a:t>   ……</a:t>
            </a:r>
            <a:endParaRPr lang="en-US" sz="1200" b="1" dirty="0">
              <a:effectLst/>
            </a:endParaRPr>
          </a:p>
          <a:p>
            <a:pPr rtl="0">
              <a:spcBef>
                <a:spcPts val="0"/>
              </a:spcBef>
              <a:spcAft>
                <a:spcPts val="0"/>
              </a:spcAft>
            </a:pPr>
            <a:r>
              <a:rPr lang="en-US" sz="1200" b="1" i="0" u="none" strike="noStrike" dirty="0">
                <a:solidFill>
                  <a:srgbClr val="E8BF6A"/>
                </a:solidFill>
                <a:effectLst/>
                <a:latin typeface="Courier New" panose="02070309020205020404" pitchFamily="49" charset="0"/>
              </a:rPr>
              <a:t>   </a:t>
            </a:r>
            <a:r>
              <a:rPr lang="en-US" sz="1200" b="1" i="0" u="none" strike="noStrike" dirty="0" err="1">
                <a:solidFill>
                  <a:srgbClr val="9876AA"/>
                </a:solidFill>
                <a:effectLst/>
                <a:latin typeface="Courier New" panose="02070309020205020404" pitchFamily="49" charset="0"/>
              </a:rPr>
              <a:t>android</a:t>
            </a:r>
            <a:r>
              <a:rPr lang="en-US" sz="1200" b="1" i="0" u="none" strike="noStrike" dirty="0" err="1">
                <a:solidFill>
                  <a:srgbClr val="BABABA"/>
                </a:solidFill>
                <a:effectLst/>
                <a:latin typeface="Courier New" panose="02070309020205020404" pitchFamily="49" charset="0"/>
              </a:rPr>
              <a:t>:id</a:t>
            </a:r>
            <a:r>
              <a:rPr lang="en-US" sz="1200" b="1" i="0" u="none" strike="noStrike" dirty="0">
                <a:solidFill>
                  <a:srgbClr val="6A8759"/>
                </a:solidFill>
                <a:effectLst/>
                <a:latin typeface="Courier New" panose="02070309020205020404" pitchFamily="49" charset="0"/>
              </a:rPr>
              <a:t>="@+id/Button1"</a:t>
            </a:r>
            <a:endParaRPr lang="en-US" sz="1200" b="1" dirty="0">
              <a:effectLst/>
            </a:endParaRPr>
          </a:p>
          <a:p>
            <a:pPr rtl="0">
              <a:spcBef>
                <a:spcPts val="0"/>
              </a:spcBef>
              <a:spcAft>
                <a:spcPts val="0"/>
              </a:spcAft>
            </a:pPr>
            <a:r>
              <a:rPr lang="en-US" sz="1200" b="1" i="0" u="none" strike="noStrike" dirty="0">
                <a:solidFill>
                  <a:srgbClr val="6A8759"/>
                </a:solidFill>
                <a:effectLst/>
                <a:latin typeface="Courier New" panose="02070309020205020404" pitchFamily="49" charset="0"/>
              </a:rPr>
              <a:t>   </a:t>
            </a:r>
            <a:r>
              <a:rPr lang="en-US" sz="1200" b="1" i="0" u="none" strike="noStrike" dirty="0" err="1">
                <a:solidFill>
                  <a:srgbClr val="9876AA"/>
                </a:solidFill>
                <a:effectLst/>
                <a:latin typeface="Courier New" panose="02070309020205020404" pitchFamily="49" charset="0"/>
              </a:rPr>
              <a:t>android</a:t>
            </a:r>
            <a:r>
              <a:rPr lang="en-US" sz="1200" b="1" i="0" u="none" strike="noStrike" dirty="0" err="1">
                <a:solidFill>
                  <a:srgbClr val="BABABA"/>
                </a:solidFill>
                <a:effectLst/>
                <a:latin typeface="Courier New" panose="02070309020205020404" pitchFamily="49" charset="0"/>
              </a:rPr>
              <a:t>:layout_below</a:t>
            </a:r>
            <a:r>
              <a:rPr lang="en-US" sz="1200" b="1" i="0" u="none" strike="noStrike" dirty="0">
                <a:solidFill>
                  <a:srgbClr val="6A8759"/>
                </a:solidFill>
                <a:effectLst/>
                <a:latin typeface="Courier New" panose="02070309020205020404" pitchFamily="49" charset="0"/>
              </a:rPr>
              <a:t>="@id/</a:t>
            </a:r>
            <a:r>
              <a:rPr lang="en-US" sz="1200" b="1" i="0" u="none" strike="noStrike" dirty="0" err="1">
                <a:solidFill>
                  <a:srgbClr val="6A8759"/>
                </a:solidFill>
                <a:effectLst/>
                <a:latin typeface="Courier New" panose="02070309020205020404" pitchFamily="49" charset="0"/>
              </a:rPr>
              <a:t>TextView</a:t>
            </a:r>
            <a:r>
              <a:rPr lang="en-US" sz="1200" b="1" i="0" u="none" strike="noStrike" dirty="0">
                <a:solidFill>
                  <a:srgbClr val="6A8759"/>
                </a:solidFill>
                <a:effectLst/>
                <a:latin typeface="Courier New" panose="02070309020205020404" pitchFamily="49" charset="0"/>
              </a:rPr>
              <a:t>"</a:t>
            </a:r>
            <a:endParaRPr lang="en-US" sz="1200" b="1" dirty="0">
              <a:effectLst/>
            </a:endParaRPr>
          </a:p>
          <a:p>
            <a:pPr rtl="0">
              <a:spcBef>
                <a:spcPts val="0"/>
              </a:spcBef>
              <a:spcAft>
                <a:spcPts val="0"/>
              </a:spcAft>
            </a:pPr>
            <a:r>
              <a:rPr lang="en-US" sz="1200" b="1" i="0" u="none" strike="noStrike" dirty="0">
                <a:solidFill>
                  <a:srgbClr val="6A8759"/>
                </a:solidFill>
                <a:effectLst/>
                <a:latin typeface="Courier New" panose="02070309020205020404" pitchFamily="49" charset="0"/>
              </a:rPr>
              <a:t>   </a:t>
            </a:r>
            <a:r>
              <a:rPr lang="en-US" sz="1200" b="1" i="0" u="none" strike="noStrike" dirty="0" err="1">
                <a:solidFill>
                  <a:srgbClr val="9876AA"/>
                </a:solidFill>
                <a:effectLst/>
                <a:latin typeface="Courier New" panose="02070309020205020404" pitchFamily="49" charset="0"/>
              </a:rPr>
              <a:t>android</a:t>
            </a:r>
            <a:r>
              <a:rPr lang="en-US" sz="1200" b="1" i="0" u="none" strike="noStrike" dirty="0" err="1">
                <a:solidFill>
                  <a:srgbClr val="BABABA"/>
                </a:solidFill>
                <a:effectLst/>
                <a:latin typeface="Courier New" panose="02070309020205020404" pitchFamily="49" charset="0"/>
              </a:rPr>
              <a:t>:layout_alignTop</a:t>
            </a:r>
            <a:r>
              <a:rPr lang="en-US" sz="1200" b="1" i="0" u="none" strike="noStrike" dirty="0">
                <a:solidFill>
                  <a:srgbClr val="6A8759"/>
                </a:solidFill>
                <a:effectLst/>
                <a:latin typeface="Courier New" panose="02070309020205020404" pitchFamily="49" charset="0"/>
              </a:rPr>
              <a:t>="@id/</a:t>
            </a:r>
            <a:r>
              <a:rPr lang="en-US" sz="1200" b="1" i="0" u="none" strike="noStrike" dirty="0" err="1">
                <a:solidFill>
                  <a:srgbClr val="6A8759"/>
                </a:solidFill>
                <a:effectLst/>
                <a:latin typeface="Courier New" panose="02070309020205020404" pitchFamily="49" charset="0"/>
              </a:rPr>
              <a:t>TextView</a:t>
            </a:r>
            <a:r>
              <a:rPr lang="en-US" sz="1200" b="1" i="0" u="none" strike="noStrike" dirty="0">
                <a:solidFill>
                  <a:srgbClr val="6A8759"/>
                </a:solidFill>
                <a:effectLst/>
                <a:latin typeface="Courier New" panose="02070309020205020404" pitchFamily="49" charset="0"/>
              </a:rPr>
              <a:t>"</a:t>
            </a:r>
            <a:endParaRPr lang="en-US" sz="1200" b="1" dirty="0">
              <a:effectLst/>
            </a:endParaRPr>
          </a:p>
          <a:p>
            <a:pPr rtl="0">
              <a:spcBef>
                <a:spcPts val="0"/>
              </a:spcBef>
              <a:spcAft>
                <a:spcPts val="0"/>
              </a:spcAft>
            </a:pPr>
            <a:r>
              <a:rPr lang="en-US" sz="1200" b="1" i="0" u="none" strike="noStrike" dirty="0">
                <a:solidFill>
                  <a:srgbClr val="6A8759"/>
                </a:solidFill>
                <a:effectLst/>
                <a:latin typeface="Courier New" panose="02070309020205020404" pitchFamily="49" charset="0"/>
              </a:rPr>
              <a:t>   </a:t>
            </a:r>
            <a:r>
              <a:rPr lang="en-US" sz="1200" b="1" i="0" u="none" strike="noStrike" dirty="0" err="1">
                <a:solidFill>
                  <a:srgbClr val="9876AA"/>
                </a:solidFill>
                <a:effectLst/>
                <a:latin typeface="Courier New" panose="02070309020205020404" pitchFamily="49" charset="0"/>
              </a:rPr>
              <a:t>android</a:t>
            </a:r>
            <a:r>
              <a:rPr lang="en-US" sz="1200" b="1" i="0" u="none" strike="noStrike" dirty="0" err="1">
                <a:solidFill>
                  <a:srgbClr val="BABABA"/>
                </a:solidFill>
                <a:effectLst/>
                <a:latin typeface="Courier New" panose="02070309020205020404" pitchFamily="49" charset="0"/>
              </a:rPr>
              <a:t>:layout_toRightOf</a:t>
            </a:r>
            <a:r>
              <a:rPr lang="en-US" sz="1200" b="1" i="0" u="none" strike="noStrike" dirty="0">
                <a:solidFill>
                  <a:srgbClr val="6A8759"/>
                </a:solidFill>
                <a:effectLst/>
                <a:latin typeface="Courier New" panose="02070309020205020404" pitchFamily="49" charset="0"/>
              </a:rPr>
              <a:t>="@id/</a:t>
            </a:r>
            <a:r>
              <a:rPr lang="en-US" sz="1200" b="1" i="0" u="none" strike="noStrike" dirty="0" err="1">
                <a:solidFill>
                  <a:srgbClr val="6A8759"/>
                </a:solidFill>
                <a:effectLst/>
                <a:latin typeface="Courier New" panose="02070309020205020404" pitchFamily="49" charset="0"/>
              </a:rPr>
              <a:t>TextView</a:t>
            </a:r>
            <a:r>
              <a:rPr lang="en-US" sz="1200" b="1" i="0" u="none" strike="noStrike" dirty="0">
                <a:solidFill>
                  <a:srgbClr val="6A8759"/>
                </a:solidFill>
                <a:effectLst/>
                <a:latin typeface="Courier New" panose="02070309020205020404" pitchFamily="49" charset="0"/>
              </a:rPr>
              <a:t>"</a:t>
            </a:r>
            <a:endParaRPr lang="en-US" sz="1200" b="1" dirty="0">
              <a:effectLst/>
            </a:endParaRPr>
          </a:p>
          <a:p>
            <a:pPr rtl="0">
              <a:spcBef>
                <a:spcPts val="0"/>
              </a:spcBef>
              <a:spcAft>
                <a:spcPts val="0"/>
              </a:spcAft>
            </a:pPr>
            <a:r>
              <a:rPr lang="en-US" sz="1200" b="1" i="0" u="none" strike="noStrike" dirty="0">
                <a:solidFill>
                  <a:srgbClr val="6A8759"/>
                </a:solidFill>
                <a:effectLst/>
                <a:latin typeface="Courier New" panose="02070309020205020404" pitchFamily="49" charset="0"/>
              </a:rPr>
              <a:t>   </a:t>
            </a:r>
            <a:r>
              <a:rPr lang="en-US" sz="1200" b="1" i="0" u="none" strike="noStrike" dirty="0">
                <a:solidFill>
                  <a:srgbClr val="E8BF6A"/>
                </a:solidFill>
                <a:effectLst/>
                <a:latin typeface="Courier New" panose="02070309020205020404" pitchFamily="49" charset="0"/>
              </a:rPr>
              <a:t>/&gt;</a:t>
            </a:r>
            <a:endParaRPr lang="en-US" sz="1200" b="1" dirty="0">
              <a:effectLst/>
            </a:endParaRPr>
          </a:p>
          <a:p>
            <a:br>
              <a:rPr lang="en-US" sz="1600" dirty="0"/>
            </a:br>
            <a:endParaRPr lang="en-US" sz="1600" dirty="0"/>
          </a:p>
        </p:txBody>
      </p:sp>
      <p:sp>
        <p:nvSpPr>
          <p:cNvPr id="20" name="CasellaDiTesto 19">
            <a:extLst>
              <a:ext uri="{FF2B5EF4-FFF2-40B4-BE49-F238E27FC236}">
                <a16:creationId xmlns:a16="http://schemas.microsoft.com/office/drawing/2014/main" id="{219FC6AC-7095-D1C5-AD7E-EFD2EDD9636B}"/>
              </a:ext>
            </a:extLst>
          </p:cNvPr>
          <p:cNvSpPr txBox="1"/>
          <p:nvPr/>
        </p:nvSpPr>
        <p:spPr>
          <a:xfrm>
            <a:off x="7230470" y="5324537"/>
            <a:ext cx="4961530" cy="954107"/>
          </a:xfrm>
          <a:prstGeom prst="rect">
            <a:avLst/>
          </a:prstGeom>
          <a:noFill/>
        </p:spPr>
        <p:txBody>
          <a:bodyPr wrap="square">
            <a:spAutoFit/>
          </a:bodyPr>
          <a:lstStyle/>
          <a:p>
            <a:pPr rtl="0">
              <a:spcBef>
                <a:spcPts val="0"/>
              </a:spcBef>
              <a:spcAft>
                <a:spcPts val="0"/>
              </a:spcAft>
            </a:pPr>
            <a:r>
              <a:rPr lang="en-US" sz="1400" b="1" i="0" u="none" strike="noStrike" dirty="0">
                <a:solidFill>
                  <a:srgbClr val="E8BF6A"/>
                </a:solidFill>
                <a:effectLst/>
                <a:latin typeface="Courier New" panose="02070309020205020404" pitchFamily="49" charset="0"/>
              </a:rPr>
              <a:t>&lt;Button</a:t>
            </a:r>
            <a:endParaRPr lang="en-US" sz="1400" b="1" dirty="0">
              <a:effectLst/>
            </a:endParaRPr>
          </a:p>
          <a:p>
            <a:pPr rtl="0">
              <a:spcBef>
                <a:spcPts val="0"/>
              </a:spcBef>
              <a:spcAft>
                <a:spcPts val="0"/>
              </a:spcAft>
            </a:pPr>
            <a:r>
              <a:rPr lang="en-US" sz="1400" b="1" i="0" u="none" strike="noStrike" dirty="0">
                <a:solidFill>
                  <a:srgbClr val="E8BF6A"/>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:layout_alignBaseline</a:t>
            </a:r>
            <a:r>
              <a:rPr lang="en-US" sz="1400" b="1" i="0" u="none" strike="noStrike" dirty="0">
                <a:solidFill>
                  <a:srgbClr val="6A8759"/>
                </a:solidFill>
                <a:effectLst/>
                <a:latin typeface="Courier New" panose="02070309020205020404" pitchFamily="49" charset="0"/>
              </a:rPr>
              <a:t>="@id/</a:t>
            </a:r>
            <a:r>
              <a:rPr lang="en-US" sz="1400" b="1" i="0" u="none" strike="noStrike" dirty="0" err="1">
                <a:solidFill>
                  <a:srgbClr val="6A8759"/>
                </a:solidFill>
                <a:effectLst/>
                <a:latin typeface="Courier New" panose="02070309020205020404" pitchFamily="49" charset="0"/>
              </a:rPr>
              <a:t>TextView</a:t>
            </a:r>
            <a:r>
              <a:rPr lang="en-US" sz="1400" b="1" i="0" u="none" strike="noStrike" dirty="0">
                <a:solidFill>
                  <a:srgbClr val="6A8759"/>
                </a:solidFill>
                <a:effectLst/>
                <a:latin typeface="Courier New" panose="02070309020205020404" pitchFamily="49" charset="0"/>
              </a:rPr>
              <a:t>"</a:t>
            </a:r>
            <a:endParaRPr lang="en-US" sz="1400" b="1" dirty="0">
              <a:effectLst/>
            </a:endParaRPr>
          </a:p>
          <a:p>
            <a:pPr rtl="0">
              <a:spcBef>
                <a:spcPts val="0"/>
              </a:spcBef>
              <a:spcAft>
                <a:spcPts val="0"/>
              </a:spcAft>
            </a:pPr>
            <a:r>
              <a:rPr lang="en-US" sz="1400" b="1" i="0" u="none" strike="noStrike" dirty="0">
                <a:solidFill>
                  <a:srgbClr val="6A8759"/>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:layout_toRightOf</a:t>
            </a:r>
            <a:r>
              <a:rPr lang="en-US" sz="1400" b="1" i="0" u="none" strike="noStrike" dirty="0">
                <a:solidFill>
                  <a:srgbClr val="6A8759"/>
                </a:solidFill>
                <a:effectLst/>
                <a:latin typeface="Courier New" panose="02070309020205020404" pitchFamily="49" charset="0"/>
              </a:rPr>
              <a:t>="@id/</a:t>
            </a:r>
            <a:r>
              <a:rPr lang="en-US" sz="1400" b="1" i="0" u="none" strike="noStrike" dirty="0" err="1">
                <a:solidFill>
                  <a:srgbClr val="6A8759"/>
                </a:solidFill>
                <a:effectLst/>
                <a:latin typeface="Courier New" panose="02070309020205020404" pitchFamily="49" charset="0"/>
              </a:rPr>
              <a:t>TextView</a:t>
            </a:r>
            <a:r>
              <a:rPr lang="en-US" sz="1400" b="1" i="0" u="none" strike="noStrike" dirty="0">
                <a:solidFill>
                  <a:srgbClr val="6A8759"/>
                </a:solidFill>
                <a:effectLst/>
                <a:latin typeface="Courier New" panose="02070309020205020404" pitchFamily="49" charset="0"/>
              </a:rPr>
              <a:t>"</a:t>
            </a:r>
            <a:r>
              <a:rPr lang="en-US" sz="1400" b="1" i="0" u="none" strike="noStrike" dirty="0">
                <a:solidFill>
                  <a:srgbClr val="E8BF6A"/>
                </a:solidFill>
                <a:effectLst/>
                <a:latin typeface="Courier New" panose="02070309020205020404" pitchFamily="49" charset="0"/>
              </a:rPr>
              <a:t>/&gt;</a:t>
            </a:r>
          </a:p>
          <a:p>
            <a:pPr rtl="0">
              <a:spcBef>
                <a:spcPts val="0"/>
              </a:spcBef>
              <a:spcAft>
                <a:spcPts val="0"/>
              </a:spcAft>
            </a:pPr>
            <a:r>
              <a:rPr lang="en-US" sz="1400" b="1" dirty="0">
                <a:latin typeface="Courier New" panose="02070309020205020404" pitchFamily="49" charset="0"/>
              </a:rPr>
              <a:t>Make </a:t>
            </a:r>
            <a:r>
              <a:rPr lang="en-US" sz="1400" b="1" dirty="0" err="1">
                <a:latin typeface="Courier New" panose="02070309020205020404" pitchFamily="49" charset="0"/>
              </a:rPr>
              <a:t>Textview</a:t>
            </a:r>
            <a:r>
              <a:rPr lang="en-US" sz="1400" b="1" dirty="0">
                <a:latin typeface="Courier New" panose="02070309020205020404" pitchFamily="49" charset="0"/>
              </a:rPr>
              <a:t> and Button text </a:t>
            </a:r>
            <a:r>
              <a:rPr lang="en-US" sz="1400" b="1" dirty="0" err="1">
                <a:latin typeface="Courier New" panose="02070309020205020404" pitchFamily="49" charset="0"/>
              </a:rPr>
              <a:t>alligned</a:t>
            </a:r>
            <a:endParaRPr lang="en-US" sz="1400" b="1" dirty="0">
              <a:effectLst/>
            </a:endParaRPr>
          </a:p>
        </p:txBody>
      </p:sp>
    </p:spTree>
    <p:extLst>
      <p:ext uri="{BB962C8B-B14F-4D97-AF65-F5344CB8AC3E}">
        <p14:creationId xmlns:p14="http://schemas.microsoft.com/office/powerpoint/2010/main" val="4062456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F65A1C-57CB-4668-DD0B-5EEE0DB72CCC}"/>
              </a:ext>
            </a:extLst>
          </p:cNvPr>
          <p:cNvSpPr>
            <a:spLocks noGrp="1"/>
          </p:cNvSpPr>
          <p:nvPr>
            <p:ph type="ctrTitle"/>
          </p:nvPr>
        </p:nvSpPr>
        <p:spPr/>
        <p:txBody>
          <a:bodyPr>
            <a:normAutofit/>
          </a:bodyPr>
          <a:lstStyle/>
          <a:p>
            <a:r>
              <a:rPr lang="en-US" sz="5400" dirty="0"/>
              <a:t>Table Layout</a:t>
            </a:r>
          </a:p>
        </p:txBody>
      </p:sp>
      <p:sp>
        <p:nvSpPr>
          <p:cNvPr id="3" name="Sottotitolo 2">
            <a:extLst>
              <a:ext uri="{FF2B5EF4-FFF2-40B4-BE49-F238E27FC236}">
                <a16:creationId xmlns:a16="http://schemas.microsoft.com/office/drawing/2014/main" id="{6A011EF9-187F-5FB2-92CE-7FE6AD6084E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850880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364C2B-B5AD-6A98-F477-B3C4804DCE81}"/>
              </a:ext>
            </a:extLst>
          </p:cNvPr>
          <p:cNvSpPr>
            <a:spLocks noGrp="1"/>
          </p:cNvSpPr>
          <p:nvPr>
            <p:ph type="title"/>
          </p:nvPr>
        </p:nvSpPr>
        <p:spPr>
          <a:xfrm>
            <a:off x="609600" y="274638"/>
            <a:ext cx="10972800" cy="1143000"/>
          </a:xfrm>
        </p:spPr>
        <p:txBody>
          <a:bodyPr anchor="ctr">
            <a:normAutofit/>
          </a:bodyPr>
          <a:lstStyle/>
          <a:p>
            <a:r>
              <a:rPr lang="en-US" dirty="0"/>
              <a:t>Table Layout</a:t>
            </a:r>
          </a:p>
        </p:txBody>
      </p:sp>
      <p:sp>
        <p:nvSpPr>
          <p:cNvPr id="3" name="Segnaposto contenuto 2">
            <a:extLst>
              <a:ext uri="{FF2B5EF4-FFF2-40B4-BE49-F238E27FC236}">
                <a16:creationId xmlns:a16="http://schemas.microsoft.com/office/drawing/2014/main" id="{CB1340D0-D834-3A56-2B3F-1697BA0B479C}"/>
              </a:ext>
            </a:extLst>
          </p:cNvPr>
          <p:cNvSpPr>
            <a:spLocks noGrp="1"/>
          </p:cNvSpPr>
          <p:nvPr>
            <p:ph sz="half" idx="1"/>
          </p:nvPr>
        </p:nvSpPr>
        <p:spPr>
          <a:xfrm>
            <a:off x="609599" y="1600201"/>
            <a:ext cx="8081913" cy="4525963"/>
          </a:xfrm>
        </p:spPr>
        <p:txBody>
          <a:bodyPr>
            <a:normAutofit fontScale="85000" lnSpcReduction="10000"/>
          </a:bodyPr>
          <a:lstStyle/>
          <a:p>
            <a:pPr marL="0" indent="0" rtl="0">
              <a:lnSpc>
                <a:spcPct val="90000"/>
              </a:lnSpc>
              <a:spcBef>
                <a:spcPts val="0"/>
              </a:spcBef>
              <a:spcAft>
                <a:spcPts val="0"/>
              </a:spcAft>
              <a:buNone/>
            </a:pPr>
            <a:r>
              <a:rPr lang="en-US" sz="2000" b="0" i="0" u="none" strike="noStrike" dirty="0">
                <a:effectLst/>
                <a:latin typeface="+mj-lt"/>
              </a:rPr>
              <a:t>Is a layout used for  arranges Views in rows and columns. To define a new row, we can use a Java class </a:t>
            </a:r>
            <a:r>
              <a:rPr lang="en-US" sz="2000" b="0" i="0" u="none" strike="noStrike" dirty="0" err="1">
                <a:effectLst/>
                <a:latin typeface="+mj-lt"/>
              </a:rPr>
              <a:t>TableRow</a:t>
            </a:r>
            <a:r>
              <a:rPr lang="en-US" sz="2000" b="0" i="0" u="none" strike="noStrike" dirty="0">
                <a:effectLst/>
                <a:latin typeface="+mj-lt"/>
              </a:rPr>
              <a:t> or using the table row  XML tag. There’s no need to define columns because once we define a table row when we add views in it  automatically, is created a new column on the same row. </a:t>
            </a:r>
          </a:p>
          <a:p>
            <a:pPr marL="0" indent="0" rtl="0">
              <a:spcBef>
                <a:spcPts val="0"/>
              </a:spcBef>
              <a:spcAft>
                <a:spcPts val="0"/>
              </a:spcAft>
              <a:buNone/>
            </a:pPr>
            <a:endParaRPr lang="en-US" sz="1400" i="0" u="none" strike="noStrike" dirty="0">
              <a:solidFill>
                <a:srgbClr val="000000"/>
              </a:solidFill>
              <a:latin typeface="+mj-lt"/>
            </a:endParaRPr>
          </a:p>
          <a:p>
            <a:pPr marL="0" indent="0" rtl="0">
              <a:spcBef>
                <a:spcPts val="0"/>
              </a:spcBef>
              <a:spcAft>
                <a:spcPts val="0"/>
              </a:spcAft>
              <a:buNone/>
            </a:pPr>
            <a:r>
              <a:rPr lang="en-US" sz="1400" b="1" i="0" u="none" strike="noStrike" dirty="0">
                <a:solidFill>
                  <a:srgbClr val="000000"/>
                </a:solidFill>
                <a:latin typeface="+mj-lt"/>
              </a:rPr>
              <a:t> </a:t>
            </a:r>
            <a:r>
              <a:rPr lang="en-US" sz="1800" b="1" i="0" u="none" strike="noStrike" dirty="0">
                <a:solidFill>
                  <a:srgbClr val="000000"/>
                </a:solidFill>
                <a:effectLst/>
                <a:latin typeface="+mj-lt"/>
              </a:rPr>
              <a:t>Each view we place inside the table row forms a column </a:t>
            </a:r>
            <a:endParaRPr lang="en-US" sz="1400" b="0" dirty="0">
              <a:effectLst/>
              <a:latin typeface="+mj-lt"/>
            </a:endParaRPr>
          </a:p>
          <a:p>
            <a:pPr marL="0" indent="0" rtl="0">
              <a:spcBef>
                <a:spcPts val="0"/>
              </a:spcBef>
              <a:spcAft>
                <a:spcPts val="0"/>
              </a:spcAft>
              <a:buNone/>
            </a:pPr>
            <a:r>
              <a:rPr lang="en-US" sz="1800" b="1" i="0" u="none" strike="noStrike" dirty="0">
                <a:solidFill>
                  <a:srgbClr val="000000"/>
                </a:solidFill>
                <a:effectLst/>
                <a:latin typeface="+mj-lt"/>
              </a:rPr>
              <a:t>Table layout is a </a:t>
            </a:r>
            <a:r>
              <a:rPr lang="en-US" sz="1800" b="1" i="0" u="none" strike="noStrike" dirty="0" err="1">
                <a:solidFill>
                  <a:srgbClr val="000000"/>
                </a:solidFill>
                <a:effectLst/>
                <a:latin typeface="+mj-lt"/>
              </a:rPr>
              <a:t>sublcass</a:t>
            </a:r>
            <a:r>
              <a:rPr lang="en-US" sz="1800" b="1" i="0" u="none" strike="noStrike" dirty="0">
                <a:solidFill>
                  <a:srgbClr val="000000"/>
                </a:solidFill>
                <a:effectLst/>
                <a:latin typeface="+mj-lt"/>
              </a:rPr>
              <a:t> of horizontal linear layout  </a:t>
            </a:r>
            <a:endParaRPr lang="en-US" sz="1400" b="0" dirty="0">
              <a:effectLst/>
              <a:latin typeface="+mj-lt"/>
            </a:endParaRPr>
          </a:p>
          <a:p>
            <a:pPr marL="0" indent="0" rtl="0">
              <a:spcBef>
                <a:spcPts val="0"/>
              </a:spcBef>
              <a:spcAft>
                <a:spcPts val="0"/>
              </a:spcAft>
              <a:buNone/>
            </a:pPr>
            <a:endParaRPr lang="en-US" sz="1400" i="0" u="none" strike="noStrike" dirty="0">
              <a:solidFill>
                <a:srgbClr val="000000"/>
              </a:solidFill>
              <a:latin typeface="+mj-lt"/>
            </a:endParaRPr>
          </a:p>
          <a:p>
            <a:pPr marL="0" indent="0" rtl="0">
              <a:spcBef>
                <a:spcPts val="0"/>
              </a:spcBef>
              <a:spcAft>
                <a:spcPts val="0"/>
              </a:spcAft>
              <a:buNone/>
            </a:pPr>
            <a:r>
              <a:rPr lang="en-US" sz="1800" b="0" i="0" u="none" strike="noStrike" dirty="0">
                <a:solidFill>
                  <a:srgbClr val="000000"/>
                </a:solidFill>
                <a:effectLst/>
                <a:latin typeface="+mj-lt"/>
              </a:rPr>
              <a:t>table row width and height values do not matter, also for the views inside of it </a:t>
            </a:r>
            <a:endParaRPr lang="en-US" sz="1400" b="0" dirty="0">
              <a:effectLst/>
              <a:latin typeface="+mj-lt"/>
            </a:endParaRPr>
          </a:p>
          <a:p>
            <a:pPr marL="0" indent="0" rtl="0">
              <a:spcBef>
                <a:spcPts val="0"/>
              </a:spcBef>
              <a:spcAft>
                <a:spcPts val="0"/>
              </a:spcAft>
              <a:buNone/>
            </a:pPr>
            <a:br>
              <a:rPr lang="en-US" sz="1400" b="0" dirty="0">
                <a:effectLst/>
                <a:latin typeface="+mj-lt"/>
              </a:rPr>
            </a:br>
            <a:r>
              <a:rPr lang="en-US" sz="1800" b="0" i="0" u="none" strike="noStrike" dirty="0">
                <a:solidFill>
                  <a:srgbClr val="000000"/>
                </a:solidFill>
                <a:effectLst/>
                <a:latin typeface="+mj-lt"/>
              </a:rPr>
              <a:t>note:</a:t>
            </a:r>
          </a:p>
          <a:p>
            <a:pPr marL="0" indent="0" rtl="0">
              <a:spcBef>
                <a:spcPts val="0"/>
              </a:spcBef>
              <a:spcAft>
                <a:spcPts val="0"/>
              </a:spcAft>
              <a:buNone/>
            </a:pPr>
            <a:endParaRPr lang="en-US" sz="1400" b="0" dirty="0">
              <a:effectLst/>
              <a:latin typeface="+mj-lt"/>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mj-lt"/>
              </a:rPr>
              <a:t>Table row is always MATCH_PARENT in width and  WRAP_CONTENT in height and we cannot change it.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mj-lt"/>
              </a:rPr>
              <a:t>Number of columns inside the </a:t>
            </a:r>
            <a:r>
              <a:rPr lang="en-US" sz="1800" b="0" i="0" u="none" strike="noStrike" dirty="0" err="1">
                <a:solidFill>
                  <a:srgbClr val="000000"/>
                </a:solidFill>
                <a:effectLst/>
                <a:latin typeface="+mj-lt"/>
              </a:rPr>
              <a:t>TableLayout</a:t>
            </a:r>
            <a:r>
              <a:rPr lang="en-US" sz="1800" b="0" i="0" u="none" strike="noStrike" dirty="0">
                <a:solidFill>
                  <a:srgbClr val="000000"/>
                </a:solidFill>
                <a:effectLst/>
                <a:latin typeface="+mj-lt"/>
              </a:rPr>
              <a:t> is decided by the </a:t>
            </a:r>
            <a:r>
              <a:rPr lang="en-US" sz="1800" b="0" i="0" u="none" strike="noStrike" dirty="0" err="1">
                <a:solidFill>
                  <a:srgbClr val="000000"/>
                </a:solidFill>
                <a:effectLst/>
                <a:latin typeface="+mj-lt"/>
              </a:rPr>
              <a:t>TableRow</a:t>
            </a:r>
            <a:r>
              <a:rPr lang="en-US" sz="1800" b="0" i="0" u="none" strike="noStrike" dirty="0">
                <a:solidFill>
                  <a:srgbClr val="000000"/>
                </a:solidFill>
                <a:effectLst/>
                <a:latin typeface="+mj-lt"/>
              </a:rPr>
              <a:t> having the maximum Views </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mj-lt"/>
              </a:rPr>
              <a:t>the </a:t>
            </a:r>
            <a:r>
              <a:rPr lang="en-US" sz="1800" b="0" i="0" u="none" strike="noStrike" dirty="0" err="1">
                <a:solidFill>
                  <a:srgbClr val="000000"/>
                </a:solidFill>
                <a:effectLst/>
                <a:latin typeface="+mj-lt"/>
              </a:rPr>
              <a:t>TableLayout</a:t>
            </a:r>
            <a:r>
              <a:rPr lang="en-US" sz="1800" b="0" i="0" u="none" strike="noStrike" dirty="0">
                <a:solidFill>
                  <a:srgbClr val="000000"/>
                </a:solidFill>
                <a:effectLst/>
                <a:latin typeface="+mj-lt"/>
              </a:rPr>
              <a:t> adjust the columns based of the number of element inside the row</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mj-lt"/>
              </a:rPr>
              <a:t>column width is automatically adjust based on the size of the column with maximum width</a:t>
            </a:r>
          </a:p>
          <a:p>
            <a:pPr rtl="0">
              <a:spcBef>
                <a:spcPts val="0"/>
              </a:spcBef>
              <a:spcAft>
                <a:spcPts val="0"/>
              </a:spcAft>
            </a:pPr>
            <a:r>
              <a:rPr lang="en-US" sz="1800" b="0" i="0" u="none" strike="noStrike" dirty="0">
                <a:solidFill>
                  <a:srgbClr val="000000"/>
                </a:solidFill>
                <a:effectLst/>
                <a:latin typeface="+mj-lt"/>
              </a:rPr>
              <a:t>we place a View outside </a:t>
            </a:r>
            <a:r>
              <a:rPr lang="en-US" sz="1800" b="0" i="0" u="none" strike="noStrike" dirty="0" err="1">
                <a:solidFill>
                  <a:srgbClr val="000000"/>
                </a:solidFill>
                <a:effectLst/>
                <a:latin typeface="+mj-lt"/>
              </a:rPr>
              <a:t>TableRow</a:t>
            </a:r>
            <a:r>
              <a:rPr lang="en-US" sz="1800" b="0" i="0" u="none" strike="noStrike" dirty="0">
                <a:solidFill>
                  <a:srgbClr val="000000"/>
                </a:solidFill>
                <a:effectLst/>
                <a:latin typeface="+mj-lt"/>
              </a:rPr>
              <a:t> and inside </a:t>
            </a:r>
            <a:r>
              <a:rPr lang="en-US" sz="1800" b="0" i="0" u="none" strike="noStrike" dirty="0" err="1">
                <a:solidFill>
                  <a:srgbClr val="000000"/>
                </a:solidFill>
                <a:effectLst/>
                <a:latin typeface="+mj-lt"/>
              </a:rPr>
              <a:t>TableLayout</a:t>
            </a:r>
            <a:r>
              <a:rPr lang="en-US" sz="1800" dirty="0">
                <a:solidFill>
                  <a:srgbClr val="000000"/>
                </a:solidFill>
                <a:latin typeface="+mj-lt"/>
              </a:rPr>
              <a:t>. A</a:t>
            </a:r>
            <a:r>
              <a:rPr lang="en-US" sz="1800" b="0" i="0" u="none" strike="noStrike" dirty="0">
                <a:solidFill>
                  <a:srgbClr val="000000"/>
                </a:solidFill>
                <a:effectLst/>
                <a:latin typeface="+mj-lt"/>
              </a:rPr>
              <a:t> View outside a </a:t>
            </a:r>
            <a:r>
              <a:rPr lang="en-US" sz="1800" b="0" i="0" u="none" strike="noStrike" dirty="0" err="1">
                <a:solidFill>
                  <a:srgbClr val="000000"/>
                </a:solidFill>
                <a:effectLst/>
                <a:latin typeface="+mj-lt"/>
              </a:rPr>
              <a:t>TableRow</a:t>
            </a:r>
            <a:r>
              <a:rPr lang="en-US" sz="1800" b="0" i="0" u="none" strike="noStrike" dirty="0">
                <a:solidFill>
                  <a:srgbClr val="000000"/>
                </a:solidFill>
                <a:effectLst/>
                <a:latin typeface="+mj-lt"/>
              </a:rPr>
              <a:t> and inside </a:t>
            </a:r>
            <a:r>
              <a:rPr lang="en-US" sz="1800" b="0" i="0" u="none" strike="noStrike" dirty="0" err="1">
                <a:solidFill>
                  <a:srgbClr val="000000"/>
                </a:solidFill>
                <a:effectLst/>
                <a:latin typeface="+mj-lt"/>
              </a:rPr>
              <a:t>TableLayout</a:t>
            </a:r>
            <a:r>
              <a:rPr lang="en-US" sz="1800" b="0" i="0" u="none" strike="noStrike" dirty="0">
                <a:solidFill>
                  <a:srgbClr val="000000"/>
                </a:solidFill>
                <a:effectLst/>
                <a:latin typeface="+mj-lt"/>
              </a:rPr>
              <a:t> has a </a:t>
            </a:r>
            <a:r>
              <a:rPr lang="en-US" sz="1800" b="0" i="0" u="none" strike="noStrike" dirty="0" err="1">
                <a:solidFill>
                  <a:srgbClr val="000000"/>
                </a:solidFill>
                <a:effectLst/>
                <a:latin typeface="+mj-lt"/>
              </a:rPr>
              <a:t>match_parent</a:t>
            </a:r>
            <a:r>
              <a:rPr lang="en-US" sz="1800" b="0" i="0" u="none" strike="noStrike" dirty="0">
                <a:solidFill>
                  <a:srgbClr val="000000"/>
                </a:solidFill>
                <a:effectLst/>
                <a:latin typeface="+mj-lt"/>
              </a:rPr>
              <a:t> width and </a:t>
            </a:r>
            <a:r>
              <a:rPr lang="en-US" sz="1800" b="0" i="0" u="none" strike="noStrike" dirty="0" err="1">
                <a:solidFill>
                  <a:srgbClr val="000000"/>
                </a:solidFill>
                <a:effectLst/>
                <a:latin typeface="+mj-lt"/>
              </a:rPr>
              <a:t>wrap_content</a:t>
            </a:r>
            <a:r>
              <a:rPr lang="en-US" sz="1800" b="0" i="0" u="none" strike="noStrike" dirty="0">
                <a:solidFill>
                  <a:srgbClr val="000000"/>
                </a:solidFill>
                <a:effectLst/>
                <a:latin typeface="+mj-lt"/>
              </a:rPr>
              <a:t> height by default</a:t>
            </a:r>
            <a:endParaRPr lang="en-US" sz="1200" b="0" dirty="0">
              <a:effectLst/>
              <a:latin typeface="+mj-lt"/>
            </a:endParaRPr>
          </a:p>
          <a:p>
            <a:pPr marL="0" indent="0">
              <a:buNone/>
            </a:pPr>
            <a:br>
              <a:rPr lang="en-US" sz="1200" dirty="0">
                <a:latin typeface="+mj-lt"/>
              </a:rPr>
            </a:br>
            <a:endParaRPr lang="en-US" sz="1800" b="0" i="0" u="none" strike="noStrike" dirty="0">
              <a:solidFill>
                <a:srgbClr val="000000"/>
              </a:solidFill>
              <a:effectLst/>
              <a:latin typeface="+mj-lt"/>
            </a:endParaRPr>
          </a:p>
          <a:p>
            <a:pPr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mj-lt"/>
            </a:endParaRPr>
          </a:p>
          <a:p>
            <a:pPr marL="0" indent="0">
              <a:lnSpc>
                <a:spcPct val="90000"/>
              </a:lnSpc>
              <a:buNone/>
            </a:pPr>
            <a:endParaRPr lang="en-US" sz="2000" dirty="0">
              <a:latin typeface="+mj-lt"/>
            </a:endParaRPr>
          </a:p>
        </p:txBody>
      </p:sp>
      <p:pic>
        <p:nvPicPr>
          <p:cNvPr id="5" name="Immagine 4" descr="Immagine che contiene testo, monitor, elettronico, telefono&#10;&#10;Descrizione generata automaticamente">
            <a:extLst>
              <a:ext uri="{FF2B5EF4-FFF2-40B4-BE49-F238E27FC236}">
                <a16:creationId xmlns:a16="http://schemas.microsoft.com/office/drawing/2014/main" id="{7716788B-7D95-6A0C-9739-9B5BCDE37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3899" y="1524787"/>
            <a:ext cx="2806097" cy="4525963"/>
          </a:xfrm>
          <a:prstGeom prst="rect">
            <a:avLst/>
          </a:prstGeom>
          <a:noFill/>
        </p:spPr>
      </p:pic>
    </p:spTree>
    <p:extLst>
      <p:ext uri="{BB962C8B-B14F-4D97-AF65-F5344CB8AC3E}">
        <p14:creationId xmlns:p14="http://schemas.microsoft.com/office/powerpoint/2010/main" val="28543294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659D64-B669-886B-CEA3-87C2A935CF21}"/>
              </a:ext>
            </a:extLst>
          </p:cNvPr>
          <p:cNvSpPr>
            <a:spLocks noGrp="1"/>
          </p:cNvSpPr>
          <p:nvPr>
            <p:ph type="title"/>
          </p:nvPr>
        </p:nvSpPr>
        <p:spPr/>
        <p:txBody>
          <a:bodyPr/>
          <a:lstStyle/>
          <a:p>
            <a:r>
              <a:rPr lang="en-US" dirty="0"/>
              <a:t>Attributes</a:t>
            </a:r>
          </a:p>
        </p:txBody>
      </p:sp>
      <p:graphicFrame>
        <p:nvGraphicFramePr>
          <p:cNvPr id="4" name="Segnaposto contenuto 3">
            <a:extLst>
              <a:ext uri="{FF2B5EF4-FFF2-40B4-BE49-F238E27FC236}">
                <a16:creationId xmlns:a16="http://schemas.microsoft.com/office/drawing/2014/main" id="{C8851616-8F6C-437B-7431-DBE7FDCDC8FD}"/>
              </a:ext>
            </a:extLst>
          </p:cNvPr>
          <p:cNvGraphicFramePr>
            <a:graphicFrameLocks noGrp="1"/>
          </p:cNvGraphicFramePr>
          <p:nvPr>
            <p:ph idx="1"/>
            <p:extLst>
              <p:ext uri="{D42A27DB-BD31-4B8C-83A1-F6EECF244321}">
                <p14:modId xmlns:p14="http://schemas.microsoft.com/office/powerpoint/2010/main" val="2143148512"/>
              </p:ext>
            </p:extLst>
          </p:nvPr>
        </p:nvGraphicFramePr>
        <p:xfrm>
          <a:off x="2791325" y="1694949"/>
          <a:ext cx="7084194" cy="4544484"/>
        </p:xfrm>
        <a:graphic>
          <a:graphicData uri="http://schemas.openxmlformats.org/drawingml/2006/table">
            <a:tbl>
              <a:tblPr>
                <a:tableStyleId>{68D230F3-CF80-4859-8CE7-A43EE81993B5}</a:tableStyleId>
              </a:tblPr>
              <a:tblGrid>
                <a:gridCol w="1842774">
                  <a:extLst>
                    <a:ext uri="{9D8B030D-6E8A-4147-A177-3AD203B41FA5}">
                      <a16:colId xmlns:a16="http://schemas.microsoft.com/office/drawing/2014/main" val="1253442530"/>
                    </a:ext>
                  </a:extLst>
                </a:gridCol>
                <a:gridCol w="1266310">
                  <a:extLst>
                    <a:ext uri="{9D8B030D-6E8A-4147-A177-3AD203B41FA5}">
                      <a16:colId xmlns:a16="http://schemas.microsoft.com/office/drawing/2014/main" val="343861362"/>
                    </a:ext>
                  </a:extLst>
                </a:gridCol>
                <a:gridCol w="1662718">
                  <a:extLst>
                    <a:ext uri="{9D8B030D-6E8A-4147-A177-3AD203B41FA5}">
                      <a16:colId xmlns:a16="http://schemas.microsoft.com/office/drawing/2014/main" val="3827290169"/>
                    </a:ext>
                  </a:extLst>
                </a:gridCol>
                <a:gridCol w="2312392">
                  <a:extLst>
                    <a:ext uri="{9D8B030D-6E8A-4147-A177-3AD203B41FA5}">
                      <a16:colId xmlns:a16="http://schemas.microsoft.com/office/drawing/2014/main" val="3777811602"/>
                    </a:ext>
                  </a:extLst>
                </a:gridCol>
              </a:tblGrid>
              <a:tr h="0">
                <a:tc>
                  <a:txBody>
                    <a:bodyPr/>
                    <a:lstStyle/>
                    <a:p>
                      <a:pPr algn="ctr" rtl="0" fontAlgn="t">
                        <a:spcBef>
                          <a:spcPts val="0"/>
                        </a:spcBef>
                        <a:spcAft>
                          <a:spcPts val="0"/>
                        </a:spcAft>
                      </a:pPr>
                      <a:r>
                        <a:rPr lang="en-US" sz="1050" b="1" u="none" strike="noStrike" dirty="0">
                          <a:solidFill>
                            <a:schemeClr val="bg1"/>
                          </a:solidFill>
                          <a:effectLst/>
                        </a:rPr>
                        <a:t>Attribute</a:t>
                      </a:r>
                      <a:endParaRPr lang="en-US" sz="1800" b="1" dirty="0">
                        <a:solidFill>
                          <a:schemeClr val="bg1"/>
                        </a:solidFill>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t">
                        <a:spcBef>
                          <a:spcPts val="0"/>
                        </a:spcBef>
                        <a:spcAft>
                          <a:spcPts val="0"/>
                        </a:spcAft>
                      </a:pPr>
                      <a:r>
                        <a:rPr lang="en-US" sz="1050" b="1" u="none" strike="noStrike" dirty="0">
                          <a:solidFill>
                            <a:schemeClr val="bg1"/>
                          </a:solidFill>
                          <a:effectLst/>
                        </a:rPr>
                        <a:t>Apply to</a:t>
                      </a:r>
                      <a:endParaRPr lang="en-US" sz="1800" b="1" dirty="0">
                        <a:solidFill>
                          <a:schemeClr val="bg1"/>
                        </a:solidFill>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t">
                        <a:spcBef>
                          <a:spcPts val="0"/>
                        </a:spcBef>
                        <a:spcAft>
                          <a:spcPts val="0"/>
                        </a:spcAft>
                      </a:pPr>
                      <a:r>
                        <a:rPr lang="en-US" sz="1050" b="1" u="none" strike="noStrike" dirty="0">
                          <a:solidFill>
                            <a:schemeClr val="bg1"/>
                          </a:solidFill>
                          <a:effectLst/>
                        </a:rPr>
                        <a:t>What does it do?</a:t>
                      </a:r>
                      <a:endParaRPr lang="en-US" sz="1800" b="1" dirty="0">
                        <a:solidFill>
                          <a:schemeClr val="bg1"/>
                        </a:solidFill>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t">
                        <a:spcBef>
                          <a:spcPts val="0"/>
                        </a:spcBef>
                        <a:spcAft>
                          <a:spcPts val="0"/>
                        </a:spcAft>
                      </a:pPr>
                      <a:r>
                        <a:rPr lang="en-US" sz="1050" b="1" u="none" strike="noStrike" dirty="0">
                          <a:solidFill>
                            <a:schemeClr val="bg1"/>
                          </a:solidFill>
                          <a:effectLst/>
                        </a:rPr>
                        <a:t>What values can it have? </a:t>
                      </a:r>
                      <a:endParaRPr lang="en-US" sz="1800" b="1" dirty="0">
                        <a:solidFill>
                          <a:schemeClr val="bg1"/>
                        </a:solidFill>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3109408782"/>
                  </a:ext>
                </a:extLst>
              </a:tr>
              <a:tr h="746796">
                <a:tc>
                  <a:txBody>
                    <a:bodyPr/>
                    <a:lstStyle/>
                    <a:p>
                      <a:pPr algn="ctr" rtl="0" fontAlgn="t">
                        <a:spcBef>
                          <a:spcPts val="0"/>
                        </a:spcBef>
                        <a:spcAft>
                          <a:spcPts val="0"/>
                        </a:spcAft>
                      </a:pPr>
                      <a:r>
                        <a:rPr lang="en-US" sz="1000" b="1" u="none" strike="noStrike" dirty="0" err="1">
                          <a:solidFill>
                            <a:srgbClr val="000000"/>
                          </a:solidFill>
                          <a:effectLst/>
                        </a:rPr>
                        <a:t>android:stretchColumns</a:t>
                      </a:r>
                      <a:endParaRPr lang="en-US" sz="1600" b="1"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t">
                        <a:spcBef>
                          <a:spcPts val="0"/>
                        </a:spcBef>
                        <a:spcAft>
                          <a:spcPts val="0"/>
                        </a:spcAft>
                      </a:pPr>
                      <a:r>
                        <a:rPr lang="en-US" sz="1000" b="0" u="none" strike="noStrike" dirty="0" err="1">
                          <a:solidFill>
                            <a:srgbClr val="000000"/>
                          </a:solidFill>
                          <a:effectLst/>
                        </a:rPr>
                        <a:t>TableLayout</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t">
                        <a:spcBef>
                          <a:spcPts val="0"/>
                        </a:spcBef>
                        <a:spcAft>
                          <a:spcPts val="0"/>
                        </a:spcAft>
                      </a:pPr>
                      <a:r>
                        <a:rPr lang="en-US" sz="1000" b="0" u="none" strike="noStrike" dirty="0">
                          <a:solidFill>
                            <a:srgbClr val="000000"/>
                          </a:solidFill>
                          <a:effectLst/>
                        </a:rPr>
                        <a:t>Stretch either 1 column or a set of columns or all columns (index starts 0)</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t">
                        <a:spcBef>
                          <a:spcPts val="0"/>
                        </a:spcBef>
                        <a:spcAft>
                          <a:spcPts val="0"/>
                        </a:spcAft>
                      </a:pPr>
                      <a:r>
                        <a:rPr lang="en-US" sz="1000" b="0" u="none" strike="noStrike" dirty="0" err="1">
                          <a:solidFill>
                            <a:srgbClr val="000000"/>
                          </a:solidFill>
                          <a:effectLst/>
                        </a:rPr>
                        <a:t>android:stretchColumns</a:t>
                      </a:r>
                      <a:r>
                        <a:rPr lang="en-US" sz="1000" b="0" u="none" strike="noStrike" dirty="0">
                          <a:solidFill>
                            <a:srgbClr val="000000"/>
                          </a:solidFill>
                          <a:effectLst/>
                        </a:rPr>
                        <a:t>=”0”</a:t>
                      </a:r>
                      <a:endParaRPr lang="en-US" sz="1600" dirty="0">
                        <a:effectLst/>
                      </a:endParaRPr>
                    </a:p>
                    <a:p>
                      <a:pPr algn="ctr" rtl="0" fontAlgn="t">
                        <a:spcBef>
                          <a:spcPts val="0"/>
                        </a:spcBef>
                        <a:spcAft>
                          <a:spcPts val="0"/>
                        </a:spcAft>
                      </a:pPr>
                      <a:r>
                        <a:rPr lang="en-US" sz="1000" b="0" u="none" strike="noStrike" dirty="0">
                          <a:solidFill>
                            <a:srgbClr val="000000"/>
                          </a:solidFill>
                          <a:effectLst/>
                        </a:rPr>
                        <a:t>(stretch the first column)</a:t>
                      </a:r>
                      <a:endParaRPr lang="en-US" sz="1600" dirty="0">
                        <a:effectLst/>
                      </a:endParaRPr>
                    </a:p>
                    <a:p>
                      <a:pPr algn="ctr" rtl="0" fontAlgn="t">
                        <a:spcBef>
                          <a:spcPts val="0"/>
                        </a:spcBef>
                        <a:spcAft>
                          <a:spcPts val="0"/>
                        </a:spcAft>
                      </a:pPr>
                      <a:r>
                        <a:rPr lang="en-US" sz="1000" b="0" u="none" strike="noStrike" dirty="0" err="1">
                          <a:solidFill>
                            <a:srgbClr val="000000"/>
                          </a:solidFill>
                          <a:effectLst/>
                        </a:rPr>
                        <a:t>android:stretchColumns</a:t>
                      </a:r>
                      <a:r>
                        <a:rPr lang="en-US" sz="1000" b="0" u="none" strike="noStrike" dirty="0">
                          <a:solidFill>
                            <a:srgbClr val="000000"/>
                          </a:solidFill>
                          <a:effectLst/>
                        </a:rPr>
                        <a:t>=”1,2”</a:t>
                      </a:r>
                      <a:endParaRPr lang="en-US" sz="1600" dirty="0">
                        <a:effectLst/>
                      </a:endParaRPr>
                    </a:p>
                    <a:p>
                      <a:pPr algn="ctr" rtl="0" fontAlgn="t">
                        <a:spcBef>
                          <a:spcPts val="0"/>
                        </a:spcBef>
                        <a:spcAft>
                          <a:spcPts val="0"/>
                        </a:spcAft>
                      </a:pPr>
                      <a:r>
                        <a:rPr lang="en-US" sz="1000" b="0" u="none" strike="noStrike" dirty="0">
                          <a:solidFill>
                            <a:srgbClr val="000000"/>
                          </a:solidFill>
                          <a:effectLst/>
                        </a:rPr>
                        <a:t>(stretch the </a:t>
                      </a:r>
                      <a:r>
                        <a:rPr lang="en-US" sz="1000" b="0" u="none" strike="noStrike" dirty="0" err="1">
                          <a:solidFill>
                            <a:srgbClr val="000000"/>
                          </a:solidFill>
                          <a:effectLst/>
                        </a:rPr>
                        <a:t>first,second</a:t>
                      </a:r>
                      <a:r>
                        <a:rPr lang="en-US" sz="1000" b="0" u="none" strike="noStrike" dirty="0">
                          <a:solidFill>
                            <a:srgbClr val="000000"/>
                          </a:solidFill>
                          <a:effectLst/>
                        </a:rPr>
                        <a:t> column equally)</a:t>
                      </a:r>
                      <a:endParaRPr lang="en-US" sz="1600" dirty="0">
                        <a:effectLst/>
                      </a:endParaRPr>
                    </a:p>
                    <a:p>
                      <a:pPr algn="ctr" rtl="0" fontAlgn="t">
                        <a:spcBef>
                          <a:spcPts val="0"/>
                        </a:spcBef>
                        <a:spcAft>
                          <a:spcPts val="0"/>
                        </a:spcAft>
                      </a:pPr>
                      <a:r>
                        <a:rPr lang="en-US" sz="1000" b="0" u="none" strike="noStrike" dirty="0" err="1">
                          <a:solidFill>
                            <a:srgbClr val="000000"/>
                          </a:solidFill>
                          <a:effectLst/>
                        </a:rPr>
                        <a:t>android:stretchColumns</a:t>
                      </a:r>
                      <a:r>
                        <a:rPr lang="en-US" sz="1000" b="0" u="none" strike="noStrike" dirty="0">
                          <a:solidFill>
                            <a:srgbClr val="000000"/>
                          </a:solidFill>
                          <a:effectLst/>
                        </a:rPr>
                        <a:t>=”*”</a:t>
                      </a:r>
                      <a:endParaRPr lang="en-US" sz="1600" dirty="0">
                        <a:effectLst/>
                      </a:endParaRPr>
                    </a:p>
                    <a:p>
                      <a:pPr algn="ctr" rtl="0" fontAlgn="t">
                        <a:spcBef>
                          <a:spcPts val="0"/>
                        </a:spcBef>
                        <a:spcAft>
                          <a:spcPts val="0"/>
                        </a:spcAft>
                      </a:pPr>
                      <a:r>
                        <a:rPr lang="en-US" sz="1000" b="0" u="none" strike="noStrike" dirty="0">
                          <a:solidFill>
                            <a:srgbClr val="000000"/>
                          </a:solidFill>
                          <a:effectLst/>
                        </a:rPr>
                        <a:t>(stretch all column equally )</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520813765"/>
                  </a:ext>
                </a:extLst>
              </a:tr>
              <a:tr h="790886">
                <a:tc>
                  <a:txBody>
                    <a:bodyPr/>
                    <a:lstStyle/>
                    <a:p>
                      <a:pPr algn="ctr" rtl="0" fontAlgn="t">
                        <a:spcBef>
                          <a:spcPts val="0"/>
                        </a:spcBef>
                        <a:spcAft>
                          <a:spcPts val="0"/>
                        </a:spcAft>
                      </a:pPr>
                      <a:r>
                        <a:rPr lang="en-US" sz="1000" b="1" u="none" strike="noStrike" dirty="0" err="1">
                          <a:solidFill>
                            <a:srgbClr val="000000"/>
                          </a:solidFill>
                          <a:effectLst/>
                        </a:rPr>
                        <a:t>android:shrinkColumns</a:t>
                      </a:r>
                      <a:endParaRPr lang="en-US" sz="1600" b="1"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1000" b="0" u="none" strike="noStrike" dirty="0" err="1">
                          <a:solidFill>
                            <a:srgbClr val="000000"/>
                          </a:solidFill>
                          <a:effectLst/>
                        </a:rPr>
                        <a:t>TableLayout</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1000" b="0" u="none" strike="noStrike" dirty="0">
                          <a:solidFill>
                            <a:srgbClr val="000000"/>
                          </a:solidFill>
                          <a:effectLst/>
                        </a:rPr>
                        <a:t>Remove unnecessary extra space from column and shrink it (index starts at 0)</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1000" b="0" u="none" strike="noStrike" dirty="0" err="1">
                          <a:solidFill>
                            <a:srgbClr val="000000"/>
                          </a:solidFill>
                          <a:effectLst/>
                        </a:rPr>
                        <a:t>android:shrinkColumns</a:t>
                      </a:r>
                      <a:r>
                        <a:rPr lang="en-US" sz="1000" b="0" u="none" strike="noStrike" dirty="0">
                          <a:solidFill>
                            <a:srgbClr val="000000"/>
                          </a:solidFill>
                          <a:effectLst/>
                        </a:rPr>
                        <a:t>=”0”</a:t>
                      </a:r>
                      <a:endParaRPr lang="en-US" sz="1600" dirty="0">
                        <a:effectLst/>
                      </a:endParaRPr>
                    </a:p>
                    <a:p>
                      <a:pPr algn="ctr" rtl="0" fontAlgn="t">
                        <a:spcBef>
                          <a:spcPts val="0"/>
                        </a:spcBef>
                        <a:spcAft>
                          <a:spcPts val="0"/>
                        </a:spcAft>
                      </a:pPr>
                      <a:r>
                        <a:rPr lang="en-US" sz="1000" b="0" u="none" strike="noStrike" dirty="0">
                          <a:solidFill>
                            <a:srgbClr val="000000"/>
                          </a:solidFill>
                          <a:effectLst/>
                        </a:rPr>
                        <a:t>(shrink the first column)</a:t>
                      </a:r>
                      <a:endParaRPr lang="en-US" sz="1600" dirty="0">
                        <a:effectLst/>
                      </a:endParaRPr>
                    </a:p>
                    <a:p>
                      <a:pPr algn="ctr" rtl="0" fontAlgn="t">
                        <a:spcBef>
                          <a:spcPts val="0"/>
                        </a:spcBef>
                        <a:spcAft>
                          <a:spcPts val="0"/>
                        </a:spcAft>
                      </a:pPr>
                      <a:r>
                        <a:rPr lang="en-US" sz="1000" b="0" u="none" strike="noStrike" dirty="0" err="1">
                          <a:solidFill>
                            <a:srgbClr val="000000"/>
                          </a:solidFill>
                          <a:effectLst/>
                        </a:rPr>
                        <a:t>android:shrinkColumns</a:t>
                      </a:r>
                      <a:r>
                        <a:rPr lang="en-US" sz="1000" b="0" u="none" strike="noStrike" dirty="0">
                          <a:solidFill>
                            <a:srgbClr val="000000"/>
                          </a:solidFill>
                          <a:effectLst/>
                        </a:rPr>
                        <a:t>=”1,2”</a:t>
                      </a:r>
                      <a:endParaRPr lang="en-US" sz="1600" dirty="0">
                        <a:effectLst/>
                      </a:endParaRPr>
                    </a:p>
                    <a:p>
                      <a:pPr algn="ctr" rtl="0" fontAlgn="t">
                        <a:spcBef>
                          <a:spcPts val="0"/>
                        </a:spcBef>
                        <a:spcAft>
                          <a:spcPts val="0"/>
                        </a:spcAft>
                      </a:pPr>
                      <a:r>
                        <a:rPr lang="en-US" sz="1000" b="0" u="none" strike="noStrike" dirty="0">
                          <a:solidFill>
                            <a:srgbClr val="000000"/>
                          </a:solidFill>
                          <a:effectLst/>
                        </a:rPr>
                        <a:t>(shrink the </a:t>
                      </a:r>
                      <a:r>
                        <a:rPr lang="en-US" sz="1000" b="0" u="none" strike="noStrike" dirty="0" err="1">
                          <a:solidFill>
                            <a:srgbClr val="000000"/>
                          </a:solidFill>
                          <a:effectLst/>
                        </a:rPr>
                        <a:t>first,second</a:t>
                      </a:r>
                      <a:r>
                        <a:rPr lang="en-US" sz="1000" b="0" u="none" strike="noStrike" dirty="0">
                          <a:solidFill>
                            <a:srgbClr val="000000"/>
                          </a:solidFill>
                          <a:effectLst/>
                        </a:rPr>
                        <a:t> column equally)</a:t>
                      </a:r>
                      <a:endParaRPr lang="en-US" sz="1600" dirty="0">
                        <a:effectLst/>
                      </a:endParaRPr>
                    </a:p>
                    <a:p>
                      <a:pPr algn="ctr" rtl="0" fontAlgn="t">
                        <a:spcBef>
                          <a:spcPts val="0"/>
                        </a:spcBef>
                        <a:spcAft>
                          <a:spcPts val="0"/>
                        </a:spcAft>
                      </a:pPr>
                      <a:r>
                        <a:rPr lang="en-US" sz="1000" b="0" u="none" strike="noStrike" dirty="0" err="1">
                          <a:solidFill>
                            <a:srgbClr val="000000"/>
                          </a:solidFill>
                          <a:effectLst/>
                        </a:rPr>
                        <a:t>android:shrinkColumns</a:t>
                      </a:r>
                      <a:r>
                        <a:rPr lang="en-US" sz="1000" b="0" u="none" strike="noStrike" dirty="0">
                          <a:solidFill>
                            <a:srgbClr val="000000"/>
                          </a:solidFill>
                          <a:effectLst/>
                        </a:rPr>
                        <a:t>=”*”</a:t>
                      </a:r>
                      <a:endParaRPr lang="en-US" sz="1600" dirty="0">
                        <a:effectLst/>
                      </a:endParaRPr>
                    </a:p>
                    <a:p>
                      <a:pPr algn="ctr" rtl="0" fontAlgn="t">
                        <a:spcBef>
                          <a:spcPts val="0"/>
                        </a:spcBef>
                        <a:spcAft>
                          <a:spcPts val="0"/>
                        </a:spcAft>
                      </a:pPr>
                      <a:r>
                        <a:rPr lang="en-US" sz="1000" b="0" u="none" strike="noStrike" dirty="0">
                          <a:solidFill>
                            <a:srgbClr val="000000"/>
                          </a:solidFill>
                          <a:effectLst/>
                        </a:rPr>
                        <a:t>(shrink all column equally )</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2336434"/>
                  </a:ext>
                </a:extLst>
              </a:tr>
              <a:tr h="498091">
                <a:tc>
                  <a:txBody>
                    <a:bodyPr/>
                    <a:lstStyle/>
                    <a:p>
                      <a:pPr algn="ctr" rtl="0" fontAlgn="t">
                        <a:spcBef>
                          <a:spcPts val="0"/>
                        </a:spcBef>
                        <a:spcAft>
                          <a:spcPts val="0"/>
                        </a:spcAft>
                      </a:pPr>
                      <a:r>
                        <a:rPr lang="en-US" sz="1000" b="1" u="none" strike="noStrike" dirty="0" err="1">
                          <a:solidFill>
                            <a:srgbClr val="000000"/>
                          </a:solidFill>
                          <a:effectLst/>
                        </a:rPr>
                        <a:t>android:layout_span</a:t>
                      </a:r>
                      <a:endParaRPr lang="en-US" sz="1600" b="1"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t">
                        <a:spcBef>
                          <a:spcPts val="0"/>
                        </a:spcBef>
                        <a:spcAft>
                          <a:spcPts val="0"/>
                        </a:spcAft>
                      </a:pPr>
                      <a:r>
                        <a:rPr lang="en-US" sz="1000" b="0" u="none" strike="noStrike" dirty="0">
                          <a:solidFill>
                            <a:srgbClr val="000000"/>
                          </a:solidFill>
                          <a:effectLst/>
                        </a:rPr>
                        <a:t>Any child View inside Table Row</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t">
                        <a:spcBef>
                          <a:spcPts val="0"/>
                        </a:spcBef>
                        <a:spcAft>
                          <a:spcPts val="0"/>
                        </a:spcAft>
                      </a:pPr>
                      <a:r>
                        <a:rPr lang="en-US" sz="1000" b="0" u="none" strike="noStrike" dirty="0">
                          <a:solidFill>
                            <a:srgbClr val="000000"/>
                          </a:solidFill>
                          <a:effectLst/>
                        </a:rPr>
                        <a:t>Makes the view span multiple columns (in terms of width) specified by the number in </a:t>
                      </a:r>
                      <a:r>
                        <a:rPr lang="en-US" sz="1000" b="0" u="none" strike="noStrike" dirty="0" err="1">
                          <a:solidFill>
                            <a:srgbClr val="000000"/>
                          </a:solidFill>
                          <a:effectLst/>
                        </a:rPr>
                        <a:t>layout_span</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t">
                        <a:spcBef>
                          <a:spcPts val="0"/>
                        </a:spcBef>
                        <a:spcAft>
                          <a:spcPts val="0"/>
                        </a:spcAft>
                      </a:pPr>
                      <a:r>
                        <a:rPr lang="en-US" sz="1000" b="0" u="none" strike="noStrike" dirty="0" err="1">
                          <a:solidFill>
                            <a:srgbClr val="000000"/>
                          </a:solidFill>
                          <a:effectLst/>
                        </a:rPr>
                        <a:t>android:layout_span</a:t>
                      </a:r>
                      <a:r>
                        <a:rPr lang="en-US" sz="1000" b="0" u="none" strike="noStrike" dirty="0">
                          <a:solidFill>
                            <a:srgbClr val="000000"/>
                          </a:solidFill>
                          <a:effectLst/>
                        </a:rPr>
                        <a:t>=”2”</a:t>
                      </a:r>
                      <a:endParaRPr lang="en-US" sz="1600" dirty="0">
                        <a:effectLst/>
                      </a:endParaRPr>
                    </a:p>
                    <a:p>
                      <a:pPr algn="ctr" rtl="0" fontAlgn="t">
                        <a:spcBef>
                          <a:spcPts val="0"/>
                        </a:spcBef>
                        <a:spcAft>
                          <a:spcPts val="0"/>
                        </a:spcAft>
                      </a:pPr>
                      <a:r>
                        <a:rPr lang="en-US" sz="1000" b="0" u="none" strike="noStrike" dirty="0">
                          <a:solidFill>
                            <a:srgbClr val="000000"/>
                          </a:solidFill>
                          <a:effectLst/>
                        </a:rPr>
                        <a:t>(make the View 2 columns wide)</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883665384"/>
                  </a:ext>
                </a:extLst>
              </a:tr>
              <a:tr h="567891">
                <a:tc>
                  <a:txBody>
                    <a:bodyPr/>
                    <a:lstStyle/>
                    <a:p>
                      <a:pPr algn="ctr" rtl="0" fontAlgn="t">
                        <a:spcBef>
                          <a:spcPts val="0"/>
                        </a:spcBef>
                        <a:spcAft>
                          <a:spcPts val="0"/>
                        </a:spcAft>
                      </a:pPr>
                      <a:r>
                        <a:rPr lang="en-US" sz="1000" b="1" u="none" strike="noStrike" dirty="0" err="1">
                          <a:solidFill>
                            <a:srgbClr val="000000"/>
                          </a:solidFill>
                          <a:effectLst/>
                        </a:rPr>
                        <a:t>android:layout_column</a:t>
                      </a:r>
                      <a:endParaRPr lang="en-US" sz="1600" b="1"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1000" b="0" u="none" strike="noStrike" dirty="0">
                          <a:solidFill>
                            <a:srgbClr val="000000"/>
                          </a:solidFill>
                          <a:effectLst/>
                        </a:rPr>
                        <a:t>Any child View inside Table Row</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1000" b="0" u="none" strike="noStrike">
                          <a:solidFill>
                            <a:srgbClr val="000000"/>
                          </a:solidFill>
                          <a:effectLst/>
                        </a:rPr>
                        <a:t>Specify the index of the column number inside which our view should appear </a:t>
                      </a:r>
                      <a:endParaRPr lang="en-US" sz="160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1000" b="0" u="none" strike="noStrike" dirty="0" err="1">
                          <a:solidFill>
                            <a:srgbClr val="000000"/>
                          </a:solidFill>
                          <a:effectLst/>
                        </a:rPr>
                        <a:t>android:layout_column</a:t>
                      </a:r>
                      <a:r>
                        <a:rPr lang="en-US" sz="1000" b="0" u="none" strike="noStrike" dirty="0">
                          <a:solidFill>
                            <a:srgbClr val="000000"/>
                          </a:solidFill>
                          <a:effectLst/>
                        </a:rPr>
                        <a:t>=”2”</a:t>
                      </a:r>
                      <a:endParaRPr lang="en-US" sz="1600" dirty="0">
                        <a:effectLst/>
                      </a:endParaRPr>
                    </a:p>
                    <a:p>
                      <a:pPr algn="ctr" rtl="0" fontAlgn="t">
                        <a:spcBef>
                          <a:spcPts val="0"/>
                        </a:spcBef>
                        <a:spcAft>
                          <a:spcPts val="0"/>
                        </a:spcAft>
                      </a:pPr>
                      <a:r>
                        <a:rPr lang="en-US" sz="1000" b="0" u="none" strike="noStrike" dirty="0">
                          <a:solidFill>
                            <a:srgbClr val="000000"/>
                          </a:solidFill>
                          <a:effectLst/>
                        </a:rPr>
                        <a:t>(make the View appear inside the column with index 2)</a:t>
                      </a:r>
                      <a:endParaRPr lang="en-US" sz="1600" dirty="0">
                        <a:effectLst/>
                      </a:endParaRPr>
                    </a:p>
                    <a:p>
                      <a:pPr algn="ctr" rtl="0" fontAlgn="t">
                        <a:spcBef>
                          <a:spcPts val="0"/>
                        </a:spcBef>
                        <a:spcAft>
                          <a:spcPts val="0"/>
                        </a:spcAft>
                      </a:pPr>
                      <a:r>
                        <a:rPr lang="en-US" sz="1000" b="0" u="none" strike="noStrike" dirty="0">
                          <a:solidFill>
                            <a:srgbClr val="000000"/>
                          </a:solidFill>
                          <a:effectLst/>
                        </a:rPr>
                        <a:t>(example) space between buttons </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22356747"/>
                  </a:ext>
                </a:extLst>
              </a:tr>
              <a:tr h="0">
                <a:tc>
                  <a:txBody>
                    <a:bodyPr/>
                    <a:lstStyle/>
                    <a:p>
                      <a:pPr algn="ctr" rtl="0" fontAlgn="t">
                        <a:spcBef>
                          <a:spcPts val="0"/>
                        </a:spcBef>
                        <a:spcAft>
                          <a:spcPts val="0"/>
                        </a:spcAft>
                      </a:pPr>
                      <a:r>
                        <a:rPr lang="en-US" sz="1000" b="1" u="none" strike="noStrike" dirty="0" err="1">
                          <a:solidFill>
                            <a:srgbClr val="000000"/>
                          </a:solidFill>
                          <a:effectLst/>
                        </a:rPr>
                        <a:t>android:collapseColumns</a:t>
                      </a:r>
                      <a:endParaRPr lang="en-US" sz="1600" b="1"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t">
                        <a:spcBef>
                          <a:spcPts val="0"/>
                        </a:spcBef>
                        <a:spcAft>
                          <a:spcPts val="0"/>
                        </a:spcAft>
                      </a:pPr>
                      <a:r>
                        <a:rPr lang="en-US" sz="1000" b="0" u="none" strike="noStrike" dirty="0" err="1">
                          <a:solidFill>
                            <a:srgbClr val="000000"/>
                          </a:solidFill>
                          <a:effectLst/>
                        </a:rPr>
                        <a:t>TableLayout</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t">
                        <a:spcBef>
                          <a:spcPts val="0"/>
                        </a:spcBef>
                        <a:spcAft>
                          <a:spcPts val="0"/>
                        </a:spcAft>
                      </a:pPr>
                      <a:r>
                        <a:rPr lang="en-US" sz="1000" b="0" u="none" strike="noStrike" dirty="0">
                          <a:solidFill>
                            <a:srgbClr val="000000"/>
                          </a:solidFill>
                          <a:effectLst/>
                        </a:rPr>
                        <a:t>Hide the column specified by index</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t">
                        <a:spcBef>
                          <a:spcPts val="0"/>
                        </a:spcBef>
                        <a:spcAft>
                          <a:spcPts val="0"/>
                        </a:spcAft>
                      </a:pPr>
                      <a:r>
                        <a:rPr lang="en-US" sz="1000" b="0" u="none" strike="noStrike" dirty="0" err="1">
                          <a:solidFill>
                            <a:srgbClr val="000000"/>
                          </a:solidFill>
                          <a:effectLst/>
                        </a:rPr>
                        <a:t>android:layout_collapseColumns</a:t>
                      </a:r>
                      <a:r>
                        <a:rPr lang="en-US" sz="1000" b="0" u="none" strike="noStrike" dirty="0">
                          <a:solidFill>
                            <a:srgbClr val="000000"/>
                          </a:solidFill>
                          <a:effectLst/>
                        </a:rPr>
                        <a:t>=”2”</a:t>
                      </a:r>
                      <a:endParaRPr lang="en-US" sz="1600" dirty="0">
                        <a:effectLst/>
                      </a:endParaRPr>
                    </a:p>
                    <a:p>
                      <a:pPr algn="ctr" rtl="0" fontAlgn="t">
                        <a:spcBef>
                          <a:spcPts val="0"/>
                        </a:spcBef>
                        <a:spcAft>
                          <a:spcPts val="0"/>
                        </a:spcAft>
                      </a:pPr>
                      <a:r>
                        <a:rPr lang="en-US" sz="1000" b="0" u="none" strike="noStrike" dirty="0">
                          <a:solidFill>
                            <a:srgbClr val="000000"/>
                          </a:solidFill>
                          <a:effectLst/>
                        </a:rPr>
                        <a:t>   </a:t>
                      </a:r>
                      <a:r>
                        <a:rPr lang="en-US" sz="1000" b="0" u="none" strike="noStrike" dirty="0" err="1">
                          <a:solidFill>
                            <a:srgbClr val="000000"/>
                          </a:solidFill>
                          <a:effectLst/>
                        </a:rPr>
                        <a:t>android:layout_collapseColumns</a:t>
                      </a:r>
                      <a:r>
                        <a:rPr lang="en-US" sz="1000" b="0" u="none" strike="noStrike" dirty="0">
                          <a:solidFill>
                            <a:srgbClr val="000000"/>
                          </a:solidFill>
                          <a:effectLst/>
                        </a:rPr>
                        <a:t>=”0,1”</a:t>
                      </a:r>
                      <a:endParaRPr lang="en-US" sz="1600" dirty="0">
                        <a:effectLst/>
                      </a:endParaRPr>
                    </a:p>
                    <a:p>
                      <a:pPr algn="ctr" fontAlgn="t"/>
                      <a:br>
                        <a:rPr lang="en-US" sz="1600" dirty="0">
                          <a:effectLst/>
                        </a:rPr>
                      </a:b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872486668"/>
                  </a:ext>
                </a:extLst>
              </a:tr>
            </a:tbl>
          </a:graphicData>
        </a:graphic>
      </p:graphicFrame>
      <p:sp>
        <p:nvSpPr>
          <p:cNvPr id="5" name="Rectangle 1">
            <a:extLst>
              <a:ext uri="{FF2B5EF4-FFF2-40B4-BE49-F238E27FC236}">
                <a16:creationId xmlns:a16="http://schemas.microsoft.com/office/drawing/2014/main" id="{10363028-AD57-1D1B-678B-780126908A64}"/>
              </a:ext>
            </a:extLst>
          </p:cNvPr>
          <p:cNvSpPr>
            <a:spLocks noChangeArrowheads="1"/>
          </p:cNvSpPr>
          <p:nvPr/>
        </p:nvSpPr>
        <p:spPr bwMode="auto">
          <a:xfrm>
            <a:off x="3509529" y="18386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6821163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492524-64EE-99BC-D7A2-EFE385E7F1C1}"/>
              </a:ext>
            </a:extLst>
          </p:cNvPr>
          <p:cNvSpPr>
            <a:spLocks noGrp="1"/>
          </p:cNvSpPr>
          <p:nvPr>
            <p:ph type="ctrTitle"/>
          </p:nvPr>
        </p:nvSpPr>
        <p:spPr/>
        <p:txBody>
          <a:bodyPr>
            <a:normAutofit/>
          </a:bodyPr>
          <a:lstStyle/>
          <a:p>
            <a:r>
              <a:rPr lang="en-US" sz="5400" dirty="0"/>
              <a:t>Grid Layout</a:t>
            </a:r>
          </a:p>
        </p:txBody>
      </p:sp>
      <p:sp>
        <p:nvSpPr>
          <p:cNvPr id="3" name="Sottotitolo 2">
            <a:extLst>
              <a:ext uri="{FF2B5EF4-FFF2-40B4-BE49-F238E27FC236}">
                <a16:creationId xmlns:a16="http://schemas.microsoft.com/office/drawing/2014/main" id="{B45552E4-A8CE-C823-4769-DD54A4E7183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568855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AF32C2-2041-F5ED-836B-7FE33823C6C5}"/>
              </a:ext>
            </a:extLst>
          </p:cNvPr>
          <p:cNvSpPr>
            <a:spLocks noGrp="1"/>
          </p:cNvSpPr>
          <p:nvPr>
            <p:ph type="title"/>
          </p:nvPr>
        </p:nvSpPr>
        <p:spPr/>
        <p:txBody>
          <a:bodyPr/>
          <a:lstStyle/>
          <a:p>
            <a:r>
              <a:rPr lang="en-US" dirty="0"/>
              <a:t>Grid Layout </a:t>
            </a:r>
          </a:p>
        </p:txBody>
      </p:sp>
      <p:sp>
        <p:nvSpPr>
          <p:cNvPr id="3" name="Segnaposto contenuto 2">
            <a:extLst>
              <a:ext uri="{FF2B5EF4-FFF2-40B4-BE49-F238E27FC236}">
                <a16:creationId xmlns:a16="http://schemas.microsoft.com/office/drawing/2014/main" id="{1A61337F-D206-AD4F-6A91-5663155491C9}"/>
              </a:ext>
            </a:extLst>
          </p:cNvPr>
          <p:cNvSpPr>
            <a:spLocks noGrp="1"/>
          </p:cNvSpPr>
          <p:nvPr>
            <p:ph idx="1"/>
          </p:nvPr>
        </p:nvSpPr>
        <p:spPr>
          <a:xfrm>
            <a:off x="879307" y="1693772"/>
            <a:ext cx="7501122" cy="4525963"/>
          </a:xfrm>
        </p:spPr>
        <p:txBody>
          <a:bodyPr>
            <a:normAutofit/>
          </a:bodyPr>
          <a:lstStyle/>
          <a:p>
            <a:pPr marL="0" indent="0" rtl="0">
              <a:spcBef>
                <a:spcPts val="0"/>
              </a:spcBef>
              <a:spcAft>
                <a:spcPts val="0"/>
              </a:spcAft>
              <a:buNone/>
            </a:pPr>
            <a:r>
              <a:rPr lang="en-US" sz="2000" dirty="0"/>
              <a:t>Considered a </a:t>
            </a:r>
            <a:r>
              <a:rPr lang="en-US" sz="2000" dirty="0" err="1"/>
              <a:t>TableLayout</a:t>
            </a:r>
            <a:r>
              <a:rPr lang="en-US" sz="2000" dirty="0"/>
              <a:t> upgrade,</a:t>
            </a:r>
            <a:r>
              <a:rPr lang="en-US" sz="1800" b="0" i="0" u="none" strike="noStrike" dirty="0">
                <a:solidFill>
                  <a:srgbClr val="000000"/>
                </a:solidFill>
                <a:effectLst/>
                <a:latin typeface="Arial" panose="020B0604020202020204" pitchFamily="34" charset="0"/>
              </a:rPr>
              <a:t> arranges Views in rows and </a:t>
            </a:r>
            <a:r>
              <a:rPr lang="en-US" sz="1800" b="0" i="0" u="none" strike="noStrike" dirty="0" err="1">
                <a:solidFill>
                  <a:srgbClr val="000000"/>
                </a:solidFill>
                <a:effectLst/>
                <a:latin typeface="Arial" panose="020B0604020202020204" pitchFamily="34" charset="0"/>
              </a:rPr>
              <a:t>columns,for</a:t>
            </a:r>
            <a:r>
              <a:rPr lang="en-US" sz="1800" b="0" i="0" u="none" strike="noStrike" dirty="0">
                <a:solidFill>
                  <a:srgbClr val="000000"/>
                </a:solidFill>
                <a:effectLst/>
                <a:latin typeface="Arial" panose="020B0604020202020204" pitchFamily="34" charset="0"/>
              </a:rPr>
              <a:t>  its definition require to  specify row and column number with following attributes: </a:t>
            </a:r>
            <a:r>
              <a:rPr lang="en-US" sz="1800" b="1" i="0" u="none" strike="noStrike" dirty="0" err="1">
                <a:solidFill>
                  <a:srgbClr val="000000"/>
                </a:solidFill>
                <a:effectLst/>
                <a:latin typeface="Arial" panose="020B0604020202020204" pitchFamily="34" charset="0"/>
              </a:rPr>
              <a:t>android:rowCount</a:t>
            </a:r>
            <a:r>
              <a:rPr lang="en-US" sz="1800" dirty="0">
                <a:solidFill>
                  <a:srgbClr val="000000"/>
                </a:solidFill>
                <a:latin typeface="Arial" panose="020B0604020202020204" pitchFamily="34" charset="0"/>
              </a:rPr>
              <a:t>, </a:t>
            </a:r>
            <a:r>
              <a:rPr lang="en-US" sz="1800" b="1" i="0" u="none" strike="noStrike" dirty="0" err="1">
                <a:solidFill>
                  <a:srgbClr val="000000"/>
                </a:solidFill>
                <a:effectLst/>
                <a:latin typeface="Arial" panose="020B0604020202020204" pitchFamily="34" charset="0"/>
              </a:rPr>
              <a:t>android:columnCount</a:t>
            </a:r>
            <a:r>
              <a:rPr lang="en-US" sz="1800" b="1" i="0" u="none" strike="noStrike" dirty="0">
                <a:solidFill>
                  <a:srgbClr val="000000"/>
                </a:solidFill>
                <a:effectLst/>
                <a:latin typeface="Arial" panose="020B0604020202020204" pitchFamily="34" charset="0"/>
              </a:rPr>
              <a:t>.</a:t>
            </a:r>
          </a:p>
          <a:p>
            <a:pPr marL="0" indent="0" rtl="0">
              <a:spcBef>
                <a:spcPts val="0"/>
              </a:spcBef>
              <a:spcAft>
                <a:spcPts val="0"/>
              </a:spcAft>
              <a:buNone/>
            </a:pPr>
            <a:r>
              <a:rPr lang="en-US" sz="1800" dirty="0">
                <a:solidFill>
                  <a:srgbClr val="000000"/>
                </a:solidFill>
                <a:latin typeface="Arial" panose="020B0604020202020204" pitchFamily="34" charset="0"/>
              </a:rPr>
              <a:t>GridLayout allows to:</a:t>
            </a:r>
          </a:p>
          <a:p>
            <a:pPr marL="0" indent="0" rtl="0">
              <a:spcBef>
                <a:spcPts val="0"/>
              </a:spcBef>
              <a:spcAft>
                <a:spcPts val="0"/>
              </a:spcAft>
              <a:buNone/>
            </a:pPr>
            <a:endParaRPr lang="en-US" sz="1800" b="1" dirty="0">
              <a:solidFill>
                <a:srgbClr val="000000"/>
              </a:solidFill>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dirty="0">
                <a:solidFill>
                  <a:srgbClr val="000000"/>
                </a:solidFill>
                <a:latin typeface="Arial" panose="020B0604020202020204" pitchFamily="34" charset="0"/>
              </a:rPr>
              <a:t>C</a:t>
            </a:r>
            <a:r>
              <a:rPr lang="en-US" sz="1800" b="0" i="0" u="none" strike="noStrike" dirty="0">
                <a:solidFill>
                  <a:srgbClr val="000000"/>
                </a:solidFill>
                <a:effectLst/>
                <a:latin typeface="Arial" panose="020B0604020202020204" pitchFamily="34" charset="0"/>
              </a:rPr>
              <a:t>ontrol if a View takes more than  one row </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Control if one View takes more than one column</a:t>
            </a:r>
          </a:p>
          <a:p>
            <a:pPr rtl="0" fontAlgn="base">
              <a:spcBef>
                <a:spcPts val="0"/>
              </a:spcBef>
              <a:spcAft>
                <a:spcPts val="0"/>
              </a:spcAft>
              <a:buFont typeface="Arial" panose="020B0604020202020204" pitchFamily="34" charset="0"/>
              <a:buChar char="•"/>
            </a:pPr>
            <a:r>
              <a:rPr lang="en-US" sz="1800" dirty="0">
                <a:solidFill>
                  <a:srgbClr val="000000"/>
                </a:solidFill>
                <a:latin typeface="Arial" panose="020B0604020202020204" pitchFamily="34" charset="0"/>
              </a:rPr>
              <a:t>S</a:t>
            </a:r>
            <a:r>
              <a:rPr lang="en-US" sz="1800" b="0" i="0" u="none" strike="noStrike" dirty="0">
                <a:solidFill>
                  <a:srgbClr val="000000"/>
                </a:solidFill>
                <a:effectLst/>
                <a:latin typeface="Arial" panose="020B0604020202020204" pitchFamily="34" charset="0"/>
              </a:rPr>
              <a:t>pecify</a:t>
            </a:r>
            <a:r>
              <a:rPr lang="en-US" sz="1800" dirty="0">
                <a:solidFill>
                  <a:srgbClr val="000000"/>
                </a:solidFill>
                <a:latin typeface="Arial" panose="020B0604020202020204" pitchFamily="34" charset="0"/>
              </a:rPr>
              <a:t> in which </a:t>
            </a:r>
            <a:r>
              <a:rPr lang="en-US" sz="1800" b="0" i="0" u="none" strike="noStrike" dirty="0">
                <a:solidFill>
                  <a:srgbClr val="000000"/>
                </a:solidFill>
                <a:effectLst/>
                <a:latin typeface="Arial" panose="020B0604020202020204" pitchFamily="34" charset="0"/>
              </a:rPr>
              <a:t>row and column a View will be placed</a:t>
            </a:r>
          </a:p>
          <a:p>
            <a:pPr rtl="0" fontAlgn="base">
              <a:spcBef>
                <a:spcPts val="0"/>
              </a:spcBef>
              <a:spcAft>
                <a:spcPts val="0"/>
              </a:spcAft>
              <a:buFont typeface="Arial" panose="020B0604020202020204" pitchFamily="34" charset="0"/>
              <a:buChar char="•"/>
            </a:pPr>
            <a:r>
              <a:rPr lang="en-US" sz="1800" dirty="0">
                <a:solidFill>
                  <a:srgbClr val="000000"/>
                </a:solidFill>
                <a:latin typeface="Arial" panose="020B0604020202020204" pitchFamily="34" charset="0"/>
              </a:rPr>
              <a:t>U</a:t>
            </a:r>
            <a:r>
              <a:rPr lang="en-US" sz="1800" b="0" i="0" u="none" strike="noStrike" dirty="0">
                <a:solidFill>
                  <a:srgbClr val="000000"/>
                </a:solidFill>
                <a:effectLst/>
                <a:latin typeface="Arial" panose="020B0604020202020204" pitchFamily="34" charset="0"/>
              </a:rPr>
              <a:t>nique feature offered by Grid Layout: Multiple Views can be in the same column and overlap</a:t>
            </a:r>
            <a:endParaRPr lang="en-US" sz="1800" dirty="0">
              <a:solidFill>
                <a:srgbClr val="000000"/>
              </a:solidFill>
              <a:latin typeface="Arial" panose="020B0604020202020204" pitchFamily="34" charset="0"/>
            </a:endParaRPr>
          </a:p>
          <a:p>
            <a:pPr marL="0" indent="0" rtl="0" fontAlgn="base">
              <a:spcBef>
                <a:spcPts val="0"/>
              </a:spcBef>
              <a:spcAft>
                <a:spcPts val="0"/>
              </a:spcAft>
              <a:buNone/>
            </a:pPr>
            <a:endParaRPr lang="en-US" sz="1800" b="0" i="0" u="none" strike="noStrike" dirty="0">
              <a:solidFill>
                <a:srgbClr val="000000"/>
              </a:solidFill>
              <a:effectLst/>
              <a:latin typeface="Arial" panose="020B0604020202020204" pitchFamily="34" charset="0"/>
            </a:endParaRPr>
          </a:p>
          <a:p>
            <a:pPr marL="0" indent="0" rtl="0" fontAlgn="base">
              <a:spcBef>
                <a:spcPts val="0"/>
              </a:spcBef>
              <a:spcAft>
                <a:spcPts val="0"/>
              </a:spcAft>
              <a:buNone/>
            </a:pPr>
            <a:r>
              <a:rPr lang="en-US" sz="1800" b="0" i="0" u="none" strike="noStrike" dirty="0">
                <a:solidFill>
                  <a:srgbClr val="000000"/>
                </a:solidFill>
                <a:effectLst/>
                <a:latin typeface="Arial" panose="020B0604020202020204" pitchFamily="34" charset="0"/>
              </a:rPr>
              <a:t>Also, we don’t have to specify width and height for View inside GridLayout is </a:t>
            </a:r>
            <a:r>
              <a:rPr lang="en-US" sz="1800" b="1" i="0" u="none" strike="noStrike" dirty="0">
                <a:solidFill>
                  <a:srgbClr val="000000"/>
                </a:solidFill>
                <a:effectLst/>
                <a:latin typeface="Arial" panose="020B0604020202020204" pitchFamily="34" charset="0"/>
              </a:rPr>
              <a:t>WRAP_CONTENT </a:t>
            </a:r>
            <a:r>
              <a:rPr lang="en-US" sz="1800" b="0" i="0" u="none" strike="noStrike" dirty="0">
                <a:solidFill>
                  <a:srgbClr val="000000"/>
                </a:solidFill>
                <a:effectLst/>
                <a:latin typeface="Arial" panose="020B0604020202020204" pitchFamily="34" charset="0"/>
              </a:rPr>
              <a:t>by default . (but android studio gives error, so we must specify it) </a:t>
            </a:r>
          </a:p>
          <a:p>
            <a:pPr marL="0" indent="0">
              <a:spcBef>
                <a:spcPts val="0"/>
              </a:spcBef>
              <a:buNone/>
            </a:pPr>
            <a:endParaRPr lang="en-US" sz="1200" b="0" dirty="0">
              <a:effectLst/>
            </a:endParaRPr>
          </a:p>
        </p:txBody>
      </p:sp>
      <p:pic>
        <p:nvPicPr>
          <p:cNvPr id="23" name="Immagine 22">
            <a:extLst>
              <a:ext uri="{FF2B5EF4-FFF2-40B4-BE49-F238E27FC236}">
                <a16:creationId xmlns:a16="http://schemas.microsoft.com/office/drawing/2014/main" id="{591EDF59-C7DF-F21E-E54D-78D8385D7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9777" y="1693772"/>
            <a:ext cx="2762623" cy="4596983"/>
          </a:xfrm>
          <a:prstGeom prst="rect">
            <a:avLst/>
          </a:prstGeom>
        </p:spPr>
      </p:pic>
    </p:spTree>
    <p:extLst>
      <p:ext uri="{BB962C8B-B14F-4D97-AF65-F5344CB8AC3E}">
        <p14:creationId xmlns:p14="http://schemas.microsoft.com/office/powerpoint/2010/main" val="4183051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27D627-B0D5-4CE9-154C-6E6C7FB21C1B}"/>
              </a:ext>
            </a:extLst>
          </p:cNvPr>
          <p:cNvSpPr>
            <a:spLocks noGrp="1"/>
          </p:cNvSpPr>
          <p:nvPr>
            <p:ph type="title"/>
          </p:nvPr>
        </p:nvSpPr>
        <p:spPr/>
        <p:txBody>
          <a:bodyPr/>
          <a:lstStyle/>
          <a:p>
            <a:r>
              <a:rPr lang="en-US" dirty="0"/>
              <a:t>Attributes</a:t>
            </a:r>
          </a:p>
        </p:txBody>
      </p:sp>
      <p:graphicFrame>
        <p:nvGraphicFramePr>
          <p:cNvPr id="4" name="Tabella 4">
            <a:extLst>
              <a:ext uri="{FF2B5EF4-FFF2-40B4-BE49-F238E27FC236}">
                <a16:creationId xmlns:a16="http://schemas.microsoft.com/office/drawing/2014/main" id="{20944554-F392-49B8-A6C6-9FCC8438B0C5}"/>
              </a:ext>
            </a:extLst>
          </p:cNvPr>
          <p:cNvGraphicFramePr>
            <a:graphicFrameLocks noGrp="1"/>
          </p:cNvGraphicFramePr>
          <p:nvPr>
            <p:ph idx="1"/>
            <p:extLst>
              <p:ext uri="{D42A27DB-BD31-4B8C-83A1-F6EECF244321}">
                <p14:modId xmlns:p14="http://schemas.microsoft.com/office/powerpoint/2010/main" val="2289619263"/>
              </p:ext>
            </p:extLst>
          </p:nvPr>
        </p:nvGraphicFramePr>
        <p:xfrm>
          <a:off x="673100" y="1527746"/>
          <a:ext cx="10845800" cy="5204853"/>
        </p:xfrm>
        <a:graphic>
          <a:graphicData uri="http://schemas.openxmlformats.org/drawingml/2006/table">
            <a:tbl>
              <a:tblPr firstRow="1" bandRow="1">
                <a:tableStyleId>{10A1B5D5-9B99-4C35-A422-299274C87663}</a:tableStyleId>
              </a:tblPr>
              <a:tblGrid>
                <a:gridCol w="5359400">
                  <a:extLst>
                    <a:ext uri="{9D8B030D-6E8A-4147-A177-3AD203B41FA5}">
                      <a16:colId xmlns:a16="http://schemas.microsoft.com/office/drawing/2014/main" val="568611370"/>
                    </a:ext>
                  </a:extLst>
                </a:gridCol>
                <a:gridCol w="5486400">
                  <a:extLst>
                    <a:ext uri="{9D8B030D-6E8A-4147-A177-3AD203B41FA5}">
                      <a16:colId xmlns:a16="http://schemas.microsoft.com/office/drawing/2014/main" val="3224858138"/>
                    </a:ext>
                  </a:extLst>
                </a:gridCol>
              </a:tblGrid>
              <a:tr h="425677">
                <a:tc>
                  <a:txBody>
                    <a:bodyPr/>
                    <a:lstStyle/>
                    <a:p>
                      <a:pPr algn="ctr"/>
                      <a:r>
                        <a:rPr lang="en-US" dirty="0"/>
                        <a:t>Attributes</a:t>
                      </a:r>
                    </a:p>
                  </a:txBody>
                  <a:tcPr/>
                </a:tc>
                <a:tc>
                  <a:txBody>
                    <a:bodyPr/>
                    <a:lstStyle/>
                    <a:p>
                      <a:pPr algn="ctr"/>
                      <a:r>
                        <a:rPr lang="en-US" dirty="0"/>
                        <a:t>Description</a:t>
                      </a:r>
                    </a:p>
                  </a:txBody>
                  <a:tcPr/>
                </a:tc>
                <a:extLst>
                  <a:ext uri="{0D108BD9-81ED-4DB2-BD59-A6C34878D82A}">
                    <a16:rowId xmlns:a16="http://schemas.microsoft.com/office/drawing/2014/main" val="3154719127"/>
                  </a:ext>
                </a:extLst>
              </a:tr>
              <a:tr h="421579">
                <a:tc>
                  <a:txBody>
                    <a:bodyPr/>
                    <a:lstStyle/>
                    <a:p>
                      <a:pPr rtl="0"/>
                      <a:r>
                        <a:rPr lang="en-US" sz="1800" b="1" u="none" strike="noStrike" kern="1200" dirty="0" err="1">
                          <a:solidFill>
                            <a:schemeClr val="tx1"/>
                          </a:solidFill>
                          <a:effectLst/>
                        </a:rPr>
                        <a:t>android:layout_row</a:t>
                      </a:r>
                      <a:r>
                        <a:rPr lang="en-US" sz="1800" b="1" u="none" strike="noStrike" kern="1200" dirty="0">
                          <a:solidFill>
                            <a:schemeClr val="tx1"/>
                          </a:solidFill>
                          <a:effectLst/>
                        </a:rPr>
                        <a:t>=“index“ </a:t>
                      </a:r>
                      <a:endParaRPr lang="en-US" b="1" dirty="0">
                        <a:effectLst/>
                      </a:endParaRPr>
                    </a:p>
                  </a:txBody>
                  <a:tcPr/>
                </a:tc>
                <a:tc>
                  <a:txBody>
                    <a:bodyPr/>
                    <a:lstStyle/>
                    <a:p>
                      <a:r>
                        <a:rPr lang="en-US" dirty="0"/>
                        <a:t>Place a View in a specific row (index starting from 0)</a:t>
                      </a:r>
                    </a:p>
                  </a:txBody>
                  <a:tcPr/>
                </a:tc>
                <a:extLst>
                  <a:ext uri="{0D108BD9-81ED-4DB2-BD59-A6C34878D82A}">
                    <a16:rowId xmlns:a16="http://schemas.microsoft.com/office/drawing/2014/main" val="3772890193"/>
                  </a:ext>
                </a:extLst>
              </a:tr>
              <a:tr h="59020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u="none" strike="noStrike" kern="1200" dirty="0" err="1">
                          <a:solidFill>
                            <a:schemeClr val="tx1"/>
                          </a:solidFill>
                          <a:effectLst/>
                        </a:rPr>
                        <a:t>android:layout_column</a:t>
                      </a:r>
                      <a:r>
                        <a:rPr lang="en-US" sz="1800" b="1" u="none" strike="noStrike" kern="1200" dirty="0">
                          <a:solidFill>
                            <a:schemeClr val="tx1"/>
                          </a:solidFill>
                          <a:effectLst/>
                        </a:rPr>
                        <a:t>=“index“ </a:t>
                      </a:r>
                      <a:endParaRPr lang="en-US" b="1" dirty="0">
                        <a:effectLst/>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1" dirty="0">
                        <a:effectLs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Place a View in a specific column (index starting from 0)</a:t>
                      </a:r>
                    </a:p>
                    <a:p>
                      <a:endParaRPr lang="en-US" dirty="0"/>
                    </a:p>
                  </a:txBody>
                  <a:tcPr/>
                </a:tc>
                <a:extLst>
                  <a:ext uri="{0D108BD9-81ED-4DB2-BD59-A6C34878D82A}">
                    <a16:rowId xmlns:a16="http://schemas.microsoft.com/office/drawing/2014/main" val="3948754575"/>
                  </a:ext>
                </a:extLst>
              </a:tr>
              <a:tr h="84315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u="none" strike="noStrike" kern="1200" dirty="0" err="1">
                          <a:solidFill>
                            <a:schemeClr val="tx1"/>
                          </a:solidFill>
                          <a:effectLst/>
                        </a:rPr>
                        <a:t>android:layout_layout_gravity</a:t>
                      </a:r>
                      <a:r>
                        <a:rPr lang="en-US" sz="1800" b="1" u="none" strike="noStrike" kern="1200" dirty="0">
                          <a:solidFill>
                            <a:schemeClr val="tx1"/>
                          </a:solidFill>
                          <a:effectLst/>
                        </a:rPr>
                        <a:t>=”fill | </a:t>
                      </a:r>
                      <a:r>
                        <a:rPr lang="en-US" sz="1800" b="1" u="none" strike="noStrike" kern="1200" dirty="0" err="1">
                          <a:solidFill>
                            <a:schemeClr val="tx1"/>
                          </a:solidFill>
                          <a:effectLst/>
                        </a:rPr>
                        <a:t>fill_vertical</a:t>
                      </a:r>
                      <a:r>
                        <a:rPr lang="en-US" sz="1800" b="1" u="none" strike="noStrike" kern="1200" dirty="0">
                          <a:solidFill>
                            <a:schemeClr val="tx1"/>
                          </a:solidFill>
                          <a:effectLst/>
                        </a:rPr>
                        <a:t> | </a:t>
                      </a:r>
                      <a:r>
                        <a:rPr lang="en-US" sz="1800" b="1" u="none" strike="noStrike" kern="1200" dirty="0" err="1">
                          <a:solidFill>
                            <a:schemeClr val="tx1"/>
                          </a:solidFill>
                          <a:effectLst/>
                        </a:rPr>
                        <a:t>fill_horizontal</a:t>
                      </a:r>
                      <a:r>
                        <a:rPr lang="en-US" sz="1800" b="1" u="none" strike="noStrike" kern="1200" dirty="0">
                          <a:solidFill>
                            <a:schemeClr val="tx1"/>
                          </a:solidFill>
                          <a:effectLst/>
                        </a:rPr>
                        <a:t> ”</a:t>
                      </a:r>
                      <a:endParaRPr lang="en-US" b="1" dirty="0">
                        <a:effectLst/>
                      </a:endParaRPr>
                    </a:p>
                    <a:p>
                      <a:pPr rtl="0"/>
                      <a:endParaRPr lang="en-US" b="1" dirty="0">
                        <a:effectLst/>
                      </a:endParaRPr>
                    </a:p>
                  </a:txBody>
                  <a:tcPr/>
                </a:tc>
                <a:tc>
                  <a:txBody>
                    <a:bodyPr/>
                    <a:lstStyle/>
                    <a:p>
                      <a:r>
                        <a:rPr lang="en-US" sz="1800" b="0" i="0" kern="1200" dirty="0">
                          <a:solidFill>
                            <a:schemeClr val="dk1"/>
                          </a:solidFill>
                          <a:effectLst/>
                          <a:latin typeface="+mn-lt"/>
                          <a:ea typeface="+mn-ea"/>
                          <a:cs typeface="+mn-cs"/>
                        </a:rPr>
                        <a:t>Sets the gravity of the </a:t>
                      </a:r>
                      <a:r>
                        <a:rPr lang="en-US" dirty="0"/>
                        <a:t>View</a:t>
                      </a:r>
                      <a:r>
                        <a:rPr lang="en-US" sz="1800" b="0" i="0" kern="1200" dirty="0">
                          <a:solidFill>
                            <a:schemeClr val="dk1"/>
                          </a:solidFill>
                          <a:effectLst/>
                          <a:latin typeface="+mn-lt"/>
                          <a:ea typeface="+mn-ea"/>
                          <a:cs typeface="+mn-cs"/>
                        </a:rPr>
                        <a:t> or </a:t>
                      </a:r>
                      <a:r>
                        <a:rPr lang="en-US" dirty="0"/>
                        <a:t>Layout</a:t>
                      </a:r>
                      <a:r>
                        <a:rPr lang="en-US" sz="1800" b="0" i="0" kern="1200" dirty="0">
                          <a:solidFill>
                            <a:schemeClr val="dk1"/>
                          </a:solidFill>
                          <a:effectLst/>
                          <a:latin typeface="+mn-lt"/>
                          <a:ea typeface="+mn-ea"/>
                          <a:cs typeface="+mn-cs"/>
                        </a:rPr>
                        <a:t> relative to its parent. </a:t>
                      </a:r>
                      <a:r>
                        <a:rPr lang="en-US" sz="1800" b="0" i="0" u="none" strike="noStrike" kern="1200" dirty="0">
                          <a:solidFill>
                            <a:schemeClr val="dk1"/>
                          </a:solidFill>
                          <a:effectLst/>
                          <a:latin typeface="+mn-lt"/>
                          <a:ea typeface="+mn-ea"/>
                          <a:cs typeface="+mn-cs"/>
                        </a:rPr>
                        <a:t>Size View’s depends not only for layout_gravity but also for neighbor cells in the same row or column.</a:t>
                      </a:r>
                    </a:p>
                    <a:p>
                      <a:r>
                        <a:rPr lang="en-US" sz="1800" b="0" i="0" u="none" strike="noStrike" kern="1200" dirty="0">
                          <a:solidFill>
                            <a:schemeClr val="dk1"/>
                          </a:solidFill>
                          <a:effectLst/>
                          <a:latin typeface="+mn-lt"/>
                          <a:ea typeface="+mn-ea"/>
                          <a:cs typeface="+mn-cs"/>
                        </a:rPr>
                        <a:t>Becomes necessary when we using the following 2 attributes.</a:t>
                      </a:r>
                      <a:endParaRPr lang="en-US" dirty="0"/>
                    </a:p>
                  </a:txBody>
                  <a:tcPr/>
                </a:tc>
                <a:extLst>
                  <a:ext uri="{0D108BD9-81ED-4DB2-BD59-A6C34878D82A}">
                    <a16:rowId xmlns:a16="http://schemas.microsoft.com/office/drawing/2014/main" val="2699935785"/>
                  </a:ext>
                </a:extLst>
              </a:tr>
              <a:tr h="425677">
                <a:tc>
                  <a:txBody>
                    <a:bodyPr/>
                    <a:lstStyle/>
                    <a:p>
                      <a:pPr rtl="0"/>
                      <a:r>
                        <a:rPr lang="en-US" sz="1800" b="1" i="0" u="none" strike="noStrike" kern="1200" dirty="0" err="1">
                          <a:solidFill>
                            <a:schemeClr val="dk1"/>
                          </a:solidFill>
                          <a:effectLst/>
                          <a:latin typeface="+mn-lt"/>
                          <a:ea typeface="+mn-ea"/>
                          <a:cs typeface="+mn-cs"/>
                        </a:rPr>
                        <a:t>android:layout_columnSpan</a:t>
                      </a:r>
                      <a:r>
                        <a:rPr lang="en-US" sz="1800" b="1" i="0" u="none" strike="noStrike" kern="1200" dirty="0">
                          <a:solidFill>
                            <a:schemeClr val="dk1"/>
                          </a:solidFill>
                          <a:effectLst/>
                          <a:latin typeface="+mn-lt"/>
                          <a:ea typeface="+mn-ea"/>
                          <a:cs typeface="+mn-cs"/>
                        </a:rPr>
                        <a:t>=“index" </a:t>
                      </a:r>
                      <a:endParaRPr lang="en-US" b="1" dirty="0">
                        <a:effectLst/>
                      </a:endParaRPr>
                    </a:p>
                  </a:txBody>
                  <a:tcPr/>
                </a:tc>
                <a:tc>
                  <a:txBody>
                    <a:bodyPr/>
                    <a:lstStyle/>
                    <a:p>
                      <a:r>
                        <a:rPr lang="en-US" sz="1800" b="0" i="0" u="none" strike="noStrike" kern="1200" dirty="0">
                          <a:solidFill>
                            <a:schemeClr val="dk1"/>
                          </a:solidFill>
                          <a:effectLst/>
                          <a:latin typeface="+mn-lt"/>
                          <a:ea typeface="+mn-ea"/>
                          <a:cs typeface="+mn-cs"/>
                        </a:rPr>
                        <a:t>make it span multiple columns </a:t>
                      </a:r>
                      <a:endParaRPr lang="en-US" dirty="0"/>
                    </a:p>
                  </a:txBody>
                  <a:tcPr/>
                </a:tc>
                <a:extLst>
                  <a:ext uri="{0D108BD9-81ED-4DB2-BD59-A6C34878D82A}">
                    <a16:rowId xmlns:a16="http://schemas.microsoft.com/office/drawing/2014/main" val="1308631192"/>
                  </a:ext>
                </a:extLst>
              </a:tr>
              <a:tr h="59020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i="0" u="none" strike="noStrike" kern="1200" dirty="0" err="1">
                          <a:solidFill>
                            <a:schemeClr val="dk1"/>
                          </a:solidFill>
                          <a:effectLst/>
                          <a:latin typeface="+mn-lt"/>
                          <a:ea typeface="+mn-ea"/>
                          <a:cs typeface="+mn-cs"/>
                        </a:rPr>
                        <a:t>android:layout_rowSpan</a:t>
                      </a:r>
                      <a:r>
                        <a:rPr lang="en-US" sz="1800" b="1" i="0" u="none" strike="noStrike" kern="1200" dirty="0">
                          <a:solidFill>
                            <a:schemeClr val="dk1"/>
                          </a:solidFill>
                          <a:effectLst/>
                          <a:latin typeface="+mn-lt"/>
                          <a:ea typeface="+mn-ea"/>
                          <a:cs typeface="+mn-cs"/>
                        </a:rPr>
                        <a:t>=“ index“ </a:t>
                      </a:r>
                      <a:endParaRPr lang="en-US" b="1" dirty="0">
                        <a:effectLst/>
                      </a:endParaRPr>
                    </a:p>
                    <a:p>
                      <a:pPr rtl="0"/>
                      <a:endParaRPr lang="en-US" b="1" dirty="0">
                        <a:effectLst/>
                      </a:endParaRPr>
                    </a:p>
                  </a:txBody>
                  <a:tcPr/>
                </a:tc>
                <a:tc>
                  <a:txBody>
                    <a:bodyPr/>
                    <a:lstStyle/>
                    <a:p>
                      <a:r>
                        <a:rPr lang="en-US" sz="1800" b="0" i="0" u="none" strike="noStrike" kern="1200" dirty="0">
                          <a:solidFill>
                            <a:schemeClr val="dk1"/>
                          </a:solidFill>
                          <a:effectLst/>
                          <a:latin typeface="+mn-lt"/>
                          <a:ea typeface="+mn-ea"/>
                          <a:cs typeface="+mn-cs"/>
                        </a:rPr>
                        <a:t>make it span multiple rows</a:t>
                      </a:r>
                      <a:endParaRPr lang="en-US" dirty="0"/>
                    </a:p>
                  </a:txBody>
                  <a:tcPr/>
                </a:tc>
                <a:extLst>
                  <a:ext uri="{0D108BD9-81ED-4DB2-BD59-A6C34878D82A}">
                    <a16:rowId xmlns:a16="http://schemas.microsoft.com/office/drawing/2014/main" val="812863291"/>
                  </a:ext>
                </a:extLst>
              </a:tr>
              <a:tr h="1096102">
                <a:tc>
                  <a:txBody>
                    <a:bodyPr/>
                    <a:lstStyle/>
                    <a:p>
                      <a:pPr rtl="0"/>
                      <a:r>
                        <a:rPr lang="en-US" sz="1800" b="1" i="0" u="none" strike="noStrike" kern="1200" dirty="0" err="1">
                          <a:solidFill>
                            <a:schemeClr val="dk1"/>
                          </a:solidFill>
                          <a:effectLst/>
                          <a:latin typeface="+mn-lt"/>
                          <a:ea typeface="+mn-ea"/>
                          <a:cs typeface="+mn-cs"/>
                        </a:rPr>
                        <a:t>android:orientation</a:t>
                      </a:r>
                      <a:r>
                        <a:rPr lang="en-US" sz="1800" b="1" i="0" u="none" strike="noStrike" kern="1200" dirty="0">
                          <a:solidFill>
                            <a:schemeClr val="dk1"/>
                          </a:solidFill>
                          <a:effectLst/>
                          <a:latin typeface="+mn-lt"/>
                          <a:ea typeface="+mn-ea"/>
                          <a:cs typeface="+mn-cs"/>
                        </a:rPr>
                        <a:t>="horizontal | vertical "</a:t>
                      </a:r>
                      <a:endParaRPr lang="en-US" b="1" dirty="0">
                        <a:effectLst/>
                      </a:endParaRPr>
                    </a:p>
                  </a:txBody>
                  <a:tcPr/>
                </a:tc>
                <a:tc>
                  <a:txBody>
                    <a:bodyPr/>
                    <a:lstStyle/>
                    <a:p>
                      <a:pPr rtl="0"/>
                      <a:r>
                        <a:rPr lang="en-US" sz="1800" b="0" i="0" u="none" strike="noStrike" kern="1200" dirty="0">
                          <a:solidFill>
                            <a:schemeClr val="dk1"/>
                          </a:solidFill>
                          <a:effectLst/>
                          <a:latin typeface="+mn-lt"/>
                          <a:ea typeface="+mn-ea"/>
                          <a:cs typeface="+mn-cs"/>
                        </a:rPr>
                        <a:t> fill all the column before passing on the next row</a:t>
                      </a:r>
                      <a:endParaRPr lang="en-US" b="0" dirty="0">
                        <a:effectLst/>
                      </a:endParaRPr>
                    </a:p>
                    <a:p>
                      <a:pPr rtl="0"/>
                      <a:r>
                        <a:rPr lang="en-US" sz="1800" b="0" i="0" u="none" strike="noStrike" kern="1200" dirty="0">
                          <a:solidFill>
                            <a:schemeClr val="dk1"/>
                          </a:solidFill>
                          <a:effectLst/>
                          <a:latin typeface="+mn-lt"/>
                          <a:ea typeface="+mn-ea"/>
                          <a:cs typeface="+mn-cs"/>
                        </a:rPr>
                        <a:t>Vertical: fill all row before pass to next column</a:t>
                      </a:r>
                      <a:endParaRPr lang="en-US" b="0" dirty="0">
                        <a:effectLst/>
                      </a:endParaRPr>
                    </a:p>
                    <a:p>
                      <a:r>
                        <a:rPr lang="en-US" dirty="0"/>
                        <a:t>Horizontal: fill all column before pass to next row</a:t>
                      </a:r>
                      <a:br>
                        <a:rPr lang="en-US" dirty="0"/>
                      </a:br>
                      <a:endParaRPr lang="en-US" dirty="0"/>
                    </a:p>
                  </a:txBody>
                  <a:tcPr/>
                </a:tc>
                <a:extLst>
                  <a:ext uri="{0D108BD9-81ED-4DB2-BD59-A6C34878D82A}">
                    <a16:rowId xmlns:a16="http://schemas.microsoft.com/office/drawing/2014/main" val="3088459988"/>
                  </a:ext>
                </a:extLst>
              </a:tr>
            </a:tbl>
          </a:graphicData>
        </a:graphic>
      </p:graphicFrame>
    </p:spTree>
    <p:extLst>
      <p:ext uri="{BB962C8B-B14F-4D97-AF65-F5344CB8AC3E}">
        <p14:creationId xmlns:p14="http://schemas.microsoft.com/office/powerpoint/2010/main" val="3908651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F628D4-8D77-4BA5-9D99-A7E428B98547}"/>
              </a:ext>
            </a:extLst>
          </p:cNvPr>
          <p:cNvSpPr>
            <a:spLocks noGrp="1"/>
          </p:cNvSpPr>
          <p:nvPr>
            <p:ph type="title"/>
          </p:nvPr>
        </p:nvSpPr>
        <p:spPr>
          <a:xfrm>
            <a:off x="609600" y="274638"/>
            <a:ext cx="10972800" cy="1143000"/>
          </a:xfrm>
        </p:spPr>
        <p:txBody>
          <a:bodyPr anchor="ctr">
            <a:normAutofit/>
          </a:bodyPr>
          <a:lstStyle/>
          <a:p>
            <a:r>
              <a:rPr lang="en-US" dirty="0"/>
              <a:t>Content</a:t>
            </a:r>
          </a:p>
        </p:txBody>
      </p:sp>
      <p:sp>
        <p:nvSpPr>
          <p:cNvPr id="3" name="CasellaDiTesto 2">
            <a:extLst>
              <a:ext uri="{FF2B5EF4-FFF2-40B4-BE49-F238E27FC236}">
                <a16:creationId xmlns:a16="http://schemas.microsoft.com/office/drawing/2014/main" id="{7AD5ADCA-17B3-404C-9277-9581648BB1B9}"/>
              </a:ext>
            </a:extLst>
          </p:cNvPr>
          <p:cNvSpPr txBox="1"/>
          <p:nvPr/>
        </p:nvSpPr>
        <p:spPr>
          <a:xfrm>
            <a:off x="609600" y="1798820"/>
            <a:ext cx="5384800" cy="646331"/>
          </a:xfrm>
          <a:prstGeom prst="rect">
            <a:avLst/>
          </a:prstGeom>
          <a:noFill/>
        </p:spPr>
        <p:txBody>
          <a:bodyPr wrap="square" rtlCol="0">
            <a:spAutoFit/>
          </a:bodyPr>
          <a:lstStyle/>
          <a:p>
            <a:endParaRPr lang="en-US" dirty="0"/>
          </a:p>
          <a:p>
            <a:endParaRPr lang="en-US" dirty="0"/>
          </a:p>
        </p:txBody>
      </p:sp>
      <p:sp>
        <p:nvSpPr>
          <p:cNvPr id="5" name="CasellaDiTesto 4">
            <a:extLst>
              <a:ext uri="{FF2B5EF4-FFF2-40B4-BE49-F238E27FC236}">
                <a16:creationId xmlns:a16="http://schemas.microsoft.com/office/drawing/2014/main" id="{B2BE75D8-19B2-4A0D-B7DA-88A910FC4F9C}"/>
              </a:ext>
            </a:extLst>
          </p:cNvPr>
          <p:cNvSpPr txBox="1"/>
          <p:nvPr/>
        </p:nvSpPr>
        <p:spPr>
          <a:xfrm>
            <a:off x="5416550" y="1521820"/>
            <a:ext cx="6165850" cy="2585323"/>
          </a:xfrm>
          <a:prstGeom prst="rect">
            <a:avLst/>
          </a:prstGeom>
          <a:noFill/>
        </p:spPr>
        <p:txBody>
          <a:bodyPr wrap="square" rtlCol="0">
            <a:spAutoFit/>
          </a:bodyPr>
          <a:lstStyle/>
          <a:p>
            <a:r>
              <a:rPr lang="en-US" b="1" i="0" dirty="0">
                <a:solidFill>
                  <a:srgbClr val="610B4B"/>
                </a:solidFill>
                <a:effectLst/>
                <a:latin typeface="erdana"/>
              </a:rPr>
              <a:t>&lt;manifest&gt;: </a:t>
            </a:r>
            <a:r>
              <a:rPr lang="en-US" dirty="0">
                <a:solidFill>
                  <a:srgbClr val="333333"/>
                </a:solidFill>
                <a:latin typeface="inter-regular"/>
              </a:rPr>
              <a:t>represents the </a:t>
            </a:r>
            <a:r>
              <a:rPr lang="en-US" b="0" i="0" dirty="0">
                <a:solidFill>
                  <a:srgbClr val="333333"/>
                </a:solidFill>
                <a:effectLst/>
                <a:latin typeface="inter-regular"/>
              </a:rPr>
              <a:t> root element. It has </a:t>
            </a:r>
            <a:r>
              <a:rPr lang="en-US" b="1" i="0" dirty="0">
                <a:solidFill>
                  <a:srgbClr val="333333"/>
                </a:solidFill>
                <a:effectLst/>
                <a:latin typeface="inter-bold"/>
              </a:rPr>
              <a:t>package</a:t>
            </a:r>
            <a:r>
              <a:rPr lang="en-US" b="0" i="0" dirty="0">
                <a:solidFill>
                  <a:srgbClr val="333333"/>
                </a:solidFill>
                <a:effectLst/>
                <a:latin typeface="inter-regular"/>
              </a:rPr>
              <a:t> attribute that describes the package name that </a:t>
            </a:r>
            <a:r>
              <a:rPr lang="en-US" dirty="0"/>
              <a:t>resolves any relative name of class in our package so we can write .</a:t>
            </a:r>
            <a:r>
              <a:rPr lang="en-US" i="1" dirty="0" err="1"/>
              <a:t>NameActivity</a:t>
            </a:r>
            <a:r>
              <a:rPr lang="en-US" i="1" dirty="0"/>
              <a:t> </a:t>
            </a:r>
            <a:r>
              <a:rPr lang="en-US" dirty="0"/>
              <a:t>without having specifying the entire Activity path.</a:t>
            </a:r>
          </a:p>
          <a:p>
            <a:endParaRPr lang="en-US" dirty="0"/>
          </a:p>
          <a:p>
            <a:r>
              <a:rPr lang="en-US" b="1" dirty="0">
                <a:solidFill>
                  <a:schemeClr val="accent2">
                    <a:lumMod val="50000"/>
                  </a:schemeClr>
                </a:solidFill>
                <a:latin typeface="inter-regular"/>
              </a:rPr>
              <a:t>&lt;permission&gt;: </a:t>
            </a:r>
            <a:r>
              <a:rPr lang="en-US" dirty="0">
                <a:solidFill>
                  <a:srgbClr val="333333"/>
                </a:solidFill>
                <a:latin typeface="inter-regular"/>
              </a:rPr>
              <a:t>allow us to define permission needed to the application to do its job.</a:t>
            </a:r>
          </a:p>
          <a:p>
            <a:pPr marL="285750" indent="-285750">
              <a:buFont typeface="Arial" panose="020B0604020202020204" pitchFamily="34" charset="0"/>
              <a:buChar char="•"/>
            </a:pPr>
            <a:endParaRPr lang="en-US" b="1" i="0" dirty="0">
              <a:solidFill>
                <a:srgbClr val="610B4B"/>
              </a:solidFill>
              <a:effectLst/>
              <a:latin typeface="erdana"/>
            </a:endParaRPr>
          </a:p>
        </p:txBody>
      </p:sp>
      <p:sp>
        <p:nvSpPr>
          <p:cNvPr id="4" name="Rectangle 1">
            <a:extLst>
              <a:ext uri="{FF2B5EF4-FFF2-40B4-BE49-F238E27FC236}">
                <a16:creationId xmlns:a16="http://schemas.microsoft.com/office/drawing/2014/main" id="{FD3B71E8-010E-B56A-A0C8-F8F460FE1BA9}"/>
              </a:ext>
            </a:extLst>
          </p:cNvPr>
          <p:cNvSpPr>
            <a:spLocks noChangeArrowheads="1"/>
          </p:cNvSpPr>
          <p:nvPr/>
        </p:nvSpPr>
        <p:spPr bwMode="auto">
          <a:xfrm>
            <a:off x="95251" y="1417638"/>
            <a:ext cx="5105400" cy="53399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E8BF6A"/>
                </a:solidFill>
                <a:effectLst/>
                <a:latin typeface="JetBrains Mono"/>
              </a:rPr>
              <a:t>&lt;?</a:t>
            </a:r>
            <a:r>
              <a:rPr kumimoji="0" lang="en-US" altLang="en-US" sz="1100" b="0" i="0" u="none" strike="noStrike" cap="none" normalizeH="0" baseline="0" dirty="0">
                <a:ln>
                  <a:noFill/>
                </a:ln>
                <a:solidFill>
                  <a:srgbClr val="BABABA"/>
                </a:solidFill>
                <a:effectLst/>
                <a:latin typeface="JetBrains Mono"/>
              </a:rPr>
              <a:t>xml version</a:t>
            </a:r>
            <a:r>
              <a:rPr kumimoji="0" lang="en-US" altLang="en-US" sz="1100" b="0" i="0" u="none" strike="noStrike" cap="none" normalizeH="0" baseline="0" dirty="0">
                <a:ln>
                  <a:noFill/>
                </a:ln>
                <a:solidFill>
                  <a:srgbClr val="6A8759"/>
                </a:solidFill>
                <a:effectLst/>
                <a:latin typeface="JetBrains Mono"/>
              </a:rPr>
              <a:t>="1.0" </a:t>
            </a:r>
            <a:r>
              <a:rPr kumimoji="0" lang="en-US" altLang="en-US" sz="1100" b="0" i="0" u="none" strike="noStrike" cap="none" normalizeH="0" baseline="0" dirty="0">
                <a:ln>
                  <a:noFill/>
                </a:ln>
                <a:solidFill>
                  <a:srgbClr val="BABABA"/>
                </a:solidFill>
                <a:effectLst/>
                <a:latin typeface="JetBrains Mono"/>
              </a:rPr>
              <a:t>encoding</a:t>
            </a:r>
            <a:r>
              <a:rPr kumimoji="0" lang="en-US" altLang="en-US" sz="1100" b="0" i="0" u="none" strike="noStrike" cap="none" normalizeH="0" baseline="0" dirty="0">
                <a:ln>
                  <a:noFill/>
                </a:ln>
                <a:solidFill>
                  <a:srgbClr val="6A8759"/>
                </a:solidFill>
                <a:effectLst/>
                <a:latin typeface="JetBrains Mono"/>
              </a:rPr>
              <a:t>="utf-8"</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&lt;manifest </a:t>
            </a:r>
            <a:r>
              <a:rPr kumimoji="0" lang="en-US" altLang="en-US" sz="1100" b="0" i="0" u="none" strike="noStrike" cap="none" normalizeH="0" baseline="0" dirty="0" err="1">
                <a:ln>
                  <a:noFill/>
                </a:ln>
                <a:solidFill>
                  <a:srgbClr val="BABABA"/>
                </a:solidFill>
                <a:effectLst/>
                <a:latin typeface="JetBrains Mono"/>
              </a:rPr>
              <a:t>xmlns:</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a:ln>
                  <a:noFill/>
                </a:ln>
                <a:solidFill>
                  <a:srgbClr val="6A8759"/>
                </a:solidFill>
                <a:effectLst/>
                <a:latin typeface="JetBrains Mono"/>
              </a:rPr>
              <a:t>="http://schemas.android.com/</a:t>
            </a:r>
            <a:r>
              <a:rPr kumimoji="0" lang="en-US" altLang="en-US" sz="1100" b="0" i="0" u="none" strike="noStrike" cap="none" normalizeH="0" baseline="0" dirty="0" err="1">
                <a:ln>
                  <a:noFill/>
                </a:ln>
                <a:solidFill>
                  <a:srgbClr val="6A8759"/>
                </a:solidFill>
                <a:effectLst/>
                <a:latin typeface="JetBrains Mono"/>
              </a:rPr>
              <a:t>apk</a:t>
            </a:r>
            <a:r>
              <a:rPr kumimoji="0" lang="en-US" altLang="en-US" sz="1100" b="0" i="0" u="none" strike="noStrike" cap="none" normalizeH="0" baseline="0" dirty="0">
                <a:ln>
                  <a:noFill/>
                </a:ln>
                <a:solidFill>
                  <a:srgbClr val="6A8759"/>
                </a:solidFill>
                <a:effectLst/>
                <a:latin typeface="JetBrains Mono"/>
              </a:rPr>
              <a:t>/res/android"</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BABABA"/>
                </a:solidFill>
                <a:effectLst/>
                <a:latin typeface="JetBrains Mono"/>
              </a:rPr>
              <a:t>xmlns:</a:t>
            </a:r>
            <a:r>
              <a:rPr kumimoji="0" lang="en-US" altLang="en-US" sz="1100" b="0" i="0" u="none" strike="noStrike" cap="none" normalizeH="0" baseline="0" dirty="0" err="1">
                <a:ln>
                  <a:noFill/>
                </a:ln>
                <a:solidFill>
                  <a:srgbClr val="9876AA"/>
                </a:solidFill>
                <a:effectLst/>
                <a:latin typeface="JetBrains Mono"/>
              </a:rPr>
              <a:t>tools</a:t>
            </a:r>
            <a:r>
              <a:rPr kumimoji="0" lang="en-US" altLang="en-US" sz="1100" b="0" i="0" u="none" strike="noStrike" cap="none" normalizeH="0" baseline="0" dirty="0">
                <a:ln>
                  <a:noFill/>
                </a:ln>
                <a:solidFill>
                  <a:srgbClr val="6A8759"/>
                </a:solidFill>
                <a:effectLst/>
                <a:latin typeface="JetBrains Mono"/>
              </a:rPr>
              <a:t>="http://schemas.android.com/tools"</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BABABA"/>
                </a:solidFill>
                <a:effectLst/>
                <a:latin typeface="JetBrains Mono"/>
              </a:rPr>
              <a:t>package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com.</a:t>
            </a:r>
            <a:r>
              <a:rPr lang="en-US" altLang="en-US" sz="1100" dirty="0" err="1">
                <a:solidFill>
                  <a:srgbClr val="6A8759"/>
                </a:solidFill>
                <a:latin typeface="JetBrains Mono"/>
              </a:rPr>
              <a:t>app</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endParaRPr kumimoji="0" lang="en-US" altLang="en-US" sz="1100" b="0" i="0" u="none" strike="noStrike" cap="none" normalizeH="0" baseline="0" dirty="0">
              <a:ln>
                <a:noFill/>
              </a:ln>
              <a:solidFill>
                <a:srgbClr val="E8BF6A"/>
              </a:solidFill>
              <a:effectLst/>
              <a:latin typeface="JetBrains Mono"/>
            </a:endParaRPr>
          </a:p>
          <a:p>
            <a:pPr eaLnBrk="0" fontAlgn="base" hangingPunct="0">
              <a:spcBef>
                <a:spcPct val="0"/>
              </a:spcBef>
              <a:spcAft>
                <a:spcPct val="0"/>
              </a:spcAft>
            </a:pPr>
            <a:r>
              <a:rPr lang="en-US" altLang="en-US" sz="1100" dirty="0">
                <a:highlight>
                  <a:srgbClr val="FFFF00"/>
                </a:highlight>
                <a:latin typeface="JetBrains Mono"/>
              </a:rPr>
              <a:t>&lt;uses-permission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android.permission.SEND_SMS</a:t>
            </a:r>
            <a:r>
              <a:rPr lang="en-US" altLang="en-US" sz="1100" dirty="0">
                <a:solidFill>
                  <a:srgbClr val="6A8759"/>
                </a:solidFill>
                <a:latin typeface="JetBrains Mono"/>
              </a:rPr>
              <a:t>"</a:t>
            </a:r>
            <a:r>
              <a:rPr lang="en-US" altLang="en-US" sz="1100" dirty="0">
                <a:solidFill>
                  <a:srgbClr val="E8BF6A"/>
                </a:solidFill>
                <a:highlight>
                  <a:srgbClr val="FFFF00"/>
                </a:highlight>
                <a:latin typeface="JetBrains Mono"/>
              </a:rPr>
              <a:t>/&gt;</a:t>
            </a:r>
            <a:br>
              <a:rPr lang="en-US" altLang="en-US" sz="1100" dirty="0">
                <a:solidFill>
                  <a:srgbClr val="E8BF6A"/>
                </a:solidFill>
                <a:latin typeface="JetBrains Mono"/>
              </a:rPr>
            </a:br>
            <a:r>
              <a:rPr lang="en-US" altLang="en-US" sz="1100" dirty="0">
                <a:highlight>
                  <a:srgbClr val="FFFF00"/>
                </a:highlight>
                <a:latin typeface="JetBrains Mono"/>
              </a:rPr>
              <a:t>&lt;uses-permission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android.permission.INTERNET</a:t>
            </a:r>
            <a:r>
              <a:rPr lang="en-US" altLang="en-US" sz="1100" dirty="0">
                <a:solidFill>
                  <a:srgbClr val="6A8759"/>
                </a:solidFill>
                <a:latin typeface="JetBrains Mono"/>
              </a:rPr>
              <a:t>"</a:t>
            </a:r>
            <a:r>
              <a:rPr lang="en-US" altLang="en-US" sz="1100" dirty="0">
                <a:solidFill>
                  <a:srgbClr val="E8BF6A"/>
                </a:solidFill>
                <a:highlight>
                  <a:srgbClr val="FFFF00"/>
                </a:highlight>
                <a:latin typeface="JetBrains Mono"/>
              </a:rPr>
              <a:t>/&gt;</a:t>
            </a:r>
          </a:p>
          <a:p>
            <a:pPr eaLnBrk="0" fontAlgn="base" hangingPunct="0">
              <a:spcBef>
                <a:spcPct val="0"/>
              </a:spcBef>
              <a:spcAft>
                <a:spcPct val="0"/>
              </a:spcAft>
            </a:pPr>
            <a:r>
              <a:rPr lang="en-US" altLang="en-US" sz="1100" dirty="0">
                <a:solidFill>
                  <a:srgbClr val="E8BF6A"/>
                </a:solidFill>
                <a:latin typeface="JetBrains Mono"/>
              </a:rPr>
              <a:t>&lt;uses-feature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android.hardware.bluetooth</a:t>
            </a:r>
            <a:r>
              <a:rPr lang="en-US" altLang="en-US" sz="1100" dirty="0">
                <a:solidFill>
                  <a:srgbClr val="6A8759"/>
                </a:solidFill>
                <a:latin typeface="JetBrains Mono"/>
              </a:rPr>
              <a:t>"</a:t>
            </a:r>
            <a:br>
              <a:rPr lang="en-US" altLang="en-US" sz="1100" dirty="0">
                <a:solidFill>
                  <a:srgbClr val="6A8759"/>
                </a:solidFill>
                <a:latin typeface="JetBrains Mono"/>
              </a:rPr>
            </a:br>
            <a:r>
              <a:rPr lang="en-US" altLang="en-US" sz="1100" dirty="0">
                <a:solidFill>
                  <a:srgbClr val="6A8759"/>
                </a:solidFill>
                <a:latin typeface="JetBrains Mono"/>
              </a:rPr>
              <a:t>  </a:t>
            </a:r>
            <a:r>
              <a:rPr lang="en-US" altLang="en-US" sz="1100" dirty="0" err="1">
                <a:solidFill>
                  <a:srgbClr val="9876AA"/>
                </a:solidFill>
                <a:latin typeface="JetBrains Mono"/>
              </a:rPr>
              <a:t>android</a:t>
            </a:r>
            <a:r>
              <a:rPr lang="en-US" altLang="en-US" sz="1100" dirty="0" err="1">
                <a:solidFill>
                  <a:srgbClr val="BABABA"/>
                </a:solidFill>
                <a:latin typeface="JetBrains Mono"/>
              </a:rPr>
              <a:t>:required</a:t>
            </a:r>
            <a:r>
              <a:rPr lang="en-US" altLang="en-US" sz="1100" dirty="0">
                <a:solidFill>
                  <a:srgbClr val="6A8759"/>
                </a:solidFill>
                <a:latin typeface="JetBrains Mono"/>
              </a:rPr>
              <a:t>="true"</a:t>
            </a:r>
            <a:r>
              <a:rPr lang="en-US" altLang="en-US" sz="1100" dirty="0">
                <a:solidFill>
                  <a:srgbClr val="E8BF6A"/>
                </a:solidFill>
                <a:latin typeface="JetBrains Mono"/>
              </a:rPr>
              <a:t>/&gt;</a:t>
            </a:r>
            <a:endParaRPr lang="en-US" altLang="en-US" sz="1100" dirty="0">
              <a:latin typeface="Arial" panose="020B0604020202020204" pitchFamily="34" charset="0"/>
            </a:endParaRPr>
          </a:p>
          <a:p>
            <a:pPr eaLnBrk="0" fontAlgn="base" hangingPunct="0">
              <a:spcBef>
                <a:spcPct val="0"/>
              </a:spcBef>
              <a:spcAft>
                <a:spcPct val="0"/>
              </a:spcAft>
            </a:pP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&lt;application</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:allowBackup</a:t>
            </a:r>
            <a:r>
              <a:rPr kumimoji="0" lang="en-US" altLang="en-US" sz="1100" b="0" i="0" u="none" strike="noStrike" cap="none" normalizeH="0" baseline="0" dirty="0">
                <a:ln>
                  <a:noFill/>
                </a:ln>
                <a:solidFill>
                  <a:srgbClr val="6A8759"/>
                </a:solidFill>
                <a:effectLst/>
                <a:latin typeface="JetBrains Mono"/>
              </a:rPr>
              <a:t>="true"</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:dataExtractionRules</a:t>
            </a:r>
            <a:r>
              <a:rPr kumimoji="0" lang="en-US" altLang="en-US" sz="1100" b="0" i="0" u="none" strike="noStrike" cap="none" normalizeH="0" baseline="0" dirty="0">
                <a:ln>
                  <a:noFill/>
                </a:ln>
                <a:solidFill>
                  <a:srgbClr val="6A8759"/>
                </a:solidFill>
                <a:effectLst/>
                <a:latin typeface="JetBrains Mono"/>
              </a:rPr>
              <a:t>="@xml/</a:t>
            </a:r>
            <a:r>
              <a:rPr kumimoji="0" lang="en-US" altLang="en-US" sz="1100" b="0" i="0" u="none" strike="noStrike" cap="none" normalizeH="0" baseline="0" dirty="0" err="1">
                <a:ln>
                  <a:noFill/>
                </a:ln>
                <a:solidFill>
                  <a:srgbClr val="6A8759"/>
                </a:solidFill>
                <a:effectLst/>
                <a:latin typeface="JetBrains Mono"/>
              </a:rPr>
              <a:t>data_extraction_rules</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:fullBackupContent</a:t>
            </a:r>
            <a:r>
              <a:rPr kumimoji="0" lang="en-US" altLang="en-US" sz="1100" b="0" i="0" u="none" strike="noStrike" cap="none" normalizeH="0" baseline="0" dirty="0">
                <a:ln>
                  <a:noFill/>
                </a:ln>
                <a:solidFill>
                  <a:srgbClr val="6A8759"/>
                </a:solidFill>
                <a:effectLst/>
                <a:latin typeface="JetBrains Mono"/>
              </a:rPr>
              <a:t>="@xml/</a:t>
            </a:r>
            <a:r>
              <a:rPr kumimoji="0" lang="en-US" altLang="en-US" sz="1100" b="0" i="0" u="none" strike="noStrike" cap="none" normalizeH="0" baseline="0" dirty="0" err="1">
                <a:ln>
                  <a:noFill/>
                </a:ln>
                <a:solidFill>
                  <a:srgbClr val="6A8759"/>
                </a:solidFill>
                <a:effectLst/>
                <a:latin typeface="JetBrains Mono"/>
              </a:rPr>
              <a:t>backup_rules</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:icon</a:t>
            </a:r>
            <a:r>
              <a:rPr kumimoji="0" lang="en-US" altLang="en-US" sz="1100" b="0" i="0" u="none" strike="noStrike" cap="none" normalizeH="0" baseline="0" dirty="0">
                <a:ln>
                  <a:noFill/>
                </a:ln>
                <a:solidFill>
                  <a:srgbClr val="6A8759"/>
                </a:solidFill>
                <a:effectLst/>
                <a:latin typeface="JetBrains Mono"/>
              </a:rPr>
              <a:t>="@mipmap/</a:t>
            </a:r>
            <a:r>
              <a:rPr kumimoji="0" lang="en-US" altLang="en-US" sz="1100" b="0" i="0" u="none" strike="noStrike" cap="none" normalizeH="0" baseline="0" dirty="0" err="1">
                <a:ln>
                  <a:noFill/>
                </a:ln>
                <a:solidFill>
                  <a:srgbClr val="6A8759"/>
                </a:solidFill>
                <a:effectLst/>
                <a:latin typeface="JetBrains Mono"/>
              </a:rPr>
              <a:t>ic_launcher</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:label</a:t>
            </a:r>
            <a:r>
              <a:rPr kumimoji="0" lang="en-US" altLang="en-US" sz="1100" b="0" i="0" u="none" strike="noStrike" cap="none" normalizeH="0" baseline="0" dirty="0">
                <a:ln>
                  <a:noFill/>
                </a:ln>
                <a:solidFill>
                  <a:srgbClr val="6A8759"/>
                </a:solidFill>
                <a:effectLst/>
                <a:latin typeface="JetBrains Mono"/>
              </a:rPr>
              <a:t>="@string/</a:t>
            </a:r>
            <a:r>
              <a:rPr kumimoji="0" lang="en-US" altLang="en-US" sz="1100" b="0" i="0" u="none" strike="noStrike" cap="none" normalizeH="0" baseline="0" dirty="0" err="1">
                <a:ln>
                  <a:noFill/>
                </a:ln>
                <a:solidFill>
                  <a:srgbClr val="6A8759"/>
                </a:solidFill>
                <a:effectLst/>
                <a:latin typeface="JetBrains Mono"/>
              </a:rPr>
              <a:t>app_name</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:roundIcon</a:t>
            </a:r>
            <a:r>
              <a:rPr kumimoji="0" lang="en-US" altLang="en-US" sz="1100" b="0" i="0" u="none" strike="noStrike" cap="none" normalizeH="0" baseline="0" dirty="0">
                <a:ln>
                  <a:noFill/>
                </a:ln>
                <a:solidFill>
                  <a:srgbClr val="6A8759"/>
                </a:solidFill>
                <a:effectLst/>
                <a:latin typeface="JetBrains Mono"/>
              </a:rPr>
              <a:t>="@mipmap/</a:t>
            </a:r>
            <a:r>
              <a:rPr kumimoji="0" lang="en-US" altLang="en-US" sz="1100" b="0" i="0" u="none" strike="noStrike" cap="none" normalizeH="0" baseline="0" dirty="0" err="1">
                <a:ln>
                  <a:noFill/>
                </a:ln>
                <a:solidFill>
                  <a:srgbClr val="6A8759"/>
                </a:solidFill>
                <a:effectLst/>
                <a:latin typeface="JetBrains Mono"/>
              </a:rPr>
              <a:t>ic_launcher_round</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:supportsRtl</a:t>
            </a:r>
            <a:r>
              <a:rPr kumimoji="0" lang="en-US" altLang="en-US" sz="1100" b="0" i="0" u="none" strike="noStrike" cap="none" normalizeH="0" baseline="0" dirty="0">
                <a:ln>
                  <a:noFill/>
                </a:ln>
                <a:solidFill>
                  <a:srgbClr val="6A8759"/>
                </a:solidFill>
                <a:effectLst/>
                <a:latin typeface="JetBrains Mono"/>
              </a:rPr>
              <a:t>="true"</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:theme</a:t>
            </a:r>
            <a:r>
              <a:rPr kumimoji="0" lang="en-US" altLang="en-US" sz="1100" b="0" i="0" u="none" strike="noStrike" cap="none" normalizeH="0" baseline="0" dirty="0">
                <a:ln>
                  <a:noFill/>
                </a:ln>
                <a:solidFill>
                  <a:srgbClr val="6A8759"/>
                </a:solidFill>
                <a:effectLst/>
                <a:latin typeface="JetBrains Mono"/>
              </a:rPr>
              <a:t>="@style/</a:t>
            </a:r>
            <a:r>
              <a:rPr kumimoji="0" lang="en-US" altLang="en-US" sz="1100" b="0" i="0" u="none" strike="noStrike" cap="none" normalizeH="0" baseline="0" dirty="0" err="1">
                <a:ln>
                  <a:noFill/>
                </a:ln>
                <a:solidFill>
                  <a:srgbClr val="6A8759"/>
                </a:solidFill>
                <a:effectLst/>
                <a:latin typeface="JetBrains Mono"/>
              </a:rPr>
              <a:t>Theme.CustomToast</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tools</a:t>
            </a:r>
            <a:r>
              <a:rPr kumimoji="0" lang="en-US" altLang="en-US" sz="1100" b="0" i="0" u="none" strike="noStrike" cap="none" normalizeH="0" baseline="0" dirty="0" err="1">
                <a:ln>
                  <a:noFill/>
                </a:ln>
                <a:solidFill>
                  <a:srgbClr val="BABABA"/>
                </a:solidFill>
                <a:effectLst/>
                <a:latin typeface="JetBrains Mono"/>
              </a:rPr>
              <a:t>:targetApi</a:t>
            </a:r>
            <a:r>
              <a:rPr kumimoji="0" lang="en-US" altLang="en-US" sz="1100" b="0" i="0" u="none" strike="noStrike" cap="none" normalizeH="0" baseline="0" dirty="0">
                <a:ln>
                  <a:noFill/>
                </a:ln>
                <a:solidFill>
                  <a:srgbClr val="6A8759"/>
                </a:solidFill>
                <a:effectLst/>
                <a:latin typeface="JetBrains Mono"/>
              </a:rPr>
              <a:t>="31"</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&lt;activity</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MainActivity</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:exported</a:t>
            </a:r>
            <a:r>
              <a:rPr kumimoji="0" lang="en-US" altLang="en-US" sz="1100" b="0" i="0" u="none" strike="noStrike" cap="none" normalizeH="0" baseline="0" dirty="0">
                <a:ln>
                  <a:noFill/>
                </a:ln>
                <a:solidFill>
                  <a:srgbClr val="6A8759"/>
                </a:solidFill>
                <a:effectLst/>
                <a:latin typeface="JetBrains Mono"/>
              </a:rPr>
              <a:t>="true"</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&lt;intent-filter&gt;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&lt;action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android.intent.action.MAIN</a:t>
            </a: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&lt;category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android.intent.category.LAUNCHER</a:t>
            </a: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&lt;/intent-filter&gt;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&lt;/activity&gt;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&lt;/application&gt;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&lt;/manifest&gt;</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7507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7475EB-42C9-A527-F8EF-90FDCFA55E29}"/>
              </a:ext>
            </a:extLst>
          </p:cNvPr>
          <p:cNvSpPr>
            <a:spLocks noGrp="1"/>
          </p:cNvSpPr>
          <p:nvPr>
            <p:ph type="title"/>
          </p:nvPr>
        </p:nvSpPr>
        <p:spPr>
          <a:xfrm>
            <a:off x="609600" y="274638"/>
            <a:ext cx="10972800" cy="1143000"/>
          </a:xfrm>
        </p:spPr>
        <p:txBody>
          <a:bodyPr anchor="ctr">
            <a:normAutofit/>
          </a:bodyPr>
          <a:lstStyle/>
          <a:p>
            <a:r>
              <a:rPr lang="en-US" dirty="0"/>
              <a:t>Example</a:t>
            </a:r>
          </a:p>
        </p:txBody>
      </p:sp>
      <p:sp>
        <p:nvSpPr>
          <p:cNvPr id="17" name="Content Placeholder 2">
            <a:extLst>
              <a:ext uri="{FF2B5EF4-FFF2-40B4-BE49-F238E27FC236}">
                <a16:creationId xmlns:a16="http://schemas.microsoft.com/office/drawing/2014/main" id="{424043EC-89C1-8BDA-A759-B714C36748AB}"/>
              </a:ext>
            </a:extLst>
          </p:cNvPr>
          <p:cNvSpPr>
            <a:spLocks noGrp="1"/>
          </p:cNvSpPr>
          <p:nvPr>
            <p:ph sz="half" idx="1"/>
          </p:nvPr>
        </p:nvSpPr>
        <p:spPr>
          <a:xfrm>
            <a:off x="609600" y="1571626"/>
            <a:ext cx="7439025" cy="2171699"/>
          </a:xfrm>
        </p:spPr>
        <p:txBody>
          <a:bodyPr>
            <a:normAutofit/>
          </a:bodyPr>
          <a:lstStyle/>
          <a:p>
            <a:pPr marL="0" indent="0">
              <a:buNone/>
            </a:pPr>
            <a:r>
              <a:rPr lang="en-US" sz="1600" dirty="0"/>
              <a:t>Imagine we are designing an application that shows products that can be purchased, we can approximate the structure of the screen like the one in the figure.</a:t>
            </a:r>
          </a:p>
          <a:p>
            <a:pPr marL="0" indent="0">
              <a:buNone/>
            </a:pPr>
            <a:r>
              <a:rPr lang="en-US" sz="1600" dirty="0"/>
              <a:t>As in the </a:t>
            </a:r>
            <a:r>
              <a:rPr lang="en-US" sz="1600" dirty="0" err="1"/>
              <a:t>TableLayout</a:t>
            </a:r>
            <a:r>
              <a:rPr lang="en-US" sz="1600" dirty="0"/>
              <a:t> objects are added in the next column until they fill the row, but thanks to GridLayout we can put an object in a specific position. To give more space to a View we can use attributes:</a:t>
            </a:r>
          </a:p>
          <a:p>
            <a:pPr marL="0" indent="0">
              <a:buNone/>
            </a:pPr>
            <a:r>
              <a:rPr lang="en-US" sz="1600" dirty="0" err="1"/>
              <a:t>android:layout_rowSpan</a:t>
            </a:r>
            <a:r>
              <a:rPr lang="en-US" sz="1600" dirty="0"/>
              <a:t>, </a:t>
            </a:r>
            <a:r>
              <a:rPr lang="en-US" sz="1600" dirty="0" err="1"/>
              <a:t>android:layout_columnSpan</a:t>
            </a:r>
            <a:r>
              <a:rPr lang="en-US" sz="1600" dirty="0"/>
              <a:t>, but alone nothing will change if we do not also use the attribute </a:t>
            </a:r>
            <a:r>
              <a:rPr lang="en-US" sz="1600" dirty="0" err="1"/>
              <a:t>layout_gravity</a:t>
            </a:r>
            <a:r>
              <a:rPr lang="en-US" sz="1600" dirty="0"/>
              <a:t> to expand the “representation” space of the View. Let’s see how the element 3 and 8 was defined:</a:t>
            </a:r>
          </a:p>
          <a:p>
            <a:endParaRPr lang="en-US" sz="2000" dirty="0"/>
          </a:p>
          <a:p>
            <a:endParaRPr lang="en-US" sz="2000" dirty="0"/>
          </a:p>
        </p:txBody>
      </p:sp>
      <p:pic>
        <p:nvPicPr>
          <p:cNvPr id="10" name="Immagine 9">
            <a:extLst>
              <a:ext uri="{FF2B5EF4-FFF2-40B4-BE49-F238E27FC236}">
                <a16:creationId xmlns:a16="http://schemas.microsoft.com/office/drawing/2014/main" id="{8EB2157C-0A9A-1283-91DC-38490BEC2E99}"/>
              </a:ext>
            </a:extLst>
          </p:cNvPr>
          <p:cNvPicPr>
            <a:picLocks noChangeAspect="1"/>
          </p:cNvPicPr>
          <p:nvPr/>
        </p:nvPicPr>
        <p:blipFill>
          <a:blip r:embed="rId2"/>
          <a:stretch>
            <a:fillRect/>
          </a:stretch>
        </p:blipFill>
        <p:spPr>
          <a:xfrm>
            <a:off x="8665253" y="1504951"/>
            <a:ext cx="2450422" cy="5171110"/>
          </a:xfrm>
          <a:prstGeom prst="roundRect">
            <a:avLst>
              <a:gd name="adj" fmla="val 6598"/>
            </a:avLst>
          </a:prstGeom>
        </p:spPr>
      </p:pic>
      <p:sp>
        <p:nvSpPr>
          <p:cNvPr id="11" name="Rectangle 1">
            <a:extLst>
              <a:ext uri="{FF2B5EF4-FFF2-40B4-BE49-F238E27FC236}">
                <a16:creationId xmlns:a16="http://schemas.microsoft.com/office/drawing/2014/main" id="{223B3AEC-3B44-247A-2180-F3BB644104B1}"/>
              </a:ext>
            </a:extLst>
          </p:cNvPr>
          <p:cNvSpPr>
            <a:spLocks noChangeArrowheads="1"/>
          </p:cNvSpPr>
          <p:nvPr/>
        </p:nvSpPr>
        <p:spPr bwMode="auto">
          <a:xfrm>
            <a:off x="939465" y="3978105"/>
            <a:ext cx="3409950" cy="175432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E8BF6A"/>
                </a:solidFill>
                <a:effectLst/>
                <a:latin typeface="JetBrains Mono"/>
              </a:rPr>
              <a:t>&lt;Button</a:t>
            </a:r>
            <a:br>
              <a:rPr kumimoji="0" lang="en-US" altLang="en-US" sz="1200" b="1" i="0" u="none" strike="noStrike" cap="none" normalizeH="0" baseline="0" dirty="0">
                <a:ln>
                  <a:noFill/>
                </a:ln>
                <a:solidFill>
                  <a:srgbClr val="E8BF6A"/>
                </a:solidFill>
                <a:effectLst/>
                <a:latin typeface="JetBrains Mono"/>
              </a:rPr>
            </a:br>
            <a:r>
              <a:rPr kumimoji="0" lang="en-US" altLang="en-US" sz="1200" b="1" i="0" u="none" strike="noStrike" cap="none" normalizeH="0" baseline="0" dirty="0">
                <a:ln>
                  <a:noFill/>
                </a:ln>
                <a:solidFill>
                  <a:srgbClr val="E8BF6A"/>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:layout_width</a:t>
            </a:r>
            <a:r>
              <a:rPr kumimoji="0" lang="en-US" altLang="en-US" sz="1200" b="1" i="0" u="none" strike="noStrike" cap="none" normalizeH="0" baseline="0" dirty="0">
                <a:ln>
                  <a:noFill/>
                </a:ln>
                <a:solidFill>
                  <a:srgbClr val="6A8759"/>
                </a:solidFill>
                <a:effectLst/>
                <a:latin typeface="JetBrains Mono"/>
              </a:rPr>
              <a:t>="</a:t>
            </a:r>
            <a:r>
              <a:rPr kumimoji="0" lang="en-US" altLang="en-US" sz="1200" b="1" i="0" u="none" strike="noStrike" cap="none" normalizeH="0" baseline="0" dirty="0" err="1">
                <a:ln>
                  <a:noFill/>
                </a:ln>
                <a:solidFill>
                  <a:srgbClr val="6A8759"/>
                </a:solidFill>
                <a:effectLst/>
                <a:latin typeface="JetBrains Mono"/>
              </a:rPr>
              <a:t>wrap_content</a:t>
            </a:r>
            <a:r>
              <a:rPr kumimoji="0" lang="en-US" altLang="en-US" sz="1200" b="1" i="0" u="none" strike="noStrike" cap="none" normalizeH="0" baseline="0" dirty="0">
                <a:ln>
                  <a:noFill/>
                </a:ln>
                <a:solidFill>
                  <a:srgbClr val="6A8759"/>
                </a:solidFill>
                <a:effectLst/>
                <a:latin typeface="JetBrains Mono"/>
              </a:rPr>
              <a:t>"</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:layout_height</a:t>
            </a:r>
            <a:r>
              <a:rPr kumimoji="0" lang="en-US" altLang="en-US" sz="1200" b="1" i="0" u="none" strike="noStrike" cap="none" normalizeH="0" baseline="0" dirty="0">
                <a:ln>
                  <a:noFill/>
                </a:ln>
                <a:solidFill>
                  <a:srgbClr val="6A8759"/>
                </a:solidFill>
                <a:effectLst/>
                <a:latin typeface="JetBrains Mono"/>
              </a:rPr>
              <a:t>="</a:t>
            </a:r>
            <a:r>
              <a:rPr kumimoji="0" lang="en-US" altLang="en-US" sz="1200" b="1" i="0" u="none" strike="noStrike" cap="none" normalizeH="0" baseline="0" dirty="0" err="1">
                <a:ln>
                  <a:noFill/>
                </a:ln>
                <a:solidFill>
                  <a:srgbClr val="6A8759"/>
                </a:solidFill>
                <a:effectLst/>
                <a:latin typeface="JetBrains Mono"/>
              </a:rPr>
              <a:t>wrap_content</a:t>
            </a:r>
            <a:r>
              <a:rPr kumimoji="0" lang="en-US" altLang="en-US" sz="1200" b="1" i="0" u="none" strike="noStrike" cap="none" normalizeH="0" baseline="0" dirty="0">
                <a:ln>
                  <a:noFill/>
                </a:ln>
                <a:solidFill>
                  <a:srgbClr val="6A8759"/>
                </a:solidFill>
                <a:effectLst/>
                <a:latin typeface="JetBrains Mono"/>
              </a:rPr>
              <a:t>"</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:layout_row</a:t>
            </a:r>
            <a:r>
              <a:rPr kumimoji="0" lang="en-US" altLang="en-US" sz="1200" b="1" i="0" u="none" strike="noStrike" cap="none" normalizeH="0" baseline="0" dirty="0">
                <a:ln>
                  <a:noFill/>
                </a:ln>
                <a:solidFill>
                  <a:srgbClr val="6A8759"/>
                </a:solidFill>
                <a:effectLst/>
                <a:latin typeface="JetBrains Mono"/>
              </a:rPr>
              <a:t>="0"</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:layout_column</a:t>
            </a:r>
            <a:r>
              <a:rPr kumimoji="0" lang="en-US" altLang="en-US" sz="1200" b="1" i="0" u="none" strike="noStrike" cap="none" normalizeH="0" baseline="0" dirty="0">
                <a:ln>
                  <a:noFill/>
                </a:ln>
                <a:solidFill>
                  <a:srgbClr val="6A8759"/>
                </a:solidFill>
                <a:effectLst/>
                <a:latin typeface="JetBrains Mono"/>
              </a:rPr>
              <a:t>="2"</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:layout_rowSpan</a:t>
            </a:r>
            <a:r>
              <a:rPr kumimoji="0" lang="en-US" altLang="en-US" sz="1200" b="1" i="0" u="none" strike="noStrike" cap="none" normalizeH="0" baseline="0" dirty="0">
                <a:ln>
                  <a:noFill/>
                </a:ln>
                <a:solidFill>
                  <a:srgbClr val="6A8759"/>
                </a:solidFill>
                <a:effectLst/>
                <a:latin typeface="JetBrains Mono"/>
              </a:rPr>
              <a:t>="2"</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:layout_gravity</a:t>
            </a:r>
            <a:r>
              <a:rPr kumimoji="0" lang="en-US" altLang="en-US" sz="1200" b="1" i="0" u="none" strike="noStrike" cap="none" normalizeH="0" baseline="0" dirty="0">
                <a:ln>
                  <a:noFill/>
                </a:ln>
                <a:solidFill>
                  <a:srgbClr val="6A8759"/>
                </a:solidFill>
                <a:effectLst/>
                <a:latin typeface="JetBrains Mono"/>
              </a:rPr>
              <a:t>="fill"</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:backgroundTint</a:t>
            </a:r>
            <a:r>
              <a:rPr kumimoji="0" lang="en-US" altLang="en-US" sz="1200" b="1" i="0" u="none" strike="noStrike" cap="none" normalizeH="0" baseline="0" dirty="0">
                <a:ln>
                  <a:noFill/>
                </a:ln>
                <a:solidFill>
                  <a:srgbClr val="6A8759"/>
                </a:solidFill>
                <a:effectLst/>
                <a:latin typeface="JetBrains Mono"/>
              </a:rPr>
              <a:t>="#FF5722"</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:text</a:t>
            </a:r>
            <a:r>
              <a:rPr kumimoji="0" lang="en-US" altLang="en-US" sz="1200" b="1" i="0" u="none" strike="noStrike" cap="none" normalizeH="0" baseline="0" dirty="0">
                <a:ln>
                  <a:noFill/>
                </a:ln>
                <a:solidFill>
                  <a:srgbClr val="6A8759"/>
                </a:solidFill>
                <a:effectLst/>
                <a:latin typeface="JetBrains Mono"/>
              </a:rPr>
              <a:t>="Item 3" </a:t>
            </a:r>
            <a:r>
              <a:rPr kumimoji="0" lang="en-US" altLang="en-US" sz="1200" b="1" i="0" u="none" strike="noStrike" cap="none" normalizeH="0" baseline="0" dirty="0">
                <a:ln>
                  <a:noFill/>
                </a:ln>
                <a:solidFill>
                  <a:srgbClr val="E8BF6A"/>
                </a:solidFill>
                <a:effectLst/>
                <a:latin typeface="JetBrains Mono"/>
              </a:rPr>
              <a:t>/&gt;</a:t>
            </a:r>
            <a:endParaRPr kumimoji="0" lang="en-US" altLang="en-US" sz="1200" b="1" i="0" u="none" strike="noStrike" cap="none" normalizeH="0" baseline="0" dirty="0">
              <a:ln>
                <a:noFill/>
              </a:ln>
              <a:solidFill>
                <a:schemeClr val="tx1"/>
              </a:solidFill>
              <a:effectLst/>
              <a:latin typeface="Arial" panose="020B0604020202020204" pitchFamily="34" charset="0"/>
            </a:endParaRPr>
          </a:p>
        </p:txBody>
      </p:sp>
      <p:sp>
        <p:nvSpPr>
          <p:cNvPr id="13" name="Rectangle 2">
            <a:extLst>
              <a:ext uri="{FF2B5EF4-FFF2-40B4-BE49-F238E27FC236}">
                <a16:creationId xmlns:a16="http://schemas.microsoft.com/office/drawing/2014/main" id="{C4C58AAA-49EA-93EC-F3DA-06B31951BDE0}"/>
              </a:ext>
            </a:extLst>
          </p:cNvPr>
          <p:cNvSpPr>
            <a:spLocks noChangeArrowheads="1"/>
          </p:cNvSpPr>
          <p:nvPr/>
        </p:nvSpPr>
        <p:spPr bwMode="auto">
          <a:xfrm>
            <a:off x="4595815" y="3978105"/>
            <a:ext cx="3576637" cy="156966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E8BF6A"/>
                </a:solidFill>
                <a:effectLst/>
                <a:latin typeface="JetBrains Mono"/>
              </a:rPr>
              <a:t>&lt;Button</a:t>
            </a:r>
            <a:br>
              <a:rPr kumimoji="0" lang="en-US" altLang="en-US" sz="1200" b="1" i="0" u="none" strike="noStrike" cap="none" normalizeH="0" baseline="0" dirty="0">
                <a:ln>
                  <a:noFill/>
                </a:ln>
                <a:solidFill>
                  <a:srgbClr val="E8BF6A"/>
                </a:solidFill>
                <a:effectLst/>
                <a:latin typeface="JetBrains Mono"/>
              </a:rPr>
            </a:br>
            <a:r>
              <a:rPr kumimoji="0" lang="en-US" altLang="en-US" sz="1200" b="1" i="0" u="none" strike="noStrike" cap="none" normalizeH="0" baseline="0" dirty="0">
                <a:ln>
                  <a:noFill/>
                </a:ln>
                <a:solidFill>
                  <a:srgbClr val="E8BF6A"/>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:layout_height</a:t>
            </a:r>
            <a:r>
              <a:rPr kumimoji="0" lang="en-US" altLang="en-US" sz="1200" b="1" i="0" u="none" strike="noStrike" cap="none" normalizeH="0" baseline="0" dirty="0">
                <a:ln>
                  <a:noFill/>
                </a:ln>
                <a:solidFill>
                  <a:srgbClr val="6A8759"/>
                </a:solidFill>
                <a:effectLst/>
                <a:latin typeface="JetBrains Mono"/>
              </a:rPr>
              <a:t>="</a:t>
            </a:r>
            <a:r>
              <a:rPr kumimoji="0" lang="en-US" altLang="en-US" sz="1200" b="1" i="0" u="none" strike="noStrike" cap="none" normalizeH="0" baseline="0" dirty="0" err="1">
                <a:ln>
                  <a:noFill/>
                </a:ln>
                <a:solidFill>
                  <a:srgbClr val="6A8759"/>
                </a:solidFill>
                <a:effectLst/>
                <a:latin typeface="JetBrains Mono"/>
              </a:rPr>
              <a:t>wrap_content</a:t>
            </a:r>
            <a:r>
              <a:rPr kumimoji="0" lang="en-US" altLang="en-US" sz="1200" b="1" i="0" u="none" strike="noStrike" cap="none" normalizeH="0" baseline="0" dirty="0">
                <a:ln>
                  <a:noFill/>
                </a:ln>
                <a:solidFill>
                  <a:srgbClr val="6A8759"/>
                </a:solidFill>
                <a:effectLst/>
                <a:latin typeface="JetBrains Mono"/>
              </a:rPr>
              <a:t>"</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:layout_width</a:t>
            </a:r>
            <a:r>
              <a:rPr kumimoji="0" lang="en-US" altLang="en-US" sz="1200" b="1" i="0" u="none" strike="noStrike" cap="none" normalizeH="0" baseline="0" dirty="0">
                <a:ln>
                  <a:noFill/>
                </a:ln>
                <a:solidFill>
                  <a:srgbClr val="6A8759"/>
                </a:solidFill>
                <a:effectLst/>
                <a:latin typeface="JetBrains Mono"/>
              </a:rPr>
              <a:t>="</a:t>
            </a:r>
            <a:r>
              <a:rPr kumimoji="0" lang="en-US" altLang="en-US" sz="1200" b="1" i="0" u="none" strike="noStrike" cap="none" normalizeH="0" baseline="0" dirty="0" err="1">
                <a:ln>
                  <a:noFill/>
                </a:ln>
                <a:solidFill>
                  <a:srgbClr val="6A8759"/>
                </a:solidFill>
                <a:effectLst/>
                <a:latin typeface="JetBrains Mono"/>
              </a:rPr>
              <a:t>wrap_content</a:t>
            </a:r>
            <a:r>
              <a:rPr kumimoji="0" lang="en-US" altLang="en-US" sz="1200" b="1" i="0" u="none" strike="noStrike" cap="none" normalizeH="0" baseline="0" dirty="0">
                <a:ln>
                  <a:noFill/>
                </a:ln>
                <a:solidFill>
                  <a:srgbClr val="6A8759"/>
                </a:solidFill>
                <a:effectLst/>
                <a:latin typeface="JetBrains Mono"/>
              </a:rPr>
              <a:t>"</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:text</a:t>
            </a:r>
            <a:r>
              <a:rPr kumimoji="0" lang="en-US" altLang="en-US" sz="1200" b="1" i="0" u="none" strike="noStrike" cap="none" normalizeH="0" baseline="0" dirty="0">
                <a:ln>
                  <a:noFill/>
                </a:ln>
                <a:solidFill>
                  <a:srgbClr val="6A8759"/>
                </a:solidFill>
                <a:effectLst/>
                <a:latin typeface="JetBrains Mono"/>
              </a:rPr>
              <a:t>="Item 8"</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:layout_rowSpan</a:t>
            </a:r>
            <a:r>
              <a:rPr kumimoji="0" lang="en-US" altLang="en-US" sz="1200" b="1" i="0" u="none" strike="noStrike" cap="none" normalizeH="0" baseline="0" dirty="0">
                <a:ln>
                  <a:noFill/>
                </a:ln>
                <a:solidFill>
                  <a:srgbClr val="6A8759"/>
                </a:solidFill>
                <a:effectLst/>
                <a:latin typeface="JetBrains Mono"/>
              </a:rPr>
              <a:t>="3"</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:layout_gravity</a:t>
            </a:r>
            <a:r>
              <a:rPr kumimoji="0" lang="en-US" altLang="en-US" sz="1200" b="1" i="0" u="none" strike="noStrike" cap="none" normalizeH="0" baseline="0" dirty="0">
                <a:ln>
                  <a:noFill/>
                </a:ln>
                <a:solidFill>
                  <a:srgbClr val="6A8759"/>
                </a:solidFill>
                <a:effectLst/>
                <a:latin typeface="JetBrains Mono"/>
              </a:rPr>
              <a:t>="fill"</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:backgroundTint</a:t>
            </a:r>
            <a:r>
              <a:rPr kumimoji="0" lang="en-US" altLang="en-US" sz="1200" b="1" i="0" u="none" strike="noStrike" cap="none" normalizeH="0" baseline="0" dirty="0">
                <a:ln>
                  <a:noFill/>
                </a:ln>
                <a:solidFill>
                  <a:srgbClr val="6A8759"/>
                </a:solidFill>
                <a:effectLst/>
                <a:latin typeface="JetBrains Mono"/>
              </a:rPr>
              <a:t>="#3F51B5"</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a:ln>
                  <a:noFill/>
                </a:ln>
                <a:solidFill>
                  <a:srgbClr val="E8BF6A"/>
                </a:solidFill>
                <a:effectLst/>
                <a:latin typeface="JetBrains Mono"/>
              </a:rPr>
              <a:t>/&gt;</a:t>
            </a:r>
            <a:endParaRPr kumimoji="0" lang="en-US" altLang="en-US" sz="2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42872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C9FE0D-137F-11D4-7797-FF61216E2852}"/>
              </a:ext>
            </a:extLst>
          </p:cNvPr>
          <p:cNvSpPr>
            <a:spLocks noGrp="1"/>
          </p:cNvSpPr>
          <p:nvPr>
            <p:ph type="title"/>
          </p:nvPr>
        </p:nvSpPr>
        <p:spPr/>
        <p:txBody>
          <a:bodyPr/>
          <a:lstStyle/>
          <a:p>
            <a:r>
              <a:rPr lang="en-US" dirty="0"/>
              <a:t>Space View</a:t>
            </a:r>
          </a:p>
        </p:txBody>
      </p:sp>
      <p:sp>
        <p:nvSpPr>
          <p:cNvPr id="3" name="Segnaposto contenuto 2">
            <a:extLst>
              <a:ext uri="{FF2B5EF4-FFF2-40B4-BE49-F238E27FC236}">
                <a16:creationId xmlns:a16="http://schemas.microsoft.com/office/drawing/2014/main" id="{1C6CE4C8-5AE0-6C1A-692E-A04C56B801D8}"/>
              </a:ext>
            </a:extLst>
          </p:cNvPr>
          <p:cNvSpPr>
            <a:spLocks noGrp="1"/>
          </p:cNvSpPr>
          <p:nvPr>
            <p:ph idx="1"/>
          </p:nvPr>
        </p:nvSpPr>
        <p:spPr>
          <a:xfrm>
            <a:off x="384526" y="1705673"/>
            <a:ext cx="5349524" cy="4685602"/>
          </a:xfrm>
        </p:spPr>
        <p:txBody>
          <a:bodyPr>
            <a:normAutofit lnSpcReduction="10000"/>
          </a:bodyPr>
          <a:lstStyle/>
          <a:p>
            <a:pPr marL="0" indent="0">
              <a:buNone/>
            </a:pPr>
            <a:r>
              <a:rPr lang="en-US" sz="2000" dirty="0"/>
              <a:t>GridLayout give possibility to have additional space using a special View called Space View that will occupy one position into the Grid.</a:t>
            </a:r>
          </a:p>
          <a:p>
            <a:pPr marL="0" indent="0">
              <a:buNone/>
            </a:pPr>
            <a:endParaRPr lang="en-US" sz="2000" dirty="0"/>
          </a:p>
          <a:p>
            <a:pPr marL="0" indent="0">
              <a:buNone/>
            </a:pPr>
            <a:r>
              <a:rPr lang="en-US" sz="2000" b="1" dirty="0"/>
              <a:t>Note: </a:t>
            </a:r>
            <a:r>
              <a:rPr lang="en-US" sz="2000" dirty="0"/>
              <a:t>after item 6 there is no </a:t>
            </a:r>
            <a:r>
              <a:rPr lang="en-US" sz="2000" dirty="0" err="1"/>
              <a:t>SpaceView</a:t>
            </a:r>
            <a:r>
              <a:rPr lang="en-US" sz="2000" dirty="0"/>
              <a:t> object, to increase its dimension we must use properly </a:t>
            </a:r>
            <a:r>
              <a:rPr lang="en-US" sz="2000" dirty="0" err="1"/>
              <a:t>layout_gravity</a:t>
            </a:r>
            <a:r>
              <a:rPr lang="en-US" sz="2000" dirty="0"/>
              <a:t> attributes.</a:t>
            </a:r>
          </a:p>
          <a:p>
            <a:pPr marL="0" indent="0">
              <a:buNone/>
            </a:pPr>
            <a:endParaRPr lang="en-US" sz="2000" b="1" dirty="0"/>
          </a:p>
          <a:p>
            <a:pPr marL="0" indent="0">
              <a:buNone/>
            </a:pPr>
            <a:r>
              <a:rPr lang="en-US" sz="2000" b="1" dirty="0"/>
              <a:t>Tip: </a:t>
            </a:r>
          </a:p>
          <a:p>
            <a:r>
              <a:rPr lang="en-US" sz="2000" dirty="0"/>
              <a:t>determine in advance the position of the objects as changes made later items already placed can greatly change the appearance of the Views inside the grid. </a:t>
            </a:r>
          </a:p>
          <a:p>
            <a:r>
              <a:rPr lang="en-US" sz="2000" dirty="0"/>
              <a:t>Pay attention on </a:t>
            </a:r>
            <a:r>
              <a:rPr lang="en-US" sz="2000" dirty="0" err="1"/>
              <a:t>layout_gravity</a:t>
            </a:r>
            <a:r>
              <a:rPr lang="en-US" sz="2000" dirty="0"/>
              <a:t> values.</a:t>
            </a:r>
          </a:p>
        </p:txBody>
      </p:sp>
      <p:pic>
        <p:nvPicPr>
          <p:cNvPr id="7" name="Immagine 6">
            <a:extLst>
              <a:ext uri="{FF2B5EF4-FFF2-40B4-BE49-F238E27FC236}">
                <a16:creationId xmlns:a16="http://schemas.microsoft.com/office/drawing/2014/main" id="{F3DDB703-6EC5-AE32-0F63-2EFFF3A04D79}"/>
              </a:ext>
            </a:extLst>
          </p:cNvPr>
          <p:cNvPicPr>
            <a:picLocks noChangeAspect="1"/>
          </p:cNvPicPr>
          <p:nvPr/>
        </p:nvPicPr>
        <p:blipFill rotWithShape="1">
          <a:blip r:embed="rId2"/>
          <a:srcRect r="375"/>
          <a:stretch/>
        </p:blipFill>
        <p:spPr>
          <a:xfrm>
            <a:off x="8852354" y="1585145"/>
            <a:ext cx="2451348" cy="5174422"/>
          </a:xfrm>
          <a:prstGeom prst="roundRect">
            <a:avLst>
              <a:gd name="adj" fmla="val 5967"/>
            </a:avLst>
          </a:prstGeom>
          <a:ln>
            <a:solidFill>
              <a:schemeClr val="tx1"/>
            </a:solidFill>
          </a:ln>
        </p:spPr>
      </p:pic>
      <p:sp>
        <p:nvSpPr>
          <p:cNvPr id="8" name="Rectangle 1">
            <a:extLst>
              <a:ext uri="{FF2B5EF4-FFF2-40B4-BE49-F238E27FC236}">
                <a16:creationId xmlns:a16="http://schemas.microsoft.com/office/drawing/2014/main" id="{8DD86866-1B6C-0A90-F6D2-60C1F5EA5A2A}"/>
              </a:ext>
            </a:extLst>
          </p:cNvPr>
          <p:cNvSpPr>
            <a:spLocks noChangeArrowheads="1"/>
          </p:cNvSpPr>
          <p:nvPr/>
        </p:nvSpPr>
        <p:spPr bwMode="auto">
          <a:xfrm>
            <a:off x="6096000" y="1620550"/>
            <a:ext cx="2590800" cy="521681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E8BF6A"/>
                </a:solidFill>
                <a:effectLst/>
                <a:latin typeface="JetBrains Mono"/>
              </a:rPr>
              <a:t>&lt;GridLayout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:layout_width</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match_parent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:layout_height</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match_parent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:columnCount</a:t>
            </a:r>
            <a:r>
              <a:rPr kumimoji="0" lang="en-US" altLang="en-US" sz="900" b="1" i="0" u="none" strike="noStrike" cap="none" normalizeH="0" baseline="0" dirty="0">
                <a:ln>
                  <a:noFill/>
                </a:ln>
                <a:solidFill>
                  <a:srgbClr val="6A8759"/>
                </a:solidFill>
                <a:effectLst/>
                <a:latin typeface="JetBrains Mono"/>
              </a:rPr>
              <a:t>="3"</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:rowCount</a:t>
            </a:r>
            <a:r>
              <a:rPr kumimoji="0" lang="en-US" altLang="en-US" sz="900" b="1" i="0" u="none" strike="noStrike" cap="none" normalizeH="0" baseline="0" dirty="0">
                <a:ln>
                  <a:noFill/>
                </a:ln>
                <a:solidFill>
                  <a:srgbClr val="6A8759"/>
                </a:solidFill>
                <a:effectLst/>
                <a:latin typeface="JetBrains Mono"/>
              </a:rPr>
              <a:t>="10"</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:layout_margin</a:t>
            </a:r>
            <a:r>
              <a:rPr kumimoji="0" lang="en-US" altLang="en-US" sz="900" b="1" i="0" u="none" strike="noStrike" cap="none" normalizeH="0" baseline="0" dirty="0">
                <a:ln>
                  <a:noFill/>
                </a:ln>
                <a:solidFill>
                  <a:srgbClr val="6A8759"/>
                </a:solidFill>
                <a:effectLst/>
                <a:latin typeface="JetBrains Mono"/>
              </a:rPr>
              <a:t>="5dp"</a:t>
            </a:r>
            <a:r>
              <a:rPr kumimoji="0" lang="en-US" altLang="en-US" sz="900" b="1" i="0" u="none" strike="noStrike" cap="none" normalizeH="0" baseline="0" dirty="0">
                <a:ln>
                  <a:noFill/>
                </a:ln>
                <a:solidFill>
                  <a:srgbClr val="E8BF6A"/>
                </a:solidFill>
                <a:effectLst/>
                <a:latin typeface="JetBrains Mono"/>
              </a:rPr>
              <a:t>&gt;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&lt;Button</a:t>
            </a: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:layout_height</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wrap_content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:layout_width</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wrap_content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:layout_columnSpan</a:t>
            </a:r>
            <a:r>
              <a:rPr kumimoji="0" lang="en-US" altLang="en-US" sz="900" b="1" i="0" u="none" strike="noStrike" cap="none" normalizeH="0" baseline="0" dirty="0">
                <a:ln>
                  <a:noFill/>
                </a:ln>
                <a:solidFill>
                  <a:srgbClr val="6A8759"/>
                </a:solidFill>
                <a:effectLst/>
                <a:latin typeface="JetBrains Mono"/>
              </a:rPr>
              <a:t>="2"</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:text</a:t>
            </a:r>
            <a:r>
              <a:rPr kumimoji="0" lang="en-US" altLang="en-US" sz="900" b="1" i="0" u="none" strike="noStrike" cap="none" normalizeH="0" baseline="0" dirty="0">
                <a:ln>
                  <a:noFill/>
                </a:ln>
                <a:solidFill>
                  <a:srgbClr val="6A8759"/>
                </a:solidFill>
                <a:effectLst/>
                <a:latin typeface="JetBrains Mono"/>
              </a:rPr>
              <a:t>="Item 4"</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:layout_gravity</a:t>
            </a:r>
            <a:r>
              <a:rPr kumimoji="0" lang="en-US" altLang="en-US" sz="900" b="1" i="0" u="none" strike="noStrike" cap="none" normalizeH="0" baseline="0" dirty="0">
                <a:ln>
                  <a:noFill/>
                </a:ln>
                <a:solidFill>
                  <a:srgbClr val="6A8759"/>
                </a:solidFill>
                <a:effectLst/>
                <a:latin typeface="JetBrains Mono"/>
              </a:rPr>
              <a:t>="fill"</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:backgroundTint</a:t>
            </a:r>
            <a:r>
              <a:rPr kumimoji="0" lang="en-US" altLang="en-US" sz="900" b="1" i="0" u="none" strike="noStrike" cap="none" normalizeH="0" baseline="0" dirty="0">
                <a:ln>
                  <a:noFill/>
                </a:ln>
                <a:solidFill>
                  <a:srgbClr val="6A8759"/>
                </a:solidFill>
                <a:effectLst/>
                <a:latin typeface="JetBrains Mono"/>
              </a:rPr>
              <a:t>="#009688"</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a:ln>
                  <a:noFill/>
                </a:ln>
                <a:solidFill>
                  <a:srgbClr val="E8BF6A"/>
                </a:solidFill>
                <a:effectLst/>
                <a:latin typeface="JetBrains Mono"/>
              </a:rPr>
              <a:t>/&gt;</a:t>
            </a:r>
            <a:br>
              <a:rPr kumimoji="0" lang="en-US" altLang="en-US" sz="900" b="1" i="0" u="none" strike="noStrike" cap="none" normalizeH="0" baseline="0" dirty="0">
                <a:ln>
                  <a:noFill/>
                </a:ln>
                <a:solidFill>
                  <a:srgbClr val="E8BF6A"/>
                </a:solidFill>
                <a:effectLst/>
                <a:latin typeface="JetBrains Mono"/>
              </a:rPr>
            </a:b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&lt;Button</a:t>
            </a: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:layout_height</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wrap_content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:layout_width</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wrap_content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:text</a:t>
            </a:r>
            <a:r>
              <a:rPr kumimoji="0" lang="en-US" altLang="en-US" sz="900" b="1" i="0" u="none" strike="noStrike" cap="none" normalizeH="0" baseline="0" dirty="0">
                <a:ln>
                  <a:noFill/>
                </a:ln>
                <a:solidFill>
                  <a:srgbClr val="6A8759"/>
                </a:solidFill>
                <a:effectLst/>
                <a:latin typeface="JetBrains Mono"/>
              </a:rPr>
              <a:t>="Item 5"</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:layout_row</a:t>
            </a:r>
            <a:r>
              <a:rPr kumimoji="0" lang="en-US" altLang="en-US" sz="900" b="1" i="0" u="none" strike="noStrike" cap="none" normalizeH="0" baseline="0" dirty="0">
                <a:ln>
                  <a:noFill/>
                </a:ln>
                <a:solidFill>
                  <a:srgbClr val="6A8759"/>
                </a:solidFill>
                <a:effectLst/>
                <a:latin typeface="JetBrains Mono"/>
              </a:rPr>
              <a:t>="5"</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:layout_column</a:t>
            </a:r>
            <a:r>
              <a:rPr kumimoji="0" lang="en-US" altLang="en-US" sz="900" b="1" i="0" u="none" strike="noStrike" cap="none" normalizeH="0" baseline="0" dirty="0">
                <a:ln>
                  <a:noFill/>
                </a:ln>
                <a:solidFill>
                  <a:srgbClr val="6A8759"/>
                </a:solidFill>
                <a:effectLst/>
                <a:latin typeface="JetBrains Mono"/>
              </a:rPr>
              <a:t>="0"</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:backgroundTint</a:t>
            </a:r>
            <a:r>
              <a:rPr kumimoji="0" lang="en-US" altLang="en-US" sz="900" b="1" i="0" u="none" strike="noStrike" cap="none" normalizeH="0" baseline="0" dirty="0">
                <a:ln>
                  <a:noFill/>
                </a:ln>
                <a:solidFill>
                  <a:srgbClr val="6A8759"/>
                </a:solidFill>
                <a:effectLst/>
                <a:latin typeface="JetBrains Mono"/>
              </a:rPr>
              <a:t>="#00BCD4"</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a:ln>
                  <a:noFill/>
                </a:ln>
                <a:solidFill>
                  <a:srgbClr val="E8BF6A"/>
                </a:solidFill>
                <a:effectLst/>
                <a:latin typeface="JetBrains Mono"/>
              </a:rPr>
              <a:t>/&gt;</a:t>
            </a:r>
            <a:endParaRPr lang="en-US" altLang="en-US" sz="900" b="1" dirty="0">
              <a:solidFill>
                <a:srgbClr val="E8BF6A"/>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E8BF6A"/>
                </a:solidFill>
                <a:effectLst/>
                <a:latin typeface="JetBrains Mono"/>
              </a:rPr>
              <a:t>……</a:t>
            </a: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&lt;Space&gt;&lt;/Space&gt;</a:t>
            </a:r>
            <a:br>
              <a:rPr kumimoji="0" lang="en-US" altLang="en-US" sz="900" b="1" i="0" u="none" strike="noStrike" cap="none" normalizeH="0" baseline="0" dirty="0">
                <a:ln>
                  <a:noFill/>
                </a:ln>
                <a:solidFill>
                  <a:srgbClr val="E8BF6A"/>
                </a:solidFill>
                <a:effectLst/>
                <a:latin typeface="JetBrains Mono"/>
              </a:rPr>
            </a:b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&lt;Button</a:t>
            </a: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:layout_height</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wrap_content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:layout_width</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wrap_content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:text</a:t>
            </a:r>
            <a:r>
              <a:rPr kumimoji="0" lang="en-US" altLang="en-US" sz="900" b="1" i="0" u="none" strike="noStrike" cap="none" normalizeH="0" baseline="0" dirty="0">
                <a:ln>
                  <a:noFill/>
                </a:ln>
                <a:solidFill>
                  <a:srgbClr val="6A8759"/>
                </a:solidFill>
                <a:effectLst/>
                <a:latin typeface="JetBrains Mono"/>
              </a:rPr>
              <a:t>="Item 11"</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:layout_gravity</a:t>
            </a:r>
            <a:r>
              <a:rPr kumimoji="0" lang="en-US" altLang="en-US" sz="900" b="1" i="0" u="none" strike="noStrike" cap="none" normalizeH="0" baseline="0" dirty="0">
                <a:ln>
                  <a:noFill/>
                </a:ln>
                <a:solidFill>
                  <a:srgbClr val="6A8759"/>
                </a:solidFill>
                <a:effectLst/>
                <a:latin typeface="JetBrains Mono"/>
              </a:rPr>
              <a:t>="fill"</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:backgroundTint</a:t>
            </a:r>
            <a:r>
              <a:rPr kumimoji="0" lang="en-US" altLang="en-US" sz="900" b="1" i="0" u="none" strike="noStrike" cap="none" normalizeH="0" baseline="0" dirty="0">
                <a:ln>
                  <a:noFill/>
                </a:ln>
                <a:solidFill>
                  <a:srgbClr val="6A8759"/>
                </a:solidFill>
                <a:effectLst/>
                <a:latin typeface="JetBrains Mono"/>
              </a:rPr>
              <a:t>="#F44336"</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:layout_column</a:t>
            </a:r>
            <a:r>
              <a:rPr kumimoji="0" lang="en-US" altLang="en-US" sz="900" b="1" i="0" u="none" strike="noStrike" cap="none" normalizeH="0" baseline="0" dirty="0">
                <a:ln>
                  <a:noFill/>
                </a:ln>
                <a:solidFill>
                  <a:srgbClr val="6A8759"/>
                </a:solidFill>
                <a:effectLst/>
                <a:latin typeface="JetBrains Mono"/>
              </a:rPr>
              <a:t>="2"</a:t>
            </a:r>
            <a:r>
              <a:rPr kumimoji="0" lang="en-US" altLang="en-US" sz="900" b="1" i="0" u="none" strike="noStrike" cap="none" normalizeH="0" baseline="0" dirty="0">
                <a:ln>
                  <a:noFill/>
                </a:ln>
                <a:solidFill>
                  <a:srgbClr val="E8BF6A"/>
                </a:solidFill>
                <a:effectLst/>
                <a:latin typeface="JetBrains Mono"/>
              </a:rPr>
              <a:t>/&gt;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&lt;/GridLayout&gt;</a:t>
            </a: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86313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23959D-8B74-F79B-A787-43E27016496B}"/>
              </a:ext>
            </a:extLst>
          </p:cNvPr>
          <p:cNvSpPr>
            <a:spLocks noGrp="1"/>
          </p:cNvSpPr>
          <p:nvPr>
            <p:ph type="ctrTitle"/>
          </p:nvPr>
        </p:nvSpPr>
        <p:spPr/>
        <p:txBody>
          <a:bodyPr>
            <a:normAutofit/>
          </a:bodyPr>
          <a:lstStyle/>
          <a:p>
            <a:r>
              <a:rPr lang="en-US" sz="5400" dirty="0"/>
              <a:t>Constraint Layout</a:t>
            </a:r>
          </a:p>
        </p:txBody>
      </p:sp>
      <p:sp>
        <p:nvSpPr>
          <p:cNvPr id="3" name="Sottotitolo 2">
            <a:extLst>
              <a:ext uri="{FF2B5EF4-FFF2-40B4-BE49-F238E27FC236}">
                <a16:creationId xmlns:a16="http://schemas.microsoft.com/office/drawing/2014/main" id="{1E7121B4-DBBA-A947-7CF0-35791FB6B7E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00703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E136C5-89BB-7279-E3D6-2194DC0107F2}"/>
              </a:ext>
            </a:extLst>
          </p:cNvPr>
          <p:cNvSpPr>
            <a:spLocks noGrp="1"/>
          </p:cNvSpPr>
          <p:nvPr>
            <p:ph type="title"/>
          </p:nvPr>
        </p:nvSpPr>
        <p:spPr>
          <a:xfrm>
            <a:off x="609600" y="274638"/>
            <a:ext cx="10972800" cy="1143000"/>
          </a:xfrm>
        </p:spPr>
        <p:txBody>
          <a:bodyPr anchor="ctr">
            <a:normAutofit/>
          </a:bodyPr>
          <a:lstStyle/>
          <a:p>
            <a:r>
              <a:rPr lang="en-US" dirty="0"/>
              <a:t>Constraint Layout</a:t>
            </a:r>
          </a:p>
        </p:txBody>
      </p:sp>
      <p:sp>
        <p:nvSpPr>
          <p:cNvPr id="3" name="Segnaposto contenuto 2">
            <a:extLst>
              <a:ext uri="{FF2B5EF4-FFF2-40B4-BE49-F238E27FC236}">
                <a16:creationId xmlns:a16="http://schemas.microsoft.com/office/drawing/2014/main" id="{C1D1ECB7-69D3-F3BB-545A-9D214B3FAB34}"/>
              </a:ext>
            </a:extLst>
          </p:cNvPr>
          <p:cNvSpPr>
            <a:spLocks noGrp="1"/>
          </p:cNvSpPr>
          <p:nvPr>
            <p:ph sz="half" idx="1"/>
          </p:nvPr>
        </p:nvSpPr>
        <p:spPr>
          <a:xfrm>
            <a:off x="609600" y="1600201"/>
            <a:ext cx="8015416" cy="4525963"/>
          </a:xfrm>
        </p:spPr>
        <p:txBody>
          <a:bodyPr>
            <a:normAutofit lnSpcReduction="10000"/>
          </a:bodyPr>
          <a:lstStyle/>
          <a:p>
            <a:pPr>
              <a:lnSpc>
                <a:spcPct val="90000"/>
              </a:lnSpc>
              <a:spcBef>
                <a:spcPts val="0"/>
              </a:spcBef>
            </a:pPr>
            <a:r>
              <a:rPr lang="en-US" sz="1800" b="0" i="0" u="none" strike="noStrike" dirty="0">
                <a:effectLst/>
              </a:rPr>
              <a:t>Usually when we use linear or </a:t>
            </a:r>
            <a:r>
              <a:rPr lang="en-US" sz="1800" dirty="0"/>
              <a:t>r</a:t>
            </a:r>
            <a:r>
              <a:rPr lang="en-US" sz="1800" b="0" i="0" u="none" strike="noStrike" dirty="0">
                <a:effectLst/>
              </a:rPr>
              <a:t>elative Layout, we insert thing in a nested deep hierarchy introducing much time for execution and affecting performance</a:t>
            </a:r>
            <a:r>
              <a:rPr lang="en-US" sz="1800" dirty="0"/>
              <a:t>.</a:t>
            </a:r>
          </a:p>
          <a:p>
            <a:pPr marL="0" indent="0">
              <a:lnSpc>
                <a:spcPct val="90000"/>
              </a:lnSpc>
              <a:spcBef>
                <a:spcPts val="0"/>
              </a:spcBef>
              <a:buNone/>
            </a:pPr>
            <a:endParaRPr lang="en-US" sz="1800" b="0" i="0" u="none" strike="noStrike" dirty="0">
              <a:effectLst/>
            </a:endParaRPr>
          </a:p>
          <a:p>
            <a:pPr>
              <a:lnSpc>
                <a:spcPct val="90000"/>
              </a:lnSpc>
              <a:spcBef>
                <a:spcPts val="0"/>
              </a:spcBef>
            </a:pPr>
            <a:r>
              <a:rPr lang="en-US" sz="1800" b="0" i="0" u="none" strike="noStrike" dirty="0">
                <a:effectLst/>
              </a:rPr>
              <a:t>Constraint Layout  Introduced in 2016 its scope is  to create View hierarchy as flat as possible, we can imagine it as sort of flexible relative layout with more feature and with more user friendliness, so we don’t have to write on xml .</a:t>
            </a:r>
          </a:p>
          <a:p>
            <a:pPr>
              <a:lnSpc>
                <a:spcPct val="90000"/>
              </a:lnSpc>
              <a:spcBef>
                <a:spcPts val="0"/>
              </a:spcBef>
            </a:pPr>
            <a:endParaRPr lang="en-US" sz="1800" b="0" dirty="0">
              <a:effectLst/>
            </a:endParaRPr>
          </a:p>
          <a:p>
            <a:pPr marL="0" indent="0">
              <a:lnSpc>
                <a:spcPct val="90000"/>
              </a:lnSpc>
              <a:spcBef>
                <a:spcPts val="0"/>
              </a:spcBef>
              <a:buNone/>
            </a:pPr>
            <a:endParaRPr lang="en-US" sz="1800" b="0" dirty="0">
              <a:effectLst/>
            </a:endParaRPr>
          </a:p>
          <a:p>
            <a:pPr>
              <a:lnSpc>
                <a:spcPct val="90000"/>
              </a:lnSpc>
              <a:spcBef>
                <a:spcPts val="0"/>
              </a:spcBef>
            </a:pPr>
            <a:r>
              <a:rPr lang="en-US" sz="1800" dirty="0"/>
              <a:t>E</a:t>
            </a:r>
            <a:r>
              <a:rPr lang="en-US" sz="1800" b="0" i="0" u="none" strike="noStrike" dirty="0">
                <a:effectLst/>
              </a:rPr>
              <a:t>ach view has  4 anchor point (View’s edges), with </a:t>
            </a:r>
            <a:r>
              <a:rPr lang="en-US" sz="1800" b="1" i="0" u="none" strike="noStrike" dirty="0" err="1">
                <a:effectLst/>
              </a:rPr>
              <a:t>click+canc</a:t>
            </a:r>
            <a:r>
              <a:rPr lang="en-US" sz="1800" b="1" i="0" u="none" strike="noStrike" dirty="0">
                <a:effectLst/>
              </a:rPr>
              <a:t> </a:t>
            </a:r>
            <a:r>
              <a:rPr lang="en-US" sz="1800" b="0" i="0" u="none" strike="noStrike" dirty="0">
                <a:effectLst/>
              </a:rPr>
              <a:t>we can delete it, only click one of them we can drag the arrow to another view anchor point or Parent.</a:t>
            </a:r>
          </a:p>
          <a:p>
            <a:pPr>
              <a:lnSpc>
                <a:spcPct val="90000"/>
              </a:lnSpc>
              <a:spcBef>
                <a:spcPts val="0"/>
              </a:spcBef>
            </a:pPr>
            <a:endParaRPr lang="en-US" sz="1800" dirty="0"/>
          </a:p>
          <a:p>
            <a:pPr rtl="0">
              <a:lnSpc>
                <a:spcPct val="90000"/>
              </a:lnSpc>
              <a:spcBef>
                <a:spcPts val="0"/>
              </a:spcBef>
              <a:spcAft>
                <a:spcPts val="0"/>
              </a:spcAft>
            </a:pPr>
            <a:r>
              <a:rPr lang="en-US" sz="1800" b="1" i="0" u="none" strike="noStrike" dirty="0">
                <a:effectLst/>
              </a:rPr>
              <a:t>Basic rules: </a:t>
            </a:r>
            <a:r>
              <a:rPr lang="en-US" sz="1800" b="0" i="0" u="none" strike="noStrike" dirty="0">
                <a:effectLst/>
              </a:rPr>
              <a:t>Each view must have 1 vertical and 1 horizontal constraint since the emulator will run, if the View is not well constraint will be moved to a different place where it was in design Android view.( can move to the origin 0,0 left top corner of the screen).</a:t>
            </a:r>
            <a:endParaRPr lang="en-US" sz="1800" b="0" dirty="0">
              <a:effectLst/>
            </a:endParaRPr>
          </a:p>
          <a:p>
            <a:pPr rtl="0">
              <a:lnSpc>
                <a:spcPct val="90000"/>
              </a:lnSpc>
              <a:spcBef>
                <a:spcPts val="0"/>
              </a:spcBef>
              <a:spcAft>
                <a:spcPts val="0"/>
              </a:spcAft>
            </a:pPr>
            <a:endParaRPr lang="en-US" sz="1500" b="0" dirty="0">
              <a:effectLst/>
            </a:endParaRPr>
          </a:p>
          <a:p>
            <a:pPr marL="0" indent="0" rtl="0">
              <a:lnSpc>
                <a:spcPct val="90000"/>
              </a:lnSpc>
              <a:spcBef>
                <a:spcPts val="0"/>
              </a:spcBef>
              <a:spcAft>
                <a:spcPts val="0"/>
              </a:spcAft>
              <a:buNone/>
            </a:pPr>
            <a:br>
              <a:rPr lang="en-US" sz="1500" b="0" dirty="0">
                <a:effectLst/>
              </a:rPr>
            </a:br>
            <a:endParaRPr lang="en-US" sz="1500" b="0" i="0" u="none" strike="noStrike" dirty="0">
              <a:effectLst/>
            </a:endParaRPr>
          </a:p>
        </p:txBody>
      </p:sp>
      <p:pic>
        <p:nvPicPr>
          <p:cNvPr id="6" name="Immagine 5">
            <a:extLst>
              <a:ext uri="{FF2B5EF4-FFF2-40B4-BE49-F238E27FC236}">
                <a16:creationId xmlns:a16="http://schemas.microsoft.com/office/drawing/2014/main" id="{D75CFED1-1921-C04B-EE34-DC51E490E01B}"/>
              </a:ext>
            </a:extLst>
          </p:cNvPr>
          <p:cNvPicPr>
            <a:picLocks noChangeAspect="1"/>
          </p:cNvPicPr>
          <p:nvPr/>
        </p:nvPicPr>
        <p:blipFill>
          <a:blip r:embed="rId2"/>
          <a:stretch>
            <a:fillRect/>
          </a:stretch>
        </p:blipFill>
        <p:spPr>
          <a:xfrm>
            <a:off x="8963511" y="1600201"/>
            <a:ext cx="2093257" cy="4525963"/>
          </a:xfrm>
          <a:prstGeom prst="rect">
            <a:avLst/>
          </a:prstGeom>
          <a:noFill/>
        </p:spPr>
      </p:pic>
    </p:spTree>
    <p:extLst>
      <p:ext uri="{BB962C8B-B14F-4D97-AF65-F5344CB8AC3E}">
        <p14:creationId xmlns:p14="http://schemas.microsoft.com/office/powerpoint/2010/main" val="41621041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A46059-665E-A6C0-7A1F-0455FF1ECDBC}"/>
              </a:ext>
            </a:extLst>
          </p:cNvPr>
          <p:cNvSpPr>
            <a:spLocks noGrp="1"/>
          </p:cNvSpPr>
          <p:nvPr>
            <p:ph type="title"/>
          </p:nvPr>
        </p:nvSpPr>
        <p:spPr>
          <a:xfrm>
            <a:off x="609600" y="274638"/>
            <a:ext cx="10972800" cy="1143000"/>
          </a:xfrm>
        </p:spPr>
        <p:txBody>
          <a:bodyPr anchor="ctr">
            <a:normAutofit/>
          </a:bodyPr>
          <a:lstStyle/>
          <a:p>
            <a:r>
              <a:rPr lang="en-US" dirty="0"/>
              <a:t>Layout editor feature</a:t>
            </a:r>
          </a:p>
        </p:txBody>
      </p:sp>
      <p:sp>
        <p:nvSpPr>
          <p:cNvPr id="3" name="Segnaposto contenuto 2">
            <a:extLst>
              <a:ext uri="{FF2B5EF4-FFF2-40B4-BE49-F238E27FC236}">
                <a16:creationId xmlns:a16="http://schemas.microsoft.com/office/drawing/2014/main" id="{65118CBB-5E06-644B-421A-D30D471D1FBA}"/>
              </a:ext>
            </a:extLst>
          </p:cNvPr>
          <p:cNvSpPr>
            <a:spLocks noGrp="1"/>
          </p:cNvSpPr>
          <p:nvPr>
            <p:ph sz="half" idx="1"/>
          </p:nvPr>
        </p:nvSpPr>
        <p:spPr>
          <a:xfrm>
            <a:off x="952079" y="1417638"/>
            <a:ext cx="5561904" cy="5555342"/>
          </a:xfrm>
        </p:spPr>
        <p:txBody>
          <a:bodyPr>
            <a:noAutofit/>
          </a:bodyPr>
          <a:lstStyle/>
          <a:p>
            <a:pPr marL="0" marR="0" lvl="0" indent="0" algn="l" defTabSz="914400" rtl="0" eaLnBrk="0" fontAlgn="base" latinLnBrk="0" hangingPunct="0">
              <a:lnSpc>
                <a:spcPct val="100000"/>
              </a:lnSpc>
              <a:spcBef>
                <a:spcPct val="0"/>
              </a:spcBef>
              <a:spcAft>
                <a:spcPct val="0"/>
              </a:spcAft>
              <a:buClrTx/>
              <a:buSzTx/>
              <a:buNone/>
              <a:tabLst/>
            </a:pPr>
            <a:r>
              <a:rPr lang="en-US" sz="1800" dirty="0">
                <a:latin typeface="+mj-lt"/>
              </a:rPr>
              <a:t>E</a:t>
            </a:r>
            <a:r>
              <a:rPr lang="en-US" sz="1800" b="0" i="0" u="none" strike="noStrike" dirty="0">
                <a:effectLst/>
                <a:latin typeface="+mj-lt"/>
              </a:rPr>
              <a:t>very layout seen so far can be convert into a constraint layout by clicking the root element on Component Tree inside layout editor.</a:t>
            </a:r>
          </a:p>
          <a:p>
            <a:pPr defTabSz="914400" eaLnBrk="0" fontAlgn="base" hangingPunct="0">
              <a:spcBef>
                <a:spcPct val="0"/>
              </a:spcBef>
              <a:spcAft>
                <a:spcPct val="0"/>
              </a:spcAft>
            </a:pPr>
            <a:r>
              <a:rPr kumimoji="0" lang="en-US" altLang="en-US" sz="1800" b="0" i="0" u="none" strike="noStrike" cap="none" normalizeH="0" baseline="0" dirty="0">
                <a:ln>
                  <a:noFill/>
                </a:ln>
                <a:solidFill>
                  <a:srgbClr val="000000"/>
                </a:solidFill>
                <a:effectLst/>
                <a:latin typeface="+mj-lt"/>
                <a:cs typeface="Arial" panose="020B0604020202020204" pitchFamily="34" charset="0"/>
              </a:rPr>
              <a:t>clear all constraints</a:t>
            </a:r>
            <a:r>
              <a:rPr kumimoji="0" lang="en-US" altLang="en-US" sz="1800" b="0" i="0" u="none" strike="noStrike" cap="none" normalizeH="0" baseline="0" dirty="0">
                <a:ln>
                  <a:noFill/>
                </a:ln>
                <a:solidFill>
                  <a:schemeClr val="tx1"/>
                </a:solidFill>
                <a:effectLst/>
                <a:latin typeface="+mj-lt"/>
              </a:rPr>
              <a:t> </a:t>
            </a:r>
            <a:endParaRPr lang="en-US" sz="1800" b="0" i="0" u="none" strike="noStrike" dirty="0">
              <a:effectLst/>
              <a:latin typeface="+mj-lt"/>
            </a:endParaRPr>
          </a:p>
          <a:p>
            <a:pPr defTabSz="914400" eaLnBrk="0" fontAlgn="base" hangingPunct="0">
              <a:spcBef>
                <a:spcPct val="0"/>
              </a:spcBef>
              <a:spcAft>
                <a:spcPct val="0"/>
              </a:spcAft>
            </a:pPr>
            <a:endParaRPr lang="en-US" sz="1800" b="0" i="0" u="none" strike="noStrike" dirty="0">
              <a:effectLst/>
              <a:latin typeface="+mj-lt"/>
            </a:endParaRPr>
          </a:p>
          <a:p>
            <a:pPr defTabSz="914400" eaLnBrk="0" fontAlgn="base" hangingPunct="0">
              <a:spcBef>
                <a:spcPct val="0"/>
              </a:spcBef>
              <a:spcAft>
                <a:spcPct val="0"/>
              </a:spcAft>
              <a:buFont typeface="Arial" panose="020B0604020202020204" pitchFamily="34" charset="0"/>
              <a:buChar char="•"/>
            </a:pPr>
            <a:r>
              <a:rPr kumimoji="0" lang="en-US" altLang="en-US" sz="1800" b="0" i="0" u="none" strike="noStrike" cap="none" normalizeH="0" baseline="0" dirty="0">
                <a:ln>
                  <a:noFill/>
                </a:ln>
                <a:solidFill>
                  <a:srgbClr val="000000"/>
                </a:solidFill>
                <a:effectLst/>
                <a:latin typeface="+mj-lt"/>
                <a:cs typeface="Arial" panose="020B0604020202020204" pitchFamily="34" charset="0"/>
              </a:rPr>
              <a:t> Infer constraints automatically gives constraint in base of the View placing, is useful to finish layout after we have set most of constraint (is not a short way to constraint all View objects!) </a:t>
            </a:r>
          </a:p>
          <a:p>
            <a:pPr defTabSz="914400" eaLnBrk="0" fontAlgn="base" hangingPunct="0">
              <a:spcBef>
                <a:spcPct val="0"/>
              </a:spcBef>
              <a:spcAft>
                <a:spcPct val="0"/>
              </a:spcAft>
              <a:buFont typeface="Arial" panose="020B0604020202020204" pitchFamily="34" charset="0"/>
              <a:buChar char="•"/>
            </a:pPr>
            <a:endParaRPr kumimoji="0" lang="en-US" altLang="en-US" sz="1800" b="0" i="0" u="none" strike="noStrike" cap="none" normalizeH="0" baseline="0" dirty="0">
              <a:ln>
                <a:noFill/>
              </a:ln>
              <a:solidFill>
                <a:schemeClr val="tx1"/>
              </a:solidFill>
              <a:effectLst/>
              <a:latin typeface="+mj-lt"/>
            </a:endParaRPr>
          </a:p>
          <a:p>
            <a:pPr defTabSz="914400" eaLnBrk="0" fontAlgn="base" hangingPunct="0">
              <a:spcBef>
                <a:spcPct val="0"/>
              </a:spcBef>
              <a:spcAft>
                <a:spcPct val="0"/>
              </a:spcAft>
              <a:buFont typeface="Arial" panose="020B0604020202020204" pitchFamily="34" charset="0"/>
              <a:buChar char="•"/>
            </a:pPr>
            <a:r>
              <a:rPr kumimoji="0" lang="en-US" altLang="en-US" sz="1800" b="0" i="0" u="none" strike="noStrike" cap="none" normalizeH="0" baseline="0" dirty="0">
                <a:ln>
                  <a:noFill/>
                </a:ln>
                <a:solidFill>
                  <a:srgbClr val="000000"/>
                </a:solidFill>
                <a:effectLst/>
                <a:latin typeface="+mj-lt"/>
                <a:cs typeface="Arial" panose="020B0604020202020204" pitchFamily="34" charset="0"/>
              </a:rPr>
              <a:t>Autoconnect (disabled by default )every time we add more view try to constraint it, but nothing happens unless the view is centered, and gives only horizontal constraint with the parent and no other view</a:t>
            </a:r>
          </a:p>
          <a:p>
            <a:pPr defTabSz="914400" eaLnBrk="0" fontAlgn="base" hangingPunct="0">
              <a:spcBef>
                <a:spcPct val="0"/>
              </a:spcBef>
              <a:spcAft>
                <a:spcPct val="0"/>
              </a:spcAft>
              <a:buFont typeface="Arial" panose="020B0604020202020204" pitchFamily="34" charset="0"/>
              <a:buChar char="•"/>
            </a:pPr>
            <a:endParaRPr kumimoji="0" lang="en-US" altLang="en-US" sz="1800" b="0" i="0" u="none" strike="noStrike" cap="none" normalizeH="0" baseline="0" dirty="0">
              <a:ln>
                <a:noFill/>
              </a:ln>
              <a:solidFill>
                <a:schemeClr val="tx1"/>
              </a:solidFill>
              <a:effectLst/>
              <a:latin typeface="+mj-lt"/>
            </a:endParaRPr>
          </a:p>
          <a:p>
            <a:pPr defTabSz="914400" eaLnBrk="0" fontAlgn="base" hangingPunct="0">
              <a:spcBef>
                <a:spcPct val="0"/>
              </a:spcBef>
              <a:spcAft>
                <a:spcPct val="0"/>
              </a:spcAft>
              <a:buFont typeface="Arial" panose="020B0604020202020204" pitchFamily="34" charset="0"/>
              <a:buChar char="•"/>
            </a:pPr>
            <a:r>
              <a:rPr lang="en-US" altLang="en-US" sz="1800" dirty="0">
                <a:solidFill>
                  <a:srgbClr val="000000"/>
                </a:solidFill>
                <a:latin typeface="+mj-lt"/>
                <a:cs typeface="Arial" panose="020B0604020202020204" pitchFamily="34" charset="0"/>
              </a:rPr>
              <a:t>A</a:t>
            </a:r>
            <a:r>
              <a:rPr kumimoji="0" lang="en-US" altLang="en-US" sz="1800" b="0" i="0" u="none" strike="noStrike" cap="none" normalizeH="0" baseline="0" dirty="0">
                <a:ln>
                  <a:noFill/>
                </a:ln>
                <a:solidFill>
                  <a:srgbClr val="000000"/>
                </a:solidFill>
                <a:effectLst/>
                <a:latin typeface="+mj-lt"/>
                <a:cs typeface="Arial" panose="020B0604020202020204" pitchFamily="34" charset="0"/>
              </a:rPr>
              <a:t>ppear after we click on one view: constraint the selected view in relation of existing View, if we click two or more </a:t>
            </a:r>
            <a:r>
              <a:rPr lang="en-US" altLang="en-US" sz="1800" dirty="0">
                <a:solidFill>
                  <a:srgbClr val="000000"/>
                </a:solidFill>
                <a:latin typeface="+mj-lt"/>
                <a:cs typeface="Arial" panose="020B0604020202020204" pitchFamily="34" charset="0"/>
              </a:rPr>
              <a:t>View,</a:t>
            </a:r>
            <a:r>
              <a:rPr kumimoji="0" lang="en-US" altLang="en-US" sz="1800" b="0" i="0" u="none" strike="noStrike" cap="none" normalizeH="0" baseline="0" dirty="0">
                <a:ln>
                  <a:noFill/>
                </a:ln>
                <a:solidFill>
                  <a:srgbClr val="000000"/>
                </a:solidFill>
                <a:effectLst/>
                <a:latin typeface="+mj-lt"/>
                <a:cs typeface="Arial" panose="020B0604020202020204" pitchFamily="34" charset="0"/>
              </a:rPr>
              <a:t> we have more option available</a:t>
            </a:r>
            <a:endParaRPr kumimoji="0" lang="en-US" altLang="en-US" sz="1800" b="0" i="0" u="none" strike="noStrike" cap="none" normalizeH="0" baseline="0" dirty="0">
              <a:ln>
                <a:noFill/>
              </a:ln>
              <a:solidFill>
                <a:schemeClr val="tx1"/>
              </a:solidFill>
              <a:effectLst/>
              <a:latin typeface="+mj-lt"/>
            </a:endParaRPr>
          </a:p>
          <a:p>
            <a:pPr marL="0" indent="0">
              <a:buNone/>
            </a:pPr>
            <a:endParaRPr lang="en-US" sz="1800" b="0" i="0" u="none" strike="noStrike" dirty="0">
              <a:effectLst/>
              <a:latin typeface="+mj-lt"/>
            </a:endParaRPr>
          </a:p>
        </p:txBody>
      </p:sp>
      <p:pic>
        <p:nvPicPr>
          <p:cNvPr id="1026" name="Picture 2">
            <a:extLst>
              <a:ext uri="{FF2B5EF4-FFF2-40B4-BE49-F238E27FC236}">
                <a16:creationId xmlns:a16="http://schemas.microsoft.com/office/drawing/2014/main" id="{8BAB49B7-71DC-CE67-D574-76A865853CF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516915" y="2111328"/>
            <a:ext cx="5508037" cy="4025566"/>
          </a:xfrm>
          <a:prstGeom prst="rect">
            <a:avLst/>
          </a:prstGeom>
          <a:solidFill>
            <a:srgbClr val="FFFFFF"/>
          </a:solidFill>
        </p:spPr>
      </p:pic>
      <p:pic>
        <p:nvPicPr>
          <p:cNvPr id="1028" name="Picture 4">
            <a:extLst>
              <a:ext uri="{FF2B5EF4-FFF2-40B4-BE49-F238E27FC236}">
                <a16:creationId xmlns:a16="http://schemas.microsoft.com/office/drawing/2014/main" id="{BF4A0A77-044D-39B8-6818-76A05572B2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1088" y="2872573"/>
            <a:ext cx="342480" cy="32878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56C1F2D6-3B6E-786B-5624-FB65DDF694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1088" y="4197576"/>
            <a:ext cx="342480" cy="3891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BFCD89B-4250-A635-A157-E16176C27F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4021" y="5440362"/>
            <a:ext cx="342479" cy="43588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B0617E03-7C7F-2E60-9848-D27C22547F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1088" y="2303052"/>
            <a:ext cx="342480" cy="357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949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67110C-648A-A923-C825-908A26940A72}"/>
              </a:ext>
            </a:extLst>
          </p:cNvPr>
          <p:cNvSpPr>
            <a:spLocks noGrp="1"/>
          </p:cNvSpPr>
          <p:nvPr>
            <p:ph type="title"/>
          </p:nvPr>
        </p:nvSpPr>
        <p:spPr>
          <a:xfrm>
            <a:off x="609600" y="274638"/>
            <a:ext cx="10972800" cy="1143000"/>
          </a:xfrm>
        </p:spPr>
        <p:txBody>
          <a:bodyPr anchor="ctr">
            <a:normAutofit/>
          </a:bodyPr>
          <a:lstStyle/>
          <a:p>
            <a:r>
              <a:rPr lang="en-US" dirty="0"/>
              <a:t>Layout editor feature</a:t>
            </a:r>
          </a:p>
        </p:txBody>
      </p:sp>
      <p:sp>
        <p:nvSpPr>
          <p:cNvPr id="2055" name="Content Placeholder 2">
            <a:extLst>
              <a:ext uri="{FF2B5EF4-FFF2-40B4-BE49-F238E27FC236}">
                <a16:creationId xmlns:a16="http://schemas.microsoft.com/office/drawing/2014/main" id="{F479CE3E-E51D-41ED-A104-044C959BEC93}"/>
              </a:ext>
            </a:extLst>
          </p:cNvPr>
          <p:cNvSpPr>
            <a:spLocks noGrp="1"/>
          </p:cNvSpPr>
          <p:nvPr>
            <p:ph sz="half" idx="1"/>
          </p:nvPr>
        </p:nvSpPr>
        <p:spPr>
          <a:xfrm>
            <a:off x="3484564" y="1742791"/>
            <a:ext cx="7545133" cy="1143001"/>
          </a:xfrm>
        </p:spPr>
        <p:txBody>
          <a:bodyPr>
            <a:normAutofit/>
          </a:bodyPr>
          <a:lstStyle/>
          <a:p>
            <a:pPr marL="0" indent="0" rtl="0">
              <a:spcBef>
                <a:spcPts val="0"/>
              </a:spcBef>
              <a:spcAft>
                <a:spcPts val="0"/>
              </a:spcAft>
              <a:buNone/>
            </a:pPr>
            <a:r>
              <a:rPr lang="en-US" sz="2000" b="0" i="0" u="none" strike="noStrike" dirty="0">
                <a:solidFill>
                  <a:srgbClr val="000000"/>
                </a:solidFill>
                <a:effectLst/>
                <a:latin typeface="+mj-lt"/>
              </a:rPr>
              <a:t>Right click we can show the View’s baseline and aligned to other view baseline.</a:t>
            </a:r>
          </a:p>
          <a:p>
            <a:pPr marL="0" indent="0" rtl="0">
              <a:spcBef>
                <a:spcPts val="0"/>
              </a:spcBef>
              <a:spcAft>
                <a:spcPts val="0"/>
              </a:spcAft>
              <a:buNone/>
            </a:pPr>
            <a:endParaRPr lang="en-US" sz="2000" b="0" dirty="0">
              <a:effectLst/>
              <a:latin typeface="+mj-lt"/>
            </a:endParaRPr>
          </a:p>
        </p:txBody>
      </p:sp>
      <p:pic>
        <p:nvPicPr>
          <p:cNvPr id="2050" name="Picture 2" descr="Immagine che contiene testo&#10;&#10;Descrizione generata automaticamente">
            <a:extLst>
              <a:ext uri="{FF2B5EF4-FFF2-40B4-BE49-F238E27FC236}">
                <a16:creationId xmlns:a16="http://schemas.microsoft.com/office/drawing/2014/main" id="{5A336BFF-228F-B6F5-B550-772D857BE6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1076"/>
          <a:stretch/>
        </p:blipFill>
        <p:spPr bwMode="auto">
          <a:xfrm>
            <a:off x="800771" y="1742791"/>
            <a:ext cx="2480008" cy="1464475"/>
          </a:xfrm>
          <a:prstGeom prst="rect">
            <a:avLst/>
          </a:prstGeom>
          <a:solidFill>
            <a:srgbClr val="FFFFFF"/>
          </a:solidFill>
          <a:ln>
            <a:solidFill>
              <a:schemeClr val="tx1"/>
            </a:solidFill>
          </a:ln>
        </p:spPr>
      </p:pic>
      <p:pic>
        <p:nvPicPr>
          <p:cNvPr id="2052" name="Picture 4">
            <a:extLst>
              <a:ext uri="{FF2B5EF4-FFF2-40B4-BE49-F238E27FC236}">
                <a16:creationId xmlns:a16="http://schemas.microsoft.com/office/drawing/2014/main" id="{6002B034-948F-0AC2-6870-104EDE454C5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892" t="11170" r="11373" b="8438"/>
          <a:stretch/>
        </p:blipFill>
        <p:spPr bwMode="auto">
          <a:xfrm>
            <a:off x="800771" y="3591818"/>
            <a:ext cx="2480008" cy="167343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CasellaDiTesto 4">
            <a:extLst>
              <a:ext uri="{FF2B5EF4-FFF2-40B4-BE49-F238E27FC236}">
                <a16:creationId xmlns:a16="http://schemas.microsoft.com/office/drawing/2014/main" id="{17E243C6-2594-2CA1-C40B-F24BD526018F}"/>
              </a:ext>
            </a:extLst>
          </p:cNvPr>
          <p:cNvSpPr txBox="1"/>
          <p:nvPr/>
        </p:nvSpPr>
        <p:spPr>
          <a:xfrm>
            <a:off x="3484564" y="3839996"/>
            <a:ext cx="8097836" cy="1015663"/>
          </a:xfrm>
          <a:prstGeom prst="rect">
            <a:avLst/>
          </a:prstGeom>
          <a:noFill/>
        </p:spPr>
        <p:txBody>
          <a:bodyPr wrap="square">
            <a:spAutoFit/>
          </a:bodyPr>
          <a:lstStyle/>
          <a:p>
            <a:pPr rtl="0">
              <a:spcBef>
                <a:spcPts val="0"/>
              </a:spcBef>
              <a:spcAft>
                <a:spcPts val="0"/>
              </a:spcAft>
            </a:pPr>
            <a:r>
              <a:rPr lang="en-US" sz="2000" b="0" i="0" u="none" strike="noStrike" dirty="0">
                <a:solidFill>
                  <a:srgbClr val="000000"/>
                </a:solidFill>
                <a:effectLst/>
                <a:latin typeface="+mj-lt"/>
              </a:rPr>
              <a:t>Take an image view, constraint it, give match constraint value for width(0dp) and click on triangle on left top corner, so you can now modify the aspect ratio, be careful to device rotation.</a:t>
            </a:r>
            <a:endParaRPr lang="en-US" sz="2000" b="0" dirty="0">
              <a:effectLst/>
              <a:latin typeface="+mj-lt"/>
            </a:endParaRPr>
          </a:p>
        </p:txBody>
      </p:sp>
    </p:spTree>
    <p:extLst>
      <p:ext uri="{BB962C8B-B14F-4D97-AF65-F5344CB8AC3E}">
        <p14:creationId xmlns:p14="http://schemas.microsoft.com/office/powerpoint/2010/main" val="10309832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ED09A4-0883-0618-607C-CC889E466146}"/>
              </a:ext>
            </a:extLst>
          </p:cNvPr>
          <p:cNvSpPr>
            <a:spLocks noGrp="1"/>
          </p:cNvSpPr>
          <p:nvPr>
            <p:ph type="title"/>
          </p:nvPr>
        </p:nvSpPr>
        <p:spPr/>
        <p:txBody>
          <a:bodyPr/>
          <a:lstStyle/>
          <a:p>
            <a:r>
              <a:rPr lang="en-US" dirty="0"/>
              <a:t>Chain</a:t>
            </a:r>
          </a:p>
        </p:txBody>
      </p:sp>
      <p:sp>
        <p:nvSpPr>
          <p:cNvPr id="3" name="Segnaposto contenuto 2">
            <a:extLst>
              <a:ext uri="{FF2B5EF4-FFF2-40B4-BE49-F238E27FC236}">
                <a16:creationId xmlns:a16="http://schemas.microsoft.com/office/drawing/2014/main" id="{B47874A0-C423-0047-572E-95A48C4A2B21}"/>
              </a:ext>
            </a:extLst>
          </p:cNvPr>
          <p:cNvSpPr>
            <a:spLocks noGrp="1"/>
          </p:cNvSpPr>
          <p:nvPr>
            <p:ph sz="half" idx="1"/>
          </p:nvPr>
        </p:nvSpPr>
        <p:spPr>
          <a:xfrm>
            <a:off x="609600" y="1600202"/>
            <a:ext cx="11293098" cy="2395214"/>
          </a:xfrm>
        </p:spPr>
        <p:txBody>
          <a:bodyPr>
            <a:normAutofit/>
          </a:bodyPr>
          <a:lstStyle/>
          <a:p>
            <a:pPr marL="0" indent="0" rtl="0">
              <a:spcBef>
                <a:spcPts val="0"/>
              </a:spcBef>
              <a:spcAft>
                <a:spcPts val="0"/>
              </a:spcAft>
              <a:buNone/>
            </a:pPr>
            <a:r>
              <a:rPr lang="en-US" sz="2000" b="0" i="0" u="none" strike="noStrike" dirty="0">
                <a:solidFill>
                  <a:srgbClr val="292929"/>
                </a:solidFill>
                <a:effectLst/>
                <a:latin typeface="+mj-lt"/>
              </a:rPr>
              <a:t>A chain is a group of views that are linked to each other with bi-directional position constraints. For example, figure 2 shows two views that both have a constraint to each other, thus creating a horizontal chain. </a:t>
            </a:r>
            <a:r>
              <a:rPr lang="en-US" sz="2000" b="0" i="0" u="none" strike="noStrike" dirty="0">
                <a:solidFill>
                  <a:srgbClr val="000000"/>
                </a:solidFill>
                <a:effectLst/>
                <a:latin typeface="+mj-lt"/>
              </a:rPr>
              <a:t>Is easy to create a chain selecting more views to align vertically or horizontally, we can modify the chain inside editor in packed, spread and spread inside or on XML file editing the only the selected view has </a:t>
            </a:r>
            <a:r>
              <a:rPr lang="en-US" sz="2000" b="0" i="0" u="none" strike="noStrike" dirty="0" err="1">
                <a:solidFill>
                  <a:srgbClr val="000000"/>
                </a:solidFill>
                <a:effectLst/>
                <a:latin typeface="+mj-lt"/>
              </a:rPr>
              <a:t>constrainHorizontal_chainStyle</a:t>
            </a:r>
            <a:r>
              <a:rPr lang="en-US" sz="2000" b="0" i="0" u="none" strike="noStrike" dirty="0">
                <a:solidFill>
                  <a:srgbClr val="000000"/>
                </a:solidFill>
                <a:effectLst/>
                <a:latin typeface="+mj-lt"/>
              </a:rPr>
              <a:t> attribute.</a:t>
            </a:r>
            <a:endParaRPr lang="en-US" sz="3200" b="0" dirty="0">
              <a:effectLst/>
              <a:latin typeface="+mj-lt"/>
            </a:endParaRPr>
          </a:p>
          <a:p>
            <a:pPr marL="0" indent="0" rtl="0">
              <a:spcBef>
                <a:spcPts val="0"/>
              </a:spcBef>
              <a:spcAft>
                <a:spcPts val="0"/>
              </a:spcAft>
              <a:buNone/>
            </a:pPr>
            <a:r>
              <a:rPr lang="en-US" sz="2000" b="0" i="0" u="none" strike="noStrike" dirty="0">
                <a:solidFill>
                  <a:srgbClr val="000000"/>
                </a:solidFill>
                <a:effectLst/>
                <a:latin typeface="+mj-lt"/>
              </a:rPr>
              <a:t>if we use </a:t>
            </a:r>
            <a:r>
              <a:rPr lang="en-US" sz="2000" b="1" i="0" u="none" strike="noStrike" dirty="0" err="1">
                <a:solidFill>
                  <a:srgbClr val="000000"/>
                </a:solidFill>
                <a:effectLst/>
                <a:latin typeface="+mj-lt"/>
              </a:rPr>
              <a:t>match_parent</a:t>
            </a:r>
            <a:r>
              <a:rPr lang="en-US" sz="2000" b="0" i="0" u="none" strike="noStrike" dirty="0">
                <a:solidFill>
                  <a:srgbClr val="000000"/>
                </a:solidFill>
                <a:effectLst/>
                <a:latin typeface="+mj-lt"/>
              </a:rPr>
              <a:t>, view will increase proportionally to give enough space to each one inside the chain</a:t>
            </a:r>
            <a:endParaRPr lang="en-US" sz="3200" dirty="0">
              <a:latin typeface="+mj-lt"/>
            </a:endParaRPr>
          </a:p>
        </p:txBody>
      </p:sp>
      <p:pic>
        <p:nvPicPr>
          <p:cNvPr id="8" name="Segnaposto contenuto 7">
            <a:extLst>
              <a:ext uri="{FF2B5EF4-FFF2-40B4-BE49-F238E27FC236}">
                <a16:creationId xmlns:a16="http://schemas.microsoft.com/office/drawing/2014/main" id="{9BF98F5A-292D-5CC0-E673-A254B78F5DBA}"/>
              </a:ext>
            </a:extLst>
          </p:cNvPr>
          <p:cNvPicPr>
            <a:picLocks noGrp="1" noChangeAspect="1"/>
          </p:cNvPicPr>
          <p:nvPr>
            <p:ph sz="half" idx="2"/>
          </p:nvPr>
        </p:nvPicPr>
        <p:blipFill rotWithShape="1">
          <a:blip r:embed="rId2"/>
          <a:srcRect r="1390"/>
          <a:stretch/>
        </p:blipFill>
        <p:spPr>
          <a:xfrm>
            <a:off x="3484350" y="4349382"/>
            <a:ext cx="4669835" cy="908416"/>
          </a:xfrm>
        </p:spPr>
      </p:pic>
    </p:spTree>
    <p:extLst>
      <p:ext uri="{BB962C8B-B14F-4D97-AF65-F5344CB8AC3E}">
        <p14:creationId xmlns:p14="http://schemas.microsoft.com/office/powerpoint/2010/main" val="12299249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27D627-B0D5-4CE9-154C-6E6C7FB21C1B}"/>
              </a:ext>
            </a:extLst>
          </p:cNvPr>
          <p:cNvSpPr>
            <a:spLocks noGrp="1"/>
          </p:cNvSpPr>
          <p:nvPr>
            <p:ph type="title"/>
          </p:nvPr>
        </p:nvSpPr>
        <p:spPr/>
        <p:txBody>
          <a:bodyPr/>
          <a:lstStyle/>
          <a:p>
            <a:r>
              <a:rPr lang="en-US" dirty="0"/>
              <a:t>Attributes</a:t>
            </a:r>
          </a:p>
        </p:txBody>
      </p:sp>
      <p:graphicFrame>
        <p:nvGraphicFramePr>
          <p:cNvPr id="4" name="Tabella 4">
            <a:extLst>
              <a:ext uri="{FF2B5EF4-FFF2-40B4-BE49-F238E27FC236}">
                <a16:creationId xmlns:a16="http://schemas.microsoft.com/office/drawing/2014/main" id="{20944554-F392-49B8-A6C6-9FCC8438B0C5}"/>
              </a:ext>
            </a:extLst>
          </p:cNvPr>
          <p:cNvGraphicFramePr>
            <a:graphicFrameLocks noGrp="1"/>
          </p:cNvGraphicFramePr>
          <p:nvPr>
            <p:ph idx="1"/>
            <p:extLst>
              <p:ext uri="{D42A27DB-BD31-4B8C-83A1-F6EECF244321}">
                <p14:modId xmlns:p14="http://schemas.microsoft.com/office/powerpoint/2010/main" val="2245647653"/>
              </p:ext>
            </p:extLst>
          </p:nvPr>
        </p:nvGraphicFramePr>
        <p:xfrm>
          <a:off x="673100" y="1643234"/>
          <a:ext cx="10845800" cy="4540477"/>
        </p:xfrm>
        <a:graphic>
          <a:graphicData uri="http://schemas.openxmlformats.org/drawingml/2006/table">
            <a:tbl>
              <a:tblPr firstRow="1" bandRow="1">
                <a:tableStyleId>{10A1B5D5-9B99-4C35-A422-299274C87663}</a:tableStyleId>
              </a:tblPr>
              <a:tblGrid>
                <a:gridCol w="5399314">
                  <a:extLst>
                    <a:ext uri="{9D8B030D-6E8A-4147-A177-3AD203B41FA5}">
                      <a16:colId xmlns:a16="http://schemas.microsoft.com/office/drawing/2014/main" val="568611370"/>
                    </a:ext>
                  </a:extLst>
                </a:gridCol>
                <a:gridCol w="5446486">
                  <a:extLst>
                    <a:ext uri="{9D8B030D-6E8A-4147-A177-3AD203B41FA5}">
                      <a16:colId xmlns:a16="http://schemas.microsoft.com/office/drawing/2014/main" val="3224858138"/>
                    </a:ext>
                  </a:extLst>
                </a:gridCol>
              </a:tblGrid>
              <a:tr h="425677">
                <a:tc>
                  <a:txBody>
                    <a:bodyPr/>
                    <a:lstStyle/>
                    <a:p>
                      <a:pPr algn="ctr"/>
                      <a:r>
                        <a:rPr lang="en-US" sz="2000" b="1" dirty="0"/>
                        <a:t>Attributes</a:t>
                      </a:r>
                    </a:p>
                  </a:txBody>
                  <a:tcPr/>
                </a:tc>
                <a:tc>
                  <a:txBody>
                    <a:bodyPr/>
                    <a:lstStyle/>
                    <a:p>
                      <a:pPr algn="ctr"/>
                      <a:r>
                        <a:rPr lang="en-US" sz="2000" b="1" dirty="0"/>
                        <a:t>Description</a:t>
                      </a:r>
                    </a:p>
                  </a:txBody>
                  <a:tcPr/>
                </a:tc>
                <a:extLst>
                  <a:ext uri="{0D108BD9-81ED-4DB2-BD59-A6C34878D82A}">
                    <a16:rowId xmlns:a16="http://schemas.microsoft.com/office/drawing/2014/main" val="3154719127"/>
                  </a:ext>
                </a:extLst>
              </a:tr>
              <a:tr h="0">
                <a:tc>
                  <a:txBody>
                    <a:bodyPr/>
                    <a:lstStyle/>
                    <a:p>
                      <a:pPr rtl="0"/>
                      <a:r>
                        <a:rPr lang="en-US" sz="2000" b="1" i="0" u="none" strike="noStrike" kern="1200" dirty="0" err="1">
                          <a:solidFill>
                            <a:schemeClr val="dk1"/>
                          </a:solidFill>
                          <a:effectLst/>
                          <a:latin typeface="+mn-lt"/>
                          <a:ea typeface="+mn-ea"/>
                          <a:cs typeface="+mn-cs"/>
                        </a:rPr>
                        <a:t>app_layout_constraintWidth_default</a:t>
                      </a:r>
                      <a:r>
                        <a:rPr lang="en-US" sz="2000" b="1" i="0" u="none" strike="noStrike" kern="1200" dirty="0">
                          <a:solidFill>
                            <a:schemeClr val="dk1"/>
                          </a:solidFill>
                          <a:effectLst/>
                          <a:latin typeface="+mn-lt"/>
                          <a:ea typeface="+mn-ea"/>
                          <a:cs typeface="+mn-cs"/>
                        </a:rPr>
                        <a:t>=”wrap| spread”</a:t>
                      </a:r>
                      <a:endParaRPr lang="en-US" sz="2000" b="1" dirty="0">
                        <a:effectLst/>
                      </a:endParaRPr>
                    </a:p>
                    <a:p>
                      <a:endParaRPr lang="en-US" sz="2000" b="1" dirty="0">
                        <a:effectLst/>
                      </a:endParaRPr>
                    </a:p>
                  </a:txBody>
                  <a:tcPr/>
                </a:tc>
                <a:tc>
                  <a:txBody>
                    <a:bodyPr/>
                    <a:lstStyle/>
                    <a:p>
                      <a:pPr marL="285750" indent="-285750" rtl="0">
                        <a:buFont typeface="Arial" panose="020B0604020202020204" pitchFamily="34" charset="0"/>
                        <a:buChar char="•"/>
                      </a:pPr>
                      <a:r>
                        <a:rPr lang="en-US" sz="2000" b="0" i="0" u="none" strike="noStrike" kern="1200" dirty="0">
                          <a:solidFill>
                            <a:schemeClr val="dk1"/>
                          </a:solidFill>
                          <a:effectLst/>
                          <a:latin typeface="+mn-lt"/>
                          <a:ea typeface="+mn-ea"/>
                          <a:cs typeface="+mn-cs"/>
                        </a:rPr>
                        <a:t>Spread: if we move the Views bounded to View with that attribute it will stretch or shrink</a:t>
                      </a:r>
                      <a:endParaRPr lang="en-US" sz="2000" b="0" dirty="0">
                        <a:effectLst/>
                      </a:endParaRPr>
                    </a:p>
                    <a:p>
                      <a:pPr marL="285750" indent="-285750">
                        <a:buFont typeface="Arial" panose="020B0604020202020204" pitchFamily="34" charset="0"/>
                        <a:buChar char="•"/>
                      </a:pPr>
                      <a:r>
                        <a:rPr lang="en-US" sz="2000" b="0" i="0" u="none" strike="noStrike" kern="1200" dirty="0">
                          <a:solidFill>
                            <a:schemeClr val="dk1"/>
                          </a:solidFill>
                          <a:effectLst/>
                          <a:latin typeface="+mn-lt"/>
                          <a:ea typeface="+mn-ea"/>
                          <a:cs typeface="+mn-cs"/>
                        </a:rPr>
                        <a:t>Wrap: even if we move the Views Width doesn’t change </a:t>
                      </a:r>
                      <a:br>
                        <a:rPr lang="en-US" sz="2000" dirty="0"/>
                      </a:br>
                      <a:endParaRPr lang="en-US" sz="2000" b="1" dirty="0"/>
                    </a:p>
                  </a:txBody>
                  <a:tcPr/>
                </a:tc>
                <a:extLst>
                  <a:ext uri="{0D108BD9-81ED-4DB2-BD59-A6C34878D82A}">
                    <a16:rowId xmlns:a16="http://schemas.microsoft.com/office/drawing/2014/main" val="3772890193"/>
                  </a:ext>
                </a:extLst>
              </a:tr>
              <a:tr h="39248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i="0" u="none" strike="noStrike" kern="1200" dirty="0" err="1">
                          <a:solidFill>
                            <a:schemeClr val="dk1"/>
                          </a:solidFill>
                          <a:effectLst/>
                          <a:latin typeface="+mn-lt"/>
                          <a:ea typeface="+mn-ea"/>
                          <a:cs typeface="+mn-cs"/>
                        </a:rPr>
                        <a:t>layout_constraintWidth_min</a:t>
                      </a:r>
                      <a:endParaRPr lang="en-US" sz="2000" b="1" dirty="0">
                        <a:effectLst/>
                      </a:endParaRPr>
                    </a:p>
                  </a:txBody>
                  <a:tcPr/>
                </a:tc>
                <a:tc>
                  <a:txBody>
                    <a:bodyPr/>
                    <a:lstStyle/>
                    <a:p>
                      <a:r>
                        <a:rPr lang="en-US" sz="2000" b="0" dirty="0"/>
                        <a:t>Set min View width</a:t>
                      </a:r>
                    </a:p>
                  </a:txBody>
                  <a:tcPr/>
                </a:tc>
                <a:extLst>
                  <a:ext uri="{0D108BD9-81ED-4DB2-BD59-A6C34878D82A}">
                    <a16:rowId xmlns:a16="http://schemas.microsoft.com/office/drawing/2014/main" val="3948754575"/>
                  </a:ext>
                </a:extLst>
              </a:tr>
              <a:tr h="37268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i="0" u="none" strike="noStrike" kern="1200" dirty="0" err="1">
                          <a:solidFill>
                            <a:schemeClr val="dk1"/>
                          </a:solidFill>
                          <a:effectLst/>
                          <a:latin typeface="+mn-lt"/>
                          <a:ea typeface="+mn-ea"/>
                          <a:cs typeface="+mn-cs"/>
                        </a:rPr>
                        <a:t>layout_constraintWidth_max</a:t>
                      </a:r>
                      <a:endParaRPr lang="en-US" sz="2000" b="1" i="0" u="none" strike="noStrike" kern="1200" dirty="0">
                        <a:solidFill>
                          <a:schemeClr val="dk1"/>
                        </a:solidFill>
                        <a:effectLst/>
                        <a:latin typeface="+mn-lt"/>
                        <a:ea typeface="+mn-ea"/>
                        <a:cs typeface="+mn-cs"/>
                      </a:endParaRPr>
                    </a:p>
                  </a:txBody>
                  <a:tcPr/>
                </a:tc>
                <a:tc>
                  <a:txBody>
                    <a:bodyPr/>
                    <a:lstStyle/>
                    <a:p>
                      <a:r>
                        <a:rPr lang="en-US" sz="2000" b="0" dirty="0"/>
                        <a:t>Set max View width</a:t>
                      </a:r>
                    </a:p>
                  </a:txBody>
                  <a:tcPr/>
                </a:tc>
                <a:extLst>
                  <a:ext uri="{0D108BD9-81ED-4DB2-BD59-A6C34878D82A}">
                    <a16:rowId xmlns:a16="http://schemas.microsoft.com/office/drawing/2014/main" val="2811363727"/>
                  </a:ext>
                </a:extLst>
              </a:tr>
              <a:tr h="417095">
                <a:tc>
                  <a:txBody>
                    <a:bodyPr/>
                    <a:lstStyle/>
                    <a:p>
                      <a:pPr rtl="0"/>
                      <a:r>
                        <a:rPr lang="en-US" sz="2000" b="1" i="0" u="none" strike="noStrike" kern="1200" dirty="0" err="1">
                          <a:solidFill>
                            <a:schemeClr val="dk1"/>
                          </a:solidFill>
                          <a:effectLst/>
                          <a:latin typeface="+mn-lt"/>
                          <a:ea typeface="+mn-ea"/>
                          <a:cs typeface="+mn-cs"/>
                        </a:rPr>
                        <a:t>constraintWidth_percent</a:t>
                      </a:r>
                      <a:r>
                        <a:rPr lang="en-US" sz="2000" b="1" i="0" u="none" strike="noStrike" kern="1200" dirty="0">
                          <a:solidFill>
                            <a:schemeClr val="dk1"/>
                          </a:solidFill>
                          <a:effectLst/>
                          <a:latin typeface="+mn-lt"/>
                          <a:ea typeface="+mn-ea"/>
                          <a:cs typeface="+mn-cs"/>
                        </a:rPr>
                        <a:t>=”%”</a:t>
                      </a:r>
                      <a:endParaRPr lang="en-US" sz="2000" b="1" dirty="0">
                        <a:effectLst/>
                      </a:endParaRPr>
                    </a:p>
                  </a:txBody>
                  <a:tcPr/>
                </a:tc>
                <a:tc>
                  <a:txBody>
                    <a:bodyPr/>
                    <a:lstStyle/>
                    <a:p>
                      <a:pPr rtl="0"/>
                      <a:r>
                        <a:rPr lang="en-US" sz="2000" b="0" i="0" u="none" strike="noStrike" kern="1200" dirty="0">
                          <a:solidFill>
                            <a:schemeClr val="dk1"/>
                          </a:solidFill>
                          <a:effectLst/>
                          <a:latin typeface="+mn-lt"/>
                          <a:ea typeface="+mn-ea"/>
                          <a:cs typeface="+mn-cs"/>
                        </a:rPr>
                        <a:t>Takes width available in base of the percentage given of the parent not based on given constraints </a:t>
                      </a:r>
                      <a:endParaRPr lang="en-US" sz="2000" b="0" dirty="0">
                        <a:effectLst/>
                      </a:endParaRPr>
                    </a:p>
                  </a:txBody>
                  <a:tcPr/>
                </a:tc>
                <a:extLst>
                  <a:ext uri="{0D108BD9-81ED-4DB2-BD59-A6C34878D82A}">
                    <a16:rowId xmlns:a16="http://schemas.microsoft.com/office/drawing/2014/main" val="2699935785"/>
                  </a:ext>
                </a:extLst>
              </a:tr>
              <a:tr h="425677">
                <a:tc>
                  <a:txBody>
                    <a:bodyPr/>
                    <a:lstStyle/>
                    <a:p>
                      <a:pPr rtl="0"/>
                      <a:r>
                        <a:rPr lang="en-US" sz="2000" b="1" i="0" u="none" strike="noStrike" kern="1200" dirty="0" err="1">
                          <a:solidFill>
                            <a:schemeClr val="dk1"/>
                          </a:solidFill>
                          <a:effectLst/>
                          <a:latin typeface="+mn-lt"/>
                          <a:ea typeface="+mn-ea"/>
                          <a:cs typeface="+mn-cs"/>
                        </a:rPr>
                        <a:t>constraintHeigth_percent</a:t>
                      </a:r>
                      <a:r>
                        <a:rPr lang="en-US" sz="2000" b="1" i="0" u="none" strike="noStrike" kern="1200" dirty="0">
                          <a:solidFill>
                            <a:schemeClr val="dk1"/>
                          </a:solidFill>
                          <a:effectLst/>
                          <a:latin typeface="+mn-lt"/>
                          <a:ea typeface="+mn-ea"/>
                          <a:cs typeface="+mn-cs"/>
                        </a:rPr>
                        <a:t>=”%”</a:t>
                      </a:r>
                      <a:endParaRPr lang="en-US" sz="2000" b="1" dirty="0">
                        <a:effectLs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0" i="0" u="none" strike="noStrike" kern="1200" dirty="0">
                          <a:solidFill>
                            <a:schemeClr val="dk1"/>
                          </a:solidFill>
                          <a:effectLst/>
                          <a:latin typeface="+mn-lt"/>
                          <a:ea typeface="+mn-ea"/>
                          <a:cs typeface="+mn-cs"/>
                        </a:rPr>
                        <a:t>Takes height available in base of the percentage given of the parent not based on given constraints </a:t>
                      </a:r>
                      <a:endParaRPr lang="en-US" sz="2000" b="0" dirty="0">
                        <a:effectLst/>
                      </a:endParaRPr>
                    </a:p>
                    <a:p>
                      <a:endParaRPr lang="en-US" sz="2000" b="1" dirty="0"/>
                    </a:p>
                  </a:txBody>
                  <a:tcPr/>
                </a:tc>
                <a:extLst>
                  <a:ext uri="{0D108BD9-81ED-4DB2-BD59-A6C34878D82A}">
                    <a16:rowId xmlns:a16="http://schemas.microsoft.com/office/drawing/2014/main" val="1308631192"/>
                  </a:ext>
                </a:extLst>
              </a:tr>
            </a:tbl>
          </a:graphicData>
        </a:graphic>
      </p:graphicFrame>
    </p:spTree>
    <p:extLst>
      <p:ext uri="{BB962C8B-B14F-4D97-AF65-F5344CB8AC3E}">
        <p14:creationId xmlns:p14="http://schemas.microsoft.com/office/powerpoint/2010/main" val="185415946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10E5103-DB1B-9DCD-F086-9EAE684A9196}"/>
              </a:ext>
            </a:extLst>
          </p:cNvPr>
          <p:cNvSpPr>
            <a:spLocks noGrp="1"/>
          </p:cNvSpPr>
          <p:nvPr>
            <p:ph type="title"/>
          </p:nvPr>
        </p:nvSpPr>
        <p:spPr/>
        <p:txBody>
          <a:bodyPr/>
          <a:lstStyle/>
          <a:p>
            <a:r>
              <a:rPr lang="en-US" dirty="0"/>
              <a:t>Helpers</a:t>
            </a:r>
          </a:p>
        </p:txBody>
      </p:sp>
      <p:sp>
        <p:nvSpPr>
          <p:cNvPr id="3" name="Segnaposto contenuto 2">
            <a:extLst>
              <a:ext uri="{FF2B5EF4-FFF2-40B4-BE49-F238E27FC236}">
                <a16:creationId xmlns:a16="http://schemas.microsoft.com/office/drawing/2014/main" id="{D3C71131-A6CF-EE92-A367-7316A91055C6}"/>
              </a:ext>
            </a:extLst>
          </p:cNvPr>
          <p:cNvSpPr>
            <a:spLocks noGrp="1"/>
          </p:cNvSpPr>
          <p:nvPr>
            <p:ph idx="1"/>
          </p:nvPr>
        </p:nvSpPr>
        <p:spPr/>
        <p:txBody>
          <a:bodyPr>
            <a:normAutofit/>
          </a:bodyPr>
          <a:lstStyle/>
          <a:p>
            <a:pPr>
              <a:spcBef>
                <a:spcPts val="0"/>
              </a:spcBef>
              <a:buFont typeface="Wingdings" panose="05000000000000000000" pitchFamily="2" charset="2"/>
              <a:buChar char="Ø"/>
            </a:pPr>
            <a:r>
              <a:rPr lang="en-US" sz="2000" b="1" i="0" u="none" strike="noStrike" dirty="0">
                <a:solidFill>
                  <a:schemeClr val="accent6">
                    <a:lumMod val="75000"/>
                  </a:schemeClr>
                </a:solidFill>
                <a:effectLst/>
                <a:latin typeface="+mj-lt"/>
              </a:rPr>
              <a:t>Guideline: </a:t>
            </a:r>
            <a:r>
              <a:rPr lang="en-US" sz="2000" b="0" i="0" u="none" strike="noStrike" dirty="0">
                <a:solidFill>
                  <a:srgbClr val="000000"/>
                </a:solidFill>
                <a:effectLst/>
                <a:latin typeface="+mj-lt"/>
              </a:rPr>
              <a:t>is A view with visibility set on  gone, so it can be used to constraint other view without see a vertical or horizontal line on the screen, Can be used to give margin to all view and not singular to each one.</a:t>
            </a:r>
          </a:p>
          <a:p>
            <a:pPr>
              <a:spcBef>
                <a:spcPts val="0"/>
              </a:spcBef>
              <a:buFont typeface="Wingdings" panose="05000000000000000000" pitchFamily="2" charset="2"/>
              <a:buChar char="Ø"/>
            </a:pPr>
            <a:endParaRPr lang="en-US" sz="2000" b="0" dirty="0">
              <a:effectLst/>
              <a:latin typeface="+mj-lt"/>
            </a:endParaRPr>
          </a:p>
          <a:p>
            <a:pPr>
              <a:spcBef>
                <a:spcPts val="0"/>
              </a:spcBef>
              <a:buFont typeface="Wingdings" panose="05000000000000000000" pitchFamily="2" charset="2"/>
              <a:buChar char="Ø"/>
            </a:pPr>
            <a:r>
              <a:rPr lang="en-US" sz="2000" b="1" i="0" u="none" strike="noStrike" dirty="0">
                <a:solidFill>
                  <a:schemeClr val="accent6">
                    <a:lumMod val="75000"/>
                  </a:schemeClr>
                </a:solidFill>
                <a:effectLst/>
                <a:latin typeface="+mj-lt"/>
              </a:rPr>
              <a:t>Barriers</a:t>
            </a:r>
            <a:r>
              <a:rPr lang="en-US" sz="2000" dirty="0">
                <a:solidFill>
                  <a:schemeClr val="accent6">
                    <a:lumMod val="75000"/>
                  </a:schemeClr>
                </a:solidFill>
                <a:latin typeface="+mj-lt"/>
              </a:rPr>
              <a:t>: </a:t>
            </a:r>
            <a:r>
              <a:rPr lang="en-US" sz="2000" b="0" i="0" u="none" strike="noStrike" dirty="0">
                <a:solidFill>
                  <a:srgbClr val="000000"/>
                </a:solidFill>
                <a:effectLst/>
                <a:latin typeface="+mj-lt"/>
              </a:rPr>
              <a:t>similar to guideline but its position  is defined by other  Views in it not from the barriers itself. Barriers doesn’t create a nested View, instead a set of attributes called </a:t>
            </a:r>
            <a:r>
              <a:rPr lang="en-US" sz="2000" b="0" i="0" u="none" strike="noStrike" dirty="0" err="1">
                <a:solidFill>
                  <a:srgbClr val="000000"/>
                </a:solidFill>
                <a:effectLst/>
                <a:latin typeface="+mj-lt"/>
              </a:rPr>
              <a:t>constraint_referenced_ids</a:t>
            </a:r>
            <a:r>
              <a:rPr lang="en-US" sz="2000" b="0" i="0" u="none" strike="noStrike" dirty="0">
                <a:solidFill>
                  <a:srgbClr val="000000"/>
                </a:solidFill>
                <a:effectLst/>
                <a:latin typeface="+mj-lt"/>
              </a:rPr>
              <a:t>=”textViewid1, textViewid2” indicates which views are inside of it. if A view Visibility is set to gone, barrier can stay in the same position we can change that behavior setting  </a:t>
            </a:r>
            <a:r>
              <a:rPr lang="en-US" sz="2000" b="1" i="0" u="none" strike="noStrike" dirty="0" err="1">
                <a:solidFill>
                  <a:srgbClr val="000000"/>
                </a:solidFill>
                <a:effectLst/>
                <a:latin typeface="+mj-lt"/>
              </a:rPr>
              <a:t>barrierAllowsGoneWidgets</a:t>
            </a:r>
            <a:r>
              <a:rPr lang="en-US" sz="2000" b="1" i="0" u="none" strike="noStrike" dirty="0">
                <a:solidFill>
                  <a:srgbClr val="000000"/>
                </a:solidFill>
                <a:effectLst/>
                <a:latin typeface="+mj-lt"/>
              </a:rPr>
              <a:t>=”false”.</a:t>
            </a:r>
          </a:p>
          <a:p>
            <a:pPr>
              <a:spcBef>
                <a:spcPts val="0"/>
              </a:spcBef>
              <a:buFont typeface="Wingdings" panose="05000000000000000000" pitchFamily="2" charset="2"/>
              <a:buChar char="Ø"/>
            </a:pPr>
            <a:endParaRPr lang="en-US" sz="2000" dirty="0">
              <a:solidFill>
                <a:srgbClr val="000000"/>
              </a:solidFill>
              <a:latin typeface="+mj-lt"/>
            </a:endParaRPr>
          </a:p>
          <a:p>
            <a:pPr>
              <a:spcBef>
                <a:spcPts val="0"/>
              </a:spcBef>
              <a:buFont typeface="Wingdings" panose="05000000000000000000" pitchFamily="2" charset="2"/>
              <a:buChar char="Ø"/>
            </a:pPr>
            <a:endParaRPr lang="en-US" sz="2000" i="0" u="none" strike="noStrike" dirty="0">
              <a:solidFill>
                <a:srgbClr val="000000"/>
              </a:solidFill>
              <a:latin typeface="+mj-lt"/>
            </a:endParaRPr>
          </a:p>
          <a:p>
            <a:pPr>
              <a:spcBef>
                <a:spcPts val="0"/>
              </a:spcBef>
              <a:buFont typeface="Wingdings" panose="05000000000000000000" pitchFamily="2" charset="2"/>
              <a:buChar char="Ø"/>
            </a:pPr>
            <a:r>
              <a:rPr lang="en-US" sz="2000" b="1" i="0" u="none" strike="noStrike" dirty="0">
                <a:solidFill>
                  <a:schemeClr val="accent6">
                    <a:lumMod val="75000"/>
                  </a:schemeClr>
                </a:solidFill>
                <a:effectLst/>
                <a:latin typeface="+mj-lt"/>
              </a:rPr>
              <a:t>Group: </a:t>
            </a:r>
            <a:r>
              <a:rPr lang="en-US" sz="2000" i="0" u="none" strike="noStrike" dirty="0">
                <a:solidFill>
                  <a:srgbClr val="000000"/>
                </a:solidFill>
                <a:effectLst/>
                <a:latin typeface="+mj-lt"/>
              </a:rPr>
              <a:t>c</a:t>
            </a:r>
            <a:r>
              <a:rPr lang="en-US" sz="2000" b="0" i="0" u="none" strike="noStrike" dirty="0">
                <a:solidFill>
                  <a:srgbClr val="202124"/>
                </a:solidFill>
                <a:effectLst/>
                <a:latin typeface="+mj-lt"/>
              </a:rPr>
              <a:t>ontrol the visibility and elevation of the referenced views. Such as Barriers have </a:t>
            </a:r>
            <a:r>
              <a:rPr lang="en-US" sz="2000" b="0" i="0" u="none" strike="noStrike" dirty="0" err="1">
                <a:solidFill>
                  <a:srgbClr val="202124"/>
                </a:solidFill>
                <a:effectLst/>
                <a:latin typeface="+mj-lt"/>
              </a:rPr>
              <a:t>constraint_referenced_ids</a:t>
            </a:r>
            <a:r>
              <a:rPr lang="en-US" sz="2000" b="0" i="0" u="none" strike="noStrike" dirty="0">
                <a:solidFill>
                  <a:srgbClr val="202124"/>
                </a:solidFill>
                <a:effectLst/>
                <a:latin typeface="+mj-lt"/>
              </a:rPr>
              <a:t>=”view1,view2” without creating a nested View.</a:t>
            </a:r>
            <a:endParaRPr lang="en-US" sz="2000" b="0" dirty="0">
              <a:effectLst/>
              <a:latin typeface="+mj-lt"/>
            </a:endParaRPr>
          </a:p>
        </p:txBody>
      </p:sp>
    </p:spTree>
    <p:extLst>
      <p:ext uri="{BB962C8B-B14F-4D97-AF65-F5344CB8AC3E}">
        <p14:creationId xmlns:p14="http://schemas.microsoft.com/office/powerpoint/2010/main" val="15249475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CEA6AA-442A-D603-F238-F01C6DF58869}"/>
              </a:ext>
            </a:extLst>
          </p:cNvPr>
          <p:cNvSpPr>
            <a:spLocks noGrp="1"/>
          </p:cNvSpPr>
          <p:nvPr>
            <p:ph type="ctrTitle"/>
          </p:nvPr>
        </p:nvSpPr>
        <p:spPr/>
        <p:txBody>
          <a:bodyPr/>
          <a:lstStyle/>
          <a:p>
            <a:r>
              <a:rPr lang="en-US" dirty="0"/>
              <a:t>Widget </a:t>
            </a:r>
          </a:p>
        </p:txBody>
      </p:sp>
      <p:sp>
        <p:nvSpPr>
          <p:cNvPr id="3" name="Sottotitolo 2">
            <a:extLst>
              <a:ext uri="{FF2B5EF4-FFF2-40B4-BE49-F238E27FC236}">
                <a16:creationId xmlns:a16="http://schemas.microsoft.com/office/drawing/2014/main" id="{9F8BCD13-7DFC-4AF6-B89B-AF31E71062A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0617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F628D4-8D77-4BA5-9D99-A7E428B98547}"/>
              </a:ext>
            </a:extLst>
          </p:cNvPr>
          <p:cNvSpPr>
            <a:spLocks noGrp="1"/>
          </p:cNvSpPr>
          <p:nvPr>
            <p:ph type="title"/>
          </p:nvPr>
        </p:nvSpPr>
        <p:spPr>
          <a:xfrm>
            <a:off x="609600" y="274638"/>
            <a:ext cx="10972800" cy="1143000"/>
          </a:xfrm>
        </p:spPr>
        <p:txBody>
          <a:bodyPr anchor="ctr">
            <a:normAutofit/>
          </a:bodyPr>
          <a:lstStyle/>
          <a:p>
            <a:r>
              <a:rPr lang="en-US" dirty="0"/>
              <a:t>Content</a:t>
            </a:r>
          </a:p>
        </p:txBody>
      </p:sp>
      <p:sp>
        <p:nvSpPr>
          <p:cNvPr id="3" name="CasellaDiTesto 2">
            <a:extLst>
              <a:ext uri="{FF2B5EF4-FFF2-40B4-BE49-F238E27FC236}">
                <a16:creationId xmlns:a16="http://schemas.microsoft.com/office/drawing/2014/main" id="{7AD5ADCA-17B3-404C-9277-9581648BB1B9}"/>
              </a:ext>
            </a:extLst>
          </p:cNvPr>
          <p:cNvSpPr txBox="1"/>
          <p:nvPr/>
        </p:nvSpPr>
        <p:spPr>
          <a:xfrm>
            <a:off x="609600" y="1798820"/>
            <a:ext cx="5384800" cy="646331"/>
          </a:xfrm>
          <a:prstGeom prst="rect">
            <a:avLst/>
          </a:prstGeom>
          <a:noFill/>
        </p:spPr>
        <p:txBody>
          <a:bodyPr wrap="square" rtlCol="0">
            <a:spAutoFit/>
          </a:bodyPr>
          <a:lstStyle/>
          <a:p>
            <a:endParaRPr lang="en-US" dirty="0"/>
          </a:p>
          <a:p>
            <a:endParaRPr lang="en-US" dirty="0"/>
          </a:p>
        </p:txBody>
      </p:sp>
      <p:sp>
        <p:nvSpPr>
          <p:cNvPr id="5" name="CasellaDiTesto 4">
            <a:extLst>
              <a:ext uri="{FF2B5EF4-FFF2-40B4-BE49-F238E27FC236}">
                <a16:creationId xmlns:a16="http://schemas.microsoft.com/office/drawing/2014/main" id="{B2BE75D8-19B2-4A0D-B7DA-88A910FC4F9C}"/>
              </a:ext>
            </a:extLst>
          </p:cNvPr>
          <p:cNvSpPr txBox="1"/>
          <p:nvPr/>
        </p:nvSpPr>
        <p:spPr>
          <a:xfrm>
            <a:off x="5416550" y="1521820"/>
            <a:ext cx="6165850" cy="4247317"/>
          </a:xfrm>
          <a:prstGeom prst="rect">
            <a:avLst/>
          </a:prstGeom>
          <a:noFill/>
        </p:spPr>
        <p:txBody>
          <a:bodyPr wrap="square" rtlCol="0">
            <a:spAutoFit/>
          </a:bodyPr>
          <a:lstStyle/>
          <a:p>
            <a:r>
              <a:rPr lang="en-US" b="1" i="0" dirty="0">
                <a:solidFill>
                  <a:srgbClr val="610B4B"/>
                </a:solidFill>
                <a:effectLst/>
                <a:latin typeface="erdana"/>
              </a:rPr>
              <a:t>&lt;manifest&gt;: </a:t>
            </a:r>
            <a:r>
              <a:rPr lang="en-US" dirty="0">
                <a:solidFill>
                  <a:srgbClr val="333333"/>
                </a:solidFill>
                <a:latin typeface="inter-regular"/>
              </a:rPr>
              <a:t>represents the </a:t>
            </a:r>
            <a:r>
              <a:rPr lang="en-US" b="0" i="0" dirty="0">
                <a:solidFill>
                  <a:srgbClr val="333333"/>
                </a:solidFill>
                <a:effectLst/>
                <a:latin typeface="inter-regular"/>
              </a:rPr>
              <a:t> root element. It has </a:t>
            </a:r>
            <a:r>
              <a:rPr lang="en-US" b="1" i="0" dirty="0">
                <a:solidFill>
                  <a:srgbClr val="333333"/>
                </a:solidFill>
                <a:effectLst/>
                <a:latin typeface="inter-bold"/>
              </a:rPr>
              <a:t>package</a:t>
            </a:r>
            <a:r>
              <a:rPr lang="en-US" b="0" i="0" dirty="0">
                <a:solidFill>
                  <a:srgbClr val="333333"/>
                </a:solidFill>
                <a:effectLst/>
                <a:latin typeface="inter-regular"/>
              </a:rPr>
              <a:t> attribute that describes the package name that </a:t>
            </a:r>
            <a:r>
              <a:rPr lang="en-US" dirty="0"/>
              <a:t>resolves any relative name of class in our package so we can write .</a:t>
            </a:r>
            <a:r>
              <a:rPr lang="en-US" i="1" dirty="0" err="1"/>
              <a:t>NameActivity</a:t>
            </a:r>
            <a:r>
              <a:rPr lang="en-US" i="1" dirty="0"/>
              <a:t> </a:t>
            </a:r>
            <a:r>
              <a:rPr lang="en-US" dirty="0"/>
              <a:t>without having specifying the entire Activity path.</a:t>
            </a:r>
          </a:p>
          <a:p>
            <a:endParaRPr lang="en-US" dirty="0"/>
          </a:p>
          <a:p>
            <a:r>
              <a:rPr lang="en-US" b="1" dirty="0">
                <a:solidFill>
                  <a:schemeClr val="accent4">
                    <a:lumMod val="50000"/>
                  </a:schemeClr>
                </a:solidFill>
                <a:latin typeface="inter-regular"/>
              </a:rPr>
              <a:t>&lt;permission&gt;</a:t>
            </a:r>
            <a:r>
              <a:rPr lang="en-US" b="1" dirty="0">
                <a:solidFill>
                  <a:srgbClr val="333333"/>
                </a:solidFill>
                <a:latin typeface="inter-regular"/>
              </a:rPr>
              <a:t>: </a:t>
            </a:r>
            <a:r>
              <a:rPr lang="en-US" dirty="0">
                <a:solidFill>
                  <a:srgbClr val="333333"/>
                </a:solidFill>
                <a:latin typeface="inter-regular"/>
              </a:rPr>
              <a:t>allow us to define permission needed to the application to do its job.</a:t>
            </a:r>
          </a:p>
          <a:p>
            <a:endParaRPr lang="en-US" dirty="0">
              <a:solidFill>
                <a:srgbClr val="333333"/>
              </a:solidFill>
              <a:latin typeface="inter-regular"/>
            </a:endParaRPr>
          </a:p>
          <a:p>
            <a:r>
              <a:rPr lang="en-US" b="1" dirty="0">
                <a:solidFill>
                  <a:schemeClr val="accent2">
                    <a:lumMod val="50000"/>
                  </a:schemeClr>
                </a:solidFill>
                <a:latin typeface="inter-regular"/>
              </a:rPr>
              <a:t>&lt;feature&gt;: </a:t>
            </a:r>
            <a:r>
              <a:rPr lang="en-US" dirty="0"/>
              <a:t>allow us to declare hardware and software  features to our app needs.</a:t>
            </a:r>
          </a:p>
          <a:p>
            <a:endParaRPr lang="en-US" b="0" dirty="0">
              <a:solidFill>
                <a:srgbClr val="333333"/>
              </a:solidFill>
              <a:effectLst/>
              <a:latin typeface="inter-regular"/>
            </a:endParaRPr>
          </a:p>
          <a:p>
            <a:br>
              <a:rPr lang="en-US" dirty="0"/>
            </a:br>
            <a:endParaRPr lang="en-US" b="0" i="0" dirty="0">
              <a:solidFill>
                <a:srgbClr val="333333"/>
              </a:solidFill>
              <a:effectLst/>
              <a:latin typeface="inter-regular"/>
            </a:endParaRPr>
          </a:p>
          <a:p>
            <a:pPr marL="285750" indent="-285750">
              <a:buFont typeface="Arial" panose="020B0604020202020204" pitchFamily="34" charset="0"/>
              <a:buChar char="•"/>
            </a:pPr>
            <a:endParaRPr lang="en-US" b="1" i="0" dirty="0">
              <a:solidFill>
                <a:srgbClr val="610B4B"/>
              </a:solidFill>
              <a:effectLst/>
              <a:latin typeface="erdana"/>
            </a:endParaRPr>
          </a:p>
        </p:txBody>
      </p:sp>
      <p:sp>
        <p:nvSpPr>
          <p:cNvPr id="4" name="Rectangle 1">
            <a:extLst>
              <a:ext uri="{FF2B5EF4-FFF2-40B4-BE49-F238E27FC236}">
                <a16:creationId xmlns:a16="http://schemas.microsoft.com/office/drawing/2014/main" id="{FD3B71E8-010E-B56A-A0C8-F8F460FE1BA9}"/>
              </a:ext>
            </a:extLst>
          </p:cNvPr>
          <p:cNvSpPr>
            <a:spLocks noChangeArrowheads="1"/>
          </p:cNvSpPr>
          <p:nvPr/>
        </p:nvSpPr>
        <p:spPr bwMode="auto">
          <a:xfrm>
            <a:off x="95251" y="1417638"/>
            <a:ext cx="5105400" cy="53399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E8BF6A"/>
                </a:solidFill>
                <a:effectLst/>
                <a:latin typeface="JetBrains Mono"/>
              </a:rPr>
              <a:t>&lt;?</a:t>
            </a:r>
            <a:r>
              <a:rPr kumimoji="0" lang="en-US" altLang="en-US" sz="1100" b="0" i="0" u="none" strike="noStrike" cap="none" normalizeH="0" baseline="0" dirty="0">
                <a:ln>
                  <a:noFill/>
                </a:ln>
                <a:solidFill>
                  <a:srgbClr val="BABABA"/>
                </a:solidFill>
                <a:effectLst/>
                <a:latin typeface="JetBrains Mono"/>
              </a:rPr>
              <a:t>xml version</a:t>
            </a:r>
            <a:r>
              <a:rPr kumimoji="0" lang="en-US" altLang="en-US" sz="1100" b="0" i="0" u="none" strike="noStrike" cap="none" normalizeH="0" baseline="0" dirty="0">
                <a:ln>
                  <a:noFill/>
                </a:ln>
                <a:solidFill>
                  <a:srgbClr val="6A8759"/>
                </a:solidFill>
                <a:effectLst/>
                <a:latin typeface="JetBrains Mono"/>
              </a:rPr>
              <a:t>="1.0" </a:t>
            </a:r>
            <a:r>
              <a:rPr kumimoji="0" lang="en-US" altLang="en-US" sz="1100" b="0" i="0" u="none" strike="noStrike" cap="none" normalizeH="0" baseline="0" dirty="0">
                <a:ln>
                  <a:noFill/>
                </a:ln>
                <a:solidFill>
                  <a:srgbClr val="BABABA"/>
                </a:solidFill>
                <a:effectLst/>
                <a:latin typeface="JetBrains Mono"/>
              </a:rPr>
              <a:t>encoding</a:t>
            </a:r>
            <a:r>
              <a:rPr kumimoji="0" lang="en-US" altLang="en-US" sz="1100" b="0" i="0" u="none" strike="noStrike" cap="none" normalizeH="0" baseline="0" dirty="0">
                <a:ln>
                  <a:noFill/>
                </a:ln>
                <a:solidFill>
                  <a:srgbClr val="6A8759"/>
                </a:solidFill>
                <a:effectLst/>
                <a:latin typeface="JetBrains Mono"/>
              </a:rPr>
              <a:t>="utf-8"</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&lt;manifest </a:t>
            </a:r>
            <a:r>
              <a:rPr kumimoji="0" lang="en-US" altLang="en-US" sz="1100" b="0" i="0" u="none" strike="noStrike" cap="none" normalizeH="0" baseline="0" dirty="0" err="1">
                <a:ln>
                  <a:noFill/>
                </a:ln>
                <a:solidFill>
                  <a:srgbClr val="BABABA"/>
                </a:solidFill>
                <a:effectLst/>
                <a:latin typeface="JetBrains Mono"/>
              </a:rPr>
              <a:t>xmlns:</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a:ln>
                  <a:noFill/>
                </a:ln>
                <a:solidFill>
                  <a:srgbClr val="6A8759"/>
                </a:solidFill>
                <a:effectLst/>
                <a:latin typeface="JetBrains Mono"/>
              </a:rPr>
              <a:t>="http://schemas.android.com/</a:t>
            </a:r>
            <a:r>
              <a:rPr kumimoji="0" lang="en-US" altLang="en-US" sz="1100" b="0" i="0" u="none" strike="noStrike" cap="none" normalizeH="0" baseline="0" dirty="0" err="1">
                <a:ln>
                  <a:noFill/>
                </a:ln>
                <a:solidFill>
                  <a:srgbClr val="6A8759"/>
                </a:solidFill>
                <a:effectLst/>
                <a:latin typeface="JetBrains Mono"/>
              </a:rPr>
              <a:t>apk</a:t>
            </a:r>
            <a:r>
              <a:rPr kumimoji="0" lang="en-US" altLang="en-US" sz="1100" b="0" i="0" u="none" strike="noStrike" cap="none" normalizeH="0" baseline="0" dirty="0">
                <a:ln>
                  <a:noFill/>
                </a:ln>
                <a:solidFill>
                  <a:srgbClr val="6A8759"/>
                </a:solidFill>
                <a:effectLst/>
                <a:latin typeface="JetBrains Mono"/>
              </a:rPr>
              <a:t>/res/android"</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BABABA"/>
                </a:solidFill>
                <a:effectLst/>
                <a:latin typeface="JetBrains Mono"/>
              </a:rPr>
              <a:t>xmlns:</a:t>
            </a:r>
            <a:r>
              <a:rPr kumimoji="0" lang="en-US" altLang="en-US" sz="1100" b="0" i="0" u="none" strike="noStrike" cap="none" normalizeH="0" baseline="0" dirty="0" err="1">
                <a:ln>
                  <a:noFill/>
                </a:ln>
                <a:solidFill>
                  <a:srgbClr val="9876AA"/>
                </a:solidFill>
                <a:effectLst/>
                <a:latin typeface="JetBrains Mono"/>
              </a:rPr>
              <a:t>tools</a:t>
            </a:r>
            <a:r>
              <a:rPr kumimoji="0" lang="en-US" altLang="en-US" sz="1100" b="0" i="0" u="none" strike="noStrike" cap="none" normalizeH="0" baseline="0" dirty="0">
                <a:ln>
                  <a:noFill/>
                </a:ln>
                <a:solidFill>
                  <a:srgbClr val="6A8759"/>
                </a:solidFill>
                <a:effectLst/>
                <a:latin typeface="JetBrains Mono"/>
              </a:rPr>
              <a:t>="http://schemas.android.com/tools"</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BABABA"/>
                </a:solidFill>
                <a:effectLst/>
                <a:latin typeface="JetBrains Mono"/>
              </a:rPr>
              <a:t>package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com.</a:t>
            </a:r>
            <a:r>
              <a:rPr lang="en-US" altLang="en-US" sz="1100" dirty="0" err="1">
                <a:solidFill>
                  <a:srgbClr val="6A8759"/>
                </a:solidFill>
                <a:latin typeface="JetBrains Mono"/>
              </a:rPr>
              <a:t>app</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endParaRPr kumimoji="0" lang="en-US" altLang="en-US" sz="1100" b="0" i="0" u="none" strike="noStrike" cap="none" normalizeH="0" baseline="0" dirty="0">
              <a:ln>
                <a:noFill/>
              </a:ln>
              <a:solidFill>
                <a:srgbClr val="E8BF6A"/>
              </a:solidFill>
              <a:effectLst/>
              <a:latin typeface="JetBrains Mono"/>
            </a:endParaRPr>
          </a:p>
          <a:p>
            <a:pPr eaLnBrk="0" fontAlgn="base" hangingPunct="0">
              <a:spcBef>
                <a:spcPct val="0"/>
              </a:spcBef>
              <a:spcAft>
                <a:spcPct val="0"/>
              </a:spcAft>
            </a:pPr>
            <a:r>
              <a:rPr lang="en-US" altLang="en-US" sz="1100" dirty="0">
                <a:solidFill>
                  <a:srgbClr val="FFFF00"/>
                </a:solidFill>
                <a:latin typeface="JetBrains Mono"/>
              </a:rPr>
              <a:t>&lt;uses-permission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android.permission.SEND_SMS</a:t>
            </a:r>
            <a:r>
              <a:rPr lang="en-US" altLang="en-US" sz="1100" dirty="0">
                <a:solidFill>
                  <a:srgbClr val="6A8759"/>
                </a:solidFill>
                <a:latin typeface="JetBrains Mono"/>
              </a:rPr>
              <a:t>"</a:t>
            </a:r>
            <a:r>
              <a:rPr lang="en-US" altLang="en-US" sz="1100" dirty="0">
                <a:solidFill>
                  <a:srgbClr val="E8BF6A"/>
                </a:solidFill>
                <a:latin typeface="JetBrains Mono"/>
              </a:rPr>
              <a:t>/&gt;</a:t>
            </a:r>
            <a:br>
              <a:rPr lang="en-US" altLang="en-US" sz="1100" dirty="0">
                <a:solidFill>
                  <a:srgbClr val="E8BF6A"/>
                </a:solidFill>
                <a:latin typeface="JetBrains Mono"/>
              </a:rPr>
            </a:br>
            <a:r>
              <a:rPr lang="en-US" altLang="en-US" sz="1100" dirty="0">
                <a:solidFill>
                  <a:srgbClr val="FFFF00"/>
                </a:solidFill>
                <a:latin typeface="JetBrains Mono"/>
              </a:rPr>
              <a:t>&lt;uses-permission</a:t>
            </a:r>
            <a:r>
              <a:rPr lang="en-US" altLang="en-US" sz="1100" dirty="0">
                <a:latin typeface="JetBrains Mono"/>
              </a:rPr>
              <a:t>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android.permission.INTERNET</a:t>
            </a:r>
            <a:r>
              <a:rPr lang="en-US" altLang="en-US" sz="1100" dirty="0">
                <a:solidFill>
                  <a:srgbClr val="6A8759"/>
                </a:solidFill>
                <a:latin typeface="JetBrains Mono"/>
              </a:rPr>
              <a:t>"</a:t>
            </a:r>
            <a:r>
              <a:rPr lang="en-US" altLang="en-US" sz="1100" dirty="0">
                <a:solidFill>
                  <a:srgbClr val="E8BF6A"/>
                </a:solidFill>
                <a:latin typeface="JetBrains Mono"/>
              </a:rPr>
              <a:t>/&gt;</a:t>
            </a:r>
          </a:p>
          <a:p>
            <a:pPr eaLnBrk="0" fontAlgn="base" hangingPunct="0">
              <a:spcBef>
                <a:spcPct val="0"/>
              </a:spcBef>
              <a:spcAft>
                <a:spcPct val="0"/>
              </a:spcAft>
            </a:pPr>
            <a:r>
              <a:rPr lang="en-US" altLang="en-US" sz="1100" dirty="0">
                <a:highlight>
                  <a:srgbClr val="FFFF00"/>
                </a:highlight>
                <a:latin typeface="JetBrains Mono"/>
              </a:rPr>
              <a:t>&lt;uses-feature </a:t>
            </a:r>
            <a:r>
              <a:rPr lang="en-US" altLang="en-US" sz="1100" dirty="0">
                <a:latin typeface="JetBrains Mono"/>
              </a:rPr>
              <a:t>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android.hardware.bluetooth</a:t>
            </a:r>
            <a:r>
              <a:rPr lang="en-US" altLang="en-US" sz="1100" dirty="0">
                <a:solidFill>
                  <a:srgbClr val="6A8759"/>
                </a:solidFill>
                <a:latin typeface="JetBrains Mono"/>
              </a:rPr>
              <a:t>"</a:t>
            </a:r>
            <a:br>
              <a:rPr lang="en-US" altLang="en-US" sz="1100" dirty="0">
                <a:solidFill>
                  <a:srgbClr val="6A8759"/>
                </a:solidFill>
                <a:latin typeface="JetBrains Mono"/>
              </a:rPr>
            </a:br>
            <a:r>
              <a:rPr lang="en-US" altLang="en-US" sz="1100" dirty="0">
                <a:solidFill>
                  <a:srgbClr val="6A8759"/>
                </a:solidFill>
                <a:latin typeface="JetBrains Mono"/>
              </a:rPr>
              <a:t>  </a:t>
            </a:r>
            <a:r>
              <a:rPr lang="en-US" altLang="en-US" sz="1100" dirty="0" err="1">
                <a:solidFill>
                  <a:srgbClr val="9876AA"/>
                </a:solidFill>
                <a:latin typeface="JetBrains Mono"/>
              </a:rPr>
              <a:t>android</a:t>
            </a:r>
            <a:r>
              <a:rPr lang="en-US" altLang="en-US" sz="1100" dirty="0" err="1">
                <a:solidFill>
                  <a:srgbClr val="BABABA"/>
                </a:solidFill>
                <a:latin typeface="JetBrains Mono"/>
              </a:rPr>
              <a:t>:required</a:t>
            </a:r>
            <a:r>
              <a:rPr lang="en-US" altLang="en-US" sz="1100" dirty="0">
                <a:solidFill>
                  <a:srgbClr val="6A8759"/>
                </a:solidFill>
                <a:latin typeface="JetBrains Mono"/>
              </a:rPr>
              <a:t>="true"</a:t>
            </a:r>
            <a:r>
              <a:rPr lang="en-US" altLang="en-US" sz="1100" dirty="0">
                <a:highlight>
                  <a:srgbClr val="FFFF00"/>
                </a:highlight>
                <a:latin typeface="JetBrains Mono"/>
              </a:rPr>
              <a:t>/&gt;</a:t>
            </a:r>
            <a:endParaRPr lang="en-US" altLang="en-US" sz="1100" dirty="0">
              <a:highlight>
                <a:srgbClr val="FFFF00"/>
              </a:highlight>
              <a:latin typeface="Arial" panose="020B0604020202020204" pitchFamily="34" charset="0"/>
            </a:endParaRPr>
          </a:p>
          <a:p>
            <a:pPr eaLnBrk="0" fontAlgn="base" hangingPunct="0">
              <a:spcBef>
                <a:spcPct val="0"/>
              </a:spcBef>
              <a:spcAft>
                <a:spcPct val="0"/>
              </a:spcAft>
            </a:pP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&lt;application</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:allowBackup</a:t>
            </a:r>
            <a:r>
              <a:rPr kumimoji="0" lang="en-US" altLang="en-US" sz="1100" b="0" i="0" u="none" strike="noStrike" cap="none" normalizeH="0" baseline="0" dirty="0">
                <a:ln>
                  <a:noFill/>
                </a:ln>
                <a:solidFill>
                  <a:srgbClr val="6A8759"/>
                </a:solidFill>
                <a:effectLst/>
                <a:latin typeface="JetBrains Mono"/>
              </a:rPr>
              <a:t>="true"</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:dataExtractionRules</a:t>
            </a:r>
            <a:r>
              <a:rPr kumimoji="0" lang="en-US" altLang="en-US" sz="1100" b="0" i="0" u="none" strike="noStrike" cap="none" normalizeH="0" baseline="0" dirty="0">
                <a:ln>
                  <a:noFill/>
                </a:ln>
                <a:solidFill>
                  <a:srgbClr val="6A8759"/>
                </a:solidFill>
                <a:effectLst/>
                <a:latin typeface="JetBrains Mono"/>
              </a:rPr>
              <a:t>="@xml/</a:t>
            </a:r>
            <a:r>
              <a:rPr kumimoji="0" lang="en-US" altLang="en-US" sz="1100" b="0" i="0" u="none" strike="noStrike" cap="none" normalizeH="0" baseline="0" dirty="0" err="1">
                <a:ln>
                  <a:noFill/>
                </a:ln>
                <a:solidFill>
                  <a:srgbClr val="6A8759"/>
                </a:solidFill>
                <a:effectLst/>
                <a:latin typeface="JetBrains Mono"/>
              </a:rPr>
              <a:t>data_extraction_rules</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:fullBackupContent</a:t>
            </a:r>
            <a:r>
              <a:rPr kumimoji="0" lang="en-US" altLang="en-US" sz="1100" b="0" i="0" u="none" strike="noStrike" cap="none" normalizeH="0" baseline="0" dirty="0">
                <a:ln>
                  <a:noFill/>
                </a:ln>
                <a:solidFill>
                  <a:srgbClr val="6A8759"/>
                </a:solidFill>
                <a:effectLst/>
                <a:latin typeface="JetBrains Mono"/>
              </a:rPr>
              <a:t>="@xml/</a:t>
            </a:r>
            <a:r>
              <a:rPr kumimoji="0" lang="en-US" altLang="en-US" sz="1100" b="0" i="0" u="none" strike="noStrike" cap="none" normalizeH="0" baseline="0" dirty="0" err="1">
                <a:ln>
                  <a:noFill/>
                </a:ln>
                <a:solidFill>
                  <a:srgbClr val="6A8759"/>
                </a:solidFill>
                <a:effectLst/>
                <a:latin typeface="JetBrains Mono"/>
              </a:rPr>
              <a:t>backup_rules</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:icon</a:t>
            </a:r>
            <a:r>
              <a:rPr kumimoji="0" lang="en-US" altLang="en-US" sz="1100" b="0" i="0" u="none" strike="noStrike" cap="none" normalizeH="0" baseline="0" dirty="0">
                <a:ln>
                  <a:noFill/>
                </a:ln>
                <a:solidFill>
                  <a:srgbClr val="6A8759"/>
                </a:solidFill>
                <a:effectLst/>
                <a:latin typeface="JetBrains Mono"/>
              </a:rPr>
              <a:t>="@mipmap/</a:t>
            </a:r>
            <a:r>
              <a:rPr kumimoji="0" lang="en-US" altLang="en-US" sz="1100" b="0" i="0" u="none" strike="noStrike" cap="none" normalizeH="0" baseline="0" dirty="0" err="1">
                <a:ln>
                  <a:noFill/>
                </a:ln>
                <a:solidFill>
                  <a:srgbClr val="6A8759"/>
                </a:solidFill>
                <a:effectLst/>
                <a:latin typeface="JetBrains Mono"/>
              </a:rPr>
              <a:t>ic_launcher</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:label</a:t>
            </a:r>
            <a:r>
              <a:rPr kumimoji="0" lang="en-US" altLang="en-US" sz="1100" b="0" i="0" u="none" strike="noStrike" cap="none" normalizeH="0" baseline="0" dirty="0">
                <a:ln>
                  <a:noFill/>
                </a:ln>
                <a:solidFill>
                  <a:srgbClr val="6A8759"/>
                </a:solidFill>
                <a:effectLst/>
                <a:latin typeface="JetBrains Mono"/>
              </a:rPr>
              <a:t>="@string/</a:t>
            </a:r>
            <a:r>
              <a:rPr kumimoji="0" lang="en-US" altLang="en-US" sz="1100" b="0" i="0" u="none" strike="noStrike" cap="none" normalizeH="0" baseline="0" dirty="0" err="1">
                <a:ln>
                  <a:noFill/>
                </a:ln>
                <a:solidFill>
                  <a:srgbClr val="6A8759"/>
                </a:solidFill>
                <a:effectLst/>
                <a:latin typeface="JetBrains Mono"/>
              </a:rPr>
              <a:t>app_name</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:roundIcon</a:t>
            </a:r>
            <a:r>
              <a:rPr kumimoji="0" lang="en-US" altLang="en-US" sz="1100" b="0" i="0" u="none" strike="noStrike" cap="none" normalizeH="0" baseline="0" dirty="0">
                <a:ln>
                  <a:noFill/>
                </a:ln>
                <a:solidFill>
                  <a:srgbClr val="6A8759"/>
                </a:solidFill>
                <a:effectLst/>
                <a:latin typeface="JetBrains Mono"/>
              </a:rPr>
              <a:t>="@mipmap/</a:t>
            </a:r>
            <a:r>
              <a:rPr kumimoji="0" lang="en-US" altLang="en-US" sz="1100" b="0" i="0" u="none" strike="noStrike" cap="none" normalizeH="0" baseline="0" dirty="0" err="1">
                <a:ln>
                  <a:noFill/>
                </a:ln>
                <a:solidFill>
                  <a:srgbClr val="6A8759"/>
                </a:solidFill>
                <a:effectLst/>
                <a:latin typeface="JetBrains Mono"/>
              </a:rPr>
              <a:t>ic_launcher_round</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:supportsRtl</a:t>
            </a:r>
            <a:r>
              <a:rPr kumimoji="0" lang="en-US" altLang="en-US" sz="1100" b="0" i="0" u="none" strike="noStrike" cap="none" normalizeH="0" baseline="0" dirty="0">
                <a:ln>
                  <a:noFill/>
                </a:ln>
                <a:solidFill>
                  <a:srgbClr val="6A8759"/>
                </a:solidFill>
                <a:effectLst/>
                <a:latin typeface="JetBrains Mono"/>
              </a:rPr>
              <a:t>="true"</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:theme</a:t>
            </a:r>
            <a:r>
              <a:rPr kumimoji="0" lang="en-US" altLang="en-US" sz="1100" b="0" i="0" u="none" strike="noStrike" cap="none" normalizeH="0" baseline="0" dirty="0">
                <a:ln>
                  <a:noFill/>
                </a:ln>
                <a:solidFill>
                  <a:srgbClr val="6A8759"/>
                </a:solidFill>
                <a:effectLst/>
                <a:latin typeface="JetBrains Mono"/>
              </a:rPr>
              <a:t>="@style/</a:t>
            </a:r>
            <a:r>
              <a:rPr kumimoji="0" lang="en-US" altLang="en-US" sz="1100" b="0" i="0" u="none" strike="noStrike" cap="none" normalizeH="0" baseline="0" dirty="0" err="1">
                <a:ln>
                  <a:noFill/>
                </a:ln>
                <a:solidFill>
                  <a:srgbClr val="6A8759"/>
                </a:solidFill>
                <a:effectLst/>
                <a:latin typeface="JetBrains Mono"/>
              </a:rPr>
              <a:t>Theme.CustomToast</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tools</a:t>
            </a:r>
            <a:r>
              <a:rPr kumimoji="0" lang="en-US" altLang="en-US" sz="1100" b="0" i="0" u="none" strike="noStrike" cap="none" normalizeH="0" baseline="0" dirty="0" err="1">
                <a:ln>
                  <a:noFill/>
                </a:ln>
                <a:solidFill>
                  <a:srgbClr val="BABABA"/>
                </a:solidFill>
                <a:effectLst/>
                <a:latin typeface="JetBrains Mono"/>
              </a:rPr>
              <a:t>:targetApi</a:t>
            </a:r>
            <a:r>
              <a:rPr kumimoji="0" lang="en-US" altLang="en-US" sz="1100" b="0" i="0" u="none" strike="noStrike" cap="none" normalizeH="0" baseline="0" dirty="0">
                <a:ln>
                  <a:noFill/>
                </a:ln>
                <a:solidFill>
                  <a:srgbClr val="6A8759"/>
                </a:solidFill>
                <a:effectLst/>
                <a:latin typeface="JetBrains Mono"/>
              </a:rPr>
              <a:t>="31"</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&lt;activity</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MainActivity</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:exported</a:t>
            </a:r>
            <a:r>
              <a:rPr kumimoji="0" lang="en-US" altLang="en-US" sz="1100" b="0" i="0" u="none" strike="noStrike" cap="none" normalizeH="0" baseline="0" dirty="0">
                <a:ln>
                  <a:noFill/>
                </a:ln>
                <a:solidFill>
                  <a:srgbClr val="6A8759"/>
                </a:solidFill>
                <a:effectLst/>
                <a:latin typeface="JetBrains Mono"/>
              </a:rPr>
              <a:t>="true"</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&lt;intent-filter&gt;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&lt;action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android.intent.action.MAIN</a:t>
            </a: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&lt;category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android.intent.category.LAUNCHER</a:t>
            </a: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&lt;/intent-filter&gt;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&lt;/activity&gt;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&lt;/application&gt;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&lt;/manifest&gt;</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07996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C5C2CA67-D7EF-D658-F8B3-7B77BFD057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1074" y="3267907"/>
            <a:ext cx="8129852" cy="3315455"/>
          </a:xfrm>
          <a:prstGeom prst="rect">
            <a:avLst/>
          </a:prstGeom>
        </p:spPr>
      </p:pic>
      <p:sp>
        <p:nvSpPr>
          <p:cNvPr id="2" name="Titolo 1">
            <a:extLst>
              <a:ext uri="{FF2B5EF4-FFF2-40B4-BE49-F238E27FC236}">
                <a16:creationId xmlns:a16="http://schemas.microsoft.com/office/drawing/2014/main" id="{CBEFF780-9AD5-2EEF-B1E1-090B4E92FE11}"/>
              </a:ext>
            </a:extLst>
          </p:cNvPr>
          <p:cNvSpPr>
            <a:spLocks noGrp="1"/>
          </p:cNvSpPr>
          <p:nvPr>
            <p:ph type="title"/>
          </p:nvPr>
        </p:nvSpPr>
        <p:spPr/>
        <p:txBody>
          <a:bodyPr/>
          <a:lstStyle/>
          <a:p>
            <a:r>
              <a:rPr lang="en-US" dirty="0"/>
              <a:t>Button</a:t>
            </a:r>
          </a:p>
        </p:txBody>
      </p:sp>
      <p:sp>
        <p:nvSpPr>
          <p:cNvPr id="3" name="Segnaposto contenuto 2">
            <a:extLst>
              <a:ext uri="{FF2B5EF4-FFF2-40B4-BE49-F238E27FC236}">
                <a16:creationId xmlns:a16="http://schemas.microsoft.com/office/drawing/2014/main" id="{D875477F-6452-CB97-F0BA-0B31A6BCA1F0}"/>
              </a:ext>
            </a:extLst>
          </p:cNvPr>
          <p:cNvSpPr>
            <a:spLocks noGrp="1"/>
          </p:cNvSpPr>
          <p:nvPr>
            <p:ph idx="1"/>
          </p:nvPr>
        </p:nvSpPr>
        <p:spPr>
          <a:xfrm>
            <a:off x="609600" y="1596452"/>
            <a:ext cx="10972800" cy="4525963"/>
          </a:xfrm>
        </p:spPr>
        <p:txBody>
          <a:bodyPr>
            <a:normAutofit/>
          </a:bodyPr>
          <a:lstStyle/>
          <a:p>
            <a:pPr marL="0" indent="0">
              <a:buNone/>
            </a:pPr>
            <a:r>
              <a:rPr lang="en-US" sz="2800" dirty="0"/>
              <a:t>To change Activity  is not enough to use an intent to perform this operation, we need a Button and understand how should behave following an event. As we saw on Java Swing, we can handle by a listener.</a:t>
            </a:r>
          </a:p>
        </p:txBody>
      </p:sp>
    </p:spTree>
    <p:extLst>
      <p:ext uri="{BB962C8B-B14F-4D97-AF65-F5344CB8AC3E}">
        <p14:creationId xmlns:p14="http://schemas.microsoft.com/office/powerpoint/2010/main" val="4475750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9927B2-6E6E-E28C-D5FB-70D5D80A5FC7}"/>
              </a:ext>
            </a:extLst>
          </p:cNvPr>
          <p:cNvSpPr>
            <a:spLocks noGrp="1"/>
          </p:cNvSpPr>
          <p:nvPr>
            <p:ph type="title"/>
          </p:nvPr>
        </p:nvSpPr>
        <p:spPr/>
        <p:txBody>
          <a:bodyPr/>
          <a:lstStyle/>
          <a:p>
            <a:r>
              <a:rPr lang="en-US" dirty="0"/>
              <a:t>1-way:Java &amp; XML</a:t>
            </a:r>
          </a:p>
        </p:txBody>
      </p:sp>
      <p:sp>
        <p:nvSpPr>
          <p:cNvPr id="3" name="Segnaposto contenuto 2">
            <a:extLst>
              <a:ext uri="{FF2B5EF4-FFF2-40B4-BE49-F238E27FC236}">
                <a16:creationId xmlns:a16="http://schemas.microsoft.com/office/drawing/2014/main" id="{34B19BAB-DD5E-A56D-E2D5-3DB980245FF4}"/>
              </a:ext>
            </a:extLst>
          </p:cNvPr>
          <p:cNvSpPr>
            <a:spLocks noGrp="1"/>
          </p:cNvSpPr>
          <p:nvPr>
            <p:ph idx="1"/>
          </p:nvPr>
        </p:nvSpPr>
        <p:spPr/>
        <p:txBody>
          <a:bodyPr>
            <a:normAutofit/>
          </a:bodyPr>
          <a:lstStyle/>
          <a:p>
            <a:pPr marL="0" indent="0">
              <a:buNone/>
            </a:pPr>
            <a:r>
              <a:rPr lang="en-US" sz="2400" dirty="0"/>
              <a:t>Inside XML file where button is defined, we add an attribute that tells our XML code: when the button is clicked </a:t>
            </a:r>
            <a:r>
              <a:rPr lang="en-US" sz="2400" b="1" dirty="0" err="1"/>
              <a:t>doSomething</a:t>
            </a:r>
            <a:r>
              <a:rPr lang="en-US" sz="2400" dirty="0"/>
              <a:t> should happened. </a:t>
            </a:r>
          </a:p>
        </p:txBody>
      </p:sp>
      <p:sp>
        <p:nvSpPr>
          <p:cNvPr id="4" name="Rectangle 1">
            <a:extLst>
              <a:ext uri="{FF2B5EF4-FFF2-40B4-BE49-F238E27FC236}">
                <a16:creationId xmlns:a16="http://schemas.microsoft.com/office/drawing/2014/main" id="{D92EE2E6-97F3-6CAA-DF1F-1D0D21182BD2}"/>
              </a:ext>
            </a:extLst>
          </p:cNvPr>
          <p:cNvSpPr>
            <a:spLocks noChangeArrowheads="1"/>
          </p:cNvSpPr>
          <p:nvPr/>
        </p:nvSpPr>
        <p:spPr bwMode="auto">
          <a:xfrm>
            <a:off x="609600" y="2595794"/>
            <a:ext cx="9838545" cy="304698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ysClr val="windowText" lastClr="000000"/>
                </a:solidFill>
                <a:effectLst/>
                <a:latin typeface="JetBrains Mono"/>
              </a:rPr>
              <a:t>&lt;</a:t>
            </a:r>
            <a:r>
              <a:rPr kumimoji="0" lang="en-US" altLang="en-US" sz="3200" b="1" i="0" u="none" strike="noStrike" cap="none" normalizeH="0" baseline="0" dirty="0">
                <a:ln>
                  <a:noFill/>
                </a:ln>
                <a:solidFill>
                  <a:srgbClr val="0070C0"/>
                </a:solidFill>
                <a:effectLst/>
                <a:latin typeface="JetBrains Mono"/>
              </a:rPr>
              <a:t>Button</a:t>
            </a:r>
            <a:br>
              <a:rPr kumimoji="0" lang="en-US" altLang="en-US" sz="3200" b="1" i="0" u="none" strike="noStrike" cap="none" normalizeH="0" baseline="0" dirty="0">
                <a:ln>
                  <a:noFill/>
                </a:ln>
                <a:solidFill>
                  <a:sysClr val="windowText" lastClr="000000"/>
                </a:solidFill>
                <a:effectLst/>
                <a:latin typeface="JetBrains Mono"/>
              </a:rPr>
            </a:br>
            <a:r>
              <a:rPr kumimoji="0" lang="en-US" altLang="en-US" sz="3200" b="1" i="0" u="none" strike="noStrike" cap="none" normalizeH="0" baseline="0" dirty="0">
                <a:ln>
                  <a:noFill/>
                </a:ln>
                <a:solidFill>
                  <a:sysClr val="windowText" lastClr="000000"/>
                </a:solidFill>
                <a:effectLst/>
                <a:latin typeface="JetBrains Mono"/>
              </a:rPr>
              <a:t>    </a:t>
            </a:r>
            <a:r>
              <a:rPr kumimoji="0" lang="en-US" altLang="en-US" sz="3200" b="1" i="0" u="none" strike="noStrike" cap="none" normalizeH="0" baseline="0" dirty="0" err="1">
                <a:ln>
                  <a:noFill/>
                </a:ln>
                <a:solidFill>
                  <a:sysClr val="windowText" lastClr="000000"/>
                </a:solidFill>
                <a:effectLst/>
                <a:latin typeface="JetBrains Mono"/>
              </a:rPr>
              <a:t>android:id</a:t>
            </a:r>
            <a:r>
              <a:rPr kumimoji="0" lang="en-US" altLang="en-US" sz="3200" b="1" i="0" u="none" strike="noStrike" cap="none" normalizeH="0" baseline="0" dirty="0">
                <a:ln>
                  <a:noFill/>
                </a:ln>
                <a:solidFill>
                  <a:sysClr val="windowText" lastClr="000000"/>
                </a:solidFill>
                <a:effectLst/>
                <a:latin typeface="JetBrains Mono"/>
              </a:rPr>
              <a:t>="@+id/button"</a:t>
            </a:r>
            <a:br>
              <a:rPr kumimoji="0" lang="en-US" altLang="en-US" sz="3200" b="1" i="0" u="none" strike="noStrike" cap="none" normalizeH="0" baseline="0" dirty="0">
                <a:ln>
                  <a:noFill/>
                </a:ln>
                <a:solidFill>
                  <a:sysClr val="windowText" lastClr="000000"/>
                </a:solidFill>
                <a:effectLst/>
                <a:latin typeface="JetBrains Mono"/>
              </a:rPr>
            </a:br>
            <a:r>
              <a:rPr kumimoji="0" lang="en-US" altLang="en-US" sz="3200" b="1" i="0" u="none" strike="noStrike" cap="none" normalizeH="0" baseline="0" dirty="0">
                <a:ln>
                  <a:noFill/>
                </a:ln>
                <a:solidFill>
                  <a:sysClr val="windowText" lastClr="000000"/>
                </a:solidFill>
                <a:effectLst/>
                <a:latin typeface="JetBrains Mono"/>
              </a:rPr>
              <a:t>    </a:t>
            </a:r>
            <a:r>
              <a:rPr kumimoji="0" lang="en-US" altLang="en-US" sz="3200" b="1" i="0" u="none" strike="noStrike" cap="none" normalizeH="0" baseline="0" dirty="0" err="1">
                <a:ln>
                  <a:noFill/>
                </a:ln>
                <a:solidFill>
                  <a:sysClr val="windowText" lastClr="000000"/>
                </a:solidFill>
                <a:effectLst/>
                <a:latin typeface="JetBrains Mono"/>
              </a:rPr>
              <a:t>android:layout_width</a:t>
            </a:r>
            <a:r>
              <a:rPr kumimoji="0" lang="en-US" altLang="en-US" sz="3200" b="1" i="0" u="none" strike="noStrike" cap="none" normalizeH="0" baseline="0" dirty="0">
                <a:ln>
                  <a:noFill/>
                </a:ln>
                <a:solidFill>
                  <a:sysClr val="windowText" lastClr="000000"/>
                </a:solidFill>
                <a:effectLst/>
                <a:latin typeface="JetBrains Mono"/>
              </a:rPr>
              <a:t>="160dp"</a:t>
            </a:r>
            <a:br>
              <a:rPr kumimoji="0" lang="en-US" altLang="en-US" sz="3200" b="1" i="0" u="none" strike="noStrike" cap="none" normalizeH="0" baseline="0" dirty="0">
                <a:ln>
                  <a:noFill/>
                </a:ln>
                <a:solidFill>
                  <a:sysClr val="windowText" lastClr="000000"/>
                </a:solidFill>
                <a:effectLst/>
                <a:latin typeface="JetBrains Mono"/>
              </a:rPr>
            </a:br>
            <a:r>
              <a:rPr kumimoji="0" lang="en-US" altLang="en-US" sz="3200" b="1" i="0" u="none" strike="noStrike" cap="none" normalizeH="0" baseline="0" dirty="0">
                <a:ln>
                  <a:noFill/>
                </a:ln>
                <a:solidFill>
                  <a:sysClr val="windowText" lastClr="000000"/>
                </a:solidFill>
                <a:effectLst/>
                <a:latin typeface="JetBrains Mono"/>
              </a:rPr>
              <a:t>    </a:t>
            </a:r>
            <a:r>
              <a:rPr kumimoji="0" lang="en-US" altLang="en-US" sz="3200" b="1" i="0" u="none" strike="noStrike" cap="none" normalizeH="0" baseline="0" dirty="0" err="1">
                <a:ln>
                  <a:noFill/>
                </a:ln>
                <a:solidFill>
                  <a:sysClr val="windowText" lastClr="000000"/>
                </a:solidFill>
                <a:effectLst/>
                <a:latin typeface="JetBrains Mono"/>
              </a:rPr>
              <a:t>android:layout_height</a:t>
            </a:r>
            <a:r>
              <a:rPr kumimoji="0" lang="en-US" altLang="en-US" sz="3200" b="1" i="0" u="none" strike="noStrike" cap="none" normalizeH="0" baseline="0" dirty="0">
                <a:ln>
                  <a:noFill/>
                </a:ln>
                <a:solidFill>
                  <a:sysClr val="windowText" lastClr="000000"/>
                </a:solidFill>
                <a:effectLst/>
                <a:latin typeface="JetBrains Mono"/>
              </a:rPr>
              <a:t>="89dp"</a:t>
            </a:r>
            <a:br>
              <a:rPr kumimoji="0" lang="en-US" altLang="en-US" sz="3200" b="1" i="0" u="none" strike="noStrike" cap="none" normalizeH="0" baseline="0" dirty="0">
                <a:ln>
                  <a:noFill/>
                </a:ln>
                <a:solidFill>
                  <a:sysClr val="windowText" lastClr="000000"/>
                </a:solidFill>
                <a:effectLst/>
                <a:latin typeface="JetBrains Mono"/>
              </a:rPr>
            </a:br>
            <a:r>
              <a:rPr kumimoji="0" lang="en-US" altLang="en-US" sz="3200" b="1" i="0" u="none" strike="noStrike" cap="none" normalizeH="0" baseline="0" dirty="0">
                <a:ln>
                  <a:noFill/>
                </a:ln>
                <a:solidFill>
                  <a:sysClr val="windowText" lastClr="000000"/>
                </a:solidFill>
                <a:effectLst/>
                <a:latin typeface="JetBrains Mono"/>
              </a:rPr>
              <a:t>    </a:t>
            </a:r>
            <a:r>
              <a:rPr kumimoji="0" lang="en-US" altLang="en-US" sz="3200" b="1" i="0" u="none" strike="noStrike" cap="none" normalizeH="0" baseline="0" dirty="0" err="1">
                <a:ln>
                  <a:noFill/>
                </a:ln>
                <a:solidFill>
                  <a:sysClr val="windowText" lastClr="000000"/>
                </a:solidFill>
                <a:effectLst/>
                <a:latin typeface="JetBrains Mono"/>
              </a:rPr>
              <a:t>android:text</a:t>
            </a:r>
            <a:r>
              <a:rPr kumimoji="0" lang="en-US" altLang="en-US" sz="3200" b="1" i="0" u="none" strike="noStrike" cap="none" normalizeH="0" baseline="0" dirty="0">
                <a:ln>
                  <a:noFill/>
                </a:ln>
                <a:solidFill>
                  <a:sysClr val="windowText" lastClr="000000"/>
                </a:solidFill>
                <a:effectLst/>
                <a:latin typeface="JetBrains Mono"/>
              </a:rPr>
              <a:t>=“Click"</a:t>
            </a:r>
            <a:br>
              <a:rPr kumimoji="0" lang="en-US" altLang="en-US" sz="3200" b="1" i="0" u="none" strike="noStrike" cap="none" normalizeH="0" baseline="0" dirty="0">
                <a:ln>
                  <a:noFill/>
                </a:ln>
                <a:solidFill>
                  <a:sysClr val="windowText" lastClr="000000"/>
                </a:solidFill>
                <a:effectLst/>
                <a:latin typeface="JetBrains Mono"/>
              </a:rPr>
            </a:br>
            <a:r>
              <a:rPr kumimoji="0" lang="en-US" altLang="en-US" sz="3200" b="1" i="0" u="none" strike="noStrike" cap="none" normalizeH="0" baseline="0" dirty="0">
                <a:ln>
                  <a:noFill/>
                </a:ln>
                <a:solidFill>
                  <a:sysClr val="windowText" lastClr="000000"/>
                </a:solidFill>
                <a:effectLst/>
                <a:latin typeface="JetBrains Mono"/>
              </a:rPr>
              <a:t>    </a:t>
            </a:r>
            <a:r>
              <a:rPr kumimoji="0" lang="en-US" altLang="en-US" sz="3200" b="1" i="0" u="none" strike="noStrike" cap="none" normalizeH="0" baseline="0" dirty="0" err="1">
                <a:ln>
                  <a:noFill/>
                </a:ln>
                <a:solidFill>
                  <a:schemeClr val="accent6">
                    <a:lumMod val="75000"/>
                  </a:schemeClr>
                </a:solidFill>
                <a:effectLst/>
                <a:latin typeface="JetBrains Mono"/>
              </a:rPr>
              <a:t>android:onClick</a:t>
            </a:r>
            <a:r>
              <a:rPr kumimoji="0" lang="en-US" altLang="en-US" sz="3200" b="1" i="0" u="none" strike="noStrike" cap="none" normalizeH="0" baseline="0" dirty="0">
                <a:ln>
                  <a:noFill/>
                </a:ln>
                <a:solidFill>
                  <a:schemeClr val="accent6">
                    <a:lumMod val="75000"/>
                  </a:schemeClr>
                </a:solidFill>
                <a:effectLst/>
                <a:latin typeface="JetBrains Mono"/>
              </a:rPr>
              <a:t>=“</a:t>
            </a:r>
            <a:r>
              <a:rPr kumimoji="0" lang="en-US" altLang="en-US" sz="3200" b="1" i="0" u="none" strike="noStrike" cap="none" normalizeH="0" baseline="0" dirty="0" err="1">
                <a:ln>
                  <a:noFill/>
                </a:ln>
                <a:solidFill>
                  <a:schemeClr val="accent6">
                    <a:lumMod val="75000"/>
                  </a:schemeClr>
                </a:solidFill>
                <a:effectLst/>
                <a:latin typeface="JetBrains Mono"/>
              </a:rPr>
              <a:t>doSomething</a:t>
            </a:r>
            <a:r>
              <a:rPr kumimoji="0" lang="en-US" altLang="en-US" sz="3200" b="1" i="0" u="none" strike="noStrike" cap="none" normalizeH="0" baseline="0" dirty="0">
                <a:ln>
                  <a:noFill/>
                </a:ln>
                <a:solidFill>
                  <a:schemeClr val="accent6">
                    <a:lumMod val="75000"/>
                  </a:schemeClr>
                </a:solidFill>
                <a:effectLst/>
                <a:latin typeface="JetBrains Mono"/>
              </a:rPr>
              <a:t>"</a:t>
            </a:r>
            <a:r>
              <a:rPr kumimoji="0" lang="en-US" altLang="en-US" sz="3200" b="1" i="0" u="none" strike="noStrike" cap="none" normalizeH="0" baseline="0" dirty="0">
                <a:ln>
                  <a:noFill/>
                </a:ln>
                <a:solidFill>
                  <a:sysClr val="windowText" lastClr="000000"/>
                </a:solidFill>
                <a:effectLst/>
                <a:latin typeface="JetBrains Mono"/>
              </a:rPr>
              <a:t>/&gt;</a:t>
            </a:r>
            <a:endParaRPr kumimoji="0" lang="en-US" altLang="en-US" sz="6000" b="1" i="0" u="none" strike="noStrike" cap="none" normalizeH="0" baseline="0" dirty="0">
              <a:ln>
                <a:noFill/>
              </a:ln>
              <a:solidFill>
                <a:sysClr val="windowText" lastClr="000000"/>
              </a:solidFill>
              <a:effectLst/>
              <a:latin typeface="Arial" panose="020B0604020202020204" pitchFamily="34" charset="0"/>
            </a:endParaRPr>
          </a:p>
        </p:txBody>
      </p:sp>
    </p:spTree>
    <p:extLst>
      <p:ext uri="{BB962C8B-B14F-4D97-AF65-F5344CB8AC3E}">
        <p14:creationId xmlns:p14="http://schemas.microsoft.com/office/powerpoint/2010/main" val="19660664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A0784D-620A-2C1E-9860-E7760FE10D57}"/>
              </a:ext>
            </a:extLst>
          </p:cNvPr>
          <p:cNvSpPr>
            <a:spLocks noGrp="1"/>
          </p:cNvSpPr>
          <p:nvPr>
            <p:ph type="title"/>
          </p:nvPr>
        </p:nvSpPr>
        <p:spPr/>
        <p:txBody>
          <a:bodyPr/>
          <a:lstStyle/>
          <a:p>
            <a:r>
              <a:rPr lang="en-US" dirty="0"/>
              <a:t>1-way:Java &amp; XML</a:t>
            </a:r>
          </a:p>
        </p:txBody>
      </p:sp>
      <p:sp>
        <p:nvSpPr>
          <p:cNvPr id="3" name="Segnaposto contenuto 2">
            <a:extLst>
              <a:ext uri="{FF2B5EF4-FFF2-40B4-BE49-F238E27FC236}">
                <a16:creationId xmlns:a16="http://schemas.microsoft.com/office/drawing/2014/main" id="{ECD29E87-65FD-B593-7E42-11369A307ED6}"/>
              </a:ext>
            </a:extLst>
          </p:cNvPr>
          <p:cNvSpPr>
            <a:spLocks noGrp="1"/>
          </p:cNvSpPr>
          <p:nvPr>
            <p:ph idx="1"/>
          </p:nvPr>
        </p:nvSpPr>
        <p:spPr>
          <a:xfrm>
            <a:off x="609600" y="1600202"/>
            <a:ext cx="10972800" cy="1206708"/>
          </a:xfrm>
        </p:spPr>
        <p:txBody>
          <a:bodyPr>
            <a:normAutofit/>
          </a:bodyPr>
          <a:lstStyle/>
          <a:p>
            <a:pPr marL="0" indent="0">
              <a:buNone/>
            </a:pPr>
            <a:r>
              <a:rPr lang="en-US" sz="2400" b="1" dirty="0" err="1"/>
              <a:t>doSomething</a:t>
            </a:r>
            <a:r>
              <a:rPr lang="en-US" sz="2400" dirty="0"/>
              <a:t> is a method inside Activity class that takes a View argument (a button Is a View subclass),and inside we declare what behavior our button should have. In our case we declare an Intent</a:t>
            </a:r>
          </a:p>
        </p:txBody>
      </p:sp>
      <p:sp>
        <p:nvSpPr>
          <p:cNvPr id="6" name="Rectangle 1">
            <a:extLst>
              <a:ext uri="{FF2B5EF4-FFF2-40B4-BE49-F238E27FC236}">
                <a16:creationId xmlns:a16="http://schemas.microsoft.com/office/drawing/2014/main" id="{510D9BB1-3C39-0583-D11C-F5C9B852AF05}"/>
              </a:ext>
            </a:extLst>
          </p:cNvPr>
          <p:cNvSpPr>
            <a:spLocks noChangeArrowheads="1"/>
          </p:cNvSpPr>
          <p:nvPr/>
        </p:nvSpPr>
        <p:spPr bwMode="auto">
          <a:xfrm>
            <a:off x="609600" y="2905964"/>
            <a:ext cx="10423161" cy="163121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Consolas" panose="020B0609020204030204" pitchFamily="49" charset="0"/>
              </a:rPr>
              <a:t>public void </a:t>
            </a:r>
            <a:r>
              <a:rPr kumimoji="0" lang="en-US" altLang="en-US" sz="2000" b="1" i="0" u="none" strike="noStrike" cap="none" normalizeH="0" baseline="0" dirty="0" err="1">
                <a:ln>
                  <a:noFill/>
                </a:ln>
                <a:effectLst/>
                <a:latin typeface="Consolas" panose="020B0609020204030204" pitchFamily="49" charset="0"/>
              </a:rPr>
              <a:t>onClick</a:t>
            </a:r>
            <a:r>
              <a:rPr kumimoji="0" lang="en-US" altLang="en-US" sz="2000" b="1" i="0" u="none" strike="noStrike" cap="none" normalizeH="0" baseline="0" dirty="0">
                <a:ln>
                  <a:noFill/>
                </a:ln>
                <a:effectLst/>
                <a:latin typeface="Consolas" panose="020B0609020204030204" pitchFamily="49" charset="0"/>
              </a:rPr>
              <a:t>(View view)</a:t>
            </a:r>
            <a:br>
              <a:rPr kumimoji="0" lang="en-US" altLang="en-US" sz="2000" b="1" i="0" u="none" strike="noStrike" cap="none" normalizeH="0" baseline="0" dirty="0">
                <a:ln>
                  <a:noFill/>
                </a:ln>
                <a:effectLst/>
                <a:latin typeface="Consolas" panose="020B0609020204030204" pitchFamily="49" charset="0"/>
              </a:rPr>
            </a:br>
            <a:r>
              <a:rPr kumimoji="0" lang="en-US" altLang="en-US" sz="2000" b="1" i="0" u="none" strike="noStrike" cap="none" normalizeH="0" baseline="0" dirty="0">
                <a:ln>
                  <a:noFill/>
                </a:ln>
                <a:effectLst/>
                <a:latin typeface="Consolas" panose="020B0609020204030204" pitchFamily="49" charset="0"/>
              </a:rPr>
              <a:t>{</a:t>
            </a:r>
            <a:br>
              <a:rPr kumimoji="0" lang="en-US" altLang="en-US" sz="2000" b="1" i="0" u="none" strike="noStrike" cap="none" normalizeH="0" baseline="0" dirty="0">
                <a:ln>
                  <a:noFill/>
                </a:ln>
                <a:effectLst/>
                <a:latin typeface="Consolas" panose="020B0609020204030204" pitchFamily="49" charset="0"/>
              </a:rPr>
            </a:br>
            <a:r>
              <a:rPr kumimoji="0" lang="en-US" altLang="en-US" sz="2000" b="1" i="0" u="none" strike="noStrike" cap="none" normalizeH="0" baseline="0" dirty="0">
                <a:ln>
                  <a:noFill/>
                </a:ln>
                <a:effectLst/>
                <a:latin typeface="Consolas" panose="020B0609020204030204" pitchFamily="49" charset="0"/>
              </a:rPr>
              <a:t>    Intent intent=new Intent(</a:t>
            </a:r>
            <a:r>
              <a:rPr kumimoji="0" lang="en-US" altLang="en-US" sz="2000" b="1" i="0" u="none" strike="noStrike" cap="none" normalizeH="0" baseline="0" dirty="0" err="1">
                <a:ln>
                  <a:noFill/>
                </a:ln>
                <a:effectLst/>
                <a:latin typeface="Consolas" panose="020B0609020204030204" pitchFamily="49" charset="0"/>
              </a:rPr>
              <a:t>this,</a:t>
            </a:r>
            <a:r>
              <a:rPr kumimoji="0" lang="en-US" altLang="en-US" sz="2000" b="1" i="1" u="none" strike="noStrike" cap="none" normalizeH="0" baseline="0" dirty="0" err="1">
                <a:ln>
                  <a:noFill/>
                </a:ln>
                <a:effectLst/>
                <a:latin typeface="Consolas" panose="020B0609020204030204" pitchFamily="49" charset="0"/>
              </a:rPr>
              <a:t>NameOfOtherActivity</a:t>
            </a:r>
            <a:r>
              <a:rPr kumimoji="0" lang="en-US" altLang="en-US" sz="2000" b="1" i="0" u="none" strike="noStrike" cap="none" normalizeH="0" baseline="0" dirty="0" err="1">
                <a:ln>
                  <a:noFill/>
                </a:ln>
                <a:effectLst/>
                <a:latin typeface="Consolas" panose="020B0609020204030204" pitchFamily="49" charset="0"/>
              </a:rPr>
              <a:t>.class</a:t>
            </a:r>
            <a:r>
              <a:rPr kumimoji="0" lang="en-US" altLang="en-US" sz="2000" b="1" i="0" u="none" strike="noStrike" cap="none" normalizeH="0" baseline="0" dirty="0">
                <a:ln>
                  <a:noFill/>
                </a:ln>
                <a:effectLst/>
                <a:latin typeface="Consolas" panose="020B0609020204030204" pitchFamily="49" charset="0"/>
              </a:rPr>
              <a:t>);</a:t>
            </a:r>
            <a:br>
              <a:rPr kumimoji="0" lang="en-US" altLang="en-US" sz="2000" b="1" i="0" u="none" strike="noStrike" cap="none" normalizeH="0" baseline="0" dirty="0">
                <a:ln>
                  <a:noFill/>
                </a:ln>
                <a:effectLst/>
                <a:latin typeface="Consolas" panose="020B0609020204030204" pitchFamily="49" charset="0"/>
              </a:rPr>
            </a:br>
            <a:r>
              <a:rPr kumimoji="0" lang="en-US" altLang="en-US" sz="2000" b="1" i="0" u="none" strike="noStrike" cap="none" normalizeH="0" baseline="0" dirty="0">
                <a:ln>
                  <a:noFill/>
                </a:ln>
                <a:effectLst/>
                <a:latin typeface="Consolas" panose="020B0609020204030204" pitchFamily="49" charset="0"/>
              </a:rPr>
              <a:t>    </a:t>
            </a:r>
            <a:r>
              <a:rPr kumimoji="0" lang="en-US" altLang="en-US" sz="2000" b="1" i="0" u="none" strike="noStrike" cap="none" normalizeH="0" baseline="0" dirty="0" err="1">
                <a:ln>
                  <a:noFill/>
                </a:ln>
                <a:effectLst/>
                <a:latin typeface="Consolas" panose="020B0609020204030204" pitchFamily="49" charset="0"/>
              </a:rPr>
              <a:t>startActivity</a:t>
            </a:r>
            <a:r>
              <a:rPr kumimoji="0" lang="en-US" altLang="en-US" sz="2000" b="1" i="0" u="none" strike="noStrike" cap="none" normalizeH="0" baseline="0" dirty="0">
                <a:ln>
                  <a:noFill/>
                </a:ln>
                <a:effectLst/>
                <a:latin typeface="Consolas" panose="020B0609020204030204" pitchFamily="49" charset="0"/>
              </a:rPr>
              <a:t>(intent);</a:t>
            </a:r>
            <a:br>
              <a:rPr kumimoji="0" lang="en-US" altLang="en-US" sz="2000" b="1" i="0" u="none" strike="noStrike" cap="none" normalizeH="0" baseline="0" dirty="0">
                <a:ln>
                  <a:noFill/>
                </a:ln>
                <a:effectLst/>
                <a:latin typeface="Consolas" panose="020B0609020204030204" pitchFamily="49" charset="0"/>
              </a:rPr>
            </a:br>
            <a:r>
              <a:rPr kumimoji="0" lang="en-US" altLang="en-US" sz="2000" b="1" i="0" u="none" strike="noStrike" cap="none" normalizeH="0" baseline="0" dirty="0">
                <a:ln>
                  <a:noFill/>
                </a:ln>
                <a:effectLst/>
                <a:latin typeface="Consolas" panose="020B0609020204030204" pitchFamily="49" charset="0"/>
              </a:rPr>
              <a:t>}</a:t>
            </a:r>
            <a:endParaRPr kumimoji="0" lang="en-US" altLang="en-US" sz="4400" b="1" i="0" u="none" strike="noStrike" cap="none" normalizeH="0" baseline="0" dirty="0">
              <a:ln>
                <a:noFill/>
              </a:ln>
              <a:effectLst/>
              <a:latin typeface="Consolas" panose="020B0609020204030204" pitchFamily="49" charset="0"/>
            </a:endParaRPr>
          </a:p>
        </p:txBody>
      </p:sp>
      <p:sp>
        <p:nvSpPr>
          <p:cNvPr id="8" name="CasellaDiTesto 7">
            <a:extLst>
              <a:ext uri="{FF2B5EF4-FFF2-40B4-BE49-F238E27FC236}">
                <a16:creationId xmlns:a16="http://schemas.microsoft.com/office/drawing/2014/main" id="{B7A87743-0590-D1DA-7CC2-FF8C7BE6D1B7}"/>
              </a:ext>
            </a:extLst>
          </p:cNvPr>
          <p:cNvSpPr txBox="1"/>
          <p:nvPr/>
        </p:nvSpPr>
        <p:spPr>
          <a:xfrm>
            <a:off x="539646" y="4647475"/>
            <a:ext cx="11112708" cy="1569660"/>
          </a:xfrm>
          <a:prstGeom prst="rect">
            <a:avLst/>
          </a:prstGeom>
          <a:noFill/>
        </p:spPr>
        <p:txBody>
          <a:bodyPr wrap="square">
            <a:spAutoFit/>
          </a:bodyPr>
          <a:lstStyle/>
          <a:p>
            <a:pPr marL="0" indent="0">
              <a:buNone/>
            </a:pPr>
            <a:r>
              <a:rPr lang="en-US" sz="2400" b="1" dirty="0">
                <a:solidFill>
                  <a:srgbClr val="FF0000"/>
                </a:solidFill>
              </a:rPr>
              <a:t>Issue</a:t>
            </a:r>
            <a:r>
              <a:rPr lang="en-US" sz="2400" dirty="0"/>
              <a:t>: Android always try to separate code with graphics, this is an easy way to implement a clickListener but create a bind that between two worlds, if we create a new method do handle the button o change the name and </a:t>
            </a:r>
            <a:r>
              <a:rPr lang="en-US" sz="2400" dirty="0" err="1"/>
              <a:t>forgett</a:t>
            </a:r>
            <a:r>
              <a:rPr lang="en-US" sz="2400" dirty="0"/>
              <a:t> do appropriate changes the app will crush.</a:t>
            </a:r>
          </a:p>
        </p:txBody>
      </p:sp>
    </p:spTree>
    <p:extLst>
      <p:ext uri="{BB962C8B-B14F-4D97-AF65-F5344CB8AC3E}">
        <p14:creationId xmlns:p14="http://schemas.microsoft.com/office/powerpoint/2010/main" val="11966722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F74AB9-4A2F-41FE-D05F-82579648783D}"/>
              </a:ext>
            </a:extLst>
          </p:cNvPr>
          <p:cNvSpPr>
            <a:spLocks noGrp="1"/>
          </p:cNvSpPr>
          <p:nvPr>
            <p:ph type="title"/>
          </p:nvPr>
        </p:nvSpPr>
        <p:spPr/>
        <p:txBody>
          <a:bodyPr/>
          <a:lstStyle/>
          <a:p>
            <a:r>
              <a:rPr lang="en-US" dirty="0"/>
              <a:t>2-way: </a:t>
            </a:r>
            <a:r>
              <a:rPr lang="en-US" dirty="0" err="1"/>
              <a:t>OnClickListener</a:t>
            </a:r>
            <a:endParaRPr lang="en-US" dirty="0"/>
          </a:p>
        </p:txBody>
      </p:sp>
      <p:sp>
        <p:nvSpPr>
          <p:cNvPr id="3" name="Segnaposto contenuto 2">
            <a:extLst>
              <a:ext uri="{FF2B5EF4-FFF2-40B4-BE49-F238E27FC236}">
                <a16:creationId xmlns:a16="http://schemas.microsoft.com/office/drawing/2014/main" id="{94CB7C1D-2DEB-3C9A-C308-164B9F6D8172}"/>
              </a:ext>
            </a:extLst>
          </p:cNvPr>
          <p:cNvSpPr>
            <a:spLocks noGrp="1"/>
          </p:cNvSpPr>
          <p:nvPr>
            <p:ph idx="1"/>
          </p:nvPr>
        </p:nvSpPr>
        <p:spPr/>
        <p:txBody>
          <a:bodyPr>
            <a:normAutofit/>
          </a:bodyPr>
          <a:lstStyle/>
          <a:p>
            <a:pPr marL="0" indent="0">
              <a:buNone/>
            </a:pPr>
            <a:r>
              <a:rPr lang="en-US" sz="2400" dirty="0"/>
              <a:t>If Activity needs to handle click event they can implement </a:t>
            </a:r>
            <a:r>
              <a:rPr lang="en-US" sz="2400" dirty="0" err="1"/>
              <a:t>OnClickListener</a:t>
            </a:r>
            <a:r>
              <a:rPr lang="en-US" sz="2400" dirty="0"/>
              <a:t> interface, override </a:t>
            </a:r>
            <a:r>
              <a:rPr lang="en-US" sz="2400" dirty="0" err="1"/>
              <a:t>onClick</a:t>
            </a:r>
            <a:r>
              <a:rPr lang="en-US" sz="2400" dirty="0"/>
              <a:t> method without having to add anything to the XML file respecting the separation practice of Android.</a:t>
            </a:r>
          </a:p>
          <a:p>
            <a:pPr marL="0" indent="0">
              <a:buNone/>
            </a:pPr>
            <a:endParaRPr lang="en-US" sz="2400" dirty="0"/>
          </a:p>
        </p:txBody>
      </p:sp>
      <p:sp>
        <p:nvSpPr>
          <p:cNvPr id="4" name="Rectangle 1">
            <a:extLst>
              <a:ext uri="{FF2B5EF4-FFF2-40B4-BE49-F238E27FC236}">
                <a16:creationId xmlns:a16="http://schemas.microsoft.com/office/drawing/2014/main" id="{C65C9B7E-7FCA-D75C-43E5-39159BDB3349}"/>
              </a:ext>
            </a:extLst>
          </p:cNvPr>
          <p:cNvSpPr>
            <a:spLocks noChangeArrowheads="1"/>
          </p:cNvSpPr>
          <p:nvPr/>
        </p:nvSpPr>
        <p:spPr bwMode="auto">
          <a:xfrm>
            <a:off x="609600" y="3017621"/>
            <a:ext cx="10757942" cy="310854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ysClr val="windowText" lastClr="000000"/>
                </a:solidFill>
                <a:effectLst/>
                <a:latin typeface="Consolas" panose="020B0609020204030204" pitchFamily="49" charset="0"/>
              </a:rPr>
              <a:t>public class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MainActivity</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 extends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AppCompatActivity</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400" b="1" i="0" u="none" strike="noStrike" cap="none" normalizeH="0" baseline="0" dirty="0">
                <a:ln>
                  <a:noFill/>
                </a:ln>
                <a:solidFill>
                  <a:schemeClr val="accent6">
                    <a:lumMod val="75000"/>
                  </a:schemeClr>
                </a:solidFill>
                <a:effectLst/>
                <a:latin typeface="Consolas" panose="020B0609020204030204" pitchFamily="49" charset="0"/>
              </a:rPr>
              <a:t>implements </a:t>
            </a:r>
            <a:r>
              <a:rPr kumimoji="0" lang="en-US" altLang="en-US" sz="1400" b="1" i="0" u="none" strike="noStrike" cap="none" normalizeH="0" baseline="0" dirty="0" err="1">
                <a:ln>
                  <a:noFill/>
                </a:ln>
                <a:solidFill>
                  <a:schemeClr val="accent6">
                    <a:lumMod val="75000"/>
                  </a:schemeClr>
                </a:solidFill>
                <a:effectLst/>
                <a:latin typeface="Consolas" panose="020B0609020204030204" pitchFamily="49" charset="0"/>
              </a:rPr>
              <a:t>OnClickListener</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@Override</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protected void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onCreate</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(Bundle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savedInstanceState</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super.onCreate</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savedInstanceState</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setContentView</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R.layout.</a:t>
            </a:r>
            <a:r>
              <a:rPr kumimoji="0" lang="en-US" altLang="en-US" sz="1400" b="1" i="1" u="none" strike="noStrike" cap="none" normalizeH="0" baseline="0" dirty="0" err="1">
                <a:ln>
                  <a:noFill/>
                </a:ln>
                <a:solidFill>
                  <a:sysClr val="windowText" lastClr="000000"/>
                </a:solidFill>
                <a:effectLst/>
                <a:latin typeface="Consolas" panose="020B0609020204030204" pitchFamily="49" charset="0"/>
              </a:rPr>
              <a:t>activity_main</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@Override</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400" b="1" i="0" u="none" strike="noStrike" cap="none" normalizeH="0" baseline="0" dirty="0">
                <a:ln>
                  <a:noFill/>
                </a:ln>
                <a:solidFill>
                  <a:schemeClr val="accent6">
                    <a:lumMod val="75000"/>
                  </a:schemeClr>
                </a:solidFill>
                <a:effectLst/>
                <a:latin typeface="Consolas" panose="020B0609020204030204" pitchFamily="49" charset="0"/>
              </a:rPr>
              <a:t>public void </a:t>
            </a:r>
            <a:r>
              <a:rPr kumimoji="0" lang="en-US" altLang="en-US" sz="1400" b="1" i="0" u="none" strike="noStrike" cap="none" normalizeH="0" baseline="0" dirty="0" err="1">
                <a:ln>
                  <a:noFill/>
                </a:ln>
                <a:solidFill>
                  <a:schemeClr val="accent6">
                    <a:lumMod val="75000"/>
                  </a:schemeClr>
                </a:solidFill>
                <a:effectLst/>
                <a:latin typeface="Consolas" panose="020B0609020204030204" pitchFamily="49" charset="0"/>
              </a:rPr>
              <a:t>onClick</a:t>
            </a:r>
            <a:r>
              <a:rPr kumimoji="0" lang="en-US" altLang="en-US" sz="1400" b="1" i="0" u="none" strike="noStrike" cap="none" normalizeH="0" baseline="0" dirty="0">
                <a:ln>
                  <a:noFill/>
                </a:ln>
                <a:solidFill>
                  <a:schemeClr val="accent6">
                    <a:lumMod val="75000"/>
                  </a:schemeClr>
                </a:solidFill>
                <a:effectLst/>
                <a:latin typeface="Consolas" panose="020B0609020204030204" pitchFamily="49" charset="0"/>
              </a:rPr>
              <a:t>(View view) </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endParaRPr kumimoji="0" lang="en-US" altLang="en-US" sz="3200" b="1" i="0" u="none" strike="noStrike" cap="none" normalizeH="0" baseline="0" dirty="0">
              <a:ln>
                <a:noFill/>
              </a:ln>
              <a:solidFill>
                <a:sysClr val="windowText" lastClr="000000"/>
              </a:solidFill>
              <a:effectLst/>
              <a:latin typeface="Consolas" panose="020B0609020204030204" pitchFamily="49" charset="0"/>
            </a:endParaRPr>
          </a:p>
        </p:txBody>
      </p:sp>
    </p:spTree>
    <p:extLst>
      <p:ext uri="{BB962C8B-B14F-4D97-AF65-F5344CB8AC3E}">
        <p14:creationId xmlns:p14="http://schemas.microsoft.com/office/powerpoint/2010/main" val="22733882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F74AB9-4A2F-41FE-D05F-82579648783D}"/>
              </a:ext>
            </a:extLst>
          </p:cNvPr>
          <p:cNvSpPr>
            <a:spLocks noGrp="1"/>
          </p:cNvSpPr>
          <p:nvPr>
            <p:ph type="title"/>
          </p:nvPr>
        </p:nvSpPr>
        <p:spPr/>
        <p:txBody>
          <a:bodyPr/>
          <a:lstStyle/>
          <a:p>
            <a:r>
              <a:rPr lang="en-US" dirty="0"/>
              <a:t>2-way: </a:t>
            </a:r>
            <a:r>
              <a:rPr lang="en-US" dirty="0" err="1"/>
              <a:t>OnClickListener</a:t>
            </a:r>
            <a:endParaRPr lang="en-US" dirty="0"/>
          </a:p>
        </p:txBody>
      </p:sp>
      <p:sp>
        <p:nvSpPr>
          <p:cNvPr id="3" name="Segnaposto contenuto 2">
            <a:extLst>
              <a:ext uri="{FF2B5EF4-FFF2-40B4-BE49-F238E27FC236}">
                <a16:creationId xmlns:a16="http://schemas.microsoft.com/office/drawing/2014/main" id="{94CB7C1D-2DEB-3C9A-C308-164B9F6D8172}"/>
              </a:ext>
            </a:extLst>
          </p:cNvPr>
          <p:cNvSpPr>
            <a:spLocks noGrp="1"/>
          </p:cNvSpPr>
          <p:nvPr>
            <p:ph idx="1"/>
          </p:nvPr>
        </p:nvSpPr>
        <p:spPr>
          <a:xfrm>
            <a:off x="502171" y="5172654"/>
            <a:ext cx="10972800" cy="1143001"/>
          </a:xfrm>
        </p:spPr>
        <p:txBody>
          <a:bodyPr>
            <a:normAutofit lnSpcReduction="10000"/>
          </a:bodyPr>
          <a:lstStyle/>
          <a:p>
            <a:pPr marL="0" indent="0">
              <a:buNone/>
            </a:pPr>
            <a:r>
              <a:rPr lang="en-US" sz="2400" dirty="0"/>
              <a:t>Inside </a:t>
            </a:r>
            <a:r>
              <a:rPr lang="en-US" sz="2400" dirty="0" err="1"/>
              <a:t>onCreate</a:t>
            </a:r>
            <a:r>
              <a:rPr lang="en-US" sz="2400" dirty="0"/>
              <a:t> method we instantiate a Button and get a reference of XML object contained on resource id named </a:t>
            </a:r>
            <a:r>
              <a:rPr lang="en-US" sz="2400" i="1" dirty="0"/>
              <a:t>“button”. </a:t>
            </a:r>
            <a:r>
              <a:rPr lang="en-US" sz="2400" dirty="0"/>
              <a:t>After we set the </a:t>
            </a:r>
            <a:r>
              <a:rPr lang="en-US" sz="2400" dirty="0" err="1"/>
              <a:t>clickListener</a:t>
            </a:r>
            <a:r>
              <a:rPr lang="en-US" sz="2400" dirty="0"/>
              <a:t> that will be our Activity Class.</a:t>
            </a:r>
          </a:p>
          <a:p>
            <a:pPr marL="0" indent="0">
              <a:buNone/>
            </a:pPr>
            <a:endParaRPr lang="en-US" sz="2400" dirty="0"/>
          </a:p>
        </p:txBody>
      </p:sp>
      <p:sp>
        <p:nvSpPr>
          <p:cNvPr id="4" name="Rectangle 1">
            <a:extLst>
              <a:ext uri="{FF2B5EF4-FFF2-40B4-BE49-F238E27FC236}">
                <a16:creationId xmlns:a16="http://schemas.microsoft.com/office/drawing/2014/main" id="{C65C9B7E-7FCA-D75C-43E5-39159BDB3349}"/>
              </a:ext>
            </a:extLst>
          </p:cNvPr>
          <p:cNvSpPr>
            <a:spLocks noChangeArrowheads="1"/>
          </p:cNvSpPr>
          <p:nvPr/>
        </p:nvSpPr>
        <p:spPr bwMode="auto">
          <a:xfrm>
            <a:off x="609600" y="1435283"/>
            <a:ext cx="10757942" cy="375487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ysClr val="windowText" lastClr="000000"/>
                </a:solidFill>
                <a:effectLst/>
                <a:latin typeface="Consolas" panose="020B0609020204030204" pitchFamily="49" charset="0"/>
              </a:rPr>
              <a:t>public class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MainActivity</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 extends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AppCompatActivity</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400" b="1" i="0" u="none" strike="noStrike" cap="none" normalizeH="0" baseline="0" dirty="0">
                <a:ln>
                  <a:noFill/>
                </a:ln>
                <a:effectLst/>
                <a:latin typeface="Consolas" panose="020B0609020204030204" pitchFamily="49" charset="0"/>
              </a:rPr>
              <a:t>implements </a:t>
            </a:r>
            <a:r>
              <a:rPr kumimoji="0" lang="en-US" altLang="en-US" sz="1400" b="1" i="0" u="none" strike="noStrike" cap="none" normalizeH="0" baseline="0" dirty="0" err="1">
                <a:ln>
                  <a:noFill/>
                </a:ln>
                <a:effectLst/>
                <a:latin typeface="Consolas" panose="020B0609020204030204" pitchFamily="49" charset="0"/>
              </a:rPr>
              <a:t>OnClickListener</a:t>
            </a:r>
            <a:r>
              <a:rPr kumimoji="0" lang="en-US" altLang="en-US" sz="1400" b="1" i="0" u="none" strike="noStrike" cap="none" normalizeH="0" baseline="0" dirty="0">
                <a:ln>
                  <a:noFill/>
                </a:ln>
                <a:effectLst/>
                <a:latin typeface="Consolas" panose="020B0609020204030204" pitchFamily="49" charset="0"/>
              </a:rPr>
              <a:t> </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@Override</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protected void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onCreate</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(Bundle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savedInstanceState</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super.onCreate</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savedInstanceState</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setContentView</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R.layout.</a:t>
            </a:r>
            <a:r>
              <a:rPr kumimoji="0" lang="en-US" altLang="en-US" sz="1400" b="1" i="1" u="none" strike="noStrike" cap="none" normalizeH="0" baseline="0" dirty="0" err="1">
                <a:ln>
                  <a:noFill/>
                </a:ln>
                <a:solidFill>
                  <a:sysClr val="windowText" lastClr="000000"/>
                </a:solidFill>
                <a:effectLst/>
                <a:latin typeface="Consolas" panose="020B0609020204030204" pitchFamily="49" charset="0"/>
              </a:rPr>
              <a:t>activity_main</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ysClr val="windowText" lastClr="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ysClr val="windowText" lastClr="000000"/>
                </a:solidFill>
                <a:latin typeface="Consolas" panose="020B0609020204030204" pitchFamily="49" charset="0"/>
              </a:rPr>
              <a:t>	</a:t>
            </a:r>
            <a:r>
              <a:rPr lang="en-US" altLang="en-US" sz="1400" b="1" dirty="0">
                <a:solidFill>
                  <a:schemeClr val="accent6">
                    <a:lumMod val="75000"/>
                  </a:schemeClr>
                </a:solidFill>
                <a:latin typeface="Consolas" panose="020B0609020204030204" pitchFamily="49" charset="0"/>
              </a:rPr>
              <a:t>Button button=(Button)findViewById(R.id.button);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accent6">
                    <a:lumMod val="75000"/>
                  </a:schemeClr>
                </a:solidFill>
                <a:effectLst/>
                <a:latin typeface="Consolas" panose="020B0609020204030204" pitchFamily="49" charset="0"/>
              </a:rPr>
              <a:t>	button.setOnClickListener(this);</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@Override</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public void </a:t>
            </a:r>
            <a:r>
              <a:rPr kumimoji="0" lang="en-US" altLang="en-US" sz="1400" b="1" i="0" u="none" strike="noStrike" cap="none" normalizeH="0" baseline="0" dirty="0" err="1">
                <a:ln>
                  <a:noFill/>
                </a:ln>
                <a:effectLst/>
                <a:latin typeface="Consolas" panose="020B0609020204030204" pitchFamily="49" charset="0"/>
              </a:rPr>
              <a:t>onClick</a:t>
            </a:r>
            <a:r>
              <a:rPr kumimoji="0" lang="en-US" altLang="en-US" sz="1400" b="1" i="0" u="none" strike="noStrike" cap="none" normalizeH="0" baseline="0" dirty="0">
                <a:ln>
                  <a:noFill/>
                </a:ln>
                <a:effectLst/>
                <a:latin typeface="Consolas" panose="020B0609020204030204" pitchFamily="49" charset="0"/>
              </a:rPr>
              <a:t>(View view) {</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Intent intent=new Intent(</a:t>
            </a:r>
            <a:r>
              <a:rPr kumimoji="0" lang="en-US" altLang="en-US" sz="1400" b="1" i="0" u="none" strike="noStrike" cap="none" normalizeH="0" baseline="0" dirty="0" err="1">
                <a:ln>
                  <a:noFill/>
                </a:ln>
                <a:effectLst/>
                <a:latin typeface="Consolas" panose="020B0609020204030204" pitchFamily="49" charset="0"/>
              </a:rPr>
              <a:t>this,SecondActivity.class</a:t>
            </a:r>
            <a:r>
              <a:rPr kumimoji="0" lang="en-US" altLang="en-US" sz="1400" b="1" i="0" u="none" strike="noStrike" cap="none" normalizeH="0" baseline="0" dirty="0">
                <a:ln>
                  <a:noFill/>
                </a:ln>
                <a:effectLst/>
                <a:latin typeface="Consolas" panose="020B0609020204030204" pitchFamily="49" charset="0"/>
              </a:rPr>
              <a:t>);</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r>
              <a:rPr kumimoji="0" lang="en-US" altLang="en-US" sz="1400" b="1" i="0" u="none" strike="noStrike" cap="none" normalizeH="0" baseline="0" dirty="0" err="1">
                <a:ln>
                  <a:noFill/>
                </a:ln>
                <a:effectLst/>
                <a:latin typeface="Consolas" panose="020B0609020204030204" pitchFamily="49" charset="0"/>
              </a:rPr>
              <a:t>startActivity</a:t>
            </a:r>
            <a:r>
              <a:rPr kumimoji="0" lang="en-US" altLang="en-US" sz="1400" b="1" i="0" u="none" strike="noStrike" cap="none" normalizeH="0" baseline="0" dirty="0">
                <a:ln>
                  <a:noFill/>
                </a:ln>
                <a:effectLst/>
                <a:latin typeface="Consolas" panose="020B0609020204030204" pitchFamily="49" charset="0"/>
              </a:rPr>
              <a:t>(intent);</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endParaRPr kumimoji="0" lang="en-US" altLang="en-US" sz="3200" b="1" i="0" u="none" strike="noStrike" cap="none" normalizeH="0" baseline="0" dirty="0">
              <a:ln>
                <a:noFill/>
              </a:ln>
              <a:solidFill>
                <a:sysClr val="windowText" lastClr="000000"/>
              </a:solidFill>
              <a:effectLst/>
              <a:latin typeface="Consolas" panose="020B0609020204030204" pitchFamily="49" charset="0"/>
            </a:endParaRPr>
          </a:p>
        </p:txBody>
      </p:sp>
      <p:sp>
        <p:nvSpPr>
          <p:cNvPr id="7" name="Rectangle 4">
            <a:extLst>
              <a:ext uri="{FF2B5EF4-FFF2-40B4-BE49-F238E27FC236}">
                <a16:creationId xmlns:a16="http://schemas.microsoft.com/office/drawing/2014/main" id="{DB6779A9-8A40-89E6-9423-B8AE8B5965A8}"/>
              </a:ext>
            </a:extLst>
          </p:cNvPr>
          <p:cNvSpPr>
            <a:spLocks noChangeArrowheads="1"/>
          </p:cNvSpPr>
          <p:nvPr/>
        </p:nvSpPr>
        <p:spPr bwMode="auto">
          <a:xfrm>
            <a:off x="6775762" y="1989281"/>
            <a:ext cx="5711252" cy="132343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JetBrains Mono"/>
              </a:rPr>
              <a:t>&lt;Button</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    </a:t>
            </a:r>
            <a:r>
              <a:rPr kumimoji="0" lang="en-US" altLang="en-US" sz="1600" b="1" i="0" u="none" strike="noStrike" cap="none" normalizeH="0" baseline="0" dirty="0" err="1">
                <a:ln>
                  <a:noFill/>
                </a:ln>
                <a:effectLst/>
                <a:latin typeface="JetBrains Mono"/>
              </a:rPr>
              <a:t>android:id</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a:ln>
                  <a:noFill/>
                </a:ln>
                <a:effectLst/>
                <a:highlight>
                  <a:srgbClr val="00FF00"/>
                </a:highlight>
                <a:latin typeface="JetBrains Mono"/>
              </a:rPr>
              <a:t>"@+id/button"</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    </a:t>
            </a:r>
            <a:r>
              <a:rPr kumimoji="0" lang="en-US" altLang="en-US" sz="1600" b="1" i="0" u="none" strike="noStrike" cap="none" normalizeH="0" baseline="0" dirty="0" err="1">
                <a:ln>
                  <a:noFill/>
                </a:ln>
                <a:effectLst/>
                <a:latin typeface="JetBrains Mono"/>
              </a:rPr>
              <a:t>android:layout_width</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err="1">
                <a:ln>
                  <a:noFill/>
                </a:ln>
                <a:effectLst/>
                <a:latin typeface="JetBrains Mono"/>
              </a:rPr>
              <a:t>wrap_content</a:t>
            </a:r>
            <a:r>
              <a:rPr kumimoji="0" lang="en-US" altLang="en-US" sz="1600" b="1" i="0" u="none" strike="noStrike" cap="none" normalizeH="0" baseline="0" dirty="0">
                <a:ln>
                  <a:noFill/>
                </a:ln>
                <a:effectLst/>
                <a:latin typeface="JetBrains Mono"/>
              </a:rPr>
              <a: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    </a:t>
            </a:r>
            <a:r>
              <a:rPr kumimoji="0" lang="en-US" altLang="en-US" sz="1600" b="1" i="0" u="none" strike="noStrike" cap="none" normalizeH="0" baseline="0" dirty="0" err="1">
                <a:ln>
                  <a:noFill/>
                </a:ln>
                <a:effectLst/>
                <a:latin typeface="JetBrains Mono"/>
              </a:rPr>
              <a:t>android:layout_height</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err="1">
                <a:ln>
                  <a:noFill/>
                </a:ln>
                <a:effectLst/>
                <a:latin typeface="JetBrains Mono"/>
              </a:rPr>
              <a:t>wrap_content</a:t>
            </a:r>
            <a:r>
              <a:rPr kumimoji="0" lang="en-US" altLang="en-US" sz="1600" b="1" i="0" u="none" strike="noStrike" cap="none" normalizeH="0" baseline="0" dirty="0">
                <a:ln>
                  <a:noFill/>
                </a:ln>
                <a:effectLst/>
                <a:latin typeface="JetBrains Mono"/>
              </a:rPr>
              <a: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    </a:t>
            </a:r>
            <a:r>
              <a:rPr kumimoji="0" lang="en-US" altLang="en-US" sz="1600" b="1" i="0" u="none" strike="noStrike" cap="none" normalizeH="0" baseline="0" dirty="0" err="1">
                <a:ln>
                  <a:noFill/>
                </a:ln>
                <a:effectLst/>
                <a:latin typeface="JetBrains Mono"/>
              </a:rPr>
              <a:t>android:text</a:t>
            </a:r>
            <a:r>
              <a:rPr kumimoji="0" lang="en-US" altLang="en-US" sz="1600" b="1" i="0" u="none" strike="noStrike" cap="none" normalizeH="0" baseline="0" dirty="0">
                <a:ln>
                  <a:noFill/>
                </a:ln>
                <a:effectLst/>
                <a:latin typeface="JetBrains Mono"/>
              </a:rPr>
              <a:t>="Button" /&gt;</a:t>
            </a:r>
            <a:endParaRPr kumimoji="0" lang="en-US" altLang="en-US" sz="3600" b="1"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4565247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F74AB9-4A2F-41FE-D05F-82579648783D}"/>
              </a:ext>
            </a:extLst>
          </p:cNvPr>
          <p:cNvSpPr>
            <a:spLocks noGrp="1"/>
          </p:cNvSpPr>
          <p:nvPr>
            <p:ph type="title"/>
          </p:nvPr>
        </p:nvSpPr>
        <p:spPr/>
        <p:txBody>
          <a:bodyPr/>
          <a:lstStyle/>
          <a:p>
            <a:r>
              <a:rPr lang="en-US" dirty="0"/>
              <a:t>2-way:multiple Button</a:t>
            </a:r>
          </a:p>
        </p:txBody>
      </p:sp>
      <p:sp>
        <p:nvSpPr>
          <p:cNvPr id="3" name="Segnaposto contenuto 2">
            <a:extLst>
              <a:ext uri="{FF2B5EF4-FFF2-40B4-BE49-F238E27FC236}">
                <a16:creationId xmlns:a16="http://schemas.microsoft.com/office/drawing/2014/main" id="{94CB7C1D-2DEB-3C9A-C308-164B9F6D8172}"/>
              </a:ext>
            </a:extLst>
          </p:cNvPr>
          <p:cNvSpPr>
            <a:spLocks noGrp="1"/>
          </p:cNvSpPr>
          <p:nvPr>
            <p:ph idx="1"/>
          </p:nvPr>
        </p:nvSpPr>
        <p:spPr>
          <a:xfrm>
            <a:off x="502171" y="5010464"/>
            <a:ext cx="10972800" cy="1143001"/>
          </a:xfrm>
        </p:spPr>
        <p:txBody>
          <a:bodyPr>
            <a:normAutofit/>
          </a:bodyPr>
          <a:lstStyle/>
          <a:p>
            <a:pPr marL="0" indent="0">
              <a:buNone/>
            </a:pPr>
            <a:r>
              <a:rPr lang="en-US" sz="2400" dirty="0"/>
              <a:t>If Activity has more than one Button we can use the same method and depending on the case, change the behavior according to which button is pressed</a:t>
            </a:r>
          </a:p>
        </p:txBody>
      </p:sp>
      <p:sp>
        <p:nvSpPr>
          <p:cNvPr id="4" name="Rectangle 1">
            <a:extLst>
              <a:ext uri="{FF2B5EF4-FFF2-40B4-BE49-F238E27FC236}">
                <a16:creationId xmlns:a16="http://schemas.microsoft.com/office/drawing/2014/main" id="{C65C9B7E-7FCA-D75C-43E5-39159BDB3349}"/>
              </a:ext>
            </a:extLst>
          </p:cNvPr>
          <p:cNvSpPr>
            <a:spLocks noChangeArrowheads="1"/>
          </p:cNvSpPr>
          <p:nvPr/>
        </p:nvSpPr>
        <p:spPr bwMode="auto">
          <a:xfrm>
            <a:off x="609600" y="1512227"/>
            <a:ext cx="5486400" cy="360098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ysClr val="windowText" lastClr="000000"/>
                </a:solidFill>
                <a:effectLst/>
                <a:latin typeface="Consolas" panose="020B0609020204030204" pitchFamily="49" charset="0"/>
              </a:rPr>
              <a:t>public class </a:t>
            </a:r>
            <a:r>
              <a:rPr kumimoji="0" lang="en-US" altLang="en-US" sz="1200" b="1" i="0" u="none" strike="noStrike" cap="none" normalizeH="0" baseline="0" dirty="0" err="1">
                <a:ln>
                  <a:noFill/>
                </a:ln>
                <a:solidFill>
                  <a:sysClr val="windowText" lastClr="000000"/>
                </a:solidFill>
                <a:effectLst/>
                <a:latin typeface="Consolas" panose="020B0609020204030204" pitchFamily="49" charset="0"/>
              </a:rPr>
              <a:t>MainActivity</a:t>
            </a:r>
            <a:r>
              <a:rPr kumimoji="0" lang="en-US" altLang="en-US" sz="1200" b="1" i="0" u="none" strike="noStrike" cap="none" normalizeH="0" baseline="0" dirty="0">
                <a:ln>
                  <a:noFill/>
                </a:ln>
                <a:solidFill>
                  <a:sysClr val="windowText" lastClr="000000"/>
                </a:solidFill>
                <a:effectLst/>
                <a:latin typeface="Consolas" panose="020B0609020204030204" pitchFamily="49" charset="0"/>
              </a:rPr>
              <a:t> extends </a:t>
            </a:r>
            <a:r>
              <a:rPr kumimoji="0" lang="en-US" altLang="en-US" sz="1200" b="1" i="0" u="none" strike="noStrike" cap="none" normalizeH="0" baseline="0" dirty="0" err="1">
                <a:ln>
                  <a:noFill/>
                </a:ln>
                <a:solidFill>
                  <a:sysClr val="windowText" lastClr="000000"/>
                </a:solidFill>
                <a:effectLst/>
                <a:latin typeface="Consolas" panose="020B0609020204030204" pitchFamily="49" charset="0"/>
              </a:rPr>
              <a:t>AppCompatActivity</a:t>
            </a:r>
            <a:r>
              <a:rPr kumimoji="0" lang="en-US" altLang="en-US" sz="12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200" b="1" i="0" u="none" strike="noStrike" cap="none" normalizeH="0" baseline="0" dirty="0">
                <a:ln>
                  <a:noFill/>
                </a:ln>
                <a:effectLst/>
                <a:latin typeface="Consolas" panose="020B0609020204030204" pitchFamily="49" charset="0"/>
              </a:rPr>
              <a:t>implements </a:t>
            </a:r>
            <a:r>
              <a:rPr kumimoji="0" lang="en-US" altLang="en-US" sz="1200" b="1" i="0" u="none" strike="noStrike" cap="none" normalizeH="0" baseline="0" dirty="0" err="1">
                <a:ln>
                  <a:noFill/>
                </a:ln>
                <a:effectLst/>
                <a:latin typeface="Consolas" panose="020B0609020204030204" pitchFamily="49" charset="0"/>
              </a:rPr>
              <a:t>OnClickListener</a:t>
            </a:r>
            <a:r>
              <a:rPr kumimoji="0" lang="en-US" altLang="en-US" sz="1200" b="1" i="0" u="none" strike="noStrike" cap="none" normalizeH="0" baseline="0" dirty="0">
                <a:ln>
                  <a:noFill/>
                </a:ln>
                <a:effectLst/>
                <a:latin typeface="Consolas" panose="020B0609020204030204" pitchFamily="49" charset="0"/>
              </a:rPr>
              <a:t> </a:t>
            </a:r>
            <a:r>
              <a:rPr kumimoji="0" lang="en-US" altLang="en-US" sz="1200" b="1" i="0" u="none" strike="noStrike" cap="none" normalizeH="0" baseline="0" dirty="0">
                <a:ln>
                  <a:noFill/>
                </a:ln>
                <a:solidFill>
                  <a:sysClr val="windowText" lastClr="000000"/>
                </a:solidFill>
                <a:effectLst/>
                <a:latin typeface="Consolas" panose="020B0609020204030204" pitchFamily="49" charset="0"/>
              </a:rPr>
              <a:t>{</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    @Override</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    protected void </a:t>
            </a:r>
            <a:r>
              <a:rPr kumimoji="0" lang="en-US" altLang="en-US" sz="1200" b="1" i="0" u="none" strike="noStrike" cap="none" normalizeH="0" baseline="0" dirty="0" err="1">
                <a:ln>
                  <a:noFill/>
                </a:ln>
                <a:solidFill>
                  <a:sysClr val="windowText" lastClr="000000"/>
                </a:solidFill>
                <a:effectLst/>
                <a:latin typeface="Consolas" panose="020B0609020204030204" pitchFamily="49" charset="0"/>
              </a:rPr>
              <a:t>onCreate</a:t>
            </a:r>
            <a:r>
              <a:rPr kumimoji="0" lang="en-US" altLang="en-US" sz="1200" b="1" i="0" u="none" strike="noStrike" cap="none" normalizeH="0" baseline="0" dirty="0">
                <a:ln>
                  <a:noFill/>
                </a:ln>
                <a:solidFill>
                  <a:sysClr val="windowText" lastClr="000000"/>
                </a:solidFill>
                <a:effectLst/>
                <a:latin typeface="Consolas" panose="020B0609020204030204" pitchFamily="49" charset="0"/>
              </a:rPr>
              <a:t>(Bundle </a:t>
            </a:r>
            <a:r>
              <a:rPr kumimoji="0" lang="en-US" altLang="en-US" sz="1200" b="1" i="0" u="none" strike="noStrike" cap="none" normalizeH="0" baseline="0" dirty="0" err="1">
                <a:ln>
                  <a:noFill/>
                </a:ln>
                <a:solidFill>
                  <a:sysClr val="windowText" lastClr="000000"/>
                </a:solidFill>
                <a:effectLst/>
                <a:latin typeface="Consolas" panose="020B0609020204030204" pitchFamily="49" charset="0"/>
              </a:rPr>
              <a:t>savedInstanceState</a:t>
            </a:r>
            <a:r>
              <a:rPr kumimoji="0" lang="en-US" altLang="en-US" sz="12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200" b="1" i="0" u="none" strike="noStrike" cap="none" normalizeH="0" baseline="0" dirty="0" err="1">
                <a:ln>
                  <a:noFill/>
                </a:ln>
                <a:solidFill>
                  <a:sysClr val="windowText" lastClr="000000"/>
                </a:solidFill>
                <a:effectLst/>
                <a:latin typeface="Consolas" panose="020B0609020204030204" pitchFamily="49" charset="0"/>
              </a:rPr>
              <a:t>super.onCreate</a:t>
            </a:r>
            <a:r>
              <a:rPr kumimoji="0" lang="en-US" altLang="en-US" sz="1200" b="1" i="0" u="none" strike="noStrike" cap="none" normalizeH="0" baseline="0" dirty="0">
                <a:ln>
                  <a:noFill/>
                </a:ln>
                <a:solidFill>
                  <a:sysClr val="windowText" lastClr="000000"/>
                </a:solidFill>
                <a:effectLst/>
                <a:latin typeface="Consolas" panose="020B0609020204030204" pitchFamily="49" charset="0"/>
              </a:rPr>
              <a:t>(</a:t>
            </a:r>
            <a:r>
              <a:rPr kumimoji="0" lang="en-US" altLang="en-US" sz="1200" b="1" i="0" u="none" strike="noStrike" cap="none" normalizeH="0" baseline="0" dirty="0" err="1">
                <a:ln>
                  <a:noFill/>
                </a:ln>
                <a:solidFill>
                  <a:sysClr val="windowText" lastClr="000000"/>
                </a:solidFill>
                <a:effectLst/>
                <a:latin typeface="Consolas" panose="020B0609020204030204" pitchFamily="49" charset="0"/>
              </a:rPr>
              <a:t>savedInstanceState</a:t>
            </a:r>
            <a:r>
              <a:rPr kumimoji="0" lang="en-US" altLang="en-US" sz="1200" b="1" i="0" u="none" strike="noStrike" cap="none" normalizeH="0" baseline="0" dirty="0">
                <a:ln>
                  <a:noFill/>
                </a:ln>
                <a:solidFill>
                  <a:sysClr val="windowText" lastClr="000000"/>
                </a:solidFill>
                <a:effectLst/>
                <a:latin typeface="Consolas" panose="020B0609020204030204" pitchFamily="49" charset="0"/>
              </a:rPr>
              <a:t>);</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200" b="1" i="0" u="none" strike="noStrike" cap="none" normalizeH="0" baseline="0" dirty="0" err="1">
                <a:ln>
                  <a:noFill/>
                </a:ln>
                <a:solidFill>
                  <a:sysClr val="windowText" lastClr="000000"/>
                </a:solidFill>
                <a:effectLst/>
                <a:latin typeface="Consolas" panose="020B0609020204030204" pitchFamily="49" charset="0"/>
              </a:rPr>
              <a:t>setContentView</a:t>
            </a:r>
            <a:r>
              <a:rPr kumimoji="0" lang="en-US" altLang="en-US" sz="1200" b="1" i="0" u="none" strike="noStrike" cap="none" normalizeH="0" baseline="0" dirty="0">
                <a:ln>
                  <a:noFill/>
                </a:ln>
                <a:solidFill>
                  <a:sysClr val="windowText" lastClr="000000"/>
                </a:solidFill>
                <a:effectLst/>
                <a:latin typeface="Consolas" panose="020B0609020204030204" pitchFamily="49" charset="0"/>
              </a:rPr>
              <a:t>(</a:t>
            </a:r>
            <a:r>
              <a:rPr kumimoji="0" lang="en-US" altLang="en-US" sz="1200" b="1" i="0" u="none" strike="noStrike" cap="none" normalizeH="0" baseline="0" dirty="0" err="1">
                <a:ln>
                  <a:noFill/>
                </a:ln>
                <a:solidFill>
                  <a:sysClr val="windowText" lastClr="000000"/>
                </a:solidFill>
                <a:effectLst/>
                <a:latin typeface="Consolas" panose="020B0609020204030204" pitchFamily="49" charset="0"/>
              </a:rPr>
              <a:t>R.layout.</a:t>
            </a:r>
            <a:r>
              <a:rPr kumimoji="0" lang="en-US" altLang="en-US" sz="1200" b="1" i="1" u="none" strike="noStrike" cap="none" normalizeH="0" baseline="0" dirty="0" err="1">
                <a:ln>
                  <a:noFill/>
                </a:ln>
                <a:solidFill>
                  <a:sysClr val="windowText" lastClr="000000"/>
                </a:solidFill>
                <a:effectLst/>
                <a:latin typeface="Consolas" panose="020B0609020204030204" pitchFamily="49" charset="0"/>
              </a:rPr>
              <a:t>activity_main</a:t>
            </a:r>
            <a:r>
              <a:rPr kumimoji="0" lang="en-US" altLang="en-US" sz="1200" b="1" i="0" u="none" strike="noStrike" cap="none" normalizeH="0" baseline="0" dirty="0">
                <a:ln>
                  <a:noFill/>
                </a:ln>
                <a:solidFill>
                  <a:sysClr val="windowText" lastClr="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Button btn1=(Button)findViewById(R.id.btn1);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latin typeface="Consolas" panose="020B0609020204030204" pitchFamily="49" charset="0"/>
              </a:rPr>
              <a:t>	btn2.setOnClickListener(this);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ysClr val="windowText" lastClr="000000"/>
                </a:solidFill>
                <a:latin typeface="Consolas" panose="020B0609020204030204" pitchFamily="49" charset="0"/>
              </a:rPr>
              <a:t>	</a:t>
            </a:r>
            <a:r>
              <a:rPr lang="en-US" altLang="en-US" sz="1200" b="1" dirty="0">
                <a:solidFill>
                  <a:schemeClr val="accent6">
                    <a:lumMod val="75000"/>
                  </a:schemeClr>
                </a:solidFill>
                <a:latin typeface="Consolas" panose="020B0609020204030204" pitchFamily="49" charset="0"/>
              </a:rPr>
              <a:t>Button btn2=(Button)findViewById(R.id.btn2);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accent6">
                    <a:lumMod val="75000"/>
                  </a:schemeClr>
                </a:solidFill>
                <a:effectLst/>
                <a:latin typeface="Consolas" panose="020B0609020204030204" pitchFamily="49" charset="0"/>
              </a:rPr>
              <a:t>	btn2.setOnClickListener(this);</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@Override</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public void </a:t>
            </a:r>
            <a:r>
              <a:rPr kumimoji="0" lang="en-US" altLang="en-US" sz="1200" b="1" i="0" u="none" strike="noStrike" cap="none" normalizeH="0" baseline="0" dirty="0" err="1">
                <a:ln>
                  <a:noFill/>
                </a:ln>
                <a:effectLst/>
                <a:latin typeface="Consolas" panose="020B0609020204030204" pitchFamily="49" charset="0"/>
              </a:rPr>
              <a:t>onClick</a:t>
            </a:r>
            <a:r>
              <a:rPr kumimoji="0" lang="en-US" altLang="en-US" sz="1200" b="1" i="0" u="none" strike="noStrike" cap="none" normalizeH="0" baseline="0" dirty="0">
                <a:ln>
                  <a:noFill/>
                </a:ln>
                <a:effectLst/>
                <a:latin typeface="Consolas" panose="020B0609020204030204" pitchFamily="49" charset="0"/>
              </a:rPr>
              <a:t>(View view)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a:t>
            </a:r>
            <a:r>
              <a:rPr kumimoji="0" lang="en-US" altLang="en-US" sz="1200" b="1"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ysClr val="windowText" lastClr="000000"/>
                </a:solidFill>
                <a:latin typeface="Consolas" panose="020B0609020204030204" pitchFamily="49" charset="0"/>
              </a:rPr>
              <a:t>	}</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a:t>
            </a:r>
            <a:endParaRPr kumimoji="0" lang="en-US" altLang="en-US" sz="2800" b="1" i="0" u="none" strike="noStrike" cap="none" normalizeH="0" baseline="0" dirty="0">
              <a:ln>
                <a:noFill/>
              </a:ln>
              <a:solidFill>
                <a:sysClr val="windowText" lastClr="000000"/>
              </a:solidFill>
              <a:effectLst/>
              <a:latin typeface="Consolas" panose="020B0609020204030204" pitchFamily="49" charset="0"/>
            </a:endParaRPr>
          </a:p>
        </p:txBody>
      </p:sp>
      <p:sp>
        <p:nvSpPr>
          <p:cNvPr id="6" name="Rectangle 1">
            <a:extLst>
              <a:ext uri="{FF2B5EF4-FFF2-40B4-BE49-F238E27FC236}">
                <a16:creationId xmlns:a16="http://schemas.microsoft.com/office/drawing/2014/main" id="{7E05ED97-5D12-08FE-34EA-E9AEA5DB7B76}"/>
              </a:ext>
            </a:extLst>
          </p:cNvPr>
          <p:cNvSpPr>
            <a:spLocks noChangeArrowheads="1"/>
          </p:cNvSpPr>
          <p:nvPr/>
        </p:nvSpPr>
        <p:spPr bwMode="auto">
          <a:xfrm>
            <a:off x="6303365" y="1739815"/>
            <a:ext cx="5486400" cy="267765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accent6">
                    <a:lumMod val="75000"/>
                  </a:schemeClr>
                </a:solidFill>
                <a:effectLst/>
                <a:latin typeface="Consolas" panose="020B0609020204030204" pitchFamily="49" charset="0"/>
              </a:rPr>
              <a:t>@Override</a:t>
            </a:r>
            <a:br>
              <a:rPr kumimoji="0" lang="en-US" altLang="en-US" sz="1200" b="1" i="0" u="none" strike="noStrike" cap="none" normalizeH="0" baseline="0" dirty="0">
                <a:ln>
                  <a:noFill/>
                </a:ln>
                <a:solidFill>
                  <a:schemeClr val="accent6">
                    <a:lumMod val="75000"/>
                  </a:schemeClr>
                </a:solidFill>
                <a:effectLst/>
                <a:latin typeface="Consolas" panose="020B0609020204030204" pitchFamily="49" charset="0"/>
              </a:rPr>
            </a:br>
            <a:r>
              <a:rPr kumimoji="0" lang="en-US" altLang="en-US" sz="1200" b="1" i="0" u="none" strike="noStrike" cap="none" normalizeH="0" baseline="0" dirty="0">
                <a:ln>
                  <a:noFill/>
                </a:ln>
                <a:solidFill>
                  <a:schemeClr val="accent6">
                    <a:lumMod val="75000"/>
                  </a:schemeClr>
                </a:solidFill>
                <a:effectLst/>
                <a:latin typeface="Consolas" panose="020B0609020204030204" pitchFamily="49" charset="0"/>
              </a:rPr>
              <a:t>public void </a:t>
            </a:r>
            <a:r>
              <a:rPr kumimoji="0" lang="en-US" altLang="en-US" sz="1200" b="1" i="0" u="none" strike="noStrike" cap="none" normalizeH="0" baseline="0" dirty="0" err="1">
                <a:ln>
                  <a:noFill/>
                </a:ln>
                <a:solidFill>
                  <a:schemeClr val="accent6">
                    <a:lumMod val="75000"/>
                  </a:schemeClr>
                </a:solidFill>
                <a:effectLst/>
                <a:latin typeface="Consolas" panose="020B0609020204030204" pitchFamily="49" charset="0"/>
              </a:rPr>
              <a:t>onClick</a:t>
            </a:r>
            <a:r>
              <a:rPr kumimoji="0" lang="en-US" altLang="en-US" sz="1200" b="1" i="0" u="none" strike="noStrike" cap="none" normalizeH="0" baseline="0" dirty="0">
                <a:ln>
                  <a:noFill/>
                </a:ln>
                <a:solidFill>
                  <a:schemeClr val="accent6">
                    <a:lumMod val="75000"/>
                  </a:schemeClr>
                </a:solidFill>
                <a:effectLst/>
                <a:latin typeface="Consolas" panose="020B0609020204030204" pitchFamily="49" charset="0"/>
              </a:rPr>
              <a:t>(View view) </a:t>
            </a:r>
            <a:r>
              <a:rPr kumimoji="0" lang="en-US" altLang="en-US" sz="1200" b="1" i="0" u="none" strike="noStrike" cap="none" normalizeH="0" baseline="0" dirty="0">
                <a:ln>
                  <a:noFill/>
                </a:ln>
                <a:effectLst/>
                <a:latin typeface="Consolas" panose="020B0609020204030204" pitchFamily="49" charset="0"/>
              </a:rPr>
              <a:t>{</a:t>
            </a:r>
            <a:br>
              <a:rPr kumimoji="0" lang="en-US" altLang="en-US" sz="1200" b="1" i="0" u="none" strike="noStrike" cap="none" normalizeH="0" baseline="0" dirty="0">
                <a:ln>
                  <a:noFill/>
                </a:ln>
                <a:effectLst/>
                <a:latin typeface="Consolas" panose="020B0609020204030204" pitchFamily="49" charset="0"/>
              </a:rPr>
            </a:b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if(</a:t>
            </a:r>
            <a:r>
              <a:rPr kumimoji="0" lang="en-US" altLang="en-US" sz="1200" b="1" i="0" u="none" strike="noStrike" cap="none" normalizeH="0" baseline="0" dirty="0" err="1">
                <a:ln>
                  <a:noFill/>
                </a:ln>
                <a:effectLst/>
                <a:latin typeface="Consolas" panose="020B0609020204030204" pitchFamily="49" charset="0"/>
              </a:rPr>
              <a:t>view.getId</a:t>
            </a:r>
            <a:r>
              <a:rPr kumimoji="0" lang="en-US" altLang="en-US" sz="1200" b="1" i="0" u="none" strike="noStrike" cap="none" normalizeH="0" baseline="0" dirty="0">
                <a:ln>
                  <a:noFill/>
                </a:ln>
                <a:effectLst/>
                <a:latin typeface="Consolas" panose="020B0609020204030204" pitchFamily="49" charset="0"/>
              </a:rPr>
              <a:t>()==R.id.</a:t>
            </a:r>
            <a:r>
              <a:rPr kumimoji="0" lang="en-US" altLang="en-US" sz="1200" b="1" i="1" u="none" strike="noStrike" cap="none" normalizeH="0" baseline="0" dirty="0">
                <a:ln>
                  <a:noFill/>
                </a:ln>
                <a:effectLst/>
                <a:latin typeface="Consolas" panose="020B0609020204030204" pitchFamily="49" charset="0"/>
              </a:rPr>
              <a:t>btn1</a:t>
            </a:r>
            <a:r>
              <a:rPr kumimoji="0" lang="en-US" altLang="en-US" sz="1200" b="1" i="0" u="none" strike="noStrike" cap="none" normalizeH="0" baseline="0" dirty="0">
                <a:ln>
                  <a:noFill/>
                </a:ln>
                <a:effectLst/>
                <a:latin typeface="Consolas" panose="020B0609020204030204" pitchFamily="49" charset="0"/>
              </a:rPr>
              <a:t>)</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Intent intent=new Intent(</a:t>
            </a:r>
            <a:r>
              <a:rPr kumimoji="0" lang="en-US" altLang="en-US" sz="1200" b="1" i="0" u="none" strike="noStrike" cap="none" normalizeH="0" baseline="0" dirty="0" err="1">
                <a:ln>
                  <a:noFill/>
                </a:ln>
                <a:effectLst/>
                <a:latin typeface="Consolas" panose="020B0609020204030204" pitchFamily="49" charset="0"/>
              </a:rPr>
              <a:t>this,SecondActivity.class</a:t>
            </a:r>
            <a:r>
              <a:rPr kumimoji="0" lang="en-US" altLang="en-US" sz="1200" b="1" i="0" u="none" strike="noStrike" cap="none" normalizeH="0" baseline="0" dirty="0">
                <a:ln>
                  <a:noFill/>
                </a:ln>
                <a:effectLst/>
                <a:latin typeface="Consolas" panose="020B0609020204030204" pitchFamily="49" charset="0"/>
              </a:rPr>
              <a:t>);</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a:t>
            </a:r>
            <a:r>
              <a:rPr kumimoji="0" lang="en-US" altLang="en-US" sz="1200" b="1" i="0" u="none" strike="noStrike" cap="none" normalizeH="0" baseline="0" dirty="0" err="1">
                <a:ln>
                  <a:noFill/>
                </a:ln>
                <a:effectLst/>
                <a:latin typeface="Consolas" panose="020B0609020204030204" pitchFamily="49" charset="0"/>
              </a:rPr>
              <a:t>startActivity</a:t>
            </a:r>
            <a:r>
              <a:rPr kumimoji="0" lang="en-US" altLang="en-US" sz="1200" b="1" i="0" u="none" strike="noStrike" cap="none" normalizeH="0" baseline="0" dirty="0">
                <a:ln>
                  <a:noFill/>
                </a:ln>
                <a:effectLst/>
                <a:latin typeface="Consolas" panose="020B0609020204030204" pitchFamily="49" charset="0"/>
              </a:rPr>
              <a:t>(intent);</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if(</a:t>
            </a:r>
            <a:r>
              <a:rPr kumimoji="0" lang="en-US" altLang="en-US" sz="1200" b="1" i="0" u="none" strike="noStrike" cap="none" normalizeH="0" baseline="0" dirty="0" err="1">
                <a:ln>
                  <a:noFill/>
                </a:ln>
                <a:effectLst/>
                <a:latin typeface="Consolas" panose="020B0609020204030204" pitchFamily="49" charset="0"/>
              </a:rPr>
              <a:t>view.getId</a:t>
            </a:r>
            <a:r>
              <a:rPr kumimoji="0" lang="en-US" altLang="en-US" sz="1200" b="1" i="0" u="none" strike="noStrike" cap="none" normalizeH="0" baseline="0" dirty="0">
                <a:ln>
                  <a:noFill/>
                </a:ln>
                <a:effectLst/>
                <a:latin typeface="Consolas" panose="020B0609020204030204" pitchFamily="49" charset="0"/>
              </a:rPr>
              <a:t>()==R.id.</a:t>
            </a:r>
            <a:r>
              <a:rPr kumimoji="0" lang="en-US" altLang="en-US" sz="1200" b="1" i="1" u="none" strike="noStrike" cap="none" normalizeH="0" baseline="0" dirty="0">
                <a:ln>
                  <a:noFill/>
                </a:ln>
                <a:effectLst/>
                <a:latin typeface="Consolas" panose="020B0609020204030204" pitchFamily="49" charset="0"/>
              </a:rPr>
              <a:t>btn2</a:t>
            </a:r>
            <a:r>
              <a:rPr kumimoji="0" lang="en-US" altLang="en-US" sz="1200" b="1" i="0" u="none" strike="noStrike" cap="none" normalizeH="0" baseline="0" dirty="0">
                <a:ln>
                  <a:noFill/>
                </a:ln>
                <a:effectLst/>
                <a:latin typeface="Consolas" panose="020B0609020204030204" pitchFamily="49" charset="0"/>
              </a:rPr>
              <a:t>)</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Intent intent=new Intent(</a:t>
            </a:r>
            <a:r>
              <a:rPr kumimoji="0" lang="en-US" altLang="en-US" sz="1200" b="1" i="0" u="none" strike="noStrike" cap="none" normalizeH="0" baseline="0" dirty="0" err="1">
                <a:ln>
                  <a:noFill/>
                </a:ln>
                <a:effectLst/>
                <a:latin typeface="Consolas" panose="020B0609020204030204" pitchFamily="49" charset="0"/>
              </a:rPr>
              <a:t>this,</a:t>
            </a:r>
            <a:r>
              <a:rPr lang="en-US" altLang="en-US" sz="1200" b="1" dirty="0" err="1">
                <a:latin typeface="Consolas" panose="020B0609020204030204" pitchFamily="49" charset="0"/>
              </a:rPr>
              <a:t>Third</a:t>
            </a:r>
            <a:r>
              <a:rPr kumimoji="0" lang="en-US" altLang="en-US" sz="1200" b="1" i="0" u="none" strike="noStrike" cap="none" normalizeH="0" baseline="0" dirty="0" err="1">
                <a:ln>
                  <a:noFill/>
                </a:ln>
                <a:effectLst/>
                <a:latin typeface="Consolas" panose="020B0609020204030204" pitchFamily="49" charset="0"/>
              </a:rPr>
              <a:t>Activity.class</a:t>
            </a:r>
            <a:r>
              <a:rPr kumimoji="0" lang="en-US" altLang="en-US" sz="1200" b="1" i="0" u="none" strike="noStrike" cap="none" normalizeH="0" baseline="0" dirty="0">
                <a:ln>
                  <a:noFill/>
                </a:ln>
                <a:effectLst/>
                <a:latin typeface="Consolas" panose="020B0609020204030204" pitchFamily="49" charset="0"/>
              </a:rPr>
              <a:t>);</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a:t>
            </a:r>
            <a:r>
              <a:rPr kumimoji="0" lang="en-US" altLang="en-US" sz="1200" b="1" i="0" u="none" strike="noStrike" cap="none" normalizeH="0" baseline="0" dirty="0" err="1">
                <a:ln>
                  <a:noFill/>
                </a:ln>
                <a:effectLst/>
                <a:latin typeface="Consolas" panose="020B0609020204030204" pitchFamily="49" charset="0"/>
              </a:rPr>
              <a:t>startActivity</a:t>
            </a:r>
            <a:r>
              <a:rPr kumimoji="0" lang="en-US" altLang="en-US" sz="1200" b="1" i="0" u="none" strike="noStrike" cap="none" normalizeH="0" baseline="0" dirty="0">
                <a:ln>
                  <a:noFill/>
                </a:ln>
                <a:effectLst/>
                <a:latin typeface="Consolas" panose="020B0609020204030204" pitchFamily="49" charset="0"/>
              </a:rPr>
              <a:t>(intent);</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a:t>
            </a:r>
            <a:endParaRPr kumimoji="0" lang="en-US" altLang="en-US" sz="2800" b="1"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35651573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89B071-E7E0-AB6D-D98B-28C078822E81}"/>
              </a:ext>
            </a:extLst>
          </p:cNvPr>
          <p:cNvSpPr>
            <a:spLocks noGrp="1"/>
          </p:cNvSpPr>
          <p:nvPr>
            <p:ph type="title"/>
          </p:nvPr>
        </p:nvSpPr>
        <p:spPr/>
        <p:txBody>
          <a:bodyPr/>
          <a:lstStyle/>
          <a:p>
            <a:r>
              <a:rPr lang="en-US" dirty="0"/>
              <a:t>2-way:Issue</a:t>
            </a:r>
          </a:p>
        </p:txBody>
      </p:sp>
      <p:sp>
        <p:nvSpPr>
          <p:cNvPr id="3" name="Segnaposto contenuto 2">
            <a:extLst>
              <a:ext uri="{FF2B5EF4-FFF2-40B4-BE49-F238E27FC236}">
                <a16:creationId xmlns:a16="http://schemas.microsoft.com/office/drawing/2014/main" id="{D042F781-B030-5E3F-7538-5298A6808EC9}"/>
              </a:ext>
            </a:extLst>
          </p:cNvPr>
          <p:cNvSpPr>
            <a:spLocks noGrp="1"/>
          </p:cNvSpPr>
          <p:nvPr>
            <p:ph idx="1"/>
          </p:nvPr>
        </p:nvSpPr>
        <p:spPr/>
        <p:txBody>
          <a:bodyPr>
            <a:normAutofit/>
          </a:bodyPr>
          <a:lstStyle/>
          <a:p>
            <a:pPr marL="0" indent="0">
              <a:buNone/>
            </a:pPr>
            <a:r>
              <a:rPr lang="en-US" sz="2000" dirty="0"/>
              <a:t>If an activity contains several button, the addition of other produces the addition of lines to define the button and the continuous modification of the onclick method</a:t>
            </a:r>
          </a:p>
        </p:txBody>
      </p:sp>
      <p:sp>
        <p:nvSpPr>
          <p:cNvPr id="4" name="Rectangle 1">
            <a:extLst>
              <a:ext uri="{FF2B5EF4-FFF2-40B4-BE49-F238E27FC236}">
                <a16:creationId xmlns:a16="http://schemas.microsoft.com/office/drawing/2014/main" id="{2DC95067-A538-3003-AE7D-D646DBBA4FBF}"/>
              </a:ext>
            </a:extLst>
          </p:cNvPr>
          <p:cNvSpPr>
            <a:spLocks noChangeArrowheads="1"/>
          </p:cNvSpPr>
          <p:nvPr/>
        </p:nvSpPr>
        <p:spPr bwMode="auto">
          <a:xfrm>
            <a:off x="127000" y="2894510"/>
            <a:ext cx="5270500" cy="323165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Button btn1=(Button)findViewById(R.id.btn1);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latin typeface="Consolas" panose="020B0609020204030204" pitchFamily="49" charset="0"/>
              </a:rPr>
              <a:t>	btn2.setOnClickListener(this);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ysClr val="windowText" lastClr="000000"/>
                </a:solidFill>
                <a:latin typeface="Consolas" panose="020B0609020204030204" pitchFamily="49" charset="0"/>
              </a:rPr>
              <a:t>	</a:t>
            </a:r>
            <a:r>
              <a:rPr lang="en-US" altLang="en-US" sz="1200" b="1" dirty="0">
                <a:latin typeface="Consolas" panose="020B0609020204030204" pitchFamily="49" charset="0"/>
              </a:rPr>
              <a:t>Button btn2=(Button)findViewById(R.id.btn2);	</a:t>
            </a:r>
            <a:r>
              <a:rPr kumimoji="0" lang="en-US" altLang="en-US" sz="1200" b="1" i="0" u="none" strike="noStrike" cap="none" normalizeH="0" baseline="0" dirty="0">
                <a:ln>
                  <a:noFill/>
                </a:ln>
                <a:effectLst/>
                <a:latin typeface="Consolas" panose="020B0609020204030204" pitchFamily="49" charset="0"/>
              </a:rPr>
              <a:t>btn2.setOnClickListener(this);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Button btn3=(Button)findViewById(R.id.btn3);</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a:t>
            </a:r>
            <a:r>
              <a:rPr kumimoji="0" lang="en-US" altLang="en-US" sz="1200" b="1" i="0" u="none" strike="noStrike" cap="none" normalizeH="0" baseline="0" dirty="0">
                <a:ln>
                  <a:noFill/>
                </a:ln>
                <a:effectLst/>
                <a:latin typeface="Consolas" panose="020B0609020204030204" pitchFamily="49" charset="0"/>
              </a:rPr>
              <a:t>btn3.setOnClickListener(this);</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endParaRPr lang="en-US" altLang="en-US" sz="1200" b="1" dirty="0">
              <a:solidFill>
                <a:sysClr val="windowText" lastClr="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Button btn4=(Button)findViewById(R.id.btn4);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a:t>
            </a:r>
            <a:r>
              <a:rPr kumimoji="0" lang="en-US" altLang="en-US" sz="1200" b="1" i="0" u="none" strike="noStrike" cap="none" normalizeH="0" baseline="0" dirty="0">
                <a:ln>
                  <a:noFill/>
                </a:ln>
                <a:effectLst/>
                <a:latin typeface="Consolas" panose="020B0609020204030204" pitchFamily="49" charset="0"/>
              </a:rPr>
              <a:t>btn4.setOnClickListener(this);</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Button </a:t>
            </a:r>
            <a:r>
              <a:rPr lang="en-US" altLang="en-US" sz="1200" b="1" dirty="0" err="1">
                <a:latin typeface="Consolas" panose="020B0609020204030204" pitchFamily="49" charset="0"/>
              </a:rPr>
              <a:t>btnN</a:t>
            </a:r>
            <a:r>
              <a:rPr lang="en-US" altLang="en-US" sz="1200" b="1" dirty="0">
                <a:latin typeface="Consolas" panose="020B0609020204030204" pitchFamily="49" charset="0"/>
              </a:rPr>
              <a:t>=(Button)findViewById(</a:t>
            </a:r>
            <a:r>
              <a:rPr lang="en-US" altLang="en-US" sz="1200" b="1" dirty="0" err="1">
                <a:latin typeface="Consolas" panose="020B0609020204030204" pitchFamily="49" charset="0"/>
              </a:rPr>
              <a:t>R.id.btnN</a:t>
            </a:r>
            <a:r>
              <a:rPr lang="en-US" altLang="en-US" sz="1200" b="1" dirty="0">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a:t>
            </a:r>
            <a:r>
              <a:rPr kumimoji="0" lang="en-US" altLang="en-US" sz="1200" b="1" i="0" u="none" strike="noStrike" cap="none" normalizeH="0" baseline="0" dirty="0" err="1">
                <a:ln>
                  <a:noFill/>
                </a:ln>
                <a:effectLst/>
                <a:latin typeface="Consolas" panose="020B0609020204030204" pitchFamily="49" charset="0"/>
              </a:rPr>
              <a:t>btnN.setOnClickListener</a:t>
            </a:r>
            <a:r>
              <a:rPr kumimoji="0" lang="en-US" altLang="en-US" sz="1200" b="1" i="0" u="none" strike="noStrike" cap="none" normalizeH="0" baseline="0" dirty="0">
                <a:ln>
                  <a:noFill/>
                </a:ln>
                <a:effectLst/>
                <a:latin typeface="Consolas" panose="020B0609020204030204" pitchFamily="49" charset="0"/>
              </a:rPr>
              <a:t>(this);</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a:t>
            </a:r>
            <a:endParaRPr kumimoji="0" lang="en-US" altLang="en-US" sz="2800" b="1" i="0" u="none" strike="noStrike" cap="none" normalizeH="0" baseline="0" dirty="0">
              <a:ln>
                <a:noFill/>
              </a:ln>
              <a:solidFill>
                <a:sysClr val="windowText" lastClr="000000"/>
              </a:solidFill>
              <a:effectLst/>
              <a:latin typeface="Consolas" panose="020B0609020204030204" pitchFamily="49" charset="0"/>
            </a:endParaRPr>
          </a:p>
        </p:txBody>
      </p:sp>
      <p:sp>
        <p:nvSpPr>
          <p:cNvPr id="5" name="Rectangle 1">
            <a:extLst>
              <a:ext uri="{FF2B5EF4-FFF2-40B4-BE49-F238E27FC236}">
                <a16:creationId xmlns:a16="http://schemas.microsoft.com/office/drawing/2014/main" id="{3B83657D-735F-2032-F1F3-0410FC50ECD5}"/>
              </a:ext>
            </a:extLst>
          </p:cNvPr>
          <p:cNvSpPr>
            <a:spLocks noChangeArrowheads="1"/>
          </p:cNvSpPr>
          <p:nvPr/>
        </p:nvSpPr>
        <p:spPr bwMode="auto">
          <a:xfrm>
            <a:off x="5219700" y="2444387"/>
            <a:ext cx="4838700" cy="413190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effectLst/>
                <a:latin typeface="Consolas" panose="020B0609020204030204" pitchFamily="49" charset="0"/>
              </a:rPr>
              <a:t>public void </a:t>
            </a:r>
            <a:r>
              <a:rPr kumimoji="0" lang="en-US" altLang="en-US" sz="1050" b="1" i="0" u="none" strike="noStrike" cap="none" normalizeH="0" baseline="0" dirty="0" err="1">
                <a:ln>
                  <a:noFill/>
                </a:ln>
                <a:effectLst/>
                <a:latin typeface="Consolas" panose="020B0609020204030204" pitchFamily="49" charset="0"/>
              </a:rPr>
              <a:t>onClick</a:t>
            </a:r>
            <a:r>
              <a:rPr kumimoji="0" lang="en-US" altLang="en-US" sz="1050" b="1" i="0" u="none" strike="noStrike" cap="none" normalizeH="0" baseline="0" dirty="0">
                <a:ln>
                  <a:noFill/>
                </a:ln>
                <a:effectLst/>
                <a:latin typeface="Consolas" panose="020B0609020204030204" pitchFamily="49" charset="0"/>
              </a:rPr>
              <a:t>(View view) {</a:t>
            </a:r>
            <a:br>
              <a:rPr kumimoji="0" lang="en-US" altLang="en-US" sz="1050" b="1" i="0" u="none" strike="noStrike" cap="none" normalizeH="0" baseline="0" dirty="0">
                <a:ln>
                  <a:noFill/>
                </a:ln>
                <a:effectLst/>
                <a:latin typeface="Consolas" panose="020B0609020204030204" pitchFamily="49" charset="0"/>
              </a:rPr>
            </a:b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if(</a:t>
            </a:r>
            <a:r>
              <a:rPr kumimoji="0" lang="en-US" altLang="en-US" sz="1050" b="1" i="0" u="none" strike="noStrike" cap="none" normalizeH="0" baseline="0" dirty="0" err="1">
                <a:ln>
                  <a:noFill/>
                </a:ln>
                <a:effectLst/>
                <a:latin typeface="Consolas" panose="020B0609020204030204" pitchFamily="49" charset="0"/>
              </a:rPr>
              <a:t>view.getId</a:t>
            </a:r>
            <a:r>
              <a:rPr kumimoji="0" lang="en-US" altLang="en-US" sz="1050" b="1" i="0" u="none" strike="noStrike" cap="none" normalizeH="0" baseline="0" dirty="0">
                <a:ln>
                  <a:noFill/>
                </a:ln>
                <a:effectLst/>
                <a:latin typeface="Consolas" panose="020B0609020204030204" pitchFamily="49" charset="0"/>
              </a:rPr>
              <a:t>()==R.id.</a:t>
            </a:r>
            <a:r>
              <a:rPr kumimoji="0" lang="en-US" altLang="en-US" sz="1050" b="1" i="1" u="none" strike="noStrike" cap="none" normalizeH="0" baseline="0" dirty="0">
                <a:ln>
                  <a:noFill/>
                </a:ln>
                <a:effectLst/>
                <a:latin typeface="Consolas" panose="020B0609020204030204" pitchFamily="49" charset="0"/>
              </a:rPr>
              <a:t>btn1</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Intent intent=new Intent(</a:t>
            </a:r>
            <a:r>
              <a:rPr kumimoji="0" lang="en-US" altLang="en-US" sz="1050" b="1" i="0" u="none" strike="noStrike" cap="none" normalizeH="0" baseline="0" dirty="0" err="1">
                <a:ln>
                  <a:noFill/>
                </a:ln>
                <a:effectLst/>
                <a:latin typeface="Consolas" panose="020B0609020204030204" pitchFamily="49" charset="0"/>
              </a:rPr>
              <a:t>this,SecondActivity.class</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r>
              <a:rPr kumimoji="0" lang="en-US" altLang="en-US" sz="1050" b="1" i="0" u="none" strike="noStrike" cap="none" normalizeH="0" baseline="0" dirty="0" err="1">
                <a:ln>
                  <a:noFill/>
                </a:ln>
                <a:effectLst/>
                <a:latin typeface="Consolas" panose="020B0609020204030204" pitchFamily="49" charset="0"/>
              </a:rPr>
              <a:t>startActivity</a:t>
            </a:r>
            <a:r>
              <a:rPr kumimoji="0" lang="en-US" altLang="en-US" sz="1050" b="1" i="0" u="none" strike="noStrike" cap="none" normalizeH="0" baseline="0" dirty="0">
                <a:ln>
                  <a:noFill/>
                </a:ln>
                <a:effectLst/>
                <a:latin typeface="Consolas" panose="020B0609020204030204" pitchFamily="49" charset="0"/>
              </a:rPr>
              <a:t>(intent);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if(</a:t>
            </a:r>
            <a:r>
              <a:rPr kumimoji="0" lang="en-US" altLang="en-US" sz="1050" b="1" i="0" u="none" strike="noStrike" cap="none" normalizeH="0" baseline="0" dirty="0" err="1">
                <a:ln>
                  <a:noFill/>
                </a:ln>
                <a:effectLst/>
                <a:latin typeface="Consolas" panose="020B0609020204030204" pitchFamily="49" charset="0"/>
              </a:rPr>
              <a:t>view.getId</a:t>
            </a:r>
            <a:r>
              <a:rPr kumimoji="0" lang="en-US" altLang="en-US" sz="1050" b="1" i="0" u="none" strike="noStrike" cap="none" normalizeH="0" baseline="0" dirty="0">
                <a:ln>
                  <a:noFill/>
                </a:ln>
                <a:effectLst/>
                <a:latin typeface="Consolas" panose="020B0609020204030204" pitchFamily="49" charset="0"/>
              </a:rPr>
              <a:t>()==R.id.</a:t>
            </a:r>
            <a:r>
              <a:rPr kumimoji="0" lang="en-US" altLang="en-US" sz="1050" b="1" i="1" u="none" strike="noStrike" cap="none" normalizeH="0" baseline="0" dirty="0">
                <a:ln>
                  <a:noFill/>
                </a:ln>
                <a:effectLst/>
                <a:latin typeface="Consolas" panose="020B0609020204030204" pitchFamily="49" charset="0"/>
              </a:rPr>
              <a:t>btn2</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Intent intent=new Intent(</a:t>
            </a:r>
            <a:r>
              <a:rPr kumimoji="0" lang="en-US" altLang="en-US" sz="1050" b="1" i="0" u="none" strike="noStrike" cap="none" normalizeH="0" baseline="0" dirty="0" err="1">
                <a:ln>
                  <a:noFill/>
                </a:ln>
                <a:effectLst/>
                <a:latin typeface="Consolas" panose="020B0609020204030204" pitchFamily="49" charset="0"/>
              </a:rPr>
              <a:t>this,</a:t>
            </a:r>
            <a:r>
              <a:rPr lang="en-US" altLang="en-US" sz="1050" b="1" dirty="0" err="1">
                <a:latin typeface="Consolas" panose="020B0609020204030204" pitchFamily="49" charset="0"/>
              </a:rPr>
              <a:t>Third</a:t>
            </a:r>
            <a:r>
              <a:rPr kumimoji="0" lang="en-US" altLang="en-US" sz="1050" b="1" i="0" u="none" strike="noStrike" cap="none" normalizeH="0" baseline="0" dirty="0" err="1">
                <a:ln>
                  <a:noFill/>
                </a:ln>
                <a:effectLst/>
                <a:latin typeface="Consolas" panose="020B0609020204030204" pitchFamily="49" charset="0"/>
              </a:rPr>
              <a:t>Activity.class</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r>
              <a:rPr kumimoji="0" lang="en-US" altLang="en-US" sz="1050" b="1" i="0" u="none" strike="noStrike" cap="none" normalizeH="0" baseline="0" dirty="0" err="1">
                <a:ln>
                  <a:noFill/>
                </a:ln>
                <a:effectLst/>
                <a:latin typeface="Consolas" panose="020B0609020204030204" pitchFamily="49" charset="0"/>
              </a:rPr>
              <a:t>startActivity</a:t>
            </a:r>
            <a:r>
              <a:rPr kumimoji="0" lang="en-US" altLang="en-US" sz="1050" b="1" i="0" u="none" strike="noStrike" cap="none" normalizeH="0" baseline="0" dirty="0">
                <a:ln>
                  <a:noFill/>
                </a:ln>
                <a:effectLst/>
                <a:latin typeface="Consolas" panose="020B0609020204030204" pitchFamily="49" charset="0"/>
              </a:rPr>
              <a:t>(intent);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p>
          <a:p>
            <a:pPr eaLnBrk="0" fontAlgn="base" hangingPunct="0">
              <a:spcBef>
                <a:spcPct val="0"/>
              </a:spcBef>
              <a:spcAft>
                <a:spcPct val="0"/>
              </a:spcAft>
            </a:pPr>
            <a:r>
              <a:rPr kumimoji="0" lang="en-US" altLang="en-US" sz="1050" b="1" i="0" u="none" strike="noStrike" cap="none" normalizeH="0" baseline="0" dirty="0">
                <a:ln>
                  <a:noFill/>
                </a:ln>
                <a:effectLst/>
                <a:latin typeface="Consolas" panose="020B0609020204030204" pitchFamily="49" charset="0"/>
              </a:rPr>
              <a:t> if(</a:t>
            </a:r>
            <a:r>
              <a:rPr kumimoji="0" lang="en-US" altLang="en-US" sz="1050" b="1" i="0" u="none" strike="noStrike" cap="none" normalizeH="0" baseline="0" dirty="0" err="1">
                <a:ln>
                  <a:noFill/>
                </a:ln>
                <a:effectLst/>
                <a:latin typeface="Consolas" panose="020B0609020204030204" pitchFamily="49" charset="0"/>
              </a:rPr>
              <a:t>view.getId</a:t>
            </a:r>
            <a:r>
              <a:rPr kumimoji="0" lang="en-US" altLang="en-US" sz="1050" b="1" i="0" u="none" strike="noStrike" cap="none" normalizeH="0" baseline="0" dirty="0">
                <a:ln>
                  <a:noFill/>
                </a:ln>
                <a:effectLst/>
                <a:latin typeface="Consolas" panose="020B0609020204030204" pitchFamily="49" charset="0"/>
              </a:rPr>
              <a:t>()==R.id.</a:t>
            </a:r>
            <a:r>
              <a:rPr kumimoji="0" lang="en-US" altLang="en-US" sz="1050" b="1" i="1" u="none" strike="noStrike" cap="none" normalizeH="0" baseline="0" dirty="0">
                <a:ln>
                  <a:noFill/>
                </a:ln>
                <a:effectLst/>
                <a:latin typeface="Consolas" panose="020B0609020204030204" pitchFamily="49" charset="0"/>
              </a:rPr>
              <a:t>btn3</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Intent intent=new Intent(this,</a:t>
            </a:r>
            <a:r>
              <a:rPr lang="en-US" altLang="en-US" sz="1050" b="1" dirty="0">
                <a:latin typeface="Consolas" panose="020B0609020204030204" pitchFamily="49" charset="0"/>
              </a:rPr>
              <a:t> </a:t>
            </a:r>
            <a:r>
              <a:rPr lang="en-US" altLang="en-US" sz="1050" b="1" dirty="0" err="1">
                <a:latin typeface="Consolas" panose="020B0609020204030204" pitchFamily="49" charset="0"/>
              </a:rPr>
              <a:t>Fourth</a:t>
            </a:r>
            <a:r>
              <a:rPr kumimoji="0" lang="en-US" altLang="en-US" sz="1050" b="1" i="0" u="none" strike="noStrike" cap="none" normalizeH="0" baseline="0" dirty="0" err="1">
                <a:ln>
                  <a:noFill/>
                </a:ln>
                <a:effectLst/>
                <a:latin typeface="Consolas" panose="020B0609020204030204" pitchFamily="49" charset="0"/>
              </a:rPr>
              <a:t>Activity.class</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r>
              <a:rPr kumimoji="0" lang="en-US" altLang="en-US" sz="1050" b="1" i="0" u="none" strike="noStrike" cap="none" normalizeH="0" baseline="0" dirty="0" err="1">
                <a:ln>
                  <a:noFill/>
                </a:ln>
                <a:effectLst/>
                <a:latin typeface="Consolas" panose="020B0609020204030204" pitchFamily="49" charset="0"/>
              </a:rPr>
              <a:t>startActivity</a:t>
            </a:r>
            <a:r>
              <a:rPr kumimoji="0" lang="en-US" altLang="en-US" sz="1050" b="1" i="0" u="none" strike="noStrike" cap="none" normalizeH="0" baseline="0" dirty="0">
                <a:ln>
                  <a:noFill/>
                </a:ln>
                <a:effectLst/>
                <a:latin typeface="Consolas" panose="020B0609020204030204" pitchFamily="49" charset="0"/>
              </a:rPr>
              <a:t>(intent);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b="1" dirty="0">
                <a:latin typeface="Consolas" panose="020B0609020204030204" pitchFamily="49" charset="0"/>
              </a:rPr>
              <a:t>..</a:t>
            </a:r>
            <a:endParaRPr kumimoji="0" lang="en-US" altLang="en-US" sz="1050" b="1" i="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b="1" dirty="0">
                <a:latin typeface="Consolas" panose="020B0609020204030204" pitchFamily="49" charset="0"/>
              </a:rPr>
              <a:t>	</a:t>
            </a:r>
            <a:endParaRPr kumimoji="0" lang="en-US" altLang="en-US" sz="1050" b="1" i="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effectLst/>
                <a:latin typeface="Consolas" panose="020B0609020204030204" pitchFamily="49" charset="0"/>
              </a:rPr>
              <a:t> if(</a:t>
            </a:r>
            <a:r>
              <a:rPr kumimoji="0" lang="en-US" altLang="en-US" sz="1050" b="1" i="0" u="none" strike="noStrike" cap="none" normalizeH="0" baseline="0" dirty="0" err="1">
                <a:ln>
                  <a:noFill/>
                </a:ln>
                <a:effectLst/>
                <a:latin typeface="Consolas" panose="020B0609020204030204" pitchFamily="49" charset="0"/>
              </a:rPr>
              <a:t>view.getId</a:t>
            </a:r>
            <a:r>
              <a:rPr kumimoji="0" lang="en-US" altLang="en-US" sz="1050" b="1" i="0" u="none" strike="noStrike" cap="none" normalizeH="0" baseline="0" dirty="0">
                <a:ln>
                  <a:noFill/>
                </a:ln>
                <a:effectLst/>
                <a:latin typeface="Consolas" panose="020B0609020204030204" pitchFamily="49" charset="0"/>
              </a:rPr>
              <a:t>()==</a:t>
            </a:r>
            <a:r>
              <a:rPr kumimoji="0" lang="en-US" altLang="en-US" sz="1050" b="1" i="0" u="none" strike="noStrike" cap="none" normalizeH="0" baseline="0" dirty="0" err="1">
                <a:ln>
                  <a:noFill/>
                </a:ln>
                <a:effectLst/>
                <a:latin typeface="Consolas" panose="020B0609020204030204" pitchFamily="49" charset="0"/>
              </a:rPr>
              <a:t>R.id.</a:t>
            </a:r>
            <a:r>
              <a:rPr kumimoji="0" lang="en-US" altLang="en-US" sz="1050" b="1" i="1" u="none" strike="noStrike" cap="none" normalizeH="0" baseline="0" dirty="0" err="1">
                <a:ln>
                  <a:noFill/>
                </a:ln>
                <a:effectLst/>
                <a:latin typeface="Consolas" panose="020B0609020204030204" pitchFamily="49" charset="0"/>
              </a:rPr>
              <a:t>btnN</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Intent intent=new Intent(</a:t>
            </a:r>
            <a:r>
              <a:rPr kumimoji="0" lang="en-US" altLang="en-US" sz="1050" b="1" i="0" u="none" strike="noStrike" cap="none" normalizeH="0" baseline="0" dirty="0" err="1">
                <a:ln>
                  <a:noFill/>
                </a:ln>
                <a:effectLst/>
                <a:latin typeface="Consolas" panose="020B0609020204030204" pitchFamily="49" charset="0"/>
              </a:rPr>
              <a:t>this,NActivity.class</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r>
              <a:rPr kumimoji="0" lang="en-US" altLang="en-US" sz="1050" b="1" i="0" u="none" strike="noStrike" cap="none" normalizeH="0" baseline="0" dirty="0" err="1">
                <a:ln>
                  <a:noFill/>
                </a:ln>
                <a:effectLst/>
                <a:latin typeface="Consolas" panose="020B0609020204030204" pitchFamily="49" charset="0"/>
              </a:rPr>
              <a:t>startActivity</a:t>
            </a:r>
            <a:r>
              <a:rPr kumimoji="0" lang="en-US" altLang="en-US" sz="1050" b="1" i="0" u="none" strike="noStrike" cap="none" normalizeH="0" baseline="0" dirty="0">
                <a:ln>
                  <a:noFill/>
                </a:ln>
                <a:effectLst/>
                <a:latin typeface="Consolas" panose="020B0609020204030204" pitchFamily="49" charset="0"/>
              </a:rPr>
              <a:t>(intent);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effectLst/>
                <a:latin typeface="Consolas" panose="020B0609020204030204" pitchFamily="49" charset="0"/>
              </a:rPr>
              <a:t>}</a:t>
            </a:r>
            <a:endParaRPr kumimoji="0" lang="en-US" altLang="en-US" sz="2000" b="1"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95737402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6D1B08-DBBC-A9A7-7411-217AAD3EB4A9}"/>
              </a:ext>
            </a:extLst>
          </p:cNvPr>
          <p:cNvSpPr>
            <a:spLocks noGrp="1"/>
          </p:cNvSpPr>
          <p:nvPr>
            <p:ph type="title"/>
          </p:nvPr>
        </p:nvSpPr>
        <p:spPr/>
        <p:txBody>
          <a:bodyPr/>
          <a:lstStyle/>
          <a:p>
            <a:r>
              <a:rPr lang="en-US" dirty="0"/>
              <a:t>3-way:Anonimous Class</a:t>
            </a:r>
          </a:p>
        </p:txBody>
      </p:sp>
      <p:sp>
        <p:nvSpPr>
          <p:cNvPr id="3" name="Segnaposto contenuto 2">
            <a:extLst>
              <a:ext uri="{FF2B5EF4-FFF2-40B4-BE49-F238E27FC236}">
                <a16:creationId xmlns:a16="http://schemas.microsoft.com/office/drawing/2014/main" id="{F7CE2B96-03F8-D504-D1A6-F74C127C1C35}"/>
              </a:ext>
            </a:extLst>
          </p:cNvPr>
          <p:cNvSpPr>
            <a:spLocks noGrp="1"/>
          </p:cNvSpPr>
          <p:nvPr>
            <p:ph idx="1"/>
          </p:nvPr>
        </p:nvSpPr>
        <p:spPr/>
        <p:txBody>
          <a:bodyPr>
            <a:normAutofit/>
          </a:bodyPr>
          <a:lstStyle/>
          <a:p>
            <a:pPr marL="0" indent="0">
              <a:buNone/>
            </a:pPr>
            <a:r>
              <a:rPr lang="en-US" sz="2000" dirty="0"/>
              <a:t> Typical Android implementation of a click listener involves the use of anonymous classes, instead implementing </a:t>
            </a:r>
            <a:r>
              <a:rPr lang="en-US" sz="2000" dirty="0" err="1"/>
              <a:t>onClickListener</a:t>
            </a:r>
            <a:r>
              <a:rPr lang="en-US" sz="2000" dirty="0"/>
              <a:t> interface, we can use a HOC class for only one button and override </a:t>
            </a:r>
            <a:r>
              <a:rPr lang="en-US" sz="2000" dirty="0" err="1"/>
              <a:t>onClick</a:t>
            </a:r>
            <a:r>
              <a:rPr lang="en-US" sz="2000" dirty="0"/>
              <a:t> method. </a:t>
            </a:r>
          </a:p>
        </p:txBody>
      </p:sp>
      <p:sp>
        <p:nvSpPr>
          <p:cNvPr id="4" name="Rectangle 1">
            <a:extLst>
              <a:ext uri="{FF2B5EF4-FFF2-40B4-BE49-F238E27FC236}">
                <a16:creationId xmlns:a16="http://schemas.microsoft.com/office/drawing/2014/main" id="{D9E928AF-2F59-DF9C-5891-0447ED34C70F}"/>
              </a:ext>
            </a:extLst>
          </p:cNvPr>
          <p:cNvSpPr>
            <a:spLocks noChangeArrowheads="1"/>
          </p:cNvSpPr>
          <p:nvPr/>
        </p:nvSpPr>
        <p:spPr bwMode="auto">
          <a:xfrm>
            <a:off x="854439" y="2665988"/>
            <a:ext cx="10483121" cy="353943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accent6">
                    <a:lumMod val="75000"/>
                  </a:schemeClr>
                </a:solidFill>
                <a:effectLst/>
                <a:latin typeface="Consolas" panose="020B0609020204030204" pitchFamily="49" charset="0"/>
              </a:rPr>
              <a:t>protected void </a:t>
            </a:r>
            <a:r>
              <a:rPr kumimoji="0" lang="en-US" altLang="en-US" sz="1600" b="1" i="0" u="none" strike="noStrike" cap="none" normalizeH="0" baseline="0" dirty="0" err="1">
                <a:ln>
                  <a:noFill/>
                </a:ln>
                <a:solidFill>
                  <a:schemeClr val="accent6">
                    <a:lumMod val="75000"/>
                  </a:schemeClr>
                </a:solidFill>
                <a:effectLst/>
                <a:latin typeface="Consolas" panose="020B0609020204030204" pitchFamily="49" charset="0"/>
              </a:rPr>
              <a:t>onCreate</a:t>
            </a:r>
            <a:r>
              <a:rPr kumimoji="0" lang="en-US" altLang="en-US" sz="1600" b="1" i="0" u="none" strike="noStrike" cap="none" normalizeH="0" baseline="0" dirty="0">
                <a:ln>
                  <a:noFill/>
                </a:ln>
                <a:effectLst/>
                <a:latin typeface="Consolas" panose="020B0609020204030204" pitchFamily="49" charset="0"/>
              </a:rPr>
              <a:t>(Bundle </a:t>
            </a:r>
            <a:r>
              <a:rPr kumimoji="0" lang="en-US" altLang="en-US" sz="1600" b="1" i="0" u="none" strike="noStrike" cap="none" normalizeH="0" baseline="0" dirty="0" err="1">
                <a:ln>
                  <a:noFill/>
                </a:ln>
                <a:effectLst/>
                <a:latin typeface="Consolas" panose="020B0609020204030204" pitchFamily="49" charset="0"/>
              </a:rPr>
              <a:t>savedInstanceState</a:t>
            </a:r>
            <a:r>
              <a:rPr kumimoji="0" lang="en-US" altLang="en-US" sz="1600" b="1" i="0" u="none" strike="noStrike" cap="none" normalizeH="0" baseline="0" dirty="0">
                <a:ln>
                  <a:noFill/>
                </a:ln>
                <a:effectLst/>
                <a:latin typeface="Consolas" panose="020B0609020204030204" pitchFamily="49" charset="0"/>
              </a:rPr>
              <a:t>) {</a:t>
            </a:r>
            <a:br>
              <a:rPr kumimoji="0" lang="en-US" altLang="en-US" sz="1600" b="1" i="0" u="none" strike="noStrike" cap="none" normalizeH="0" baseline="0" dirty="0">
                <a:ln>
                  <a:noFill/>
                </a:ln>
                <a:effectLst/>
                <a:latin typeface="Consolas" panose="020B0609020204030204" pitchFamily="49" charset="0"/>
              </a:rPr>
            </a:br>
            <a:r>
              <a:rPr kumimoji="0" lang="en-US" altLang="en-US" sz="1600" b="1" i="0" u="none" strike="noStrike" cap="none" normalizeH="0" baseline="0" dirty="0">
                <a:ln>
                  <a:noFill/>
                </a:ln>
                <a:effectLst/>
                <a:latin typeface="Consolas" panose="020B0609020204030204" pitchFamily="49" charset="0"/>
              </a:rPr>
              <a:t>    </a:t>
            </a:r>
            <a:r>
              <a:rPr kumimoji="0" lang="en-US" altLang="en-US" sz="1600" b="1" i="0" u="none" strike="noStrike" cap="none" normalizeH="0" baseline="0" dirty="0" err="1">
                <a:ln>
                  <a:noFill/>
                </a:ln>
                <a:effectLst/>
                <a:latin typeface="Consolas" panose="020B0609020204030204" pitchFamily="49" charset="0"/>
              </a:rPr>
              <a:t>super.onCreate</a:t>
            </a:r>
            <a:r>
              <a:rPr kumimoji="0" lang="en-US" altLang="en-US" sz="1600" b="1" i="0" u="none" strike="noStrike" cap="none" normalizeH="0" baseline="0" dirty="0">
                <a:ln>
                  <a:noFill/>
                </a:ln>
                <a:effectLst/>
                <a:latin typeface="Consolas" panose="020B0609020204030204" pitchFamily="49" charset="0"/>
              </a:rPr>
              <a:t>(</a:t>
            </a:r>
            <a:r>
              <a:rPr kumimoji="0" lang="en-US" altLang="en-US" sz="1600" b="1" i="0" u="none" strike="noStrike" cap="none" normalizeH="0" baseline="0" dirty="0" err="1">
                <a:ln>
                  <a:noFill/>
                </a:ln>
                <a:effectLst/>
                <a:latin typeface="Consolas" panose="020B0609020204030204" pitchFamily="49" charset="0"/>
              </a:rPr>
              <a:t>savedInstanceState</a:t>
            </a:r>
            <a:r>
              <a:rPr kumimoji="0" lang="en-US" altLang="en-US" sz="1600" b="1" i="0" u="none" strike="noStrike" cap="none" normalizeH="0" baseline="0" dirty="0">
                <a:ln>
                  <a:noFill/>
                </a:ln>
                <a:effectLst/>
                <a:latin typeface="Consolas" panose="020B0609020204030204" pitchFamily="49" charset="0"/>
              </a:rPr>
              <a:t>);</a:t>
            </a:r>
            <a:br>
              <a:rPr kumimoji="0" lang="en-US" altLang="en-US" sz="1600" b="1" i="0" u="none" strike="noStrike" cap="none" normalizeH="0" baseline="0" dirty="0">
                <a:ln>
                  <a:noFill/>
                </a:ln>
                <a:effectLst/>
                <a:latin typeface="Consolas" panose="020B0609020204030204" pitchFamily="49" charset="0"/>
              </a:rPr>
            </a:br>
            <a:r>
              <a:rPr kumimoji="0" lang="en-US" altLang="en-US" sz="1600" b="1" i="0" u="none" strike="noStrike" cap="none" normalizeH="0" baseline="0" dirty="0">
                <a:ln>
                  <a:noFill/>
                </a:ln>
                <a:effectLst/>
                <a:latin typeface="Consolas" panose="020B0609020204030204" pitchFamily="49" charset="0"/>
              </a:rPr>
              <a:t>    </a:t>
            </a:r>
            <a:r>
              <a:rPr kumimoji="0" lang="en-US" altLang="en-US" sz="1600" b="1" i="0" u="none" strike="noStrike" cap="none" normalizeH="0" baseline="0" dirty="0" err="1">
                <a:ln>
                  <a:noFill/>
                </a:ln>
                <a:effectLst/>
                <a:latin typeface="Consolas" panose="020B0609020204030204" pitchFamily="49" charset="0"/>
              </a:rPr>
              <a:t>setContentView</a:t>
            </a:r>
            <a:r>
              <a:rPr kumimoji="0" lang="en-US" altLang="en-US" sz="1600" b="1" i="0" u="none" strike="noStrike" cap="none" normalizeH="0" baseline="0" dirty="0">
                <a:ln>
                  <a:noFill/>
                </a:ln>
                <a:effectLst/>
                <a:latin typeface="Consolas" panose="020B0609020204030204" pitchFamily="49" charset="0"/>
              </a:rPr>
              <a:t>(</a:t>
            </a:r>
            <a:r>
              <a:rPr kumimoji="0" lang="en-US" altLang="en-US" sz="1600" b="1" i="0" u="none" strike="noStrike" cap="none" normalizeH="0" baseline="0" dirty="0" err="1">
                <a:ln>
                  <a:noFill/>
                </a:ln>
                <a:effectLst/>
                <a:latin typeface="Consolas" panose="020B0609020204030204" pitchFamily="49" charset="0"/>
              </a:rPr>
              <a:t>R.layout.</a:t>
            </a:r>
            <a:r>
              <a:rPr kumimoji="0" lang="en-US" altLang="en-US" sz="1600" b="1" i="1" u="none" strike="noStrike" cap="none" normalizeH="0" baseline="0" dirty="0" err="1">
                <a:ln>
                  <a:noFill/>
                </a:ln>
                <a:effectLst/>
                <a:latin typeface="Consolas" panose="020B0609020204030204" pitchFamily="49" charset="0"/>
              </a:rPr>
              <a:t>activity_main</a:t>
            </a:r>
            <a:r>
              <a:rPr kumimoji="0" lang="en-US" altLang="en-US" sz="1600" b="1" i="0" u="none" strike="noStrike" cap="none" normalizeH="0" baseline="0" dirty="0">
                <a:ln>
                  <a:noFill/>
                </a:ln>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1" i="0" u="none" strike="noStrike" cap="none" normalizeH="0" baseline="0" dirty="0">
                <a:ln>
                  <a:noFill/>
                </a:ln>
                <a:effectLst/>
                <a:latin typeface="Consolas" panose="020B0609020204030204" pitchFamily="49" charset="0"/>
              </a:rPr>
            </a:br>
            <a:r>
              <a:rPr kumimoji="0" lang="en-US" altLang="en-US" sz="1600" b="1" i="0" u="none" strike="noStrike" cap="none" normalizeH="0" baseline="0" dirty="0">
                <a:ln>
                  <a:noFill/>
                </a:ln>
                <a:effectLst/>
                <a:latin typeface="Consolas" panose="020B0609020204030204" pitchFamily="49" charset="0"/>
              </a:rPr>
              <a:t>    Button </a:t>
            </a:r>
            <a:r>
              <a:rPr kumimoji="0" lang="en-US" altLang="en-US" sz="1600" b="1" i="0" u="none" strike="noStrike" cap="none" normalizeH="0" baseline="0" dirty="0" err="1">
                <a:ln>
                  <a:noFill/>
                </a:ln>
                <a:effectLst/>
                <a:latin typeface="Consolas" panose="020B0609020204030204" pitchFamily="49" charset="0"/>
              </a:rPr>
              <a:t>btn</a:t>
            </a:r>
            <a:r>
              <a:rPr kumimoji="0" lang="en-US" altLang="en-US" sz="1600" b="1" i="0" u="none" strike="noStrike" cap="none" normalizeH="0" baseline="0" dirty="0">
                <a:ln>
                  <a:noFill/>
                </a:ln>
                <a:effectLst/>
                <a:latin typeface="Consolas" panose="020B0609020204030204" pitchFamily="49" charset="0"/>
              </a:rPr>
              <a:t>=(Button)findViewById(</a:t>
            </a:r>
            <a:r>
              <a:rPr kumimoji="0" lang="en-US" altLang="en-US" sz="1600" b="1" i="0" u="none" strike="noStrike" cap="none" normalizeH="0" baseline="0" dirty="0" err="1">
                <a:ln>
                  <a:noFill/>
                </a:ln>
                <a:effectLst/>
                <a:latin typeface="Consolas" panose="020B0609020204030204" pitchFamily="49" charset="0"/>
              </a:rPr>
              <a:t>R.id.</a:t>
            </a:r>
            <a:r>
              <a:rPr kumimoji="0" lang="en-US" altLang="en-US" sz="1600" b="1" i="1" u="none" strike="noStrike" cap="none" normalizeH="0" baseline="0" dirty="0" err="1">
                <a:ln>
                  <a:noFill/>
                </a:ln>
                <a:effectLst/>
                <a:latin typeface="Consolas" panose="020B0609020204030204" pitchFamily="49" charset="0"/>
              </a:rPr>
              <a:t>button</a:t>
            </a:r>
            <a:r>
              <a:rPr kumimoji="0" lang="en-US" altLang="en-US" sz="1600" b="1" i="0" u="none" strike="noStrike" cap="none" normalizeH="0" baseline="0" dirty="0">
                <a:ln>
                  <a:noFill/>
                </a:ln>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1" i="0" u="none" strike="noStrike" cap="none" normalizeH="0" baseline="0" dirty="0">
                <a:ln>
                  <a:noFill/>
                </a:ln>
                <a:effectLst/>
                <a:latin typeface="Consolas" panose="020B0609020204030204" pitchFamily="49" charset="0"/>
              </a:rPr>
            </a:br>
            <a:r>
              <a:rPr kumimoji="0" lang="en-US" altLang="en-US" sz="1600" b="1" i="0" u="none" strike="noStrike" cap="none" normalizeH="0" baseline="0" dirty="0">
                <a:ln>
                  <a:noFill/>
                </a:ln>
                <a:effectLst/>
                <a:latin typeface="Consolas" panose="020B0609020204030204" pitchFamily="49" charset="0"/>
              </a:rPr>
              <a:t>    </a:t>
            </a:r>
            <a:r>
              <a:rPr kumimoji="0" lang="en-US" altLang="en-US" sz="1600" b="1" i="0" u="none" strike="noStrike" cap="none" normalizeH="0" baseline="0" dirty="0" err="1">
                <a:ln>
                  <a:noFill/>
                </a:ln>
                <a:effectLst/>
                <a:latin typeface="Consolas" panose="020B0609020204030204" pitchFamily="49" charset="0"/>
              </a:rPr>
              <a:t>btn.setOnClickListener</a:t>
            </a:r>
            <a:r>
              <a:rPr kumimoji="0" lang="en-US" altLang="en-US" sz="1600" b="1" i="0" u="none" strike="noStrike" cap="none" normalizeH="0" baseline="0" dirty="0">
                <a:ln>
                  <a:noFill/>
                </a:ln>
                <a:effectLst/>
                <a:latin typeface="Consolas" panose="020B0609020204030204" pitchFamily="49" charset="0"/>
              </a:rPr>
              <a:t>(new </a:t>
            </a:r>
            <a:r>
              <a:rPr kumimoji="0" lang="en-US" altLang="en-US" sz="1600" b="1" i="0" u="none" strike="noStrike" cap="none" normalizeH="0" baseline="0" dirty="0" err="1">
                <a:ln>
                  <a:noFill/>
                </a:ln>
                <a:effectLst/>
                <a:latin typeface="Consolas" panose="020B0609020204030204" pitchFamily="49" charset="0"/>
              </a:rPr>
              <a:t>View.OnClickListener</a:t>
            </a:r>
            <a:r>
              <a:rPr kumimoji="0" lang="en-US" altLang="en-US" sz="1600" b="1" i="0" u="none" strike="noStrike" cap="none" normalizeH="0" baseline="0" dirty="0">
                <a:ln>
                  <a:noFill/>
                </a:ln>
                <a:effectLst/>
                <a:latin typeface="Consolas" panose="020B0609020204030204" pitchFamily="49" charset="0"/>
              </a:rPr>
              <a:t>(){</a:t>
            </a:r>
            <a:br>
              <a:rPr kumimoji="0" lang="en-US" altLang="en-US" sz="1600" b="1" i="0" u="none" strike="noStrike" cap="none" normalizeH="0" baseline="0" dirty="0">
                <a:ln>
                  <a:noFill/>
                </a:ln>
                <a:effectLst/>
                <a:latin typeface="Consolas" panose="020B0609020204030204" pitchFamily="49" charset="0"/>
              </a:rPr>
            </a:br>
            <a:r>
              <a:rPr lang="en-US" altLang="en-US" sz="1600" b="1" dirty="0">
                <a:latin typeface="Consolas" panose="020B0609020204030204" pitchFamily="49" charset="0"/>
              </a:rPr>
              <a:t>	</a:t>
            </a:r>
            <a:r>
              <a:rPr lang="en-US" sz="1600" b="1" i="0" dirty="0">
                <a:solidFill>
                  <a:srgbClr val="3C3F41"/>
                </a:solidFill>
                <a:effectLst/>
                <a:latin typeface="Consolas" panose="020B0609020204030204" pitchFamily="49" charset="0"/>
              </a:rPr>
              <a:t>@Override    </a:t>
            </a:r>
            <a:br>
              <a:rPr kumimoji="0" lang="en-US" altLang="en-US" sz="1600" b="1" i="0" u="none" strike="noStrike" cap="none" normalizeH="0" baseline="0" dirty="0">
                <a:ln>
                  <a:noFill/>
                </a:ln>
                <a:effectLst/>
                <a:latin typeface="Consolas" panose="020B0609020204030204" pitchFamily="49" charset="0"/>
              </a:rPr>
            </a:br>
            <a:r>
              <a:rPr kumimoji="0" lang="en-US" altLang="en-US" sz="1600" b="1" i="0" u="none" strike="noStrike" cap="none" normalizeH="0" baseline="0" dirty="0">
                <a:ln>
                  <a:noFill/>
                </a:ln>
                <a:solidFill>
                  <a:schemeClr val="accent6">
                    <a:lumMod val="75000"/>
                  </a:schemeClr>
                </a:solidFill>
                <a:effectLst/>
                <a:latin typeface="Consolas" panose="020B0609020204030204" pitchFamily="49" charset="0"/>
              </a:rPr>
              <a:t>        public void </a:t>
            </a:r>
            <a:r>
              <a:rPr kumimoji="0" lang="en-US" altLang="en-US" sz="1600" b="1" i="0" u="none" strike="noStrike" cap="none" normalizeH="0" baseline="0" dirty="0" err="1">
                <a:ln>
                  <a:noFill/>
                </a:ln>
                <a:solidFill>
                  <a:schemeClr val="accent6">
                    <a:lumMod val="75000"/>
                  </a:schemeClr>
                </a:solidFill>
                <a:effectLst/>
                <a:latin typeface="Consolas" panose="020B0609020204030204" pitchFamily="49" charset="0"/>
              </a:rPr>
              <a:t>onClick</a:t>
            </a:r>
            <a:r>
              <a:rPr kumimoji="0" lang="en-US" altLang="en-US" sz="1600" b="1" i="0" u="none" strike="noStrike" cap="none" normalizeH="0" baseline="0" dirty="0">
                <a:ln>
                  <a:noFill/>
                </a:ln>
                <a:effectLst/>
                <a:latin typeface="Consolas" panose="020B0609020204030204" pitchFamily="49" charset="0"/>
              </a:rPr>
              <a:t>(View view) {</a:t>
            </a:r>
            <a:br>
              <a:rPr kumimoji="0" lang="en-US" altLang="en-US" sz="1600" b="1" i="0" u="none" strike="noStrike" cap="none" normalizeH="0" baseline="0" dirty="0">
                <a:ln>
                  <a:noFill/>
                </a:ln>
                <a:effectLst/>
                <a:latin typeface="Consolas" panose="020B0609020204030204" pitchFamily="49" charset="0"/>
              </a:rPr>
            </a:br>
            <a:r>
              <a:rPr kumimoji="0" lang="en-US" altLang="en-US" sz="1600" b="1" i="0" u="none" strike="noStrike" cap="none" normalizeH="0" baseline="0" dirty="0">
                <a:ln>
                  <a:noFill/>
                </a:ln>
                <a:effectLst/>
                <a:latin typeface="Consolas" panose="020B0609020204030204" pitchFamily="49" charset="0"/>
              </a:rPr>
              <a:t>            Intent intent= new Intent(</a:t>
            </a:r>
            <a:r>
              <a:rPr kumimoji="0" lang="en-US" altLang="en-US" sz="1600" b="1" i="0" u="none" strike="noStrike" cap="none" normalizeH="0" baseline="0" dirty="0" err="1">
                <a:ln>
                  <a:noFill/>
                </a:ln>
                <a:effectLst/>
                <a:latin typeface="Consolas" panose="020B0609020204030204" pitchFamily="49" charset="0"/>
              </a:rPr>
              <a:t>MainActivity.this,SecondActivity.class</a:t>
            </a:r>
            <a:r>
              <a:rPr kumimoji="0" lang="en-US" altLang="en-US" sz="1600" b="1" i="0" u="none" strike="noStrike" cap="none" normalizeH="0" baseline="0" dirty="0">
                <a:ln>
                  <a:noFill/>
                </a:ln>
                <a:effectLst/>
                <a:latin typeface="Consolas" panose="020B0609020204030204" pitchFamily="49" charset="0"/>
              </a:rPr>
              <a:t>);</a:t>
            </a:r>
            <a:br>
              <a:rPr kumimoji="0" lang="en-US" altLang="en-US" sz="1600" b="1" i="0" u="none" strike="noStrike" cap="none" normalizeH="0" baseline="0" dirty="0">
                <a:ln>
                  <a:noFill/>
                </a:ln>
                <a:effectLst/>
                <a:latin typeface="Consolas" panose="020B0609020204030204" pitchFamily="49" charset="0"/>
              </a:rPr>
            </a:br>
            <a:r>
              <a:rPr kumimoji="0" lang="en-US" altLang="en-US" sz="1600" b="1" i="0" u="none" strike="noStrike" cap="none" normalizeH="0" baseline="0" dirty="0">
                <a:ln>
                  <a:noFill/>
                </a:ln>
                <a:effectLst/>
                <a:latin typeface="Consolas" panose="020B0609020204030204" pitchFamily="49" charset="0"/>
              </a:rPr>
              <a:t>            </a:t>
            </a:r>
            <a:r>
              <a:rPr kumimoji="0" lang="en-US" altLang="en-US" sz="1600" b="1" i="0" u="none" strike="noStrike" cap="none" normalizeH="0" baseline="0" dirty="0" err="1">
                <a:ln>
                  <a:noFill/>
                </a:ln>
                <a:effectLst/>
                <a:latin typeface="Consolas" panose="020B0609020204030204" pitchFamily="49" charset="0"/>
              </a:rPr>
              <a:t>startActivity</a:t>
            </a:r>
            <a:r>
              <a:rPr kumimoji="0" lang="en-US" altLang="en-US" sz="1600" b="1" i="0" u="none" strike="noStrike" cap="none" normalizeH="0" baseline="0" dirty="0">
                <a:ln>
                  <a:noFill/>
                </a:ln>
                <a:effectLst/>
                <a:latin typeface="Consolas" panose="020B0609020204030204" pitchFamily="49" charset="0"/>
              </a:rPr>
              <a:t>(intent);</a:t>
            </a:r>
            <a:br>
              <a:rPr kumimoji="0" lang="en-US" altLang="en-US" sz="1600" b="1" i="0" u="none" strike="noStrike" cap="none" normalizeH="0" baseline="0" dirty="0">
                <a:ln>
                  <a:noFill/>
                </a:ln>
                <a:effectLst/>
                <a:latin typeface="Consolas" panose="020B0609020204030204" pitchFamily="49" charset="0"/>
              </a:rPr>
            </a:br>
            <a:r>
              <a:rPr kumimoji="0" lang="en-US" altLang="en-US" sz="1600" b="1" i="0" u="none" strike="noStrike" cap="none" normalizeH="0" baseline="0" dirty="0">
                <a:ln>
                  <a:noFill/>
                </a:ln>
                <a:effectLst/>
                <a:latin typeface="Consolas" panose="020B0609020204030204" pitchFamily="49" charset="0"/>
              </a:rPr>
              <a:t>        }</a:t>
            </a:r>
            <a:br>
              <a:rPr kumimoji="0" lang="en-US" altLang="en-US" sz="1600" b="1" i="0" u="none" strike="noStrike" cap="none" normalizeH="0" baseline="0" dirty="0">
                <a:ln>
                  <a:noFill/>
                </a:ln>
                <a:effectLst/>
                <a:latin typeface="Consolas" panose="020B0609020204030204" pitchFamily="49" charset="0"/>
              </a:rPr>
            </a:br>
            <a:r>
              <a:rPr kumimoji="0" lang="en-US" altLang="en-US" sz="1600" b="1"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a:t>
            </a:r>
            <a:endParaRPr kumimoji="0" lang="en-US" altLang="en-US" sz="3600" b="1"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271605572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E550D8-7B18-53F0-188C-D3FC80FB91C0}"/>
              </a:ext>
            </a:extLst>
          </p:cNvPr>
          <p:cNvSpPr>
            <a:spLocks noGrp="1"/>
          </p:cNvSpPr>
          <p:nvPr>
            <p:ph type="title"/>
          </p:nvPr>
        </p:nvSpPr>
        <p:spPr/>
        <p:txBody>
          <a:bodyPr/>
          <a:lstStyle/>
          <a:p>
            <a:r>
              <a:rPr lang="en-US" dirty="0"/>
              <a:t>Toast</a:t>
            </a:r>
          </a:p>
        </p:txBody>
      </p:sp>
      <p:sp>
        <p:nvSpPr>
          <p:cNvPr id="3" name="Segnaposto contenuto 2">
            <a:extLst>
              <a:ext uri="{FF2B5EF4-FFF2-40B4-BE49-F238E27FC236}">
                <a16:creationId xmlns:a16="http://schemas.microsoft.com/office/drawing/2014/main" id="{60ADFD6C-E9FF-9447-B286-9AA22E335FBC}"/>
              </a:ext>
            </a:extLst>
          </p:cNvPr>
          <p:cNvSpPr>
            <a:spLocks noGrp="1"/>
          </p:cNvSpPr>
          <p:nvPr>
            <p:ph idx="1"/>
          </p:nvPr>
        </p:nvSpPr>
        <p:spPr/>
        <p:txBody>
          <a:bodyPr/>
          <a:lstStyle/>
          <a:p>
            <a:pPr marL="0" indent="0">
              <a:buNone/>
            </a:pPr>
            <a:r>
              <a:rPr lang="en-US" sz="2400" dirty="0"/>
              <a:t>A toast provides simple feedback about an operation in a small popup. It only fills the amount of space required for the message and the current activity remains visible and interactive. Toasts automatically disappear after a timeout.</a:t>
            </a:r>
          </a:p>
          <a:p>
            <a:endParaRPr lang="en-US" dirty="0"/>
          </a:p>
        </p:txBody>
      </p:sp>
      <p:pic>
        <p:nvPicPr>
          <p:cNvPr id="7" name="Immagine 6">
            <a:extLst>
              <a:ext uri="{FF2B5EF4-FFF2-40B4-BE49-F238E27FC236}">
                <a16:creationId xmlns:a16="http://schemas.microsoft.com/office/drawing/2014/main" id="{5672DDB0-7212-640D-C219-001E07F24B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6757" y="2813230"/>
            <a:ext cx="4938486" cy="2411567"/>
          </a:xfrm>
          <a:prstGeom prst="rect">
            <a:avLst/>
          </a:prstGeom>
        </p:spPr>
      </p:pic>
      <p:sp>
        <p:nvSpPr>
          <p:cNvPr id="11" name="CasellaDiTesto 10">
            <a:extLst>
              <a:ext uri="{FF2B5EF4-FFF2-40B4-BE49-F238E27FC236}">
                <a16:creationId xmlns:a16="http://schemas.microsoft.com/office/drawing/2014/main" id="{49A05981-495A-B8D7-0B9A-93378CA553DD}"/>
              </a:ext>
            </a:extLst>
          </p:cNvPr>
          <p:cNvSpPr txBox="1"/>
          <p:nvPr/>
        </p:nvSpPr>
        <p:spPr>
          <a:xfrm>
            <a:off x="400957" y="5191853"/>
            <a:ext cx="11390086" cy="1015663"/>
          </a:xfrm>
          <a:prstGeom prst="rect">
            <a:avLst/>
          </a:prstGeom>
          <a:noFill/>
        </p:spPr>
        <p:txBody>
          <a:bodyPr wrap="square">
            <a:spAutoFit/>
          </a:bodyPr>
          <a:lstStyle/>
          <a:p>
            <a:pPr marL="457200" indent="-457200">
              <a:buFont typeface="Arial" panose="020B0604020202020204" pitchFamily="34" charset="0"/>
              <a:buChar char="•"/>
            </a:pPr>
            <a:r>
              <a:rPr lang="en-US" sz="3000" baseline="-25000" dirty="0">
                <a:latin typeface="+mj-lt"/>
              </a:rPr>
              <a:t>If your app is in the foreground, consider using a </a:t>
            </a:r>
            <a:r>
              <a:rPr lang="en-US" sz="3000" baseline="-25000" dirty="0" err="1">
                <a:latin typeface="+mj-lt"/>
              </a:rPr>
              <a:t>snackbar</a:t>
            </a:r>
            <a:r>
              <a:rPr lang="en-US" sz="3000" baseline="-25000" dirty="0">
                <a:latin typeface="+mj-lt"/>
              </a:rPr>
              <a:t> instead of using a toast. </a:t>
            </a:r>
            <a:r>
              <a:rPr lang="en-US" sz="3000" baseline="-25000" dirty="0" err="1">
                <a:latin typeface="+mj-lt"/>
              </a:rPr>
              <a:t>Snackbars</a:t>
            </a:r>
            <a:r>
              <a:rPr lang="en-US" sz="3000" baseline="-25000" dirty="0">
                <a:latin typeface="+mj-lt"/>
              </a:rPr>
              <a:t> include user-actionable options, which can provide a better app experience.</a:t>
            </a:r>
          </a:p>
          <a:p>
            <a:pPr marL="457200" indent="-457200">
              <a:buFont typeface="Arial" panose="020B0604020202020204" pitchFamily="34" charset="0"/>
              <a:buChar char="•"/>
            </a:pPr>
            <a:r>
              <a:rPr lang="en-US" sz="3000" baseline="-25000" dirty="0">
                <a:latin typeface="+mj-lt"/>
              </a:rPr>
              <a:t>If your app is in the background, and you want users to take some action, use a notification instead.</a:t>
            </a:r>
          </a:p>
        </p:txBody>
      </p:sp>
    </p:spTree>
    <p:extLst>
      <p:ext uri="{BB962C8B-B14F-4D97-AF65-F5344CB8AC3E}">
        <p14:creationId xmlns:p14="http://schemas.microsoft.com/office/powerpoint/2010/main" val="236080364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E6D956-6ED7-7445-775D-B9F72B9CB894}"/>
              </a:ext>
            </a:extLst>
          </p:cNvPr>
          <p:cNvSpPr>
            <a:spLocks noGrp="1"/>
          </p:cNvSpPr>
          <p:nvPr>
            <p:ph type="title"/>
          </p:nvPr>
        </p:nvSpPr>
        <p:spPr/>
        <p:txBody>
          <a:bodyPr/>
          <a:lstStyle/>
          <a:p>
            <a:r>
              <a:rPr lang="en-US" dirty="0"/>
              <a:t>Implementation</a:t>
            </a:r>
          </a:p>
        </p:txBody>
      </p:sp>
      <p:sp>
        <p:nvSpPr>
          <p:cNvPr id="3" name="Segnaposto contenuto 2">
            <a:extLst>
              <a:ext uri="{FF2B5EF4-FFF2-40B4-BE49-F238E27FC236}">
                <a16:creationId xmlns:a16="http://schemas.microsoft.com/office/drawing/2014/main" id="{4AB205C3-E3F5-71D3-482C-A24A9490122B}"/>
              </a:ext>
            </a:extLst>
          </p:cNvPr>
          <p:cNvSpPr>
            <a:spLocks noGrp="1"/>
          </p:cNvSpPr>
          <p:nvPr>
            <p:ph idx="1"/>
          </p:nvPr>
        </p:nvSpPr>
        <p:spPr/>
        <p:txBody>
          <a:bodyPr>
            <a:noAutofit/>
          </a:bodyPr>
          <a:lstStyle/>
          <a:p>
            <a:pPr rtl="0">
              <a:spcBef>
                <a:spcPts val="0"/>
              </a:spcBef>
              <a:spcAft>
                <a:spcPts val="0"/>
              </a:spcAft>
              <a:buFont typeface="+mj-lt"/>
              <a:buAutoNum type="arabicPeriod"/>
            </a:pPr>
            <a:r>
              <a:rPr lang="en-US" sz="1800" b="0" i="0" u="none" strike="noStrike" dirty="0">
                <a:solidFill>
                  <a:srgbClr val="000000"/>
                </a:solidFill>
                <a:effectLst/>
                <a:latin typeface="+mj-lt"/>
              </a:rPr>
              <a:t>Create Toast: Toast toast=</a:t>
            </a:r>
            <a:r>
              <a:rPr lang="en-US" sz="1800" b="0" i="0" u="none" strike="noStrike" dirty="0" err="1">
                <a:solidFill>
                  <a:srgbClr val="000000"/>
                </a:solidFill>
                <a:effectLst/>
                <a:latin typeface="+mj-lt"/>
              </a:rPr>
              <a:t>Toast.makeText</a:t>
            </a:r>
            <a:r>
              <a:rPr lang="en-US" sz="1800" b="0" i="0" u="none" strike="noStrike" dirty="0">
                <a:solidFill>
                  <a:srgbClr val="000000"/>
                </a:solidFill>
                <a:effectLst/>
                <a:latin typeface="+mj-lt"/>
              </a:rPr>
              <a:t> (Context c, </a:t>
            </a:r>
            <a:r>
              <a:rPr lang="en-US" sz="1800" b="0" i="0" u="none" strike="noStrike" dirty="0" err="1">
                <a:solidFill>
                  <a:srgbClr val="000000"/>
                </a:solidFill>
                <a:effectLst/>
                <a:latin typeface="+mj-lt"/>
              </a:rPr>
              <a:t>CharSquence</a:t>
            </a:r>
            <a:r>
              <a:rPr lang="en-US" sz="1800" b="0" i="0" u="none" strike="noStrike" dirty="0">
                <a:solidFill>
                  <a:srgbClr val="000000"/>
                </a:solidFill>
                <a:effectLst/>
                <a:latin typeface="+mj-lt"/>
              </a:rPr>
              <a:t> text, int duration)</a:t>
            </a:r>
          </a:p>
          <a:p>
            <a:pPr>
              <a:spcBef>
                <a:spcPts val="0"/>
              </a:spcBef>
            </a:pPr>
            <a:r>
              <a:rPr lang="en-US" sz="1800" dirty="0">
                <a:solidFill>
                  <a:srgbClr val="000000"/>
                </a:solidFill>
                <a:latin typeface="+mj-lt"/>
              </a:rPr>
              <a:t>Context : passing context with </a:t>
            </a:r>
            <a:r>
              <a:rPr lang="en-US" sz="1800" b="1" dirty="0" err="1">
                <a:solidFill>
                  <a:srgbClr val="000000"/>
                </a:solidFill>
                <a:latin typeface="+mj-lt"/>
              </a:rPr>
              <a:t>getApplicationContext</a:t>
            </a:r>
            <a:r>
              <a:rPr lang="en-US" sz="1800" b="0" dirty="0">
                <a:effectLst/>
                <a:latin typeface="+mj-lt"/>
              </a:rPr>
              <a:t>	</a:t>
            </a:r>
          </a:p>
          <a:p>
            <a:pPr>
              <a:spcBef>
                <a:spcPts val="0"/>
              </a:spcBef>
            </a:pPr>
            <a:r>
              <a:rPr lang="en-US" sz="1800" b="0" i="0" u="none" strike="noStrike" dirty="0">
                <a:solidFill>
                  <a:srgbClr val="000000"/>
                </a:solidFill>
                <a:effectLst/>
                <a:latin typeface="+mj-lt"/>
              </a:rPr>
              <a:t>int duration: could be </a:t>
            </a:r>
            <a:r>
              <a:rPr lang="en-US" sz="1800" b="0" i="0" u="none" strike="noStrike" dirty="0" err="1">
                <a:solidFill>
                  <a:srgbClr val="000000"/>
                </a:solidFill>
                <a:effectLst/>
                <a:latin typeface="+mj-lt"/>
              </a:rPr>
              <a:t>Toast.LENGTH_SHORT</a:t>
            </a:r>
            <a:r>
              <a:rPr lang="en-US" sz="1800" b="0" i="0" u="none" strike="noStrike" dirty="0">
                <a:solidFill>
                  <a:srgbClr val="000000"/>
                </a:solidFill>
                <a:effectLst/>
                <a:latin typeface="+mj-lt"/>
              </a:rPr>
              <a:t>, </a:t>
            </a:r>
            <a:r>
              <a:rPr lang="en-US" sz="1800" b="0" i="0" u="none" strike="noStrike" dirty="0" err="1">
                <a:solidFill>
                  <a:srgbClr val="000000"/>
                </a:solidFill>
                <a:effectLst/>
                <a:latin typeface="+mj-lt"/>
              </a:rPr>
              <a:t>Toast.LENGTH_LONG</a:t>
            </a:r>
            <a:r>
              <a:rPr lang="en-US" sz="1800" b="0" i="0" u="none" strike="noStrike" dirty="0">
                <a:solidFill>
                  <a:srgbClr val="000000"/>
                </a:solidFill>
                <a:effectLst/>
                <a:latin typeface="+mj-lt"/>
              </a:rPr>
              <a:t> those are static parameter inside Toast class.</a:t>
            </a:r>
            <a:endParaRPr lang="en-US" sz="1800" dirty="0">
              <a:solidFill>
                <a:srgbClr val="000000"/>
              </a:solidFill>
              <a:latin typeface="+mj-lt"/>
            </a:endParaRPr>
          </a:p>
          <a:p>
            <a:pPr>
              <a:spcBef>
                <a:spcPts val="0"/>
              </a:spcBef>
              <a:buFont typeface="+mj-lt"/>
              <a:buAutoNum type="arabicPeriod" startAt="2"/>
            </a:pPr>
            <a:r>
              <a:rPr lang="en-US" sz="1800" dirty="0">
                <a:solidFill>
                  <a:srgbClr val="000000"/>
                </a:solidFill>
                <a:latin typeface="+mj-lt"/>
              </a:rPr>
              <a:t>Show the Toast: </a:t>
            </a:r>
            <a:r>
              <a:rPr lang="en-US" sz="1800" b="0" i="0" u="none" strike="noStrike" dirty="0" err="1">
                <a:solidFill>
                  <a:srgbClr val="000000"/>
                </a:solidFill>
                <a:effectLst/>
                <a:latin typeface="+mj-lt"/>
              </a:rPr>
              <a:t>toast.show</a:t>
            </a:r>
            <a:r>
              <a:rPr lang="en-US" sz="1800" b="0" i="0" u="none" strike="noStrike" dirty="0">
                <a:solidFill>
                  <a:srgbClr val="000000"/>
                </a:solidFill>
                <a:effectLst/>
                <a:latin typeface="+mj-lt"/>
              </a:rPr>
              <a:t>()</a:t>
            </a:r>
            <a:endParaRPr lang="en-US" sz="1800" dirty="0">
              <a:latin typeface="+mj-lt"/>
            </a:endParaRPr>
          </a:p>
          <a:p>
            <a:pPr marL="0" indent="0">
              <a:spcBef>
                <a:spcPts val="0"/>
              </a:spcBef>
              <a:buNone/>
            </a:pPr>
            <a:endParaRPr lang="en-US" sz="1800" b="0" dirty="0">
              <a:effectLst/>
              <a:latin typeface="+mj-lt"/>
            </a:endParaRPr>
          </a:p>
          <a:p>
            <a:pPr marL="0" indent="0">
              <a:spcBef>
                <a:spcPts val="0"/>
              </a:spcBef>
              <a:buNone/>
            </a:pPr>
            <a:r>
              <a:rPr lang="en-US" sz="1800" dirty="0">
                <a:solidFill>
                  <a:srgbClr val="000000"/>
                </a:solidFill>
                <a:latin typeface="+mj-lt"/>
              </a:rPr>
              <a:t>If  we show multiple toasts, are queued and displayed as soon as the current one disappears.</a:t>
            </a:r>
          </a:p>
          <a:p>
            <a:pPr>
              <a:spcBef>
                <a:spcPts val="0"/>
              </a:spcBef>
              <a:buFont typeface="+mj-lt"/>
              <a:buAutoNum type="arabicPeriod" startAt="2"/>
            </a:pPr>
            <a:endParaRPr lang="en-US" sz="1800" b="0" i="0" u="none" strike="noStrike" dirty="0">
              <a:solidFill>
                <a:srgbClr val="000000"/>
              </a:solidFill>
              <a:effectLst/>
              <a:latin typeface="+mj-lt"/>
            </a:endParaRPr>
          </a:p>
          <a:p>
            <a:pPr marL="0" indent="0" rtl="0">
              <a:spcBef>
                <a:spcPts val="0"/>
              </a:spcBef>
              <a:spcAft>
                <a:spcPts val="0"/>
              </a:spcAft>
              <a:buNone/>
            </a:pPr>
            <a:r>
              <a:rPr lang="en-US" sz="1800" b="1" i="0" u="none" strike="noStrike" dirty="0">
                <a:solidFill>
                  <a:srgbClr val="000000"/>
                </a:solidFill>
                <a:effectLst/>
                <a:latin typeface="+mj-lt"/>
              </a:rPr>
              <a:t>Toast Position: </a:t>
            </a:r>
            <a:r>
              <a:rPr lang="en-US" sz="1800" b="0" i="0" u="none" strike="noStrike" dirty="0" err="1">
                <a:solidFill>
                  <a:srgbClr val="000000"/>
                </a:solidFill>
                <a:effectLst/>
                <a:latin typeface="+mj-lt"/>
              </a:rPr>
              <a:t>toast.setGravity</a:t>
            </a:r>
            <a:r>
              <a:rPr lang="en-US" sz="1800" b="0" i="0" u="none" strike="noStrike" dirty="0">
                <a:solidFill>
                  <a:srgbClr val="000000"/>
                </a:solidFill>
                <a:effectLst/>
                <a:latin typeface="+mj-lt"/>
              </a:rPr>
              <a:t>(int gravity, int </a:t>
            </a:r>
            <a:r>
              <a:rPr lang="en-US" sz="1800" b="0" i="0" u="none" strike="noStrike" dirty="0" err="1">
                <a:solidFill>
                  <a:srgbClr val="000000"/>
                </a:solidFill>
                <a:effectLst/>
                <a:latin typeface="+mj-lt"/>
              </a:rPr>
              <a:t>xdist</a:t>
            </a:r>
            <a:r>
              <a:rPr lang="en-US" sz="1800" b="0" i="0" u="none" strike="noStrike" dirty="0">
                <a:solidFill>
                  <a:srgbClr val="000000"/>
                </a:solidFill>
                <a:effectLst/>
                <a:latin typeface="+mj-lt"/>
              </a:rPr>
              <a:t>, int </a:t>
            </a:r>
            <a:r>
              <a:rPr lang="en-US" sz="1800" b="0" i="0" u="none" strike="noStrike" dirty="0" err="1">
                <a:solidFill>
                  <a:srgbClr val="000000"/>
                </a:solidFill>
                <a:effectLst/>
                <a:latin typeface="+mj-lt"/>
              </a:rPr>
              <a:t>ydist</a:t>
            </a:r>
            <a:r>
              <a:rPr lang="en-US" sz="1800" b="0" i="0" u="none" strike="noStrike" dirty="0">
                <a:solidFill>
                  <a:srgbClr val="000000"/>
                </a:solidFill>
                <a:effectLst/>
                <a:latin typeface="+mj-lt"/>
              </a:rPr>
              <a:t>)</a:t>
            </a:r>
            <a:endParaRPr lang="en-US" sz="1800" b="0" dirty="0">
              <a:effectLst/>
              <a:latin typeface="+mj-lt"/>
            </a:endParaRPr>
          </a:p>
          <a:p>
            <a:pPr marL="0" indent="0" rtl="0">
              <a:spcBef>
                <a:spcPts val="0"/>
              </a:spcBef>
              <a:spcAft>
                <a:spcPts val="0"/>
              </a:spcAft>
              <a:buNone/>
            </a:pPr>
            <a:r>
              <a:rPr lang="en-US" sz="1800" b="0" i="0" u="none" strike="noStrike" dirty="0">
                <a:solidFill>
                  <a:srgbClr val="000000"/>
                </a:solidFill>
                <a:effectLst/>
                <a:latin typeface="+mj-lt"/>
              </a:rPr>
              <a:t>example: </a:t>
            </a:r>
            <a:endParaRPr lang="en-US" sz="1800" b="0" dirty="0">
              <a:effectLst/>
              <a:latin typeface="+mj-lt"/>
            </a:endParaRPr>
          </a:p>
          <a:p>
            <a:pPr marL="0" indent="0" rtl="0">
              <a:spcBef>
                <a:spcPts val="0"/>
              </a:spcBef>
              <a:spcAft>
                <a:spcPts val="0"/>
              </a:spcAft>
              <a:buNone/>
            </a:pPr>
            <a:r>
              <a:rPr lang="en-US" sz="1800" b="0" i="0" u="none" strike="noStrike" dirty="0" err="1">
                <a:solidFill>
                  <a:srgbClr val="000000"/>
                </a:solidFill>
                <a:effectLst/>
                <a:latin typeface="+mj-lt"/>
              </a:rPr>
              <a:t>toast.setGravity</a:t>
            </a:r>
            <a:r>
              <a:rPr lang="en-US" sz="1800" b="0" i="0" u="none" strike="noStrike" dirty="0">
                <a:solidFill>
                  <a:srgbClr val="000000"/>
                </a:solidFill>
                <a:effectLst/>
                <a:latin typeface="+mj-lt"/>
              </a:rPr>
              <a:t>(Gravity.LEFT,0,0)</a:t>
            </a:r>
            <a:endParaRPr lang="en-US" sz="1800" b="0" dirty="0">
              <a:effectLst/>
              <a:latin typeface="+mj-lt"/>
            </a:endParaRPr>
          </a:p>
          <a:p>
            <a:pPr marL="0" indent="0" rtl="0">
              <a:spcBef>
                <a:spcPts val="0"/>
              </a:spcBef>
              <a:spcAft>
                <a:spcPts val="0"/>
              </a:spcAft>
              <a:buNone/>
            </a:pPr>
            <a:r>
              <a:rPr lang="en-US" sz="1800" b="0" i="0" u="none" strike="noStrike" dirty="0" err="1">
                <a:solidFill>
                  <a:srgbClr val="000000"/>
                </a:solidFill>
                <a:effectLst/>
                <a:latin typeface="+mj-lt"/>
              </a:rPr>
              <a:t>toast.setGravity</a:t>
            </a:r>
            <a:r>
              <a:rPr lang="en-US" sz="1800" b="0" i="0" u="none" strike="noStrike" dirty="0">
                <a:solidFill>
                  <a:srgbClr val="000000"/>
                </a:solidFill>
                <a:effectLst/>
                <a:latin typeface="+mj-lt"/>
              </a:rPr>
              <a:t>(Gravity.RIGHT,0,0)</a:t>
            </a:r>
            <a:endParaRPr lang="en-US" sz="1800" b="0" dirty="0">
              <a:effectLst/>
              <a:latin typeface="+mj-lt"/>
            </a:endParaRPr>
          </a:p>
          <a:p>
            <a:pPr marL="0" indent="0" rtl="0">
              <a:spcBef>
                <a:spcPts val="0"/>
              </a:spcBef>
              <a:spcAft>
                <a:spcPts val="0"/>
              </a:spcAft>
              <a:buNone/>
            </a:pPr>
            <a:r>
              <a:rPr lang="en-US" sz="1800" b="0" i="0" u="none" strike="noStrike" dirty="0" err="1">
                <a:solidFill>
                  <a:srgbClr val="000000"/>
                </a:solidFill>
                <a:effectLst/>
                <a:latin typeface="+mj-lt"/>
              </a:rPr>
              <a:t>toast.setGravity</a:t>
            </a:r>
            <a:r>
              <a:rPr lang="en-US" sz="1800" b="0" i="0" u="none" strike="noStrike" dirty="0">
                <a:solidFill>
                  <a:srgbClr val="000000"/>
                </a:solidFill>
                <a:effectLst/>
                <a:latin typeface="+mj-lt"/>
              </a:rPr>
              <a:t>(</a:t>
            </a:r>
            <a:r>
              <a:rPr lang="en-US" sz="1800" b="0" i="0" u="none" strike="noStrike" dirty="0" err="1">
                <a:solidFill>
                  <a:srgbClr val="000000"/>
                </a:solidFill>
                <a:effectLst/>
                <a:latin typeface="+mj-lt"/>
              </a:rPr>
              <a:t>Gravity.BOTTOM</a:t>
            </a:r>
            <a:r>
              <a:rPr lang="en-US" sz="1800" b="0" i="0" u="none" strike="noStrike" dirty="0">
                <a:solidFill>
                  <a:srgbClr val="000000"/>
                </a:solidFill>
                <a:effectLst/>
                <a:latin typeface="+mj-lt"/>
              </a:rPr>
              <a:t> | Gravity.RIGHT,0,0).  </a:t>
            </a:r>
          </a:p>
          <a:p>
            <a:pPr marL="0" indent="0" rtl="0">
              <a:spcBef>
                <a:spcPts val="0"/>
              </a:spcBef>
              <a:spcAft>
                <a:spcPts val="0"/>
              </a:spcAft>
              <a:buNone/>
            </a:pPr>
            <a:endParaRPr lang="en-US" sz="1800" b="0" dirty="0">
              <a:effectLst/>
              <a:latin typeface="+mj-lt"/>
            </a:endParaRPr>
          </a:p>
          <a:p>
            <a:pPr marL="0" indent="0" rtl="0">
              <a:spcBef>
                <a:spcPts val="0"/>
              </a:spcBef>
              <a:spcAft>
                <a:spcPts val="0"/>
              </a:spcAft>
              <a:buNone/>
            </a:pPr>
            <a:r>
              <a:rPr lang="en-US" sz="1800" b="0" dirty="0">
                <a:effectLst/>
                <a:latin typeface="+mj-lt"/>
              </a:rPr>
              <a:t>when we add values to X and Y we must remember that they are referred to the origin given by the gravity parameter</a:t>
            </a:r>
          </a:p>
        </p:txBody>
      </p:sp>
    </p:spTree>
    <p:extLst>
      <p:ext uri="{BB962C8B-B14F-4D97-AF65-F5344CB8AC3E}">
        <p14:creationId xmlns:p14="http://schemas.microsoft.com/office/powerpoint/2010/main" val="2026227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F628D4-8D77-4BA5-9D99-A7E428B98547}"/>
              </a:ext>
            </a:extLst>
          </p:cNvPr>
          <p:cNvSpPr>
            <a:spLocks noGrp="1"/>
          </p:cNvSpPr>
          <p:nvPr>
            <p:ph type="title"/>
          </p:nvPr>
        </p:nvSpPr>
        <p:spPr>
          <a:xfrm>
            <a:off x="609600" y="274638"/>
            <a:ext cx="10972800" cy="1143000"/>
          </a:xfrm>
        </p:spPr>
        <p:txBody>
          <a:bodyPr anchor="ctr">
            <a:normAutofit/>
          </a:bodyPr>
          <a:lstStyle/>
          <a:p>
            <a:r>
              <a:rPr lang="en-US" dirty="0"/>
              <a:t>Content</a:t>
            </a:r>
          </a:p>
        </p:txBody>
      </p:sp>
      <p:sp>
        <p:nvSpPr>
          <p:cNvPr id="3" name="CasellaDiTesto 2">
            <a:extLst>
              <a:ext uri="{FF2B5EF4-FFF2-40B4-BE49-F238E27FC236}">
                <a16:creationId xmlns:a16="http://schemas.microsoft.com/office/drawing/2014/main" id="{7AD5ADCA-17B3-404C-9277-9581648BB1B9}"/>
              </a:ext>
            </a:extLst>
          </p:cNvPr>
          <p:cNvSpPr txBox="1"/>
          <p:nvPr/>
        </p:nvSpPr>
        <p:spPr>
          <a:xfrm>
            <a:off x="609600" y="1798820"/>
            <a:ext cx="5384800" cy="646331"/>
          </a:xfrm>
          <a:prstGeom prst="rect">
            <a:avLst/>
          </a:prstGeom>
          <a:noFill/>
        </p:spPr>
        <p:txBody>
          <a:bodyPr wrap="square" rtlCol="0">
            <a:spAutoFit/>
          </a:bodyPr>
          <a:lstStyle/>
          <a:p>
            <a:endParaRPr lang="en-US" dirty="0"/>
          </a:p>
          <a:p>
            <a:endParaRPr lang="en-US" dirty="0"/>
          </a:p>
        </p:txBody>
      </p:sp>
      <p:sp>
        <p:nvSpPr>
          <p:cNvPr id="5" name="CasellaDiTesto 4">
            <a:extLst>
              <a:ext uri="{FF2B5EF4-FFF2-40B4-BE49-F238E27FC236}">
                <a16:creationId xmlns:a16="http://schemas.microsoft.com/office/drawing/2014/main" id="{B2BE75D8-19B2-4A0D-B7DA-88A910FC4F9C}"/>
              </a:ext>
            </a:extLst>
          </p:cNvPr>
          <p:cNvSpPr txBox="1"/>
          <p:nvPr/>
        </p:nvSpPr>
        <p:spPr>
          <a:xfrm>
            <a:off x="5416550" y="1521820"/>
            <a:ext cx="6165850" cy="5078313"/>
          </a:xfrm>
          <a:prstGeom prst="rect">
            <a:avLst/>
          </a:prstGeom>
          <a:noFill/>
        </p:spPr>
        <p:txBody>
          <a:bodyPr wrap="square" rtlCol="0">
            <a:spAutoFit/>
          </a:bodyPr>
          <a:lstStyle/>
          <a:p>
            <a:r>
              <a:rPr lang="en-US" b="1" i="0" dirty="0">
                <a:solidFill>
                  <a:schemeClr val="accent4">
                    <a:lumMod val="50000"/>
                  </a:schemeClr>
                </a:solidFill>
                <a:effectLst/>
                <a:latin typeface="erdana"/>
              </a:rPr>
              <a:t>&lt;manifest&gt;</a:t>
            </a:r>
            <a:r>
              <a:rPr lang="en-US" b="1" i="0" dirty="0">
                <a:solidFill>
                  <a:srgbClr val="610B4B"/>
                </a:solidFill>
                <a:effectLst/>
                <a:latin typeface="erdana"/>
              </a:rPr>
              <a:t>: </a:t>
            </a:r>
            <a:r>
              <a:rPr lang="en-US" dirty="0">
                <a:solidFill>
                  <a:srgbClr val="333333"/>
                </a:solidFill>
                <a:latin typeface="inter-regular"/>
              </a:rPr>
              <a:t>represents the </a:t>
            </a:r>
            <a:r>
              <a:rPr lang="en-US" b="0" i="0" dirty="0">
                <a:solidFill>
                  <a:srgbClr val="333333"/>
                </a:solidFill>
                <a:effectLst/>
                <a:latin typeface="inter-regular"/>
              </a:rPr>
              <a:t> root element. It has </a:t>
            </a:r>
            <a:r>
              <a:rPr lang="en-US" b="1" i="0" dirty="0">
                <a:solidFill>
                  <a:srgbClr val="333333"/>
                </a:solidFill>
                <a:effectLst/>
                <a:latin typeface="inter-bold"/>
              </a:rPr>
              <a:t>package</a:t>
            </a:r>
            <a:r>
              <a:rPr lang="en-US" b="0" i="0" dirty="0">
                <a:solidFill>
                  <a:srgbClr val="333333"/>
                </a:solidFill>
                <a:effectLst/>
                <a:latin typeface="inter-regular"/>
              </a:rPr>
              <a:t> attribute that describes the package name that </a:t>
            </a:r>
            <a:r>
              <a:rPr lang="en-US" dirty="0"/>
              <a:t>resolves any relative name of class in our package so we can write .</a:t>
            </a:r>
            <a:r>
              <a:rPr lang="en-US" i="1" dirty="0" err="1"/>
              <a:t>NameActivity</a:t>
            </a:r>
            <a:r>
              <a:rPr lang="en-US" i="1" dirty="0"/>
              <a:t> </a:t>
            </a:r>
            <a:r>
              <a:rPr lang="en-US" dirty="0"/>
              <a:t>without having specifying the entire Activity path.</a:t>
            </a:r>
          </a:p>
          <a:p>
            <a:endParaRPr lang="en-US" dirty="0"/>
          </a:p>
          <a:p>
            <a:r>
              <a:rPr lang="en-US" b="1" dirty="0">
                <a:solidFill>
                  <a:schemeClr val="accent4">
                    <a:lumMod val="50000"/>
                  </a:schemeClr>
                </a:solidFill>
                <a:latin typeface="inter-regular"/>
              </a:rPr>
              <a:t>&lt;permission&gt;: </a:t>
            </a:r>
            <a:r>
              <a:rPr lang="en-US" dirty="0">
                <a:solidFill>
                  <a:srgbClr val="333333"/>
                </a:solidFill>
                <a:latin typeface="inter-regular"/>
              </a:rPr>
              <a:t>allow us to define permission needed to the application to do its job.</a:t>
            </a:r>
          </a:p>
          <a:p>
            <a:endParaRPr lang="en-US" dirty="0">
              <a:solidFill>
                <a:srgbClr val="333333"/>
              </a:solidFill>
              <a:latin typeface="inter-regular"/>
            </a:endParaRPr>
          </a:p>
          <a:p>
            <a:r>
              <a:rPr lang="en-US" b="1" dirty="0">
                <a:solidFill>
                  <a:schemeClr val="accent4">
                    <a:lumMod val="50000"/>
                  </a:schemeClr>
                </a:solidFill>
                <a:latin typeface="inter-regular"/>
              </a:rPr>
              <a:t>&lt;feature&gt;: </a:t>
            </a:r>
            <a:r>
              <a:rPr lang="en-US" dirty="0"/>
              <a:t>allow us to declare hardware and software  features to our app needs.</a:t>
            </a:r>
          </a:p>
          <a:p>
            <a:endParaRPr lang="en-US" b="0" dirty="0">
              <a:solidFill>
                <a:srgbClr val="333333"/>
              </a:solidFill>
              <a:effectLst/>
              <a:latin typeface="inter-regular"/>
            </a:endParaRPr>
          </a:p>
          <a:p>
            <a:r>
              <a:rPr lang="en-US" b="1" i="0" dirty="0">
                <a:solidFill>
                  <a:schemeClr val="accent4">
                    <a:lumMod val="50000"/>
                  </a:schemeClr>
                </a:solidFill>
                <a:effectLst/>
                <a:latin typeface="erdana"/>
              </a:rPr>
              <a:t>&lt;application&gt;: </a:t>
            </a:r>
            <a:r>
              <a:rPr lang="en-US" b="0" i="0" dirty="0">
                <a:solidFill>
                  <a:srgbClr val="333333"/>
                </a:solidFill>
                <a:effectLst/>
                <a:latin typeface="inter-regular"/>
              </a:rPr>
              <a:t>subitem of the manifest. It includes the namespace declaration, contains several subitem that declares the application component such as activity.</a:t>
            </a:r>
          </a:p>
          <a:p>
            <a:br>
              <a:rPr lang="en-US" dirty="0"/>
            </a:br>
            <a:endParaRPr lang="en-US" b="0" i="0" dirty="0">
              <a:solidFill>
                <a:srgbClr val="333333"/>
              </a:solidFill>
              <a:effectLst/>
              <a:latin typeface="inter-regular"/>
            </a:endParaRPr>
          </a:p>
          <a:p>
            <a:pPr marL="285750" indent="-285750">
              <a:buFont typeface="Arial" panose="020B0604020202020204" pitchFamily="34" charset="0"/>
              <a:buChar char="•"/>
            </a:pPr>
            <a:endParaRPr lang="en-US" b="1" i="0" dirty="0">
              <a:solidFill>
                <a:srgbClr val="610B4B"/>
              </a:solidFill>
              <a:effectLst/>
              <a:latin typeface="erdana"/>
            </a:endParaRPr>
          </a:p>
        </p:txBody>
      </p:sp>
      <p:sp>
        <p:nvSpPr>
          <p:cNvPr id="4" name="Rectangle 1">
            <a:extLst>
              <a:ext uri="{FF2B5EF4-FFF2-40B4-BE49-F238E27FC236}">
                <a16:creationId xmlns:a16="http://schemas.microsoft.com/office/drawing/2014/main" id="{FD3B71E8-010E-B56A-A0C8-F8F460FE1BA9}"/>
              </a:ext>
            </a:extLst>
          </p:cNvPr>
          <p:cNvSpPr>
            <a:spLocks noChangeArrowheads="1"/>
          </p:cNvSpPr>
          <p:nvPr/>
        </p:nvSpPr>
        <p:spPr bwMode="auto">
          <a:xfrm>
            <a:off x="95251" y="1417638"/>
            <a:ext cx="5105400" cy="53399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E8BF6A"/>
                </a:solidFill>
                <a:effectLst/>
                <a:latin typeface="JetBrains Mono"/>
              </a:rPr>
              <a:t>&lt;?</a:t>
            </a:r>
            <a:r>
              <a:rPr kumimoji="0" lang="en-US" altLang="en-US" sz="1100" b="0" i="0" u="none" strike="noStrike" cap="none" normalizeH="0" baseline="0" dirty="0">
                <a:ln>
                  <a:noFill/>
                </a:ln>
                <a:solidFill>
                  <a:srgbClr val="BABABA"/>
                </a:solidFill>
                <a:effectLst/>
                <a:latin typeface="JetBrains Mono"/>
              </a:rPr>
              <a:t>xml version</a:t>
            </a:r>
            <a:r>
              <a:rPr kumimoji="0" lang="en-US" altLang="en-US" sz="1100" b="0" i="0" u="none" strike="noStrike" cap="none" normalizeH="0" baseline="0" dirty="0">
                <a:ln>
                  <a:noFill/>
                </a:ln>
                <a:solidFill>
                  <a:srgbClr val="6A8759"/>
                </a:solidFill>
                <a:effectLst/>
                <a:latin typeface="JetBrains Mono"/>
              </a:rPr>
              <a:t>="1.0" </a:t>
            </a:r>
            <a:r>
              <a:rPr kumimoji="0" lang="en-US" altLang="en-US" sz="1100" b="0" i="0" u="none" strike="noStrike" cap="none" normalizeH="0" baseline="0" dirty="0">
                <a:ln>
                  <a:noFill/>
                </a:ln>
                <a:solidFill>
                  <a:srgbClr val="BABABA"/>
                </a:solidFill>
                <a:effectLst/>
                <a:latin typeface="JetBrains Mono"/>
              </a:rPr>
              <a:t>encoding</a:t>
            </a:r>
            <a:r>
              <a:rPr kumimoji="0" lang="en-US" altLang="en-US" sz="1100" b="0" i="0" u="none" strike="noStrike" cap="none" normalizeH="0" baseline="0" dirty="0">
                <a:ln>
                  <a:noFill/>
                </a:ln>
                <a:solidFill>
                  <a:srgbClr val="6A8759"/>
                </a:solidFill>
                <a:effectLst/>
                <a:latin typeface="JetBrains Mono"/>
              </a:rPr>
              <a:t>="utf-8"</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&lt;manifest </a:t>
            </a:r>
            <a:r>
              <a:rPr kumimoji="0" lang="en-US" altLang="en-US" sz="1100" b="0" i="0" u="none" strike="noStrike" cap="none" normalizeH="0" baseline="0" dirty="0" err="1">
                <a:ln>
                  <a:noFill/>
                </a:ln>
                <a:solidFill>
                  <a:srgbClr val="BABABA"/>
                </a:solidFill>
                <a:effectLst/>
                <a:latin typeface="JetBrains Mono"/>
              </a:rPr>
              <a:t>xmlns:</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a:ln>
                  <a:noFill/>
                </a:ln>
                <a:solidFill>
                  <a:srgbClr val="6A8759"/>
                </a:solidFill>
                <a:effectLst/>
                <a:latin typeface="JetBrains Mono"/>
              </a:rPr>
              <a:t>="http://schemas.android.com/</a:t>
            </a:r>
            <a:r>
              <a:rPr kumimoji="0" lang="en-US" altLang="en-US" sz="1100" b="0" i="0" u="none" strike="noStrike" cap="none" normalizeH="0" baseline="0" dirty="0" err="1">
                <a:ln>
                  <a:noFill/>
                </a:ln>
                <a:solidFill>
                  <a:srgbClr val="6A8759"/>
                </a:solidFill>
                <a:effectLst/>
                <a:latin typeface="JetBrains Mono"/>
              </a:rPr>
              <a:t>apk</a:t>
            </a:r>
            <a:r>
              <a:rPr kumimoji="0" lang="en-US" altLang="en-US" sz="1100" b="0" i="0" u="none" strike="noStrike" cap="none" normalizeH="0" baseline="0" dirty="0">
                <a:ln>
                  <a:noFill/>
                </a:ln>
                <a:solidFill>
                  <a:srgbClr val="6A8759"/>
                </a:solidFill>
                <a:effectLst/>
                <a:latin typeface="JetBrains Mono"/>
              </a:rPr>
              <a:t>/res/android"</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BABABA"/>
                </a:solidFill>
                <a:effectLst/>
                <a:latin typeface="JetBrains Mono"/>
              </a:rPr>
              <a:t>xmlns:</a:t>
            </a:r>
            <a:r>
              <a:rPr kumimoji="0" lang="en-US" altLang="en-US" sz="1100" b="0" i="0" u="none" strike="noStrike" cap="none" normalizeH="0" baseline="0" dirty="0" err="1">
                <a:ln>
                  <a:noFill/>
                </a:ln>
                <a:solidFill>
                  <a:srgbClr val="9876AA"/>
                </a:solidFill>
                <a:effectLst/>
                <a:latin typeface="JetBrains Mono"/>
              </a:rPr>
              <a:t>tools</a:t>
            </a:r>
            <a:r>
              <a:rPr kumimoji="0" lang="en-US" altLang="en-US" sz="1100" b="0" i="0" u="none" strike="noStrike" cap="none" normalizeH="0" baseline="0" dirty="0">
                <a:ln>
                  <a:noFill/>
                </a:ln>
                <a:solidFill>
                  <a:srgbClr val="6A8759"/>
                </a:solidFill>
                <a:effectLst/>
                <a:latin typeface="JetBrains Mono"/>
              </a:rPr>
              <a:t>="http://schemas.android.com/tools"</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BABABA"/>
                </a:solidFill>
                <a:effectLst/>
                <a:latin typeface="JetBrains Mono"/>
              </a:rPr>
              <a:t>package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com.</a:t>
            </a:r>
            <a:r>
              <a:rPr lang="en-US" altLang="en-US" sz="1100" dirty="0" err="1">
                <a:solidFill>
                  <a:srgbClr val="6A8759"/>
                </a:solidFill>
                <a:latin typeface="JetBrains Mono"/>
              </a:rPr>
              <a:t>app</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endParaRPr kumimoji="0" lang="en-US" altLang="en-US" sz="1100" b="0" i="0" u="none" strike="noStrike" cap="none" normalizeH="0" baseline="0" dirty="0">
              <a:ln>
                <a:noFill/>
              </a:ln>
              <a:solidFill>
                <a:srgbClr val="E8BF6A"/>
              </a:solidFill>
              <a:effectLst/>
              <a:latin typeface="JetBrains Mono"/>
            </a:endParaRPr>
          </a:p>
          <a:p>
            <a:pPr eaLnBrk="0" fontAlgn="base" hangingPunct="0">
              <a:spcBef>
                <a:spcPct val="0"/>
              </a:spcBef>
              <a:spcAft>
                <a:spcPct val="0"/>
              </a:spcAft>
            </a:pPr>
            <a:r>
              <a:rPr lang="en-US" altLang="en-US" sz="1100" dirty="0">
                <a:solidFill>
                  <a:srgbClr val="FFFF00"/>
                </a:solidFill>
                <a:latin typeface="JetBrains Mono"/>
              </a:rPr>
              <a:t>&lt;uses-permission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android.permission.SEND_SMS</a:t>
            </a:r>
            <a:r>
              <a:rPr lang="en-US" altLang="en-US" sz="1100" dirty="0">
                <a:solidFill>
                  <a:srgbClr val="6A8759"/>
                </a:solidFill>
                <a:latin typeface="JetBrains Mono"/>
              </a:rPr>
              <a:t>"</a:t>
            </a:r>
            <a:r>
              <a:rPr lang="en-US" altLang="en-US" sz="1100" dirty="0">
                <a:solidFill>
                  <a:srgbClr val="E8BF6A"/>
                </a:solidFill>
                <a:latin typeface="JetBrains Mono"/>
              </a:rPr>
              <a:t>/&gt;</a:t>
            </a:r>
            <a:br>
              <a:rPr lang="en-US" altLang="en-US" sz="1100" dirty="0">
                <a:solidFill>
                  <a:srgbClr val="E8BF6A"/>
                </a:solidFill>
                <a:latin typeface="JetBrains Mono"/>
              </a:rPr>
            </a:br>
            <a:r>
              <a:rPr lang="en-US" altLang="en-US" sz="1100" dirty="0">
                <a:solidFill>
                  <a:srgbClr val="FFFF00"/>
                </a:solidFill>
                <a:latin typeface="JetBrains Mono"/>
              </a:rPr>
              <a:t>&lt;uses-permission</a:t>
            </a:r>
            <a:r>
              <a:rPr lang="en-US" altLang="en-US" sz="1100" dirty="0">
                <a:latin typeface="JetBrains Mono"/>
              </a:rPr>
              <a:t>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android.permission.INTERNET</a:t>
            </a:r>
            <a:r>
              <a:rPr lang="en-US" altLang="en-US" sz="1100" dirty="0">
                <a:solidFill>
                  <a:srgbClr val="6A8759"/>
                </a:solidFill>
                <a:latin typeface="JetBrains Mono"/>
              </a:rPr>
              <a:t>"</a:t>
            </a:r>
            <a:r>
              <a:rPr lang="en-US" altLang="en-US" sz="1100" dirty="0">
                <a:solidFill>
                  <a:srgbClr val="E8BF6A"/>
                </a:solidFill>
                <a:latin typeface="JetBrains Mono"/>
              </a:rPr>
              <a:t>/&gt;</a:t>
            </a:r>
          </a:p>
          <a:p>
            <a:pPr eaLnBrk="0" fontAlgn="base" hangingPunct="0">
              <a:spcBef>
                <a:spcPct val="0"/>
              </a:spcBef>
              <a:spcAft>
                <a:spcPct val="0"/>
              </a:spcAft>
            </a:pPr>
            <a:r>
              <a:rPr lang="en-US" altLang="en-US" sz="1100" dirty="0">
                <a:solidFill>
                  <a:srgbClr val="FFFF00"/>
                </a:solidFill>
                <a:latin typeface="JetBrains Mono"/>
              </a:rPr>
              <a:t>&lt;uses-feature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android.hardware.bluetooth</a:t>
            </a:r>
            <a:r>
              <a:rPr lang="en-US" altLang="en-US" sz="1100" dirty="0">
                <a:solidFill>
                  <a:srgbClr val="6A8759"/>
                </a:solidFill>
                <a:latin typeface="JetBrains Mono"/>
              </a:rPr>
              <a:t>"</a:t>
            </a:r>
            <a:br>
              <a:rPr lang="en-US" altLang="en-US" sz="1100" dirty="0">
                <a:solidFill>
                  <a:srgbClr val="6A8759"/>
                </a:solidFill>
                <a:latin typeface="JetBrains Mono"/>
              </a:rPr>
            </a:br>
            <a:r>
              <a:rPr lang="en-US" altLang="en-US" sz="1100" dirty="0">
                <a:solidFill>
                  <a:srgbClr val="6A8759"/>
                </a:solidFill>
                <a:latin typeface="JetBrains Mono"/>
              </a:rPr>
              <a:t>  </a:t>
            </a:r>
            <a:r>
              <a:rPr lang="en-US" altLang="en-US" sz="1100" dirty="0" err="1">
                <a:solidFill>
                  <a:srgbClr val="9876AA"/>
                </a:solidFill>
                <a:latin typeface="JetBrains Mono"/>
              </a:rPr>
              <a:t>android</a:t>
            </a:r>
            <a:r>
              <a:rPr lang="en-US" altLang="en-US" sz="1100" dirty="0" err="1">
                <a:solidFill>
                  <a:srgbClr val="BABABA"/>
                </a:solidFill>
                <a:latin typeface="JetBrains Mono"/>
              </a:rPr>
              <a:t>:required</a:t>
            </a:r>
            <a:r>
              <a:rPr lang="en-US" altLang="en-US" sz="1100" dirty="0">
                <a:solidFill>
                  <a:srgbClr val="6A8759"/>
                </a:solidFill>
                <a:latin typeface="JetBrains Mono"/>
              </a:rPr>
              <a:t>="true"</a:t>
            </a:r>
            <a:r>
              <a:rPr lang="en-US" altLang="en-US" sz="1100" dirty="0">
                <a:solidFill>
                  <a:srgbClr val="FFFF00"/>
                </a:solidFill>
                <a:latin typeface="JetBrains Mono"/>
              </a:rPr>
              <a:t>/&gt;</a:t>
            </a:r>
            <a:endParaRPr lang="en-US" altLang="en-US" sz="1100" dirty="0">
              <a:solidFill>
                <a:srgbClr val="FFFF00"/>
              </a:solidFill>
              <a:latin typeface="Arial" panose="020B0604020202020204" pitchFamily="34" charset="0"/>
            </a:endParaRPr>
          </a:p>
          <a:p>
            <a:pPr eaLnBrk="0" fontAlgn="base" hangingPunct="0">
              <a:spcBef>
                <a:spcPct val="0"/>
              </a:spcBef>
              <a:spcAft>
                <a:spcPct val="0"/>
              </a:spcAft>
            </a:pP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effectLst/>
                <a:highlight>
                  <a:srgbClr val="FFFF00"/>
                </a:highlight>
                <a:latin typeface="JetBrains Mono"/>
              </a:rPr>
              <a:t>    &lt;application</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:allowBackup</a:t>
            </a:r>
            <a:r>
              <a:rPr kumimoji="0" lang="en-US" altLang="en-US" sz="1100" b="0" i="0" u="none" strike="noStrike" cap="none" normalizeH="0" baseline="0" dirty="0">
                <a:ln>
                  <a:noFill/>
                </a:ln>
                <a:solidFill>
                  <a:srgbClr val="6A8759"/>
                </a:solidFill>
                <a:effectLst/>
                <a:latin typeface="JetBrains Mono"/>
              </a:rPr>
              <a:t>="true"</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:dataExtractionRules</a:t>
            </a:r>
            <a:r>
              <a:rPr kumimoji="0" lang="en-US" altLang="en-US" sz="1100" b="0" i="0" u="none" strike="noStrike" cap="none" normalizeH="0" baseline="0" dirty="0">
                <a:ln>
                  <a:noFill/>
                </a:ln>
                <a:solidFill>
                  <a:srgbClr val="6A8759"/>
                </a:solidFill>
                <a:effectLst/>
                <a:latin typeface="JetBrains Mono"/>
              </a:rPr>
              <a:t>="@xml/</a:t>
            </a:r>
            <a:r>
              <a:rPr kumimoji="0" lang="en-US" altLang="en-US" sz="1100" b="0" i="0" u="none" strike="noStrike" cap="none" normalizeH="0" baseline="0" dirty="0" err="1">
                <a:ln>
                  <a:noFill/>
                </a:ln>
                <a:solidFill>
                  <a:srgbClr val="6A8759"/>
                </a:solidFill>
                <a:effectLst/>
                <a:latin typeface="JetBrains Mono"/>
              </a:rPr>
              <a:t>data_extraction_rules</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:fullBackupContent</a:t>
            </a:r>
            <a:r>
              <a:rPr kumimoji="0" lang="en-US" altLang="en-US" sz="1100" b="0" i="0" u="none" strike="noStrike" cap="none" normalizeH="0" baseline="0" dirty="0">
                <a:ln>
                  <a:noFill/>
                </a:ln>
                <a:solidFill>
                  <a:srgbClr val="6A8759"/>
                </a:solidFill>
                <a:effectLst/>
                <a:latin typeface="JetBrains Mono"/>
              </a:rPr>
              <a:t>="@xml/</a:t>
            </a:r>
            <a:r>
              <a:rPr kumimoji="0" lang="en-US" altLang="en-US" sz="1100" b="0" i="0" u="none" strike="noStrike" cap="none" normalizeH="0" baseline="0" dirty="0" err="1">
                <a:ln>
                  <a:noFill/>
                </a:ln>
                <a:solidFill>
                  <a:srgbClr val="6A8759"/>
                </a:solidFill>
                <a:effectLst/>
                <a:latin typeface="JetBrains Mono"/>
              </a:rPr>
              <a:t>backup_rules</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:icon</a:t>
            </a:r>
            <a:r>
              <a:rPr kumimoji="0" lang="en-US" altLang="en-US" sz="1100" b="0" i="0" u="none" strike="noStrike" cap="none" normalizeH="0" baseline="0" dirty="0">
                <a:ln>
                  <a:noFill/>
                </a:ln>
                <a:solidFill>
                  <a:srgbClr val="6A8759"/>
                </a:solidFill>
                <a:effectLst/>
                <a:latin typeface="JetBrains Mono"/>
              </a:rPr>
              <a:t>="@mipmap/</a:t>
            </a:r>
            <a:r>
              <a:rPr kumimoji="0" lang="en-US" altLang="en-US" sz="1100" b="0" i="0" u="none" strike="noStrike" cap="none" normalizeH="0" baseline="0" dirty="0" err="1">
                <a:ln>
                  <a:noFill/>
                </a:ln>
                <a:solidFill>
                  <a:srgbClr val="6A8759"/>
                </a:solidFill>
                <a:effectLst/>
                <a:latin typeface="JetBrains Mono"/>
              </a:rPr>
              <a:t>ic_launcher</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:label</a:t>
            </a:r>
            <a:r>
              <a:rPr kumimoji="0" lang="en-US" altLang="en-US" sz="1100" b="0" i="0" u="none" strike="noStrike" cap="none" normalizeH="0" baseline="0" dirty="0">
                <a:ln>
                  <a:noFill/>
                </a:ln>
                <a:solidFill>
                  <a:srgbClr val="6A8759"/>
                </a:solidFill>
                <a:effectLst/>
                <a:latin typeface="JetBrains Mono"/>
              </a:rPr>
              <a:t>="@string/</a:t>
            </a:r>
            <a:r>
              <a:rPr kumimoji="0" lang="en-US" altLang="en-US" sz="1100" b="0" i="0" u="none" strike="noStrike" cap="none" normalizeH="0" baseline="0" dirty="0" err="1">
                <a:ln>
                  <a:noFill/>
                </a:ln>
                <a:solidFill>
                  <a:srgbClr val="6A8759"/>
                </a:solidFill>
                <a:effectLst/>
                <a:latin typeface="JetBrains Mono"/>
              </a:rPr>
              <a:t>app_name</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:roundIcon</a:t>
            </a:r>
            <a:r>
              <a:rPr kumimoji="0" lang="en-US" altLang="en-US" sz="1100" b="0" i="0" u="none" strike="noStrike" cap="none" normalizeH="0" baseline="0" dirty="0">
                <a:ln>
                  <a:noFill/>
                </a:ln>
                <a:solidFill>
                  <a:srgbClr val="6A8759"/>
                </a:solidFill>
                <a:effectLst/>
                <a:latin typeface="JetBrains Mono"/>
              </a:rPr>
              <a:t>="@mipmap/</a:t>
            </a:r>
            <a:r>
              <a:rPr kumimoji="0" lang="en-US" altLang="en-US" sz="1100" b="0" i="0" u="none" strike="noStrike" cap="none" normalizeH="0" baseline="0" dirty="0" err="1">
                <a:ln>
                  <a:noFill/>
                </a:ln>
                <a:solidFill>
                  <a:srgbClr val="6A8759"/>
                </a:solidFill>
                <a:effectLst/>
                <a:latin typeface="JetBrains Mono"/>
              </a:rPr>
              <a:t>ic_launcher_round</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:supportsRtl</a:t>
            </a:r>
            <a:r>
              <a:rPr kumimoji="0" lang="en-US" altLang="en-US" sz="1100" b="0" i="0" u="none" strike="noStrike" cap="none" normalizeH="0" baseline="0" dirty="0">
                <a:ln>
                  <a:noFill/>
                </a:ln>
                <a:solidFill>
                  <a:srgbClr val="6A8759"/>
                </a:solidFill>
                <a:effectLst/>
                <a:latin typeface="JetBrains Mono"/>
              </a:rPr>
              <a:t>="true"</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:theme</a:t>
            </a:r>
            <a:r>
              <a:rPr kumimoji="0" lang="en-US" altLang="en-US" sz="1100" b="0" i="0" u="none" strike="noStrike" cap="none" normalizeH="0" baseline="0" dirty="0">
                <a:ln>
                  <a:noFill/>
                </a:ln>
                <a:solidFill>
                  <a:srgbClr val="6A8759"/>
                </a:solidFill>
                <a:effectLst/>
                <a:latin typeface="JetBrains Mono"/>
              </a:rPr>
              <a:t>="@style/</a:t>
            </a:r>
            <a:r>
              <a:rPr kumimoji="0" lang="en-US" altLang="en-US" sz="1100" b="0" i="0" u="none" strike="noStrike" cap="none" normalizeH="0" baseline="0" dirty="0" err="1">
                <a:ln>
                  <a:noFill/>
                </a:ln>
                <a:solidFill>
                  <a:srgbClr val="6A8759"/>
                </a:solidFill>
                <a:effectLst/>
                <a:latin typeface="JetBrains Mono"/>
              </a:rPr>
              <a:t>Theme.CustomToast</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tools</a:t>
            </a:r>
            <a:r>
              <a:rPr kumimoji="0" lang="en-US" altLang="en-US" sz="1100" b="0" i="0" u="none" strike="noStrike" cap="none" normalizeH="0" baseline="0" dirty="0" err="1">
                <a:ln>
                  <a:noFill/>
                </a:ln>
                <a:solidFill>
                  <a:srgbClr val="BABABA"/>
                </a:solidFill>
                <a:effectLst/>
                <a:latin typeface="JetBrains Mono"/>
              </a:rPr>
              <a:t>:targetApi</a:t>
            </a:r>
            <a:r>
              <a:rPr kumimoji="0" lang="en-US" altLang="en-US" sz="1100" b="0" i="0" u="none" strike="noStrike" cap="none" normalizeH="0" baseline="0" dirty="0">
                <a:ln>
                  <a:noFill/>
                </a:ln>
                <a:solidFill>
                  <a:srgbClr val="6A8759"/>
                </a:solidFill>
                <a:effectLst/>
                <a:latin typeface="JetBrains Mono"/>
              </a:rPr>
              <a:t>="31"</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&lt;activity</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MainActivity</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:exported</a:t>
            </a:r>
            <a:r>
              <a:rPr kumimoji="0" lang="en-US" altLang="en-US" sz="1100" b="0" i="0" u="none" strike="noStrike" cap="none" normalizeH="0" baseline="0" dirty="0">
                <a:ln>
                  <a:noFill/>
                </a:ln>
                <a:solidFill>
                  <a:srgbClr val="6A8759"/>
                </a:solidFill>
                <a:effectLst/>
                <a:latin typeface="JetBrains Mono"/>
              </a:rPr>
              <a:t>="true"</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&lt;intent-filter&gt;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&lt;action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android.intent.action.MAIN</a:t>
            </a: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&lt;category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android.intent.category.LAUNCHER</a:t>
            </a: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&lt;/intent-filter&gt;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&lt;/activity&gt;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effectLst/>
                <a:latin typeface="JetBrains Mono"/>
              </a:rPr>
              <a:t>    </a:t>
            </a:r>
            <a:r>
              <a:rPr kumimoji="0" lang="en-US" altLang="en-US" sz="1100" b="0" i="0" u="none" strike="noStrike" cap="none" normalizeH="0" baseline="0" dirty="0">
                <a:ln>
                  <a:noFill/>
                </a:ln>
                <a:effectLst/>
                <a:highlight>
                  <a:srgbClr val="FFFF00"/>
                </a:highlight>
                <a:latin typeface="JetBrains Mono"/>
              </a:rPr>
              <a:t>&lt;/application&gt;</a:t>
            </a:r>
            <a:br>
              <a:rPr kumimoji="0" lang="en-US" altLang="en-US" sz="1100" b="0" i="0" u="none" strike="noStrike" cap="none" normalizeH="0" baseline="0" dirty="0">
                <a:ln>
                  <a:noFill/>
                </a:ln>
                <a:solidFill>
                  <a:srgbClr val="E8BF6A"/>
                </a:solidFill>
                <a:effectLst/>
                <a:highlight>
                  <a:srgbClr val="FFFF00"/>
                </a:highlight>
                <a:latin typeface="JetBrains Mono"/>
              </a:rPr>
            </a:br>
            <a:r>
              <a:rPr kumimoji="0" lang="en-US" altLang="en-US" sz="1100" b="0" i="0" u="none" strike="noStrike" cap="none" normalizeH="0" baseline="0" dirty="0">
                <a:ln>
                  <a:noFill/>
                </a:ln>
                <a:solidFill>
                  <a:srgbClr val="E8BF6A"/>
                </a:solidFill>
                <a:effectLst/>
                <a:latin typeface="JetBrains Mono"/>
              </a:rPr>
              <a:t>&lt;/manifest&gt;</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52953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80E422-686B-D5B8-77B8-EB7EC54EB2F0}"/>
              </a:ext>
            </a:extLst>
          </p:cNvPr>
          <p:cNvSpPr>
            <a:spLocks noGrp="1"/>
          </p:cNvSpPr>
          <p:nvPr>
            <p:ph type="title"/>
          </p:nvPr>
        </p:nvSpPr>
        <p:spPr/>
        <p:txBody>
          <a:bodyPr/>
          <a:lstStyle/>
          <a:p>
            <a:r>
              <a:rPr lang="en-US" dirty="0"/>
              <a:t>Custom Toast</a:t>
            </a:r>
          </a:p>
        </p:txBody>
      </p:sp>
      <p:sp>
        <p:nvSpPr>
          <p:cNvPr id="3" name="Segnaposto contenuto 2">
            <a:extLst>
              <a:ext uri="{FF2B5EF4-FFF2-40B4-BE49-F238E27FC236}">
                <a16:creationId xmlns:a16="http://schemas.microsoft.com/office/drawing/2014/main" id="{5D8C53AC-75CB-8289-C786-1E2869DE9609}"/>
              </a:ext>
            </a:extLst>
          </p:cNvPr>
          <p:cNvSpPr>
            <a:spLocks noGrp="1"/>
          </p:cNvSpPr>
          <p:nvPr>
            <p:ph idx="1"/>
          </p:nvPr>
        </p:nvSpPr>
        <p:spPr>
          <a:xfrm>
            <a:off x="609600" y="1600200"/>
            <a:ext cx="10972800" cy="4983161"/>
          </a:xfrm>
          <a:noFill/>
        </p:spPr>
        <p:txBody>
          <a:bodyPr>
            <a:normAutofit fontScale="25000" lnSpcReduction="20000"/>
          </a:bodyPr>
          <a:lstStyle/>
          <a:p>
            <a:pPr marL="0" indent="0" rtl="0">
              <a:spcBef>
                <a:spcPts val="0"/>
              </a:spcBef>
              <a:spcAft>
                <a:spcPts val="0"/>
              </a:spcAft>
              <a:buNone/>
            </a:pPr>
            <a:r>
              <a:rPr lang="en-US" sz="8800" b="0" i="0" u="none" strike="noStrike" dirty="0">
                <a:solidFill>
                  <a:srgbClr val="000000"/>
                </a:solidFill>
                <a:effectLst/>
                <a:latin typeface="+mj-lt"/>
              </a:rPr>
              <a:t>Android offers the chance to create a custom Toast following this easy steps:</a:t>
            </a:r>
            <a:endParaRPr lang="en-US" sz="8800" b="0" dirty="0">
              <a:effectLst/>
              <a:latin typeface="+mj-lt"/>
            </a:endParaRPr>
          </a:p>
          <a:p>
            <a:pPr rtl="0" fontAlgn="base">
              <a:spcBef>
                <a:spcPts val="0"/>
              </a:spcBef>
              <a:spcAft>
                <a:spcPts val="0"/>
              </a:spcAft>
              <a:buFont typeface="+mj-lt"/>
              <a:buAutoNum type="arabicPeriod"/>
            </a:pPr>
            <a:br>
              <a:rPr lang="en-US" sz="8800" b="0" dirty="0">
                <a:effectLst/>
                <a:latin typeface="+mj-lt"/>
              </a:rPr>
            </a:br>
            <a:r>
              <a:rPr lang="en-US" sz="8800" b="0" i="0" u="none" strike="noStrike" dirty="0">
                <a:solidFill>
                  <a:srgbClr val="000000"/>
                </a:solidFill>
                <a:effectLst/>
                <a:latin typeface="+mj-lt"/>
              </a:rPr>
              <a:t>Create Toast Java object using a constructor</a:t>
            </a:r>
          </a:p>
          <a:p>
            <a:pPr indent="0" rtl="0">
              <a:spcBef>
                <a:spcPts val="0"/>
              </a:spcBef>
              <a:spcAft>
                <a:spcPts val="0"/>
              </a:spcAft>
              <a:buNone/>
            </a:pPr>
            <a:r>
              <a:rPr lang="en-US" sz="8800" b="1" i="0" u="none" strike="noStrike" dirty="0">
                <a:solidFill>
                  <a:srgbClr val="A9B7C6"/>
                </a:solidFill>
                <a:effectLst/>
                <a:latin typeface="+mj-lt"/>
              </a:rPr>
              <a:t>Toast toast=</a:t>
            </a:r>
            <a:r>
              <a:rPr lang="en-US" sz="8800" b="1" i="0" u="none" strike="noStrike" dirty="0">
                <a:solidFill>
                  <a:srgbClr val="CC7832"/>
                </a:solidFill>
                <a:effectLst/>
                <a:latin typeface="+mj-lt"/>
              </a:rPr>
              <a:t>new </a:t>
            </a:r>
            <a:r>
              <a:rPr lang="en-US" sz="8800" b="1" i="0" u="none" strike="noStrike" dirty="0">
                <a:solidFill>
                  <a:srgbClr val="A9B7C6"/>
                </a:solidFill>
                <a:effectLst/>
                <a:latin typeface="+mj-lt"/>
              </a:rPr>
              <a:t>Toast(</a:t>
            </a:r>
            <a:r>
              <a:rPr lang="en-US" sz="8800" b="1" i="0" u="none" strike="noStrike" dirty="0" err="1">
                <a:solidFill>
                  <a:srgbClr val="A9B7C6"/>
                </a:solidFill>
                <a:effectLst/>
                <a:latin typeface="+mj-lt"/>
              </a:rPr>
              <a:t>getApplicationContext</a:t>
            </a:r>
            <a:r>
              <a:rPr lang="en-US" sz="8800" b="1" i="0" u="none" strike="noStrike" dirty="0">
                <a:solidFill>
                  <a:srgbClr val="A9B7C6"/>
                </a:solidFill>
                <a:effectLst/>
                <a:latin typeface="+mj-lt"/>
              </a:rPr>
              <a:t>())</a:t>
            </a:r>
            <a:r>
              <a:rPr lang="en-US" sz="8800" b="1" i="0" u="none" strike="noStrike" dirty="0">
                <a:solidFill>
                  <a:srgbClr val="CC7832"/>
                </a:solidFill>
                <a:effectLst/>
                <a:latin typeface="+mj-lt"/>
              </a:rPr>
              <a:t>;</a:t>
            </a:r>
            <a:endParaRPr lang="en-US" sz="8800" b="0" dirty="0">
              <a:effectLst/>
              <a:latin typeface="+mj-lt"/>
            </a:endParaRPr>
          </a:p>
          <a:p>
            <a:pPr rtl="0" fontAlgn="base">
              <a:spcBef>
                <a:spcPts val="0"/>
              </a:spcBef>
              <a:spcAft>
                <a:spcPts val="0"/>
              </a:spcAft>
              <a:buFont typeface="+mj-lt"/>
              <a:buAutoNum type="arabicPeriod" startAt="2"/>
            </a:pPr>
            <a:r>
              <a:rPr lang="en-US" sz="8800" b="0" i="0" u="none" strike="noStrike" dirty="0">
                <a:solidFill>
                  <a:srgbClr val="000000"/>
                </a:solidFill>
                <a:effectLst/>
                <a:latin typeface="+mj-lt"/>
              </a:rPr>
              <a:t>Set optional property such as duration and gravity</a:t>
            </a:r>
          </a:p>
          <a:p>
            <a:pPr marL="0" indent="0" rtl="0" fontAlgn="base">
              <a:spcBef>
                <a:spcPts val="0"/>
              </a:spcBef>
              <a:spcAft>
                <a:spcPts val="0"/>
              </a:spcAft>
              <a:buNone/>
            </a:pPr>
            <a:endParaRPr lang="en-US" sz="8800" b="0" i="0" u="none" strike="noStrike" dirty="0">
              <a:solidFill>
                <a:srgbClr val="000000"/>
              </a:solidFill>
              <a:effectLst/>
              <a:latin typeface="+mj-lt"/>
            </a:endParaRPr>
          </a:p>
          <a:p>
            <a:pPr rtl="0" fontAlgn="base">
              <a:spcBef>
                <a:spcPts val="0"/>
              </a:spcBef>
              <a:spcAft>
                <a:spcPts val="0"/>
              </a:spcAft>
              <a:buFont typeface="+mj-lt"/>
              <a:buAutoNum type="arabicPeriod" startAt="3"/>
            </a:pPr>
            <a:r>
              <a:rPr lang="en-US" sz="8800" b="0" i="0" u="none" strike="noStrike" dirty="0">
                <a:solidFill>
                  <a:srgbClr val="000000"/>
                </a:solidFill>
                <a:effectLst/>
                <a:latin typeface="+mj-lt"/>
              </a:rPr>
              <a:t>Get a reference  of </a:t>
            </a:r>
            <a:r>
              <a:rPr lang="en-US" sz="8800" b="0" i="0" u="none" strike="noStrike" dirty="0" err="1">
                <a:solidFill>
                  <a:srgbClr val="000000"/>
                </a:solidFill>
                <a:effectLst/>
                <a:latin typeface="+mj-lt"/>
              </a:rPr>
              <a:t>LayoutInflater</a:t>
            </a:r>
            <a:r>
              <a:rPr lang="en-US" sz="8800" b="0" i="0" u="none" strike="noStrike" dirty="0">
                <a:solidFill>
                  <a:srgbClr val="000000"/>
                </a:solidFill>
                <a:effectLst/>
                <a:latin typeface="+mj-lt"/>
              </a:rPr>
              <a:t> (Instantiates a layout XML file into its corresponding View) with  </a:t>
            </a:r>
            <a:r>
              <a:rPr lang="en-US" sz="8800" b="1" i="0" u="none" strike="noStrike" dirty="0" err="1">
                <a:solidFill>
                  <a:srgbClr val="000000"/>
                </a:solidFill>
                <a:effectLst/>
                <a:latin typeface="+mj-lt"/>
              </a:rPr>
              <a:t>getLayoutInflater</a:t>
            </a:r>
            <a:r>
              <a:rPr lang="en-US" sz="8800" b="1" i="0" u="none" strike="noStrike" dirty="0">
                <a:solidFill>
                  <a:srgbClr val="000000"/>
                </a:solidFill>
                <a:effectLst/>
                <a:latin typeface="+mj-lt"/>
              </a:rPr>
              <a:t>();</a:t>
            </a:r>
          </a:p>
          <a:p>
            <a:pPr marL="0" indent="0" rtl="0" fontAlgn="base">
              <a:spcBef>
                <a:spcPts val="0"/>
              </a:spcBef>
              <a:spcAft>
                <a:spcPts val="0"/>
              </a:spcAft>
              <a:buNone/>
            </a:pPr>
            <a:endParaRPr lang="en-US" sz="8800" b="0" i="0" u="none" strike="noStrike" dirty="0">
              <a:solidFill>
                <a:srgbClr val="000000"/>
              </a:solidFill>
              <a:effectLst/>
              <a:latin typeface="+mj-lt"/>
            </a:endParaRPr>
          </a:p>
          <a:p>
            <a:pPr rtl="0" fontAlgn="base">
              <a:spcBef>
                <a:spcPts val="0"/>
              </a:spcBef>
              <a:spcAft>
                <a:spcPts val="0"/>
              </a:spcAft>
              <a:buFont typeface="+mj-lt"/>
              <a:buAutoNum type="arabicPeriod" startAt="4"/>
            </a:pPr>
            <a:r>
              <a:rPr lang="en-US" sz="8800" b="0" i="0" u="none" strike="noStrike" dirty="0">
                <a:solidFill>
                  <a:srgbClr val="000000"/>
                </a:solidFill>
                <a:effectLst/>
                <a:latin typeface="+mj-lt"/>
              </a:rPr>
              <a:t>Create separate layout for the toast, and convert XML reference into a Java one</a:t>
            </a:r>
          </a:p>
          <a:p>
            <a:pPr marL="114300" indent="0" rtl="0">
              <a:spcBef>
                <a:spcPts val="0"/>
              </a:spcBef>
              <a:spcAft>
                <a:spcPts val="0"/>
              </a:spcAft>
              <a:buNone/>
            </a:pPr>
            <a:br>
              <a:rPr lang="en-US" sz="8800" b="0" dirty="0">
                <a:effectLst/>
                <a:latin typeface="+mj-lt"/>
              </a:rPr>
            </a:br>
            <a:r>
              <a:rPr lang="en-US" sz="8800" b="1" i="0" u="none" strike="noStrike" dirty="0">
                <a:solidFill>
                  <a:srgbClr val="A9B7C6"/>
                </a:solidFill>
                <a:effectLst/>
                <a:latin typeface="+mj-lt"/>
              </a:rPr>
              <a:t>View </a:t>
            </a:r>
            <a:r>
              <a:rPr lang="en-US" sz="8800" b="1" i="0" u="none" strike="noStrike" dirty="0" err="1">
                <a:solidFill>
                  <a:srgbClr val="A9B7C6"/>
                </a:solidFill>
                <a:effectLst/>
                <a:latin typeface="+mj-lt"/>
              </a:rPr>
              <a:t>appearence</a:t>
            </a:r>
            <a:r>
              <a:rPr lang="en-US" sz="8800" b="1" i="0" u="none" strike="noStrike" dirty="0">
                <a:solidFill>
                  <a:srgbClr val="A9B7C6"/>
                </a:solidFill>
                <a:effectLst/>
                <a:latin typeface="+mj-lt"/>
              </a:rPr>
              <a:t>=</a:t>
            </a:r>
            <a:r>
              <a:rPr lang="en-US" sz="8800" b="1" i="0" u="none" strike="noStrike" dirty="0" err="1">
                <a:solidFill>
                  <a:srgbClr val="A9B7C6"/>
                </a:solidFill>
                <a:effectLst/>
                <a:latin typeface="+mj-lt"/>
              </a:rPr>
              <a:t>layoutInflater.inflate</a:t>
            </a:r>
            <a:r>
              <a:rPr lang="en-US" sz="8800" b="1" i="0" u="none" strike="noStrike" dirty="0">
                <a:solidFill>
                  <a:srgbClr val="A9B7C6"/>
                </a:solidFill>
                <a:effectLst/>
                <a:latin typeface="+mj-lt"/>
              </a:rPr>
              <a:t>( </a:t>
            </a:r>
            <a:r>
              <a:rPr lang="en-US" sz="8800" b="1" i="1" u="none" strike="noStrike" dirty="0">
                <a:solidFill>
                  <a:srgbClr val="E46C0A"/>
                </a:solidFill>
                <a:effectLst/>
                <a:latin typeface="+mj-lt"/>
              </a:rPr>
              <a:t>int resource</a:t>
            </a:r>
            <a:r>
              <a:rPr lang="en-US" sz="8800" b="1" i="1" u="none" strike="noStrike" dirty="0">
                <a:solidFill>
                  <a:srgbClr val="CC7832"/>
                </a:solidFill>
                <a:effectLst/>
                <a:latin typeface="+mj-lt"/>
              </a:rPr>
              <a:t>,  </a:t>
            </a:r>
            <a:r>
              <a:rPr lang="en-US" sz="8800" b="1" i="1" u="none" strike="noStrike" dirty="0" err="1">
                <a:solidFill>
                  <a:srgbClr val="CC7832"/>
                </a:solidFill>
                <a:effectLst/>
                <a:latin typeface="+mj-lt"/>
              </a:rPr>
              <a:t>ViewGroup</a:t>
            </a:r>
            <a:r>
              <a:rPr lang="en-US" sz="8800" b="1" i="1" u="none" strike="noStrike" dirty="0">
                <a:solidFill>
                  <a:srgbClr val="CC7832"/>
                </a:solidFill>
                <a:effectLst/>
                <a:latin typeface="+mj-lt"/>
              </a:rPr>
              <a:t> root</a:t>
            </a:r>
            <a:r>
              <a:rPr lang="en-US" sz="8800" b="1" i="0" u="none" strike="noStrike" dirty="0">
                <a:solidFill>
                  <a:srgbClr val="A9B7C6"/>
                </a:solidFill>
                <a:effectLst/>
                <a:latin typeface="+mj-lt"/>
              </a:rPr>
              <a:t>)</a:t>
            </a:r>
            <a:r>
              <a:rPr lang="en-US" sz="8800" b="1" i="0" u="none" strike="noStrike" dirty="0">
                <a:solidFill>
                  <a:srgbClr val="CC7832"/>
                </a:solidFill>
                <a:effectLst/>
                <a:latin typeface="+mj-lt"/>
              </a:rPr>
              <a:t>;</a:t>
            </a:r>
            <a:endParaRPr lang="en-US" sz="8800" b="0" dirty="0">
              <a:effectLst/>
              <a:latin typeface="+mj-lt"/>
            </a:endParaRPr>
          </a:p>
          <a:p>
            <a:pPr marL="457200" rtl="0" fontAlgn="base">
              <a:spcBef>
                <a:spcPts val="0"/>
              </a:spcBef>
              <a:spcAft>
                <a:spcPts val="0"/>
              </a:spcAft>
              <a:buFont typeface="Arial" panose="020B0604020202020204" pitchFamily="34" charset="0"/>
              <a:buChar char="•"/>
            </a:pPr>
            <a:r>
              <a:rPr lang="en-US" sz="8800" b="0" i="0" u="none" strike="noStrike" dirty="0">
                <a:solidFill>
                  <a:srgbClr val="000000"/>
                </a:solidFill>
                <a:effectLst/>
                <a:latin typeface="+mj-lt"/>
              </a:rPr>
              <a:t>resource = toast id layout</a:t>
            </a:r>
          </a:p>
          <a:p>
            <a:pPr marL="457200" rtl="0" fontAlgn="base">
              <a:spcBef>
                <a:spcPts val="0"/>
              </a:spcBef>
              <a:spcAft>
                <a:spcPts val="0"/>
              </a:spcAft>
              <a:buFont typeface="Arial" panose="020B0604020202020204" pitchFamily="34" charset="0"/>
              <a:buChar char="•"/>
            </a:pPr>
            <a:r>
              <a:rPr lang="en-US" sz="8800" b="0" i="0" u="none" strike="noStrike" dirty="0" err="1">
                <a:solidFill>
                  <a:srgbClr val="000000"/>
                </a:solidFill>
                <a:effectLst/>
                <a:latin typeface="+mj-lt"/>
              </a:rPr>
              <a:t>ViewGroup</a:t>
            </a:r>
            <a:r>
              <a:rPr lang="en-US" sz="8800" b="0" i="0" u="none" strike="noStrike" dirty="0">
                <a:solidFill>
                  <a:srgbClr val="000000"/>
                </a:solidFill>
                <a:effectLst/>
                <a:latin typeface="+mj-lt"/>
              </a:rPr>
              <a:t> = layout parent id , can be found with </a:t>
            </a:r>
            <a:r>
              <a:rPr lang="en-US" sz="8800" b="1" i="1" u="none" strike="noStrike" dirty="0" err="1">
                <a:solidFill>
                  <a:srgbClr val="000000"/>
                </a:solidFill>
                <a:effectLst/>
                <a:latin typeface="+mj-lt"/>
              </a:rPr>
              <a:t>findViewById</a:t>
            </a:r>
            <a:r>
              <a:rPr lang="en-US" sz="8800" b="1" i="1" u="none" strike="noStrike" dirty="0">
                <a:solidFill>
                  <a:srgbClr val="000000"/>
                </a:solidFill>
                <a:effectLst/>
                <a:latin typeface="+mj-lt"/>
              </a:rPr>
              <a:t>().</a:t>
            </a:r>
            <a:endParaRPr lang="en-US" sz="8800" b="0" i="0" u="none" strike="noStrike" dirty="0">
              <a:solidFill>
                <a:srgbClr val="000000"/>
              </a:solidFill>
              <a:effectLst/>
              <a:latin typeface="+mj-lt"/>
            </a:endParaRPr>
          </a:p>
          <a:p>
            <a:pPr rtl="0" fontAlgn="base">
              <a:spcBef>
                <a:spcPts val="0"/>
              </a:spcBef>
              <a:spcAft>
                <a:spcPts val="0"/>
              </a:spcAft>
              <a:buFont typeface="+mj-lt"/>
              <a:buAutoNum type="arabicPeriod" startAt="5"/>
            </a:pPr>
            <a:r>
              <a:rPr lang="en-US" sz="8800" b="0" i="0" u="none" strike="noStrike" dirty="0">
                <a:solidFill>
                  <a:srgbClr val="000000"/>
                </a:solidFill>
                <a:effectLst/>
                <a:latin typeface="+mj-lt"/>
              </a:rPr>
              <a:t>set View inside toast and show it </a:t>
            </a:r>
          </a:p>
          <a:p>
            <a:pPr marL="0" indent="0">
              <a:buNone/>
            </a:pPr>
            <a:br>
              <a:rPr lang="en-US" sz="6000" b="0" dirty="0">
                <a:effectLst/>
              </a:rPr>
            </a:br>
            <a:r>
              <a:rPr kumimoji="0" lang="en-US" altLang="en-US" sz="8800" u="none" strike="noStrike" cap="none" normalizeH="0" baseline="0" dirty="0">
                <a:ln>
                  <a:noFill/>
                </a:ln>
                <a:solidFill>
                  <a:schemeClr val="tx1"/>
                </a:solidFill>
                <a:effectLst/>
                <a:latin typeface="+mj-lt"/>
              </a:rPr>
              <a:t>	</a:t>
            </a:r>
          </a:p>
          <a:p>
            <a:pPr marL="1371600" indent="-1371600" fontAlgn="base">
              <a:spcBef>
                <a:spcPts val="0"/>
              </a:spcBef>
              <a:buFont typeface="+mj-lt"/>
              <a:buAutoNum type="arabicPeriod"/>
            </a:pPr>
            <a:endParaRPr kumimoji="0" lang="en-US" altLang="en-US" sz="8800" u="none" strike="noStrike" cap="none" normalizeH="0" baseline="0" dirty="0">
              <a:ln>
                <a:noFill/>
              </a:ln>
              <a:solidFill>
                <a:schemeClr val="tx1"/>
              </a:solidFill>
              <a:effectLst/>
              <a:latin typeface="+mj-lt"/>
            </a:endParaRPr>
          </a:p>
          <a:p>
            <a:pPr marL="0" indent="0" fontAlgn="base">
              <a:spcBef>
                <a:spcPts val="0"/>
              </a:spcBef>
              <a:buNone/>
            </a:pPr>
            <a:endParaRPr kumimoji="0" lang="en-US" altLang="en-US" sz="8800" b="1" i="1" u="none" strike="noStrike" cap="none" normalizeH="0" baseline="0" dirty="0">
              <a:ln>
                <a:noFill/>
              </a:ln>
              <a:solidFill>
                <a:schemeClr val="tx1"/>
              </a:solidFill>
              <a:effectLst/>
              <a:latin typeface="+mj-lt"/>
            </a:endParaRPr>
          </a:p>
          <a:p>
            <a:pPr marL="1371600" indent="-1371600" fontAlgn="base">
              <a:spcBef>
                <a:spcPts val="0"/>
              </a:spcBef>
              <a:buFont typeface="+mj-lt"/>
              <a:buAutoNum type="arabicPeriod"/>
            </a:pPr>
            <a:endParaRPr kumimoji="0" lang="en-US" altLang="en-US" sz="8800" b="1" u="none" strike="noStrike" cap="none" normalizeH="0" baseline="0" dirty="0">
              <a:ln>
                <a:noFill/>
              </a:ln>
              <a:effectLst/>
              <a:latin typeface="+mj-lt"/>
            </a:endParaRPr>
          </a:p>
          <a:p>
            <a:pPr marL="0" indent="0" fontAlgn="base">
              <a:spcBef>
                <a:spcPts val="0"/>
              </a:spcBef>
              <a:buNone/>
            </a:pPr>
            <a:r>
              <a:rPr kumimoji="0" lang="en-US" altLang="en-US" sz="8800" i="0" u="none" strike="noStrike" cap="none" normalizeH="0" baseline="0" dirty="0">
                <a:ln>
                  <a:noFill/>
                </a:ln>
                <a:solidFill>
                  <a:schemeClr val="tx1"/>
                </a:solidFill>
                <a:effectLst/>
                <a:latin typeface="+mj-lt"/>
              </a:rPr>
              <a:t> </a:t>
            </a:r>
          </a:p>
          <a:p>
            <a:pPr marL="742950" indent="-742950" fontAlgn="base">
              <a:spcBef>
                <a:spcPts val="0"/>
              </a:spcBef>
              <a:buFont typeface="+mj-lt"/>
              <a:buAutoNum type="arabicPeriod" startAt="4"/>
            </a:pPr>
            <a:endParaRPr kumimoji="0" lang="en-US" altLang="en-US" sz="8000" b="1" i="0" u="none" strike="noStrike" cap="none" normalizeH="0" baseline="0" dirty="0">
              <a:ln>
                <a:noFill/>
              </a:ln>
              <a:effectLst/>
              <a:latin typeface="+mj-lt"/>
            </a:endParaRPr>
          </a:p>
          <a:p>
            <a:pPr marL="0" indent="0" fontAlgn="base">
              <a:spcBef>
                <a:spcPts val="0"/>
              </a:spcBef>
              <a:buNone/>
            </a:pPr>
            <a:endParaRPr kumimoji="0" lang="en-US" altLang="en-US" sz="4000" i="0" u="none" strike="noStrike" cap="none" normalizeH="0" baseline="0" dirty="0">
              <a:ln>
                <a:noFill/>
              </a:ln>
              <a:effectLst/>
              <a:latin typeface="+mj-lt"/>
            </a:endParaRPr>
          </a:p>
          <a:p>
            <a:pPr marL="0" indent="0" fontAlgn="base">
              <a:spcBef>
                <a:spcPts val="0"/>
              </a:spcBef>
              <a:buNone/>
            </a:pPr>
            <a:r>
              <a:rPr kumimoji="0" lang="en-US" altLang="en-US" sz="4000" i="0" u="none" strike="noStrike" cap="none" normalizeH="0" baseline="0" dirty="0">
                <a:ln>
                  <a:noFill/>
                </a:ln>
                <a:effectLst/>
                <a:latin typeface="+mj-lt"/>
              </a:rPr>
              <a:t> </a:t>
            </a:r>
          </a:p>
          <a:p>
            <a:pPr marL="0" indent="0" fontAlgn="base">
              <a:spcBef>
                <a:spcPts val="0"/>
              </a:spcBef>
              <a:buNone/>
            </a:pPr>
            <a:endParaRPr kumimoji="0" lang="en-US" altLang="en-US" sz="3200" b="1" i="0" u="none" strike="noStrike" cap="none" normalizeH="0" baseline="0" dirty="0">
              <a:ln>
                <a:noFill/>
              </a:ln>
              <a:solidFill>
                <a:srgbClr val="CC7832"/>
              </a:solidFill>
              <a:effectLst/>
              <a:latin typeface="JetBrains Mono"/>
            </a:endParaRPr>
          </a:p>
          <a:p>
            <a:pPr marL="0" indent="0" fontAlgn="base">
              <a:spcBef>
                <a:spcPts val="0"/>
              </a:spcBef>
              <a:buNone/>
            </a:pPr>
            <a:endParaRPr kumimoji="0" lang="en-US" altLang="en-US" sz="3200" b="1" i="0" u="none" strike="noStrike" cap="none" normalizeH="0" baseline="0" dirty="0">
              <a:ln>
                <a:noFill/>
              </a:ln>
              <a:solidFill>
                <a:srgbClr val="CC7832"/>
              </a:solidFill>
              <a:effectLst/>
              <a:latin typeface="JetBrains Mono"/>
            </a:endParaRPr>
          </a:p>
          <a:p>
            <a:pPr marL="0" indent="0" fontAlgn="base">
              <a:spcBef>
                <a:spcPts val="0"/>
              </a:spcBef>
              <a:buNone/>
            </a:pPr>
            <a:endParaRPr kumimoji="0" lang="en-US" altLang="en-US" sz="3200" b="1" i="0" u="none" strike="noStrike" cap="none" normalizeH="0" baseline="0" dirty="0">
              <a:ln>
                <a:noFill/>
              </a:ln>
              <a:solidFill>
                <a:srgbClr val="CC7832"/>
              </a:solidFill>
              <a:effectLst/>
              <a:latin typeface="JetBrains Mono"/>
            </a:endParaRPr>
          </a:p>
          <a:p>
            <a:pPr marL="0" indent="0" fontAlgn="base">
              <a:spcBef>
                <a:spcPts val="0"/>
              </a:spcBef>
              <a:buNone/>
            </a:pPr>
            <a:endParaRPr kumimoji="0" lang="en-US" altLang="en-US" sz="6000" b="1" i="0" u="none" strike="noStrike" cap="none" normalizeH="0" baseline="0" dirty="0">
              <a:ln>
                <a:noFill/>
              </a:ln>
              <a:solidFill>
                <a:schemeClr val="tx1"/>
              </a:solidFill>
              <a:effectLst/>
              <a:latin typeface="Arial" panose="020B0604020202020204" pitchFamily="34" charset="0"/>
            </a:endParaRPr>
          </a:p>
          <a:p>
            <a:pPr marL="514350" indent="-514350" fontAlgn="base">
              <a:spcBef>
                <a:spcPts val="0"/>
              </a:spcBef>
              <a:buFont typeface="+mj-lt"/>
              <a:buAutoNum type="arabicPeriod" startAt="3"/>
            </a:pPr>
            <a:endParaRPr lang="en-US" dirty="0"/>
          </a:p>
          <a:p>
            <a:pPr marL="0" indent="0" fontAlgn="base">
              <a:spcBef>
                <a:spcPts val="0"/>
              </a:spcBef>
              <a:buNone/>
            </a:pPr>
            <a:endParaRPr lang="en-US" dirty="0"/>
          </a:p>
          <a:p>
            <a:pPr marL="0" indent="0" fontAlgn="base">
              <a:spcBef>
                <a:spcPts val="0"/>
              </a:spcBef>
              <a:buNone/>
            </a:pPr>
            <a:endParaRPr lang="en-US" dirty="0"/>
          </a:p>
          <a:p>
            <a:pPr marL="0" indent="0" fontAlgn="base">
              <a:spcBef>
                <a:spcPts val="0"/>
              </a:spcBef>
              <a:buNone/>
            </a:pPr>
            <a:endParaRPr kumimoji="0" lang="en-US" altLang="en-US" b="1" i="0" u="none" strike="noStrike" cap="none" normalizeH="0" dirty="0">
              <a:ln>
                <a:noFill/>
              </a:ln>
              <a:solidFill>
                <a:srgbClr val="CC7832"/>
              </a:solidFill>
              <a:effectLst/>
              <a:latin typeface="JetBrains Mono"/>
            </a:endParaRPr>
          </a:p>
          <a:p>
            <a:pPr marL="0" indent="0" fontAlgn="base">
              <a:spcBef>
                <a:spcPts val="0"/>
              </a:spcBef>
              <a:buNone/>
            </a:pPr>
            <a:endParaRPr kumimoji="0" lang="en-US" altLang="en-US" b="1" i="0" u="none" strike="noStrike" cap="none" normalizeH="0" dirty="0">
              <a:ln>
                <a:noFill/>
              </a:ln>
              <a:solidFill>
                <a:srgbClr val="CC7832"/>
              </a:solidFill>
              <a:effectLst/>
              <a:latin typeface="JetBrains Mono"/>
            </a:endParaRPr>
          </a:p>
          <a:p>
            <a:pPr marL="0" indent="0" fontAlgn="base">
              <a:spcBef>
                <a:spcPts val="0"/>
              </a:spcBef>
              <a:buNone/>
            </a:pPr>
            <a:endParaRPr kumimoji="0" lang="en-US" altLang="en-US" b="1" i="0" u="none" strike="noStrike" cap="none" normalizeH="0" dirty="0">
              <a:ln>
                <a:noFill/>
              </a:ln>
              <a:solidFill>
                <a:srgbClr val="CC7832"/>
              </a:solidFill>
              <a:effectLst/>
              <a:latin typeface="JetBrains Mono"/>
            </a:endParaRPr>
          </a:p>
          <a:p>
            <a:pPr marL="0" indent="0" fontAlgn="base">
              <a:spcBef>
                <a:spcPts val="0"/>
              </a:spcBef>
              <a:buNone/>
            </a:pPr>
            <a:endParaRPr lang="en-US" altLang="en-US" sz="6000" b="1" dirty="0">
              <a:solidFill>
                <a:srgbClr val="CC7832"/>
              </a:solidFill>
              <a:latin typeface="JetBrains Mono"/>
            </a:endParaRPr>
          </a:p>
          <a:p>
            <a:pPr marL="0" indent="0" fontAlgn="base">
              <a:spcBef>
                <a:spcPts val="0"/>
              </a:spcBef>
              <a:buNone/>
            </a:pPr>
            <a:endParaRPr kumimoji="0" lang="en-US" altLang="en-US" sz="6000" b="1" i="0" u="none" strike="noStrike" cap="none" normalizeH="0" dirty="0">
              <a:ln>
                <a:noFill/>
              </a:ln>
              <a:solidFill>
                <a:schemeClr val="tx1"/>
              </a:solidFill>
              <a:effectLst/>
              <a:latin typeface="Arial" panose="020B0604020202020204" pitchFamily="34" charset="0"/>
            </a:endParaRPr>
          </a:p>
          <a:p>
            <a:pPr marL="514350" indent="-514350" fontAlgn="base">
              <a:spcBef>
                <a:spcPts val="0"/>
              </a:spcBef>
              <a:buFont typeface="+mj-lt"/>
              <a:buAutoNum type="arabicPeriod"/>
            </a:pPr>
            <a:endParaRPr lang="en-US" dirty="0"/>
          </a:p>
          <a:p>
            <a:pPr marL="514350" indent="-514350" fontAlgn="base">
              <a:spcBef>
                <a:spcPts val="0"/>
              </a:spcBef>
              <a:buFont typeface="+mj-lt"/>
              <a:buAutoNum type="arabicPeriod"/>
            </a:pPr>
            <a:endParaRPr lang="en-US" dirty="0"/>
          </a:p>
          <a:p>
            <a:pPr marL="0" indent="0" fontAlgn="base">
              <a:spcBef>
                <a:spcPts val="0"/>
              </a:spcBef>
              <a:buNone/>
            </a:pPr>
            <a:endParaRPr lang="en-US" dirty="0"/>
          </a:p>
          <a:p>
            <a:pPr marL="0" indent="0" fontAlgn="base">
              <a:spcBef>
                <a:spcPts val="0"/>
              </a:spcBef>
              <a:buNone/>
            </a:pPr>
            <a:endParaRPr lang="en-US" dirty="0"/>
          </a:p>
          <a:p>
            <a:pPr marL="514350" indent="-514350" fontAlgn="base">
              <a:spcBef>
                <a:spcPts val="0"/>
              </a:spcBef>
              <a:buFont typeface="+mj-lt"/>
              <a:buAutoNum type="arabicPeriod"/>
            </a:pPr>
            <a:endParaRPr lang="en-US" dirty="0"/>
          </a:p>
          <a:p>
            <a:pPr marL="514350" indent="-514350" fontAlgn="base">
              <a:spcBef>
                <a:spcPts val="0"/>
              </a:spcBef>
              <a:buFont typeface="+mj-lt"/>
              <a:buAutoNum type="arabicPeriod"/>
            </a:pPr>
            <a:endParaRPr lang="en-US" dirty="0"/>
          </a:p>
        </p:txBody>
      </p:sp>
    </p:spTree>
    <p:extLst>
      <p:ext uri="{BB962C8B-B14F-4D97-AF65-F5344CB8AC3E}">
        <p14:creationId xmlns:p14="http://schemas.microsoft.com/office/powerpoint/2010/main" val="81657133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163F4E-5AC3-9C0E-CD08-8CBD202C1A6D}"/>
              </a:ext>
            </a:extLst>
          </p:cNvPr>
          <p:cNvSpPr>
            <a:spLocks noGrp="1"/>
          </p:cNvSpPr>
          <p:nvPr>
            <p:ph type="title"/>
          </p:nvPr>
        </p:nvSpPr>
        <p:spPr>
          <a:xfrm>
            <a:off x="609600" y="146562"/>
            <a:ext cx="10972800" cy="1143000"/>
          </a:xfrm>
        </p:spPr>
        <p:txBody>
          <a:bodyPr/>
          <a:lstStyle/>
          <a:p>
            <a:r>
              <a:rPr lang="en-US" dirty="0"/>
              <a:t>Custom Toast</a:t>
            </a:r>
          </a:p>
        </p:txBody>
      </p:sp>
      <p:sp>
        <p:nvSpPr>
          <p:cNvPr id="3" name="Segnaposto contenuto 2">
            <a:extLst>
              <a:ext uri="{FF2B5EF4-FFF2-40B4-BE49-F238E27FC236}">
                <a16:creationId xmlns:a16="http://schemas.microsoft.com/office/drawing/2014/main" id="{F26AE356-0D96-C403-73A6-7C98B518331A}"/>
              </a:ext>
            </a:extLst>
          </p:cNvPr>
          <p:cNvSpPr>
            <a:spLocks noGrp="1"/>
          </p:cNvSpPr>
          <p:nvPr>
            <p:ph idx="1"/>
          </p:nvPr>
        </p:nvSpPr>
        <p:spPr>
          <a:xfrm>
            <a:off x="361892" y="1633393"/>
            <a:ext cx="10365811" cy="2169763"/>
          </a:xfrm>
        </p:spPr>
        <p:txBody>
          <a:bodyPr>
            <a:normAutofit/>
          </a:bodyPr>
          <a:lstStyle/>
          <a:p>
            <a:pPr marL="0" indent="0">
              <a:buNone/>
            </a:pPr>
            <a:r>
              <a:rPr kumimoji="0" lang="en-US" altLang="en-US" sz="1600" b="1" i="0" u="none" strike="noStrike" cap="none" normalizeH="0" baseline="0" dirty="0">
                <a:ln>
                  <a:noFill/>
                </a:ln>
                <a:effectLst/>
                <a:latin typeface="JetBrains Mono"/>
              </a:rPr>
              <a:t>Toast toast=new Toast(</a:t>
            </a:r>
            <a:r>
              <a:rPr kumimoji="0" lang="en-US" altLang="en-US" sz="1600" b="1" i="0" u="none" strike="noStrike" cap="none" normalizeH="0" baseline="0" dirty="0" err="1">
                <a:ln>
                  <a:noFill/>
                </a:ln>
                <a:effectLst/>
                <a:latin typeface="JetBrains Mono"/>
              </a:rPr>
              <a:t>getApplicationContext</a:t>
            </a:r>
            <a:r>
              <a:rPr kumimoji="0" lang="en-US" altLang="en-US" sz="1600" b="1" i="0" u="none" strike="noStrike" cap="none" normalizeH="0" baseline="0" dirty="0">
                <a:ln>
                  <a:noFill/>
                </a:ln>
                <a:effectLst/>
                <a:latin typeface="JetBrains Mono"/>
              </a:rPr>
              <a: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err="1">
                <a:ln>
                  <a:noFill/>
                </a:ln>
                <a:effectLst/>
                <a:latin typeface="JetBrains Mono"/>
              </a:rPr>
              <a:t>toast.setDuration</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err="1">
                <a:ln>
                  <a:noFill/>
                </a:ln>
                <a:effectLst/>
                <a:latin typeface="JetBrains Mono"/>
              </a:rPr>
              <a:t>Toast.</a:t>
            </a:r>
            <a:r>
              <a:rPr kumimoji="0" lang="en-US" altLang="en-US" sz="1600" b="1" i="1" u="none" strike="noStrike" cap="none" normalizeH="0" baseline="0" dirty="0" err="1">
                <a:ln>
                  <a:noFill/>
                </a:ln>
                <a:solidFill>
                  <a:schemeClr val="accent5">
                    <a:lumMod val="75000"/>
                  </a:schemeClr>
                </a:solidFill>
                <a:effectLst/>
                <a:latin typeface="JetBrains Mono"/>
              </a:rPr>
              <a:t>LENGTH_LONG</a:t>
            </a:r>
            <a:r>
              <a:rPr kumimoji="0" lang="en-US" altLang="en-US" sz="1600" b="1" i="0" u="none" strike="noStrike" cap="none" normalizeH="0" baseline="0" dirty="0">
                <a:ln>
                  <a:noFill/>
                </a:ln>
                <a:effectLst/>
                <a:latin typeface="JetBrains Mono"/>
              </a:rPr>
              <a: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err="1">
                <a:ln>
                  <a:noFill/>
                </a:ln>
                <a:effectLst/>
                <a:latin typeface="JetBrains Mono"/>
              </a:rPr>
              <a:t>toast.setGravity</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a:ln>
                  <a:noFill/>
                </a:ln>
                <a:solidFill>
                  <a:schemeClr val="accent5">
                    <a:lumMod val="75000"/>
                  </a:schemeClr>
                </a:solidFill>
                <a:effectLst/>
                <a:latin typeface="JetBrains Mono"/>
              </a:rPr>
              <a:t>Gravity.</a:t>
            </a:r>
            <a:r>
              <a:rPr kumimoji="0" lang="en-US" altLang="en-US" sz="1600" b="1" i="1" u="none" strike="noStrike" cap="none" normalizeH="0" baseline="0" dirty="0">
                <a:ln>
                  <a:noFill/>
                </a:ln>
                <a:solidFill>
                  <a:schemeClr val="accent5">
                    <a:lumMod val="75000"/>
                  </a:schemeClr>
                </a:solidFill>
                <a:effectLst/>
                <a:latin typeface="JetBrains Mono"/>
              </a:rPr>
              <a:t>BOTTOM</a:t>
            </a:r>
            <a:r>
              <a:rPr kumimoji="0" lang="en-US" altLang="en-US" sz="1600" b="1" i="0" u="none" strike="noStrike" cap="none" normalizeH="0" baseline="0" dirty="0">
                <a:ln>
                  <a:noFill/>
                </a:ln>
                <a:effectLst/>
                <a:latin typeface="JetBrains Mono"/>
              </a:rPr>
              <a:t>,0,0);</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err="1">
                <a:ln>
                  <a:noFill/>
                </a:ln>
                <a:effectLst/>
                <a:latin typeface="JetBrains Mono"/>
              </a:rPr>
              <a:t>LayoutInflater</a:t>
            </a:r>
            <a:r>
              <a:rPr kumimoji="0" lang="en-US" altLang="en-US" sz="1600" b="1" i="0" u="none" strike="noStrike" cap="none" normalizeH="0" baseline="0" dirty="0">
                <a:ln>
                  <a:noFill/>
                </a:ln>
                <a:effectLst/>
                <a:latin typeface="JetBrains Mono"/>
              </a:rPr>
              <a:t> </a:t>
            </a:r>
            <a:r>
              <a:rPr kumimoji="0" lang="en-US" altLang="en-US" sz="1600" b="1" i="0" u="none" strike="noStrike" cap="none" normalizeH="0" baseline="0" dirty="0" err="1">
                <a:ln>
                  <a:noFill/>
                </a:ln>
                <a:effectLst/>
                <a:latin typeface="JetBrains Mono"/>
              </a:rPr>
              <a:t>layoutInflater</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err="1">
                <a:ln>
                  <a:noFill/>
                </a:ln>
                <a:effectLst/>
                <a:latin typeface="JetBrains Mono"/>
              </a:rPr>
              <a:t>getLayoutInflater</a:t>
            </a:r>
            <a:r>
              <a:rPr kumimoji="0" lang="en-US" altLang="en-US" sz="1600" b="1" i="0" u="none" strike="noStrike" cap="none" normalizeH="0" baseline="0" dirty="0">
                <a:ln>
                  <a:noFill/>
                </a:ln>
                <a:effectLst/>
                <a:latin typeface="JetBrains Mono"/>
              </a:rPr>
              <a: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View </a:t>
            </a:r>
            <a:r>
              <a:rPr kumimoji="0" lang="en-US" altLang="en-US" sz="1600" b="1" i="0" u="none" strike="noStrike" cap="none" normalizeH="0" baseline="0" dirty="0" err="1">
                <a:ln>
                  <a:noFill/>
                </a:ln>
                <a:effectLst/>
                <a:latin typeface="JetBrains Mono"/>
              </a:rPr>
              <a:t>appearence</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err="1">
                <a:ln>
                  <a:noFill/>
                </a:ln>
                <a:effectLst/>
                <a:latin typeface="JetBrains Mono"/>
              </a:rPr>
              <a:t>layoutInflater.inflate</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err="1">
                <a:ln>
                  <a:noFill/>
                </a:ln>
                <a:solidFill>
                  <a:schemeClr val="accent5">
                    <a:lumMod val="75000"/>
                  </a:schemeClr>
                </a:solidFill>
                <a:effectLst/>
                <a:latin typeface="JetBrains Mono"/>
              </a:rPr>
              <a:t>R.layout.</a:t>
            </a:r>
            <a:r>
              <a:rPr kumimoji="0" lang="en-US" altLang="en-US" sz="1600" b="1" i="1" u="none" strike="noStrike" cap="none" normalizeH="0" baseline="0" dirty="0" err="1">
                <a:ln>
                  <a:noFill/>
                </a:ln>
                <a:solidFill>
                  <a:schemeClr val="accent5">
                    <a:lumMod val="75000"/>
                  </a:schemeClr>
                </a:solidFill>
                <a:effectLst/>
                <a:latin typeface="JetBrains Mono"/>
              </a:rPr>
              <a:t>toast_layout</a:t>
            </a:r>
            <a:r>
              <a:rPr kumimoji="0" lang="en-US" altLang="en-US" sz="1600" b="1" i="0" u="none" strike="noStrike" cap="none" normalizeH="0" baseline="0" dirty="0">
                <a:ln>
                  <a:noFill/>
                </a:ln>
                <a:solidFill>
                  <a:schemeClr val="accent5">
                    <a:lumMod val="75000"/>
                  </a:schemeClr>
                </a:solidFill>
                <a:effectLst/>
                <a:latin typeface="JetBrains Mono"/>
              </a:rPr>
              <a:t>,(</a:t>
            </a:r>
            <a:r>
              <a:rPr kumimoji="0" lang="en-US" altLang="en-US" sz="1600" b="1" i="0" u="none" strike="noStrike" cap="none" normalizeH="0" baseline="0" dirty="0" err="1">
                <a:ln>
                  <a:noFill/>
                </a:ln>
                <a:solidFill>
                  <a:schemeClr val="accent5">
                    <a:lumMod val="75000"/>
                  </a:schemeClr>
                </a:solidFill>
                <a:effectLst/>
                <a:latin typeface="JetBrains Mono"/>
              </a:rPr>
              <a:t>ViewGroup</a:t>
            </a:r>
            <a:r>
              <a:rPr kumimoji="0" lang="en-US" altLang="en-US" sz="1600" b="1" i="0" u="none" strike="noStrike" cap="none" normalizeH="0" baseline="0" dirty="0">
                <a:ln>
                  <a:noFill/>
                </a:ln>
                <a:solidFill>
                  <a:schemeClr val="accent5">
                    <a:lumMod val="75000"/>
                  </a:schemeClr>
                </a:solidFill>
                <a:effectLst/>
                <a:latin typeface="JetBrains Mono"/>
              </a:rPr>
              <a:t>) </a:t>
            </a:r>
            <a:r>
              <a:rPr kumimoji="0" lang="en-US" altLang="en-US" sz="1600" b="1" i="0" u="none" strike="noStrike" cap="none" normalizeH="0" baseline="0" dirty="0" err="1">
                <a:ln>
                  <a:noFill/>
                </a:ln>
                <a:solidFill>
                  <a:schemeClr val="accent5">
                    <a:lumMod val="75000"/>
                  </a:schemeClr>
                </a:solidFill>
                <a:effectLst/>
                <a:latin typeface="JetBrains Mono"/>
              </a:rPr>
              <a:t>findViewById</a:t>
            </a:r>
            <a:r>
              <a:rPr kumimoji="0" lang="en-US" altLang="en-US" sz="1600" b="1" i="0" u="none" strike="noStrike" cap="none" normalizeH="0" baseline="0" dirty="0">
                <a:ln>
                  <a:noFill/>
                </a:ln>
                <a:solidFill>
                  <a:schemeClr val="accent5">
                    <a:lumMod val="75000"/>
                  </a:schemeClr>
                </a:solidFill>
                <a:effectLst/>
                <a:latin typeface="JetBrains Mono"/>
              </a:rPr>
              <a:t>(</a:t>
            </a:r>
            <a:r>
              <a:rPr kumimoji="0" lang="en-US" altLang="en-US" sz="1600" b="1" i="0" u="none" strike="noStrike" cap="none" normalizeH="0" baseline="0" dirty="0" err="1">
                <a:ln>
                  <a:noFill/>
                </a:ln>
                <a:solidFill>
                  <a:schemeClr val="accent5">
                    <a:lumMod val="75000"/>
                  </a:schemeClr>
                </a:solidFill>
                <a:effectLst/>
                <a:latin typeface="JetBrains Mono"/>
              </a:rPr>
              <a:t>R.id.</a:t>
            </a:r>
            <a:r>
              <a:rPr kumimoji="0" lang="en-US" altLang="en-US" sz="1600" b="1" i="1" u="none" strike="noStrike" cap="none" normalizeH="0" baseline="0" dirty="0" err="1">
                <a:ln>
                  <a:noFill/>
                </a:ln>
                <a:solidFill>
                  <a:schemeClr val="accent5">
                    <a:lumMod val="75000"/>
                  </a:schemeClr>
                </a:solidFill>
                <a:effectLst/>
                <a:latin typeface="JetBrains Mono"/>
              </a:rPr>
              <a:t>root</a:t>
            </a:r>
            <a:r>
              <a:rPr kumimoji="0" lang="en-US" altLang="en-US" sz="1600" b="1" i="0" u="none" strike="noStrike" cap="none" normalizeH="0" baseline="0" dirty="0">
                <a:ln>
                  <a:noFill/>
                </a:ln>
                <a:solidFill>
                  <a:schemeClr val="accent5">
                    <a:lumMod val="75000"/>
                  </a:schemeClr>
                </a:solidFill>
                <a:effectLst/>
                <a:latin typeface="JetBrains Mono"/>
              </a:rPr>
              <a:t>)</a:t>
            </a:r>
            <a:r>
              <a:rPr kumimoji="0" lang="en-US" altLang="en-US" sz="1600" b="1" i="0" u="none" strike="noStrike" cap="none" normalizeH="0" baseline="0" dirty="0">
                <a:ln>
                  <a:noFill/>
                </a:ln>
                <a:effectLst/>
                <a:latin typeface="JetBrains Mono"/>
              </a:rPr>
              <a: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err="1">
                <a:ln>
                  <a:noFill/>
                </a:ln>
                <a:effectLst/>
                <a:latin typeface="JetBrains Mono"/>
              </a:rPr>
              <a:t>toast.setView</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err="1">
                <a:ln>
                  <a:noFill/>
                </a:ln>
                <a:solidFill>
                  <a:schemeClr val="accent5">
                    <a:lumMod val="75000"/>
                  </a:schemeClr>
                </a:solidFill>
                <a:effectLst/>
                <a:latin typeface="JetBrains Mono"/>
              </a:rPr>
              <a:t>appearence</a:t>
            </a:r>
            <a:r>
              <a:rPr kumimoji="0" lang="en-US" altLang="en-US" sz="1600" b="1" i="0" u="none" strike="noStrike" cap="none" normalizeH="0" baseline="0" dirty="0">
                <a:ln>
                  <a:noFill/>
                </a:ln>
                <a:effectLst/>
                <a:latin typeface="JetBrains Mono"/>
              </a:rPr>
              <a: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err="1">
                <a:ln>
                  <a:noFill/>
                </a:ln>
                <a:effectLst/>
                <a:latin typeface="JetBrains Mono"/>
              </a:rPr>
              <a:t>toast.show</a:t>
            </a:r>
            <a:r>
              <a:rPr kumimoji="0" lang="en-US" altLang="en-US" sz="1600" b="1" i="0" u="none" strike="noStrike" cap="none" normalizeH="0" baseline="0" dirty="0">
                <a:ln>
                  <a:noFill/>
                </a:ln>
                <a:effectLst/>
                <a:latin typeface="JetBrains Mono"/>
              </a:rPr>
              <a:t>()</a:t>
            </a:r>
            <a:r>
              <a:rPr lang="en-US" altLang="en-US" sz="1600" b="1" dirty="0">
                <a:latin typeface="JetBrains Mono"/>
              </a:rPr>
              <a:t>;</a:t>
            </a:r>
            <a:endParaRPr kumimoji="0" lang="en-US" altLang="en-US" sz="1600" b="1" i="0" u="none" strike="noStrike" cap="none" normalizeH="0" baseline="0" dirty="0">
              <a:ln>
                <a:noFill/>
              </a:ln>
              <a:effectLst/>
              <a:latin typeface="Arial" panose="020B0604020202020204" pitchFamily="34" charset="0"/>
            </a:endParaRPr>
          </a:p>
        </p:txBody>
      </p:sp>
      <p:sp>
        <p:nvSpPr>
          <p:cNvPr id="5" name="Rectangle 2">
            <a:extLst>
              <a:ext uri="{FF2B5EF4-FFF2-40B4-BE49-F238E27FC236}">
                <a16:creationId xmlns:a16="http://schemas.microsoft.com/office/drawing/2014/main" id="{EEABCBDF-4158-17B0-E066-5FD79F221C83}"/>
              </a:ext>
            </a:extLst>
          </p:cNvPr>
          <p:cNvSpPr>
            <a:spLocks noChangeArrowheads="1"/>
          </p:cNvSpPr>
          <p:nvPr/>
        </p:nvSpPr>
        <p:spPr bwMode="auto">
          <a:xfrm>
            <a:off x="2821674" y="3292063"/>
            <a:ext cx="6928761" cy="332398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E8BF6A"/>
                </a:solidFill>
                <a:effectLst/>
                <a:latin typeface="JetBrains Mono"/>
              </a:rPr>
              <a:t>&lt;</a:t>
            </a:r>
            <a:r>
              <a:rPr kumimoji="0" lang="en-US" altLang="en-US" sz="1400" b="1" i="0" u="none" strike="noStrike" cap="none" normalizeH="0" baseline="0" dirty="0" err="1">
                <a:ln>
                  <a:noFill/>
                </a:ln>
                <a:solidFill>
                  <a:srgbClr val="E8BF6A"/>
                </a:solidFill>
                <a:effectLst/>
                <a:latin typeface="JetBrains Mono"/>
              </a:rPr>
              <a:t>LinearLayout</a:t>
            </a:r>
            <a:br>
              <a:rPr kumimoji="0" lang="en-US" altLang="en-US" sz="1400" b="1" i="0" u="none" strike="noStrike" cap="none" normalizeH="0" baseline="0" dirty="0">
                <a:ln>
                  <a:noFill/>
                </a:ln>
                <a:solidFill>
                  <a:srgbClr val="6A8759"/>
                </a:solidFill>
                <a:effectLst/>
                <a:latin typeface="JetBrains Mono"/>
              </a:rPr>
            </a:br>
            <a:r>
              <a:rPr kumimoji="0" lang="en-US" altLang="en-US" sz="1400" b="1" i="0" u="none" strike="noStrike" cap="none" normalizeH="0" baseline="0" dirty="0">
                <a:ln>
                  <a:noFill/>
                </a:ln>
                <a:solidFill>
                  <a:srgbClr val="6A8759"/>
                </a:solidFill>
                <a:effectLst/>
                <a:latin typeface="JetBrains Mono"/>
              </a:rPr>
              <a:t>    </a:t>
            </a:r>
            <a:r>
              <a:rPr kumimoji="0" lang="en-US" altLang="en-US" sz="1400" b="1" i="0" u="none" strike="noStrike" cap="none" normalizeH="0" baseline="0" dirty="0" err="1">
                <a:ln>
                  <a:noFill/>
                </a:ln>
                <a:solidFill>
                  <a:srgbClr val="9876AA"/>
                </a:solidFill>
                <a:effectLst/>
                <a:latin typeface="JetBrains Mono"/>
              </a:rPr>
              <a:t>android</a:t>
            </a:r>
            <a:r>
              <a:rPr kumimoji="0" lang="en-US" altLang="en-US" sz="1400" b="1" i="0" u="none" strike="noStrike" cap="none" normalizeH="0" baseline="0" dirty="0" err="1">
                <a:ln>
                  <a:noFill/>
                </a:ln>
                <a:solidFill>
                  <a:srgbClr val="BABABA"/>
                </a:solidFill>
                <a:effectLst/>
                <a:latin typeface="JetBrains Mono"/>
              </a:rPr>
              <a:t>:layout_width</a:t>
            </a:r>
            <a:r>
              <a:rPr kumimoji="0" lang="en-US" altLang="en-US" sz="1400" b="1" i="0" u="none" strike="noStrike" cap="none" normalizeH="0" baseline="0" dirty="0">
                <a:ln>
                  <a:noFill/>
                </a:ln>
                <a:solidFill>
                  <a:srgbClr val="6A8759"/>
                </a:solidFill>
                <a:effectLst/>
                <a:latin typeface="JetBrains Mono"/>
              </a:rPr>
              <a:t>="</a:t>
            </a:r>
            <a:r>
              <a:rPr kumimoji="0" lang="en-US" altLang="en-US" sz="1400" b="1" i="0" u="none" strike="noStrike" cap="none" normalizeH="0" baseline="0" dirty="0" err="1">
                <a:ln>
                  <a:noFill/>
                </a:ln>
                <a:solidFill>
                  <a:srgbClr val="6A8759"/>
                </a:solidFill>
                <a:effectLst/>
                <a:latin typeface="JetBrains Mono"/>
              </a:rPr>
              <a:t>match_parent</a:t>
            </a:r>
            <a:r>
              <a:rPr kumimoji="0" lang="en-US" altLang="en-US" sz="1400" b="1" i="0" u="none" strike="noStrike" cap="none" normalizeH="0" baseline="0" dirty="0">
                <a:ln>
                  <a:noFill/>
                </a:ln>
                <a:solidFill>
                  <a:srgbClr val="6A8759"/>
                </a:solidFill>
                <a:effectLst/>
                <a:latin typeface="JetBrains Mono"/>
              </a:rPr>
              <a:t>"</a:t>
            </a:r>
            <a:br>
              <a:rPr kumimoji="0" lang="en-US" altLang="en-US" sz="1400" b="1" i="0" u="none" strike="noStrike" cap="none" normalizeH="0" baseline="0" dirty="0">
                <a:ln>
                  <a:noFill/>
                </a:ln>
                <a:solidFill>
                  <a:srgbClr val="6A8759"/>
                </a:solidFill>
                <a:effectLst/>
                <a:latin typeface="JetBrains Mono"/>
              </a:rPr>
            </a:br>
            <a:r>
              <a:rPr kumimoji="0" lang="en-US" altLang="en-US" sz="1400" b="1" i="0" u="none" strike="noStrike" cap="none" normalizeH="0" baseline="0" dirty="0">
                <a:ln>
                  <a:noFill/>
                </a:ln>
                <a:solidFill>
                  <a:srgbClr val="6A8759"/>
                </a:solidFill>
                <a:effectLst/>
                <a:latin typeface="JetBrains Mono"/>
              </a:rPr>
              <a:t>    </a:t>
            </a:r>
            <a:r>
              <a:rPr kumimoji="0" lang="en-US" altLang="en-US" sz="1400" b="1" i="0" u="none" strike="noStrike" cap="none" normalizeH="0" baseline="0" dirty="0" err="1">
                <a:ln>
                  <a:noFill/>
                </a:ln>
                <a:solidFill>
                  <a:srgbClr val="9876AA"/>
                </a:solidFill>
                <a:effectLst/>
                <a:latin typeface="JetBrains Mono"/>
              </a:rPr>
              <a:t>android</a:t>
            </a:r>
            <a:r>
              <a:rPr kumimoji="0" lang="en-US" altLang="en-US" sz="1400" b="1" i="0" u="none" strike="noStrike" cap="none" normalizeH="0" baseline="0" dirty="0" err="1">
                <a:ln>
                  <a:noFill/>
                </a:ln>
                <a:solidFill>
                  <a:srgbClr val="BABABA"/>
                </a:solidFill>
                <a:effectLst/>
                <a:latin typeface="JetBrains Mono"/>
              </a:rPr>
              <a:t>:id</a:t>
            </a:r>
            <a:r>
              <a:rPr kumimoji="0" lang="en-US" altLang="en-US" sz="1400" b="1" i="0" u="none" strike="noStrike" cap="none" normalizeH="0" baseline="0" dirty="0">
                <a:ln>
                  <a:noFill/>
                </a:ln>
                <a:solidFill>
                  <a:srgbClr val="6A8759"/>
                </a:solidFill>
                <a:effectLst/>
                <a:latin typeface="JetBrains Mono"/>
              </a:rPr>
              <a:t>="@+id/root"</a:t>
            </a:r>
            <a:br>
              <a:rPr kumimoji="0" lang="en-US" altLang="en-US" sz="1400" b="1" i="0" u="none" strike="noStrike" cap="none" normalizeH="0" baseline="0" dirty="0">
                <a:ln>
                  <a:noFill/>
                </a:ln>
                <a:solidFill>
                  <a:srgbClr val="6A8759"/>
                </a:solidFill>
                <a:effectLst/>
                <a:latin typeface="JetBrains Mono"/>
              </a:rPr>
            </a:br>
            <a:r>
              <a:rPr kumimoji="0" lang="en-US" altLang="en-US" sz="1400" b="1" i="0" u="none" strike="noStrike" cap="none" normalizeH="0" baseline="0" dirty="0">
                <a:ln>
                  <a:noFill/>
                </a:ln>
                <a:solidFill>
                  <a:srgbClr val="6A8759"/>
                </a:solidFill>
                <a:effectLst/>
                <a:latin typeface="JetBrains Mono"/>
              </a:rPr>
              <a:t>    </a:t>
            </a:r>
            <a:r>
              <a:rPr kumimoji="0" lang="en-US" altLang="en-US" sz="1400" b="1" i="0" u="none" strike="noStrike" cap="none" normalizeH="0" baseline="0" dirty="0" err="1">
                <a:ln>
                  <a:noFill/>
                </a:ln>
                <a:solidFill>
                  <a:srgbClr val="9876AA"/>
                </a:solidFill>
                <a:effectLst/>
                <a:latin typeface="JetBrains Mono"/>
              </a:rPr>
              <a:t>android</a:t>
            </a:r>
            <a:r>
              <a:rPr kumimoji="0" lang="en-US" altLang="en-US" sz="1400" b="1" i="0" u="none" strike="noStrike" cap="none" normalizeH="0" baseline="0" dirty="0" err="1">
                <a:ln>
                  <a:noFill/>
                </a:ln>
                <a:solidFill>
                  <a:srgbClr val="BABABA"/>
                </a:solidFill>
                <a:effectLst/>
                <a:latin typeface="JetBrains Mono"/>
              </a:rPr>
              <a:t>:layout_height</a:t>
            </a:r>
            <a:r>
              <a:rPr kumimoji="0" lang="en-US" altLang="en-US" sz="1400" b="1" i="0" u="none" strike="noStrike" cap="none" normalizeH="0" baseline="0" dirty="0">
                <a:ln>
                  <a:noFill/>
                </a:ln>
                <a:solidFill>
                  <a:srgbClr val="6A8759"/>
                </a:solidFill>
                <a:effectLst/>
                <a:latin typeface="JetBrains Mono"/>
              </a:rPr>
              <a:t>="</a:t>
            </a:r>
            <a:r>
              <a:rPr kumimoji="0" lang="en-US" altLang="en-US" sz="1400" b="1" i="0" u="none" strike="noStrike" cap="none" normalizeH="0" baseline="0" dirty="0" err="1">
                <a:ln>
                  <a:noFill/>
                </a:ln>
                <a:solidFill>
                  <a:srgbClr val="6A8759"/>
                </a:solidFill>
                <a:effectLst/>
                <a:latin typeface="JetBrains Mono"/>
              </a:rPr>
              <a:t>match_parent</a:t>
            </a:r>
            <a:r>
              <a:rPr kumimoji="0" lang="en-US" altLang="en-US" sz="1400" b="1" i="0" u="none" strike="noStrike" cap="none" normalizeH="0" baseline="0" dirty="0">
                <a:ln>
                  <a:noFill/>
                </a:ln>
                <a:solidFill>
                  <a:srgbClr val="6A8759"/>
                </a:solidFill>
                <a:effectLst/>
                <a:latin typeface="JetBrains Mono"/>
              </a:rPr>
              <a:t>"</a:t>
            </a:r>
            <a:r>
              <a:rPr kumimoji="0" lang="en-US" altLang="en-US" sz="1400" b="1" i="0" u="none" strike="noStrike" cap="none" normalizeH="0" baseline="0" dirty="0">
                <a:ln>
                  <a:noFill/>
                </a:ln>
                <a:solidFill>
                  <a:srgbClr val="E8BF6A"/>
                </a:solidFill>
                <a:effectLst/>
                <a:latin typeface="JetBrains Mono"/>
              </a:rPr>
              <a:t>&gt;</a:t>
            </a:r>
            <a:br>
              <a:rPr kumimoji="0" lang="en-US" altLang="en-US" sz="1400" b="1" i="0" u="none" strike="noStrike" cap="none" normalizeH="0" baseline="0" dirty="0">
                <a:ln>
                  <a:noFill/>
                </a:ln>
                <a:solidFill>
                  <a:srgbClr val="E8BF6A"/>
                </a:solidFill>
                <a:effectLst/>
                <a:latin typeface="JetBrains Mono"/>
              </a:rPr>
            </a:b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    &lt;</a:t>
            </a:r>
            <a:r>
              <a:rPr kumimoji="0" lang="en-US" altLang="en-US" sz="1400" b="1" i="0" u="none" strike="noStrike" cap="none" normalizeH="0" baseline="0" dirty="0" err="1">
                <a:ln>
                  <a:noFill/>
                </a:ln>
                <a:solidFill>
                  <a:srgbClr val="E8BF6A"/>
                </a:solidFill>
                <a:effectLst/>
                <a:latin typeface="JetBrains Mono"/>
              </a:rPr>
              <a:t>ImageView</a:t>
            </a: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        </a:t>
            </a:r>
            <a:r>
              <a:rPr kumimoji="0" lang="en-US" altLang="en-US" sz="1400" b="1" i="0" u="none" strike="noStrike" cap="none" normalizeH="0" baseline="0" dirty="0" err="1">
                <a:ln>
                  <a:noFill/>
                </a:ln>
                <a:solidFill>
                  <a:srgbClr val="9876AA"/>
                </a:solidFill>
                <a:effectLst/>
                <a:latin typeface="JetBrains Mono"/>
              </a:rPr>
              <a:t>android</a:t>
            </a:r>
            <a:r>
              <a:rPr kumimoji="0" lang="en-US" altLang="en-US" sz="1400" b="1" i="0" u="none" strike="noStrike" cap="none" normalizeH="0" baseline="0" dirty="0" err="1">
                <a:ln>
                  <a:noFill/>
                </a:ln>
                <a:solidFill>
                  <a:srgbClr val="BABABA"/>
                </a:solidFill>
                <a:effectLst/>
                <a:latin typeface="JetBrains Mono"/>
              </a:rPr>
              <a:t>:id</a:t>
            </a:r>
            <a:r>
              <a:rPr kumimoji="0" lang="en-US" altLang="en-US" sz="1400" b="1" i="0" u="none" strike="noStrike" cap="none" normalizeH="0" baseline="0" dirty="0">
                <a:ln>
                  <a:noFill/>
                </a:ln>
                <a:solidFill>
                  <a:srgbClr val="6A8759"/>
                </a:solidFill>
                <a:effectLst/>
                <a:latin typeface="JetBrains Mono"/>
              </a:rPr>
              <a:t>="@+id/</a:t>
            </a:r>
            <a:r>
              <a:rPr kumimoji="0" lang="en-US" altLang="en-US" sz="1400" b="1" i="0" u="none" strike="noStrike" cap="none" normalizeH="0" baseline="0" dirty="0" err="1">
                <a:ln>
                  <a:noFill/>
                </a:ln>
                <a:solidFill>
                  <a:srgbClr val="6A8759"/>
                </a:solidFill>
                <a:effectLst/>
                <a:latin typeface="JetBrains Mono"/>
              </a:rPr>
              <a:t>imageView</a:t>
            </a:r>
            <a:r>
              <a:rPr kumimoji="0" lang="en-US" altLang="en-US" sz="1400" b="1" i="0" u="none" strike="noStrike" cap="none" normalizeH="0" baseline="0" dirty="0">
                <a:ln>
                  <a:noFill/>
                </a:ln>
                <a:solidFill>
                  <a:srgbClr val="6A8759"/>
                </a:solidFill>
                <a:effectLst/>
                <a:latin typeface="JetBrains Mono"/>
              </a:rPr>
              <a:t>"</a:t>
            </a:r>
            <a:br>
              <a:rPr kumimoji="0" lang="en-US" altLang="en-US" sz="1400" b="1" i="0" u="none" strike="noStrike" cap="none" normalizeH="0" baseline="0" dirty="0">
                <a:ln>
                  <a:noFill/>
                </a:ln>
                <a:solidFill>
                  <a:srgbClr val="6A8759"/>
                </a:solidFill>
                <a:effectLst/>
                <a:latin typeface="JetBrains Mono"/>
              </a:rPr>
            </a:br>
            <a:r>
              <a:rPr kumimoji="0" lang="en-US" altLang="en-US" sz="1400" b="1" i="0" u="none" strike="noStrike" cap="none" normalizeH="0" baseline="0" dirty="0">
                <a:ln>
                  <a:noFill/>
                </a:ln>
                <a:solidFill>
                  <a:srgbClr val="6A8759"/>
                </a:solidFill>
                <a:effectLst/>
                <a:latin typeface="JetBrains Mono"/>
              </a:rPr>
              <a:t>        </a:t>
            </a:r>
            <a:r>
              <a:rPr kumimoji="0" lang="en-US" altLang="en-US" sz="1400" b="1" i="0" u="none" strike="noStrike" cap="none" normalizeH="0" baseline="0" dirty="0" err="1">
                <a:ln>
                  <a:noFill/>
                </a:ln>
                <a:solidFill>
                  <a:srgbClr val="9876AA"/>
                </a:solidFill>
                <a:effectLst/>
                <a:latin typeface="JetBrains Mono"/>
              </a:rPr>
              <a:t>android</a:t>
            </a:r>
            <a:r>
              <a:rPr kumimoji="0" lang="en-US" altLang="en-US" sz="1400" b="1" i="0" u="none" strike="noStrike" cap="none" normalizeH="0" baseline="0" dirty="0" err="1">
                <a:ln>
                  <a:noFill/>
                </a:ln>
                <a:solidFill>
                  <a:srgbClr val="BABABA"/>
                </a:solidFill>
                <a:effectLst/>
                <a:latin typeface="JetBrains Mono"/>
              </a:rPr>
              <a:t>:src</a:t>
            </a:r>
            <a:r>
              <a:rPr kumimoji="0" lang="en-US" altLang="en-US" sz="1400" b="1" i="0" u="none" strike="noStrike" cap="none" normalizeH="0" baseline="0" dirty="0">
                <a:ln>
                  <a:noFill/>
                </a:ln>
                <a:solidFill>
                  <a:srgbClr val="6A8759"/>
                </a:solidFill>
                <a:effectLst/>
                <a:latin typeface="JetBrains Mono"/>
              </a:rPr>
              <a:t>="@drawable/</a:t>
            </a:r>
            <a:r>
              <a:rPr kumimoji="0" lang="en-US" altLang="en-US" sz="1400" b="1" i="0" u="none" strike="noStrike" cap="none" normalizeH="0" baseline="0" dirty="0" err="1">
                <a:ln>
                  <a:noFill/>
                </a:ln>
                <a:solidFill>
                  <a:srgbClr val="6A8759"/>
                </a:solidFill>
                <a:effectLst/>
                <a:latin typeface="JetBrains Mono"/>
              </a:rPr>
              <a:t>spunta_verde</a:t>
            </a:r>
            <a:r>
              <a:rPr kumimoji="0" lang="en-US" altLang="en-US" sz="1400" b="1" i="0" u="none" strike="noStrike" cap="none" normalizeH="0" baseline="0" dirty="0">
                <a:ln>
                  <a:noFill/>
                </a:ln>
                <a:solidFill>
                  <a:srgbClr val="6A8759"/>
                </a:solidFill>
                <a:effectLst/>
                <a:latin typeface="JetBrains Mono"/>
              </a:rPr>
              <a:t>“ </a:t>
            </a:r>
          </a:p>
          <a:p>
            <a:pPr lvl="0" eaLnBrk="0" fontAlgn="base" hangingPunct="0">
              <a:spcBef>
                <a:spcPct val="0"/>
              </a:spcBef>
              <a:spcAft>
                <a:spcPct val="0"/>
              </a:spcAft>
            </a:pPr>
            <a:r>
              <a:rPr lang="en-US" altLang="en-US" sz="1400" b="1" dirty="0">
                <a:solidFill>
                  <a:srgbClr val="6A8759"/>
                </a:solidFill>
                <a:latin typeface="JetBrains Mono"/>
              </a:rPr>
              <a:t>         …. </a:t>
            </a:r>
            <a:r>
              <a:rPr kumimoji="0" lang="en-US" altLang="en-US" sz="1400" b="1" i="0" u="none" strike="noStrike" cap="none" normalizeH="0" baseline="0" dirty="0">
                <a:ln>
                  <a:noFill/>
                </a:ln>
                <a:solidFill>
                  <a:srgbClr val="6A8759"/>
                </a:solidFill>
                <a:effectLst/>
                <a:latin typeface="JetBrains Mono"/>
              </a:rPr>
              <a:t>" </a:t>
            </a:r>
            <a:r>
              <a:rPr kumimoji="0" lang="en-US" altLang="en-US" sz="1400" b="1" i="0" u="none" strike="noStrike" cap="none" normalizeH="0" baseline="0" dirty="0">
                <a:ln>
                  <a:noFill/>
                </a:ln>
                <a:solidFill>
                  <a:srgbClr val="E8BF6A"/>
                </a:solidFill>
                <a:effectLst/>
                <a:latin typeface="JetBrains Mono"/>
              </a:rPr>
              <a:t>/&gt;</a:t>
            </a:r>
            <a:br>
              <a:rPr kumimoji="0" lang="en-US" altLang="en-US" sz="1400" b="1" i="0" u="none" strike="noStrike" cap="none" normalizeH="0" baseline="0" dirty="0">
                <a:ln>
                  <a:noFill/>
                </a:ln>
                <a:solidFill>
                  <a:srgbClr val="E8BF6A"/>
                </a:solidFill>
                <a:effectLst/>
                <a:latin typeface="JetBrains Mono"/>
              </a:rPr>
            </a:b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    &lt;</a:t>
            </a:r>
            <a:r>
              <a:rPr kumimoji="0" lang="en-US" altLang="en-US" sz="1400" b="1" i="0" u="none" strike="noStrike" cap="none" normalizeH="0" baseline="0" dirty="0" err="1">
                <a:ln>
                  <a:noFill/>
                </a:ln>
                <a:solidFill>
                  <a:srgbClr val="E8BF6A"/>
                </a:solidFill>
                <a:effectLst/>
                <a:latin typeface="JetBrains Mono"/>
              </a:rPr>
              <a:t>TextView</a:t>
            </a: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        </a:t>
            </a:r>
            <a:r>
              <a:rPr kumimoji="0" lang="en-US" altLang="en-US" sz="1400" b="1" i="0" u="none" strike="noStrike" cap="none" normalizeH="0" baseline="0" dirty="0" err="1">
                <a:ln>
                  <a:noFill/>
                </a:ln>
                <a:solidFill>
                  <a:srgbClr val="9876AA"/>
                </a:solidFill>
                <a:effectLst/>
                <a:latin typeface="JetBrains Mono"/>
              </a:rPr>
              <a:t>android</a:t>
            </a:r>
            <a:r>
              <a:rPr kumimoji="0" lang="en-US" altLang="en-US" sz="1400" b="1" i="0" u="none" strike="noStrike" cap="none" normalizeH="0" baseline="0" dirty="0" err="1">
                <a:ln>
                  <a:noFill/>
                </a:ln>
                <a:solidFill>
                  <a:srgbClr val="BABABA"/>
                </a:solidFill>
                <a:effectLst/>
                <a:latin typeface="JetBrains Mono"/>
              </a:rPr>
              <a:t>:id</a:t>
            </a:r>
            <a:r>
              <a:rPr kumimoji="0" lang="en-US" altLang="en-US" sz="1400" b="1" i="0" u="none" strike="noStrike" cap="none" normalizeH="0" baseline="0" dirty="0">
                <a:ln>
                  <a:noFill/>
                </a:ln>
                <a:solidFill>
                  <a:srgbClr val="6A8759"/>
                </a:solidFill>
                <a:effectLst/>
                <a:latin typeface="JetBrains Mono"/>
              </a:rPr>
              <a:t>="@+id/</a:t>
            </a:r>
            <a:r>
              <a:rPr kumimoji="0" lang="en-US" altLang="en-US" sz="1400" b="1" i="0" u="none" strike="noStrike" cap="none" normalizeH="0" baseline="0" dirty="0" err="1">
                <a:ln>
                  <a:noFill/>
                </a:ln>
                <a:solidFill>
                  <a:srgbClr val="6A8759"/>
                </a:solidFill>
                <a:effectLst/>
                <a:latin typeface="JetBrains Mono"/>
              </a:rPr>
              <a:t>textView</a:t>
            </a:r>
            <a:r>
              <a:rPr kumimoji="0" lang="en-US" altLang="en-US" sz="1400" b="1" i="0" u="none" strike="noStrike" cap="none" normalizeH="0" baseline="0" dirty="0">
                <a:ln>
                  <a:noFill/>
                </a:ln>
                <a:solidFill>
                  <a:srgbClr val="6A8759"/>
                </a:solidFill>
                <a:effectLst/>
                <a:latin typeface="JetBrains Mono"/>
              </a:rPr>
              <a:t>"</a:t>
            </a:r>
            <a:br>
              <a:rPr kumimoji="0" lang="en-US" altLang="en-US" sz="1400" b="1" i="0" u="none" strike="noStrike" cap="none" normalizeH="0" baseline="0" dirty="0">
                <a:ln>
                  <a:noFill/>
                </a:ln>
                <a:solidFill>
                  <a:srgbClr val="6A8759"/>
                </a:solidFill>
                <a:effectLst/>
                <a:latin typeface="JetBrains Mono"/>
              </a:rPr>
            </a:br>
            <a:r>
              <a:rPr kumimoji="0" lang="en-US" altLang="en-US" sz="1400" b="1" i="0" u="none" strike="noStrike" cap="none" normalizeH="0" baseline="0" dirty="0">
                <a:ln>
                  <a:noFill/>
                </a:ln>
                <a:solidFill>
                  <a:srgbClr val="6A8759"/>
                </a:solidFill>
                <a:effectLst/>
                <a:latin typeface="JetBrains Mono"/>
              </a:rPr>
              <a:t>        </a:t>
            </a:r>
            <a:r>
              <a:rPr kumimoji="0" lang="en-US" altLang="en-US" sz="1400" b="1" i="0" u="none" strike="noStrike" cap="none" normalizeH="0" baseline="0" dirty="0" err="1">
                <a:ln>
                  <a:noFill/>
                </a:ln>
                <a:solidFill>
                  <a:srgbClr val="9876AA"/>
                </a:solidFill>
                <a:effectLst/>
                <a:latin typeface="JetBrains Mono"/>
              </a:rPr>
              <a:t>android</a:t>
            </a:r>
            <a:r>
              <a:rPr kumimoji="0" lang="en-US" altLang="en-US" sz="1400" b="1" i="0" u="none" strike="noStrike" cap="none" normalizeH="0" baseline="0" dirty="0" err="1">
                <a:ln>
                  <a:noFill/>
                </a:ln>
                <a:solidFill>
                  <a:srgbClr val="BABABA"/>
                </a:solidFill>
                <a:effectLst/>
                <a:latin typeface="JetBrains Mono"/>
              </a:rPr>
              <a:t>:text</a:t>
            </a:r>
            <a:r>
              <a:rPr kumimoji="0" lang="en-US" altLang="en-US" sz="1400" b="1" i="0" u="none" strike="noStrike" cap="none" normalizeH="0" baseline="0" dirty="0">
                <a:ln>
                  <a:noFill/>
                </a:ln>
                <a:solidFill>
                  <a:srgbClr val="6A8759"/>
                </a:solidFill>
                <a:effectLst/>
                <a:latin typeface="JetBrains Mono"/>
              </a:rPr>
              <a:t>="Login Success“ </a:t>
            </a:r>
          </a:p>
          <a:p>
            <a:pPr lvl="0" eaLnBrk="0" fontAlgn="base" hangingPunct="0">
              <a:spcBef>
                <a:spcPct val="0"/>
              </a:spcBef>
              <a:spcAft>
                <a:spcPct val="0"/>
              </a:spcAft>
            </a:pPr>
            <a:r>
              <a:rPr lang="en-US" altLang="en-US" sz="1400" b="1" dirty="0">
                <a:solidFill>
                  <a:srgbClr val="6A8759"/>
                </a:solidFill>
                <a:latin typeface="JetBrains Mono"/>
              </a:rPr>
              <a:t>         </a:t>
            </a:r>
            <a:r>
              <a:rPr kumimoji="0" lang="en-US" altLang="en-US" sz="1400" b="1" i="0" u="none" strike="noStrike" cap="none" normalizeH="0" baseline="0" dirty="0">
                <a:ln>
                  <a:noFill/>
                </a:ln>
                <a:solidFill>
                  <a:srgbClr val="6A8759"/>
                </a:solidFill>
                <a:effectLst/>
                <a:latin typeface="JetBrains Mono"/>
              </a:rPr>
              <a:t>…….</a:t>
            </a:r>
            <a:r>
              <a:rPr kumimoji="0" lang="en-US" altLang="en-US" sz="1400" b="1" i="0" u="none" strike="noStrike" cap="none" normalizeH="0" baseline="0" dirty="0">
                <a:ln>
                  <a:noFill/>
                </a:ln>
                <a:solidFill>
                  <a:srgbClr val="E8BF6A"/>
                </a:solidFill>
                <a:effectLst/>
                <a:latin typeface="JetBrains Mono"/>
              </a:rPr>
              <a:t>/&gt;</a:t>
            </a: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&lt;/</a:t>
            </a:r>
            <a:r>
              <a:rPr kumimoji="0" lang="en-US" altLang="en-US" sz="1400" b="1" i="0" u="none" strike="noStrike" cap="none" normalizeH="0" baseline="0" dirty="0" err="1">
                <a:ln>
                  <a:noFill/>
                </a:ln>
                <a:solidFill>
                  <a:srgbClr val="E8BF6A"/>
                </a:solidFill>
                <a:effectLst/>
                <a:latin typeface="JetBrains Mono"/>
              </a:rPr>
              <a:t>LinearLayout</a:t>
            </a:r>
            <a:r>
              <a:rPr kumimoji="0" lang="en-US" altLang="en-US" sz="1400" b="1" i="0" u="none" strike="noStrike" cap="none" normalizeH="0" baseline="0" dirty="0">
                <a:ln>
                  <a:noFill/>
                </a:ln>
                <a:solidFill>
                  <a:srgbClr val="E8BF6A"/>
                </a:solidFill>
                <a:effectLst/>
                <a:latin typeface="JetBrains Mono"/>
              </a:rPr>
              <a:t>&gt;</a:t>
            </a:r>
            <a:endParaRPr kumimoji="0" lang="en-US" altLang="en-US" sz="3200" b="1" i="0" u="none" strike="noStrike" cap="none" normalizeH="0" baseline="0" dirty="0">
              <a:ln>
                <a:noFill/>
              </a:ln>
              <a:solidFill>
                <a:schemeClr val="tx1"/>
              </a:solidFill>
              <a:effectLst/>
              <a:latin typeface="Arial" panose="020B0604020202020204" pitchFamily="34" charset="0"/>
            </a:endParaRPr>
          </a:p>
        </p:txBody>
      </p:sp>
      <p:pic>
        <p:nvPicPr>
          <p:cNvPr id="8" name="Immagine 7">
            <a:extLst>
              <a:ext uri="{FF2B5EF4-FFF2-40B4-BE49-F238E27FC236}">
                <a16:creationId xmlns:a16="http://schemas.microsoft.com/office/drawing/2014/main" id="{4EDB5963-78ED-1B6A-0ED4-6229C036A51C}"/>
              </a:ext>
            </a:extLst>
          </p:cNvPr>
          <p:cNvPicPr>
            <a:picLocks noChangeAspect="1"/>
          </p:cNvPicPr>
          <p:nvPr/>
        </p:nvPicPr>
        <p:blipFill rotWithShape="1">
          <a:blip r:embed="rId2"/>
          <a:srcRect l="2050" r="7719" b="1565"/>
          <a:stretch/>
        </p:blipFill>
        <p:spPr>
          <a:xfrm>
            <a:off x="9363406" y="1562393"/>
            <a:ext cx="2353581" cy="5053657"/>
          </a:xfrm>
          <a:prstGeom prst="roundRect">
            <a:avLst>
              <a:gd name="adj" fmla="val 13369"/>
            </a:avLst>
          </a:prstGeom>
        </p:spPr>
      </p:pic>
    </p:spTree>
    <p:extLst>
      <p:ext uri="{BB962C8B-B14F-4D97-AF65-F5344CB8AC3E}">
        <p14:creationId xmlns:p14="http://schemas.microsoft.com/office/powerpoint/2010/main" val="334970176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8B477D-C1E7-AE22-7C2A-DA6464C961C8}"/>
              </a:ext>
            </a:extLst>
          </p:cNvPr>
          <p:cNvSpPr>
            <a:spLocks noGrp="1"/>
          </p:cNvSpPr>
          <p:nvPr>
            <p:ph type="title"/>
          </p:nvPr>
        </p:nvSpPr>
        <p:spPr/>
        <p:txBody>
          <a:bodyPr/>
          <a:lstStyle/>
          <a:p>
            <a:r>
              <a:rPr lang="en-US" dirty="0"/>
              <a:t>Customize text with </a:t>
            </a:r>
            <a:r>
              <a:rPr lang="en-US" dirty="0" err="1"/>
              <a:t>TextView</a:t>
            </a:r>
            <a:endParaRPr lang="en-US" dirty="0"/>
          </a:p>
        </p:txBody>
      </p:sp>
      <p:sp>
        <p:nvSpPr>
          <p:cNvPr id="3" name="Segnaposto contenuto 2">
            <a:extLst>
              <a:ext uri="{FF2B5EF4-FFF2-40B4-BE49-F238E27FC236}">
                <a16:creationId xmlns:a16="http://schemas.microsoft.com/office/drawing/2014/main" id="{2FD86CEF-A731-5583-17DB-FBD0348AC7A6}"/>
              </a:ext>
            </a:extLst>
          </p:cNvPr>
          <p:cNvSpPr>
            <a:spLocks noGrp="1"/>
          </p:cNvSpPr>
          <p:nvPr>
            <p:ph idx="1"/>
          </p:nvPr>
        </p:nvSpPr>
        <p:spPr>
          <a:xfrm>
            <a:off x="856338" y="1525156"/>
            <a:ext cx="10972800" cy="721898"/>
          </a:xfrm>
        </p:spPr>
        <p:txBody>
          <a:bodyPr>
            <a:normAutofit/>
          </a:bodyPr>
          <a:lstStyle/>
          <a:p>
            <a:pPr marL="0" indent="0" rtl="0">
              <a:spcBef>
                <a:spcPts val="0"/>
              </a:spcBef>
              <a:spcAft>
                <a:spcPts val="0"/>
              </a:spcAft>
              <a:buNone/>
            </a:pPr>
            <a:r>
              <a:rPr lang="en-US" sz="1800" b="0" i="0" u="none" strike="noStrike" dirty="0">
                <a:solidFill>
                  <a:srgbClr val="000000"/>
                </a:solidFill>
                <a:effectLst/>
                <a:latin typeface="+mj-lt"/>
              </a:rPr>
              <a:t>As we saw </a:t>
            </a:r>
            <a:r>
              <a:rPr lang="en-US" sz="1800" b="0" i="0" u="none" strike="noStrike" dirty="0" err="1">
                <a:solidFill>
                  <a:srgbClr val="000000"/>
                </a:solidFill>
                <a:effectLst/>
                <a:latin typeface="+mj-lt"/>
              </a:rPr>
              <a:t>TextView</a:t>
            </a:r>
            <a:r>
              <a:rPr lang="en-US" sz="1800" b="0" i="0" u="none" strike="noStrike" dirty="0">
                <a:solidFill>
                  <a:srgbClr val="000000"/>
                </a:solidFill>
                <a:effectLst/>
                <a:latin typeface="+mj-lt"/>
              </a:rPr>
              <a:t> are  user interface element which shows the text to the user. Also, we can customiz</a:t>
            </a:r>
            <a:r>
              <a:rPr lang="en-US" sz="1800" dirty="0">
                <a:solidFill>
                  <a:srgbClr val="000000"/>
                </a:solidFill>
                <a:latin typeface="+mj-lt"/>
              </a:rPr>
              <a:t>e our text by this following attributes.</a:t>
            </a:r>
            <a:r>
              <a:rPr lang="en-US" sz="1800" b="0" i="0" u="none" strike="noStrike" dirty="0">
                <a:solidFill>
                  <a:srgbClr val="000000"/>
                </a:solidFill>
                <a:effectLst/>
                <a:latin typeface="+mj-lt"/>
              </a:rPr>
              <a:t> </a:t>
            </a:r>
            <a:endParaRPr lang="en-US" sz="1800" b="1" i="0" u="none" strike="noStrike" dirty="0">
              <a:solidFill>
                <a:srgbClr val="000000"/>
              </a:solidFill>
              <a:effectLst/>
              <a:latin typeface="+mj-lt"/>
            </a:endParaRPr>
          </a:p>
        </p:txBody>
      </p:sp>
      <p:graphicFrame>
        <p:nvGraphicFramePr>
          <p:cNvPr id="4" name="Tabella 4">
            <a:extLst>
              <a:ext uri="{FF2B5EF4-FFF2-40B4-BE49-F238E27FC236}">
                <a16:creationId xmlns:a16="http://schemas.microsoft.com/office/drawing/2014/main" id="{6F1F814E-5CF9-E39A-4DAD-854E8D766E7E}"/>
              </a:ext>
            </a:extLst>
          </p:cNvPr>
          <p:cNvGraphicFramePr>
            <a:graphicFrameLocks noGrp="1"/>
          </p:cNvGraphicFramePr>
          <p:nvPr>
            <p:extLst>
              <p:ext uri="{D42A27DB-BD31-4B8C-83A1-F6EECF244321}">
                <p14:modId xmlns:p14="http://schemas.microsoft.com/office/powerpoint/2010/main" val="1793212079"/>
              </p:ext>
            </p:extLst>
          </p:nvPr>
        </p:nvGraphicFramePr>
        <p:xfrm>
          <a:off x="1503316" y="2208108"/>
          <a:ext cx="9832346" cy="4480560"/>
        </p:xfrm>
        <a:graphic>
          <a:graphicData uri="http://schemas.openxmlformats.org/drawingml/2006/table">
            <a:tbl>
              <a:tblPr firstRow="1" bandRow="1">
                <a:tableStyleId>{93296810-A885-4BE3-A3E7-6D5BEEA58F35}</a:tableStyleId>
              </a:tblPr>
              <a:tblGrid>
                <a:gridCol w="4916173">
                  <a:extLst>
                    <a:ext uri="{9D8B030D-6E8A-4147-A177-3AD203B41FA5}">
                      <a16:colId xmlns:a16="http://schemas.microsoft.com/office/drawing/2014/main" val="2312610760"/>
                    </a:ext>
                  </a:extLst>
                </a:gridCol>
                <a:gridCol w="4916173">
                  <a:extLst>
                    <a:ext uri="{9D8B030D-6E8A-4147-A177-3AD203B41FA5}">
                      <a16:colId xmlns:a16="http://schemas.microsoft.com/office/drawing/2014/main" val="1807223633"/>
                    </a:ext>
                  </a:extLst>
                </a:gridCol>
              </a:tblGrid>
              <a:tr h="339081">
                <a:tc>
                  <a:txBody>
                    <a:bodyPr/>
                    <a:lstStyle/>
                    <a:p>
                      <a:r>
                        <a:rPr lang="en-US" dirty="0"/>
                        <a:t>Attributes</a:t>
                      </a:r>
                    </a:p>
                  </a:txBody>
                  <a:tcPr/>
                </a:tc>
                <a:tc>
                  <a:txBody>
                    <a:bodyPr/>
                    <a:lstStyle/>
                    <a:p>
                      <a:r>
                        <a:rPr lang="en-US" dirty="0"/>
                        <a:t>Description</a:t>
                      </a:r>
                    </a:p>
                  </a:txBody>
                  <a:tcPr/>
                </a:tc>
                <a:extLst>
                  <a:ext uri="{0D108BD9-81ED-4DB2-BD59-A6C34878D82A}">
                    <a16:rowId xmlns:a16="http://schemas.microsoft.com/office/drawing/2014/main" val="3769120894"/>
                  </a:ext>
                </a:extLst>
              </a:tr>
              <a:tr h="1356325">
                <a:tc>
                  <a:txBody>
                    <a:bodyPr/>
                    <a:lstStyle/>
                    <a:p>
                      <a:r>
                        <a:rPr lang="en-US" sz="1800" b="1" kern="1200" dirty="0" err="1">
                          <a:solidFill>
                            <a:srgbClr val="000000"/>
                          </a:solidFill>
                        </a:rPr>
                        <a:t>a</a:t>
                      </a:r>
                      <a:r>
                        <a:rPr lang="en-US" sz="1800" b="1" u="none" strike="noStrike" kern="1200" dirty="0" err="1">
                          <a:solidFill>
                            <a:srgbClr val="000000"/>
                          </a:solidFill>
                          <a:effectLst/>
                        </a:rPr>
                        <a:t>ndroid:textColor</a:t>
                      </a:r>
                      <a:endParaRPr lang="en-US" dirty="0"/>
                    </a:p>
                  </a:txBody>
                  <a:tcPr/>
                </a:tc>
                <a:tc>
                  <a:txBody>
                    <a:bodyPr/>
                    <a:lstStyle/>
                    <a:p>
                      <a:pPr marL="0" indent="0" rtl="0">
                        <a:spcBef>
                          <a:spcPts val="0"/>
                        </a:spcBef>
                        <a:spcAft>
                          <a:spcPts val="0"/>
                        </a:spcAft>
                        <a:buNone/>
                      </a:pPr>
                      <a:r>
                        <a:rPr lang="en-US" sz="1800" b="0" u="none" strike="noStrike" kern="1200" dirty="0">
                          <a:solidFill>
                            <a:srgbClr val="000000"/>
                          </a:solidFill>
                          <a:effectLst/>
                        </a:rPr>
                        <a:t>put specify color we must make sure il compatible for latest and previous android version</a:t>
                      </a:r>
                      <a:endParaRPr lang="en-US" sz="1800" b="0" kern="1200" dirty="0">
                        <a:solidFill>
                          <a:schemeClr val="dk1"/>
                        </a:solidFill>
                        <a:effectLst/>
                      </a:endParaRPr>
                    </a:p>
                    <a:p>
                      <a:pPr rtl="0">
                        <a:spcBef>
                          <a:spcPts val="0"/>
                        </a:spcBef>
                        <a:spcAft>
                          <a:spcPts val="0"/>
                        </a:spcAft>
                      </a:pPr>
                      <a:r>
                        <a:rPr lang="en-US" sz="1800" b="0" u="none" strike="noStrike" kern="1200" dirty="0">
                          <a:solidFill>
                            <a:srgbClr val="000000"/>
                          </a:solidFill>
                          <a:effectLst/>
                        </a:rPr>
                        <a:t>best way to give color is using color.xml where we declared our color.</a:t>
                      </a:r>
                      <a:endParaRPr lang="en-US" sz="1800" b="0" kern="1200" dirty="0">
                        <a:solidFill>
                          <a:schemeClr val="dk1"/>
                        </a:solidFill>
                        <a:effectLst/>
                      </a:endParaRPr>
                    </a:p>
                    <a:p>
                      <a:endParaRPr lang="en-US" dirty="0"/>
                    </a:p>
                  </a:txBody>
                  <a:tcPr/>
                </a:tc>
                <a:extLst>
                  <a:ext uri="{0D108BD9-81ED-4DB2-BD59-A6C34878D82A}">
                    <a16:rowId xmlns:a16="http://schemas.microsoft.com/office/drawing/2014/main" val="808694840"/>
                  </a:ext>
                </a:extLst>
              </a:tr>
              <a:tr h="339081">
                <a:tc>
                  <a:txBody>
                    <a:bodyPr/>
                    <a:lstStyle/>
                    <a:p>
                      <a:r>
                        <a:rPr lang="en-US" sz="1800" b="1" u="none" strike="noStrike" kern="1200" dirty="0" err="1">
                          <a:solidFill>
                            <a:srgbClr val="000000"/>
                          </a:solidFill>
                          <a:effectLst/>
                        </a:rPr>
                        <a:t>android:textStyle</a:t>
                      </a:r>
                      <a:endParaRPr lang="en-US" b="1" dirty="0"/>
                    </a:p>
                  </a:txBody>
                  <a:tcPr/>
                </a:tc>
                <a:tc>
                  <a:txBody>
                    <a:bodyPr/>
                    <a:lstStyle/>
                    <a:p>
                      <a:r>
                        <a:rPr lang="en-US" sz="1800" b="0" u="none" strike="noStrike" kern="1200" dirty="0">
                          <a:solidFill>
                            <a:srgbClr val="000000"/>
                          </a:solidFill>
                          <a:effectLst/>
                        </a:rPr>
                        <a:t>values bold, italic or bold | italic</a:t>
                      </a:r>
                      <a:endParaRPr lang="en-US" dirty="0"/>
                    </a:p>
                  </a:txBody>
                  <a:tcPr/>
                </a:tc>
                <a:extLst>
                  <a:ext uri="{0D108BD9-81ED-4DB2-BD59-A6C34878D82A}">
                    <a16:rowId xmlns:a16="http://schemas.microsoft.com/office/drawing/2014/main" val="2655351032"/>
                  </a:ext>
                </a:extLst>
              </a:tr>
              <a:tr h="339081">
                <a:tc>
                  <a:txBody>
                    <a:bodyPr/>
                    <a:lstStyle/>
                    <a:p>
                      <a:r>
                        <a:rPr lang="en-US" sz="1800" b="1" u="none" strike="noStrike" kern="1200" dirty="0" err="1">
                          <a:solidFill>
                            <a:srgbClr val="000000"/>
                          </a:solidFill>
                          <a:effectLst/>
                        </a:rPr>
                        <a:t>android:type</a:t>
                      </a:r>
                      <a:r>
                        <a:rPr lang="en-US" sz="1800" b="1" u="none" strike="noStrike" kern="1200" dirty="0">
                          <a:solidFill>
                            <a:srgbClr val="000000"/>
                          </a:solidFill>
                          <a:effectLst/>
                        </a:rPr>
                        <a:t>  </a:t>
                      </a:r>
                      <a:endParaRPr lang="en-US" b="1" dirty="0"/>
                    </a:p>
                  </a:txBody>
                  <a:tcPr/>
                </a:tc>
                <a:tc>
                  <a:txBody>
                    <a:bodyPr/>
                    <a:lstStyle/>
                    <a:p>
                      <a:r>
                        <a:rPr lang="en-US" sz="1800" b="0" u="none" strike="noStrike" kern="1200" dirty="0">
                          <a:solidFill>
                            <a:srgbClr val="000000"/>
                          </a:solidFill>
                          <a:effectLst/>
                        </a:rPr>
                        <a:t>values normal, sans, serif, monospace</a:t>
                      </a:r>
                      <a:endParaRPr lang="en-US" dirty="0"/>
                    </a:p>
                  </a:txBody>
                  <a:tcPr/>
                </a:tc>
                <a:extLst>
                  <a:ext uri="{0D108BD9-81ED-4DB2-BD59-A6C34878D82A}">
                    <a16:rowId xmlns:a16="http://schemas.microsoft.com/office/drawing/2014/main" val="1910238288"/>
                  </a:ext>
                </a:extLst>
              </a:tr>
              <a:tr h="339081">
                <a:tc>
                  <a:txBody>
                    <a:bodyPr/>
                    <a:lstStyle/>
                    <a:p>
                      <a:r>
                        <a:rPr lang="en-US" sz="1800" b="1" u="none" strike="noStrike" kern="1200" dirty="0" err="1">
                          <a:solidFill>
                            <a:srgbClr val="000000"/>
                          </a:solidFill>
                          <a:effectLst/>
                        </a:rPr>
                        <a:t>android:shadowColor</a:t>
                      </a:r>
                      <a:r>
                        <a:rPr lang="en-US" sz="1800" b="1" u="none" strike="noStrike" kern="1200" dirty="0">
                          <a:solidFill>
                            <a:srgbClr val="000000"/>
                          </a:solidFill>
                          <a:effectLst/>
                        </a:rPr>
                        <a:t>   </a:t>
                      </a:r>
                      <a:endParaRPr lang="en-US"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u="none" strike="noStrike" kern="1200" dirty="0">
                          <a:solidFill>
                            <a:srgbClr val="000000"/>
                          </a:solidFill>
                          <a:effectLst/>
                        </a:rPr>
                        <a:t>values any color</a:t>
                      </a:r>
                      <a:endParaRPr lang="en-US" sz="1800" b="0" kern="1200" dirty="0">
                        <a:solidFill>
                          <a:schemeClr val="dk1"/>
                        </a:solidFill>
                        <a:effectLst/>
                        <a:latin typeface="+mn-lt"/>
                        <a:ea typeface="+mn-ea"/>
                        <a:cs typeface="+mn-cs"/>
                      </a:endParaRPr>
                    </a:p>
                  </a:txBody>
                  <a:tcPr/>
                </a:tc>
                <a:extLst>
                  <a:ext uri="{0D108BD9-81ED-4DB2-BD59-A6C34878D82A}">
                    <a16:rowId xmlns:a16="http://schemas.microsoft.com/office/drawing/2014/main" val="2699572152"/>
                  </a:ext>
                </a:extLst>
              </a:tr>
              <a:tr h="593392">
                <a:tc>
                  <a:txBody>
                    <a:bodyPr/>
                    <a:lstStyle/>
                    <a:p>
                      <a:r>
                        <a:rPr lang="en-US" sz="1800" b="1" u="none" strike="noStrike" kern="1200" dirty="0" err="1">
                          <a:solidFill>
                            <a:srgbClr val="000000"/>
                          </a:solidFill>
                          <a:effectLst/>
                        </a:rPr>
                        <a:t>android:shadowDx</a:t>
                      </a:r>
                      <a:r>
                        <a:rPr lang="en-US" sz="1800" b="1" u="none" strike="noStrike" kern="1200" dirty="0">
                          <a:solidFill>
                            <a:srgbClr val="000000"/>
                          </a:solidFill>
                          <a:effectLst/>
                        </a:rPr>
                        <a:t> </a:t>
                      </a:r>
                      <a:endParaRPr lang="en-US"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u="none" strike="noStrike" kern="1200" dirty="0">
                          <a:solidFill>
                            <a:srgbClr val="000000"/>
                          </a:solidFill>
                          <a:effectLst/>
                        </a:rPr>
                        <a:t>Giving floating point value to increment the fading</a:t>
                      </a:r>
                      <a:endParaRPr lang="en-US" sz="1800" b="0" kern="1200" dirty="0">
                        <a:solidFill>
                          <a:schemeClr val="dk1"/>
                        </a:solidFill>
                        <a:effectLst/>
                      </a:endParaRPr>
                    </a:p>
                    <a:p>
                      <a:endParaRPr lang="en-US" dirty="0"/>
                    </a:p>
                  </a:txBody>
                  <a:tcPr/>
                </a:tc>
                <a:extLst>
                  <a:ext uri="{0D108BD9-81ED-4DB2-BD59-A6C34878D82A}">
                    <a16:rowId xmlns:a16="http://schemas.microsoft.com/office/drawing/2014/main" val="3996296065"/>
                  </a:ext>
                </a:extLst>
              </a:tr>
              <a:tr h="847703">
                <a:tc>
                  <a:txBody>
                    <a:bodyPr/>
                    <a:lstStyle/>
                    <a:p>
                      <a:r>
                        <a:rPr lang="en-US" sz="1800" b="1" u="none" strike="noStrike" kern="1200" dirty="0" err="1">
                          <a:solidFill>
                            <a:srgbClr val="000000"/>
                          </a:solidFill>
                          <a:effectLst/>
                        </a:rPr>
                        <a:t>android:shadowDy</a:t>
                      </a:r>
                      <a:r>
                        <a:rPr lang="en-US" sz="1800" b="1" u="none" strike="noStrike" kern="1200" dirty="0">
                          <a:solidFill>
                            <a:srgbClr val="000000"/>
                          </a:solidFill>
                          <a:effectLst/>
                        </a:rPr>
                        <a:t>  </a:t>
                      </a:r>
                      <a:endParaRPr lang="en-US" b="1" dirty="0"/>
                    </a:p>
                  </a:txBody>
                  <a:tcPr/>
                </a:tc>
                <a:tc>
                  <a:txBody>
                    <a:bodyPr/>
                    <a:lstStyle/>
                    <a:p>
                      <a:pPr marL="0" indent="0" rtl="0">
                        <a:spcBef>
                          <a:spcPts val="0"/>
                        </a:spcBef>
                        <a:spcAft>
                          <a:spcPts val="0"/>
                        </a:spcAft>
                        <a:buNone/>
                      </a:pPr>
                      <a:r>
                        <a:rPr lang="en-US" sz="1800" b="0" u="none" strike="noStrike" kern="1200" dirty="0">
                          <a:solidFill>
                            <a:srgbClr val="000000"/>
                          </a:solidFill>
                          <a:effectLst/>
                        </a:rPr>
                        <a:t>Giving floating point value for increment fading (distance from text origin)</a:t>
                      </a:r>
                      <a:endParaRPr lang="en-US" sz="1800" b="0" kern="1200" dirty="0">
                        <a:solidFill>
                          <a:schemeClr val="dk1"/>
                        </a:solidFill>
                        <a:effectLst/>
                      </a:endParaRPr>
                    </a:p>
                    <a:p>
                      <a:endParaRPr lang="en-US" dirty="0"/>
                    </a:p>
                  </a:txBody>
                  <a:tcPr/>
                </a:tc>
                <a:extLst>
                  <a:ext uri="{0D108BD9-81ED-4DB2-BD59-A6C34878D82A}">
                    <a16:rowId xmlns:a16="http://schemas.microsoft.com/office/drawing/2014/main" val="1356694055"/>
                  </a:ext>
                </a:extLst>
              </a:tr>
            </a:tbl>
          </a:graphicData>
        </a:graphic>
      </p:graphicFrame>
    </p:spTree>
    <p:extLst>
      <p:ext uri="{BB962C8B-B14F-4D97-AF65-F5344CB8AC3E}">
        <p14:creationId xmlns:p14="http://schemas.microsoft.com/office/powerpoint/2010/main" val="151356595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52B43C-EE16-D7DE-298D-F65DFDDFC2B3}"/>
              </a:ext>
            </a:extLst>
          </p:cNvPr>
          <p:cNvSpPr>
            <a:spLocks noGrp="1"/>
          </p:cNvSpPr>
          <p:nvPr>
            <p:ph type="title"/>
          </p:nvPr>
        </p:nvSpPr>
        <p:spPr/>
        <p:txBody>
          <a:bodyPr/>
          <a:lstStyle/>
          <a:p>
            <a:r>
              <a:rPr lang="en-US" dirty="0"/>
              <a:t>Change text size</a:t>
            </a:r>
          </a:p>
        </p:txBody>
      </p:sp>
      <p:sp>
        <p:nvSpPr>
          <p:cNvPr id="3" name="Segnaposto contenuto 2">
            <a:extLst>
              <a:ext uri="{FF2B5EF4-FFF2-40B4-BE49-F238E27FC236}">
                <a16:creationId xmlns:a16="http://schemas.microsoft.com/office/drawing/2014/main" id="{D2254671-7FB0-2F26-E988-FAE5E0F7C2FE}"/>
              </a:ext>
            </a:extLst>
          </p:cNvPr>
          <p:cNvSpPr>
            <a:spLocks noGrp="1"/>
          </p:cNvSpPr>
          <p:nvPr>
            <p:ph idx="1"/>
          </p:nvPr>
        </p:nvSpPr>
        <p:spPr>
          <a:xfrm>
            <a:off x="660400" y="1554906"/>
            <a:ext cx="10972800" cy="1210940"/>
          </a:xfrm>
        </p:spPr>
        <p:txBody>
          <a:bodyPr>
            <a:normAutofit/>
          </a:bodyPr>
          <a:lstStyle/>
          <a:p>
            <a:pPr marL="0" indent="0">
              <a:buNone/>
            </a:pPr>
            <a:r>
              <a:rPr lang="en-US" sz="2400" dirty="0"/>
              <a:t>A common practice for those who program professionally to give the </a:t>
            </a:r>
            <a:r>
              <a:rPr lang="en-US" sz="2400" b="1" dirty="0"/>
              <a:t>text size </a:t>
            </a:r>
            <a:r>
              <a:rPr lang="en-US" sz="2400" dirty="0"/>
              <a:t>requires that a variable be defined in an xml resource with its value, in this way you can make changes quickly and easily without having to edit multiple files.</a:t>
            </a:r>
          </a:p>
        </p:txBody>
      </p:sp>
      <p:pic>
        <p:nvPicPr>
          <p:cNvPr id="9" name="Immagine 8">
            <a:extLst>
              <a:ext uri="{FF2B5EF4-FFF2-40B4-BE49-F238E27FC236}">
                <a16:creationId xmlns:a16="http://schemas.microsoft.com/office/drawing/2014/main" id="{2E782D17-3035-D50F-9789-7DB5B5950F3F}"/>
              </a:ext>
            </a:extLst>
          </p:cNvPr>
          <p:cNvPicPr>
            <a:picLocks noChangeAspect="1"/>
          </p:cNvPicPr>
          <p:nvPr/>
        </p:nvPicPr>
        <p:blipFill>
          <a:blip r:embed="rId2"/>
          <a:stretch>
            <a:fillRect/>
          </a:stretch>
        </p:blipFill>
        <p:spPr>
          <a:xfrm>
            <a:off x="609600" y="3313660"/>
            <a:ext cx="5398055" cy="1444345"/>
          </a:xfrm>
          <a:prstGeom prst="rect">
            <a:avLst/>
          </a:prstGeom>
        </p:spPr>
      </p:pic>
      <p:sp>
        <p:nvSpPr>
          <p:cNvPr id="10" name="Freccia a destra 9">
            <a:extLst>
              <a:ext uri="{FF2B5EF4-FFF2-40B4-BE49-F238E27FC236}">
                <a16:creationId xmlns:a16="http://schemas.microsoft.com/office/drawing/2014/main" id="{F430F5DE-2B52-1461-8D8B-CED58CDE315B}"/>
              </a:ext>
            </a:extLst>
          </p:cNvPr>
          <p:cNvSpPr/>
          <p:nvPr/>
        </p:nvSpPr>
        <p:spPr>
          <a:xfrm>
            <a:off x="6116048" y="3863182"/>
            <a:ext cx="965200" cy="414337"/>
          </a:xfrm>
          <a:prstGeom prst="rightArrow">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CasellaDiTesto 10">
            <a:extLst>
              <a:ext uri="{FF2B5EF4-FFF2-40B4-BE49-F238E27FC236}">
                <a16:creationId xmlns:a16="http://schemas.microsoft.com/office/drawing/2014/main" id="{52A3A0E7-D820-DCC9-CEB1-51DFDF57CE10}"/>
              </a:ext>
            </a:extLst>
          </p:cNvPr>
          <p:cNvSpPr txBox="1"/>
          <p:nvPr/>
        </p:nvSpPr>
        <p:spPr>
          <a:xfrm>
            <a:off x="1130577" y="2882526"/>
            <a:ext cx="4356100" cy="369332"/>
          </a:xfrm>
          <a:prstGeom prst="rect">
            <a:avLst/>
          </a:prstGeom>
          <a:noFill/>
        </p:spPr>
        <p:txBody>
          <a:bodyPr wrap="square" rtlCol="0">
            <a:spAutoFit/>
          </a:bodyPr>
          <a:lstStyle/>
          <a:p>
            <a:r>
              <a:rPr lang="en-US" dirty="0"/>
              <a:t>create a new xml file </a:t>
            </a:r>
          </a:p>
        </p:txBody>
      </p:sp>
      <p:sp>
        <p:nvSpPr>
          <p:cNvPr id="12" name="CasellaDiTesto 11">
            <a:extLst>
              <a:ext uri="{FF2B5EF4-FFF2-40B4-BE49-F238E27FC236}">
                <a16:creationId xmlns:a16="http://schemas.microsoft.com/office/drawing/2014/main" id="{72ADEBC1-E62D-00CA-2E08-4BC2FCADB000}"/>
              </a:ext>
            </a:extLst>
          </p:cNvPr>
          <p:cNvSpPr txBox="1"/>
          <p:nvPr/>
        </p:nvSpPr>
        <p:spPr>
          <a:xfrm>
            <a:off x="7277100" y="2922698"/>
            <a:ext cx="4356100" cy="369332"/>
          </a:xfrm>
          <a:prstGeom prst="rect">
            <a:avLst/>
          </a:prstGeom>
          <a:noFill/>
        </p:spPr>
        <p:txBody>
          <a:bodyPr wrap="square" rtlCol="0">
            <a:spAutoFit/>
          </a:bodyPr>
          <a:lstStyle/>
          <a:p>
            <a:r>
              <a:rPr lang="en-US" dirty="0"/>
              <a:t>Define our values </a:t>
            </a:r>
          </a:p>
        </p:txBody>
      </p:sp>
      <p:sp>
        <p:nvSpPr>
          <p:cNvPr id="13" name="Rectangle 3">
            <a:extLst>
              <a:ext uri="{FF2B5EF4-FFF2-40B4-BE49-F238E27FC236}">
                <a16:creationId xmlns:a16="http://schemas.microsoft.com/office/drawing/2014/main" id="{365D8246-5892-1204-35C9-25B784760FC1}"/>
              </a:ext>
            </a:extLst>
          </p:cNvPr>
          <p:cNvSpPr>
            <a:spLocks noChangeArrowheads="1"/>
          </p:cNvSpPr>
          <p:nvPr/>
        </p:nvSpPr>
        <p:spPr bwMode="auto">
          <a:xfrm>
            <a:off x="7189641" y="3184214"/>
            <a:ext cx="3752992" cy="181588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E8BF6A"/>
                </a:solidFill>
                <a:effectLst/>
                <a:latin typeface="JetBrains Mono"/>
              </a:rPr>
              <a:t>&lt;resources&gt;</a:t>
            </a: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    &lt;</a:t>
            </a:r>
            <a:r>
              <a:rPr kumimoji="0" lang="en-US" altLang="en-US" sz="1400" b="1" i="0" u="none" strike="noStrike" cap="none" normalizeH="0" baseline="0" dirty="0" err="1">
                <a:ln>
                  <a:noFill/>
                </a:ln>
                <a:solidFill>
                  <a:srgbClr val="E8BF6A"/>
                </a:solidFill>
                <a:effectLst/>
                <a:latin typeface="JetBrains Mono"/>
              </a:rPr>
              <a:t>dimen</a:t>
            </a:r>
            <a:r>
              <a:rPr kumimoji="0" lang="en-US" altLang="en-US" sz="1400" b="1" i="0" u="none" strike="noStrike" cap="none" normalizeH="0" baseline="0" dirty="0">
                <a:ln>
                  <a:noFill/>
                </a:ln>
                <a:solidFill>
                  <a:srgbClr val="E8BF6A"/>
                </a:solidFill>
                <a:effectLst/>
                <a:latin typeface="JetBrains Mono"/>
              </a:rPr>
              <a:t> </a:t>
            </a:r>
            <a:r>
              <a:rPr kumimoji="0" lang="en-US" altLang="en-US" sz="1400" b="1" i="0" u="none" strike="noStrike" cap="none" normalizeH="0" baseline="0" dirty="0">
                <a:ln>
                  <a:noFill/>
                </a:ln>
                <a:solidFill>
                  <a:srgbClr val="BABABA"/>
                </a:solidFill>
                <a:effectLst/>
                <a:latin typeface="JetBrains Mono"/>
              </a:rPr>
              <a:t>name</a:t>
            </a:r>
            <a:r>
              <a:rPr kumimoji="0" lang="en-US" altLang="en-US" sz="1400" b="1" i="0" u="none" strike="noStrike" cap="none" normalizeH="0" baseline="0" dirty="0">
                <a:ln>
                  <a:noFill/>
                </a:ln>
                <a:solidFill>
                  <a:srgbClr val="6A8759"/>
                </a:solidFill>
                <a:effectLst/>
                <a:latin typeface="JetBrains Mono"/>
              </a:rPr>
              <a:t>="smaller"</a:t>
            </a:r>
            <a:r>
              <a:rPr kumimoji="0" lang="en-US" altLang="en-US" sz="1400" b="1" i="0" u="none" strike="noStrike" cap="none" normalizeH="0" baseline="0" dirty="0">
                <a:ln>
                  <a:noFill/>
                </a:ln>
                <a:solidFill>
                  <a:srgbClr val="E8BF6A"/>
                </a:solidFill>
                <a:effectLst/>
                <a:latin typeface="JetBrains Mono"/>
              </a:rPr>
              <a:t>&gt;</a:t>
            </a:r>
            <a:r>
              <a:rPr kumimoji="0" lang="en-US" altLang="en-US" sz="1400" b="1" i="0" u="none" strike="noStrike" cap="none" normalizeH="0" baseline="0" dirty="0">
                <a:ln>
                  <a:noFill/>
                </a:ln>
                <a:solidFill>
                  <a:srgbClr val="A9B7C6"/>
                </a:solidFill>
                <a:effectLst/>
                <a:latin typeface="JetBrains Mono"/>
              </a:rPr>
              <a:t>10sp</a:t>
            </a:r>
            <a:r>
              <a:rPr kumimoji="0" lang="en-US" altLang="en-US" sz="1400" b="1" i="0" u="none" strike="noStrike" cap="none" normalizeH="0" baseline="0" dirty="0">
                <a:ln>
                  <a:noFill/>
                </a:ln>
                <a:solidFill>
                  <a:srgbClr val="E8BF6A"/>
                </a:solidFill>
                <a:effectLst/>
                <a:latin typeface="JetBrains Mono"/>
              </a:rPr>
              <a:t>&lt;/</a:t>
            </a:r>
            <a:r>
              <a:rPr kumimoji="0" lang="en-US" altLang="en-US" sz="1400" b="1" i="0" u="none" strike="noStrike" cap="none" normalizeH="0" baseline="0" dirty="0" err="1">
                <a:ln>
                  <a:noFill/>
                </a:ln>
                <a:solidFill>
                  <a:srgbClr val="E8BF6A"/>
                </a:solidFill>
                <a:effectLst/>
                <a:latin typeface="JetBrains Mono"/>
              </a:rPr>
              <a:t>dimen</a:t>
            </a:r>
            <a:r>
              <a:rPr kumimoji="0" lang="en-US" altLang="en-US" sz="1400" b="1" i="0" u="none" strike="noStrike" cap="none" normalizeH="0" baseline="0" dirty="0">
                <a:ln>
                  <a:noFill/>
                </a:ln>
                <a:solidFill>
                  <a:srgbClr val="E8BF6A"/>
                </a:solidFill>
                <a:effectLst/>
                <a:latin typeface="JetBrains Mono"/>
              </a:rPr>
              <a:t>&gt;</a:t>
            </a: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    &lt;</a:t>
            </a:r>
            <a:r>
              <a:rPr kumimoji="0" lang="en-US" altLang="en-US" sz="1400" b="1" i="0" u="none" strike="noStrike" cap="none" normalizeH="0" baseline="0" dirty="0" err="1">
                <a:ln>
                  <a:noFill/>
                </a:ln>
                <a:solidFill>
                  <a:srgbClr val="E8BF6A"/>
                </a:solidFill>
                <a:effectLst/>
                <a:latin typeface="JetBrains Mono"/>
              </a:rPr>
              <a:t>dimen</a:t>
            </a:r>
            <a:r>
              <a:rPr kumimoji="0" lang="en-US" altLang="en-US" sz="1400" b="1" i="0" u="none" strike="noStrike" cap="none" normalizeH="0" baseline="0" dirty="0">
                <a:ln>
                  <a:noFill/>
                </a:ln>
                <a:solidFill>
                  <a:srgbClr val="E8BF6A"/>
                </a:solidFill>
                <a:effectLst/>
                <a:latin typeface="JetBrains Mono"/>
              </a:rPr>
              <a:t> </a:t>
            </a:r>
            <a:r>
              <a:rPr kumimoji="0" lang="en-US" altLang="en-US" sz="1400" b="1" i="0" u="none" strike="noStrike" cap="none" normalizeH="0" baseline="0" dirty="0">
                <a:ln>
                  <a:noFill/>
                </a:ln>
                <a:solidFill>
                  <a:srgbClr val="BABABA"/>
                </a:solidFill>
                <a:effectLst/>
                <a:latin typeface="JetBrains Mono"/>
              </a:rPr>
              <a:t>name</a:t>
            </a:r>
            <a:r>
              <a:rPr kumimoji="0" lang="en-US" altLang="en-US" sz="1400" b="1" i="0" u="none" strike="noStrike" cap="none" normalizeH="0" baseline="0" dirty="0">
                <a:ln>
                  <a:noFill/>
                </a:ln>
                <a:solidFill>
                  <a:srgbClr val="6A8759"/>
                </a:solidFill>
                <a:effectLst/>
                <a:latin typeface="JetBrains Mono"/>
              </a:rPr>
              <a:t>="small"</a:t>
            </a:r>
            <a:r>
              <a:rPr kumimoji="0" lang="en-US" altLang="en-US" sz="1400" b="1" i="0" u="none" strike="noStrike" cap="none" normalizeH="0" baseline="0" dirty="0">
                <a:ln>
                  <a:noFill/>
                </a:ln>
                <a:solidFill>
                  <a:srgbClr val="E8BF6A"/>
                </a:solidFill>
                <a:effectLst/>
                <a:latin typeface="JetBrains Mono"/>
              </a:rPr>
              <a:t>&gt;</a:t>
            </a:r>
            <a:r>
              <a:rPr kumimoji="0" lang="en-US" altLang="en-US" sz="1400" b="1" i="0" u="none" strike="noStrike" cap="none" normalizeH="0" baseline="0" dirty="0">
                <a:ln>
                  <a:noFill/>
                </a:ln>
                <a:solidFill>
                  <a:srgbClr val="A9B7C6"/>
                </a:solidFill>
                <a:effectLst/>
                <a:latin typeface="JetBrains Mono"/>
              </a:rPr>
              <a:t>20sp</a:t>
            </a:r>
            <a:r>
              <a:rPr kumimoji="0" lang="en-US" altLang="en-US" sz="1400" b="1" i="0" u="none" strike="noStrike" cap="none" normalizeH="0" baseline="0" dirty="0">
                <a:ln>
                  <a:noFill/>
                </a:ln>
                <a:solidFill>
                  <a:srgbClr val="E8BF6A"/>
                </a:solidFill>
                <a:effectLst/>
                <a:latin typeface="JetBrains Mono"/>
              </a:rPr>
              <a:t>&lt;/</a:t>
            </a:r>
            <a:r>
              <a:rPr kumimoji="0" lang="en-US" altLang="en-US" sz="1400" b="1" i="0" u="none" strike="noStrike" cap="none" normalizeH="0" baseline="0" dirty="0" err="1">
                <a:ln>
                  <a:noFill/>
                </a:ln>
                <a:solidFill>
                  <a:srgbClr val="E8BF6A"/>
                </a:solidFill>
                <a:effectLst/>
                <a:latin typeface="JetBrains Mono"/>
              </a:rPr>
              <a:t>dimen</a:t>
            </a:r>
            <a:r>
              <a:rPr kumimoji="0" lang="en-US" altLang="en-US" sz="1400" b="1" i="0" u="none" strike="noStrike" cap="none" normalizeH="0" baseline="0" dirty="0">
                <a:ln>
                  <a:noFill/>
                </a:ln>
                <a:solidFill>
                  <a:srgbClr val="E8BF6A"/>
                </a:solidFill>
                <a:effectLst/>
                <a:latin typeface="JetBrains Mono"/>
              </a:rPr>
              <a:t>&gt;</a:t>
            </a: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    &lt;</a:t>
            </a:r>
            <a:r>
              <a:rPr kumimoji="0" lang="en-US" altLang="en-US" sz="1400" b="1" i="0" u="none" strike="noStrike" cap="none" normalizeH="0" baseline="0" dirty="0" err="1">
                <a:ln>
                  <a:noFill/>
                </a:ln>
                <a:solidFill>
                  <a:srgbClr val="E8BF6A"/>
                </a:solidFill>
                <a:effectLst/>
                <a:latin typeface="JetBrains Mono"/>
              </a:rPr>
              <a:t>dimen</a:t>
            </a:r>
            <a:r>
              <a:rPr kumimoji="0" lang="en-US" altLang="en-US" sz="1400" b="1" i="0" u="none" strike="noStrike" cap="none" normalizeH="0" baseline="0" dirty="0">
                <a:ln>
                  <a:noFill/>
                </a:ln>
                <a:solidFill>
                  <a:srgbClr val="E8BF6A"/>
                </a:solidFill>
                <a:effectLst/>
                <a:latin typeface="JetBrains Mono"/>
              </a:rPr>
              <a:t> </a:t>
            </a:r>
            <a:r>
              <a:rPr kumimoji="0" lang="en-US" altLang="en-US" sz="1400" b="1" i="0" u="none" strike="noStrike" cap="none" normalizeH="0" baseline="0" dirty="0">
                <a:ln>
                  <a:noFill/>
                </a:ln>
                <a:solidFill>
                  <a:srgbClr val="BABABA"/>
                </a:solidFill>
                <a:effectLst/>
                <a:latin typeface="JetBrains Mono"/>
              </a:rPr>
              <a:t>name</a:t>
            </a:r>
            <a:r>
              <a:rPr kumimoji="0" lang="en-US" altLang="en-US" sz="1400" b="1" i="0" u="none" strike="noStrike" cap="none" normalizeH="0" baseline="0" dirty="0">
                <a:ln>
                  <a:noFill/>
                </a:ln>
                <a:solidFill>
                  <a:srgbClr val="6A8759"/>
                </a:solidFill>
                <a:effectLst/>
                <a:latin typeface="JetBrains Mono"/>
              </a:rPr>
              <a:t>="normal"</a:t>
            </a:r>
            <a:r>
              <a:rPr kumimoji="0" lang="en-US" altLang="en-US" sz="1400" b="1" i="0" u="none" strike="noStrike" cap="none" normalizeH="0" baseline="0" dirty="0">
                <a:ln>
                  <a:noFill/>
                </a:ln>
                <a:solidFill>
                  <a:srgbClr val="E8BF6A"/>
                </a:solidFill>
                <a:effectLst/>
                <a:latin typeface="JetBrains Mono"/>
              </a:rPr>
              <a:t>&gt;</a:t>
            </a:r>
            <a:r>
              <a:rPr kumimoji="0" lang="en-US" altLang="en-US" sz="1400" b="1" i="0" u="none" strike="noStrike" cap="none" normalizeH="0" baseline="0" dirty="0">
                <a:ln>
                  <a:noFill/>
                </a:ln>
                <a:solidFill>
                  <a:srgbClr val="A9B7C6"/>
                </a:solidFill>
                <a:effectLst/>
                <a:latin typeface="JetBrains Mono"/>
              </a:rPr>
              <a:t>30sp</a:t>
            </a:r>
            <a:r>
              <a:rPr kumimoji="0" lang="en-US" altLang="en-US" sz="1400" b="1" i="0" u="none" strike="noStrike" cap="none" normalizeH="0" baseline="0" dirty="0">
                <a:ln>
                  <a:noFill/>
                </a:ln>
                <a:solidFill>
                  <a:srgbClr val="E8BF6A"/>
                </a:solidFill>
                <a:effectLst/>
                <a:latin typeface="JetBrains Mono"/>
              </a:rPr>
              <a:t>&lt;/</a:t>
            </a:r>
            <a:r>
              <a:rPr kumimoji="0" lang="en-US" altLang="en-US" sz="1400" b="1" i="0" u="none" strike="noStrike" cap="none" normalizeH="0" baseline="0" dirty="0" err="1">
                <a:ln>
                  <a:noFill/>
                </a:ln>
                <a:solidFill>
                  <a:srgbClr val="E8BF6A"/>
                </a:solidFill>
                <a:effectLst/>
                <a:latin typeface="JetBrains Mono"/>
              </a:rPr>
              <a:t>dimen</a:t>
            </a:r>
            <a:r>
              <a:rPr kumimoji="0" lang="en-US" altLang="en-US" sz="1400" b="1" i="0" u="none" strike="noStrike" cap="none" normalizeH="0" baseline="0" dirty="0">
                <a:ln>
                  <a:noFill/>
                </a:ln>
                <a:solidFill>
                  <a:srgbClr val="E8BF6A"/>
                </a:solidFill>
                <a:effectLst/>
                <a:latin typeface="JetBrains Mono"/>
              </a:rPr>
              <a:t>&gt;</a:t>
            </a: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    &lt;</a:t>
            </a:r>
            <a:r>
              <a:rPr kumimoji="0" lang="en-US" altLang="en-US" sz="1400" b="1" i="0" u="none" strike="noStrike" cap="none" normalizeH="0" baseline="0" dirty="0" err="1">
                <a:ln>
                  <a:noFill/>
                </a:ln>
                <a:solidFill>
                  <a:srgbClr val="E8BF6A"/>
                </a:solidFill>
                <a:effectLst/>
                <a:latin typeface="JetBrains Mono"/>
              </a:rPr>
              <a:t>dimen</a:t>
            </a:r>
            <a:r>
              <a:rPr kumimoji="0" lang="en-US" altLang="en-US" sz="1400" b="1" i="0" u="none" strike="noStrike" cap="none" normalizeH="0" baseline="0" dirty="0">
                <a:ln>
                  <a:noFill/>
                </a:ln>
                <a:solidFill>
                  <a:srgbClr val="E8BF6A"/>
                </a:solidFill>
                <a:effectLst/>
                <a:latin typeface="JetBrains Mono"/>
              </a:rPr>
              <a:t> </a:t>
            </a:r>
            <a:r>
              <a:rPr kumimoji="0" lang="en-US" altLang="en-US" sz="1400" b="1" i="0" u="none" strike="noStrike" cap="none" normalizeH="0" baseline="0" dirty="0">
                <a:ln>
                  <a:noFill/>
                </a:ln>
                <a:solidFill>
                  <a:srgbClr val="BABABA"/>
                </a:solidFill>
                <a:effectLst/>
                <a:latin typeface="JetBrains Mono"/>
              </a:rPr>
              <a:t>name</a:t>
            </a:r>
            <a:r>
              <a:rPr kumimoji="0" lang="en-US" altLang="en-US" sz="1400" b="1" i="0" u="none" strike="noStrike" cap="none" normalizeH="0" baseline="0" dirty="0">
                <a:ln>
                  <a:noFill/>
                </a:ln>
                <a:solidFill>
                  <a:srgbClr val="6A8759"/>
                </a:solidFill>
                <a:effectLst/>
                <a:latin typeface="JetBrains Mono"/>
              </a:rPr>
              <a:t>="big"</a:t>
            </a:r>
            <a:r>
              <a:rPr kumimoji="0" lang="en-US" altLang="en-US" sz="1400" b="1" i="0" u="none" strike="noStrike" cap="none" normalizeH="0" baseline="0" dirty="0">
                <a:ln>
                  <a:noFill/>
                </a:ln>
                <a:solidFill>
                  <a:srgbClr val="E8BF6A"/>
                </a:solidFill>
                <a:effectLst/>
                <a:latin typeface="JetBrains Mono"/>
              </a:rPr>
              <a:t>&gt;</a:t>
            </a:r>
            <a:r>
              <a:rPr kumimoji="0" lang="en-US" altLang="en-US" sz="1400" b="1" i="0" u="none" strike="noStrike" cap="none" normalizeH="0" baseline="0" dirty="0">
                <a:ln>
                  <a:noFill/>
                </a:ln>
                <a:solidFill>
                  <a:srgbClr val="A9B7C6"/>
                </a:solidFill>
                <a:effectLst/>
                <a:latin typeface="JetBrains Mono"/>
              </a:rPr>
              <a:t>50sp</a:t>
            </a:r>
            <a:r>
              <a:rPr kumimoji="0" lang="en-US" altLang="en-US" sz="1400" b="1" i="0" u="none" strike="noStrike" cap="none" normalizeH="0" baseline="0" dirty="0">
                <a:ln>
                  <a:noFill/>
                </a:ln>
                <a:solidFill>
                  <a:srgbClr val="E8BF6A"/>
                </a:solidFill>
                <a:effectLst/>
                <a:latin typeface="JetBrains Mono"/>
              </a:rPr>
              <a:t>&lt;/</a:t>
            </a:r>
            <a:r>
              <a:rPr kumimoji="0" lang="en-US" altLang="en-US" sz="1400" b="1" i="0" u="none" strike="noStrike" cap="none" normalizeH="0" baseline="0" dirty="0" err="1">
                <a:ln>
                  <a:noFill/>
                </a:ln>
                <a:solidFill>
                  <a:srgbClr val="E8BF6A"/>
                </a:solidFill>
                <a:effectLst/>
                <a:latin typeface="JetBrains Mono"/>
              </a:rPr>
              <a:t>dimen</a:t>
            </a:r>
            <a:r>
              <a:rPr kumimoji="0" lang="en-US" altLang="en-US" sz="1400" b="1" i="0" u="none" strike="noStrike" cap="none" normalizeH="0" baseline="0" dirty="0">
                <a:ln>
                  <a:noFill/>
                </a:ln>
                <a:solidFill>
                  <a:srgbClr val="E8BF6A"/>
                </a:solidFill>
                <a:effectLst/>
                <a:latin typeface="JetBrains Mono"/>
              </a:rPr>
              <a:t>&gt;</a:t>
            </a: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    &lt;</a:t>
            </a:r>
            <a:r>
              <a:rPr kumimoji="0" lang="en-US" altLang="en-US" sz="1400" b="1" i="0" u="none" strike="noStrike" cap="none" normalizeH="0" baseline="0" dirty="0" err="1">
                <a:ln>
                  <a:noFill/>
                </a:ln>
                <a:solidFill>
                  <a:srgbClr val="E8BF6A"/>
                </a:solidFill>
                <a:effectLst/>
                <a:latin typeface="JetBrains Mono"/>
              </a:rPr>
              <a:t>dimen</a:t>
            </a:r>
            <a:r>
              <a:rPr kumimoji="0" lang="en-US" altLang="en-US" sz="1400" b="1" i="0" u="none" strike="noStrike" cap="none" normalizeH="0" baseline="0" dirty="0">
                <a:ln>
                  <a:noFill/>
                </a:ln>
                <a:solidFill>
                  <a:srgbClr val="E8BF6A"/>
                </a:solidFill>
                <a:effectLst/>
                <a:latin typeface="JetBrains Mono"/>
              </a:rPr>
              <a:t> </a:t>
            </a:r>
            <a:r>
              <a:rPr kumimoji="0" lang="en-US" altLang="en-US" sz="1400" b="1" i="0" u="none" strike="noStrike" cap="none" normalizeH="0" baseline="0" dirty="0">
                <a:ln>
                  <a:noFill/>
                </a:ln>
                <a:solidFill>
                  <a:srgbClr val="BABABA"/>
                </a:solidFill>
                <a:effectLst/>
                <a:latin typeface="JetBrains Mono"/>
              </a:rPr>
              <a:t>name</a:t>
            </a:r>
            <a:r>
              <a:rPr kumimoji="0" lang="en-US" altLang="en-US" sz="1400" b="1" i="0" u="none" strike="noStrike" cap="none" normalizeH="0" baseline="0" dirty="0">
                <a:ln>
                  <a:noFill/>
                </a:ln>
                <a:solidFill>
                  <a:srgbClr val="6A8759"/>
                </a:solidFill>
                <a:effectLst/>
                <a:latin typeface="JetBrains Mono"/>
              </a:rPr>
              <a:t>="bigger"</a:t>
            </a:r>
            <a:r>
              <a:rPr kumimoji="0" lang="en-US" altLang="en-US" sz="1400" b="1" i="0" u="none" strike="noStrike" cap="none" normalizeH="0" baseline="0" dirty="0">
                <a:ln>
                  <a:noFill/>
                </a:ln>
                <a:solidFill>
                  <a:srgbClr val="E8BF6A"/>
                </a:solidFill>
                <a:effectLst/>
                <a:latin typeface="JetBrains Mono"/>
              </a:rPr>
              <a:t>&gt;</a:t>
            </a:r>
            <a:r>
              <a:rPr kumimoji="0" lang="en-US" altLang="en-US" sz="1400" b="1" i="0" u="none" strike="noStrike" cap="none" normalizeH="0" baseline="0" dirty="0">
                <a:ln>
                  <a:noFill/>
                </a:ln>
                <a:solidFill>
                  <a:srgbClr val="A9B7C6"/>
                </a:solidFill>
                <a:effectLst/>
                <a:latin typeface="JetBrains Mono"/>
              </a:rPr>
              <a:t>100sp</a:t>
            </a:r>
            <a:r>
              <a:rPr kumimoji="0" lang="en-US" altLang="en-US" sz="1400" b="1" i="0" u="none" strike="noStrike" cap="none" normalizeH="0" baseline="0" dirty="0">
                <a:ln>
                  <a:noFill/>
                </a:ln>
                <a:solidFill>
                  <a:srgbClr val="E8BF6A"/>
                </a:solidFill>
                <a:effectLst/>
                <a:latin typeface="JetBrains Mono"/>
              </a:rPr>
              <a:t>&lt;/</a:t>
            </a:r>
            <a:r>
              <a:rPr kumimoji="0" lang="en-US" altLang="en-US" sz="1400" b="1" i="0" u="none" strike="noStrike" cap="none" normalizeH="0" baseline="0" dirty="0" err="1">
                <a:ln>
                  <a:noFill/>
                </a:ln>
                <a:solidFill>
                  <a:srgbClr val="E8BF6A"/>
                </a:solidFill>
                <a:effectLst/>
                <a:latin typeface="JetBrains Mono"/>
              </a:rPr>
              <a:t>dimen</a:t>
            </a:r>
            <a:r>
              <a:rPr kumimoji="0" lang="en-US" altLang="en-US" sz="1400" b="1" i="0" u="none" strike="noStrike" cap="none" normalizeH="0" baseline="0" dirty="0">
                <a:ln>
                  <a:noFill/>
                </a:ln>
                <a:solidFill>
                  <a:srgbClr val="E8BF6A"/>
                </a:solidFill>
                <a:effectLst/>
                <a:latin typeface="JetBrains Mono"/>
              </a:rPr>
              <a:t>&gt;</a:t>
            </a: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    </a:t>
            </a: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&lt;/resources&gt;</a:t>
            </a:r>
            <a:endParaRPr kumimoji="0" lang="en-US" altLang="en-US" sz="3200" b="1" i="0" u="none" strike="noStrike" cap="none" normalizeH="0" baseline="0" dirty="0">
              <a:ln>
                <a:noFill/>
              </a:ln>
              <a:solidFill>
                <a:schemeClr val="tx1"/>
              </a:solidFill>
              <a:effectLst/>
              <a:latin typeface="Arial" panose="020B0604020202020204" pitchFamily="34" charset="0"/>
            </a:endParaRPr>
          </a:p>
        </p:txBody>
      </p:sp>
      <p:sp>
        <p:nvSpPr>
          <p:cNvPr id="14" name="Freccia a destra 13">
            <a:extLst>
              <a:ext uri="{FF2B5EF4-FFF2-40B4-BE49-F238E27FC236}">
                <a16:creationId xmlns:a16="http://schemas.microsoft.com/office/drawing/2014/main" id="{2B17D57F-4F10-F517-CF55-F89DB55E727B}"/>
              </a:ext>
            </a:extLst>
          </p:cNvPr>
          <p:cNvSpPr/>
          <p:nvPr/>
        </p:nvSpPr>
        <p:spPr>
          <a:xfrm rot="5400000">
            <a:off x="8746784" y="4729595"/>
            <a:ext cx="638706" cy="450132"/>
          </a:xfrm>
          <a:prstGeom prst="rightArrow">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4">
            <a:extLst>
              <a:ext uri="{FF2B5EF4-FFF2-40B4-BE49-F238E27FC236}">
                <a16:creationId xmlns:a16="http://schemas.microsoft.com/office/drawing/2014/main" id="{36A76334-1C5A-0438-49AA-DA1724358267}"/>
              </a:ext>
            </a:extLst>
          </p:cNvPr>
          <p:cNvSpPr>
            <a:spLocks noChangeArrowheads="1"/>
          </p:cNvSpPr>
          <p:nvPr/>
        </p:nvSpPr>
        <p:spPr bwMode="auto">
          <a:xfrm>
            <a:off x="7399657" y="5987147"/>
            <a:ext cx="2915413" cy="338554"/>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rgbClr val="9876AA"/>
                </a:solidFill>
                <a:effectLst/>
                <a:latin typeface="JetBrains Mono"/>
              </a:rPr>
              <a:t>android</a:t>
            </a:r>
            <a:r>
              <a:rPr kumimoji="0" lang="en-US" altLang="en-US" sz="1600" b="1" i="0" u="none" strike="noStrike" cap="none" normalizeH="0" baseline="0" dirty="0" err="1">
                <a:ln>
                  <a:noFill/>
                </a:ln>
                <a:solidFill>
                  <a:srgbClr val="BABABA"/>
                </a:solidFill>
                <a:effectLst/>
                <a:latin typeface="JetBrains Mono"/>
              </a:rPr>
              <a:t>:textSize</a:t>
            </a:r>
            <a:r>
              <a:rPr kumimoji="0" lang="en-US" altLang="en-US" sz="1600" b="1" i="0" u="none" strike="noStrike" cap="none" normalizeH="0" baseline="0" dirty="0">
                <a:ln>
                  <a:noFill/>
                </a:ln>
                <a:solidFill>
                  <a:srgbClr val="6A8759"/>
                </a:solidFill>
                <a:effectLst/>
                <a:latin typeface="JetBrains Mono"/>
              </a:rPr>
              <a:t>="@</a:t>
            </a:r>
            <a:r>
              <a:rPr kumimoji="0" lang="en-US" altLang="en-US" sz="1600" b="1" i="0" u="none" strike="noStrike" cap="none" normalizeH="0" baseline="0" dirty="0" err="1">
                <a:ln>
                  <a:noFill/>
                </a:ln>
                <a:solidFill>
                  <a:srgbClr val="6A8759"/>
                </a:solidFill>
                <a:effectLst/>
                <a:latin typeface="JetBrains Mono"/>
              </a:rPr>
              <a:t>dimen</a:t>
            </a:r>
            <a:r>
              <a:rPr kumimoji="0" lang="en-US" altLang="en-US" sz="1600" b="1" i="0" u="none" strike="noStrike" cap="none" normalizeH="0" baseline="0" dirty="0">
                <a:ln>
                  <a:noFill/>
                </a:ln>
                <a:solidFill>
                  <a:srgbClr val="6A8759"/>
                </a:solidFill>
                <a:effectLst/>
                <a:latin typeface="JetBrains Mono"/>
              </a:rPr>
              <a:t>/….."</a:t>
            </a:r>
            <a:endParaRPr kumimoji="0" lang="en-US" altLang="en-US" sz="3600" b="1" i="0" u="none" strike="noStrike" cap="none" normalizeH="0" baseline="0" dirty="0">
              <a:ln>
                <a:noFill/>
              </a:ln>
              <a:solidFill>
                <a:schemeClr val="tx1"/>
              </a:solidFill>
              <a:effectLst/>
              <a:latin typeface="Arial" panose="020B0604020202020204" pitchFamily="34" charset="0"/>
            </a:endParaRPr>
          </a:p>
        </p:txBody>
      </p:sp>
      <p:sp>
        <p:nvSpPr>
          <p:cNvPr id="16" name="CasellaDiTesto 15">
            <a:extLst>
              <a:ext uri="{FF2B5EF4-FFF2-40B4-BE49-F238E27FC236}">
                <a16:creationId xmlns:a16="http://schemas.microsoft.com/office/drawing/2014/main" id="{8ABE7C4D-AEC4-E747-5FAE-5860D73BCAC4}"/>
              </a:ext>
            </a:extLst>
          </p:cNvPr>
          <p:cNvSpPr txBox="1"/>
          <p:nvPr/>
        </p:nvSpPr>
        <p:spPr>
          <a:xfrm>
            <a:off x="7189641" y="5274014"/>
            <a:ext cx="4356100" cy="646331"/>
          </a:xfrm>
          <a:prstGeom prst="rect">
            <a:avLst/>
          </a:prstGeom>
          <a:noFill/>
        </p:spPr>
        <p:txBody>
          <a:bodyPr wrap="square" rtlCol="0">
            <a:spAutoFit/>
          </a:bodyPr>
          <a:lstStyle/>
          <a:p>
            <a:r>
              <a:rPr lang="en-US" dirty="0"/>
              <a:t>Change any text size by </a:t>
            </a:r>
            <a:r>
              <a:rPr lang="en-US" dirty="0" err="1"/>
              <a:t>textSize</a:t>
            </a:r>
            <a:r>
              <a:rPr lang="en-US" dirty="0"/>
              <a:t> attributes ad accessing to values with:</a:t>
            </a:r>
          </a:p>
        </p:txBody>
      </p:sp>
      <p:sp>
        <p:nvSpPr>
          <p:cNvPr id="17" name="Ovale 16">
            <a:extLst>
              <a:ext uri="{FF2B5EF4-FFF2-40B4-BE49-F238E27FC236}">
                <a16:creationId xmlns:a16="http://schemas.microsoft.com/office/drawing/2014/main" id="{43FA4C11-1ABA-71CF-59AA-8B94874785F3}"/>
              </a:ext>
            </a:extLst>
          </p:cNvPr>
          <p:cNvSpPr/>
          <p:nvPr/>
        </p:nvSpPr>
        <p:spPr>
          <a:xfrm>
            <a:off x="660400" y="2922698"/>
            <a:ext cx="330200" cy="329160"/>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p>
        </p:txBody>
      </p:sp>
      <p:sp>
        <p:nvSpPr>
          <p:cNvPr id="20" name="Ovale 19">
            <a:extLst>
              <a:ext uri="{FF2B5EF4-FFF2-40B4-BE49-F238E27FC236}">
                <a16:creationId xmlns:a16="http://schemas.microsoft.com/office/drawing/2014/main" id="{8C1E3D98-B2EB-AFF5-1AD3-D3B158CFF7EA}"/>
              </a:ext>
            </a:extLst>
          </p:cNvPr>
          <p:cNvSpPr/>
          <p:nvPr/>
        </p:nvSpPr>
        <p:spPr>
          <a:xfrm>
            <a:off x="6805245" y="2882526"/>
            <a:ext cx="330200" cy="329160"/>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e 20">
            <a:extLst>
              <a:ext uri="{FF2B5EF4-FFF2-40B4-BE49-F238E27FC236}">
                <a16:creationId xmlns:a16="http://schemas.microsoft.com/office/drawing/2014/main" id="{07E53939-1FAA-CB39-F2C6-3B5F543B5643}"/>
              </a:ext>
            </a:extLst>
          </p:cNvPr>
          <p:cNvSpPr/>
          <p:nvPr/>
        </p:nvSpPr>
        <p:spPr>
          <a:xfrm>
            <a:off x="6751048" y="5274014"/>
            <a:ext cx="330200" cy="329160"/>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399788499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BA0E5F-FA78-5E79-31B8-31435A05BC96}"/>
              </a:ext>
            </a:extLst>
          </p:cNvPr>
          <p:cNvSpPr>
            <a:spLocks noGrp="1"/>
          </p:cNvSpPr>
          <p:nvPr>
            <p:ph type="title"/>
          </p:nvPr>
        </p:nvSpPr>
        <p:spPr/>
        <p:txBody>
          <a:bodyPr>
            <a:normAutofit/>
          </a:bodyPr>
          <a:lstStyle/>
          <a:p>
            <a:r>
              <a:rPr lang="en-US" dirty="0"/>
              <a:t>Typeface</a:t>
            </a:r>
          </a:p>
        </p:txBody>
      </p:sp>
      <p:sp>
        <p:nvSpPr>
          <p:cNvPr id="3" name="Segnaposto contenuto 2">
            <a:extLst>
              <a:ext uri="{FF2B5EF4-FFF2-40B4-BE49-F238E27FC236}">
                <a16:creationId xmlns:a16="http://schemas.microsoft.com/office/drawing/2014/main" id="{0AB41408-47E5-25C8-C0B6-F0D22FEBFAB6}"/>
              </a:ext>
            </a:extLst>
          </p:cNvPr>
          <p:cNvSpPr>
            <a:spLocks noGrp="1"/>
          </p:cNvSpPr>
          <p:nvPr>
            <p:ph idx="1"/>
          </p:nvPr>
        </p:nvSpPr>
        <p:spPr>
          <a:xfrm>
            <a:off x="372358" y="1650214"/>
            <a:ext cx="11447283" cy="4580903"/>
          </a:xfrm>
        </p:spPr>
        <p:txBody>
          <a:bodyPr>
            <a:normAutofit fontScale="92500" lnSpcReduction="20000"/>
          </a:bodyPr>
          <a:lstStyle/>
          <a:p>
            <a:pPr marL="0" indent="0" rtl="0">
              <a:spcBef>
                <a:spcPts val="0"/>
              </a:spcBef>
              <a:spcAft>
                <a:spcPts val="0"/>
              </a:spcAft>
              <a:buNone/>
            </a:pPr>
            <a:r>
              <a:rPr lang="en-US" sz="1600" b="0" i="0" u="none" strike="noStrike" dirty="0">
                <a:solidFill>
                  <a:srgbClr val="000000"/>
                </a:solidFill>
                <a:effectLst/>
                <a:latin typeface="+mj-lt"/>
              </a:rPr>
              <a:t>The Typeface class specifies the typeface and intrinsic style of a font. This is used in the paint, along with optionally Paint settings like </a:t>
            </a:r>
            <a:r>
              <a:rPr lang="en-US" sz="1600" b="0" i="0" u="none" strike="noStrike" dirty="0" err="1">
                <a:solidFill>
                  <a:srgbClr val="000000"/>
                </a:solidFill>
                <a:effectLst/>
                <a:latin typeface="+mj-lt"/>
              </a:rPr>
              <a:t>textSize</a:t>
            </a:r>
            <a:r>
              <a:rPr lang="en-US" sz="1600" b="0" i="0" u="none" strike="noStrike" dirty="0">
                <a:solidFill>
                  <a:srgbClr val="000000"/>
                </a:solidFill>
                <a:effectLst/>
                <a:latin typeface="+mj-lt"/>
              </a:rPr>
              <a:t>, </a:t>
            </a:r>
            <a:r>
              <a:rPr lang="en-US" sz="1600" b="0" i="0" u="none" strike="noStrike" dirty="0" err="1">
                <a:solidFill>
                  <a:srgbClr val="000000"/>
                </a:solidFill>
                <a:effectLst/>
                <a:latin typeface="+mj-lt"/>
              </a:rPr>
              <a:t>textSkewX</a:t>
            </a:r>
            <a:r>
              <a:rPr lang="en-US" sz="1600" b="0" i="0" u="none" strike="noStrike" dirty="0">
                <a:solidFill>
                  <a:srgbClr val="000000"/>
                </a:solidFill>
                <a:effectLst/>
                <a:latin typeface="+mj-lt"/>
              </a:rPr>
              <a:t>, </a:t>
            </a:r>
            <a:r>
              <a:rPr lang="en-US" sz="1600" b="0" i="0" u="none" strike="noStrike" dirty="0" err="1">
                <a:solidFill>
                  <a:srgbClr val="000000"/>
                </a:solidFill>
                <a:effectLst/>
                <a:latin typeface="+mj-lt"/>
              </a:rPr>
              <a:t>textScaleX</a:t>
            </a:r>
            <a:r>
              <a:rPr lang="en-US" sz="1600" b="0" i="0" u="none" strike="noStrike" dirty="0">
                <a:solidFill>
                  <a:srgbClr val="000000"/>
                </a:solidFill>
                <a:effectLst/>
                <a:latin typeface="+mj-lt"/>
              </a:rPr>
              <a:t> to specify how text appears when drawn. We can create a font with this methods:</a:t>
            </a:r>
          </a:p>
          <a:p>
            <a:pPr marL="0" indent="0" rtl="0">
              <a:spcBef>
                <a:spcPts val="0"/>
              </a:spcBef>
              <a:spcAft>
                <a:spcPts val="0"/>
              </a:spcAft>
              <a:buNone/>
            </a:pPr>
            <a:endParaRPr lang="en-US" sz="1600" b="0" dirty="0">
              <a:effectLst/>
              <a:latin typeface="+mj-lt"/>
            </a:endParaRPr>
          </a:p>
          <a:p>
            <a:pPr>
              <a:spcBef>
                <a:spcPts val="0"/>
              </a:spcBef>
              <a:buFont typeface="Wingdings" panose="05000000000000000000" pitchFamily="2" charset="2"/>
              <a:buChar char="Ø"/>
            </a:pPr>
            <a:r>
              <a:rPr lang="en-US" sz="1600" b="1" i="0" u="none" strike="noStrike" dirty="0" err="1">
                <a:solidFill>
                  <a:srgbClr val="000000"/>
                </a:solidFill>
                <a:effectLst/>
                <a:latin typeface="+mj-lt"/>
              </a:rPr>
              <a:t>Typeface.create</a:t>
            </a:r>
            <a:r>
              <a:rPr lang="en-US" sz="1600" b="1" i="0" u="none" strike="noStrike" dirty="0">
                <a:solidFill>
                  <a:srgbClr val="000000"/>
                </a:solidFill>
                <a:effectLst/>
                <a:latin typeface="+mj-lt"/>
              </a:rPr>
              <a:t>(String </a:t>
            </a:r>
            <a:r>
              <a:rPr lang="en-US" sz="1600" b="1" i="0" u="none" strike="noStrike" dirty="0" err="1">
                <a:solidFill>
                  <a:srgbClr val="000000"/>
                </a:solidFill>
                <a:effectLst/>
                <a:latin typeface="+mj-lt"/>
              </a:rPr>
              <a:t>familyName</a:t>
            </a:r>
            <a:r>
              <a:rPr lang="en-US" sz="1600" b="1" i="0" u="none" strike="noStrike" dirty="0">
                <a:solidFill>
                  <a:srgbClr val="000000"/>
                </a:solidFill>
                <a:effectLst/>
                <a:latin typeface="+mj-lt"/>
              </a:rPr>
              <a:t>, int style)</a:t>
            </a:r>
            <a:endParaRPr lang="en-US" sz="1600" b="1" dirty="0">
              <a:effectLst/>
              <a:latin typeface="+mj-lt"/>
            </a:endParaRPr>
          </a:p>
          <a:p>
            <a:pPr>
              <a:spcBef>
                <a:spcPts val="0"/>
              </a:spcBef>
              <a:buFont typeface="Wingdings" panose="05000000000000000000" pitchFamily="2" charset="2"/>
              <a:buChar char="Ø"/>
            </a:pPr>
            <a:r>
              <a:rPr lang="en-US" sz="1600" b="1" i="0" u="none" strike="noStrike" dirty="0" err="1">
                <a:solidFill>
                  <a:srgbClr val="000000"/>
                </a:solidFill>
                <a:effectLst/>
                <a:latin typeface="+mj-lt"/>
              </a:rPr>
              <a:t>Typeface.createFromAsset</a:t>
            </a:r>
            <a:r>
              <a:rPr lang="en-US" sz="1600" b="1" i="0" u="none" strike="noStrike" dirty="0">
                <a:solidFill>
                  <a:srgbClr val="000000"/>
                </a:solidFill>
                <a:effectLst/>
                <a:latin typeface="+mj-lt"/>
              </a:rPr>
              <a:t>(</a:t>
            </a:r>
            <a:r>
              <a:rPr lang="en-US" sz="1600" b="1" i="0" u="none" strike="noStrike" dirty="0" err="1">
                <a:solidFill>
                  <a:srgbClr val="000000"/>
                </a:solidFill>
                <a:effectLst/>
                <a:latin typeface="+mj-lt"/>
              </a:rPr>
              <a:t>AssetManager</a:t>
            </a:r>
            <a:r>
              <a:rPr lang="en-US" sz="1600" b="1" i="0" u="none" strike="noStrike" dirty="0">
                <a:solidFill>
                  <a:srgbClr val="000000"/>
                </a:solidFill>
                <a:effectLst/>
                <a:latin typeface="+mj-lt"/>
              </a:rPr>
              <a:t> manager, String path)</a:t>
            </a:r>
            <a:endParaRPr lang="en-US" sz="1600" b="1" dirty="0">
              <a:effectLst/>
              <a:latin typeface="+mj-lt"/>
            </a:endParaRPr>
          </a:p>
          <a:p>
            <a:pPr>
              <a:spcBef>
                <a:spcPts val="0"/>
              </a:spcBef>
              <a:buFont typeface="Wingdings" panose="05000000000000000000" pitchFamily="2" charset="2"/>
              <a:buChar char="Ø"/>
            </a:pPr>
            <a:r>
              <a:rPr lang="en-US" sz="1600" b="1" i="0" u="none" strike="noStrike" dirty="0" err="1">
                <a:solidFill>
                  <a:srgbClr val="000000"/>
                </a:solidFill>
                <a:effectLst/>
                <a:latin typeface="+mj-lt"/>
              </a:rPr>
              <a:t>Typeface.createFromFile</a:t>
            </a:r>
            <a:r>
              <a:rPr lang="en-US" sz="1600" b="1" i="0" u="none" strike="noStrike" dirty="0">
                <a:solidFill>
                  <a:srgbClr val="000000"/>
                </a:solidFill>
                <a:effectLst/>
                <a:latin typeface="+mj-lt"/>
              </a:rPr>
              <a:t>(File path or String path)</a:t>
            </a:r>
            <a:endParaRPr lang="en-US" sz="1600" b="1" dirty="0">
              <a:effectLst/>
              <a:latin typeface="+mj-lt"/>
            </a:endParaRPr>
          </a:p>
          <a:p>
            <a:pPr marL="0" indent="0" fontAlgn="base">
              <a:spcBef>
                <a:spcPts val="0"/>
              </a:spcBef>
              <a:buNone/>
            </a:pPr>
            <a:endParaRPr lang="en-US" sz="1600" b="0" i="0" u="none" strike="noStrike" dirty="0">
              <a:solidFill>
                <a:srgbClr val="000000"/>
              </a:solidFill>
              <a:effectLst/>
              <a:latin typeface="+mj-lt"/>
            </a:endParaRPr>
          </a:p>
          <a:p>
            <a:pPr marL="0" indent="0" fontAlgn="base">
              <a:spcBef>
                <a:spcPts val="0"/>
              </a:spcBef>
              <a:buNone/>
            </a:pPr>
            <a:r>
              <a:rPr lang="en-US" sz="1600" b="1" i="0" u="none" strike="noStrike" dirty="0">
                <a:solidFill>
                  <a:srgbClr val="000000"/>
                </a:solidFill>
                <a:effectLst/>
                <a:latin typeface="+mj-lt"/>
              </a:rPr>
              <a:t>Implementation</a:t>
            </a:r>
          </a:p>
          <a:p>
            <a:pPr marL="0" indent="0" fontAlgn="base">
              <a:spcBef>
                <a:spcPts val="0"/>
              </a:spcBef>
              <a:buNone/>
            </a:pPr>
            <a:endParaRPr lang="en-US" sz="1600" b="0" i="0" u="none" strike="noStrike" dirty="0">
              <a:solidFill>
                <a:srgbClr val="000000"/>
              </a:solidFill>
              <a:effectLst/>
              <a:latin typeface="+mj-lt"/>
            </a:endParaRPr>
          </a:p>
          <a:p>
            <a:pPr marL="457200" indent="-457200" fontAlgn="base">
              <a:spcBef>
                <a:spcPts val="0"/>
              </a:spcBef>
              <a:buFont typeface="+mj-lt"/>
              <a:buAutoNum type="arabicPeriod"/>
            </a:pPr>
            <a:r>
              <a:rPr lang="en-US" sz="1600" b="0" i="0" u="none" strike="noStrike" dirty="0">
                <a:solidFill>
                  <a:srgbClr val="000000"/>
                </a:solidFill>
                <a:effectLst/>
                <a:latin typeface="+mj-lt"/>
              </a:rPr>
              <a:t>Download font </a:t>
            </a:r>
            <a:r>
              <a:rPr lang="en-US" sz="1600" b="0" i="0" u="none" strike="noStrike" dirty="0">
                <a:solidFill>
                  <a:srgbClr val="000000"/>
                </a:solidFill>
                <a:effectLst/>
                <a:latin typeface="+mj-lt"/>
                <a:hlinkClick r:id="rId2"/>
              </a:rPr>
              <a:t>https://www.fontsquirrel.com/fonts/list/popular</a:t>
            </a:r>
            <a:endParaRPr lang="en-US" sz="1600" b="0" i="0" u="none" strike="noStrike" dirty="0">
              <a:solidFill>
                <a:srgbClr val="000000"/>
              </a:solidFill>
              <a:effectLst/>
              <a:latin typeface="+mj-lt"/>
            </a:endParaRPr>
          </a:p>
          <a:p>
            <a:pPr marL="457200" indent="-457200" fontAlgn="base">
              <a:spcBef>
                <a:spcPts val="0"/>
              </a:spcBef>
              <a:buFont typeface="+mj-lt"/>
              <a:buAutoNum type="arabicPeriod"/>
            </a:pPr>
            <a:r>
              <a:rPr lang="en-US" sz="1600" b="0" i="0" u="none" strike="noStrike" dirty="0">
                <a:solidFill>
                  <a:srgbClr val="000000"/>
                </a:solidFill>
                <a:effectLst/>
                <a:latin typeface="+mj-lt"/>
              </a:rPr>
              <a:t>Create folder named “assets and insert font file </a:t>
            </a:r>
          </a:p>
          <a:p>
            <a:pPr marL="457200" indent="-457200" fontAlgn="base">
              <a:spcBef>
                <a:spcPts val="0"/>
              </a:spcBef>
              <a:buFont typeface="+mj-lt"/>
              <a:buAutoNum type="arabicPeriod"/>
            </a:pPr>
            <a:r>
              <a:rPr lang="en-US" sz="1600" dirty="0">
                <a:solidFill>
                  <a:srgbClr val="000000"/>
                </a:solidFill>
                <a:latin typeface="+mj-lt"/>
              </a:rPr>
              <a:t>S</a:t>
            </a:r>
            <a:r>
              <a:rPr lang="en-US" sz="1600" b="0" i="0" u="none" strike="noStrike" dirty="0">
                <a:solidFill>
                  <a:srgbClr val="000000"/>
                </a:solidFill>
                <a:effectLst/>
                <a:latin typeface="+mj-lt"/>
              </a:rPr>
              <a:t>elect View that we want to use Custom Font</a:t>
            </a:r>
          </a:p>
          <a:p>
            <a:pPr marL="457200" indent="-457200" fontAlgn="base">
              <a:spcBef>
                <a:spcPts val="0"/>
              </a:spcBef>
              <a:buFont typeface="+mj-lt"/>
              <a:buAutoNum type="arabicPeriod"/>
            </a:pPr>
            <a:r>
              <a:rPr lang="en-US" sz="1600" b="0" i="0" u="none" strike="noStrike" dirty="0">
                <a:solidFill>
                  <a:srgbClr val="000000"/>
                </a:solidFill>
                <a:effectLst/>
                <a:latin typeface="+mj-lt"/>
              </a:rPr>
              <a:t>Create Typeface object using </a:t>
            </a:r>
            <a:r>
              <a:rPr lang="en-US" sz="1600" b="0" i="0" u="none" strike="noStrike" dirty="0" err="1">
                <a:solidFill>
                  <a:srgbClr val="000000"/>
                </a:solidFill>
                <a:effectLst/>
                <a:latin typeface="+mj-lt"/>
              </a:rPr>
              <a:t>Typeface.create</a:t>
            </a:r>
            <a:r>
              <a:rPr lang="en-US" sz="1600" b="0" i="0" u="none" strike="noStrike" dirty="0">
                <a:solidFill>
                  <a:srgbClr val="000000"/>
                </a:solidFill>
                <a:effectLst/>
                <a:latin typeface="+mj-lt"/>
              </a:rPr>
              <a:t> that contains the custom font</a:t>
            </a:r>
          </a:p>
          <a:p>
            <a:pPr marL="457200" indent="-457200" fontAlgn="base">
              <a:spcBef>
                <a:spcPts val="0"/>
              </a:spcBef>
              <a:buFont typeface="+mj-lt"/>
              <a:buAutoNum type="arabicPeriod"/>
            </a:pPr>
            <a:r>
              <a:rPr lang="en-US" sz="1600" dirty="0">
                <a:solidFill>
                  <a:srgbClr val="000000"/>
                </a:solidFill>
                <a:latin typeface="+mj-lt"/>
              </a:rPr>
              <a:t>S</a:t>
            </a:r>
            <a:r>
              <a:rPr lang="en-US" sz="1600" b="0" i="0" u="none" strike="noStrike" dirty="0">
                <a:solidFill>
                  <a:srgbClr val="000000"/>
                </a:solidFill>
                <a:effectLst/>
                <a:latin typeface="+mj-lt"/>
              </a:rPr>
              <a:t>et Typeface of the View to use this object</a:t>
            </a:r>
          </a:p>
          <a:p>
            <a:pPr marL="0" indent="0" fontAlgn="base">
              <a:spcBef>
                <a:spcPts val="0"/>
              </a:spcBef>
              <a:buNone/>
            </a:pPr>
            <a:endParaRPr lang="en-US" sz="1600" dirty="0">
              <a:solidFill>
                <a:srgbClr val="000000"/>
              </a:solidFill>
              <a:latin typeface="+mj-lt"/>
            </a:endParaRPr>
          </a:p>
          <a:p>
            <a:pPr marL="0" indent="0" fontAlgn="base">
              <a:spcBef>
                <a:spcPts val="0"/>
              </a:spcBef>
              <a:buNone/>
            </a:pPr>
            <a:r>
              <a:rPr lang="en-US" sz="1600" b="1" i="0" u="none" strike="noStrike" dirty="0">
                <a:solidFill>
                  <a:srgbClr val="000000"/>
                </a:solidFill>
                <a:effectLst/>
                <a:latin typeface="+mj-lt"/>
              </a:rPr>
              <a:t>Note</a:t>
            </a:r>
          </a:p>
          <a:p>
            <a:pPr marL="0" indent="0" fontAlgn="base">
              <a:spcBef>
                <a:spcPts val="0"/>
              </a:spcBef>
              <a:buNone/>
            </a:pPr>
            <a:endParaRPr lang="en-US" sz="1600" dirty="0">
              <a:solidFill>
                <a:srgbClr val="000000"/>
              </a:solidFill>
              <a:latin typeface="+mj-lt"/>
            </a:endParaRPr>
          </a:p>
          <a:p>
            <a:pPr marL="285750" indent="-285750" fontAlgn="base">
              <a:spcBef>
                <a:spcPts val="0"/>
              </a:spcBef>
              <a:buFont typeface="Arial" panose="020B0604020202020204" pitchFamily="34" charset="0"/>
              <a:buChar char="•"/>
            </a:pPr>
            <a:r>
              <a:rPr lang="en-US" sz="1600" dirty="0">
                <a:solidFill>
                  <a:srgbClr val="000000"/>
                </a:solidFill>
                <a:latin typeface="+mj-lt"/>
              </a:rPr>
              <a:t>Font format </a:t>
            </a:r>
            <a:r>
              <a:rPr lang="en-US" sz="1600" b="0" i="0" u="none" strike="noStrike" dirty="0">
                <a:solidFill>
                  <a:srgbClr val="000000"/>
                </a:solidFill>
                <a:effectLst/>
                <a:latin typeface="+mj-lt"/>
              </a:rPr>
              <a:t>should </a:t>
            </a:r>
            <a:r>
              <a:rPr lang="en-US" sz="1600" dirty="0">
                <a:solidFill>
                  <a:srgbClr val="000000"/>
                </a:solidFill>
                <a:latin typeface="+mj-lt"/>
              </a:rPr>
              <a:t>b</a:t>
            </a:r>
            <a:r>
              <a:rPr lang="en-US" sz="1600" b="0" i="0" u="none" strike="noStrike" dirty="0">
                <a:solidFill>
                  <a:srgbClr val="000000"/>
                </a:solidFill>
                <a:effectLst/>
                <a:latin typeface="+mj-lt"/>
              </a:rPr>
              <a:t>e TTF or OTF </a:t>
            </a:r>
          </a:p>
          <a:p>
            <a:pPr marL="285750" indent="-285750" fontAlgn="base">
              <a:spcBef>
                <a:spcPts val="0"/>
              </a:spcBef>
              <a:buFont typeface="Arial" panose="020B0604020202020204" pitchFamily="34" charset="0"/>
              <a:buChar char="•"/>
            </a:pPr>
            <a:r>
              <a:rPr lang="en-US" sz="1600" b="0" i="0" u="none" strike="noStrike" dirty="0">
                <a:solidFill>
                  <a:srgbClr val="000000"/>
                </a:solidFill>
                <a:effectLst/>
                <a:latin typeface="+mj-lt"/>
              </a:rPr>
              <a:t>Huge fonts will be downloaded along with the app affecting its size</a:t>
            </a:r>
          </a:p>
          <a:p>
            <a:pPr marL="285750" indent="-285750" fontAlgn="base">
              <a:spcBef>
                <a:spcPts val="0"/>
              </a:spcBef>
              <a:buFont typeface="Arial" panose="020B0604020202020204" pitchFamily="34" charset="0"/>
              <a:buChar char="•"/>
            </a:pPr>
            <a:r>
              <a:rPr lang="en-US" sz="1600" b="0" i="0" u="none" strike="noStrike" dirty="0">
                <a:solidFill>
                  <a:srgbClr val="000000"/>
                </a:solidFill>
                <a:effectLst/>
                <a:latin typeface="+mj-lt"/>
              </a:rPr>
              <a:t>Custom fonts are accessed in code</a:t>
            </a:r>
          </a:p>
          <a:p>
            <a:pPr marL="285750" indent="-285750" fontAlgn="base">
              <a:spcBef>
                <a:spcPts val="0"/>
              </a:spcBef>
              <a:buFont typeface="Arial" panose="020B0604020202020204" pitchFamily="34" charset="0"/>
              <a:buChar char="•"/>
            </a:pPr>
            <a:r>
              <a:rPr lang="en-US" sz="1600" b="0" i="0" u="none" strike="noStrike" dirty="0">
                <a:solidFill>
                  <a:srgbClr val="000000"/>
                </a:solidFill>
                <a:effectLst/>
                <a:latin typeface="+mj-lt"/>
              </a:rPr>
              <a:t>Use always </a:t>
            </a:r>
            <a:r>
              <a:rPr lang="en-US" sz="1600" b="0" i="0" u="none" strike="noStrike" dirty="0" err="1">
                <a:solidFill>
                  <a:srgbClr val="000000"/>
                </a:solidFill>
                <a:effectLst/>
                <a:latin typeface="+mj-lt"/>
              </a:rPr>
              <a:t>Typeface.create</a:t>
            </a:r>
            <a:r>
              <a:rPr lang="en-US" sz="1600" b="0" i="0" u="none" strike="noStrike" dirty="0">
                <a:solidFill>
                  <a:srgbClr val="000000"/>
                </a:solidFill>
                <a:effectLst/>
                <a:latin typeface="+mj-lt"/>
              </a:rPr>
              <a:t> methods to load personal Font</a:t>
            </a:r>
          </a:p>
          <a:p>
            <a:pPr marL="285750" indent="-285750" fontAlgn="base">
              <a:spcBef>
                <a:spcPts val="0"/>
              </a:spcBef>
              <a:buFont typeface="Arial" panose="020B0604020202020204" pitchFamily="34" charset="0"/>
              <a:buChar char="•"/>
            </a:pPr>
            <a:r>
              <a:rPr lang="en-US" sz="1600" b="0" i="0" u="none" strike="noStrike" dirty="0">
                <a:solidFill>
                  <a:srgbClr val="000000"/>
                </a:solidFill>
                <a:effectLst/>
                <a:latin typeface="+mj-lt"/>
              </a:rPr>
              <a:t>if the Font is invalid, Android will use the system default fonts</a:t>
            </a:r>
          </a:p>
          <a:p>
            <a:pPr marL="285750" indent="-285750" fontAlgn="base">
              <a:spcBef>
                <a:spcPts val="0"/>
              </a:spcBef>
              <a:buFont typeface="Arial" panose="020B0604020202020204" pitchFamily="34" charset="0"/>
              <a:buChar char="•"/>
            </a:pPr>
            <a:r>
              <a:rPr lang="en-US" sz="1600" b="0" i="0" u="none" strike="noStrike" dirty="0">
                <a:solidFill>
                  <a:srgbClr val="000000"/>
                </a:solidFill>
                <a:effectLst/>
                <a:latin typeface="+mj-lt"/>
              </a:rPr>
              <a:t>Take care of copyright issues with protected fonts</a:t>
            </a:r>
          </a:p>
        </p:txBody>
      </p:sp>
      <p:sp>
        <p:nvSpPr>
          <p:cNvPr id="5" name="CasellaDiTesto 4">
            <a:extLst>
              <a:ext uri="{FF2B5EF4-FFF2-40B4-BE49-F238E27FC236}">
                <a16:creationId xmlns:a16="http://schemas.microsoft.com/office/drawing/2014/main" id="{E734FBE2-D495-C262-DFE3-0A6FF1B94C2E}"/>
              </a:ext>
            </a:extLst>
          </p:cNvPr>
          <p:cNvSpPr txBox="1"/>
          <p:nvPr/>
        </p:nvSpPr>
        <p:spPr>
          <a:xfrm>
            <a:off x="6743304" y="2972980"/>
            <a:ext cx="5008778" cy="2893100"/>
          </a:xfrm>
          <a:prstGeom prst="rect">
            <a:avLst/>
          </a:prstGeom>
          <a:noFill/>
        </p:spPr>
        <p:txBody>
          <a:bodyPr wrap="square">
            <a:spAutoFit/>
          </a:bodyPr>
          <a:lstStyle/>
          <a:p>
            <a:pPr rtl="0">
              <a:spcBef>
                <a:spcPts val="0"/>
              </a:spcBef>
              <a:spcAft>
                <a:spcPts val="0"/>
              </a:spcAft>
            </a:pPr>
            <a:r>
              <a:rPr lang="en-US" sz="1400" b="1" i="0" u="none" strike="noStrike" dirty="0">
                <a:solidFill>
                  <a:srgbClr val="CC7832"/>
                </a:solidFill>
                <a:effectLst/>
                <a:latin typeface="JetBrains Mono"/>
              </a:rPr>
              <a:t>public class </a:t>
            </a:r>
            <a:r>
              <a:rPr lang="en-US" sz="1400" b="1" i="0" u="none" strike="noStrike" dirty="0" err="1">
                <a:solidFill>
                  <a:srgbClr val="A9B7C6"/>
                </a:solidFill>
                <a:effectLst/>
                <a:latin typeface="JetBrains Mono"/>
              </a:rPr>
              <a:t>MainActivity</a:t>
            </a:r>
            <a:r>
              <a:rPr lang="en-US" sz="1400" b="1" i="0" u="none" strike="noStrike" dirty="0">
                <a:solidFill>
                  <a:srgbClr val="A9B7C6"/>
                </a:solidFill>
                <a:effectLst/>
                <a:latin typeface="JetBrains Mono"/>
              </a:rPr>
              <a:t> </a:t>
            </a:r>
            <a:r>
              <a:rPr lang="en-US" sz="1400" b="1" i="0" u="none" strike="noStrike" dirty="0">
                <a:solidFill>
                  <a:srgbClr val="CC7832"/>
                </a:solidFill>
                <a:effectLst/>
                <a:latin typeface="JetBrains Mono"/>
              </a:rPr>
              <a:t>extends </a:t>
            </a:r>
            <a:r>
              <a:rPr lang="en-US" sz="1400" b="1" i="0" u="none" strike="noStrike" dirty="0" err="1">
                <a:solidFill>
                  <a:srgbClr val="A9B7C6"/>
                </a:solidFill>
                <a:effectLst/>
                <a:latin typeface="JetBrains Mono"/>
              </a:rPr>
              <a:t>AppCompatActivity</a:t>
            </a:r>
            <a:r>
              <a:rPr lang="en-US" sz="1400" b="1" i="0" u="none" strike="noStrike" dirty="0">
                <a:solidFill>
                  <a:srgbClr val="A9B7C6"/>
                </a:solidFill>
                <a:effectLst/>
                <a:latin typeface="JetBrains Mono"/>
              </a:rPr>
              <a:t> {</a:t>
            </a:r>
            <a:endParaRPr lang="en-US" sz="1400" b="1" dirty="0">
              <a:effectLst/>
              <a:latin typeface="JetBrains Mono"/>
            </a:endParaRPr>
          </a:p>
          <a:p>
            <a:pPr rtl="0">
              <a:spcBef>
                <a:spcPts val="0"/>
              </a:spcBef>
              <a:spcAft>
                <a:spcPts val="0"/>
              </a:spcAft>
            </a:pPr>
            <a:br>
              <a:rPr lang="en-US" sz="1400" b="1" dirty="0">
                <a:effectLst/>
                <a:latin typeface="JetBrains Mono"/>
              </a:rPr>
            </a:br>
            <a:r>
              <a:rPr lang="en-US" sz="1400" b="1" i="0" u="none" strike="noStrike" dirty="0">
                <a:solidFill>
                  <a:srgbClr val="A9B7C6"/>
                </a:solidFill>
                <a:effectLst/>
                <a:latin typeface="JetBrains Mono"/>
              </a:rPr>
              <a:t>   </a:t>
            </a:r>
            <a:r>
              <a:rPr lang="en-US" sz="1400" b="1" i="0" u="none" strike="noStrike" dirty="0">
                <a:solidFill>
                  <a:srgbClr val="BBB529"/>
                </a:solidFill>
                <a:effectLst/>
                <a:latin typeface="JetBrains Mono"/>
              </a:rPr>
              <a:t>@Override</a:t>
            </a:r>
            <a:endParaRPr lang="en-US" sz="1400" b="1" dirty="0">
              <a:effectLst/>
              <a:latin typeface="JetBrains Mono"/>
            </a:endParaRPr>
          </a:p>
          <a:p>
            <a:pPr rtl="0">
              <a:spcBef>
                <a:spcPts val="0"/>
              </a:spcBef>
              <a:spcAft>
                <a:spcPts val="0"/>
              </a:spcAft>
            </a:pPr>
            <a:r>
              <a:rPr lang="en-US" sz="1400" b="1" i="0" u="none" strike="noStrike" dirty="0">
                <a:solidFill>
                  <a:srgbClr val="BBB529"/>
                </a:solidFill>
                <a:effectLst/>
                <a:latin typeface="JetBrains Mono"/>
              </a:rPr>
              <a:t>   </a:t>
            </a:r>
            <a:r>
              <a:rPr lang="en-US" sz="1400" b="1" i="0" u="none" strike="noStrike" dirty="0">
                <a:solidFill>
                  <a:srgbClr val="CC7832"/>
                </a:solidFill>
                <a:effectLst/>
                <a:latin typeface="JetBrains Mono"/>
              </a:rPr>
              <a:t>protected void </a:t>
            </a:r>
            <a:r>
              <a:rPr lang="en-US" sz="1400" b="1" i="0" u="none" strike="noStrike" dirty="0" err="1">
                <a:solidFill>
                  <a:srgbClr val="FFC66D"/>
                </a:solidFill>
                <a:effectLst/>
                <a:latin typeface="JetBrains Mono"/>
              </a:rPr>
              <a:t>onCreate</a:t>
            </a:r>
            <a:r>
              <a:rPr lang="en-US" sz="1400" b="1" i="0" u="none" strike="noStrike" dirty="0">
                <a:solidFill>
                  <a:srgbClr val="A9B7C6"/>
                </a:solidFill>
                <a:effectLst/>
                <a:latin typeface="JetBrains Mono"/>
              </a:rPr>
              <a:t>(Bundle </a:t>
            </a:r>
            <a:r>
              <a:rPr lang="en-US" sz="1400" b="1" i="0" u="none" strike="noStrike" dirty="0" err="1">
                <a:solidFill>
                  <a:srgbClr val="A9B7C6"/>
                </a:solidFill>
                <a:effectLst/>
                <a:latin typeface="JetBrains Mono"/>
              </a:rPr>
              <a:t>savedInstanceState</a:t>
            </a:r>
            <a:r>
              <a:rPr lang="en-US" sz="1400" b="1" i="0" u="none" strike="noStrike" dirty="0">
                <a:solidFill>
                  <a:srgbClr val="A9B7C6"/>
                </a:solidFill>
                <a:effectLst/>
                <a:latin typeface="JetBrains Mono"/>
              </a:rPr>
              <a:t>) {</a:t>
            </a:r>
            <a:endParaRPr lang="en-US" sz="1400" b="1" dirty="0">
              <a:effectLst/>
              <a:latin typeface="JetBrains Mono"/>
            </a:endParaRPr>
          </a:p>
          <a:p>
            <a:pPr rtl="0">
              <a:spcBef>
                <a:spcPts val="0"/>
              </a:spcBef>
              <a:spcAft>
                <a:spcPts val="0"/>
              </a:spcAft>
            </a:pPr>
            <a:r>
              <a:rPr lang="en-US" sz="1400" b="1" i="0" u="none" strike="noStrike" dirty="0">
                <a:solidFill>
                  <a:srgbClr val="A9B7C6"/>
                </a:solidFill>
                <a:effectLst/>
                <a:latin typeface="JetBrains Mono"/>
              </a:rPr>
              <a:t>       </a:t>
            </a:r>
            <a:r>
              <a:rPr lang="en-US" sz="1400" b="1" i="0" u="none" strike="noStrike" dirty="0" err="1">
                <a:solidFill>
                  <a:srgbClr val="CC7832"/>
                </a:solidFill>
                <a:effectLst/>
                <a:latin typeface="JetBrains Mono"/>
              </a:rPr>
              <a:t>super</a:t>
            </a:r>
            <a:r>
              <a:rPr lang="en-US" sz="1400" b="1" i="0" u="none" strike="noStrike" dirty="0" err="1">
                <a:solidFill>
                  <a:srgbClr val="A9B7C6"/>
                </a:solidFill>
                <a:effectLst/>
                <a:latin typeface="JetBrains Mono"/>
              </a:rPr>
              <a:t>.onCreate</a:t>
            </a:r>
            <a:r>
              <a:rPr lang="en-US" sz="1400" b="1" i="0" u="none" strike="noStrike" dirty="0">
                <a:solidFill>
                  <a:srgbClr val="A9B7C6"/>
                </a:solidFill>
                <a:effectLst/>
                <a:latin typeface="JetBrains Mono"/>
              </a:rPr>
              <a:t>(</a:t>
            </a:r>
            <a:r>
              <a:rPr lang="en-US" sz="1400" b="1" i="0" u="none" strike="noStrike" dirty="0" err="1">
                <a:solidFill>
                  <a:srgbClr val="A9B7C6"/>
                </a:solidFill>
                <a:effectLst/>
                <a:latin typeface="JetBrains Mono"/>
              </a:rPr>
              <a:t>savedInstanceState</a:t>
            </a:r>
            <a:r>
              <a:rPr lang="en-US" sz="1400" b="1" i="0" u="none" strike="noStrike" dirty="0">
                <a:solidFill>
                  <a:srgbClr val="A9B7C6"/>
                </a:solidFill>
                <a:effectLst/>
                <a:latin typeface="JetBrains Mono"/>
              </a:rPr>
              <a:t>)</a:t>
            </a:r>
            <a:r>
              <a:rPr lang="en-US" sz="1400" b="1" i="0" u="none" strike="noStrike" dirty="0">
                <a:solidFill>
                  <a:srgbClr val="CC7832"/>
                </a:solidFill>
                <a:effectLst/>
                <a:latin typeface="JetBrains Mono"/>
              </a:rPr>
              <a:t>;</a:t>
            </a:r>
            <a:endParaRPr lang="en-US" sz="1400" b="1" dirty="0">
              <a:effectLst/>
              <a:latin typeface="JetBrains Mono"/>
            </a:endParaRPr>
          </a:p>
          <a:p>
            <a:pPr rtl="0">
              <a:spcBef>
                <a:spcPts val="0"/>
              </a:spcBef>
              <a:spcAft>
                <a:spcPts val="0"/>
              </a:spcAft>
            </a:pPr>
            <a:r>
              <a:rPr lang="en-US" sz="1400" b="1" i="0" u="none" strike="noStrike" dirty="0">
                <a:solidFill>
                  <a:srgbClr val="CC7832"/>
                </a:solidFill>
                <a:effectLst/>
                <a:latin typeface="JetBrains Mono"/>
              </a:rPr>
              <a:t>       </a:t>
            </a:r>
            <a:r>
              <a:rPr lang="en-US" sz="1400" b="1" i="0" u="none" strike="noStrike" dirty="0" err="1">
                <a:solidFill>
                  <a:srgbClr val="A9B7C6"/>
                </a:solidFill>
                <a:effectLst/>
                <a:latin typeface="JetBrains Mono"/>
              </a:rPr>
              <a:t>setContentView</a:t>
            </a:r>
            <a:r>
              <a:rPr lang="en-US" sz="1400" b="1" i="0" u="none" strike="noStrike" dirty="0">
                <a:solidFill>
                  <a:srgbClr val="A9B7C6"/>
                </a:solidFill>
                <a:effectLst/>
                <a:latin typeface="JetBrains Mono"/>
              </a:rPr>
              <a:t>(</a:t>
            </a:r>
            <a:r>
              <a:rPr lang="en-US" sz="1400" b="1" i="0" u="none" strike="noStrike" dirty="0" err="1">
                <a:solidFill>
                  <a:srgbClr val="A9B7C6"/>
                </a:solidFill>
                <a:effectLst/>
                <a:latin typeface="JetBrains Mono"/>
              </a:rPr>
              <a:t>R.layout.</a:t>
            </a:r>
            <a:r>
              <a:rPr lang="en-US" sz="1400" b="1" i="1" u="none" strike="noStrike" dirty="0" err="1">
                <a:solidFill>
                  <a:srgbClr val="9876AA"/>
                </a:solidFill>
                <a:effectLst/>
                <a:latin typeface="JetBrains Mono"/>
              </a:rPr>
              <a:t>activity_main</a:t>
            </a:r>
            <a:r>
              <a:rPr lang="en-US" sz="1400" b="1" i="0" u="none" strike="noStrike" dirty="0">
                <a:solidFill>
                  <a:srgbClr val="A9B7C6"/>
                </a:solidFill>
                <a:effectLst/>
                <a:latin typeface="JetBrains Mono"/>
              </a:rPr>
              <a:t>)</a:t>
            </a:r>
            <a:r>
              <a:rPr lang="en-US" sz="1400" b="1" i="0" u="none" strike="noStrike" dirty="0">
                <a:solidFill>
                  <a:srgbClr val="CC7832"/>
                </a:solidFill>
                <a:effectLst/>
                <a:latin typeface="JetBrains Mono"/>
              </a:rPr>
              <a:t>;</a:t>
            </a:r>
            <a:endParaRPr lang="en-US" sz="1400" b="1" dirty="0">
              <a:effectLst/>
              <a:latin typeface="JetBrains Mono"/>
            </a:endParaRPr>
          </a:p>
          <a:p>
            <a:pPr rtl="0">
              <a:spcBef>
                <a:spcPts val="0"/>
              </a:spcBef>
              <a:spcAft>
                <a:spcPts val="0"/>
              </a:spcAft>
            </a:pPr>
            <a:r>
              <a:rPr lang="en-US" sz="1400" b="1" i="0" u="none" strike="noStrike" dirty="0">
                <a:solidFill>
                  <a:srgbClr val="CC7832"/>
                </a:solidFill>
                <a:effectLst/>
                <a:latin typeface="JetBrains Mono"/>
              </a:rPr>
              <a:t>       </a:t>
            </a:r>
            <a:r>
              <a:rPr lang="en-US" sz="1400" b="1" i="0" u="none" strike="noStrike" dirty="0" err="1">
                <a:solidFill>
                  <a:srgbClr val="A9B7C6"/>
                </a:solidFill>
                <a:effectLst/>
                <a:latin typeface="JetBrains Mono"/>
              </a:rPr>
              <a:t>TextView</a:t>
            </a:r>
            <a:r>
              <a:rPr lang="en-US" sz="1400" b="1" i="0" u="none" strike="noStrike" dirty="0">
                <a:solidFill>
                  <a:srgbClr val="A9B7C6"/>
                </a:solidFill>
                <a:effectLst/>
                <a:latin typeface="JetBrains Mono"/>
              </a:rPr>
              <a:t> t1=</a:t>
            </a:r>
            <a:r>
              <a:rPr lang="en-US" sz="1400" b="1" i="0" u="none" strike="noStrike" dirty="0" err="1">
                <a:solidFill>
                  <a:srgbClr val="A9B7C6"/>
                </a:solidFill>
                <a:effectLst/>
                <a:latin typeface="JetBrains Mono"/>
              </a:rPr>
              <a:t>findViewById</a:t>
            </a:r>
            <a:r>
              <a:rPr lang="en-US" sz="1400" b="1" i="0" u="none" strike="noStrike" dirty="0">
                <a:solidFill>
                  <a:srgbClr val="A9B7C6"/>
                </a:solidFill>
                <a:effectLst/>
                <a:latin typeface="JetBrains Mono"/>
              </a:rPr>
              <a:t>(</a:t>
            </a:r>
            <a:r>
              <a:rPr lang="en-US" sz="1400" b="1" i="0" u="none" strike="noStrike" dirty="0" err="1">
                <a:solidFill>
                  <a:srgbClr val="A9B7C6"/>
                </a:solidFill>
                <a:effectLst/>
                <a:latin typeface="JetBrains Mono"/>
              </a:rPr>
              <a:t>R.id.</a:t>
            </a:r>
            <a:r>
              <a:rPr lang="en-US" sz="1400" b="1" i="1" u="none" strike="noStrike" dirty="0" err="1">
                <a:solidFill>
                  <a:srgbClr val="9876AA"/>
                </a:solidFill>
                <a:effectLst/>
                <a:latin typeface="JetBrains Mono"/>
              </a:rPr>
              <a:t>welcome_text</a:t>
            </a:r>
            <a:r>
              <a:rPr lang="en-US" sz="1400" b="1" i="0" u="none" strike="noStrike" dirty="0">
                <a:solidFill>
                  <a:srgbClr val="A9B7C6"/>
                </a:solidFill>
                <a:effectLst/>
                <a:latin typeface="JetBrains Mono"/>
              </a:rPr>
              <a:t>)</a:t>
            </a:r>
            <a:r>
              <a:rPr lang="en-US" sz="1400" b="1" i="0" u="none" strike="noStrike" dirty="0">
                <a:solidFill>
                  <a:srgbClr val="CC7832"/>
                </a:solidFill>
                <a:effectLst/>
                <a:latin typeface="JetBrains Mono"/>
              </a:rPr>
              <a:t>;</a:t>
            </a:r>
            <a:endParaRPr lang="en-US" sz="1400" b="1" dirty="0">
              <a:effectLst/>
              <a:latin typeface="JetBrains Mono"/>
            </a:endParaRPr>
          </a:p>
          <a:p>
            <a:pPr rtl="0">
              <a:spcBef>
                <a:spcPts val="0"/>
              </a:spcBef>
              <a:spcAft>
                <a:spcPts val="0"/>
              </a:spcAft>
            </a:pPr>
            <a:r>
              <a:rPr lang="en-US" sz="1400" b="1" i="0" u="none" strike="noStrike" dirty="0">
                <a:solidFill>
                  <a:srgbClr val="CC7832"/>
                </a:solidFill>
                <a:effectLst/>
                <a:latin typeface="JetBrains Mono"/>
              </a:rPr>
              <a:t>       </a:t>
            </a:r>
            <a:r>
              <a:rPr lang="en-US" sz="1400" b="1" i="0" u="none" strike="noStrike" dirty="0">
                <a:solidFill>
                  <a:srgbClr val="A9B7C6"/>
                </a:solidFill>
                <a:effectLst/>
                <a:latin typeface="JetBrains Mono"/>
              </a:rPr>
              <a:t>Typeface </a:t>
            </a:r>
            <a:r>
              <a:rPr lang="en-US" sz="1400" b="1" i="0" u="none" strike="noStrike" dirty="0" err="1">
                <a:solidFill>
                  <a:srgbClr val="A9B7C6"/>
                </a:solidFill>
                <a:effectLst/>
                <a:latin typeface="JetBrains Mono"/>
              </a:rPr>
              <a:t>myfont</a:t>
            </a:r>
            <a:r>
              <a:rPr lang="en-US" sz="1400" b="1" i="0" u="none" strike="noStrike" dirty="0">
                <a:solidFill>
                  <a:srgbClr val="A9B7C6"/>
                </a:solidFill>
                <a:effectLst/>
                <a:latin typeface="JetBrains Mono"/>
              </a:rPr>
              <a:t>=</a:t>
            </a:r>
            <a:r>
              <a:rPr lang="en-US" sz="1400" b="1" i="0" u="none" strike="noStrike" dirty="0" err="1">
                <a:solidFill>
                  <a:srgbClr val="A9B7C6"/>
                </a:solidFill>
                <a:effectLst/>
                <a:latin typeface="JetBrains Mono"/>
              </a:rPr>
              <a:t>Typeface.</a:t>
            </a:r>
            <a:r>
              <a:rPr lang="en-US" sz="1400" b="1" i="1" u="none" strike="noStrike" dirty="0" err="1">
                <a:solidFill>
                  <a:srgbClr val="A9B7C6"/>
                </a:solidFill>
                <a:effectLst/>
                <a:latin typeface="JetBrains Mono"/>
              </a:rPr>
              <a:t>createFromAsset</a:t>
            </a:r>
            <a:r>
              <a:rPr lang="en-US" sz="1400" b="1" i="0" u="none" strike="noStrike" dirty="0">
                <a:solidFill>
                  <a:srgbClr val="A9B7C6"/>
                </a:solidFill>
                <a:effectLst/>
                <a:latin typeface="JetBrains Mono"/>
              </a:rPr>
              <a:t>(</a:t>
            </a:r>
            <a:r>
              <a:rPr lang="en-US" sz="1400" b="1" i="0" u="none" strike="noStrike" dirty="0" err="1">
                <a:solidFill>
                  <a:srgbClr val="A9B7C6"/>
                </a:solidFill>
                <a:effectLst/>
                <a:latin typeface="JetBrains Mono"/>
              </a:rPr>
              <a:t>getAssets</a:t>
            </a:r>
            <a:r>
              <a:rPr lang="en-US" sz="1400" b="1" i="0" u="none" strike="noStrike" dirty="0">
                <a:solidFill>
                  <a:srgbClr val="A9B7C6"/>
                </a:solidFill>
                <a:effectLst/>
                <a:latin typeface="JetBrains Mono"/>
              </a:rPr>
              <a:t>()</a:t>
            </a:r>
            <a:r>
              <a:rPr lang="en-US" sz="1400" b="1" i="0" u="none" strike="noStrike" dirty="0">
                <a:solidFill>
                  <a:srgbClr val="CC7832"/>
                </a:solidFill>
                <a:effectLst/>
                <a:latin typeface="JetBrains Mono"/>
              </a:rPr>
              <a:t>,</a:t>
            </a:r>
            <a:r>
              <a:rPr lang="en-US" sz="1400" b="1" i="0" u="none" strike="noStrike" dirty="0">
                <a:solidFill>
                  <a:srgbClr val="6A8759"/>
                </a:solidFill>
                <a:effectLst/>
                <a:latin typeface="JetBrains Mono"/>
              </a:rPr>
              <a:t>"font/</a:t>
            </a:r>
            <a:r>
              <a:rPr lang="en-US" sz="1400" b="1" i="0" u="none" strike="noStrike" dirty="0" err="1">
                <a:solidFill>
                  <a:srgbClr val="6A8759"/>
                </a:solidFill>
                <a:effectLst/>
                <a:latin typeface="JetBrains Mono"/>
              </a:rPr>
              <a:t>poppins</a:t>
            </a:r>
            <a:r>
              <a:rPr lang="en-US" sz="1400" b="1" i="0" u="none" strike="noStrike" dirty="0">
                <a:solidFill>
                  <a:srgbClr val="6A8759"/>
                </a:solidFill>
                <a:effectLst/>
                <a:latin typeface="JetBrains Mono"/>
              </a:rPr>
              <a:t>/Poppins-Black.otf"</a:t>
            </a:r>
            <a:r>
              <a:rPr lang="en-US" sz="1400" b="1" i="0" u="none" strike="noStrike" dirty="0">
                <a:solidFill>
                  <a:srgbClr val="A9B7C6"/>
                </a:solidFill>
                <a:effectLst/>
                <a:latin typeface="JetBrains Mono"/>
              </a:rPr>
              <a:t>)</a:t>
            </a:r>
            <a:r>
              <a:rPr lang="en-US" sz="1400" b="1" i="0" u="none" strike="noStrike" dirty="0">
                <a:solidFill>
                  <a:srgbClr val="CC7832"/>
                </a:solidFill>
                <a:effectLst/>
                <a:latin typeface="JetBrains Mono"/>
              </a:rPr>
              <a:t>;</a:t>
            </a:r>
            <a:endParaRPr lang="en-US" sz="1400" b="1" dirty="0">
              <a:effectLst/>
              <a:latin typeface="JetBrains Mono"/>
            </a:endParaRPr>
          </a:p>
          <a:p>
            <a:pPr rtl="0">
              <a:spcBef>
                <a:spcPts val="0"/>
              </a:spcBef>
              <a:spcAft>
                <a:spcPts val="0"/>
              </a:spcAft>
            </a:pPr>
            <a:r>
              <a:rPr lang="en-US" sz="1400" b="1" i="0" u="none" strike="noStrike" dirty="0">
                <a:solidFill>
                  <a:srgbClr val="CC7832"/>
                </a:solidFill>
                <a:effectLst/>
                <a:latin typeface="JetBrains Mono"/>
              </a:rPr>
              <a:t>       </a:t>
            </a:r>
            <a:r>
              <a:rPr lang="en-US" sz="1400" b="1" i="0" u="none" strike="noStrike" dirty="0">
                <a:solidFill>
                  <a:srgbClr val="A9B7C6"/>
                </a:solidFill>
                <a:effectLst/>
                <a:latin typeface="JetBrains Mono"/>
              </a:rPr>
              <a:t>t1.setTypeface(</a:t>
            </a:r>
            <a:r>
              <a:rPr lang="en-US" sz="1400" b="1" i="0" u="none" strike="noStrike" dirty="0" err="1">
                <a:solidFill>
                  <a:srgbClr val="A9B7C6"/>
                </a:solidFill>
                <a:effectLst/>
                <a:latin typeface="JetBrains Mono"/>
              </a:rPr>
              <a:t>myfont</a:t>
            </a:r>
            <a:r>
              <a:rPr lang="en-US" sz="1400" b="1" i="0" u="none" strike="noStrike" dirty="0">
                <a:solidFill>
                  <a:srgbClr val="A9B7C6"/>
                </a:solidFill>
                <a:effectLst/>
                <a:latin typeface="JetBrains Mono"/>
              </a:rPr>
              <a:t>)</a:t>
            </a:r>
            <a:r>
              <a:rPr lang="en-US" sz="1400" b="1" i="0" u="none" strike="noStrike" dirty="0">
                <a:solidFill>
                  <a:srgbClr val="CC7832"/>
                </a:solidFill>
                <a:effectLst/>
                <a:latin typeface="JetBrains Mono"/>
              </a:rPr>
              <a:t>;</a:t>
            </a:r>
            <a:endParaRPr lang="en-US" sz="1400" b="1" dirty="0">
              <a:effectLst/>
              <a:latin typeface="JetBrains Mono"/>
            </a:endParaRPr>
          </a:p>
          <a:p>
            <a:pPr rtl="0">
              <a:spcBef>
                <a:spcPts val="0"/>
              </a:spcBef>
              <a:spcAft>
                <a:spcPts val="0"/>
              </a:spcAft>
            </a:pPr>
            <a:r>
              <a:rPr lang="en-US" sz="1400" b="1" i="0" u="none" strike="noStrike" dirty="0">
                <a:solidFill>
                  <a:srgbClr val="CC7832"/>
                </a:solidFill>
                <a:effectLst/>
                <a:latin typeface="JetBrains Mono"/>
              </a:rPr>
              <a:t>   </a:t>
            </a:r>
            <a:r>
              <a:rPr lang="en-US" sz="1400" b="1" i="0" u="none" strike="noStrike" dirty="0">
                <a:solidFill>
                  <a:srgbClr val="A9B7C6"/>
                </a:solidFill>
                <a:effectLst/>
                <a:latin typeface="JetBrains Mono"/>
              </a:rPr>
              <a:t>}</a:t>
            </a:r>
            <a:endParaRPr lang="en-US" sz="1400" b="1" dirty="0">
              <a:effectLst/>
              <a:latin typeface="JetBrains Mono"/>
            </a:endParaRPr>
          </a:p>
          <a:p>
            <a:pPr rtl="0">
              <a:spcBef>
                <a:spcPts val="0"/>
              </a:spcBef>
              <a:spcAft>
                <a:spcPts val="0"/>
              </a:spcAft>
            </a:pPr>
            <a:r>
              <a:rPr lang="en-US" sz="1400" b="1" i="0" u="none" strike="noStrike" dirty="0">
                <a:solidFill>
                  <a:srgbClr val="A9B7C6"/>
                </a:solidFill>
                <a:effectLst/>
                <a:latin typeface="JetBrains Mono"/>
              </a:rPr>
              <a:t>}</a:t>
            </a:r>
            <a:endParaRPr lang="en-US" sz="1400" b="1" dirty="0">
              <a:effectLst/>
              <a:latin typeface="JetBrains Mono"/>
            </a:endParaRPr>
          </a:p>
        </p:txBody>
      </p:sp>
    </p:spTree>
    <p:extLst>
      <p:ext uri="{BB962C8B-B14F-4D97-AF65-F5344CB8AC3E}">
        <p14:creationId xmlns:p14="http://schemas.microsoft.com/office/powerpoint/2010/main" val="255230840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4E334A-968A-2527-064F-6EC1D513B971}"/>
              </a:ext>
            </a:extLst>
          </p:cNvPr>
          <p:cNvSpPr>
            <a:spLocks noGrp="1"/>
          </p:cNvSpPr>
          <p:nvPr>
            <p:ph type="title"/>
          </p:nvPr>
        </p:nvSpPr>
        <p:spPr/>
        <p:txBody>
          <a:bodyPr/>
          <a:lstStyle/>
          <a:p>
            <a:r>
              <a:rPr lang="en-US" dirty="0" err="1"/>
              <a:t>EditText</a:t>
            </a:r>
            <a:endParaRPr lang="en-US" dirty="0"/>
          </a:p>
        </p:txBody>
      </p:sp>
      <p:sp>
        <p:nvSpPr>
          <p:cNvPr id="3" name="Segnaposto contenuto 2">
            <a:extLst>
              <a:ext uri="{FF2B5EF4-FFF2-40B4-BE49-F238E27FC236}">
                <a16:creationId xmlns:a16="http://schemas.microsoft.com/office/drawing/2014/main" id="{D34F8964-3791-3CF9-308F-7F602C055F05}"/>
              </a:ext>
            </a:extLst>
          </p:cNvPr>
          <p:cNvSpPr>
            <a:spLocks noGrp="1"/>
          </p:cNvSpPr>
          <p:nvPr>
            <p:ph idx="1"/>
          </p:nvPr>
        </p:nvSpPr>
        <p:spPr>
          <a:xfrm>
            <a:off x="304800" y="1417638"/>
            <a:ext cx="11582400" cy="736599"/>
          </a:xfrm>
        </p:spPr>
        <p:txBody>
          <a:bodyPr>
            <a:normAutofit/>
          </a:bodyPr>
          <a:lstStyle/>
          <a:p>
            <a:pPr marL="0" indent="0" rtl="0">
              <a:spcBef>
                <a:spcPts val="0"/>
              </a:spcBef>
              <a:spcAft>
                <a:spcPts val="0"/>
              </a:spcAft>
              <a:buNone/>
            </a:pPr>
            <a:r>
              <a:rPr lang="en-US" sz="1700" b="0" i="0" u="none" strike="noStrike" dirty="0">
                <a:solidFill>
                  <a:srgbClr val="000000"/>
                </a:solidFill>
                <a:effectLst/>
                <a:latin typeface="Arial" panose="020B0604020202020204" pitchFamily="34" charset="0"/>
              </a:rPr>
              <a:t>A user interface element for entering and modifying text. When you define an edit text widget, we must specify the  input type.</a:t>
            </a:r>
          </a:p>
        </p:txBody>
      </p:sp>
      <p:graphicFrame>
        <p:nvGraphicFramePr>
          <p:cNvPr id="4" name="Tabella 4">
            <a:extLst>
              <a:ext uri="{FF2B5EF4-FFF2-40B4-BE49-F238E27FC236}">
                <a16:creationId xmlns:a16="http://schemas.microsoft.com/office/drawing/2014/main" id="{5F01EEDC-42F6-18B7-E768-3EE3B098F3EB}"/>
              </a:ext>
            </a:extLst>
          </p:cNvPr>
          <p:cNvGraphicFramePr>
            <a:graphicFrameLocks noGrp="1"/>
          </p:cNvGraphicFramePr>
          <p:nvPr>
            <p:extLst>
              <p:ext uri="{D42A27DB-BD31-4B8C-83A1-F6EECF244321}">
                <p14:modId xmlns:p14="http://schemas.microsoft.com/office/powerpoint/2010/main" val="2232656755"/>
              </p:ext>
            </p:extLst>
          </p:nvPr>
        </p:nvGraphicFramePr>
        <p:xfrm>
          <a:off x="370114" y="2028281"/>
          <a:ext cx="11451772" cy="4069282"/>
        </p:xfrm>
        <a:graphic>
          <a:graphicData uri="http://schemas.openxmlformats.org/drawingml/2006/table">
            <a:tbl>
              <a:tblPr firstRow="1" bandRow="1">
                <a:tableStyleId>{93296810-A885-4BE3-A3E7-6D5BEEA58F35}</a:tableStyleId>
              </a:tblPr>
              <a:tblGrid>
                <a:gridCol w="5725886">
                  <a:extLst>
                    <a:ext uri="{9D8B030D-6E8A-4147-A177-3AD203B41FA5}">
                      <a16:colId xmlns:a16="http://schemas.microsoft.com/office/drawing/2014/main" val="2148753659"/>
                    </a:ext>
                  </a:extLst>
                </a:gridCol>
                <a:gridCol w="5725886">
                  <a:extLst>
                    <a:ext uri="{9D8B030D-6E8A-4147-A177-3AD203B41FA5}">
                      <a16:colId xmlns:a16="http://schemas.microsoft.com/office/drawing/2014/main" val="4024966776"/>
                    </a:ext>
                  </a:extLst>
                </a:gridCol>
              </a:tblGrid>
              <a:tr h="0">
                <a:tc>
                  <a:txBody>
                    <a:bodyPr/>
                    <a:lstStyle/>
                    <a:p>
                      <a:r>
                        <a:rPr lang="en-US" sz="1600" dirty="0"/>
                        <a:t>Attributes</a:t>
                      </a:r>
                    </a:p>
                  </a:txBody>
                  <a:tcPr/>
                </a:tc>
                <a:tc>
                  <a:txBody>
                    <a:bodyPr/>
                    <a:lstStyle/>
                    <a:p>
                      <a:r>
                        <a:rPr lang="en-US" sz="1800" dirty="0"/>
                        <a:t>Description</a:t>
                      </a:r>
                    </a:p>
                  </a:txBody>
                  <a:tcPr/>
                </a:tc>
                <a:extLst>
                  <a:ext uri="{0D108BD9-81ED-4DB2-BD59-A6C34878D82A}">
                    <a16:rowId xmlns:a16="http://schemas.microsoft.com/office/drawing/2014/main" val="2212137519"/>
                  </a:ext>
                </a:extLst>
              </a:tr>
              <a:tr h="50312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i="0" u="none" strike="noStrike" dirty="0" err="1">
                          <a:solidFill>
                            <a:srgbClr val="000000"/>
                          </a:solidFill>
                          <a:effectLst/>
                          <a:latin typeface="+mj-lt"/>
                        </a:rPr>
                        <a:t>android:minLines</a:t>
                      </a:r>
                      <a:endParaRPr lang="en-US" sz="1400" b="1" dirty="0">
                        <a:effectLst/>
                        <a:latin typeface="+mj-lt"/>
                      </a:endParaRPr>
                    </a:p>
                  </a:txBody>
                  <a:tcPr/>
                </a:tc>
                <a:tc>
                  <a:txBody>
                    <a:bodyPr/>
                    <a:lstStyle/>
                    <a:p>
                      <a:r>
                        <a:rPr lang="en-US" sz="1400" b="0" i="0" u="none" strike="noStrike" dirty="0">
                          <a:solidFill>
                            <a:srgbClr val="000000"/>
                          </a:solidFill>
                          <a:effectLst/>
                          <a:latin typeface="+mj-lt"/>
                        </a:rPr>
                        <a:t>Makes the View this many lines tall, we can give any integer value</a:t>
                      </a:r>
                      <a:endParaRPr lang="en-US" sz="1400" dirty="0">
                        <a:latin typeface="+mj-lt"/>
                      </a:endParaRPr>
                    </a:p>
                  </a:txBody>
                  <a:tcPr/>
                </a:tc>
                <a:extLst>
                  <a:ext uri="{0D108BD9-81ED-4DB2-BD59-A6C34878D82A}">
                    <a16:rowId xmlns:a16="http://schemas.microsoft.com/office/drawing/2014/main" val="1647310764"/>
                  </a:ext>
                </a:extLst>
              </a:tr>
              <a:tr h="0">
                <a:tc>
                  <a:txBody>
                    <a:bodyPr/>
                    <a:lstStyle/>
                    <a:p>
                      <a:r>
                        <a:rPr lang="en-US" sz="1400" b="1" i="0" u="none" strike="noStrike" dirty="0" err="1">
                          <a:solidFill>
                            <a:srgbClr val="000000"/>
                          </a:solidFill>
                          <a:effectLst/>
                          <a:latin typeface="+mj-lt"/>
                        </a:rPr>
                        <a:t>android:maxLines</a:t>
                      </a:r>
                      <a:endParaRPr lang="en-US" sz="1400" b="1" dirty="0">
                        <a:latin typeface="+mj-l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j-lt"/>
                        </a:rPr>
                        <a:t>Maximum number of lines to display</a:t>
                      </a:r>
                      <a:endParaRPr lang="en-US" sz="1400" b="0" dirty="0">
                        <a:effectLst/>
                        <a:latin typeface="+mj-lt"/>
                      </a:endParaRPr>
                    </a:p>
                    <a:p>
                      <a:endParaRPr lang="en-US" sz="1400" dirty="0">
                        <a:latin typeface="+mj-lt"/>
                      </a:endParaRPr>
                    </a:p>
                  </a:txBody>
                  <a:tcPr/>
                </a:tc>
                <a:extLst>
                  <a:ext uri="{0D108BD9-81ED-4DB2-BD59-A6C34878D82A}">
                    <a16:rowId xmlns:a16="http://schemas.microsoft.com/office/drawing/2014/main" val="2564694148"/>
                  </a:ext>
                </a:extLst>
              </a:tr>
              <a:tr h="135897">
                <a:tc>
                  <a:txBody>
                    <a:bodyPr/>
                    <a:lstStyle/>
                    <a:p>
                      <a:r>
                        <a:rPr lang="en-US" sz="1400" b="1" i="0" u="none" strike="noStrike" dirty="0" err="1">
                          <a:solidFill>
                            <a:srgbClr val="000000"/>
                          </a:solidFill>
                          <a:effectLst/>
                          <a:latin typeface="+mj-lt"/>
                        </a:rPr>
                        <a:t>android:maxLength</a:t>
                      </a:r>
                      <a:endParaRPr lang="en-US" sz="1400" b="1" dirty="0">
                        <a:latin typeface="+mj-lt"/>
                      </a:endParaRPr>
                    </a:p>
                  </a:txBody>
                  <a:tcPr/>
                </a:tc>
                <a:tc>
                  <a:txBody>
                    <a:bodyPr/>
                    <a:lstStyle/>
                    <a:p>
                      <a:endParaRPr lang="en-US" sz="1400" dirty="0">
                        <a:latin typeface="+mj-lt"/>
                      </a:endParaRPr>
                    </a:p>
                  </a:txBody>
                  <a:tcPr/>
                </a:tc>
                <a:extLst>
                  <a:ext uri="{0D108BD9-81ED-4DB2-BD59-A6C34878D82A}">
                    <a16:rowId xmlns:a16="http://schemas.microsoft.com/office/drawing/2014/main" val="1045729202"/>
                  </a:ext>
                </a:extLst>
              </a:tr>
              <a:tr h="291492">
                <a:tc>
                  <a:txBody>
                    <a:bodyPr/>
                    <a:lstStyle/>
                    <a:p>
                      <a:pPr marL="0" indent="0" rtl="0">
                        <a:spcBef>
                          <a:spcPts val="0"/>
                        </a:spcBef>
                        <a:spcAft>
                          <a:spcPts val="0"/>
                        </a:spcAft>
                        <a:buNone/>
                      </a:pPr>
                      <a:r>
                        <a:rPr lang="en-US" sz="1400" b="1" i="0" u="none" strike="noStrike" dirty="0" err="1">
                          <a:solidFill>
                            <a:srgbClr val="000000"/>
                          </a:solidFill>
                          <a:effectLst/>
                          <a:latin typeface="+mj-lt"/>
                        </a:rPr>
                        <a:t>android:hint</a:t>
                      </a:r>
                      <a:endParaRPr lang="en-US" sz="1400" b="1" dirty="0">
                        <a:effectLst/>
                        <a:latin typeface="+mj-lt"/>
                      </a:endParaRPr>
                    </a:p>
                  </a:txBody>
                  <a:tcPr/>
                </a:tc>
                <a:tc>
                  <a:txBody>
                    <a:bodyPr/>
                    <a:lstStyle/>
                    <a:p>
                      <a:r>
                        <a:rPr lang="en-US" sz="1400" b="0" i="0" u="none" strike="noStrike" dirty="0">
                          <a:solidFill>
                            <a:srgbClr val="000000"/>
                          </a:solidFill>
                          <a:effectLst/>
                          <a:latin typeface="+mj-lt"/>
                        </a:rPr>
                        <a:t>Display hint to user before  typing </a:t>
                      </a:r>
                      <a:endParaRPr lang="en-US" sz="1400" dirty="0">
                        <a:latin typeface="+mj-lt"/>
                      </a:endParaRPr>
                    </a:p>
                  </a:txBody>
                  <a:tcPr/>
                </a:tc>
                <a:extLst>
                  <a:ext uri="{0D108BD9-81ED-4DB2-BD59-A6C34878D82A}">
                    <a16:rowId xmlns:a16="http://schemas.microsoft.com/office/drawing/2014/main" val="1672421764"/>
                  </a:ext>
                </a:extLst>
              </a:tr>
              <a:tr h="1775399">
                <a:tc>
                  <a:txBody>
                    <a:bodyPr/>
                    <a:lstStyle/>
                    <a:p>
                      <a:r>
                        <a:rPr lang="en-US" sz="1400" b="1" i="0" u="none" strike="noStrike" dirty="0" err="1">
                          <a:solidFill>
                            <a:srgbClr val="000000"/>
                          </a:solidFill>
                          <a:effectLst/>
                          <a:latin typeface="+mj-lt"/>
                        </a:rPr>
                        <a:t>android:inputType</a:t>
                      </a:r>
                      <a:endParaRPr lang="en-US" sz="1400" b="1" i="0" u="none" strike="noStrike" dirty="0">
                        <a:solidFill>
                          <a:srgbClr val="000000"/>
                        </a:solidFill>
                        <a:effectLst/>
                        <a:latin typeface="+mj-lt"/>
                      </a:endParaRPr>
                    </a:p>
                    <a:p>
                      <a:r>
                        <a:rPr lang="en-US" sz="1400" b="1" i="0" u="none" strike="noStrike" dirty="0">
                          <a:solidFill>
                            <a:srgbClr val="000000"/>
                          </a:solidFill>
                          <a:effectLst/>
                          <a:latin typeface="+mj-lt"/>
                        </a:rPr>
                        <a:t>Values:</a:t>
                      </a:r>
                    </a:p>
                    <a:p>
                      <a:pPr marL="285750" indent="-285750" rtl="0">
                        <a:spcBef>
                          <a:spcPts val="0"/>
                        </a:spcBef>
                        <a:spcAft>
                          <a:spcPts val="0"/>
                        </a:spcAft>
                        <a:buFont typeface="Arial" panose="020B0604020202020204" pitchFamily="34" charset="0"/>
                        <a:buChar char="•"/>
                      </a:pPr>
                      <a:r>
                        <a:rPr lang="en-US" sz="1400" b="0" i="0" u="none" strike="noStrike" dirty="0">
                          <a:solidFill>
                            <a:srgbClr val="000000"/>
                          </a:solidFill>
                          <a:effectLst/>
                          <a:latin typeface="+mj-lt"/>
                        </a:rPr>
                        <a:t>“</a:t>
                      </a:r>
                      <a:r>
                        <a:rPr lang="en-US" sz="1400" b="0" i="0" u="none" strike="noStrike" dirty="0" err="1">
                          <a:solidFill>
                            <a:srgbClr val="000000"/>
                          </a:solidFill>
                          <a:effectLst/>
                          <a:latin typeface="+mj-lt"/>
                        </a:rPr>
                        <a:t>textCapSentences</a:t>
                      </a:r>
                      <a:r>
                        <a:rPr lang="en-US" sz="1400" b="0" i="0" u="none" strike="noStrike" dirty="0">
                          <a:solidFill>
                            <a:srgbClr val="000000"/>
                          </a:solidFill>
                          <a:effectLst/>
                          <a:latin typeface="+mj-lt"/>
                        </a:rPr>
                        <a:t>” capitalize each word after every space</a:t>
                      </a:r>
                      <a:endParaRPr lang="en-US" sz="1400" b="0" dirty="0">
                        <a:effectLst/>
                        <a:latin typeface="+mj-lt"/>
                      </a:endParaRPr>
                    </a:p>
                    <a:p>
                      <a:pPr marL="285750" indent="-285750" rtl="0">
                        <a:spcBef>
                          <a:spcPts val="0"/>
                        </a:spcBef>
                        <a:spcAft>
                          <a:spcPts val="0"/>
                        </a:spcAft>
                        <a:buFont typeface="Arial" panose="020B0604020202020204" pitchFamily="34" charset="0"/>
                        <a:buChar char="•"/>
                      </a:pPr>
                      <a:r>
                        <a:rPr lang="en-US" sz="1400" b="0" i="0" u="none" strike="noStrike" dirty="0">
                          <a:solidFill>
                            <a:srgbClr val="000000"/>
                          </a:solidFill>
                          <a:effectLst/>
                          <a:latin typeface="+mj-lt"/>
                        </a:rPr>
                        <a:t>“number” make  enter only number</a:t>
                      </a:r>
                      <a:endParaRPr lang="en-US" sz="1400" b="0" dirty="0">
                        <a:effectLst/>
                        <a:latin typeface="+mj-lt"/>
                      </a:endParaRPr>
                    </a:p>
                    <a:p>
                      <a:pPr marL="285750" indent="-285750" rtl="0">
                        <a:spcBef>
                          <a:spcPts val="0"/>
                        </a:spcBef>
                        <a:spcAft>
                          <a:spcPts val="0"/>
                        </a:spcAft>
                        <a:buFont typeface="Arial" panose="020B0604020202020204" pitchFamily="34" charset="0"/>
                        <a:buChar char="•"/>
                      </a:pPr>
                      <a:r>
                        <a:rPr lang="en-US" sz="1400" b="0" i="0" u="none" strike="noStrike" dirty="0">
                          <a:solidFill>
                            <a:srgbClr val="000000"/>
                          </a:solidFill>
                          <a:effectLst/>
                          <a:latin typeface="+mj-lt"/>
                        </a:rPr>
                        <a:t>”date”   make enter only date</a:t>
                      </a:r>
                      <a:endParaRPr lang="en-US" sz="1400" b="0" dirty="0">
                        <a:effectLst/>
                        <a:latin typeface="+mj-lt"/>
                      </a:endParaRPr>
                    </a:p>
                    <a:p>
                      <a:pPr marL="285750" indent="-285750" rtl="0">
                        <a:spcBef>
                          <a:spcPts val="0"/>
                        </a:spcBef>
                        <a:spcAft>
                          <a:spcPts val="0"/>
                        </a:spcAft>
                        <a:buFont typeface="Arial" panose="020B0604020202020204" pitchFamily="34" charset="0"/>
                        <a:buChar char="•"/>
                      </a:pPr>
                      <a:r>
                        <a:rPr lang="en-US" sz="1400" b="0" i="0" u="none" strike="noStrike" dirty="0">
                          <a:solidFill>
                            <a:srgbClr val="000000"/>
                          </a:solidFill>
                          <a:effectLst/>
                          <a:latin typeface="+mj-lt"/>
                        </a:rPr>
                        <a:t>”</a:t>
                      </a:r>
                      <a:r>
                        <a:rPr lang="en-US" sz="1400" b="0" i="0" u="none" strike="noStrike" dirty="0" err="1">
                          <a:solidFill>
                            <a:srgbClr val="000000"/>
                          </a:solidFill>
                          <a:effectLst/>
                          <a:latin typeface="+mj-lt"/>
                        </a:rPr>
                        <a:t>textCapWords</a:t>
                      </a:r>
                      <a:r>
                        <a:rPr lang="en-US" sz="1400" b="0" i="0" u="none" strike="noStrike" dirty="0">
                          <a:solidFill>
                            <a:srgbClr val="000000"/>
                          </a:solidFill>
                          <a:effectLst/>
                          <a:latin typeface="+mj-lt"/>
                        </a:rPr>
                        <a:t>” capitalize every word</a:t>
                      </a:r>
                      <a:endParaRPr lang="en-US" sz="1400" b="0" dirty="0">
                        <a:effectLst/>
                        <a:latin typeface="+mj-lt"/>
                      </a:endParaRPr>
                    </a:p>
                    <a:p>
                      <a:pPr marL="285750" indent="-285750" rtl="0">
                        <a:spcBef>
                          <a:spcPts val="0"/>
                        </a:spcBef>
                        <a:spcAft>
                          <a:spcPts val="0"/>
                        </a:spcAft>
                        <a:buFont typeface="Arial" panose="020B0604020202020204" pitchFamily="34" charset="0"/>
                        <a:buChar char="•"/>
                      </a:pPr>
                      <a:r>
                        <a:rPr lang="en-US" sz="1400" b="0" i="0" u="none" strike="noStrike" dirty="0">
                          <a:solidFill>
                            <a:srgbClr val="000000"/>
                          </a:solidFill>
                          <a:effectLst/>
                          <a:latin typeface="+mj-lt"/>
                        </a:rPr>
                        <a:t>”</a:t>
                      </a:r>
                      <a:r>
                        <a:rPr lang="en-US" sz="1400" b="0" i="0" u="none" strike="noStrike" dirty="0" err="1">
                          <a:solidFill>
                            <a:srgbClr val="000000"/>
                          </a:solidFill>
                          <a:effectLst/>
                          <a:latin typeface="+mj-lt"/>
                        </a:rPr>
                        <a:t>textPassword</a:t>
                      </a:r>
                      <a:r>
                        <a:rPr lang="en-US" sz="1400" b="0" i="0" u="none" strike="noStrike" dirty="0">
                          <a:solidFill>
                            <a:srgbClr val="000000"/>
                          </a:solidFill>
                          <a:effectLst/>
                          <a:latin typeface="+mj-lt"/>
                        </a:rPr>
                        <a:t>”</a:t>
                      </a:r>
                      <a:endParaRPr lang="en-US" sz="1400" b="0" dirty="0">
                        <a:effectLst/>
                        <a:latin typeface="+mj-lt"/>
                      </a:endParaRPr>
                    </a:p>
                    <a:p>
                      <a:pPr marL="285750" indent="-285750" rtl="0">
                        <a:spcBef>
                          <a:spcPts val="0"/>
                        </a:spcBef>
                        <a:spcAft>
                          <a:spcPts val="0"/>
                        </a:spcAft>
                        <a:buFont typeface="Arial" panose="020B0604020202020204" pitchFamily="34" charset="0"/>
                        <a:buChar char="•"/>
                      </a:pPr>
                      <a:r>
                        <a:rPr lang="en-US" sz="1400" b="0" i="0" u="none" strike="noStrike" dirty="0">
                          <a:solidFill>
                            <a:srgbClr val="000000"/>
                          </a:solidFill>
                          <a:effectLst/>
                          <a:latin typeface="+mj-lt"/>
                        </a:rPr>
                        <a:t>“</a:t>
                      </a:r>
                      <a:r>
                        <a:rPr lang="en-US" sz="1400" b="0" i="0" u="none" strike="noStrike" dirty="0" err="1">
                          <a:solidFill>
                            <a:srgbClr val="000000"/>
                          </a:solidFill>
                          <a:effectLst/>
                          <a:latin typeface="+mj-lt"/>
                        </a:rPr>
                        <a:t>textUri</a:t>
                      </a:r>
                      <a:r>
                        <a:rPr lang="en-US" sz="1400" b="0" i="0" u="none" strike="noStrike" dirty="0">
                          <a:solidFill>
                            <a:srgbClr val="000000"/>
                          </a:solidFill>
                          <a:effectLst/>
                          <a:latin typeface="+mj-lt"/>
                        </a:rPr>
                        <a:t>” </a:t>
                      </a:r>
                      <a:r>
                        <a:rPr lang="en-US" sz="1400" b="0" i="0" kern="1200" dirty="0">
                          <a:solidFill>
                            <a:schemeClr val="dk1"/>
                          </a:solidFill>
                          <a:effectLst/>
                          <a:latin typeface="+mj-lt"/>
                          <a:ea typeface="+mn-ea"/>
                          <a:cs typeface="+mn-cs"/>
                        </a:rPr>
                        <a:t>Text that will be used as a URI</a:t>
                      </a:r>
                      <a:endParaRPr lang="en-US" sz="1400" b="0" i="0" u="none" strike="noStrike" dirty="0">
                        <a:solidFill>
                          <a:srgbClr val="000000"/>
                        </a:solidFill>
                        <a:effectLst/>
                        <a:latin typeface="+mj-lt"/>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kern="1200" dirty="0">
                          <a:solidFill>
                            <a:schemeClr val="dk1"/>
                          </a:solidFill>
                          <a:effectLst/>
                          <a:latin typeface="+mj-lt"/>
                          <a:ea typeface="+mn-ea"/>
                          <a:cs typeface="+mn-cs"/>
                          <a:hlinkClick r:id="rId2"/>
                        </a:rPr>
                        <a:t>Values</a:t>
                      </a:r>
                      <a:endParaRPr lang="en-US" sz="1800" kern="1200" dirty="0">
                        <a:solidFill>
                          <a:schemeClr val="dk1"/>
                        </a:solidFill>
                        <a:effectLst/>
                        <a:latin typeface="+mj-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j-lt"/>
                        </a:rPr>
                        <a:t>Validation of user input by allowing only certain values to be entered through the keyboard</a:t>
                      </a:r>
                    </a:p>
                    <a:p>
                      <a:endParaRPr lang="en-US" sz="1400" dirty="0">
                        <a:latin typeface="+mj-lt"/>
                      </a:endParaRPr>
                    </a:p>
                  </a:txBody>
                  <a:tcPr/>
                </a:tc>
                <a:extLst>
                  <a:ext uri="{0D108BD9-81ED-4DB2-BD59-A6C34878D82A}">
                    <a16:rowId xmlns:a16="http://schemas.microsoft.com/office/drawing/2014/main" val="4103186882"/>
                  </a:ext>
                </a:extLst>
              </a:tr>
            </a:tbl>
          </a:graphicData>
        </a:graphic>
      </p:graphicFrame>
    </p:spTree>
    <p:extLst>
      <p:ext uri="{BB962C8B-B14F-4D97-AF65-F5344CB8AC3E}">
        <p14:creationId xmlns:p14="http://schemas.microsoft.com/office/powerpoint/2010/main" val="18579971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F65951-C52C-F781-D37A-D9EC8D58C93C}"/>
              </a:ext>
            </a:extLst>
          </p:cNvPr>
          <p:cNvSpPr>
            <a:spLocks noGrp="1"/>
          </p:cNvSpPr>
          <p:nvPr>
            <p:ph type="title"/>
          </p:nvPr>
        </p:nvSpPr>
        <p:spPr/>
        <p:txBody>
          <a:bodyPr/>
          <a:lstStyle/>
          <a:p>
            <a:r>
              <a:rPr lang="en-US" dirty="0"/>
              <a:t>Issue</a:t>
            </a:r>
          </a:p>
        </p:txBody>
      </p:sp>
      <p:sp>
        <p:nvSpPr>
          <p:cNvPr id="3" name="Segnaposto contenuto 2">
            <a:extLst>
              <a:ext uri="{FF2B5EF4-FFF2-40B4-BE49-F238E27FC236}">
                <a16:creationId xmlns:a16="http://schemas.microsoft.com/office/drawing/2014/main" id="{D42E6E2B-B839-7346-00D5-3971A740F5F7}"/>
              </a:ext>
            </a:extLst>
          </p:cNvPr>
          <p:cNvSpPr>
            <a:spLocks noGrp="1"/>
          </p:cNvSpPr>
          <p:nvPr>
            <p:ph idx="1"/>
          </p:nvPr>
        </p:nvSpPr>
        <p:spPr>
          <a:xfrm>
            <a:off x="609601" y="1600201"/>
            <a:ext cx="10998199" cy="1230277"/>
          </a:xfrm>
        </p:spPr>
        <p:txBody>
          <a:bodyPr>
            <a:normAutofit/>
          </a:bodyPr>
          <a:lstStyle/>
          <a:p>
            <a:pPr marL="0" indent="0" rtl="0">
              <a:spcBef>
                <a:spcPts val="0"/>
              </a:spcBef>
              <a:spcAft>
                <a:spcPts val="0"/>
              </a:spcAft>
              <a:buNone/>
            </a:pPr>
            <a:r>
              <a:rPr lang="en-US" sz="1800" dirty="0" err="1">
                <a:solidFill>
                  <a:srgbClr val="000000"/>
                </a:solidFill>
                <a:latin typeface="+mj-lt"/>
              </a:rPr>
              <a:t>inputType</a:t>
            </a:r>
            <a:r>
              <a:rPr lang="en-US" sz="1800" dirty="0">
                <a:solidFill>
                  <a:srgbClr val="000000"/>
                </a:solidFill>
                <a:latin typeface="+mj-lt"/>
              </a:rPr>
              <a:t>  is a very useful attribute for validating user input, but it may not be enough. Let’s imagine we designed a Sign up screen. Despite the use of </a:t>
            </a:r>
            <a:r>
              <a:rPr lang="en-US" sz="1800" dirty="0" err="1">
                <a:solidFill>
                  <a:srgbClr val="000000"/>
                </a:solidFill>
                <a:latin typeface="+mj-lt"/>
              </a:rPr>
              <a:t>inputType</a:t>
            </a:r>
            <a:r>
              <a:rPr lang="en-US" sz="1800" dirty="0">
                <a:solidFill>
                  <a:srgbClr val="000000"/>
                </a:solidFill>
                <a:latin typeface="+mj-lt"/>
              </a:rPr>
              <a:t> values no one can prevent the user from entering invalid values:</a:t>
            </a:r>
          </a:p>
        </p:txBody>
      </p:sp>
      <p:sp>
        <p:nvSpPr>
          <p:cNvPr id="12" name="CasellaDiTesto 11">
            <a:extLst>
              <a:ext uri="{FF2B5EF4-FFF2-40B4-BE49-F238E27FC236}">
                <a16:creationId xmlns:a16="http://schemas.microsoft.com/office/drawing/2014/main" id="{4D7278B8-03EF-90A7-9EB6-09CF023BACA9}"/>
              </a:ext>
            </a:extLst>
          </p:cNvPr>
          <p:cNvSpPr txBox="1"/>
          <p:nvPr/>
        </p:nvSpPr>
        <p:spPr>
          <a:xfrm>
            <a:off x="7102387" y="3613628"/>
            <a:ext cx="3241083" cy="30777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solidFill>
                  <a:srgbClr val="9876AA"/>
                </a:solidFill>
                <a:effectLst/>
                <a:latin typeface="JetBrains Mono"/>
              </a:rPr>
              <a:t>android</a:t>
            </a:r>
            <a:r>
              <a:rPr kumimoji="0" lang="en-US" altLang="en-US" sz="1400" b="1" i="0" u="none" strike="noStrike" cap="none" normalizeH="0" baseline="0" dirty="0" err="1">
                <a:ln>
                  <a:noFill/>
                </a:ln>
                <a:solidFill>
                  <a:srgbClr val="BABABA"/>
                </a:solidFill>
                <a:effectLst/>
                <a:latin typeface="JetBrains Mono"/>
              </a:rPr>
              <a:t>:inputType</a:t>
            </a:r>
            <a:r>
              <a:rPr kumimoji="0" lang="en-US" altLang="en-US" sz="1400" b="1" i="0" u="none" strike="noStrike" cap="none" normalizeH="0" baseline="0" dirty="0">
                <a:ln>
                  <a:noFill/>
                </a:ln>
                <a:solidFill>
                  <a:srgbClr val="6A8759"/>
                </a:solidFill>
                <a:effectLst/>
                <a:latin typeface="JetBrains Mono"/>
              </a:rPr>
              <a:t>=</a:t>
            </a:r>
            <a:r>
              <a:rPr kumimoji="0" lang="en-US" altLang="en-US" sz="1400" b="1" i="0" u="none" strike="noStrike" cap="none" normalizeH="0" baseline="0" dirty="0">
                <a:ln>
                  <a:noFill/>
                </a:ln>
                <a:solidFill>
                  <a:schemeClr val="accent3">
                    <a:lumMod val="75000"/>
                  </a:schemeClr>
                </a:solidFill>
                <a:effectLst/>
                <a:latin typeface="JetBrains Mono"/>
              </a:rPr>
              <a:t>"</a:t>
            </a:r>
            <a:r>
              <a:rPr lang="en-US" sz="1400" b="1" i="0" dirty="0" err="1">
                <a:solidFill>
                  <a:schemeClr val="accent3">
                    <a:lumMod val="75000"/>
                  </a:schemeClr>
                </a:solidFill>
                <a:effectLst/>
                <a:latin typeface="JetBrains Mono"/>
              </a:rPr>
              <a:t>textPersonName</a:t>
            </a:r>
            <a:r>
              <a:rPr kumimoji="0" lang="en-US" altLang="en-US" sz="1400" b="1" i="0" u="none" strike="noStrike" cap="none" normalizeH="0" baseline="0" dirty="0">
                <a:ln>
                  <a:noFill/>
                </a:ln>
                <a:solidFill>
                  <a:srgbClr val="6A8759"/>
                </a:solidFill>
                <a:effectLst/>
                <a:latin typeface="JetBrains Mono"/>
              </a:rPr>
              <a:t>"</a:t>
            </a:r>
            <a:endParaRPr kumimoji="0" lang="en-US" altLang="en-US" sz="3200" b="1" i="0" u="none" strike="noStrike" cap="none" normalizeH="0" baseline="0" dirty="0">
              <a:ln>
                <a:noFill/>
              </a:ln>
              <a:solidFill>
                <a:schemeClr val="tx1"/>
              </a:solidFill>
              <a:effectLst/>
              <a:latin typeface="JetBrains Mono"/>
            </a:endParaRPr>
          </a:p>
        </p:txBody>
      </p:sp>
      <p:sp>
        <p:nvSpPr>
          <p:cNvPr id="13" name="CasellaDiTesto 12">
            <a:extLst>
              <a:ext uri="{FF2B5EF4-FFF2-40B4-BE49-F238E27FC236}">
                <a16:creationId xmlns:a16="http://schemas.microsoft.com/office/drawing/2014/main" id="{67DDA1E6-BFAC-F7FC-7F15-7A7FEFDAF069}"/>
              </a:ext>
            </a:extLst>
          </p:cNvPr>
          <p:cNvSpPr txBox="1"/>
          <p:nvPr/>
        </p:nvSpPr>
        <p:spPr>
          <a:xfrm>
            <a:off x="7102387" y="4008100"/>
            <a:ext cx="3155358" cy="307777"/>
          </a:xfrm>
          <a:prstGeom prst="rect">
            <a:avLst/>
          </a:prstGeom>
          <a:noFill/>
        </p:spPr>
        <p:txBody>
          <a:bodyPr wrap="square">
            <a:spAutoFit/>
          </a:bodyPr>
          <a:lstStyle/>
          <a:p>
            <a:pPr eaLnBrk="0" fontAlgn="base" hangingPunct="0">
              <a:spcBef>
                <a:spcPct val="0"/>
              </a:spcBef>
              <a:spcAft>
                <a:spcPct val="0"/>
              </a:spcAft>
            </a:pPr>
            <a:r>
              <a:rPr kumimoji="0" lang="en-US" altLang="en-US" sz="1400" b="1" i="0" u="none" strike="noStrike" cap="none" normalizeH="0" baseline="0" dirty="0" err="1">
                <a:ln>
                  <a:noFill/>
                </a:ln>
                <a:solidFill>
                  <a:srgbClr val="9876AA"/>
                </a:solidFill>
                <a:effectLst/>
                <a:latin typeface="JetBrains Mono"/>
              </a:rPr>
              <a:t>android</a:t>
            </a:r>
            <a:r>
              <a:rPr kumimoji="0" lang="en-US" altLang="en-US" sz="1400" b="1" i="0" u="none" strike="noStrike" cap="none" normalizeH="0" baseline="0" dirty="0" err="1">
                <a:ln>
                  <a:noFill/>
                </a:ln>
                <a:solidFill>
                  <a:srgbClr val="BABABA"/>
                </a:solidFill>
                <a:effectLst/>
                <a:latin typeface="JetBrains Mono"/>
              </a:rPr>
              <a:t>:inputType</a:t>
            </a:r>
            <a:r>
              <a:rPr kumimoji="0" lang="en-US" altLang="en-US" sz="1400" b="1" i="0" u="none" strike="noStrike" cap="none" normalizeH="0" baseline="0" dirty="0">
                <a:ln>
                  <a:noFill/>
                </a:ln>
                <a:solidFill>
                  <a:srgbClr val="6A8759"/>
                </a:solidFill>
                <a:effectLst/>
                <a:latin typeface="JetBrains Mono"/>
              </a:rPr>
              <a:t>="</a:t>
            </a:r>
            <a:r>
              <a:rPr kumimoji="0" lang="en-US" altLang="en-US" sz="1400" b="1" i="0" u="none" strike="noStrike" cap="none" normalizeH="0" baseline="0" dirty="0" err="1">
                <a:ln>
                  <a:noFill/>
                </a:ln>
                <a:solidFill>
                  <a:srgbClr val="6A8759"/>
                </a:solidFill>
                <a:effectLst/>
                <a:latin typeface="JetBrains Mono"/>
              </a:rPr>
              <a:t>textCapSentences</a:t>
            </a:r>
            <a:r>
              <a:rPr kumimoji="0" lang="en-US" altLang="en-US" sz="1400" b="1" i="0" u="none" strike="noStrike" cap="none" normalizeH="0" baseline="0" dirty="0">
                <a:ln>
                  <a:noFill/>
                </a:ln>
                <a:solidFill>
                  <a:srgbClr val="6A8759"/>
                </a:solidFill>
                <a:effectLst/>
                <a:latin typeface="JetBrains Mono"/>
              </a:rPr>
              <a:t>"</a:t>
            </a:r>
            <a:endParaRPr kumimoji="0" lang="en-US" altLang="en-US" sz="1400" b="1" i="0" u="none" strike="noStrike" cap="none" normalizeH="0" baseline="0" dirty="0">
              <a:ln>
                <a:noFill/>
              </a:ln>
              <a:solidFill>
                <a:schemeClr val="tx1"/>
              </a:solidFill>
              <a:effectLst/>
              <a:latin typeface="Arial" panose="020B0604020202020204" pitchFamily="34" charset="0"/>
            </a:endParaRPr>
          </a:p>
        </p:txBody>
      </p:sp>
      <p:sp>
        <p:nvSpPr>
          <p:cNvPr id="16" name="CasellaDiTesto 15">
            <a:extLst>
              <a:ext uri="{FF2B5EF4-FFF2-40B4-BE49-F238E27FC236}">
                <a16:creationId xmlns:a16="http://schemas.microsoft.com/office/drawing/2014/main" id="{EFA9C6FB-4A2F-312C-6397-EBFC9EEFBB95}"/>
              </a:ext>
            </a:extLst>
          </p:cNvPr>
          <p:cNvSpPr txBox="1"/>
          <p:nvPr/>
        </p:nvSpPr>
        <p:spPr>
          <a:xfrm>
            <a:off x="7102387" y="4748730"/>
            <a:ext cx="2974383" cy="307777"/>
          </a:xfrm>
          <a:prstGeom prst="rect">
            <a:avLst/>
          </a:prstGeom>
          <a:noFill/>
        </p:spPr>
        <p:txBody>
          <a:bodyPr wrap="square">
            <a:spAutoFit/>
          </a:bodyPr>
          <a:lstStyle/>
          <a:p>
            <a:pPr eaLnBrk="0" fontAlgn="base" hangingPunct="0">
              <a:spcBef>
                <a:spcPct val="0"/>
              </a:spcBef>
              <a:spcAft>
                <a:spcPct val="0"/>
              </a:spcAft>
            </a:pPr>
            <a:r>
              <a:rPr kumimoji="0" lang="en-US" altLang="en-US" sz="1400" b="1" i="0" u="none" strike="noStrike" cap="none" normalizeH="0" baseline="0" dirty="0" err="1">
                <a:ln>
                  <a:noFill/>
                </a:ln>
                <a:solidFill>
                  <a:srgbClr val="9876AA"/>
                </a:solidFill>
                <a:effectLst/>
                <a:latin typeface="JetBrains Mono"/>
              </a:rPr>
              <a:t>android</a:t>
            </a:r>
            <a:r>
              <a:rPr kumimoji="0" lang="en-US" altLang="en-US" sz="1400" b="1" i="0" u="none" strike="noStrike" cap="none" normalizeH="0" baseline="0" dirty="0" err="1">
                <a:ln>
                  <a:noFill/>
                </a:ln>
                <a:solidFill>
                  <a:srgbClr val="BABABA"/>
                </a:solidFill>
                <a:effectLst/>
                <a:latin typeface="JetBrains Mono"/>
              </a:rPr>
              <a:t>:inputType</a:t>
            </a:r>
            <a:r>
              <a:rPr kumimoji="0" lang="en-US" altLang="en-US" sz="1400" b="1" i="0" u="none" strike="noStrike" cap="none" normalizeH="0" baseline="0" dirty="0">
                <a:ln>
                  <a:noFill/>
                </a:ln>
                <a:solidFill>
                  <a:srgbClr val="6A8759"/>
                </a:solidFill>
                <a:effectLst/>
                <a:latin typeface="JetBrains Mono"/>
              </a:rPr>
              <a:t>=“</a:t>
            </a:r>
            <a:r>
              <a:rPr kumimoji="0" lang="en-US" altLang="en-US" sz="1400" b="1" i="0" u="none" strike="noStrike" cap="none" normalizeH="0" baseline="0" dirty="0" err="1">
                <a:ln>
                  <a:noFill/>
                </a:ln>
                <a:solidFill>
                  <a:srgbClr val="6A8759"/>
                </a:solidFill>
                <a:effectLst/>
                <a:latin typeface="JetBrains Mono"/>
              </a:rPr>
              <a:t>numberDecimal</a:t>
            </a:r>
            <a:r>
              <a:rPr kumimoji="0" lang="en-US" altLang="en-US" sz="1400" b="1" i="0" u="none" strike="noStrike" cap="none" normalizeH="0" baseline="0" dirty="0">
                <a:ln>
                  <a:noFill/>
                </a:ln>
                <a:solidFill>
                  <a:srgbClr val="6A8759"/>
                </a:solidFill>
                <a:effectLst/>
                <a:latin typeface="JetBrains Mono"/>
              </a:rPr>
              <a:t>"</a:t>
            </a:r>
            <a:endParaRPr kumimoji="0" lang="en-US" altLang="en-US" sz="1400" b="1" i="0" u="none" strike="noStrike" cap="none" normalizeH="0" baseline="0" dirty="0">
              <a:ln>
                <a:noFill/>
              </a:ln>
              <a:solidFill>
                <a:schemeClr val="tx1"/>
              </a:solidFill>
              <a:effectLst/>
              <a:latin typeface="Arial" panose="020B0604020202020204" pitchFamily="34" charset="0"/>
            </a:endParaRPr>
          </a:p>
        </p:txBody>
      </p:sp>
      <p:sp>
        <p:nvSpPr>
          <p:cNvPr id="17" name="CasellaDiTesto 16">
            <a:extLst>
              <a:ext uri="{FF2B5EF4-FFF2-40B4-BE49-F238E27FC236}">
                <a16:creationId xmlns:a16="http://schemas.microsoft.com/office/drawing/2014/main" id="{2E636D61-18E8-36D6-9160-E9E20FE75009}"/>
              </a:ext>
            </a:extLst>
          </p:cNvPr>
          <p:cNvSpPr txBox="1"/>
          <p:nvPr/>
        </p:nvSpPr>
        <p:spPr>
          <a:xfrm>
            <a:off x="3984119" y="3610486"/>
            <a:ext cx="1733549" cy="276999"/>
          </a:xfrm>
          <a:prstGeom prst="rect">
            <a:avLst/>
          </a:prstGeom>
          <a:noFill/>
        </p:spPr>
        <p:txBody>
          <a:bodyPr wrap="square" rtlCol="0">
            <a:spAutoFit/>
          </a:bodyPr>
          <a:lstStyle/>
          <a:p>
            <a:r>
              <a:rPr lang="en-US" sz="1200" b="1" dirty="0">
                <a:solidFill>
                  <a:srgbClr val="FF0000"/>
                </a:solidFill>
              </a:rPr>
              <a:t>Invalid input</a:t>
            </a:r>
          </a:p>
        </p:txBody>
      </p:sp>
      <p:sp>
        <p:nvSpPr>
          <p:cNvPr id="18" name="CasellaDiTesto 17">
            <a:extLst>
              <a:ext uri="{FF2B5EF4-FFF2-40B4-BE49-F238E27FC236}">
                <a16:creationId xmlns:a16="http://schemas.microsoft.com/office/drawing/2014/main" id="{952E4839-2DC7-75E8-ABD7-18AE90E2A01D}"/>
              </a:ext>
            </a:extLst>
          </p:cNvPr>
          <p:cNvSpPr txBox="1"/>
          <p:nvPr/>
        </p:nvSpPr>
        <p:spPr>
          <a:xfrm>
            <a:off x="3984119" y="4004643"/>
            <a:ext cx="1733549" cy="276999"/>
          </a:xfrm>
          <a:prstGeom prst="rect">
            <a:avLst/>
          </a:prstGeom>
          <a:noFill/>
        </p:spPr>
        <p:txBody>
          <a:bodyPr wrap="square" rtlCol="0">
            <a:spAutoFit/>
          </a:bodyPr>
          <a:lstStyle/>
          <a:p>
            <a:r>
              <a:rPr lang="en-US" sz="1200" b="1" dirty="0">
                <a:solidFill>
                  <a:srgbClr val="FF0000"/>
                </a:solidFill>
              </a:rPr>
              <a:t>Invalid input</a:t>
            </a:r>
          </a:p>
        </p:txBody>
      </p:sp>
      <p:sp>
        <p:nvSpPr>
          <p:cNvPr id="19" name="CasellaDiTesto 18">
            <a:extLst>
              <a:ext uri="{FF2B5EF4-FFF2-40B4-BE49-F238E27FC236}">
                <a16:creationId xmlns:a16="http://schemas.microsoft.com/office/drawing/2014/main" id="{ECC48A5F-5F75-6B52-B0D8-51D7B02885EC}"/>
              </a:ext>
            </a:extLst>
          </p:cNvPr>
          <p:cNvSpPr txBox="1"/>
          <p:nvPr/>
        </p:nvSpPr>
        <p:spPr>
          <a:xfrm>
            <a:off x="3984119" y="4792958"/>
            <a:ext cx="1733549" cy="276999"/>
          </a:xfrm>
          <a:prstGeom prst="rect">
            <a:avLst/>
          </a:prstGeom>
          <a:noFill/>
        </p:spPr>
        <p:txBody>
          <a:bodyPr wrap="square" rtlCol="0">
            <a:spAutoFit/>
          </a:bodyPr>
          <a:lstStyle/>
          <a:p>
            <a:r>
              <a:rPr lang="en-US" sz="1200" b="1" dirty="0">
                <a:solidFill>
                  <a:srgbClr val="FF0000"/>
                </a:solidFill>
              </a:rPr>
              <a:t>Invalid input</a:t>
            </a:r>
          </a:p>
        </p:txBody>
      </p:sp>
      <p:pic>
        <p:nvPicPr>
          <p:cNvPr id="5" name="Immagine 4">
            <a:extLst>
              <a:ext uri="{FF2B5EF4-FFF2-40B4-BE49-F238E27FC236}">
                <a16:creationId xmlns:a16="http://schemas.microsoft.com/office/drawing/2014/main" id="{A2472124-399F-AFB0-A61A-11E5CF3EB5D5}"/>
              </a:ext>
            </a:extLst>
          </p:cNvPr>
          <p:cNvPicPr>
            <a:picLocks noChangeAspect="1"/>
          </p:cNvPicPr>
          <p:nvPr/>
        </p:nvPicPr>
        <p:blipFill rotWithShape="1">
          <a:blip r:embed="rId2"/>
          <a:srcRect l="1405" r="4142"/>
          <a:stretch/>
        </p:blipFill>
        <p:spPr>
          <a:xfrm>
            <a:off x="5115012" y="2223102"/>
            <a:ext cx="1987375" cy="4368023"/>
          </a:xfrm>
          <a:prstGeom prst="roundRect">
            <a:avLst>
              <a:gd name="adj" fmla="val 11604"/>
            </a:avLst>
          </a:prstGeom>
        </p:spPr>
      </p:pic>
    </p:spTree>
    <p:extLst>
      <p:ext uri="{BB962C8B-B14F-4D97-AF65-F5344CB8AC3E}">
        <p14:creationId xmlns:p14="http://schemas.microsoft.com/office/powerpoint/2010/main" val="368520885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25430A-363C-E4FF-C600-E8F636497B2E}"/>
              </a:ext>
            </a:extLst>
          </p:cNvPr>
          <p:cNvSpPr>
            <a:spLocks noGrp="1"/>
          </p:cNvSpPr>
          <p:nvPr>
            <p:ph type="title"/>
          </p:nvPr>
        </p:nvSpPr>
        <p:spPr/>
        <p:txBody>
          <a:bodyPr>
            <a:normAutofit/>
          </a:bodyPr>
          <a:lstStyle/>
          <a:p>
            <a:r>
              <a:rPr lang="en-US" dirty="0"/>
              <a:t>Solution: </a:t>
            </a:r>
            <a:r>
              <a:rPr lang="en-US" dirty="0" err="1"/>
              <a:t>TextWatcher</a:t>
            </a:r>
            <a:endParaRPr lang="en-US" dirty="0"/>
          </a:p>
        </p:txBody>
      </p:sp>
      <p:sp>
        <p:nvSpPr>
          <p:cNvPr id="3" name="Segnaposto contenuto 2">
            <a:extLst>
              <a:ext uri="{FF2B5EF4-FFF2-40B4-BE49-F238E27FC236}">
                <a16:creationId xmlns:a16="http://schemas.microsoft.com/office/drawing/2014/main" id="{91952F31-0268-8E6D-8548-68459F351D06}"/>
              </a:ext>
            </a:extLst>
          </p:cNvPr>
          <p:cNvSpPr>
            <a:spLocks noGrp="1"/>
          </p:cNvSpPr>
          <p:nvPr>
            <p:ph idx="1"/>
          </p:nvPr>
        </p:nvSpPr>
        <p:spPr>
          <a:xfrm>
            <a:off x="609600" y="1600201"/>
            <a:ext cx="8261023" cy="4525963"/>
          </a:xfrm>
        </p:spPr>
        <p:txBody>
          <a:bodyPr/>
          <a:lstStyle/>
          <a:p>
            <a:pPr marL="0" indent="0" fontAlgn="base">
              <a:spcBef>
                <a:spcPts val="0"/>
              </a:spcBef>
              <a:buNone/>
            </a:pPr>
            <a:r>
              <a:rPr lang="en-US" sz="2400" b="0" i="0" u="none" strike="noStrike" dirty="0">
                <a:solidFill>
                  <a:srgbClr val="000000"/>
                </a:solidFill>
                <a:effectLst/>
                <a:latin typeface="+mj-lt"/>
              </a:rPr>
              <a:t>Java interface that allow us to validate user input. When an object of this type is attached to an Editable (</a:t>
            </a:r>
            <a:r>
              <a:rPr lang="en-US" sz="2400" b="0" i="0" u="none" strike="noStrike" dirty="0" err="1">
                <a:solidFill>
                  <a:srgbClr val="000000"/>
                </a:solidFill>
                <a:effectLst/>
                <a:latin typeface="+mj-lt"/>
              </a:rPr>
              <a:t>EditText</a:t>
            </a:r>
            <a:r>
              <a:rPr lang="en-US" sz="2400" b="0" i="0" u="none" strike="noStrike" dirty="0">
                <a:solidFill>
                  <a:srgbClr val="000000"/>
                </a:solidFill>
                <a:effectLst/>
                <a:latin typeface="+mj-lt"/>
              </a:rPr>
              <a:t> superclass), its methods will be called when the text is changed.</a:t>
            </a:r>
            <a:endParaRPr lang="en-US" sz="4000" b="0" dirty="0">
              <a:effectLst/>
              <a:latin typeface="+mj-lt"/>
            </a:endParaRPr>
          </a:p>
          <a:p>
            <a:pPr marL="0" indent="0" rtl="0" fontAlgn="base">
              <a:spcBef>
                <a:spcPts val="0"/>
              </a:spcBef>
              <a:spcAft>
                <a:spcPts val="0"/>
              </a:spcAft>
              <a:buNone/>
            </a:pPr>
            <a:endParaRPr lang="en-US" sz="2400" dirty="0">
              <a:solidFill>
                <a:srgbClr val="000000"/>
              </a:solidFill>
              <a:latin typeface="+mj-lt"/>
              <a:cs typeface="Arial" panose="020B0604020202020204" pitchFamily="34" charset="0"/>
            </a:endParaRPr>
          </a:p>
          <a:p>
            <a:pPr rtl="0" fontAlgn="base">
              <a:spcBef>
                <a:spcPts val="0"/>
              </a:spcBef>
              <a:spcAft>
                <a:spcPts val="0"/>
              </a:spcAft>
              <a:buFont typeface="+mj-lt"/>
              <a:buAutoNum type="arabicPeriod"/>
            </a:pPr>
            <a:r>
              <a:rPr lang="en-US" sz="2400" b="0" i="0" u="none" strike="noStrike" dirty="0">
                <a:solidFill>
                  <a:srgbClr val="000000"/>
                </a:solidFill>
                <a:effectLst/>
                <a:latin typeface="+mj-lt"/>
                <a:cs typeface="Arial" panose="020B0604020202020204" pitchFamily="34" charset="0"/>
              </a:rPr>
              <a:t>create a link between </a:t>
            </a:r>
            <a:r>
              <a:rPr lang="en-US" sz="2400" b="0" i="0" u="none" strike="noStrike" dirty="0" err="1">
                <a:solidFill>
                  <a:srgbClr val="000000"/>
                </a:solidFill>
                <a:effectLst/>
                <a:latin typeface="+mj-lt"/>
                <a:cs typeface="Arial" panose="020B0604020202020204" pitchFamily="34" charset="0"/>
              </a:rPr>
              <a:t>EditText</a:t>
            </a:r>
            <a:r>
              <a:rPr lang="en-US" sz="2400" b="0" i="0" u="none" strike="noStrike" dirty="0">
                <a:solidFill>
                  <a:srgbClr val="000000"/>
                </a:solidFill>
                <a:effectLst/>
                <a:latin typeface="+mj-lt"/>
                <a:cs typeface="Arial" panose="020B0604020202020204" pitchFamily="34" charset="0"/>
              </a:rPr>
              <a:t> on XML and Java</a:t>
            </a:r>
          </a:p>
          <a:p>
            <a:pPr rtl="0" fontAlgn="base">
              <a:spcBef>
                <a:spcPts val="0"/>
              </a:spcBef>
              <a:spcAft>
                <a:spcPts val="0"/>
              </a:spcAft>
              <a:buFont typeface="+mj-lt"/>
              <a:buAutoNum type="arabicPeriod"/>
            </a:pPr>
            <a:r>
              <a:rPr lang="en-US" sz="2400" b="0" i="0" u="none" strike="noStrike" dirty="0">
                <a:solidFill>
                  <a:srgbClr val="000000"/>
                </a:solidFill>
                <a:effectLst/>
                <a:latin typeface="+mj-lt"/>
                <a:cs typeface="Arial" panose="020B0604020202020204" pitchFamily="34" charset="0"/>
              </a:rPr>
              <a:t>make even the </a:t>
            </a:r>
            <a:r>
              <a:rPr lang="en-US" sz="2400" b="0" i="0" u="none" strike="noStrike" dirty="0" err="1">
                <a:solidFill>
                  <a:srgbClr val="000000"/>
                </a:solidFill>
                <a:effectLst/>
                <a:latin typeface="+mj-lt"/>
                <a:cs typeface="Arial" panose="020B0604020202020204" pitchFamily="34" charset="0"/>
              </a:rPr>
              <a:t>ActivityMain</a:t>
            </a:r>
            <a:r>
              <a:rPr lang="en-US" sz="2400" b="0" i="0" u="none" strike="noStrike" dirty="0">
                <a:solidFill>
                  <a:srgbClr val="000000"/>
                </a:solidFill>
                <a:effectLst/>
                <a:latin typeface="+mj-lt"/>
                <a:cs typeface="Arial" panose="020B0604020202020204" pitchFamily="34" charset="0"/>
              </a:rPr>
              <a:t> class implementing </a:t>
            </a:r>
            <a:r>
              <a:rPr lang="en-US" sz="2400" b="0" i="0" u="none" strike="noStrike" dirty="0" err="1">
                <a:solidFill>
                  <a:srgbClr val="000000"/>
                </a:solidFill>
                <a:effectLst/>
                <a:latin typeface="+mj-lt"/>
                <a:cs typeface="Arial" panose="020B0604020202020204" pitchFamily="34" charset="0"/>
              </a:rPr>
              <a:t>TextWatcher</a:t>
            </a:r>
            <a:r>
              <a:rPr lang="en-US" sz="2400" b="0" i="0" u="none" strike="noStrike" dirty="0">
                <a:solidFill>
                  <a:srgbClr val="000000"/>
                </a:solidFill>
                <a:effectLst/>
                <a:latin typeface="+mj-lt"/>
                <a:cs typeface="Arial" panose="020B0604020202020204" pitchFamily="34" charset="0"/>
              </a:rPr>
              <a:t> interface, or a separate class that handles the responsibility of managing text changes</a:t>
            </a:r>
          </a:p>
          <a:p>
            <a:pPr rtl="0" fontAlgn="base">
              <a:spcBef>
                <a:spcPts val="0"/>
              </a:spcBef>
              <a:spcAft>
                <a:spcPts val="0"/>
              </a:spcAft>
              <a:buFont typeface="+mj-lt"/>
              <a:buAutoNum type="arabicPeriod"/>
            </a:pPr>
            <a:r>
              <a:rPr lang="en-US" sz="2400" b="0" i="0" u="none" strike="noStrike" dirty="0">
                <a:solidFill>
                  <a:srgbClr val="000000"/>
                </a:solidFill>
                <a:effectLst/>
                <a:latin typeface="+mj-lt"/>
                <a:cs typeface="Arial" panose="020B0604020202020204" pitchFamily="34" charset="0"/>
              </a:rPr>
              <a:t>implement all </a:t>
            </a:r>
            <a:r>
              <a:rPr lang="en-US" sz="2400" b="0" i="0" u="none" strike="noStrike" dirty="0" err="1">
                <a:solidFill>
                  <a:srgbClr val="000000"/>
                </a:solidFill>
                <a:effectLst/>
                <a:latin typeface="+mj-lt"/>
                <a:cs typeface="Arial" panose="020B0604020202020204" pitchFamily="34" charset="0"/>
              </a:rPr>
              <a:t>TextWatcher</a:t>
            </a:r>
            <a:r>
              <a:rPr lang="en-US" sz="2400" b="0" i="0" u="none" strike="noStrike" dirty="0">
                <a:solidFill>
                  <a:srgbClr val="000000"/>
                </a:solidFill>
                <a:effectLst/>
                <a:latin typeface="+mj-lt"/>
                <a:cs typeface="Arial" panose="020B0604020202020204" pitchFamily="34" charset="0"/>
              </a:rPr>
              <a:t> methods</a:t>
            </a:r>
          </a:p>
          <a:p>
            <a:pPr rtl="0" fontAlgn="base">
              <a:spcBef>
                <a:spcPts val="0"/>
              </a:spcBef>
              <a:spcAft>
                <a:spcPts val="0"/>
              </a:spcAft>
              <a:buFont typeface="+mj-lt"/>
              <a:buAutoNum type="arabicPeriod"/>
            </a:pPr>
            <a:r>
              <a:rPr lang="en-US" sz="2400" b="0" i="0" u="none" strike="noStrike" dirty="0">
                <a:solidFill>
                  <a:srgbClr val="000000"/>
                </a:solidFill>
                <a:effectLst/>
                <a:latin typeface="+mj-lt"/>
                <a:cs typeface="Arial" panose="020B0604020202020204" pitchFamily="34" charset="0"/>
              </a:rPr>
              <a:t>add </a:t>
            </a:r>
            <a:r>
              <a:rPr lang="en-US" sz="2400" b="0" i="0" u="none" strike="noStrike" dirty="0" err="1">
                <a:solidFill>
                  <a:srgbClr val="000000"/>
                </a:solidFill>
                <a:effectLst/>
                <a:latin typeface="+mj-lt"/>
                <a:cs typeface="Arial" panose="020B0604020202020204" pitchFamily="34" charset="0"/>
              </a:rPr>
              <a:t>TextChangeListener</a:t>
            </a:r>
            <a:r>
              <a:rPr lang="en-US" sz="2400" b="0" i="0" u="none" strike="noStrike" dirty="0">
                <a:solidFill>
                  <a:srgbClr val="000000"/>
                </a:solidFill>
                <a:effectLst/>
                <a:latin typeface="+mj-lt"/>
                <a:cs typeface="Arial" panose="020B0604020202020204" pitchFamily="34" charset="0"/>
              </a:rPr>
              <a:t> to the View </a:t>
            </a:r>
          </a:p>
          <a:p>
            <a:endParaRPr lang="en-US" dirty="0"/>
          </a:p>
        </p:txBody>
      </p:sp>
    </p:spTree>
    <p:extLst>
      <p:ext uri="{BB962C8B-B14F-4D97-AF65-F5344CB8AC3E}">
        <p14:creationId xmlns:p14="http://schemas.microsoft.com/office/powerpoint/2010/main" val="38850727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ECEFEF-DCE7-B103-58AA-55C34F1439AF}"/>
              </a:ext>
            </a:extLst>
          </p:cNvPr>
          <p:cNvSpPr>
            <a:spLocks noGrp="1"/>
          </p:cNvSpPr>
          <p:nvPr>
            <p:ph type="title"/>
          </p:nvPr>
        </p:nvSpPr>
        <p:spPr/>
        <p:txBody>
          <a:bodyPr/>
          <a:lstStyle/>
          <a:p>
            <a:r>
              <a:rPr lang="en-US" dirty="0" err="1"/>
              <a:t>TextWatcher</a:t>
            </a:r>
            <a:endParaRPr lang="en-US" dirty="0"/>
          </a:p>
        </p:txBody>
      </p:sp>
      <p:sp>
        <p:nvSpPr>
          <p:cNvPr id="5" name="Rectangle 2">
            <a:extLst>
              <a:ext uri="{FF2B5EF4-FFF2-40B4-BE49-F238E27FC236}">
                <a16:creationId xmlns:a16="http://schemas.microsoft.com/office/drawing/2014/main" id="{02866EF8-F515-28F8-B9C1-3BDA9EC622A1}"/>
              </a:ext>
            </a:extLst>
          </p:cNvPr>
          <p:cNvSpPr>
            <a:spLocks noGrp="1" noChangeArrowheads="1"/>
          </p:cNvSpPr>
          <p:nvPr>
            <p:ph idx="1"/>
          </p:nvPr>
        </p:nvSpPr>
        <p:spPr bwMode="auto">
          <a:xfrm>
            <a:off x="609600" y="2148065"/>
            <a:ext cx="6832600" cy="397031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indent="0" defTabSz="914400" eaLnBrk="0" fontAlgn="base" hangingPunct="0">
              <a:spcBef>
                <a:spcPct val="0"/>
              </a:spcBef>
              <a:spcAft>
                <a:spcPct val="0"/>
              </a:spcAft>
              <a:buNone/>
            </a:pPr>
            <a:r>
              <a:rPr kumimoji="0" lang="en-US" altLang="en-US" sz="1400" b="1" i="0" u="none" strike="noStrike" cap="none" normalizeH="0" baseline="0" dirty="0">
                <a:ln>
                  <a:noFill/>
                </a:ln>
                <a:solidFill>
                  <a:srgbClr val="CC7832"/>
                </a:solidFill>
                <a:effectLst/>
                <a:latin typeface="JetBrains Mono"/>
              </a:rPr>
              <a:t>try</a:t>
            </a:r>
            <a:r>
              <a:rPr kumimoji="0" lang="en-US" altLang="en-US" sz="1400" b="1" i="0" u="none" strike="noStrike" cap="none" normalizeH="0" baseline="0" dirty="0">
                <a:ln>
                  <a:noFill/>
                </a:ln>
                <a:solidFill>
                  <a:srgbClr val="A9B7C6"/>
                </a:solidFill>
                <a:effectLst/>
                <a:latin typeface="JetBrains Mono"/>
              </a:rPr>
              <a:t>{</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    </a:t>
            </a:r>
            <a:r>
              <a:rPr kumimoji="0" lang="en-US" altLang="en-US" sz="1400" b="1" i="0" u="none" strike="noStrike" cap="none" normalizeH="0" baseline="0" dirty="0">
                <a:ln>
                  <a:noFill/>
                </a:ln>
                <a:solidFill>
                  <a:srgbClr val="CC7832"/>
                </a:solidFill>
                <a:effectLst/>
                <a:latin typeface="JetBrains Mono"/>
              </a:rPr>
              <a:t>for </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int </a:t>
            </a:r>
            <a:r>
              <a:rPr kumimoji="0" lang="en-US" altLang="en-US" sz="1400" b="1" i="0" u="none" strike="noStrike" cap="none" normalizeH="0" baseline="0" dirty="0" err="1">
                <a:ln>
                  <a:noFill/>
                </a:ln>
                <a:solidFill>
                  <a:srgbClr val="A9B7C6"/>
                </a:solidFill>
                <a:effectLst/>
                <a:latin typeface="JetBrains Mono"/>
              </a:rPr>
              <a:t>i</a:t>
            </a:r>
            <a:r>
              <a:rPr kumimoji="0" lang="en-US" altLang="en-US" sz="1400" b="1" i="0" u="none" strike="noStrike" cap="none" normalizeH="0" baseline="0" dirty="0">
                <a:ln>
                  <a:noFill/>
                </a:ln>
                <a:solidFill>
                  <a:srgbClr val="A9B7C6"/>
                </a:solidFill>
                <a:effectLst/>
                <a:latin typeface="JetBrains Mono"/>
              </a:rPr>
              <a:t> = </a:t>
            </a:r>
            <a:r>
              <a:rPr kumimoji="0" lang="en-US" altLang="en-US" sz="1400" b="1" i="0" u="none" strike="noStrike" cap="none" normalizeH="0" baseline="0" dirty="0">
                <a:ln>
                  <a:noFill/>
                </a:ln>
                <a:solidFill>
                  <a:srgbClr val="6897BB"/>
                </a:solidFill>
                <a:effectLst/>
                <a:latin typeface="JetBrains Mono"/>
              </a:rPr>
              <a:t>0</a:t>
            </a: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err="1">
                <a:ln>
                  <a:noFill/>
                </a:ln>
                <a:solidFill>
                  <a:srgbClr val="A9B7C6"/>
                </a:solidFill>
                <a:effectLst/>
                <a:latin typeface="JetBrains Mono"/>
              </a:rPr>
              <a:t>i</a:t>
            </a:r>
            <a:r>
              <a:rPr kumimoji="0" lang="en-US" altLang="en-US" sz="1400" b="1" i="0" u="none" strike="noStrike" cap="none" normalizeH="0" baseline="0" dirty="0">
                <a:ln>
                  <a:noFill/>
                </a:ln>
                <a:solidFill>
                  <a:srgbClr val="A9B7C6"/>
                </a:solidFill>
                <a:effectLst/>
                <a:latin typeface="JetBrains Mono"/>
              </a:rPr>
              <a:t> &lt; </a:t>
            </a:r>
            <a:r>
              <a:rPr kumimoji="0" lang="en-US" altLang="en-US" sz="1400" b="1" i="0" u="none" strike="noStrike" cap="none" normalizeH="0" baseline="0" dirty="0" err="1">
                <a:ln>
                  <a:noFill/>
                </a:ln>
                <a:solidFill>
                  <a:srgbClr val="A9B7C6"/>
                </a:solidFill>
                <a:effectLst/>
                <a:latin typeface="JetBrains Mono"/>
              </a:rPr>
              <a:t>editable.length</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err="1">
                <a:ln>
                  <a:noFill/>
                </a:ln>
                <a:solidFill>
                  <a:srgbClr val="A9B7C6"/>
                </a:solidFill>
                <a:effectLst/>
                <a:latin typeface="JetBrains Mono"/>
              </a:rPr>
              <a:t>i</a:t>
            </a:r>
            <a:r>
              <a:rPr kumimoji="0" lang="en-US" altLang="en-US" sz="1400" b="1" i="0" u="none" strike="noStrike" cap="none" normalizeH="0" baseline="0" dirty="0">
                <a:ln>
                  <a:noFill/>
                </a:ln>
                <a:solidFill>
                  <a:srgbClr val="A9B7C6"/>
                </a:solidFill>
                <a:effectLst/>
                <a:latin typeface="JetBrains Mono"/>
              </a:rPr>
              <a:t>) {</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        </a:t>
            </a:r>
            <a:r>
              <a:rPr kumimoji="0" lang="en-US" altLang="en-US" sz="1400" b="1" i="0" u="none" strike="noStrike" cap="none" normalizeH="0" baseline="0" dirty="0">
                <a:ln>
                  <a:noFill/>
                </a:ln>
                <a:solidFill>
                  <a:srgbClr val="CC7832"/>
                </a:solidFill>
                <a:effectLst/>
                <a:latin typeface="JetBrains Mono"/>
              </a:rPr>
              <a:t>char </a:t>
            </a:r>
            <a:r>
              <a:rPr kumimoji="0" lang="en-US" altLang="en-US" sz="1400" b="1" i="0" u="none" strike="noStrike" cap="none" normalizeH="0" baseline="0" dirty="0">
                <a:ln>
                  <a:noFill/>
                </a:ln>
                <a:solidFill>
                  <a:srgbClr val="A9B7C6"/>
                </a:solidFill>
                <a:effectLst/>
                <a:latin typeface="JetBrains Mono"/>
              </a:rPr>
              <a:t>c = </a:t>
            </a:r>
            <a:r>
              <a:rPr kumimoji="0" lang="en-US" altLang="en-US" sz="1400" b="1" i="0" u="none" strike="noStrike" cap="none" normalizeH="0" baseline="0" dirty="0" err="1">
                <a:ln>
                  <a:noFill/>
                </a:ln>
                <a:solidFill>
                  <a:srgbClr val="A9B7C6"/>
                </a:solidFill>
                <a:effectLst/>
                <a:latin typeface="JetBrains Mono"/>
              </a:rPr>
              <a:t>editable.toString</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err="1">
                <a:ln>
                  <a:noFill/>
                </a:ln>
                <a:solidFill>
                  <a:srgbClr val="A9B7C6"/>
                </a:solidFill>
                <a:effectLst/>
                <a:latin typeface="JetBrains Mono"/>
              </a:rPr>
              <a:t>charAt</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err="1">
                <a:ln>
                  <a:noFill/>
                </a:ln>
                <a:solidFill>
                  <a:srgbClr val="A9B7C6"/>
                </a:solidFill>
                <a:effectLst/>
                <a:latin typeface="JetBrains Mono"/>
              </a:rPr>
              <a:t>i</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if </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err="1">
                <a:ln>
                  <a:noFill/>
                </a:ln>
                <a:solidFill>
                  <a:srgbClr val="A9B7C6"/>
                </a:solidFill>
                <a:effectLst/>
                <a:latin typeface="JetBrains Mono"/>
              </a:rPr>
              <a:t>Character.</a:t>
            </a:r>
            <a:r>
              <a:rPr kumimoji="0" lang="en-US" altLang="en-US" sz="1400" b="1" i="1" u="none" strike="noStrike" cap="none" normalizeH="0" baseline="0" dirty="0" err="1">
                <a:ln>
                  <a:noFill/>
                </a:ln>
                <a:solidFill>
                  <a:srgbClr val="A9B7C6"/>
                </a:solidFill>
                <a:effectLst/>
                <a:latin typeface="JetBrains Mono"/>
              </a:rPr>
              <a:t>isDigit</a:t>
            </a:r>
            <a:r>
              <a:rPr kumimoji="0" lang="en-US" altLang="en-US" sz="1400" b="1" i="0" u="none" strike="noStrike" cap="none" normalizeH="0" baseline="0" dirty="0">
                <a:ln>
                  <a:noFill/>
                </a:ln>
                <a:solidFill>
                  <a:srgbClr val="A9B7C6"/>
                </a:solidFill>
                <a:effectLst/>
                <a:latin typeface="JetBrains Mono"/>
              </a:rPr>
              <a:t>(c) == </a:t>
            </a:r>
            <a:r>
              <a:rPr kumimoji="0" lang="en-US" altLang="en-US" sz="1400" b="1" i="0" u="none" strike="noStrike" cap="none" normalizeH="0" baseline="0" dirty="0">
                <a:ln>
                  <a:noFill/>
                </a:ln>
                <a:solidFill>
                  <a:srgbClr val="CC7832"/>
                </a:solidFill>
                <a:effectLst/>
                <a:latin typeface="JetBrains Mono"/>
              </a:rPr>
              <a:t>false</a:t>
            </a:r>
            <a:r>
              <a:rPr kumimoji="0" lang="en-US" altLang="en-US" sz="1400" b="1" i="0" u="none" strike="noStrike" cap="none" normalizeH="0" baseline="0" dirty="0">
                <a:ln>
                  <a:noFill/>
                </a:ln>
                <a:solidFill>
                  <a:srgbClr val="A9B7C6"/>
                </a:solidFill>
                <a:effectLst/>
                <a:latin typeface="JetBrains Mono"/>
              </a:rPr>
              <a:t>) {</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            </a:t>
            </a:r>
            <a:r>
              <a:rPr kumimoji="0" lang="en-US" altLang="en-US" sz="1400" b="1" i="0" u="none" strike="noStrike" cap="none" normalizeH="0" baseline="0" dirty="0" err="1">
                <a:ln>
                  <a:noFill/>
                </a:ln>
                <a:solidFill>
                  <a:srgbClr val="A9B7C6"/>
                </a:solidFill>
                <a:effectLst/>
                <a:latin typeface="JetBrains Mono"/>
              </a:rPr>
              <a:t>Toast.</a:t>
            </a:r>
            <a:r>
              <a:rPr kumimoji="0" lang="en-US" altLang="en-US" sz="1400" b="1" i="1" u="none" strike="noStrike" cap="none" normalizeH="0" baseline="0" dirty="0" err="1">
                <a:ln>
                  <a:noFill/>
                </a:ln>
                <a:solidFill>
                  <a:srgbClr val="A9B7C6"/>
                </a:solidFill>
                <a:effectLst/>
                <a:latin typeface="JetBrains Mono"/>
              </a:rPr>
              <a:t>makeText</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9876AA"/>
                </a:solidFill>
                <a:effectLst/>
                <a:latin typeface="JetBrains Mono"/>
              </a:rPr>
              <a:t>context</a:t>
            </a: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a:ln>
                  <a:noFill/>
                </a:ln>
                <a:solidFill>
                  <a:srgbClr val="6A8759"/>
                </a:solidFill>
                <a:effectLst/>
                <a:latin typeface="JetBrains Mono"/>
              </a:rPr>
              <a:t>"insert only numbers"</a:t>
            </a: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err="1">
                <a:ln>
                  <a:noFill/>
                </a:ln>
                <a:solidFill>
                  <a:srgbClr val="A9B7C6"/>
                </a:solidFill>
                <a:effectLst/>
                <a:latin typeface="JetBrains Mono"/>
              </a:rPr>
              <a:t>Toast.</a:t>
            </a:r>
            <a:r>
              <a:rPr kumimoji="0" lang="en-US" altLang="en-US" sz="1400" b="1" i="1" u="none" strike="noStrike" cap="none" normalizeH="0" baseline="0" dirty="0" err="1">
                <a:ln>
                  <a:noFill/>
                </a:ln>
                <a:solidFill>
                  <a:srgbClr val="9876AA"/>
                </a:solidFill>
                <a:effectLst/>
                <a:latin typeface="JetBrains Mono"/>
              </a:rPr>
              <a:t>LENGTH_SHORT</a:t>
            </a:r>
            <a:r>
              <a:rPr kumimoji="0" lang="en-US" altLang="en-US" sz="1400" b="1" i="0" u="none" strike="noStrike" cap="none" normalizeH="0" baseline="0" dirty="0">
                <a:ln>
                  <a:noFill/>
                </a:ln>
                <a:solidFill>
                  <a:srgbClr val="A9B7C6"/>
                </a:solidFill>
                <a:effectLst/>
                <a:latin typeface="JetBrains Mono"/>
              </a:rPr>
              <a:t>).show()</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a:ln>
                  <a:noFill/>
                </a:ln>
                <a:solidFill>
                  <a:srgbClr val="A9B7C6"/>
                </a:solidFill>
                <a:effectLst/>
                <a:latin typeface="JetBrains Mono"/>
              </a:rPr>
              <a:t>}</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    }</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        </a:t>
            </a:r>
            <a:r>
              <a:rPr kumimoji="0" lang="en-US" altLang="en-US" sz="1400" b="1" i="0" u="none" strike="noStrike" cap="none" normalizeH="0" baseline="0" dirty="0">
                <a:ln>
                  <a:noFill/>
                </a:ln>
                <a:solidFill>
                  <a:srgbClr val="CC7832"/>
                </a:solidFill>
                <a:effectLst/>
                <a:latin typeface="JetBrains Mono"/>
              </a:rPr>
              <a:t>int </a:t>
            </a:r>
            <a:r>
              <a:rPr kumimoji="0" lang="en-US" altLang="en-US" sz="1400" b="1" i="0" u="none" strike="noStrike" cap="none" normalizeH="0" baseline="0" dirty="0">
                <a:ln>
                  <a:noFill/>
                </a:ln>
                <a:solidFill>
                  <a:srgbClr val="A9B7C6"/>
                </a:solidFill>
                <a:effectLst/>
                <a:latin typeface="JetBrains Mono"/>
              </a:rPr>
              <a:t>n = </a:t>
            </a:r>
            <a:r>
              <a:rPr kumimoji="0" lang="en-US" altLang="en-US" sz="1400" b="1" i="0" u="none" strike="noStrike" cap="none" normalizeH="0" baseline="0" dirty="0" err="1">
                <a:ln>
                  <a:noFill/>
                </a:ln>
                <a:solidFill>
                  <a:srgbClr val="A9B7C6"/>
                </a:solidFill>
                <a:effectLst/>
                <a:latin typeface="JetBrains Mono"/>
              </a:rPr>
              <a:t>Integer.</a:t>
            </a:r>
            <a:r>
              <a:rPr kumimoji="0" lang="en-US" altLang="en-US" sz="1400" b="1" i="1" u="none" strike="noStrike" cap="none" normalizeH="0" baseline="0" dirty="0" err="1">
                <a:ln>
                  <a:noFill/>
                </a:ln>
                <a:solidFill>
                  <a:srgbClr val="A9B7C6"/>
                </a:solidFill>
                <a:effectLst/>
                <a:latin typeface="JetBrains Mono"/>
              </a:rPr>
              <a:t>parseInt</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err="1">
                <a:ln>
                  <a:noFill/>
                </a:ln>
                <a:solidFill>
                  <a:srgbClr val="A9B7C6"/>
                </a:solidFill>
                <a:effectLst/>
                <a:latin typeface="JetBrains Mono"/>
              </a:rPr>
              <a:t>editable.toString</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err="1">
                <a:ln>
                  <a:noFill/>
                </a:ln>
                <a:solidFill>
                  <a:srgbClr val="A9B7C6"/>
                </a:solidFill>
                <a:effectLst/>
                <a:latin typeface="JetBrains Mono"/>
              </a:rPr>
              <a:t>System.</a:t>
            </a:r>
            <a:r>
              <a:rPr kumimoji="0" lang="en-US" altLang="en-US" sz="1400" b="1" i="1" u="none" strike="noStrike" cap="none" normalizeH="0" baseline="0" dirty="0" err="1">
                <a:ln>
                  <a:noFill/>
                </a:ln>
                <a:solidFill>
                  <a:srgbClr val="9876AA"/>
                </a:solidFill>
                <a:effectLst/>
                <a:latin typeface="JetBrains Mono"/>
              </a:rPr>
              <a:t>out</a:t>
            </a:r>
            <a:r>
              <a:rPr kumimoji="0" lang="en-US" altLang="en-US" sz="1400" b="1" i="0" u="none" strike="noStrike" cap="none" normalizeH="0" baseline="0" dirty="0" err="1">
                <a:ln>
                  <a:noFill/>
                </a:ln>
                <a:solidFill>
                  <a:srgbClr val="A9B7C6"/>
                </a:solidFill>
                <a:effectLst/>
                <a:latin typeface="JetBrains Mono"/>
              </a:rPr>
              <a:t>.println</a:t>
            </a:r>
            <a:r>
              <a:rPr kumimoji="0" lang="en-US" altLang="en-US" sz="1400" b="1" i="0" u="none" strike="noStrike" cap="none" normalizeH="0" baseline="0" dirty="0">
                <a:ln>
                  <a:noFill/>
                </a:ln>
                <a:solidFill>
                  <a:srgbClr val="A9B7C6"/>
                </a:solidFill>
                <a:effectLst/>
                <a:latin typeface="JetBrains Mono"/>
              </a:rPr>
              <a:t>(n)</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if </a:t>
            </a:r>
            <a:r>
              <a:rPr kumimoji="0" lang="en-US" altLang="en-US" sz="1400" b="1" i="0" u="none" strike="noStrike" cap="none" normalizeH="0" baseline="0" dirty="0">
                <a:ln>
                  <a:noFill/>
                </a:ln>
                <a:solidFill>
                  <a:srgbClr val="A9B7C6"/>
                </a:solidFill>
                <a:effectLst/>
                <a:latin typeface="JetBrains Mono"/>
              </a:rPr>
              <a:t>(n &lt; </a:t>
            </a:r>
            <a:r>
              <a:rPr kumimoji="0" lang="en-US" altLang="en-US" sz="1400" b="1" i="0" u="none" strike="noStrike" cap="none" normalizeH="0" baseline="0" dirty="0">
                <a:ln>
                  <a:noFill/>
                </a:ln>
                <a:solidFill>
                  <a:srgbClr val="6897BB"/>
                </a:solidFill>
                <a:effectLst/>
                <a:latin typeface="JetBrains Mono"/>
              </a:rPr>
              <a:t>0 </a:t>
            </a:r>
            <a:r>
              <a:rPr kumimoji="0" lang="en-US" altLang="en-US" sz="1400" b="1" i="0" u="none" strike="noStrike" cap="none" normalizeH="0" baseline="0" dirty="0">
                <a:ln>
                  <a:noFill/>
                </a:ln>
                <a:solidFill>
                  <a:srgbClr val="A9B7C6"/>
                </a:solidFill>
                <a:effectLst/>
                <a:latin typeface="JetBrains Mono"/>
              </a:rPr>
              <a:t>|| n &gt; </a:t>
            </a:r>
            <a:r>
              <a:rPr kumimoji="0" lang="en-US" altLang="en-US" sz="1400" b="1" i="0" u="none" strike="noStrike" cap="none" normalizeH="0" baseline="0" dirty="0">
                <a:ln>
                  <a:noFill/>
                </a:ln>
                <a:solidFill>
                  <a:srgbClr val="6897BB"/>
                </a:solidFill>
                <a:effectLst/>
                <a:latin typeface="JetBrains Mono"/>
              </a:rPr>
              <a:t>110</a:t>
            </a:r>
            <a:r>
              <a:rPr kumimoji="0" lang="en-US" altLang="en-US" sz="1400" b="1" i="0" u="none" strike="noStrike" cap="none" normalizeH="0" baseline="0" dirty="0">
                <a:ln>
                  <a:noFill/>
                </a:ln>
                <a:solidFill>
                  <a:srgbClr val="A9B7C6"/>
                </a:solidFill>
                <a:effectLst/>
                <a:latin typeface="JetBrains Mono"/>
              </a:rPr>
              <a:t>) {</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            </a:t>
            </a:r>
            <a:r>
              <a:rPr kumimoji="0" lang="en-US" altLang="en-US" sz="1400" b="1" i="0" u="none" strike="noStrike" cap="none" normalizeH="0" baseline="0" dirty="0" err="1">
                <a:ln>
                  <a:noFill/>
                </a:ln>
                <a:solidFill>
                  <a:srgbClr val="A9B7C6"/>
                </a:solidFill>
                <a:effectLst/>
                <a:latin typeface="JetBrains Mono"/>
              </a:rPr>
              <a:t>Toast.</a:t>
            </a:r>
            <a:r>
              <a:rPr kumimoji="0" lang="en-US" altLang="en-US" sz="1400" b="1" i="1" u="none" strike="noStrike" cap="none" normalizeH="0" baseline="0" dirty="0" err="1">
                <a:ln>
                  <a:noFill/>
                </a:ln>
                <a:solidFill>
                  <a:srgbClr val="A9B7C6"/>
                </a:solidFill>
                <a:effectLst/>
                <a:latin typeface="JetBrains Mono"/>
              </a:rPr>
              <a:t>makeText</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9876AA"/>
                </a:solidFill>
                <a:effectLst/>
                <a:latin typeface="JetBrains Mono"/>
              </a:rPr>
              <a:t>context</a:t>
            </a: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a:ln>
                  <a:noFill/>
                </a:ln>
                <a:solidFill>
                  <a:srgbClr val="6A8759"/>
                </a:solidFill>
                <a:effectLst/>
                <a:latin typeface="JetBrains Mono"/>
              </a:rPr>
              <a:t>"invalid age number"</a:t>
            </a: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err="1">
                <a:ln>
                  <a:noFill/>
                </a:ln>
                <a:solidFill>
                  <a:srgbClr val="A9B7C6"/>
                </a:solidFill>
                <a:effectLst/>
                <a:latin typeface="JetBrains Mono"/>
              </a:rPr>
              <a:t>Toast.</a:t>
            </a:r>
            <a:r>
              <a:rPr kumimoji="0" lang="en-US" altLang="en-US" sz="1400" b="1" i="1" u="none" strike="noStrike" cap="none" normalizeH="0" baseline="0" dirty="0" err="1">
                <a:ln>
                  <a:noFill/>
                </a:ln>
                <a:solidFill>
                  <a:srgbClr val="9876AA"/>
                </a:solidFill>
                <a:effectLst/>
                <a:latin typeface="JetBrains Mono"/>
              </a:rPr>
              <a:t>LENGTH_SHORT</a:t>
            </a:r>
            <a:r>
              <a:rPr kumimoji="0" lang="en-US" altLang="en-US" sz="1400" b="1" i="0" u="none" strike="noStrike" cap="none" normalizeH="0" baseline="0" dirty="0">
                <a:ln>
                  <a:noFill/>
                </a:ln>
                <a:solidFill>
                  <a:srgbClr val="A9B7C6"/>
                </a:solidFill>
                <a:effectLst/>
                <a:latin typeface="JetBrains Mono"/>
              </a:rPr>
              <a:t>).show()</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a:ln>
                  <a:noFill/>
                </a:ln>
                <a:solidFill>
                  <a:srgbClr val="A9B7C6"/>
                </a:solidFill>
                <a:effectLst/>
                <a:latin typeface="JetBrains Mono"/>
              </a:rPr>
              <a:t>}</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    }</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CC7832"/>
                </a:solidFill>
                <a:effectLst/>
                <a:latin typeface="JetBrains Mono"/>
              </a:rPr>
              <a:t>catch </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err="1">
                <a:ln>
                  <a:noFill/>
                </a:ln>
                <a:solidFill>
                  <a:srgbClr val="A9B7C6"/>
                </a:solidFill>
                <a:effectLst/>
                <a:latin typeface="JetBrains Mono"/>
              </a:rPr>
              <a:t>NumberFormatException</a:t>
            </a:r>
            <a:r>
              <a:rPr kumimoji="0" lang="en-US" altLang="en-US" sz="1400" b="1" i="0" u="none" strike="noStrike" cap="none" normalizeH="0" baseline="0" dirty="0">
                <a:ln>
                  <a:noFill/>
                </a:ln>
                <a:solidFill>
                  <a:srgbClr val="A9B7C6"/>
                </a:solidFill>
                <a:effectLst/>
                <a:latin typeface="JetBrains Mono"/>
              </a:rPr>
              <a:t> e)</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    </a:t>
            </a:r>
            <a:r>
              <a:rPr kumimoji="0" lang="en-US" altLang="en-US" sz="1400" b="1" i="0" u="none" strike="noStrike" cap="none" normalizeH="0" baseline="0" dirty="0" err="1">
                <a:ln>
                  <a:noFill/>
                </a:ln>
                <a:solidFill>
                  <a:srgbClr val="A9B7C6"/>
                </a:solidFill>
                <a:effectLst/>
                <a:latin typeface="JetBrains Mono"/>
              </a:rPr>
              <a:t>e.printStackTrace</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a:t>
            </a:r>
            <a:endParaRPr kumimoji="0" lang="en-US" altLang="en-US" sz="3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a:t>
            </a:r>
            <a:endParaRPr kumimoji="0" lang="en-US" altLang="en-US" b="1" i="0" u="none" strike="noStrike" cap="none" normalizeH="0" baseline="0" dirty="0">
              <a:ln>
                <a:noFill/>
              </a:ln>
              <a:solidFill>
                <a:schemeClr val="tx1"/>
              </a:solidFill>
              <a:effectLst/>
              <a:latin typeface="Arial" panose="020B0604020202020204" pitchFamily="34" charset="0"/>
            </a:endParaRPr>
          </a:p>
        </p:txBody>
      </p:sp>
      <p:sp>
        <p:nvSpPr>
          <p:cNvPr id="8" name="CasellaDiTesto 7">
            <a:extLst>
              <a:ext uri="{FF2B5EF4-FFF2-40B4-BE49-F238E27FC236}">
                <a16:creationId xmlns:a16="http://schemas.microsoft.com/office/drawing/2014/main" id="{887FC0C2-229E-B71A-72F1-E65131BD0F6F}"/>
              </a:ext>
            </a:extLst>
          </p:cNvPr>
          <p:cNvSpPr txBox="1"/>
          <p:nvPr/>
        </p:nvSpPr>
        <p:spPr>
          <a:xfrm>
            <a:off x="609600" y="1464647"/>
            <a:ext cx="8091340" cy="646331"/>
          </a:xfrm>
          <a:prstGeom prst="rect">
            <a:avLst/>
          </a:prstGeom>
          <a:noFill/>
        </p:spPr>
        <p:txBody>
          <a:bodyPr wrap="square" rtlCol="0">
            <a:spAutoFit/>
          </a:bodyPr>
          <a:lstStyle/>
          <a:p>
            <a:r>
              <a:rPr lang="en-US" dirty="0"/>
              <a:t>Since the user may not enter anything, the conversion from string and number could generate errors at runtime, so we have to surround the code with a try-catch block.</a:t>
            </a:r>
          </a:p>
        </p:txBody>
      </p:sp>
      <p:pic>
        <p:nvPicPr>
          <p:cNvPr id="3" name="Immagine 2">
            <a:extLst>
              <a:ext uri="{FF2B5EF4-FFF2-40B4-BE49-F238E27FC236}">
                <a16:creationId xmlns:a16="http://schemas.microsoft.com/office/drawing/2014/main" id="{B273F3ED-35B5-3AA0-7B3F-867912317138}"/>
              </a:ext>
            </a:extLst>
          </p:cNvPr>
          <p:cNvPicPr>
            <a:picLocks noChangeAspect="1"/>
          </p:cNvPicPr>
          <p:nvPr/>
        </p:nvPicPr>
        <p:blipFill rotWithShape="1">
          <a:blip r:embed="rId2"/>
          <a:srcRect l="1404" r="1785"/>
          <a:stretch/>
        </p:blipFill>
        <p:spPr>
          <a:xfrm>
            <a:off x="8785781" y="1907667"/>
            <a:ext cx="2172350" cy="4675695"/>
          </a:xfrm>
          <a:prstGeom prst="roundRect">
            <a:avLst>
              <a:gd name="adj" fmla="val 13459"/>
            </a:avLst>
          </a:prstGeom>
        </p:spPr>
      </p:pic>
      <p:sp>
        <p:nvSpPr>
          <p:cNvPr id="4" name="Rettangolo 3">
            <a:extLst>
              <a:ext uri="{FF2B5EF4-FFF2-40B4-BE49-F238E27FC236}">
                <a16:creationId xmlns:a16="http://schemas.microsoft.com/office/drawing/2014/main" id="{BECBEA84-6AEF-212C-DE05-D3AD4DFF5350}"/>
              </a:ext>
            </a:extLst>
          </p:cNvPr>
          <p:cNvSpPr/>
          <p:nvPr/>
        </p:nvSpPr>
        <p:spPr>
          <a:xfrm>
            <a:off x="9398523" y="5831573"/>
            <a:ext cx="923827" cy="245097"/>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3941402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F2F34C-B84A-B5B2-7AAF-36FC858E8DED}"/>
              </a:ext>
            </a:extLst>
          </p:cNvPr>
          <p:cNvSpPr>
            <a:spLocks noGrp="1"/>
          </p:cNvSpPr>
          <p:nvPr>
            <p:ph type="title"/>
          </p:nvPr>
        </p:nvSpPr>
        <p:spPr>
          <a:xfrm>
            <a:off x="609600" y="274638"/>
            <a:ext cx="10972800" cy="1143000"/>
          </a:xfrm>
        </p:spPr>
        <p:txBody>
          <a:bodyPr vert="horz" lIns="91440" tIns="45720" rIns="91440" bIns="45720" rtlCol="0" anchor="ctr">
            <a:normAutofit/>
          </a:bodyPr>
          <a:lstStyle/>
          <a:p>
            <a:r>
              <a:rPr lang="en-US"/>
              <a:t>CheckBox</a:t>
            </a:r>
            <a:endParaRPr lang="en-US" dirty="0"/>
          </a:p>
        </p:txBody>
      </p:sp>
      <p:sp>
        <p:nvSpPr>
          <p:cNvPr id="7" name="CasellaDiTesto 6">
            <a:extLst>
              <a:ext uri="{FF2B5EF4-FFF2-40B4-BE49-F238E27FC236}">
                <a16:creationId xmlns:a16="http://schemas.microsoft.com/office/drawing/2014/main" id="{D4BBB9A4-12ED-28BF-F9FD-A17B6DD900E8}"/>
              </a:ext>
            </a:extLst>
          </p:cNvPr>
          <p:cNvSpPr txBox="1"/>
          <p:nvPr/>
        </p:nvSpPr>
        <p:spPr>
          <a:xfrm>
            <a:off x="609600" y="1600201"/>
            <a:ext cx="7251700" cy="3771899"/>
          </a:xfrm>
          <a:prstGeom prst="rect">
            <a:avLst/>
          </a:prstGeom>
        </p:spPr>
        <p:txBody>
          <a:bodyPr vert="horz" lIns="91440" tIns="45720" rIns="91440" bIns="45720" rtlCol="0">
            <a:normAutofit/>
          </a:bodyPr>
          <a:lstStyle/>
          <a:p>
            <a:pPr marL="0" indent="0" defTabSz="457200">
              <a:lnSpc>
                <a:spcPct val="90000"/>
              </a:lnSpc>
              <a:spcBef>
                <a:spcPct val="20000"/>
              </a:spcBef>
              <a:spcAft>
                <a:spcPts val="0"/>
              </a:spcAft>
              <a:buFont typeface="Arial"/>
              <a:buNone/>
            </a:pPr>
            <a:r>
              <a:rPr lang="en-US" sz="2200" b="0" i="0" u="none" strike="noStrike" dirty="0">
                <a:effectLst/>
              </a:rPr>
              <a:t>Checkboxes allow the user to select one or more options from a set.</a:t>
            </a:r>
          </a:p>
          <a:p>
            <a:pPr marL="0" indent="0" defTabSz="457200">
              <a:lnSpc>
                <a:spcPct val="90000"/>
              </a:lnSpc>
              <a:spcBef>
                <a:spcPct val="20000"/>
              </a:spcBef>
              <a:spcAft>
                <a:spcPts val="0"/>
              </a:spcAft>
              <a:buFont typeface="Arial"/>
              <a:buNone/>
            </a:pPr>
            <a:r>
              <a:rPr lang="en-US" sz="2200" b="0" i="0" u="none" strike="noStrike" dirty="0">
                <a:effectLst/>
              </a:rPr>
              <a:t>When the user selects a checkbox, the </a:t>
            </a:r>
            <a:r>
              <a:rPr lang="en-US" sz="2200" b="0" i="0" u="none" strike="noStrike" dirty="0" err="1">
                <a:effectLst/>
              </a:rPr>
              <a:t>CheckBox</a:t>
            </a:r>
            <a:r>
              <a:rPr lang="en-US" sz="2200" b="0" i="0" u="none" strike="noStrike" dirty="0">
                <a:effectLst/>
              </a:rPr>
              <a:t> object receives an on-click event.</a:t>
            </a:r>
          </a:p>
          <a:p>
            <a:pPr marL="0" indent="0" defTabSz="457200">
              <a:lnSpc>
                <a:spcPct val="90000"/>
              </a:lnSpc>
              <a:spcBef>
                <a:spcPct val="20000"/>
              </a:spcBef>
              <a:spcAft>
                <a:spcPts val="0"/>
              </a:spcAft>
              <a:buFont typeface="Arial"/>
              <a:buNone/>
            </a:pPr>
            <a:endParaRPr lang="en-US" sz="2200" b="0" i="0" u="none" strike="noStrike" dirty="0">
              <a:effectLst/>
            </a:endParaRPr>
          </a:p>
          <a:p>
            <a:pPr marL="0" indent="0" defTabSz="457200">
              <a:lnSpc>
                <a:spcPct val="90000"/>
              </a:lnSpc>
              <a:spcBef>
                <a:spcPct val="20000"/>
              </a:spcBef>
              <a:spcAft>
                <a:spcPts val="0"/>
              </a:spcAft>
              <a:buFont typeface="Arial"/>
              <a:buNone/>
            </a:pPr>
            <a:r>
              <a:rPr lang="en-US" sz="2200" b="0" i="0" u="none" strike="noStrike" dirty="0">
                <a:effectLst/>
              </a:rPr>
              <a:t>To define the click event handler for a checkbox, add the </a:t>
            </a:r>
            <a:r>
              <a:rPr lang="en-US" sz="2200" b="0" i="0" u="none" strike="noStrike" dirty="0" err="1">
                <a:effectLst/>
              </a:rPr>
              <a:t>android:onClick</a:t>
            </a:r>
            <a:r>
              <a:rPr lang="en-US" sz="2200" b="0" i="0" u="none" strike="noStrike" dirty="0">
                <a:effectLst/>
              </a:rPr>
              <a:t> attribute to the &lt;</a:t>
            </a:r>
            <a:r>
              <a:rPr lang="en-US" sz="2200" b="0" i="0" u="none" strike="noStrike" dirty="0" err="1">
                <a:effectLst/>
              </a:rPr>
              <a:t>CheckBox</a:t>
            </a:r>
            <a:r>
              <a:rPr lang="en-US" sz="2200" b="0" i="0" u="none" strike="noStrike" dirty="0">
                <a:effectLst/>
              </a:rPr>
              <a:t>&gt; element in your XML layout. The value for this attribute must be the name of the method you want to call in response to a click event. The Activity hosting the layout must then implement the corresponding method.</a:t>
            </a:r>
          </a:p>
        </p:txBody>
      </p:sp>
      <p:pic>
        <p:nvPicPr>
          <p:cNvPr id="9" name="Immagine 8" descr="Immagine che contiene tavolo&#10;&#10;Descrizione generata automaticamente">
            <a:extLst>
              <a:ext uri="{FF2B5EF4-FFF2-40B4-BE49-F238E27FC236}">
                <a16:creationId xmlns:a16="http://schemas.microsoft.com/office/drawing/2014/main" id="{BF1FFAD0-01F5-2F14-7042-7B197A5F89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3900" y="1530351"/>
            <a:ext cx="2933700" cy="5215469"/>
          </a:xfrm>
          <a:prstGeom prst="rect">
            <a:avLst/>
          </a:prstGeom>
          <a:noFill/>
        </p:spPr>
      </p:pic>
    </p:spTree>
    <p:extLst>
      <p:ext uri="{BB962C8B-B14F-4D97-AF65-F5344CB8AC3E}">
        <p14:creationId xmlns:p14="http://schemas.microsoft.com/office/powerpoint/2010/main" val="73952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F628D4-8D77-4BA5-9D99-A7E428B98547}"/>
              </a:ext>
            </a:extLst>
          </p:cNvPr>
          <p:cNvSpPr>
            <a:spLocks noGrp="1"/>
          </p:cNvSpPr>
          <p:nvPr>
            <p:ph type="title"/>
          </p:nvPr>
        </p:nvSpPr>
        <p:spPr>
          <a:xfrm>
            <a:off x="609600" y="274638"/>
            <a:ext cx="10972800" cy="1143000"/>
          </a:xfrm>
        </p:spPr>
        <p:txBody>
          <a:bodyPr anchor="ctr">
            <a:normAutofit/>
          </a:bodyPr>
          <a:lstStyle/>
          <a:p>
            <a:r>
              <a:rPr lang="en-US" dirty="0"/>
              <a:t>Content</a:t>
            </a:r>
          </a:p>
        </p:txBody>
      </p:sp>
      <p:sp>
        <p:nvSpPr>
          <p:cNvPr id="3" name="CasellaDiTesto 2">
            <a:extLst>
              <a:ext uri="{FF2B5EF4-FFF2-40B4-BE49-F238E27FC236}">
                <a16:creationId xmlns:a16="http://schemas.microsoft.com/office/drawing/2014/main" id="{7AD5ADCA-17B3-404C-9277-9581648BB1B9}"/>
              </a:ext>
            </a:extLst>
          </p:cNvPr>
          <p:cNvSpPr txBox="1"/>
          <p:nvPr/>
        </p:nvSpPr>
        <p:spPr>
          <a:xfrm>
            <a:off x="609600" y="1798820"/>
            <a:ext cx="5384800" cy="646331"/>
          </a:xfrm>
          <a:prstGeom prst="rect">
            <a:avLst/>
          </a:prstGeom>
          <a:noFill/>
        </p:spPr>
        <p:txBody>
          <a:bodyPr wrap="square" rtlCol="0">
            <a:spAutoFit/>
          </a:bodyPr>
          <a:lstStyle/>
          <a:p>
            <a:endParaRPr lang="en-US" dirty="0"/>
          </a:p>
          <a:p>
            <a:endParaRPr lang="en-US" dirty="0"/>
          </a:p>
        </p:txBody>
      </p:sp>
      <p:sp>
        <p:nvSpPr>
          <p:cNvPr id="5" name="CasellaDiTesto 4">
            <a:extLst>
              <a:ext uri="{FF2B5EF4-FFF2-40B4-BE49-F238E27FC236}">
                <a16:creationId xmlns:a16="http://schemas.microsoft.com/office/drawing/2014/main" id="{B2BE75D8-19B2-4A0D-B7DA-88A910FC4F9C}"/>
              </a:ext>
            </a:extLst>
          </p:cNvPr>
          <p:cNvSpPr txBox="1"/>
          <p:nvPr/>
        </p:nvSpPr>
        <p:spPr>
          <a:xfrm>
            <a:off x="5416550" y="1521820"/>
            <a:ext cx="6165850" cy="5062924"/>
          </a:xfrm>
          <a:prstGeom prst="rect">
            <a:avLst/>
          </a:prstGeom>
          <a:noFill/>
        </p:spPr>
        <p:txBody>
          <a:bodyPr wrap="square" rtlCol="0">
            <a:spAutoFit/>
          </a:bodyPr>
          <a:lstStyle/>
          <a:p>
            <a:r>
              <a:rPr lang="en-US" sz="1700" b="1" i="0" dirty="0">
                <a:solidFill>
                  <a:schemeClr val="accent4">
                    <a:lumMod val="50000"/>
                  </a:schemeClr>
                </a:solidFill>
                <a:effectLst/>
                <a:latin typeface="erdana"/>
              </a:rPr>
              <a:t>&lt;manifest&gt;</a:t>
            </a:r>
            <a:r>
              <a:rPr lang="en-US" sz="1700" b="1" i="0" dirty="0">
                <a:solidFill>
                  <a:srgbClr val="610B4B"/>
                </a:solidFill>
                <a:effectLst/>
                <a:latin typeface="erdana"/>
              </a:rPr>
              <a:t>: </a:t>
            </a:r>
            <a:r>
              <a:rPr lang="en-US" sz="1700" dirty="0">
                <a:solidFill>
                  <a:srgbClr val="333333"/>
                </a:solidFill>
                <a:latin typeface="inter-regular"/>
              </a:rPr>
              <a:t>represents the </a:t>
            </a:r>
            <a:r>
              <a:rPr lang="en-US" sz="1700" b="0" i="0" dirty="0">
                <a:solidFill>
                  <a:srgbClr val="333333"/>
                </a:solidFill>
                <a:effectLst/>
                <a:latin typeface="inter-regular"/>
              </a:rPr>
              <a:t> root </a:t>
            </a:r>
            <a:r>
              <a:rPr lang="en-US" sz="1700" b="0" i="0" dirty="0" err="1">
                <a:solidFill>
                  <a:srgbClr val="333333"/>
                </a:solidFill>
                <a:effectLst/>
                <a:latin typeface="inter-regular"/>
              </a:rPr>
              <a:t>elemet</a:t>
            </a:r>
            <a:r>
              <a:rPr lang="en-US" sz="1700" b="0" i="0" dirty="0">
                <a:solidFill>
                  <a:srgbClr val="333333"/>
                </a:solidFill>
                <a:effectLst/>
                <a:latin typeface="inter-regular"/>
              </a:rPr>
              <a:t>. It has </a:t>
            </a:r>
            <a:r>
              <a:rPr lang="en-US" sz="1700" b="1" i="0" dirty="0">
                <a:solidFill>
                  <a:srgbClr val="333333"/>
                </a:solidFill>
                <a:effectLst/>
                <a:latin typeface="inter-bold"/>
              </a:rPr>
              <a:t>package</a:t>
            </a:r>
            <a:r>
              <a:rPr lang="en-US" sz="1700" b="0" i="0" dirty="0">
                <a:solidFill>
                  <a:srgbClr val="333333"/>
                </a:solidFill>
                <a:effectLst/>
                <a:latin typeface="inter-regular"/>
              </a:rPr>
              <a:t> attribute that describes the package name that </a:t>
            </a:r>
            <a:r>
              <a:rPr lang="en-US" sz="1700" dirty="0"/>
              <a:t>resolves any relative name of class in our package so we can write .</a:t>
            </a:r>
            <a:r>
              <a:rPr lang="en-US" sz="1700" i="1" dirty="0" err="1"/>
              <a:t>NameActivity</a:t>
            </a:r>
            <a:r>
              <a:rPr lang="en-US" sz="1700" i="1" dirty="0"/>
              <a:t> </a:t>
            </a:r>
            <a:r>
              <a:rPr lang="en-US" sz="1700" dirty="0"/>
              <a:t>without having specifying the entire Activity path.</a:t>
            </a:r>
          </a:p>
          <a:p>
            <a:endParaRPr lang="en-US" sz="1700" dirty="0"/>
          </a:p>
          <a:p>
            <a:r>
              <a:rPr lang="en-US" sz="1700" b="1" dirty="0">
                <a:solidFill>
                  <a:schemeClr val="accent4">
                    <a:lumMod val="50000"/>
                  </a:schemeClr>
                </a:solidFill>
                <a:latin typeface="inter-regular"/>
              </a:rPr>
              <a:t>&lt;permission&gt;: </a:t>
            </a:r>
            <a:r>
              <a:rPr lang="en-US" sz="1700" dirty="0">
                <a:solidFill>
                  <a:srgbClr val="333333"/>
                </a:solidFill>
                <a:latin typeface="inter-regular"/>
              </a:rPr>
              <a:t>allow us to define permission needed to the application to do its job.</a:t>
            </a:r>
          </a:p>
          <a:p>
            <a:endParaRPr lang="en-US" sz="1700" dirty="0">
              <a:solidFill>
                <a:srgbClr val="333333"/>
              </a:solidFill>
              <a:latin typeface="inter-regular"/>
            </a:endParaRPr>
          </a:p>
          <a:p>
            <a:r>
              <a:rPr lang="en-US" sz="1700" b="1" dirty="0">
                <a:solidFill>
                  <a:schemeClr val="accent4">
                    <a:lumMod val="50000"/>
                  </a:schemeClr>
                </a:solidFill>
                <a:latin typeface="inter-regular"/>
              </a:rPr>
              <a:t>&lt;feature&gt;: </a:t>
            </a:r>
            <a:r>
              <a:rPr lang="en-US" sz="1700" dirty="0"/>
              <a:t>allow us to declare hardware and software  features to our app needs.</a:t>
            </a:r>
          </a:p>
          <a:p>
            <a:endParaRPr lang="en-US" sz="1700" b="0" dirty="0">
              <a:solidFill>
                <a:srgbClr val="333333"/>
              </a:solidFill>
              <a:effectLst/>
              <a:latin typeface="inter-regular"/>
            </a:endParaRPr>
          </a:p>
          <a:p>
            <a:r>
              <a:rPr lang="en-US" sz="1700" b="1" i="0" dirty="0">
                <a:solidFill>
                  <a:schemeClr val="accent4">
                    <a:lumMod val="50000"/>
                  </a:schemeClr>
                </a:solidFill>
                <a:effectLst/>
                <a:latin typeface="erdana"/>
              </a:rPr>
              <a:t>&lt;application&gt;: </a:t>
            </a:r>
            <a:r>
              <a:rPr lang="en-US" sz="1700" b="0" i="0" dirty="0">
                <a:solidFill>
                  <a:srgbClr val="333333"/>
                </a:solidFill>
                <a:effectLst/>
                <a:latin typeface="inter-regular"/>
              </a:rPr>
              <a:t>subitem of the manifest. It includes the namespace declaration, contains several subitem that declares the application component such as activity.</a:t>
            </a:r>
          </a:p>
          <a:p>
            <a:endParaRPr lang="en-US" sz="1700" b="0" i="0" dirty="0">
              <a:solidFill>
                <a:srgbClr val="333333"/>
              </a:solidFill>
              <a:effectLst/>
              <a:latin typeface="inter-regular"/>
            </a:endParaRPr>
          </a:p>
          <a:p>
            <a:r>
              <a:rPr lang="en-US" sz="1700" b="1" dirty="0">
                <a:solidFill>
                  <a:schemeClr val="accent2">
                    <a:lumMod val="50000"/>
                  </a:schemeClr>
                </a:solidFill>
                <a:latin typeface="inter-regular"/>
              </a:rPr>
              <a:t>&lt;activity&gt;:</a:t>
            </a:r>
            <a:r>
              <a:rPr lang="en-US" sz="1700" dirty="0"/>
              <a:t>for each app component that will be created in our app, we must declare a corresponding XML element in the manifest file. if an activity is not declared and there is reference to use it, the application crash.</a:t>
            </a:r>
            <a:endParaRPr lang="en-US" sz="1700" b="1" i="0" dirty="0">
              <a:solidFill>
                <a:srgbClr val="610B4B"/>
              </a:solidFill>
              <a:effectLst/>
              <a:latin typeface="erdana"/>
            </a:endParaRPr>
          </a:p>
        </p:txBody>
      </p:sp>
      <p:sp>
        <p:nvSpPr>
          <p:cNvPr id="4" name="Rectangle 1">
            <a:extLst>
              <a:ext uri="{FF2B5EF4-FFF2-40B4-BE49-F238E27FC236}">
                <a16:creationId xmlns:a16="http://schemas.microsoft.com/office/drawing/2014/main" id="{FD3B71E8-010E-B56A-A0C8-F8F460FE1BA9}"/>
              </a:ext>
            </a:extLst>
          </p:cNvPr>
          <p:cNvSpPr>
            <a:spLocks noChangeArrowheads="1"/>
          </p:cNvSpPr>
          <p:nvPr/>
        </p:nvSpPr>
        <p:spPr bwMode="auto">
          <a:xfrm>
            <a:off x="95251" y="1417638"/>
            <a:ext cx="5105400" cy="53399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E8BF6A"/>
                </a:solidFill>
                <a:effectLst/>
                <a:latin typeface="JetBrains Mono"/>
              </a:rPr>
              <a:t>&lt;?</a:t>
            </a:r>
            <a:r>
              <a:rPr kumimoji="0" lang="en-US" altLang="en-US" sz="1100" b="0" i="0" u="none" strike="noStrike" cap="none" normalizeH="0" baseline="0" dirty="0">
                <a:ln>
                  <a:noFill/>
                </a:ln>
                <a:solidFill>
                  <a:srgbClr val="BABABA"/>
                </a:solidFill>
                <a:effectLst/>
                <a:latin typeface="JetBrains Mono"/>
              </a:rPr>
              <a:t>xml version</a:t>
            </a:r>
            <a:r>
              <a:rPr kumimoji="0" lang="en-US" altLang="en-US" sz="1100" b="0" i="0" u="none" strike="noStrike" cap="none" normalizeH="0" baseline="0" dirty="0">
                <a:ln>
                  <a:noFill/>
                </a:ln>
                <a:solidFill>
                  <a:srgbClr val="6A8759"/>
                </a:solidFill>
                <a:effectLst/>
                <a:latin typeface="JetBrains Mono"/>
              </a:rPr>
              <a:t>="1.0" </a:t>
            </a:r>
            <a:r>
              <a:rPr kumimoji="0" lang="en-US" altLang="en-US" sz="1100" b="0" i="0" u="none" strike="noStrike" cap="none" normalizeH="0" baseline="0" dirty="0">
                <a:ln>
                  <a:noFill/>
                </a:ln>
                <a:solidFill>
                  <a:srgbClr val="BABABA"/>
                </a:solidFill>
                <a:effectLst/>
                <a:latin typeface="JetBrains Mono"/>
              </a:rPr>
              <a:t>encoding</a:t>
            </a:r>
            <a:r>
              <a:rPr kumimoji="0" lang="en-US" altLang="en-US" sz="1100" b="0" i="0" u="none" strike="noStrike" cap="none" normalizeH="0" baseline="0" dirty="0">
                <a:ln>
                  <a:noFill/>
                </a:ln>
                <a:solidFill>
                  <a:srgbClr val="6A8759"/>
                </a:solidFill>
                <a:effectLst/>
                <a:latin typeface="JetBrains Mono"/>
              </a:rPr>
              <a:t>="utf-8"</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&lt;manifest </a:t>
            </a:r>
            <a:r>
              <a:rPr kumimoji="0" lang="en-US" altLang="en-US" sz="1100" b="0" i="0" u="none" strike="noStrike" cap="none" normalizeH="0" baseline="0" dirty="0" err="1">
                <a:ln>
                  <a:noFill/>
                </a:ln>
                <a:solidFill>
                  <a:srgbClr val="BABABA"/>
                </a:solidFill>
                <a:effectLst/>
                <a:latin typeface="JetBrains Mono"/>
              </a:rPr>
              <a:t>xmlns:</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a:ln>
                  <a:noFill/>
                </a:ln>
                <a:solidFill>
                  <a:srgbClr val="6A8759"/>
                </a:solidFill>
                <a:effectLst/>
                <a:latin typeface="JetBrains Mono"/>
              </a:rPr>
              <a:t>="http://schemas.android.com/</a:t>
            </a:r>
            <a:r>
              <a:rPr kumimoji="0" lang="en-US" altLang="en-US" sz="1100" b="0" i="0" u="none" strike="noStrike" cap="none" normalizeH="0" baseline="0" dirty="0" err="1">
                <a:ln>
                  <a:noFill/>
                </a:ln>
                <a:solidFill>
                  <a:srgbClr val="6A8759"/>
                </a:solidFill>
                <a:effectLst/>
                <a:latin typeface="JetBrains Mono"/>
              </a:rPr>
              <a:t>apk</a:t>
            </a:r>
            <a:r>
              <a:rPr kumimoji="0" lang="en-US" altLang="en-US" sz="1100" b="0" i="0" u="none" strike="noStrike" cap="none" normalizeH="0" baseline="0" dirty="0">
                <a:ln>
                  <a:noFill/>
                </a:ln>
                <a:solidFill>
                  <a:srgbClr val="6A8759"/>
                </a:solidFill>
                <a:effectLst/>
                <a:latin typeface="JetBrains Mono"/>
              </a:rPr>
              <a:t>/res/android"</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BABABA"/>
                </a:solidFill>
                <a:effectLst/>
                <a:latin typeface="JetBrains Mono"/>
              </a:rPr>
              <a:t>xmlns:</a:t>
            </a:r>
            <a:r>
              <a:rPr kumimoji="0" lang="en-US" altLang="en-US" sz="1100" b="0" i="0" u="none" strike="noStrike" cap="none" normalizeH="0" baseline="0" dirty="0" err="1">
                <a:ln>
                  <a:noFill/>
                </a:ln>
                <a:solidFill>
                  <a:srgbClr val="9876AA"/>
                </a:solidFill>
                <a:effectLst/>
                <a:latin typeface="JetBrains Mono"/>
              </a:rPr>
              <a:t>tools</a:t>
            </a:r>
            <a:r>
              <a:rPr kumimoji="0" lang="en-US" altLang="en-US" sz="1100" b="0" i="0" u="none" strike="noStrike" cap="none" normalizeH="0" baseline="0" dirty="0">
                <a:ln>
                  <a:noFill/>
                </a:ln>
                <a:solidFill>
                  <a:srgbClr val="6A8759"/>
                </a:solidFill>
                <a:effectLst/>
                <a:latin typeface="JetBrains Mono"/>
              </a:rPr>
              <a:t>="http://schemas.android.com/tools"</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BABABA"/>
                </a:solidFill>
                <a:effectLst/>
                <a:latin typeface="JetBrains Mono"/>
              </a:rPr>
              <a:t>package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com.</a:t>
            </a:r>
            <a:r>
              <a:rPr lang="en-US" altLang="en-US" sz="1100" dirty="0" err="1">
                <a:solidFill>
                  <a:srgbClr val="6A8759"/>
                </a:solidFill>
                <a:latin typeface="JetBrains Mono"/>
              </a:rPr>
              <a:t>app</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endParaRPr kumimoji="0" lang="en-US" altLang="en-US" sz="1100" b="0" i="0" u="none" strike="noStrike" cap="none" normalizeH="0" baseline="0" dirty="0">
              <a:ln>
                <a:noFill/>
              </a:ln>
              <a:solidFill>
                <a:srgbClr val="E8BF6A"/>
              </a:solidFill>
              <a:effectLst/>
              <a:latin typeface="JetBrains Mono"/>
            </a:endParaRPr>
          </a:p>
          <a:p>
            <a:pPr eaLnBrk="0" fontAlgn="base" hangingPunct="0">
              <a:spcBef>
                <a:spcPct val="0"/>
              </a:spcBef>
              <a:spcAft>
                <a:spcPct val="0"/>
              </a:spcAft>
            </a:pPr>
            <a:r>
              <a:rPr lang="en-US" altLang="en-US" sz="1100" dirty="0">
                <a:solidFill>
                  <a:srgbClr val="FFFF00"/>
                </a:solidFill>
                <a:latin typeface="JetBrains Mono"/>
              </a:rPr>
              <a:t>&lt;uses-permission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android.permission.SEND_SMS</a:t>
            </a:r>
            <a:r>
              <a:rPr lang="en-US" altLang="en-US" sz="1100" dirty="0">
                <a:solidFill>
                  <a:srgbClr val="6A8759"/>
                </a:solidFill>
                <a:latin typeface="JetBrains Mono"/>
              </a:rPr>
              <a:t>"</a:t>
            </a:r>
            <a:r>
              <a:rPr lang="en-US" altLang="en-US" sz="1100" dirty="0">
                <a:solidFill>
                  <a:srgbClr val="E8BF6A"/>
                </a:solidFill>
                <a:latin typeface="JetBrains Mono"/>
              </a:rPr>
              <a:t>/&gt;</a:t>
            </a:r>
            <a:br>
              <a:rPr lang="en-US" altLang="en-US" sz="1100" dirty="0">
                <a:solidFill>
                  <a:srgbClr val="E8BF6A"/>
                </a:solidFill>
                <a:latin typeface="JetBrains Mono"/>
              </a:rPr>
            </a:br>
            <a:r>
              <a:rPr lang="en-US" altLang="en-US" sz="1100" dirty="0">
                <a:solidFill>
                  <a:srgbClr val="FFFF00"/>
                </a:solidFill>
                <a:latin typeface="JetBrains Mono"/>
              </a:rPr>
              <a:t>&lt;uses-permission</a:t>
            </a:r>
            <a:r>
              <a:rPr lang="en-US" altLang="en-US" sz="1100" dirty="0">
                <a:latin typeface="JetBrains Mono"/>
              </a:rPr>
              <a:t>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android.permission.INTERNET</a:t>
            </a:r>
            <a:r>
              <a:rPr lang="en-US" altLang="en-US" sz="1100" dirty="0">
                <a:solidFill>
                  <a:srgbClr val="6A8759"/>
                </a:solidFill>
                <a:latin typeface="JetBrains Mono"/>
              </a:rPr>
              <a:t>"</a:t>
            </a:r>
            <a:r>
              <a:rPr lang="en-US" altLang="en-US" sz="1100" dirty="0">
                <a:solidFill>
                  <a:srgbClr val="E8BF6A"/>
                </a:solidFill>
                <a:latin typeface="JetBrains Mono"/>
              </a:rPr>
              <a:t>/&gt;</a:t>
            </a:r>
          </a:p>
          <a:p>
            <a:pPr eaLnBrk="0" fontAlgn="base" hangingPunct="0">
              <a:spcBef>
                <a:spcPct val="0"/>
              </a:spcBef>
              <a:spcAft>
                <a:spcPct val="0"/>
              </a:spcAft>
            </a:pPr>
            <a:r>
              <a:rPr lang="en-US" altLang="en-US" sz="1100" dirty="0">
                <a:solidFill>
                  <a:srgbClr val="FFFF00"/>
                </a:solidFill>
                <a:latin typeface="JetBrains Mono"/>
              </a:rPr>
              <a:t>&lt;uses-feature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android.hardware.bluetooth</a:t>
            </a:r>
            <a:r>
              <a:rPr lang="en-US" altLang="en-US" sz="1100" dirty="0">
                <a:solidFill>
                  <a:srgbClr val="6A8759"/>
                </a:solidFill>
                <a:latin typeface="JetBrains Mono"/>
              </a:rPr>
              <a:t>"</a:t>
            </a:r>
            <a:br>
              <a:rPr lang="en-US" altLang="en-US" sz="1100" dirty="0">
                <a:solidFill>
                  <a:srgbClr val="6A8759"/>
                </a:solidFill>
                <a:latin typeface="JetBrains Mono"/>
              </a:rPr>
            </a:br>
            <a:r>
              <a:rPr lang="en-US" altLang="en-US" sz="1100" dirty="0">
                <a:solidFill>
                  <a:srgbClr val="6A8759"/>
                </a:solidFill>
                <a:latin typeface="JetBrains Mono"/>
              </a:rPr>
              <a:t>  </a:t>
            </a:r>
            <a:r>
              <a:rPr lang="en-US" altLang="en-US" sz="1100" dirty="0" err="1">
                <a:solidFill>
                  <a:srgbClr val="9876AA"/>
                </a:solidFill>
                <a:latin typeface="JetBrains Mono"/>
              </a:rPr>
              <a:t>android</a:t>
            </a:r>
            <a:r>
              <a:rPr lang="en-US" altLang="en-US" sz="1100" dirty="0" err="1">
                <a:solidFill>
                  <a:srgbClr val="BABABA"/>
                </a:solidFill>
                <a:latin typeface="JetBrains Mono"/>
              </a:rPr>
              <a:t>:required</a:t>
            </a:r>
            <a:r>
              <a:rPr lang="en-US" altLang="en-US" sz="1100" dirty="0">
                <a:solidFill>
                  <a:srgbClr val="6A8759"/>
                </a:solidFill>
                <a:latin typeface="JetBrains Mono"/>
              </a:rPr>
              <a:t>="true"</a:t>
            </a:r>
            <a:r>
              <a:rPr lang="en-US" altLang="en-US" sz="1100" dirty="0">
                <a:solidFill>
                  <a:srgbClr val="FFFF00"/>
                </a:solidFill>
                <a:latin typeface="JetBrains Mono"/>
              </a:rPr>
              <a:t>/&gt;</a:t>
            </a:r>
            <a:endParaRPr lang="en-US" altLang="en-US" sz="1100" dirty="0">
              <a:solidFill>
                <a:srgbClr val="FFFF00"/>
              </a:solidFill>
              <a:latin typeface="Arial" panose="020B0604020202020204" pitchFamily="34" charset="0"/>
            </a:endParaRPr>
          </a:p>
          <a:p>
            <a:pPr eaLnBrk="0" fontAlgn="base" hangingPunct="0">
              <a:spcBef>
                <a:spcPct val="0"/>
              </a:spcBef>
              <a:spcAft>
                <a:spcPct val="0"/>
              </a:spcAft>
            </a:pP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FFFF00"/>
                </a:solidFill>
                <a:effectLst/>
                <a:latin typeface="JetBrains Mono"/>
              </a:rPr>
              <a:t>    &lt;application</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:allowBackup</a:t>
            </a:r>
            <a:r>
              <a:rPr kumimoji="0" lang="en-US" altLang="en-US" sz="1100" b="0" i="0" u="none" strike="noStrike" cap="none" normalizeH="0" baseline="0" dirty="0">
                <a:ln>
                  <a:noFill/>
                </a:ln>
                <a:solidFill>
                  <a:srgbClr val="6A8759"/>
                </a:solidFill>
                <a:effectLst/>
                <a:latin typeface="JetBrains Mono"/>
              </a:rPr>
              <a:t>="true"</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:dataExtractionRules</a:t>
            </a:r>
            <a:r>
              <a:rPr kumimoji="0" lang="en-US" altLang="en-US" sz="1100" b="0" i="0" u="none" strike="noStrike" cap="none" normalizeH="0" baseline="0" dirty="0">
                <a:ln>
                  <a:noFill/>
                </a:ln>
                <a:solidFill>
                  <a:srgbClr val="6A8759"/>
                </a:solidFill>
                <a:effectLst/>
                <a:latin typeface="JetBrains Mono"/>
              </a:rPr>
              <a:t>="@xml/</a:t>
            </a:r>
            <a:r>
              <a:rPr kumimoji="0" lang="en-US" altLang="en-US" sz="1100" b="0" i="0" u="none" strike="noStrike" cap="none" normalizeH="0" baseline="0" dirty="0" err="1">
                <a:ln>
                  <a:noFill/>
                </a:ln>
                <a:solidFill>
                  <a:srgbClr val="6A8759"/>
                </a:solidFill>
                <a:effectLst/>
                <a:latin typeface="JetBrains Mono"/>
              </a:rPr>
              <a:t>data_extraction_rules</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:fullBackupContent</a:t>
            </a:r>
            <a:r>
              <a:rPr kumimoji="0" lang="en-US" altLang="en-US" sz="1100" b="0" i="0" u="none" strike="noStrike" cap="none" normalizeH="0" baseline="0" dirty="0">
                <a:ln>
                  <a:noFill/>
                </a:ln>
                <a:solidFill>
                  <a:srgbClr val="6A8759"/>
                </a:solidFill>
                <a:effectLst/>
                <a:latin typeface="JetBrains Mono"/>
              </a:rPr>
              <a:t>="@xml/</a:t>
            </a:r>
            <a:r>
              <a:rPr kumimoji="0" lang="en-US" altLang="en-US" sz="1100" b="0" i="0" u="none" strike="noStrike" cap="none" normalizeH="0" baseline="0" dirty="0" err="1">
                <a:ln>
                  <a:noFill/>
                </a:ln>
                <a:solidFill>
                  <a:srgbClr val="6A8759"/>
                </a:solidFill>
                <a:effectLst/>
                <a:latin typeface="JetBrains Mono"/>
              </a:rPr>
              <a:t>backup_rules</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:icon</a:t>
            </a:r>
            <a:r>
              <a:rPr kumimoji="0" lang="en-US" altLang="en-US" sz="1100" b="0" i="0" u="none" strike="noStrike" cap="none" normalizeH="0" baseline="0" dirty="0">
                <a:ln>
                  <a:noFill/>
                </a:ln>
                <a:solidFill>
                  <a:srgbClr val="6A8759"/>
                </a:solidFill>
                <a:effectLst/>
                <a:latin typeface="JetBrains Mono"/>
              </a:rPr>
              <a:t>="@mipmap/</a:t>
            </a:r>
            <a:r>
              <a:rPr kumimoji="0" lang="en-US" altLang="en-US" sz="1100" b="0" i="0" u="none" strike="noStrike" cap="none" normalizeH="0" baseline="0" dirty="0" err="1">
                <a:ln>
                  <a:noFill/>
                </a:ln>
                <a:solidFill>
                  <a:srgbClr val="6A8759"/>
                </a:solidFill>
                <a:effectLst/>
                <a:latin typeface="JetBrains Mono"/>
              </a:rPr>
              <a:t>ic_launcher</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:label</a:t>
            </a:r>
            <a:r>
              <a:rPr kumimoji="0" lang="en-US" altLang="en-US" sz="1100" b="0" i="0" u="none" strike="noStrike" cap="none" normalizeH="0" baseline="0" dirty="0">
                <a:ln>
                  <a:noFill/>
                </a:ln>
                <a:solidFill>
                  <a:srgbClr val="6A8759"/>
                </a:solidFill>
                <a:effectLst/>
                <a:latin typeface="JetBrains Mono"/>
              </a:rPr>
              <a:t>="@string/</a:t>
            </a:r>
            <a:r>
              <a:rPr kumimoji="0" lang="en-US" altLang="en-US" sz="1100" b="0" i="0" u="none" strike="noStrike" cap="none" normalizeH="0" baseline="0" dirty="0" err="1">
                <a:ln>
                  <a:noFill/>
                </a:ln>
                <a:solidFill>
                  <a:srgbClr val="6A8759"/>
                </a:solidFill>
                <a:effectLst/>
                <a:latin typeface="JetBrains Mono"/>
              </a:rPr>
              <a:t>app_name</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:roundIcon</a:t>
            </a:r>
            <a:r>
              <a:rPr kumimoji="0" lang="en-US" altLang="en-US" sz="1100" b="0" i="0" u="none" strike="noStrike" cap="none" normalizeH="0" baseline="0" dirty="0">
                <a:ln>
                  <a:noFill/>
                </a:ln>
                <a:solidFill>
                  <a:srgbClr val="6A8759"/>
                </a:solidFill>
                <a:effectLst/>
                <a:latin typeface="JetBrains Mono"/>
              </a:rPr>
              <a:t>="@mipmap/</a:t>
            </a:r>
            <a:r>
              <a:rPr kumimoji="0" lang="en-US" altLang="en-US" sz="1100" b="0" i="0" u="none" strike="noStrike" cap="none" normalizeH="0" baseline="0" dirty="0" err="1">
                <a:ln>
                  <a:noFill/>
                </a:ln>
                <a:solidFill>
                  <a:srgbClr val="6A8759"/>
                </a:solidFill>
                <a:effectLst/>
                <a:latin typeface="JetBrains Mono"/>
              </a:rPr>
              <a:t>ic_launcher_round</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:supportsRtl</a:t>
            </a:r>
            <a:r>
              <a:rPr kumimoji="0" lang="en-US" altLang="en-US" sz="1100" b="0" i="0" u="none" strike="noStrike" cap="none" normalizeH="0" baseline="0" dirty="0">
                <a:ln>
                  <a:noFill/>
                </a:ln>
                <a:solidFill>
                  <a:srgbClr val="6A8759"/>
                </a:solidFill>
                <a:effectLst/>
                <a:latin typeface="JetBrains Mono"/>
              </a:rPr>
              <a:t>="true"</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:theme</a:t>
            </a:r>
            <a:r>
              <a:rPr kumimoji="0" lang="en-US" altLang="en-US" sz="1100" b="0" i="0" u="none" strike="noStrike" cap="none" normalizeH="0" baseline="0" dirty="0">
                <a:ln>
                  <a:noFill/>
                </a:ln>
                <a:solidFill>
                  <a:srgbClr val="6A8759"/>
                </a:solidFill>
                <a:effectLst/>
                <a:latin typeface="JetBrains Mono"/>
              </a:rPr>
              <a:t>="@style/</a:t>
            </a:r>
            <a:r>
              <a:rPr kumimoji="0" lang="en-US" altLang="en-US" sz="1100" b="0" i="0" u="none" strike="noStrike" cap="none" normalizeH="0" baseline="0" dirty="0" err="1">
                <a:ln>
                  <a:noFill/>
                </a:ln>
                <a:solidFill>
                  <a:srgbClr val="6A8759"/>
                </a:solidFill>
                <a:effectLst/>
                <a:latin typeface="JetBrains Mono"/>
              </a:rPr>
              <a:t>Theme.CustomToast</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tools</a:t>
            </a:r>
            <a:r>
              <a:rPr kumimoji="0" lang="en-US" altLang="en-US" sz="1100" b="0" i="0" u="none" strike="noStrike" cap="none" normalizeH="0" baseline="0" dirty="0" err="1">
                <a:ln>
                  <a:noFill/>
                </a:ln>
                <a:solidFill>
                  <a:srgbClr val="BABABA"/>
                </a:solidFill>
                <a:effectLst/>
                <a:latin typeface="JetBrains Mono"/>
              </a:rPr>
              <a:t>:targetApi</a:t>
            </a:r>
            <a:r>
              <a:rPr kumimoji="0" lang="en-US" altLang="en-US" sz="1100" b="0" i="0" u="none" strike="noStrike" cap="none" normalizeH="0" baseline="0" dirty="0">
                <a:ln>
                  <a:noFill/>
                </a:ln>
                <a:solidFill>
                  <a:srgbClr val="6A8759"/>
                </a:solidFill>
                <a:effectLst/>
                <a:latin typeface="JetBrains Mono"/>
              </a:rPr>
              <a:t>="31"</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effectLst/>
                <a:highlight>
                  <a:srgbClr val="FFFF00"/>
                </a:highlight>
                <a:latin typeface="JetBrains Mono"/>
              </a:rPr>
              <a:t>        &lt;activity</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MainActivity</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:exported</a:t>
            </a:r>
            <a:r>
              <a:rPr kumimoji="0" lang="en-US" altLang="en-US" sz="1100" b="0" i="0" u="none" strike="noStrike" cap="none" normalizeH="0" baseline="0" dirty="0">
                <a:ln>
                  <a:noFill/>
                </a:ln>
                <a:solidFill>
                  <a:srgbClr val="6A8759"/>
                </a:solidFill>
                <a:effectLst/>
                <a:latin typeface="JetBrains Mono"/>
              </a:rPr>
              <a:t>="true"</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&lt;intent-filter&gt;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&lt;action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android.intent.action.MAIN</a:t>
            </a: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&lt;category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android.intent.category.LAUNCHER</a:t>
            </a: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&lt;/intent-filter&gt;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effectLst/>
                <a:highlight>
                  <a:srgbClr val="FFFF00"/>
                </a:highlight>
                <a:latin typeface="JetBrains Mono"/>
              </a:rPr>
              <a:t>        &lt;/activity&gt;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FFFF00"/>
                </a:solidFill>
                <a:effectLst/>
                <a:latin typeface="JetBrains Mono"/>
              </a:rPr>
              <a:t>    &lt;/application&gt;</a:t>
            </a:r>
            <a:br>
              <a:rPr kumimoji="0" lang="en-US" altLang="en-US" sz="1100" b="0" i="0" u="none" strike="noStrike" cap="none" normalizeH="0" baseline="0" dirty="0">
                <a:ln>
                  <a:noFill/>
                </a:ln>
                <a:solidFill>
                  <a:srgbClr val="E8BF6A"/>
                </a:solidFill>
                <a:effectLst/>
                <a:highlight>
                  <a:srgbClr val="FFFF00"/>
                </a:highlight>
                <a:latin typeface="JetBrains Mono"/>
              </a:rPr>
            </a:br>
            <a:r>
              <a:rPr kumimoji="0" lang="en-US" altLang="en-US" sz="1100" b="0" i="0" u="none" strike="noStrike" cap="none" normalizeH="0" baseline="0" dirty="0">
                <a:ln>
                  <a:noFill/>
                </a:ln>
                <a:solidFill>
                  <a:srgbClr val="E8BF6A"/>
                </a:solidFill>
                <a:effectLst/>
                <a:latin typeface="JetBrains Mono"/>
              </a:rPr>
              <a:t>&lt;/manifest&gt;</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730587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B81883-429E-E2C3-92AF-15E63E31FF16}"/>
              </a:ext>
            </a:extLst>
          </p:cNvPr>
          <p:cNvSpPr>
            <a:spLocks noGrp="1"/>
          </p:cNvSpPr>
          <p:nvPr>
            <p:ph type="title"/>
          </p:nvPr>
        </p:nvSpPr>
        <p:spPr/>
        <p:txBody>
          <a:bodyPr/>
          <a:lstStyle/>
          <a:p>
            <a:r>
              <a:rPr lang="en-US" dirty="0"/>
              <a:t>Implementation</a:t>
            </a:r>
          </a:p>
        </p:txBody>
      </p:sp>
      <p:pic>
        <p:nvPicPr>
          <p:cNvPr id="7" name="Immagine 6">
            <a:extLst>
              <a:ext uri="{FF2B5EF4-FFF2-40B4-BE49-F238E27FC236}">
                <a16:creationId xmlns:a16="http://schemas.microsoft.com/office/drawing/2014/main" id="{D9275BC5-8502-9E5A-F414-9F4994C7919C}"/>
              </a:ext>
            </a:extLst>
          </p:cNvPr>
          <p:cNvPicPr>
            <a:picLocks noChangeAspect="1"/>
          </p:cNvPicPr>
          <p:nvPr/>
        </p:nvPicPr>
        <p:blipFill>
          <a:blip r:embed="rId2"/>
          <a:stretch>
            <a:fillRect/>
          </a:stretch>
        </p:blipFill>
        <p:spPr>
          <a:xfrm>
            <a:off x="9512300" y="1844305"/>
            <a:ext cx="2203021" cy="4739057"/>
          </a:xfrm>
          <a:prstGeom prst="roundRect">
            <a:avLst>
              <a:gd name="adj" fmla="val 14083"/>
            </a:avLst>
          </a:prstGeom>
        </p:spPr>
      </p:pic>
      <p:sp>
        <p:nvSpPr>
          <p:cNvPr id="10" name="Rectangle 2">
            <a:extLst>
              <a:ext uri="{FF2B5EF4-FFF2-40B4-BE49-F238E27FC236}">
                <a16:creationId xmlns:a16="http://schemas.microsoft.com/office/drawing/2014/main" id="{64019524-D5BC-11C4-A484-BF74ECC825FA}"/>
              </a:ext>
            </a:extLst>
          </p:cNvPr>
          <p:cNvSpPr>
            <a:spLocks noChangeArrowheads="1"/>
          </p:cNvSpPr>
          <p:nvPr/>
        </p:nvSpPr>
        <p:spPr bwMode="auto">
          <a:xfrm>
            <a:off x="872974" y="3488225"/>
            <a:ext cx="8375953" cy="332398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Consolas" panose="020B0609020204030204" pitchFamily="49" charset="0"/>
              </a:rPr>
              <a:t>    protected void </a:t>
            </a:r>
            <a:r>
              <a:rPr kumimoji="0" lang="en-US" altLang="en-US" sz="1400" b="1" i="0" u="none" strike="noStrike" cap="none" normalizeH="0" baseline="0" dirty="0" err="1">
                <a:ln>
                  <a:noFill/>
                </a:ln>
                <a:effectLst/>
                <a:latin typeface="Consolas" panose="020B0609020204030204" pitchFamily="49" charset="0"/>
              </a:rPr>
              <a:t>onCreate</a:t>
            </a:r>
            <a:r>
              <a:rPr kumimoji="0" lang="en-US" altLang="en-US" sz="1400" b="1" i="0" u="none" strike="noStrike" cap="none" normalizeH="0" baseline="0" dirty="0">
                <a:ln>
                  <a:noFill/>
                </a:ln>
                <a:effectLst/>
                <a:latin typeface="Consolas" panose="020B0609020204030204" pitchFamily="49" charset="0"/>
              </a:rPr>
              <a:t>(Bundle </a:t>
            </a:r>
            <a:r>
              <a:rPr kumimoji="0" lang="en-US" altLang="en-US" sz="1400" b="1" i="0" u="none" strike="noStrike" cap="none" normalizeH="0" baseline="0" dirty="0" err="1">
                <a:ln>
                  <a:noFill/>
                </a:ln>
                <a:effectLst/>
                <a:latin typeface="Consolas" panose="020B0609020204030204" pitchFamily="49" charset="0"/>
              </a:rPr>
              <a:t>savedInstanceState</a:t>
            </a:r>
            <a:r>
              <a:rPr kumimoji="0" lang="en-US" altLang="en-US" sz="1400" b="1" i="0" u="none" strike="noStrike" cap="none" normalizeH="0" baseline="0" dirty="0">
                <a:ln>
                  <a:noFill/>
                </a:ln>
                <a:effectLst/>
                <a:latin typeface="Consolas" panose="020B0609020204030204" pitchFamily="49" charset="0"/>
              </a:rPr>
              <a:t>) {</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r>
              <a:rPr kumimoji="0" lang="en-US" altLang="en-US" sz="1400" b="1" i="0" u="none" strike="noStrike" cap="none" normalizeH="0" baseline="0" dirty="0" err="1">
                <a:ln>
                  <a:noFill/>
                </a:ln>
                <a:effectLst/>
                <a:latin typeface="Consolas" panose="020B0609020204030204" pitchFamily="49" charset="0"/>
              </a:rPr>
              <a:t>checkBox</a:t>
            </a:r>
            <a:r>
              <a:rPr kumimoji="0" lang="en-US" altLang="en-US" sz="1400" b="1" i="0" u="none" strike="noStrike" cap="none" normalizeH="0" baseline="0" dirty="0">
                <a:ln>
                  <a:noFill/>
                </a:ln>
                <a:effectLst/>
                <a:latin typeface="Consolas" panose="020B0609020204030204" pitchFamily="49" charset="0"/>
              </a:rPr>
              <a:t>=</a:t>
            </a:r>
            <a:r>
              <a:rPr kumimoji="0" lang="en-US" altLang="en-US" sz="1400" b="1" i="0" u="none" strike="noStrike" cap="none" normalizeH="0" baseline="0" dirty="0" err="1">
                <a:ln>
                  <a:noFill/>
                </a:ln>
                <a:effectLst/>
                <a:latin typeface="Consolas" panose="020B0609020204030204" pitchFamily="49" charset="0"/>
              </a:rPr>
              <a:t>findViewById</a:t>
            </a:r>
            <a:r>
              <a:rPr kumimoji="0" lang="en-US" altLang="en-US" sz="1400" b="1" i="0" u="none" strike="noStrike" cap="none" normalizeH="0" baseline="0" dirty="0">
                <a:ln>
                  <a:noFill/>
                </a:ln>
                <a:effectLst/>
                <a:latin typeface="Consolas" panose="020B0609020204030204" pitchFamily="49" charset="0"/>
              </a:rPr>
              <a:t>(</a:t>
            </a:r>
            <a:r>
              <a:rPr kumimoji="0" lang="en-US" altLang="en-US" sz="1400" b="1" i="0" u="none" strike="noStrike" cap="none" normalizeH="0" baseline="0" dirty="0" err="1">
                <a:ln>
                  <a:noFill/>
                </a:ln>
                <a:effectLst/>
                <a:latin typeface="Consolas" panose="020B0609020204030204" pitchFamily="49" charset="0"/>
              </a:rPr>
              <a:t>R.id.</a:t>
            </a:r>
            <a:r>
              <a:rPr kumimoji="0" lang="en-US" altLang="en-US" sz="1400" b="1" i="1" u="none" strike="noStrike" cap="none" normalizeH="0" baseline="0" dirty="0" err="1">
                <a:ln>
                  <a:noFill/>
                </a:ln>
                <a:effectLst/>
                <a:latin typeface="Consolas" panose="020B0609020204030204" pitchFamily="49" charset="0"/>
              </a:rPr>
              <a:t>checkbox</a:t>
            </a:r>
            <a:r>
              <a:rPr kumimoji="0" lang="en-US" altLang="en-US" sz="1400" b="1" i="0" u="none" strike="noStrike" cap="none" normalizeH="0" baseline="0" dirty="0">
                <a:ln>
                  <a:noFill/>
                </a:ln>
                <a:effectLst/>
                <a:latin typeface="Consolas" panose="020B0609020204030204" pitchFamily="49" charset="0"/>
              </a:rPr>
              <a:t>);</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r>
              <a:rPr kumimoji="0" lang="en-US" altLang="en-US" sz="1400" b="1" i="0" u="none" strike="noStrike" cap="none" normalizeH="0" baseline="0" dirty="0" err="1">
                <a:ln>
                  <a:noFill/>
                </a:ln>
                <a:effectLst/>
                <a:latin typeface="Consolas" panose="020B0609020204030204" pitchFamily="49" charset="0"/>
              </a:rPr>
              <a:t>checkBox.setOnClickListener</a:t>
            </a:r>
            <a:r>
              <a:rPr kumimoji="0" lang="en-US" altLang="en-US" sz="1400" b="1" i="0" u="none" strike="noStrike" cap="none" normalizeH="0" baseline="0" dirty="0">
                <a:ln>
                  <a:noFill/>
                </a:ln>
                <a:effectLst/>
                <a:latin typeface="Consolas" panose="020B0609020204030204" pitchFamily="49" charset="0"/>
              </a:rPr>
              <a:t>(new </a:t>
            </a:r>
            <a:r>
              <a:rPr kumimoji="0" lang="en-US" altLang="en-US" sz="1400" b="1" i="0" u="none" strike="noStrike" cap="none" normalizeH="0" baseline="0" dirty="0" err="1">
                <a:ln>
                  <a:noFill/>
                </a:ln>
                <a:effectLst/>
                <a:latin typeface="Consolas" panose="020B0609020204030204" pitchFamily="49" charset="0"/>
              </a:rPr>
              <a:t>View.OnClickListener</a:t>
            </a:r>
            <a:r>
              <a:rPr kumimoji="0" lang="en-US" altLang="en-US" sz="1400" b="1" i="0" u="none" strike="noStrike" cap="none" normalizeH="0" baseline="0" dirty="0">
                <a:ln>
                  <a:noFill/>
                </a:ln>
                <a:effectLst/>
                <a:latin typeface="Consolas" panose="020B0609020204030204" pitchFamily="49" charset="0"/>
              </a:rPr>
              <a:t>() {</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@Override</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public void </a:t>
            </a:r>
            <a:r>
              <a:rPr kumimoji="0" lang="en-US" altLang="en-US" sz="1400" b="1" i="0" u="none" strike="noStrike" cap="none" normalizeH="0" baseline="0" dirty="0" err="1">
                <a:ln>
                  <a:noFill/>
                </a:ln>
                <a:effectLst/>
                <a:latin typeface="Consolas" panose="020B0609020204030204" pitchFamily="49" charset="0"/>
              </a:rPr>
              <a:t>onClick</a:t>
            </a:r>
            <a:r>
              <a:rPr kumimoji="0" lang="en-US" altLang="en-US" sz="1400" b="1" i="0" u="none" strike="noStrike" cap="none" normalizeH="0" baseline="0" dirty="0">
                <a:ln>
                  <a:noFill/>
                </a:ln>
                <a:effectLst/>
                <a:latin typeface="Consolas" panose="020B0609020204030204" pitchFamily="49" charset="0"/>
              </a:rPr>
              <a:t>(View v) {</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if(</a:t>
            </a:r>
            <a:r>
              <a:rPr kumimoji="0" lang="en-US" altLang="en-US" sz="1400" b="1" i="0" u="none" strike="noStrike" cap="none" normalizeH="0" baseline="0" dirty="0" err="1">
                <a:ln>
                  <a:noFill/>
                </a:ln>
                <a:effectLst/>
                <a:latin typeface="Consolas" panose="020B0609020204030204" pitchFamily="49" charset="0"/>
              </a:rPr>
              <a:t>checkBox.isChecked</a:t>
            </a:r>
            <a:r>
              <a:rPr kumimoji="0" lang="en-US" altLang="en-US" sz="1400" b="1" i="0" u="none" strike="noStrike" cap="none" normalizeH="0" baseline="0" dirty="0">
                <a:ln>
                  <a:noFill/>
                </a:ln>
                <a:effectLst/>
                <a:latin typeface="Consolas" panose="020B0609020204030204" pitchFamily="49" charset="0"/>
              </a:rPr>
              <a:t>())</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r>
              <a:rPr kumimoji="0" lang="en-US" altLang="en-US" sz="1400" b="1" i="0" u="none" strike="noStrike" cap="none" normalizeH="0" baseline="0" dirty="0" err="1">
                <a:ln>
                  <a:noFill/>
                </a:ln>
                <a:effectLst/>
                <a:latin typeface="Consolas" panose="020B0609020204030204" pitchFamily="49" charset="0"/>
              </a:rPr>
              <a:t>Log.</a:t>
            </a:r>
            <a:r>
              <a:rPr kumimoji="0" lang="en-US" altLang="en-US" sz="1400" b="1" i="1" u="none" strike="noStrike" cap="none" normalizeH="0" baseline="0" dirty="0" err="1">
                <a:ln>
                  <a:noFill/>
                </a:ln>
                <a:effectLst/>
                <a:latin typeface="Consolas" panose="020B0609020204030204" pitchFamily="49" charset="0"/>
              </a:rPr>
              <a:t>d</a:t>
            </a:r>
            <a:r>
              <a:rPr kumimoji="0" lang="en-US" altLang="en-US" sz="1400" b="1" i="0" u="none" strike="noStrike" cap="none" normalizeH="0" baseline="0" dirty="0">
                <a:ln>
                  <a:noFill/>
                </a:ln>
                <a:effectLst/>
                <a:latin typeface="Consolas" panose="020B0609020204030204" pitchFamily="49" charset="0"/>
              </a:rPr>
              <a:t>("</a:t>
            </a:r>
            <a:r>
              <a:rPr kumimoji="0" lang="en-US" altLang="en-US" sz="1400" b="1" i="0" u="none" strike="noStrike" cap="none" normalizeH="0" baseline="0" dirty="0" err="1">
                <a:ln>
                  <a:noFill/>
                </a:ln>
                <a:effectLst/>
                <a:latin typeface="Consolas" panose="020B0609020204030204" pitchFamily="49" charset="0"/>
              </a:rPr>
              <a:t>Debug","I'm</a:t>
            </a:r>
            <a:r>
              <a:rPr kumimoji="0" lang="en-US" altLang="en-US" sz="1400" b="1" i="0" u="none" strike="noStrike" cap="none" normalizeH="0" baseline="0" dirty="0">
                <a:ln>
                  <a:noFill/>
                </a:ln>
                <a:effectLst/>
                <a:latin typeface="Consolas" panose="020B0609020204030204" pitchFamily="49" charset="0"/>
              </a:rPr>
              <a:t> checked");</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else</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r>
              <a:rPr kumimoji="0" lang="en-US" altLang="en-US" sz="1400" b="1" i="0" u="none" strike="noStrike" cap="none" normalizeH="0" baseline="0" dirty="0" err="1">
                <a:ln>
                  <a:noFill/>
                </a:ln>
                <a:effectLst/>
                <a:latin typeface="Consolas" panose="020B0609020204030204" pitchFamily="49" charset="0"/>
              </a:rPr>
              <a:t>Log.</a:t>
            </a:r>
            <a:r>
              <a:rPr kumimoji="0" lang="en-US" altLang="en-US" sz="1400" b="1" i="1" u="none" strike="noStrike" cap="none" normalizeH="0" baseline="0" dirty="0" err="1">
                <a:ln>
                  <a:noFill/>
                </a:ln>
                <a:effectLst/>
                <a:latin typeface="Consolas" panose="020B0609020204030204" pitchFamily="49" charset="0"/>
              </a:rPr>
              <a:t>d</a:t>
            </a:r>
            <a:r>
              <a:rPr kumimoji="0" lang="en-US" altLang="en-US" sz="1400" b="1" i="0" u="none" strike="noStrike" cap="none" normalizeH="0" baseline="0" dirty="0">
                <a:ln>
                  <a:noFill/>
                </a:ln>
                <a:effectLst/>
                <a:latin typeface="Consolas" panose="020B0609020204030204" pitchFamily="49" charset="0"/>
              </a:rPr>
              <a:t>("</a:t>
            </a:r>
            <a:r>
              <a:rPr kumimoji="0" lang="en-US" altLang="en-US" sz="1400" b="1" i="0" u="none" strike="noStrike" cap="none" normalizeH="0" baseline="0" dirty="0" err="1">
                <a:ln>
                  <a:noFill/>
                </a:ln>
                <a:effectLst/>
                <a:latin typeface="Consolas" panose="020B0609020204030204" pitchFamily="49" charset="0"/>
              </a:rPr>
              <a:t>Debug","I'm</a:t>
            </a:r>
            <a:r>
              <a:rPr kumimoji="0" lang="en-US" altLang="en-US" sz="1400" b="1" i="0" u="none" strike="noStrike" cap="none" normalizeH="0" baseline="0" dirty="0">
                <a:ln>
                  <a:noFill/>
                </a:ln>
                <a:effectLst/>
                <a:latin typeface="Consolas" panose="020B0609020204030204" pitchFamily="49" charset="0"/>
              </a:rPr>
              <a:t> unchecked");</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r>
              <a:rPr lang="en-US" altLang="en-US" sz="1400" b="1" dirty="0">
                <a:latin typeface="Consolas" panose="020B0609020204030204" pitchFamily="49" charset="0"/>
              </a:rPr>
              <a:t> </a:t>
            </a:r>
            <a:r>
              <a:rPr kumimoji="0" lang="en-US" altLang="en-US" sz="1400" b="1" i="0" u="none" strike="noStrike" cap="none" normalizeH="0" baseline="0" dirty="0">
                <a:ln>
                  <a:noFill/>
                </a:ln>
                <a:effectLst/>
                <a:latin typeface="Consolas" panose="020B0609020204030204" pitchFamily="49" charset="0"/>
              </a:rPr>
              <a:t>} }</a:t>
            </a:r>
            <a:endParaRPr kumimoji="0" lang="en-US" altLang="en-US" sz="3200" b="1" i="0" u="none" strike="noStrike" cap="none" normalizeH="0" baseline="0" dirty="0">
              <a:ln>
                <a:noFill/>
              </a:ln>
              <a:effectLst/>
              <a:latin typeface="Consolas" panose="020B0609020204030204" pitchFamily="49" charset="0"/>
            </a:endParaRPr>
          </a:p>
        </p:txBody>
      </p:sp>
      <p:sp>
        <p:nvSpPr>
          <p:cNvPr id="12" name="CasellaDiTesto 11">
            <a:extLst>
              <a:ext uri="{FF2B5EF4-FFF2-40B4-BE49-F238E27FC236}">
                <a16:creationId xmlns:a16="http://schemas.microsoft.com/office/drawing/2014/main" id="{07C4AF7E-BB0E-3417-0107-AC3A50F345A2}"/>
              </a:ext>
            </a:extLst>
          </p:cNvPr>
          <p:cNvSpPr txBox="1"/>
          <p:nvPr/>
        </p:nvSpPr>
        <p:spPr>
          <a:xfrm>
            <a:off x="609600" y="1707781"/>
            <a:ext cx="8902700" cy="1754326"/>
          </a:xfrm>
          <a:prstGeom prst="rect">
            <a:avLst/>
          </a:prstGeom>
          <a:noFill/>
        </p:spPr>
        <p:txBody>
          <a:bodyPr wrap="square">
            <a:spAutoFit/>
          </a:bodyPr>
          <a:lstStyle/>
          <a:p>
            <a:pPr marL="457200" indent="-457200" rtl="0" fontAlgn="base">
              <a:lnSpc>
                <a:spcPct val="90000"/>
              </a:lnSpc>
              <a:spcBef>
                <a:spcPts val="0"/>
              </a:spcBef>
              <a:spcAft>
                <a:spcPts val="0"/>
              </a:spcAft>
              <a:buFont typeface="+mj-lt"/>
              <a:buAutoNum type="arabicPeriod"/>
            </a:pPr>
            <a:r>
              <a:rPr lang="en-US" sz="2000" dirty="0"/>
              <a:t>C</a:t>
            </a:r>
            <a:r>
              <a:rPr lang="en-US" sz="2000" b="0" i="0" u="none" strike="noStrike" dirty="0">
                <a:effectLst/>
              </a:rPr>
              <a:t>reate checkbox</a:t>
            </a:r>
          </a:p>
          <a:p>
            <a:pPr marL="457200" indent="-457200" rtl="0" fontAlgn="base">
              <a:lnSpc>
                <a:spcPct val="90000"/>
              </a:lnSpc>
              <a:spcBef>
                <a:spcPts val="0"/>
              </a:spcBef>
              <a:spcAft>
                <a:spcPts val="0"/>
              </a:spcAft>
              <a:buFont typeface="+mj-lt"/>
              <a:buAutoNum type="arabicPeriod"/>
            </a:pPr>
            <a:r>
              <a:rPr lang="en-US" sz="2000" dirty="0"/>
              <a:t>N</a:t>
            </a:r>
            <a:r>
              <a:rPr lang="en-US" sz="2000" b="0" i="0" u="none" strike="noStrike" dirty="0">
                <a:effectLst/>
              </a:rPr>
              <a:t>othing happens when you check or uncheck the option by default</a:t>
            </a:r>
          </a:p>
          <a:p>
            <a:pPr marL="457200" indent="-457200" rtl="0" fontAlgn="base">
              <a:lnSpc>
                <a:spcPct val="90000"/>
              </a:lnSpc>
              <a:spcBef>
                <a:spcPts val="0"/>
              </a:spcBef>
              <a:spcAft>
                <a:spcPts val="0"/>
              </a:spcAft>
              <a:buFont typeface="+mj-lt"/>
              <a:buAutoNum type="arabicPeriod"/>
            </a:pPr>
            <a:r>
              <a:rPr lang="en-US" sz="2000" dirty="0"/>
              <a:t>I</a:t>
            </a:r>
            <a:r>
              <a:rPr lang="en-US" sz="2000" b="0" i="0" u="none" strike="noStrike" dirty="0">
                <a:effectLst/>
              </a:rPr>
              <a:t>mplement </a:t>
            </a:r>
            <a:r>
              <a:rPr lang="en-US" sz="2000" b="0" i="0" u="none" strike="noStrike" dirty="0" err="1">
                <a:effectLst/>
              </a:rPr>
              <a:t>View.OnClickListener</a:t>
            </a:r>
            <a:endParaRPr lang="en-US" sz="2000" b="0" i="0" u="none" strike="noStrike" dirty="0">
              <a:effectLst/>
            </a:endParaRPr>
          </a:p>
          <a:p>
            <a:pPr marL="457200" indent="-457200" rtl="0" fontAlgn="base">
              <a:lnSpc>
                <a:spcPct val="90000"/>
              </a:lnSpc>
              <a:spcBef>
                <a:spcPts val="0"/>
              </a:spcBef>
              <a:spcAft>
                <a:spcPts val="0"/>
              </a:spcAft>
              <a:buFont typeface="+mj-lt"/>
              <a:buAutoNum type="arabicPeriod"/>
            </a:pPr>
            <a:r>
              <a:rPr lang="en-US" sz="2000" b="0" i="0" u="none" strike="noStrike" dirty="0" err="1">
                <a:effectLst/>
              </a:rPr>
              <a:t>onClick</a:t>
            </a:r>
            <a:r>
              <a:rPr lang="en-US" sz="2000" b="0" i="0" u="none" strike="noStrike" dirty="0">
                <a:effectLst/>
              </a:rPr>
              <a:t> method is called each time the checkbox is either checked or unchecked</a:t>
            </a:r>
          </a:p>
          <a:p>
            <a:pPr marL="457200" indent="-457200" rtl="0" fontAlgn="base">
              <a:lnSpc>
                <a:spcPct val="90000"/>
              </a:lnSpc>
              <a:spcBef>
                <a:spcPts val="0"/>
              </a:spcBef>
              <a:spcAft>
                <a:spcPts val="0"/>
              </a:spcAft>
              <a:buFont typeface="+mj-lt"/>
              <a:buAutoNum type="arabicPeriod"/>
            </a:pPr>
            <a:r>
              <a:rPr lang="en-US" sz="2000" b="0" i="0" u="none" strike="noStrike" dirty="0">
                <a:effectLst/>
              </a:rPr>
              <a:t>Determine if the box is checked using </a:t>
            </a:r>
            <a:r>
              <a:rPr lang="en-US" sz="2000" b="0" i="0" u="none" strike="noStrike" dirty="0" err="1">
                <a:effectLst/>
              </a:rPr>
              <a:t>isChecked</a:t>
            </a:r>
            <a:r>
              <a:rPr lang="en-US" sz="2000" b="0" i="0" u="none" strike="noStrike" dirty="0">
                <a:effectLst/>
              </a:rPr>
              <a:t>() method</a:t>
            </a:r>
          </a:p>
          <a:p>
            <a:pPr marL="457200" indent="-457200" rtl="0" fontAlgn="base">
              <a:lnSpc>
                <a:spcPct val="90000"/>
              </a:lnSpc>
              <a:spcBef>
                <a:spcPts val="0"/>
              </a:spcBef>
              <a:spcAft>
                <a:spcPts val="0"/>
              </a:spcAft>
              <a:buFont typeface="+mj-lt"/>
              <a:buAutoNum type="arabicPeriod"/>
            </a:pPr>
            <a:r>
              <a:rPr lang="en-US" sz="2000" dirty="0"/>
              <a:t>S</a:t>
            </a:r>
            <a:r>
              <a:rPr lang="en-US" sz="2000" b="0" i="0" u="none" strike="noStrike" dirty="0">
                <a:effectLst/>
              </a:rPr>
              <a:t>eparate the code in base of which state is the checkbox.</a:t>
            </a:r>
          </a:p>
        </p:txBody>
      </p:sp>
    </p:spTree>
    <p:extLst>
      <p:ext uri="{BB962C8B-B14F-4D97-AF65-F5344CB8AC3E}">
        <p14:creationId xmlns:p14="http://schemas.microsoft.com/office/powerpoint/2010/main" val="291304999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3BD216-F56B-BB3B-9AE7-8E1A9244EABD}"/>
              </a:ext>
            </a:extLst>
          </p:cNvPr>
          <p:cNvSpPr>
            <a:spLocks noGrp="1"/>
          </p:cNvSpPr>
          <p:nvPr>
            <p:ph type="title"/>
          </p:nvPr>
        </p:nvSpPr>
        <p:spPr/>
        <p:txBody>
          <a:bodyPr/>
          <a:lstStyle/>
          <a:p>
            <a:r>
              <a:rPr lang="en-US" dirty="0"/>
              <a:t>Toggle Button</a:t>
            </a:r>
          </a:p>
        </p:txBody>
      </p:sp>
      <p:sp>
        <p:nvSpPr>
          <p:cNvPr id="3" name="Segnaposto contenuto 2">
            <a:extLst>
              <a:ext uri="{FF2B5EF4-FFF2-40B4-BE49-F238E27FC236}">
                <a16:creationId xmlns:a16="http://schemas.microsoft.com/office/drawing/2014/main" id="{3A5FEA7E-C829-A8FA-4BFC-B083CE43F5CE}"/>
              </a:ext>
            </a:extLst>
          </p:cNvPr>
          <p:cNvSpPr>
            <a:spLocks noGrp="1"/>
          </p:cNvSpPr>
          <p:nvPr>
            <p:ph idx="1"/>
          </p:nvPr>
        </p:nvSpPr>
        <p:spPr/>
        <p:txBody>
          <a:bodyPr>
            <a:normAutofit fontScale="92500" lnSpcReduction="10000"/>
          </a:bodyPr>
          <a:lstStyle/>
          <a:p>
            <a:pPr marL="0" indent="0" rtl="0">
              <a:spcBef>
                <a:spcPts val="0"/>
              </a:spcBef>
              <a:spcAft>
                <a:spcPts val="0"/>
              </a:spcAft>
              <a:buNone/>
            </a:pPr>
            <a:r>
              <a:rPr lang="en-US" sz="1800" b="0" i="0" u="none" strike="noStrike" dirty="0">
                <a:solidFill>
                  <a:srgbClr val="000000"/>
                </a:solidFill>
                <a:effectLst/>
                <a:latin typeface="+mj-lt"/>
              </a:rPr>
              <a:t>Used when there are two very specific options, and the user should be able to switch between them easily and effortlessly.</a:t>
            </a:r>
            <a:endParaRPr lang="en-US" b="0" dirty="0">
              <a:effectLst/>
              <a:latin typeface="+mj-lt"/>
            </a:endParaRPr>
          </a:p>
          <a:p>
            <a:pPr marL="0" indent="0" rtl="0">
              <a:spcBef>
                <a:spcPts val="0"/>
              </a:spcBef>
              <a:spcAft>
                <a:spcPts val="0"/>
              </a:spcAft>
              <a:buNone/>
            </a:pPr>
            <a:r>
              <a:rPr lang="en-US" sz="1800" b="0" i="0" u="none" strike="noStrike" dirty="0">
                <a:solidFill>
                  <a:srgbClr val="000000"/>
                </a:solidFill>
                <a:effectLst/>
                <a:latin typeface="+mj-lt"/>
              </a:rPr>
              <a:t>ex: switch to light or dark mode. Toggle button generates events like any other buttons when is set or unset . Using method  </a:t>
            </a:r>
            <a:r>
              <a:rPr lang="en-US" sz="1800" b="1" i="0" u="none" strike="noStrike" dirty="0" err="1">
                <a:solidFill>
                  <a:srgbClr val="000000"/>
                </a:solidFill>
                <a:effectLst/>
                <a:latin typeface="+mj-lt"/>
              </a:rPr>
              <a:t>onCheckedChangeListener</a:t>
            </a:r>
            <a:endParaRPr lang="en-US" b="1" dirty="0">
              <a:effectLst/>
              <a:latin typeface="+mj-lt"/>
            </a:endParaRPr>
          </a:p>
          <a:p>
            <a:pPr marL="0" indent="0" rtl="0">
              <a:spcBef>
                <a:spcPts val="0"/>
              </a:spcBef>
              <a:spcAft>
                <a:spcPts val="0"/>
              </a:spcAft>
              <a:buNone/>
            </a:pPr>
            <a:br>
              <a:rPr lang="en-US" b="0" dirty="0">
                <a:effectLst/>
                <a:latin typeface="+mj-lt"/>
              </a:rPr>
            </a:br>
            <a:r>
              <a:rPr lang="en-US" sz="2000" b="1" i="0" u="none" strike="noStrike" dirty="0">
                <a:solidFill>
                  <a:srgbClr val="000000"/>
                </a:solidFill>
                <a:effectLst/>
                <a:latin typeface="+mj-lt"/>
              </a:rPr>
              <a:t>Implementation </a:t>
            </a:r>
          </a:p>
          <a:p>
            <a:pPr marL="0" indent="0" rtl="0">
              <a:spcBef>
                <a:spcPts val="0"/>
              </a:spcBef>
              <a:spcAft>
                <a:spcPts val="0"/>
              </a:spcAft>
              <a:buNone/>
            </a:pPr>
            <a:endParaRPr lang="en-US" b="1" dirty="0">
              <a:effectLst/>
              <a:latin typeface="+mj-lt"/>
            </a:endParaRPr>
          </a:p>
          <a:p>
            <a:pPr rtl="0" fontAlgn="base">
              <a:spcBef>
                <a:spcPts val="0"/>
              </a:spcBef>
              <a:spcAft>
                <a:spcPts val="0"/>
              </a:spcAft>
              <a:buFont typeface="+mj-lt"/>
              <a:buAutoNum type="arabicPeriod"/>
            </a:pPr>
            <a:r>
              <a:rPr lang="en-US" sz="1800" b="0" i="0" u="none" strike="noStrike" dirty="0">
                <a:solidFill>
                  <a:srgbClr val="000000"/>
                </a:solidFill>
                <a:effectLst/>
                <a:latin typeface="+mj-lt"/>
              </a:rPr>
              <a:t>Create a </a:t>
            </a:r>
            <a:r>
              <a:rPr lang="en-US" sz="1800" b="0" i="0" u="none" strike="noStrike" dirty="0" err="1">
                <a:solidFill>
                  <a:srgbClr val="000000"/>
                </a:solidFill>
                <a:effectLst/>
                <a:latin typeface="+mj-lt"/>
              </a:rPr>
              <a:t>ToggleButton</a:t>
            </a:r>
            <a:r>
              <a:rPr lang="en-US" sz="1800" b="0" i="0" u="none" strike="noStrike" dirty="0">
                <a:solidFill>
                  <a:srgbClr val="000000"/>
                </a:solidFill>
                <a:effectLst/>
                <a:latin typeface="+mj-lt"/>
              </a:rPr>
              <a:t> </a:t>
            </a:r>
          </a:p>
          <a:p>
            <a:pPr rtl="0" fontAlgn="base">
              <a:spcBef>
                <a:spcPts val="0"/>
              </a:spcBef>
              <a:spcAft>
                <a:spcPts val="0"/>
              </a:spcAft>
              <a:buFont typeface="+mj-lt"/>
              <a:buAutoNum type="arabicPeriod"/>
            </a:pPr>
            <a:r>
              <a:rPr lang="en-US" sz="1800" b="0" i="0" u="none" strike="noStrike" dirty="0">
                <a:solidFill>
                  <a:srgbClr val="000000"/>
                </a:solidFill>
                <a:effectLst/>
                <a:latin typeface="+mj-lt"/>
              </a:rPr>
              <a:t>by default, nothing happens </a:t>
            </a:r>
          </a:p>
          <a:p>
            <a:pPr rtl="0" fontAlgn="base">
              <a:spcBef>
                <a:spcPts val="0"/>
              </a:spcBef>
              <a:spcAft>
                <a:spcPts val="0"/>
              </a:spcAft>
              <a:buFont typeface="+mj-lt"/>
              <a:buAutoNum type="arabicPeriod"/>
            </a:pPr>
            <a:r>
              <a:rPr lang="en-US" sz="1800" b="0" i="0" u="none" strike="noStrike" dirty="0">
                <a:solidFill>
                  <a:srgbClr val="000000"/>
                </a:solidFill>
                <a:effectLst/>
                <a:latin typeface="+mj-lt"/>
              </a:rPr>
              <a:t>implement the </a:t>
            </a:r>
            <a:r>
              <a:rPr lang="en-US" sz="1800" b="0" i="0" u="none" strike="noStrike" dirty="0" err="1">
                <a:solidFill>
                  <a:srgbClr val="000000"/>
                </a:solidFill>
                <a:effectLst/>
                <a:latin typeface="+mj-lt"/>
              </a:rPr>
              <a:t>CompoundButton.onCheckedChangeListener</a:t>
            </a:r>
            <a:endParaRPr lang="en-US" sz="1800" b="0" i="0" u="none" strike="noStrike" dirty="0">
              <a:solidFill>
                <a:srgbClr val="000000"/>
              </a:solidFill>
              <a:effectLst/>
              <a:latin typeface="+mj-lt"/>
            </a:endParaRPr>
          </a:p>
          <a:p>
            <a:pPr rtl="0" fontAlgn="base">
              <a:spcBef>
                <a:spcPts val="0"/>
              </a:spcBef>
              <a:spcAft>
                <a:spcPts val="0"/>
              </a:spcAft>
              <a:buFont typeface="+mj-lt"/>
              <a:buAutoNum type="arabicPeriod"/>
            </a:pPr>
            <a:r>
              <a:rPr lang="en-US" sz="1800" i="0" u="none" strike="noStrike" dirty="0" err="1">
                <a:solidFill>
                  <a:srgbClr val="000000"/>
                </a:solidFill>
                <a:effectLst/>
                <a:latin typeface="+mj-lt"/>
              </a:rPr>
              <a:t>onCheckedChangeListener</a:t>
            </a:r>
            <a:r>
              <a:rPr lang="en-US" sz="1800" b="0" i="0" u="none" strike="noStrike" dirty="0">
                <a:solidFill>
                  <a:srgbClr val="000000"/>
                </a:solidFill>
                <a:effectLst/>
                <a:latin typeface="+mj-lt"/>
              </a:rPr>
              <a:t> methods is called every time user changes the Toggle</a:t>
            </a:r>
          </a:p>
          <a:p>
            <a:pPr rtl="0" fontAlgn="base">
              <a:spcBef>
                <a:spcPts val="0"/>
              </a:spcBef>
              <a:spcAft>
                <a:spcPts val="0"/>
              </a:spcAft>
              <a:buFont typeface="+mj-lt"/>
              <a:buAutoNum type="arabicPeriod"/>
            </a:pPr>
            <a:r>
              <a:rPr lang="en-US" sz="1800" b="0" i="0" u="none" strike="noStrike" dirty="0">
                <a:solidFill>
                  <a:srgbClr val="000000"/>
                </a:solidFill>
                <a:effectLst/>
                <a:latin typeface="+mj-lt"/>
              </a:rPr>
              <a:t>Use the </a:t>
            </a:r>
            <a:r>
              <a:rPr lang="en-US" sz="1800" b="0" i="0" u="none" strike="noStrike" dirty="0" err="1">
                <a:solidFill>
                  <a:srgbClr val="000000"/>
                </a:solidFill>
                <a:effectLst/>
                <a:latin typeface="+mj-lt"/>
              </a:rPr>
              <a:t>boolean</a:t>
            </a:r>
            <a:r>
              <a:rPr lang="en-US" sz="1800" b="0" i="0" u="none" strike="noStrike" dirty="0">
                <a:solidFill>
                  <a:srgbClr val="000000"/>
                </a:solidFill>
                <a:effectLst/>
                <a:latin typeface="+mj-lt"/>
              </a:rPr>
              <a:t> parameter to determine if the Toggle is set</a:t>
            </a:r>
          </a:p>
          <a:p>
            <a:pPr marL="0" indent="0" rtl="0">
              <a:spcBef>
                <a:spcPts val="0"/>
              </a:spcBef>
              <a:spcAft>
                <a:spcPts val="0"/>
              </a:spcAft>
              <a:buNone/>
            </a:pPr>
            <a:br>
              <a:rPr lang="en-US" b="0" dirty="0">
                <a:effectLst/>
                <a:latin typeface="+mj-lt"/>
              </a:rPr>
            </a:br>
            <a:r>
              <a:rPr lang="en-US" sz="1800" b="1" i="0" u="none" strike="noStrike" dirty="0">
                <a:solidFill>
                  <a:srgbClr val="CC7832"/>
                </a:solidFill>
                <a:effectLst/>
                <a:latin typeface="+mj-lt"/>
              </a:rPr>
              <a:t>public void </a:t>
            </a:r>
            <a:r>
              <a:rPr lang="en-US" sz="1800" b="1" i="0" u="none" strike="noStrike" dirty="0" err="1">
                <a:solidFill>
                  <a:srgbClr val="FFC66D"/>
                </a:solidFill>
                <a:effectLst/>
                <a:latin typeface="+mj-lt"/>
              </a:rPr>
              <a:t>onCheckedChanged</a:t>
            </a:r>
            <a:r>
              <a:rPr lang="en-US" sz="1800" b="1" i="0" u="none" strike="noStrike" dirty="0">
                <a:solidFill>
                  <a:srgbClr val="A9B7C6"/>
                </a:solidFill>
                <a:effectLst/>
                <a:latin typeface="+mj-lt"/>
              </a:rPr>
              <a:t>(</a:t>
            </a:r>
            <a:r>
              <a:rPr lang="en-US" sz="1800" b="1" i="0" u="none" strike="noStrike" dirty="0" err="1">
                <a:solidFill>
                  <a:srgbClr val="A9B7C6"/>
                </a:solidFill>
                <a:effectLst/>
                <a:latin typeface="+mj-lt"/>
              </a:rPr>
              <a:t>CompoundButton</a:t>
            </a:r>
            <a:r>
              <a:rPr lang="en-US" sz="1800" b="1" i="0" u="none" strike="noStrike" dirty="0">
                <a:solidFill>
                  <a:srgbClr val="A9B7C6"/>
                </a:solidFill>
                <a:effectLst/>
                <a:latin typeface="+mj-lt"/>
              </a:rPr>
              <a:t> </a:t>
            </a:r>
            <a:r>
              <a:rPr lang="en-US" sz="1800" b="1" i="0" u="none" strike="noStrike" dirty="0" err="1">
                <a:solidFill>
                  <a:srgbClr val="A9B7C6"/>
                </a:solidFill>
                <a:effectLst/>
                <a:latin typeface="+mj-lt"/>
              </a:rPr>
              <a:t>buttonView</a:t>
            </a:r>
            <a:r>
              <a:rPr lang="en-US" sz="1800" b="1" i="0" u="none" strike="noStrike" dirty="0">
                <a:solidFill>
                  <a:srgbClr val="CC7832"/>
                </a:solidFill>
                <a:effectLst/>
                <a:latin typeface="+mj-lt"/>
              </a:rPr>
              <a:t>, </a:t>
            </a:r>
            <a:r>
              <a:rPr lang="en-US" sz="1800" b="1" i="0" u="none" strike="noStrike" dirty="0" err="1">
                <a:solidFill>
                  <a:srgbClr val="CC7832"/>
                </a:solidFill>
                <a:effectLst/>
                <a:latin typeface="+mj-lt"/>
              </a:rPr>
              <a:t>boolean</a:t>
            </a:r>
            <a:r>
              <a:rPr lang="en-US" sz="1800" b="1" i="0" u="none" strike="noStrike" dirty="0">
                <a:solidFill>
                  <a:srgbClr val="CC7832"/>
                </a:solidFill>
                <a:effectLst/>
                <a:latin typeface="+mj-lt"/>
              </a:rPr>
              <a:t> </a:t>
            </a:r>
            <a:r>
              <a:rPr lang="en-US" sz="1800" b="1" i="0" u="none" strike="noStrike" dirty="0" err="1">
                <a:solidFill>
                  <a:srgbClr val="A9B7C6"/>
                </a:solidFill>
                <a:effectLst/>
                <a:latin typeface="+mj-lt"/>
              </a:rPr>
              <a:t>isChecked</a:t>
            </a:r>
            <a:r>
              <a:rPr lang="en-US" sz="1800" b="1" i="0" u="none" strike="noStrike" dirty="0">
                <a:solidFill>
                  <a:srgbClr val="A9B7C6"/>
                </a:solidFill>
                <a:effectLst/>
                <a:latin typeface="+mj-lt"/>
              </a:rPr>
              <a:t>) </a:t>
            </a:r>
            <a:endParaRPr lang="en-US" b="1" dirty="0">
              <a:effectLst/>
              <a:latin typeface="+mj-lt"/>
            </a:endParaRPr>
          </a:p>
          <a:p>
            <a:pPr rtl="0">
              <a:spcBef>
                <a:spcPts val="0"/>
              </a:spcBef>
              <a:spcAft>
                <a:spcPts val="0"/>
              </a:spcAft>
            </a:pPr>
            <a:endParaRPr lang="en-US" sz="1800" b="0" i="0" u="none" strike="noStrike" dirty="0">
              <a:solidFill>
                <a:srgbClr val="000000"/>
              </a:solidFill>
              <a:effectLst/>
              <a:latin typeface="+mj-lt"/>
            </a:endParaRPr>
          </a:p>
          <a:p>
            <a:pPr rtl="0">
              <a:spcBef>
                <a:spcPts val="0"/>
              </a:spcBef>
              <a:spcAft>
                <a:spcPts val="0"/>
              </a:spcAft>
            </a:pPr>
            <a:r>
              <a:rPr lang="en-US" sz="1800" b="0" i="0" u="none" strike="noStrike" dirty="0" err="1">
                <a:solidFill>
                  <a:srgbClr val="000000"/>
                </a:solidFill>
                <a:effectLst/>
                <a:latin typeface="+mj-lt"/>
              </a:rPr>
              <a:t>CompoundButton</a:t>
            </a:r>
            <a:r>
              <a:rPr lang="en-US" sz="1800" dirty="0">
                <a:solidFill>
                  <a:srgbClr val="000000"/>
                </a:solidFill>
                <a:latin typeface="+mj-lt"/>
              </a:rPr>
              <a:t>: </a:t>
            </a:r>
            <a:r>
              <a:rPr lang="en-US" sz="1800" b="0" i="0" u="none" strike="noStrike" dirty="0">
                <a:solidFill>
                  <a:srgbClr val="000000"/>
                </a:solidFill>
                <a:effectLst/>
                <a:latin typeface="+mj-lt"/>
              </a:rPr>
              <a:t>name of button clicked by the user</a:t>
            </a:r>
            <a:endParaRPr lang="en-US" b="0" dirty="0">
              <a:effectLst/>
              <a:latin typeface="+mj-lt"/>
            </a:endParaRPr>
          </a:p>
          <a:p>
            <a:pPr>
              <a:spcBef>
                <a:spcPts val="0"/>
              </a:spcBef>
            </a:pPr>
            <a:r>
              <a:rPr lang="en-US" sz="1800" b="0" i="0" u="none" strike="noStrike" dirty="0" err="1">
                <a:solidFill>
                  <a:srgbClr val="000000"/>
                </a:solidFill>
                <a:effectLst/>
                <a:latin typeface="+mj-lt"/>
              </a:rPr>
              <a:t>isChecked</a:t>
            </a:r>
            <a:r>
              <a:rPr lang="en-US" sz="1800" dirty="0">
                <a:solidFill>
                  <a:srgbClr val="000000"/>
                </a:solidFill>
                <a:latin typeface="+mj-lt"/>
              </a:rPr>
              <a:t>:</a:t>
            </a:r>
            <a:r>
              <a:rPr lang="en-US" sz="1800" b="0" i="0" u="none" strike="noStrike" dirty="0">
                <a:solidFill>
                  <a:srgbClr val="000000"/>
                </a:solidFill>
                <a:effectLst/>
                <a:latin typeface="+mj-lt"/>
              </a:rPr>
              <a:t> indicates if was set or unset</a:t>
            </a:r>
            <a:endParaRPr lang="en-US" b="0" dirty="0">
              <a:effectLst/>
              <a:latin typeface="+mj-lt"/>
            </a:endParaRPr>
          </a:p>
        </p:txBody>
      </p:sp>
      <p:pic>
        <p:nvPicPr>
          <p:cNvPr id="9" name="Immagine 8">
            <a:extLst>
              <a:ext uri="{FF2B5EF4-FFF2-40B4-BE49-F238E27FC236}">
                <a16:creationId xmlns:a16="http://schemas.microsoft.com/office/drawing/2014/main" id="{E1FDA1FE-5A22-E0D8-FB85-2D37925A67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4686" y="2964396"/>
            <a:ext cx="2384117" cy="2384117"/>
          </a:xfrm>
          <a:prstGeom prst="rect">
            <a:avLst/>
          </a:prstGeom>
        </p:spPr>
      </p:pic>
    </p:spTree>
    <p:extLst>
      <p:ext uri="{BB962C8B-B14F-4D97-AF65-F5344CB8AC3E}">
        <p14:creationId xmlns:p14="http://schemas.microsoft.com/office/powerpoint/2010/main" val="3025703593"/>
      </p:ext>
    </p:extLst>
  </p:cSld>
  <p:clrMapOvr>
    <a:masterClrMapping/>
  </p:clrMapOvr>
</p:sld>
</file>

<file path=ppt/theme/theme1.xml><?xml version="1.0" encoding="utf-8"?>
<a:theme xmlns:a="http://schemas.openxmlformats.org/drawingml/2006/main" name="Tema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ema2" id="{F8517AE8-ED92-4497-8A64-700A8C394E9B}" vid="{BC8164F1-3577-4AE8-8A18-059B75887F48}"/>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Tema2</Template>
  <TotalTime>3404</TotalTime>
  <Words>12107</Words>
  <Application>Microsoft Office PowerPoint</Application>
  <PresentationFormat>Widescreen</PresentationFormat>
  <Paragraphs>866</Paragraphs>
  <Slides>91</Slides>
  <Notes>7</Notes>
  <HiddenSlides>0</HiddenSlides>
  <MMClips>0</MMClips>
  <ScaleCrop>false</ScaleCrop>
  <HeadingPairs>
    <vt:vector size="6" baseType="variant">
      <vt:variant>
        <vt:lpstr>Caratteri utilizzati</vt:lpstr>
      </vt:variant>
      <vt:variant>
        <vt:i4>11</vt:i4>
      </vt:variant>
      <vt:variant>
        <vt:lpstr>Tema</vt:lpstr>
      </vt:variant>
      <vt:variant>
        <vt:i4>1</vt:i4>
      </vt:variant>
      <vt:variant>
        <vt:lpstr>Titoli diapositive</vt:lpstr>
      </vt:variant>
      <vt:variant>
        <vt:i4>91</vt:i4>
      </vt:variant>
    </vt:vector>
  </HeadingPairs>
  <TitlesOfParts>
    <vt:vector size="103" baseType="lpstr">
      <vt:lpstr>Arial</vt:lpstr>
      <vt:lpstr>Arial</vt:lpstr>
      <vt:lpstr>Calibri</vt:lpstr>
      <vt:lpstr>Cambria Math</vt:lpstr>
      <vt:lpstr>Consolas</vt:lpstr>
      <vt:lpstr>Courier New</vt:lpstr>
      <vt:lpstr>erdana</vt:lpstr>
      <vt:lpstr>inter-bold</vt:lpstr>
      <vt:lpstr>inter-regular</vt:lpstr>
      <vt:lpstr>JetBrains Mono</vt:lpstr>
      <vt:lpstr>Wingdings</vt:lpstr>
      <vt:lpstr>Tema2</vt:lpstr>
      <vt:lpstr>Android GUI</vt:lpstr>
      <vt:lpstr>Summary</vt:lpstr>
      <vt:lpstr>XML</vt:lpstr>
      <vt:lpstr>AndroidManifest.xml</vt:lpstr>
      <vt:lpstr>Content</vt:lpstr>
      <vt:lpstr>Content</vt:lpstr>
      <vt:lpstr>Content</vt:lpstr>
      <vt:lpstr>Content</vt:lpstr>
      <vt:lpstr>Content</vt:lpstr>
      <vt:lpstr>Resources</vt:lpstr>
      <vt:lpstr>Structure</vt:lpstr>
      <vt:lpstr>Values: strings</vt:lpstr>
      <vt:lpstr>Values: strings</vt:lpstr>
      <vt:lpstr>Access Resources</vt:lpstr>
      <vt:lpstr>Alternative Resources</vt:lpstr>
      <vt:lpstr>Concepts on screens</vt:lpstr>
      <vt:lpstr>Screen Size</vt:lpstr>
      <vt:lpstr>Screen Density</vt:lpstr>
      <vt:lpstr>Screen Density</vt:lpstr>
      <vt:lpstr>Issue: using pixels</vt:lpstr>
      <vt:lpstr>Solution: DPI</vt:lpstr>
      <vt:lpstr>DPI conversion</vt:lpstr>
      <vt:lpstr>DPI</vt:lpstr>
      <vt:lpstr>Further aspects</vt:lpstr>
      <vt:lpstr>Scaled Pixel</vt:lpstr>
      <vt:lpstr>Unit of measure</vt:lpstr>
      <vt:lpstr> View &amp; ViewGroup</vt:lpstr>
      <vt:lpstr>View &amp; ViewGroup</vt:lpstr>
      <vt:lpstr>View &amp; ViewGroup</vt:lpstr>
      <vt:lpstr>Layout </vt:lpstr>
      <vt:lpstr> Linear Layout</vt:lpstr>
      <vt:lpstr>Linear Layout</vt:lpstr>
      <vt:lpstr>Create a Linear Layout</vt:lpstr>
      <vt:lpstr>Create a Linear Layout</vt:lpstr>
      <vt:lpstr>Comparison</vt:lpstr>
      <vt:lpstr>Create a Linear Layout</vt:lpstr>
      <vt:lpstr>Attributes</vt:lpstr>
      <vt:lpstr>layout_weight</vt:lpstr>
      <vt:lpstr>Note</vt:lpstr>
      <vt:lpstr>Note</vt:lpstr>
      <vt:lpstr>layout_gravity</vt:lpstr>
      <vt:lpstr>layout_gravity: Horizontal</vt:lpstr>
      <vt:lpstr>layout_gravity: Vertical</vt:lpstr>
      <vt:lpstr>gravity</vt:lpstr>
      <vt:lpstr>layout_margin &amp; padding</vt:lpstr>
      <vt:lpstr>Note</vt:lpstr>
      <vt:lpstr>Relative Layout</vt:lpstr>
      <vt:lpstr>Relative Layout</vt:lpstr>
      <vt:lpstr>Attributes</vt:lpstr>
      <vt:lpstr>Example</vt:lpstr>
      <vt:lpstr>Issue</vt:lpstr>
      <vt:lpstr>Solution</vt:lpstr>
      <vt:lpstr>Alignment between Views</vt:lpstr>
      <vt:lpstr>Table Layout</vt:lpstr>
      <vt:lpstr>Table Layout</vt:lpstr>
      <vt:lpstr>Attributes</vt:lpstr>
      <vt:lpstr>Grid Layout</vt:lpstr>
      <vt:lpstr>Grid Layout </vt:lpstr>
      <vt:lpstr>Attributes</vt:lpstr>
      <vt:lpstr>Example</vt:lpstr>
      <vt:lpstr>Space View</vt:lpstr>
      <vt:lpstr>Constraint Layout</vt:lpstr>
      <vt:lpstr>Constraint Layout</vt:lpstr>
      <vt:lpstr>Layout editor feature</vt:lpstr>
      <vt:lpstr>Layout editor feature</vt:lpstr>
      <vt:lpstr>Chain</vt:lpstr>
      <vt:lpstr>Attributes</vt:lpstr>
      <vt:lpstr>Helpers</vt:lpstr>
      <vt:lpstr>Widget </vt:lpstr>
      <vt:lpstr>Button</vt:lpstr>
      <vt:lpstr>1-way:Java &amp; XML</vt:lpstr>
      <vt:lpstr>1-way:Java &amp; XML</vt:lpstr>
      <vt:lpstr>2-way: OnClickListener</vt:lpstr>
      <vt:lpstr>2-way: OnClickListener</vt:lpstr>
      <vt:lpstr>2-way:multiple Button</vt:lpstr>
      <vt:lpstr>2-way:Issue</vt:lpstr>
      <vt:lpstr>3-way:Anonimous Class</vt:lpstr>
      <vt:lpstr>Toast</vt:lpstr>
      <vt:lpstr>Implementation</vt:lpstr>
      <vt:lpstr>Custom Toast</vt:lpstr>
      <vt:lpstr>Custom Toast</vt:lpstr>
      <vt:lpstr>Customize text with TextView</vt:lpstr>
      <vt:lpstr>Change text size</vt:lpstr>
      <vt:lpstr>Typeface</vt:lpstr>
      <vt:lpstr>EditText</vt:lpstr>
      <vt:lpstr>Issue</vt:lpstr>
      <vt:lpstr>Solution: TextWatcher</vt:lpstr>
      <vt:lpstr>TextWatcher</vt:lpstr>
      <vt:lpstr>CheckBox</vt:lpstr>
      <vt:lpstr>Implementation</vt:lpstr>
      <vt:lpstr>Toggle Button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Android Studio</dc:title>
  <dc:creator>STEFANO POLITANÒ</dc:creator>
  <cp:lastModifiedBy>STEFANO POLITANÒ</cp:lastModifiedBy>
  <cp:revision>74</cp:revision>
  <dcterms:created xsi:type="dcterms:W3CDTF">2022-03-03T15:59:55Z</dcterms:created>
  <dcterms:modified xsi:type="dcterms:W3CDTF">2022-12-06T09:33:26Z</dcterms:modified>
</cp:coreProperties>
</file>